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4.xml" ContentType="application/vnd.openxmlformats-officedocument.presentationml.tags+xml"/>
  <Override PartName="/ppt/notesSlides/notesSlide8.xml" ContentType="application/vnd.openxmlformats-officedocument.presentationml.notesSlide+xml"/>
  <Override PartName="/ppt/tags/tag15.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sldIdLst>
    <p:sldId id="753" r:id="rId2"/>
    <p:sldId id="842" r:id="rId3"/>
    <p:sldId id="822" r:id="rId4"/>
    <p:sldId id="823" r:id="rId5"/>
    <p:sldId id="833" r:id="rId6"/>
    <p:sldId id="834" r:id="rId7"/>
    <p:sldId id="835" r:id="rId8"/>
    <p:sldId id="534" r:id="rId9"/>
    <p:sldId id="754" r:id="rId10"/>
    <p:sldId id="780" r:id="rId11"/>
    <p:sldId id="782" r:id="rId12"/>
    <p:sldId id="779" r:id="rId13"/>
    <p:sldId id="783" r:id="rId14"/>
    <p:sldId id="686" r:id="rId15"/>
    <p:sldId id="660" r:id="rId16"/>
    <p:sldId id="810" r:id="rId17"/>
    <p:sldId id="805" r:id="rId18"/>
    <p:sldId id="803" r:id="rId19"/>
    <p:sldId id="808" r:id="rId20"/>
    <p:sldId id="839" r:id="rId21"/>
    <p:sldId id="840" r:id="rId22"/>
    <p:sldId id="844" r:id="rId23"/>
    <p:sldId id="267" r:id="rId24"/>
    <p:sldId id="758" r:id="rId25"/>
    <p:sldId id="841" r:id="rId26"/>
    <p:sldId id="838" r:id="rId27"/>
    <p:sldId id="836" r:id="rId28"/>
    <p:sldId id="669" r:id="rId29"/>
    <p:sldId id="672" r:id="rId30"/>
    <p:sldId id="845" r:id="rId31"/>
    <p:sldId id="683" r:id="rId32"/>
    <p:sldId id="671" r:id="rId33"/>
    <p:sldId id="846" r:id="rId34"/>
    <p:sldId id="675" r:id="rId35"/>
    <p:sldId id="676" r:id="rId36"/>
    <p:sldId id="837" r:id="rId37"/>
    <p:sldId id="467" r:id="rId38"/>
    <p:sldId id="843" r:id="rId39"/>
  </p:sldIdLst>
  <p:sldSz cx="12192000" cy="6858000"/>
  <p:notesSz cx="6858000" cy="9144000"/>
  <p:custDataLst>
    <p:tags r:id="rId4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4">
          <p15:clr>
            <a:srgbClr val="A4A3A4"/>
          </p15:clr>
        </p15:guide>
        <p15:guide id="2" pos="384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ha" initials="m"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28" autoAdjust="0"/>
    <p:restoredTop sz="86423" autoAdjust="0"/>
  </p:normalViewPr>
  <p:slideViewPr>
    <p:cSldViewPr snapToGrid="0">
      <p:cViewPr varScale="1">
        <p:scale>
          <a:sx n="107" d="100"/>
          <a:sy n="107" d="100"/>
        </p:scale>
        <p:origin x="78" y="114"/>
      </p:cViewPr>
      <p:guideLst>
        <p:guide orient="horz" pos="2204"/>
        <p:guide pos="3841"/>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B97685-2F67-4914-B948-7B4ACC394557}" type="datetimeFigureOut">
              <a:rPr lang="zh-CN" altLang="en-US" smtClean="0"/>
              <a:t>2022/6/13</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86AFD1-40D4-48D7-9BFF-C7F8A97F69A8}"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286AFD1-40D4-48D7-9BFF-C7F8A97F69A8}" type="slidenum">
              <a:rPr lang="zh-CN" altLang="en-US" smtClean="0"/>
              <a:t>9</a:t>
            </a:fld>
            <a:endParaRPr lang="zh-CN" altLang="en-US"/>
          </a:p>
        </p:txBody>
      </p:sp>
    </p:spTree>
    <p:extLst>
      <p:ext uri="{BB962C8B-B14F-4D97-AF65-F5344CB8AC3E}">
        <p14:creationId xmlns:p14="http://schemas.microsoft.com/office/powerpoint/2010/main" val="3680281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286AFD1-40D4-48D7-9BFF-C7F8A97F69A8}" type="slidenum">
              <a:rPr lang="zh-CN" altLang="en-US" smtClean="0"/>
              <a:t>10</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86AFD1-40D4-48D7-9BFF-C7F8A97F69A8}"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Arial"/>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286AFD1-40D4-48D7-9BFF-C7F8A97F69A8}" type="slidenum">
              <a:rPr lang="zh-CN" altLang="en-US" smtClean="0"/>
              <a:t>26</a:t>
            </a:fld>
            <a:endParaRPr lang="zh-CN" altLang="en-US"/>
          </a:p>
        </p:txBody>
      </p:sp>
    </p:spTree>
    <p:extLst>
      <p:ext uri="{BB962C8B-B14F-4D97-AF65-F5344CB8AC3E}">
        <p14:creationId xmlns:p14="http://schemas.microsoft.com/office/powerpoint/2010/main" val="3028931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slideMaster" Target="../slideMasters/slideMaster1.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pPr>
              <a:defRPr/>
            </a:pPr>
            <a:fld id="{EB5CCC58-588D-4E97-AC05-E118709C0EA6}" type="datetimeFigureOut">
              <a:rPr lang="zh-CN" altLang="en-US" smtClean="0"/>
              <a:t>2022/6/13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B2D149F6-6119-4D28-9945-42BFFFF5B226}"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pPr>
              <a:defRPr/>
            </a:pPr>
            <a:fld id="{5BB375D7-F58F-4B17-9E58-2E488F8878AD}" type="datetimeFigureOut">
              <a:rPr lang="zh-CN" altLang="en-US" smtClean="0"/>
              <a:t>2022/6/13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12A4313A-F832-4539-AB41-0CE161578011}"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pPr>
              <a:defRPr/>
            </a:pPr>
            <a:fld id="{67D6BEF8-4C22-42A9-98B0-48F81C7E3E74}" type="datetimeFigureOut">
              <a:rPr lang="zh-CN" altLang="en-US" smtClean="0"/>
              <a:t>2022/6/13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649867A-ACD3-4C80-BAA5-F76B14704527}"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ull Screen Image">
    <p:spTree>
      <p:nvGrpSpPr>
        <p:cNvPr id="1" name=""/>
        <p:cNvGrpSpPr/>
        <p:nvPr/>
      </p:nvGrpSpPr>
      <p:grpSpPr>
        <a:xfrm>
          <a:off x="0" y="0"/>
          <a:ext cx="0" cy="0"/>
          <a:chOff x="0" y="0"/>
          <a:chExt cx="0" cy="0"/>
        </a:xfrm>
      </p:grpSpPr>
      <p:sp>
        <p:nvSpPr>
          <p:cNvPr id="23" name="Picture Placeholder 22"/>
          <p:cNvSpPr>
            <a:spLocks noGrp="1"/>
          </p:cNvSpPr>
          <p:nvPr>
            <p:ph type="pic" sz="quarter" idx="10"/>
          </p:nvPr>
        </p:nvSpPr>
        <p:spPr>
          <a:xfrm>
            <a:off x="0" y="0"/>
            <a:ext cx="12192000" cy="6858000"/>
          </a:xfrm>
          <a:prstGeom prst="rect">
            <a:avLst/>
          </a:prstGeom>
        </p:spPr>
        <p:txBody>
          <a:bodyPr rtlCol="0">
            <a:normAutofit/>
          </a:bodyPr>
          <a:lstStyle/>
          <a:p>
            <a:pPr lvl="0"/>
            <a:endParaRPr lang="en-US" noProof="0"/>
          </a:p>
        </p:txBody>
      </p:sp>
      <p:sp>
        <p:nvSpPr>
          <p:cNvPr id="3" name="Date Placeholder 3"/>
          <p:cNvSpPr>
            <a:spLocks noGrp="1"/>
          </p:cNvSpPr>
          <p:nvPr>
            <p:ph type="dt" sz="half" idx="11"/>
          </p:nvPr>
        </p:nvSpPr>
        <p:spPr/>
        <p:txBody>
          <a:bodyPr/>
          <a:lstStyle>
            <a:lvl1pPr>
              <a:defRPr/>
            </a:lvl1pPr>
          </a:lstStyle>
          <a:p>
            <a:pPr>
              <a:defRPr/>
            </a:pPr>
            <a:fld id="{686F3DCA-4229-4CB5-AEBB-974E93D6C628}" type="datetimeFigureOut">
              <a:rPr lang="en-US"/>
              <a:t>6/13/2022</a:t>
            </a:fld>
            <a:endParaRPr lang="en-US"/>
          </a:p>
        </p:txBody>
      </p:sp>
      <p:sp>
        <p:nvSpPr>
          <p:cNvPr id="4" name="Footer Placeholder 4"/>
          <p:cNvSpPr>
            <a:spLocks noGrp="1"/>
          </p:cNvSpPr>
          <p:nvPr>
            <p:ph type="ftr" sz="quarter" idx="12"/>
          </p:nvPr>
        </p:nvSpPr>
        <p:spPr/>
        <p:txBody>
          <a:bodyPr/>
          <a:lstStyle>
            <a:lvl1pPr>
              <a:defRPr/>
            </a:lvl1pPr>
          </a:lstStyle>
          <a:p>
            <a:pPr>
              <a:defRPr/>
            </a:pPr>
            <a:endParaRPr lang="en-US"/>
          </a:p>
        </p:txBody>
      </p:sp>
      <p:sp>
        <p:nvSpPr>
          <p:cNvPr id="5" name="Slide Number Placeholder 5"/>
          <p:cNvSpPr>
            <a:spLocks noGrp="1"/>
          </p:cNvSpPr>
          <p:nvPr>
            <p:ph type="sldNum" sz="quarter" idx="13"/>
          </p:nvPr>
        </p:nvSpPr>
        <p:spPr/>
        <p:txBody>
          <a:bodyPr/>
          <a:lstStyle>
            <a:lvl1pPr>
              <a:defRPr/>
            </a:lvl1pPr>
          </a:lstStyle>
          <a:p>
            <a:pPr>
              <a:defRPr/>
            </a:pPr>
            <a:fld id="{7846458A-3537-4195-8374-F5EFBA7FB84D}" type="slidenum">
              <a:rPr lang="en-US" altLang="zh-CN"/>
              <a:t>‹#›</a:t>
            </a:fld>
            <a:endParaRPr lang="en-US" altLang="zh-CN"/>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相框">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292735" y="304165"/>
            <a:ext cx="11606530" cy="62496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endParaRPr>
          </a:p>
        </p:txBody>
      </p:sp>
      <p:grpSp>
        <p:nvGrpSpPr>
          <p:cNvPr id="11" name="组合 10"/>
          <p:cNvGrpSpPr/>
          <p:nvPr userDrawn="1">
            <p:custDataLst>
              <p:tags r:id="rId2"/>
            </p:custDataLst>
          </p:nvPr>
        </p:nvGrpSpPr>
        <p:grpSpPr>
          <a:xfrm rot="16200000">
            <a:off x="11009630" y="351790"/>
            <a:ext cx="737870" cy="916305"/>
            <a:chOff x="10608342" y="5053054"/>
            <a:chExt cx="1583658" cy="1966165"/>
          </a:xfrm>
        </p:grpSpPr>
        <p:sp>
          <p:nvSpPr>
            <p:cNvPr id="12" name="任意多边形: 形状 11"/>
            <p:cNvSpPr/>
            <p:nvPr>
              <p:custDataLst>
                <p:tags r:id="rId11"/>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4">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3" name="等腰三角形 12"/>
            <p:cNvSpPr/>
            <p:nvPr>
              <p:custDataLst>
                <p:tags r:id="rId12"/>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grpSp>
        <p:nvGrpSpPr>
          <p:cNvPr id="14" name="组合 13"/>
          <p:cNvGrpSpPr/>
          <p:nvPr userDrawn="1">
            <p:custDataLst>
              <p:tags r:id="rId3"/>
            </p:custDataLst>
          </p:nvPr>
        </p:nvGrpSpPr>
        <p:grpSpPr>
          <a:xfrm rot="5400000">
            <a:off x="443865" y="5584825"/>
            <a:ext cx="737870" cy="916305"/>
            <a:chOff x="10608342" y="5053054"/>
            <a:chExt cx="1583658" cy="1966165"/>
          </a:xfrm>
        </p:grpSpPr>
        <p:sp>
          <p:nvSpPr>
            <p:cNvPr id="16" name="任意多边形: 形状 15"/>
            <p:cNvSpPr/>
            <p:nvPr>
              <p:custDataLst>
                <p:tags r:id="rId9"/>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4">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7" name="等腰三角形 16"/>
            <p:cNvSpPr/>
            <p:nvPr>
              <p:custDataLst>
                <p:tags r:id="rId10"/>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2" name="标题 1"/>
          <p:cNvSpPr>
            <a:spLocks noGrp="1"/>
          </p:cNvSpPr>
          <p:nvPr>
            <p:ph type="title" hasCustomPrompt="1"/>
            <p:custDataLst>
              <p:tags r:id="rId4"/>
            </p:custDataLst>
          </p:nvPr>
        </p:nvSpPr>
        <p:spPr>
          <a:xfrm>
            <a:off x="1281600" y="1249200"/>
            <a:ext cx="9626400" cy="723600"/>
          </a:xfrm>
        </p:spPr>
        <p:txBody>
          <a:bodyPr anchor="ctr"/>
          <a:lstStyle>
            <a:lvl1pPr>
              <a:defRPr sz="32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a:t>单击此处编辑标题</a:t>
            </a:r>
          </a:p>
        </p:txBody>
      </p:sp>
      <p:sp>
        <p:nvSpPr>
          <p:cNvPr id="7" name="内容占位符 6"/>
          <p:cNvSpPr>
            <a:spLocks noGrp="1"/>
          </p:cNvSpPr>
          <p:nvPr>
            <p:ph sz="quarter" idx="13" hasCustomPrompt="1"/>
            <p:custDataLst>
              <p:tags r:id="rId5"/>
            </p:custDataLst>
          </p:nvPr>
        </p:nvSpPr>
        <p:spPr>
          <a:xfrm>
            <a:off x="1281113" y="2163600"/>
            <a:ext cx="9626600" cy="3445200"/>
          </a:xfrm>
        </p:spPr>
        <p:txBody>
          <a:bodyPr>
            <a:normAutofit/>
          </a:bodyPr>
          <a:lstStyle>
            <a:lvl1pPr marL="0" indent="0">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a:defRPr baseline="0">
                <a:solidFill>
                  <a:schemeClr val="tx1"/>
                </a:solidFill>
                <a:latin typeface="微软雅黑" panose="020B0503020204020204" charset="-122"/>
                <a:ea typeface="微软雅黑" panose="020B0503020204020204" charset="-122"/>
              </a:defRPr>
            </a:lvl2pPr>
            <a:lvl3pPr>
              <a:defRPr baseline="0">
                <a:solidFill>
                  <a:schemeClr val="tx1"/>
                </a:solidFill>
                <a:latin typeface="微软雅黑" panose="020B0503020204020204" charset="-122"/>
                <a:ea typeface="微软雅黑" panose="020B0503020204020204" charset="-122"/>
              </a:defRPr>
            </a:lvl3pPr>
            <a:lvl4pPr>
              <a:defRPr baseline="0">
                <a:solidFill>
                  <a:schemeClr val="tx1"/>
                </a:solidFill>
                <a:latin typeface="微软雅黑" panose="020B0503020204020204" charset="-122"/>
                <a:ea typeface="微软雅黑" panose="020B0503020204020204" charset="-122"/>
              </a:defRPr>
            </a:lvl4pPr>
            <a:lvl5pPr>
              <a:defRPr baseline="0">
                <a:solidFill>
                  <a:schemeClr val="tx1"/>
                </a:solidFill>
                <a:latin typeface="微软雅黑" panose="020B0503020204020204" charset="-122"/>
                <a:ea typeface="微软雅黑" panose="020B0503020204020204" charset="-122"/>
              </a:defRPr>
            </a:lvl5pPr>
          </a:lstStyle>
          <a:p>
            <a:pPr lvl="0"/>
            <a:r>
              <a:rPr lang="zh-CN" altLang="en-US"/>
              <a:t>单击此处添加文本</a:t>
            </a:r>
          </a:p>
        </p:txBody>
      </p:sp>
      <p:sp>
        <p:nvSpPr>
          <p:cNvPr id="3" name="日期占位符 2"/>
          <p:cNvSpPr>
            <a:spLocks noGrp="1"/>
          </p:cNvSpPr>
          <p:nvPr>
            <p:ph type="dt" sz="half" idx="10"/>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t>2022/6/13</a:t>
            </a:fld>
            <a:endParaRPr lang="zh-CN" altLang="en-US"/>
          </a:p>
        </p:txBody>
      </p:sp>
      <p:sp>
        <p:nvSpPr>
          <p:cNvPr id="5" name="灯片编号占位符 4"/>
          <p:cNvSpPr>
            <a:spLocks noGrp="1"/>
          </p:cNvSpPr>
          <p:nvPr>
            <p:ph type="sldNum" sz="quarter" idx="12"/>
            <p:custDataLst>
              <p:tags r:id="rId7"/>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a:p>
        </p:txBody>
      </p:sp>
      <p:sp>
        <p:nvSpPr>
          <p:cNvPr id="4" name="页脚占位符 3"/>
          <p:cNvSpPr>
            <a:spLocks noGrp="1"/>
          </p:cNvSpPr>
          <p:nvPr>
            <p:ph type="ftr" sz="quarter" idx="11"/>
            <p:custDataLst>
              <p:tags r:id="rId8"/>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pPr>
              <a:defRPr/>
            </a:pPr>
            <a:fld id="{ADFB538E-E7FC-4797-8EB7-58F8DFB6A329}" type="datetimeFigureOut">
              <a:rPr lang="zh-CN" altLang="en-US" smtClean="0"/>
              <a:t>2022/6/13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31A78FAE-D543-45D4-B710-E5E70DFB3A77}"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a:defRPr/>
            </a:pPr>
            <a:fld id="{00387CDB-D37B-4852-A067-D36FFE87FEEE}" type="datetimeFigureOut">
              <a:rPr lang="zh-CN" altLang="en-US" smtClean="0"/>
              <a:t>2022/6/13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41D8FC9-1FA5-4012-AE38-6C1E0EA23BC6}"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pPr>
              <a:defRPr/>
            </a:pPr>
            <a:fld id="{3F100F35-7B97-4B77-B9D6-1C84F3F60748}" type="datetimeFigureOut">
              <a:rPr lang="zh-CN" altLang="en-US" smtClean="0"/>
              <a:t>2022/6/13</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CD449C3F-CE91-423D-BA0A-0F93FBEC550C}"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pPr>
              <a:defRPr/>
            </a:pPr>
            <a:fld id="{87E256A2-6530-4D52-9EFC-D8F6FBEE9AC0}" type="datetimeFigureOut">
              <a:rPr lang="zh-CN" altLang="en-US" smtClean="0"/>
              <a:t>2022/6/13</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80992065-5DA3-4374-AAC4-F762D1752471}"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a:defRPr/>
            </a:pPr>
            <a:fld id="{68FAF1E3-D132-4DF7-BDAE-4AB48F14C829}" type="datetimeFigureOut">
              <a:rPr lang="zh-CN" altLang="en-US" smtClean="0"/>
              <a:t>2022/6/13</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19488DF7-D8F5-4071-88BD-7306E5EBFE78}"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F935F53C-3D44-47F2-A70E-4D2CBCC74312}" type="datetimeFigureOut">
              <a:rPr lang="zh-CN" altLang="en-US" smtClean="0"/>
              <a:t>2022/6/13</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07E78780-5499-40B2-B7AF-689F92A236ED}"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a:defRPr/>
            </a:pPr>
            <a:fld id="{CB58454D-2FD8-4CE1-9574-D9ACF36BCA9F}" type="datetimeFigureOut">
              <a:rPr lang="zh-CN" altLang="en-US" smtClean="0"/>
              <a:t>2022/6/13</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793E344-A3B0-4F42-AC0C-9D75134C20DC}"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a:defRPr/>
            </a:pPr>
            <a:fld id="{67D6BEF8-4C22-42A9-98B0-48F81C7E3E74}" type="datetimeFigureOut">
              <a:rPr lang="zh-CN" altLang="en-US" smtClean="0"/>
              <a:t>2022/6/13</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7649867A-ACD3-4C80-BAA5-F76B14704527}"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file:///D:\qq&#25991;&#20214;\712321467\Image\C2C\Image2\%7b75232B38-A165-1FB7-499C-2E1C792CACB5%7d.png" TargetMode="Externa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7D6BEF8-4C22-42A9-98B0-48F81C7E3E74}" type="datetimeFigureOut">
              <a:rPr lang="zh-CN" altLang="en-US" smtClean="0"/>
              <a:t>2022/6/13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649867A-ACD3-4C80-BAA5-F76B14704527}" type="slidenum">
              <a:rPr lang="zh-CN" altLang="en-US" smtClean="0"/>
              <a:t>‹#›</a:t>
            </a:fld>
            <a:endParaRPr lang="zh-CN" altLang="en-US"/>
          </a:p>
        </p:txBody>
      </p:sp>
      <p:pic>
        <p:nvPicPr>
          <p:cNvPr id="7" name="图片 1073743875" descr="学科网 zxxk.com"/>
          <p:cNvPicPr>
            <a:picLocks noChangeAspect="1"/>
          </p:cNvPicPr>
          <p:nvPr/>
        </p:nvPicPr>
        <p:blipFill>
          <a:blip r:embed="rId16" r:link="rId17"/>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1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202095" y="1285101"/>
            <a:ext cx="11787809" cy="3662541"/>
          </a:xfrm>
          <a:prstGeom prst="rect">
            <a:avLst/>
          </a:prstGeom>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altLang="zh-CN" sz="6600"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Revision</a:t>
            </a:r>
            <a:endParaRPr lang="zh-CN" altLang="en-US" sz="6600"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endParaRPr>
          </a:p>
          <a:p>
            <a:pPr algn="ctr"/>
            <a:r>
              <a:rPr lang="zh-CN" altLang="en-US" sz="6600" b="1" dirty="0">
                <a:solidFill>
                  <a:srgbClr val="FF0000"/>
                </a:solidFill>
                <a:latin typeface="黑体" panose="02010609060101010101" pitchFamily="49" charset="-122"/>
                <a:ea typeface="黑体" panose="02010609060101010101" pitchFamily="49" charset="-122"/>
                <a:cs typeface="Times New Roman" panose="02020603050405020304" pitchFamily="18" charset="0"/>
              </a:rPr>
              <a:t>选择性必修四 第</a:t>
            </a:r>
            <a:r>
              <a:rPr lang="en-US" altLang="zh-CN" sz="6600" b="1" dirty="0">
                <a:solidFill>
                  <a:srgbClr val="FF0000"/>
                </a:solidFill>
                <a:latin typeface="黑体" panose="02010609060101010101" pitchFamily="49" charset="-122"/>
                <a:ea typeface="黑体" panose="02010609060101010101" pitchFamily="49" charset="-122"/>
                <a:cs typeface="Times New Roman" panose="02020603050405020304" pitchFamily="18" charset="0"/>
              </a:rPr>
              <a:t>4</a:t>
            </a:r>
            <a:r>
              <a:rPr lang="zh-CN" altLang="en-US" sz="6600" b="1" dirty="0">
                <a:solidFill>
                  <a:srgbClr val="FF0000"/>
                </a:solidFill>
                <a:latin typeface="黑体" panose="02010609060101010101" pitchFamily="49" charset="-122"/>
                <a:ea typeface="黑体" panose="02010609060101010101" pitchFamily="49" charset="-122"/>
                <a:cs typeface="Times New Roman" panose="02020603050405020304" pitchFamily="18" charset="0"/>
              </a:rPr>
              <a:t>单元</a:t>
            </a:r>
            <a:endParaRPr lang="en-US" altLang="zh-CN" sz="6600" b="1" dirty="0">
              <a:solidFill>
                <a:srgbClr val="FF0000"/>
              </a:solidFill>
              <a:latin typeface="黑体" panose="02010609060101010101" pitchFamily="49" charset="-122"/>
              <a:ea typeface="黑体" panose="02010609060101010101" pitchFamily="49" charset="-122"/>
              <a:cs typeface="Times New Roman" panose="02020603050405020304" pitchFamily="18" charset="0"/>
            </a:endParaRPr>
          </a:p>
          <a:p>
            <a:pPr algn="ctr"/>
            <a:r>
              <a:rPr lang="en-US" altLang="zh-CN" sz="6000" b="1" dirty="0">
                <a:solidFill>
                  <a:srgbClr val="0000FF"/>
                </a:solidFill>
                <a:latin typeface="Times New Roman" panose="02020603050405020304" pitchFamily="18" charset="0"/>
                <a:ea typeface="微软雅黑" panose="020B0503020204020204" charset="-122"/>
                <a:sym typeface="+mn-ea"/>
              </a:rPr>
              <a:t>Unit 4 Never too old to learn</a:t>
            </a:r>
            <a:endParaRPr lang="en-US" altLang="zh-CN" sz="6000" b="1" dirty="0">
              <a:solidFill>
                <a:srgbClr val="0000FF"/>
              </a:solidFill>
              <a:latin typeface="Times New Roman" panose="02020603050405020304" pitchFamily="18" charset="0"/>
              <a:ea typeface="微软雅黑" panose="020B0503020204020204" charset="-122"/>
              <a:cs typeface="Times New Roman" panose="02020603050405020304" pitchFamily="18" charset="0"/>
              <a:sym typeface="+mn-ea"/>
            </a:endParaRPr>
          </a:p>
          <a:p>
            <a:pPr algn="ctr"/>
            <a:endParaRPr lang="zh-CN" altLang="en-US" sz="4000" b="1" dirty="0">
              <a:solidFill>
                <a:srgbClr val="0000FF"/>
              </a:solidFill>
              <a:latin typeface="+mn-ea"/>
              <a:cs typeface="Times New Roman" panose="02020603050405020304" pitchFamily="18" charset="0"/>
              <a:sym typeface="+mn-ea"/>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93238" y="109052"/>
            <a:ext cx="12192000" cy="7516673"/>
          </a:xfrm>
          <a:prstGeom prst="rect">
            <a:avLst/>
          </a:prstGeom>
        </p:spPr>
        <p:txBody>
          <a:bodyPr wrap="square">
            <a:spAutoFit/>
          </a:bodyPr>
          <a:lstStyle/>
          <a:p>
            <a:pPr>
              <a:lnSpc>
                <a:spcPts val="3000"/>
              </a:lnSpc>
            </a:pPr>
            <a:r>
              <a:rPr lang="en-US" altLang="zh-CN" sz="4000" b="1" dirty="0">
                <a:solidFill>
                  <a:srgbClr val="FF0000"/>
                </a:solidFill>
                <a:latin typeface="Times New Roman" panose="02020603050405020304" pitchFamily="18" charset="0"/>
                <a:ea typeface="华文楷体" panose="02010600040101010101" pitchFamily="2" charset="-122"/>
              </a:rPr>
              <a:t>B4U4</a:t>
            </a:r>
            <a:r>
              <a:rPr lang="zh-CN" altLang="en-US" sz="4000" b="1" dirty="0">
                <a:solidFill>
                  <a:srgbClr val="FF0000"/>
                </a:solidFill>
                <a:latin typeface="Times New Roman" panose="02020603050405020304" pitchFamily="18" charset="0"/>
                <a:sym typeface="+mn-ea"/>
              </a:rPr>
              <a:t>单词构词</a:t>
            </a:r>
            <a:endParaRPr lang="en-US" altLang="zh-CN" sz="3600" b="1" dirty="0">
              <a:solidFill>
                <a:srgbClr val="FF0000"/>
              </a:solidFill>
              <a:latin typeface="Times New Roman" panose="02020603050405020304" pitchFamily="18" charset="0"/>
              <a:ea typeface="华文楷体" panose="02010600040101010101" pitchFamily="2" charset="-122"/>
            </a:endParaRPr>
          </a:p>
          <a:p>
            <a:pPr indent="0">
              <a:lnSpc>
                <a:spcPct val="120000"/>
              </a:lnSpc>
              <a:buFont typeface="+mj-lt"/>
              <a:buNone/>
            </a:pPr>
            <a:r>
              <a:rPr lang="en-US" sz="3200" dirty="0">
                <a:latin typeface="Times New Roman" panose="02020603050405020304" pitchFamily="18" charset="0"/>
                <a:ea typeface="华文楷体" panose="02010600040101010101" pitchFamily="2" charset="-122"/>
              </a:rPr>
              <a:t>1．____________ </a:t>
            </a:r>
            <a:r>
              <a:rPr lang="en-US" sz="3200" dirty="0" err="1">
                <a:latin typeface="Times New Roman" panose="02020603050405020304" pitchFamily="18" charset="0"/>
                <a:ea typeface="华文楷体" panose="02010600040101010101" pitchFamily="2" charset="-122"/>
              </a:rPr>
              <a:t>n．构图；构成，成分；作品；作曲</a:t>
            </a:r>
            <a:r>
              <a:rPr lang="en-US" sz="3200" dirty="0">
                <a:latin typeface="Times New Roman" panose="02020603050405020304" pitchFamily="18" charset="0"/>
                <a:ea typeface="华文楷体" panose="02010600040101010101" pitchFamily="2" charset="-122"/>
              </a:rPr>
              <a:t>→__________ </a:t>
            </a:r>
            <a:r>
              <a:rPr lang="en-US" sz="3200" dirty="0" err="1">
                <a:latin typeface="Times New Roman" panose="02020603050405020304" pitchFamily="18" charset="0"/>
                <a:ea typeface="华文楷体" panose="02010600040101010101" pitchFamily="2" charset="-122"/>
              </a:rPr>
              <a:t>v．组成，构成；作曲，创作</a:t>
            </a:r>
            <a:endParaRPr lang="en-US" sz="3200" dirty="0">
              <a:latin typeface="Times New Roman" panose="02020603050405020304" pitchFamily="18" charset="0"/>
              <a:ea typeface="华文楷体" panose="02010600040101010101" pitchFamily="2" charset="-122"/>
            </a:endParaRPr>
          </a:p>
          <a:p>
            <a:pPr indent="0">
              <a:lnSpc>
                <a:spcPct val="120000"/>
              </a:lnSpc>
              <a:buFont typeface="+mj-lt"/>
              <a:buNone/>
            </a:pPr>
            <a:r>
              <a:rPr lang="en-US" sz="3200" dirty="0">
                <a:latin typeface="Times New Roman" panose="02020603050405020304" pitchFamily="18" charset="0"/>
                <a:ea typeface="华文楷体" panose="02010600040101010101" pitchFamily="2" charset="-122"/>
              </a:rPr>
              <a:t>2．_______ </a:t>
            </a:r>
            <a:r>
              <a:rPr lang="en-US" sz="3200" dirty="0" err="1">
                <a:latin typeface="Times New Roman" panose="02020603050405020304" pitchFamily="18" charset="0"/>
                <a:ea typeface="华文楷体" panose="02010600040101010101" pitchFamily="2" charset="-122"/>
              </a:rPr>
              <a:t>n．教育家；教育工作者</a:t>
            </a:r>
            <a:r>
              <a:rPr lang="en-US" sz="3200" dirty="0">
                <a:latin typeface="Times New Roman" panose="02020603050405020304" pitchFamily="18" charset="0"/>
                <a:ea typeface="华文楷体" panose="02010600040101010101" pitchFamily="2" charset="-122"/>
              </a:rPr>
              <a:t>→______ </a:t>
            </a:r>
            <a:r>
              <a:rPr lang="en-US" sz="3200" dirty="0" err="1">
                <a:latin typeface="Times New Roman" panose="02020603050405020304" pitchFamily="18" charset="0"/>
                <a:ea typeface="华文楷体" panose="02010600040101010101" pitchFamily="2" charset="-122"/>
              </a:rPr>
              <a:t>v．教育；教导，教养</a:t>
            </a:r>
            <a:r>
              <a:rPr lang="en-US" sz="3200" dirty="0">
                <a:latin typeface="Times New Roman" panose="02020603050405020304" pitchFamily="18" charset="0"/>
                <a:ea typeface="华文楷体" panose="02010600040101010101" pitchFamily="2" charset="-122"/>
              </a:rPr>
              <a:t>→_________ n．</a:t>
            </a:r>
            <a:r>
              <a:rPr lang="en-US" sz="3200" dirty="0" err="1">
                <a:latin typeface="Times New Roman" panose="02020603050405020304" pitchFamily="18" charset="0"/>
                <a:ea typeface="华文楷体" panose="02010600040101010101" pitchFamily="2" charset="-122"/>
              </a:rPr>
              <a:t>教育；教育学；教育机构</a:t>
            </a:r>
            <a:r>
              <a:rPr lang="en-US" sz="3200" dirty="0">
                <a:latin typeface="Times New Roman" panose="02020603050405020304" pitchFamily="18" charset="0"/>
                <a:ea typeface="华文楷体" panose="02010600040101010101" pitchFamily="2" charset="-122"/>
              </a:rPr>
              <a:t>→_______</a:t>
            </a:r>
            <a:r>
              <a:rPr lang="en-US" sz="3200" dirty="0" err="1">
                <a:latin typeface="Times New Roman" panose="02020603050405020304" pitchFamily="18" charset="0"/>
                <a:ea typeface="华文楷体" panose="02010600040101010101" pitchFamily="2" charset="-122"/>
              </a:rPr>
              <a:t>adj.受过教育的；有教养的</a:t>
            </a:r>
            <a:endParaRPr lang="en-US" sz="3200" dirty="0">
              <a:latin typeface="Times New Roman" panose="02020603050405020304" pitchFamily="18" charset="0"/>
              <a:ea typeface="华文楷体" panose="02010600040101010101" pitchFamily="2" charset="-122"/>
            </a:endParaRPr>
          </a:p>
          <a:p>
            <a:pPr indent="0">
              <a:lnSpc>
                <a:spcPct val="120000"/>
              </a:lnSpc>
              <a:buFont typeface="+mj-lt"/>
              <a:buNone/>
            </a:pPr>
            <a:r>
              <a:rPr lang="en-US" sz="3200" dirty="0">
                <a:latin typeface="Times New Roman" panose="02020603050405020304" pitchFamily="18" charset="0"/>
                <a:ea typeface="华文楷体" panose="02010600040101010101" pitchFamily="2" charset="-122"/>
              </a:rPr>
              <a:t>3．______ </a:t>
            </a:r>
            <a:r>
              <a:rPr lang="en-US" sz="3200" dirty="0" err="1">
                <a:latin typeface="Times New Roman" panose="02020603050405020304" pitchFamily="18" charset="0"/>
                <a:ea typeface="华文楷体" panose="02010600040101010101" pitchFamily="2" charset="-122"/>
              </a:rPr>
              <a:t>vt.使变新；使恢复精力；使想起</a:t>
            </a:r>
            <a:r>
              <a:rPr lang="en-US" sz="3200" dirty="0">
                <a:latin typeface="Times New Roman" panose="02020603050405020304" pitchFamily="18" charset="0"/>
                <a:ea typeface="华文楷体" panose="02010600040101010101" pitchFamily="2" charset="-122"/>
              </a:rPr>
              <a:t>→_______ </a:t>
            </a:r>
            <a:r>
              <a:rPr lang="en-US" sz="3200" dirty="0" err="1">
                <a:latin typeface="Times New Roman" panose="02020603050405020304" pitchFamily="18" charset="0"/>
                <a:ea typeface="华文楷体" panose="02010600040101010101" pitchFamily="2" charset="-122"/>
              </a:rPr>
              <a:t>adj.恢复了精力的，精神振作的</a:t>
            </a:r>
            <a:endParaRPr lang="en-US" sz="3200" dirty="0">
              <a:latin typeface="Times New Roman" panose="02020603050405020304" pitchFamily="18" charset="0"/>
              <a:ea typeface="华文楷体" panose="02010600040101010101" pitchFamily="2" charset="-122"/>
            </a:endParaRPr>
          </a:p>
          <a:p>
            <a:pPr indent="0">
              <a:lnSpc>
                <a:spcPct val="120000"/>
              </a:lnSpc>
              <a:buFont typeface="+mj-lt"/>
              <a:buNone/>
            </a:pPr>
            <a:r>
              <a:rPr lang="en-US" sz="3200" dirty="0">
                <a:latin typeface="Times New Roman" panose="02020603050405020304" pitchFamily="18" charset="0"/>
                <a:ea typeface="华文楷体" panose="02010600040101010101" pitchFamily="2" charset="-122"/>
              </a:rPr>
              <a:t>4．_______vt.&amp; vi.</a:t>
            </a:r>
            <a:r>
              <a:rPr lang="en-US" sz="3200" dirty="0" err="1">
                <a:latin typeface="Times New Roman" panose="02020603050405020304" pitchFamily="18" charset="0"/>
                <a:ea typeface="华文楷体" panose="02010600040101010101" pitchFamily="2" charset="-122"/>
              </a:rPr>
              <a:t>批评，批判，挑剔，指责；评价</a:t>
            </a:r>
            <a:r>
              <a:rPr lang="en-US" sz="3200" dirty="0">
                <a:latin typeface="Times New Roman" panose="02020603050405020304" pitchFamily="18" charset="0"/>
                <a:ea typeface="华文楷体" panose="02010600040101010101" pitchFamily="2" charset="-122"/>
              </a:rPr>
              <a:t>→________n．批判；指责；评论</a:t>
            </a:r>
            <a:r>
              <a:rPr lang="en-US" altLang="zh-CN" sz="3200" dirty="0">
                <a:latin typeface="Times New Roman" panose="02020603050405020304" pitchFamily="18" charset="0"/>
                <a:ea typeface="华文楷体" panose="02010600040101010101" pitchFamily="2" charset="-122"/>
              </a:rPr>
              <a:t> → _________ adj.</a:t>
            </a:r>
            <a:r>
              <a:rPr lang="zh-CN" altLang="zh-CN" sz="3200" dirty="0">
                <a:latin typeface="Times New Roman" panose="02020603050405020304" pitchFamily="18" charset="0"/>
                <a:ea typeface="华文楷体" panose="02010600040101010101" pitchFamily="2" charset="-122"/>
              </a:rPr>
              <a:t>批评的；极重要的；</a:t>
            </a:r>
            <a:r>
              <a:rPr lang="zh-CN" altLang="en-US" sz="3200" dirty="0">
                <a:latin typeface="Times New Roman" panose="02020603050405020304" pitchFamily="18" charset="0"/>
                <a:ea typeface="华文楷体" panose="02010600040101010101" pitchFamily="2" charset="-122"/>
              </a:rPr>
              <a:t>挑剔的；</a:t>
            </a:r>
            <a:r>
              <a:rPr lang="zh-CN" altLang="zh-CN" sz="3200" dirty="0">
                <a:latin typeface="Times New Roman" panose="02020603050405020304" pitchFamily="18" charset="0"/>
                <a:ea typeface="华文楷体" panose="02010600040101010101" pitchFamily="2" charset="-122"/>
              </a:rPr>
              <a:t>关键的；严重的</a:t>
            </a:r>
            <a:endParaRPr lang="en-US" sz="3200" dirty="0">
              <a:latin typeface="Times New Roman" panose="02020603050405020304" pitchFamily="18" charset="0"/>
              <a:ea typeface="华文楷体" panose="02010600040101010101" pitchFamily="2" charset="-122"/>
            </a:endParaRPr>
          </a:p>
          <a:p>
            <a:pPr indent="0">
              <a:lnSpc>
                <a:spcPct val="120000"/>
              </a:lnSpc>
              <a:buFont typeface="+mj-lt"/>
              <a:buNone/>
            </a:pPr>
            <a:r>
              <a:rPr lang="en-US" sz="3200" dirty="0">
                <a:latin typeface="Times New Roman" panose="02020603050405020304" pitchFamily="18" charset="0"/>
                <a:ea typeface="华文楷体" panose="02010600040101010101" pitchFamily="2" charset="-122"/>
              </a:rPr>
              <a:t>5．_______ </a:t>
            </a:r>
            <a:r>
              <a:rPr lang="en-US" sz="3200" dirty="0" err="1">
                <a:latin typeface="Times New Roman" panose="02020603050405020304" pitchFamily="18" charset="0"/>
                <a:ea typeface="华文楷体" panose="02010600040101010101" pitchFamily="2" charset="-122"/>
              </a:rPr>
              <a:t>vt.</a:t>
            </a:r>
            <a:r>
              <a:rPr lang="en-US" sz="3200" dirty="0">
                <a:latin typeface="Times New Roman" panose="02020603050405020304" pitchFamily="18" charset="0"/>
                <a:ea typeface="华文楷体" panose="02010600040101010101" pitchFamily="2" charset="-122"/>
              </a:rPr>
              <a:t>&amp; vi.</a:t>
            </a:r>
            <a:r>
              <a:rPr lang="en-US" sz="3200" dirty="0" err="1">
                <a:latin typeface="Times New Roman" panose="02020603050405020304" pitchFamily="18" charset="0"/>
                <a:ea typeface="华文楷体" panose="02010600040101010101" pitchFamily="2" charset="-122"/>
              </a:rPr>
              <a:t>询问，打听</a:t>
            </a:r>
            <a:r>
              <a:rPr lang="en-US" sz="3200" dirty="0">
                <a:latin typeface="Times New Roman" panose="02020603050405020304" pitchFamily="18" charset="0"/>
                <a:ea typeface="华文楷体" panose="02010600040101010101" pitchFamily="2" charset="-122"/>
              </a:rPr>
              <a:t>→______</a:t>
            </a:r>
            <a:r>
              <a:rPr lang="en-US" sz="3200" dirty="0" err="1">
                <a:latin typeface="Times New Roman" panose="02020603050405020304" pitchFamily="18" charset="0"/>
                <a:ea typeface="华文楷体" panose="02010600040101010101" pitchFamily="2" charset="-122"/>
              </a:rPr>
              <a:t>n．调查；询问，打听</a:t>
            </a:r>
            <a:endParaRPr lang="en-US" sz="3200" dirty="0">
              <a:latin typeface="Times New Roman" panose="02020603050405020304" pitchFamily="18" charset="0"/>
              <a:ea typeface="华文楷体" panose="02010600040101010101" pitchFamily="2" charset="-122"/>
            </a:endParaRPr>
          </a:p>
          <a:p>
            <a:pPr indent="0">
              <a:lnSpc>
                <a:spcPct val="120000"/>
              </a:lnSpc>
              <a:buFont typeface="+mj-lt"/>
              <a:buNone/>
            </a:pPr>
            <a:endParaRPr sz="3200" dirty="0">
              <a:latin typeface="Times New Roman" panose="02020603050405020304" pitchFamily="18" charset="0"/>
              <a:ea typeface="华文楷体" panose="02010600040101010101" pitchFamily="2" charset="-122"/>
            </a:endParaRPr>
          </a:p>
        </p:txBody>
      </p:sp>
    </p:spTree>
  </p:cSld>
  <p:clrMapOvr>
    <a:masterClrMapping/>
  </p:clrMapOvr>
  <p:transition>
    <p:wheel spokes="2"/>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43330" y="107572"/>
            <a:ext cx="12192000" cy="7516673"/>
          </a:xfrm>
          <a:prstGeom prst="rect">
            <a:avLst/>
          </a:prstGeom>
        </p:spPr>
        <p:txBody>
          <a:bodyPr wrap="square">
            <a:spAutoFit/>
          </a:bodyPr>
          <a:lstStyle/>
          <a:p>
            <a:pPr>
              <a:lnSpc>
                <a:spcPts val="3000"/>
              </a:lnSpc>
            </a:pPr>
            <a:r>
              <a:rPr lang="en-US" altLang="zh-CN" sz="4000" b="1" dirty="0">
                <a:solidFill>
                  <a:srgbClr val="FF0000"/>
                </a:solidFill>
                <a:latin typeface="Times New Roman" panose="02020603050405020304" pitchFamily="18" charset="0"/>
                <a:ea typeface="华文楷体" panose="02010600040101010101" pitchFamily="2" charset="-122"/>
              </a:rPr>
              <a:t>B4U4</a:t>
            </a:r>
            <a:r>
              <a:rPr lang="zh-CN" altLang="en-US" sz="4000" b="1" dirty="0">
                <a:solidFill>
                  <a:srgbClr val="FF0000"/>
                </a:solidFill>
                <a:latin typeface="Times New Roman" panose="02020603050405020304" pitchFamily="18" charset="0"/>
                <a:sym typeface="+mn-ea"/>
              </a:rPr>
              <a:t>单词构词</a:t>
            </a:r>
            <a:endParaRPr lang="en-US" altLang="zh-CN" sz="3600" b="1" dirty="0">
              <a:solidFill>
                <a:srgbClr val="FF0000"/>
              </a:solidFill>
              <a:latin typeface="Times New Roman" panose="02020603050405020304" pitchFamily="18" charset="0"/>
              <a:ea typeface="华文楷体" panose="02010600040101010101" pitchFamily="2" charset="-122"/>
            </a:endParaRPr>
          </a:p>
          <a:p>
            <a:pPr indent="0">
              <a:lnSpc>
                <a:spcPct val="120000"/>
              </a:lnSpc>
              <a:buFont typeface="+mj-lt"/>
              <a:buNone/>
            </a:pPr>
            <a:r>
              <a:rPr lang="en-US" sz="3200" dirty="0">
                <a:latin typeface="Times New Roman" panose="02020603050405020304" pitchFamily="18" charset="0"/>
                <a:ea typeface="华文楷体" panose="02010600040101010101" pitchFamily="2" charset="-122"/>
              </a:rPr>
              <a:t>1．</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composition</a:t>
            </a:r>
            <a:r>
              <a:rPr lang="en-US" sz="3200" dirty="0">
                <a:latin typeface="Times New Roman" panose="02020603050405020304" pitchFamily="18" charset="0"/>
                <a:ea typeface="华文楷体" panose="02010600040101010101" pitchFamily="2" charset="-122"/>
              </a:rPr>
              <a:t> </a:t>
            </a:r>
            <a:r>
              <a:rPr lang="en-US" sz="3200" dirty="0" err="1">
                <a:latin typeface="Times New Roman" panose="02020603050405020304" pitchFamily="18" charset="0"/>
                <a:ea typeface="华文楷体" panose="02010600040101010101" pitchFamily="2" charset="-122"/>
              </a:rPr>
              <a:t>n．构图；构成，成分；作品；作曲→</a:t>
            </a:r>
            <a:r>
              <a:rPr lang="en-US" altLang="zh-CN" sz="3200" b="1" dirty="0" err="1">
                <a:solidFill>
                  <a:schemeClr val="accent1">
                    <a:lumMod val="75000"/>
                  </a:schemeClr>
                </a:solidFill>
                <a:latin typeface="Times New Roman" panose="02020603050405020304" pitchFamily="18" charset="0"/>
                <a:cs typeface="Times New Roman" panose="02020603050405020304" pitchFamily="18" charset="0"/>
              </a:rPr>
              <a:t>compose</a:t>
            </a:r>
            <a:r>
              <a:rPr lang="en-US" sz="3200" dirty="0">
                <a:latin typeface="Times New Roman" panose="02020603050405020304" pitchFamily="18" charset="0"/>
                <a:ea typeface="华文楷体" panose="02010600040101010101" pitchFamily="2" charset="-122"/>
              </a:rPr>
              <a:t> </a:t>
            </a:r>
            <a:r>
              <a:rPr lang="en-US" sz="3200" dirty="0" err="1">
                <a:latin typeface="Times New Roman" panose="02020603050405020304" pitchFamily="18" charset="0"/>
                <a:ea typeface="华文楷体" panose="02010600040101010101" pitchFamily="2" charset="-122"/>
              </a:rPr>
              <a:t>v．组成，构成；作曲，创作</a:t>
            </a:r>
            <a:endParaRPr lang="en-US" sz="3200" dirty="0">
              <a:latin typeface="Times New Roman" panose="02020603050405020304" pitchFamily="18" charset="0"/>
              <a:ea typeface="华文楷体" panose="02010600040101010101" pitchFamily="2" charset="-122"/>
            </a:endParaRPr>
          </a:p>
          <a:p>
            <a:pPr indent="0">
              <a:lnSpc>
                <a:spcPct val="120000"/>
              </a:lnSpc>
              <a:buFont typeface="+mj-lt"/>
              <a:buNone/>
            </a:pPr>
            <a:r>
              <a:rPr lang="en-US" sz="3200" dirty="0">
                <a:latin typeface="Times New Roman" panose="02020603050405020304" pitchFamily="18" charset="0"/>
                <a:ea typeface="华文楷体" panose="02010600040101010101" pitchFamily="2" charset="-122"/>
              </a:rPr>
              <a:t>2．</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educator </a:t>
            </a:r>
            <a:r>
              <a:rPr lang="en-US" sz="3200" dirty="0" err="1">
                <a:latin typeface="Times New Roman" panose="02020603050405020304" pitchFamily="18" charset="0"/>
                <a:ea typeface="华文楷体" panose="02010600040101010101" pitchFamily="2" charset="-122"/>
              </a:rPr>
              <a:t>n．教育家；教育工作者→</a:t>
            </a:r>
            <a:r>
              <a:rPr lang="en-US" altLang="zh-CN" sz="3200" b="1" dirty="0" err="1">
                <a:solidFill>
                  <a:schemeClr val="accent1">
                    <a:lumMod val="75000"/>
                  </a:schemeClr>
                </a:solidFill>
                <a:latin typeface="Times New Roman" panose="02020603050405020304" pitchFamily="18" charset="0"/>
                <a:cs typeface="Times New Roman" panose="02020603050405020304" pitchFamily="18" charset="0"/>
              </a:rPr>
              <a:t>educate</a:t>
            </a:r>
            <a:r>
              <a:rPr lang="en-US" sz="3200" dirty="0">
                <a:latin typeface="Times New Roman" panose="02020603050405020304" pitchFamily="18" charset="0"/>
                <a:ea typeface="华文楷体" panose="02010600040101010101" pitchFamily="2" charset="-122"/>
              </a:rPr>
              <a:t> </a:t>
            </a:r>
            <a:r>
              <a:rPr lang="en-US" sz="3200" dirty="0" err="1">
                <a:latin typeface="Times New Roman" panose="02020603050405020304" pitchFamily="18" charset="0"/>
                <a:ea typeface="华文楷体" panose="02010600040101010101" pitchFamily="2" charset="-122"/>
              </a:rPr>
              <a:t>v．教育；教导，教养→</a:t>
            </a:r>
            <a:r>
              <a:rPr lang="en-US" altLang="zh-CN" sz="3200" b="1" dirty="0" err="1">
                <a:solidFill>
                  <a:schemeClr val="accent1">
                    <a:lumMod val="75000"/>
                  </a:schemeClr>
                </a:solidFill>
                <a:latin typeface="Times New Roman" panose="02020603050405020304" pitchFamily="18" charset="0"/>
                <a:cs typeface="Times New Roman" panose="02020603050405020304" pitchFamily="18" charset="0"/>
              </a:rPr>
              <a:t>education</a:t>
            </a:r>
            <a:r>
              <a:rPr lang="en-US" sz="3200" dirty="0">
                <a:latin typeface="Times New Roman" panose="02020603050405020304" pitchFamily="18" charset="0"/>
                <a:ea typeface="华文楷体" panose="02010600040101010101" pitchFamily="2" charset="-122"/>
              </a:rPr>
              <a:t> </a:t>
            </a:r>
            <a:r>
              <a:rPr lang="en-US" sz="3200" dirty="0" err="1">
                <a:latin typeface="Times New Roman" panose="02020603050405020304" pitchFamily="18" charset="0"/>
                <a:ea typeface="华文楷体" panose="02010600040101010101" pitchFamily="2" charset="-122"/>
              </a:rPr>
              <a:t>n．教育；教育学；教育机构→</a:t>
            </a:r>
            <a:r>
              <a:rPr lang="en-US" altLang="zh-CN" sz="3200" b="1" dirty="0" err="1">
                <a:solidFill>
                  <a:schemeClr val="accent1">
                    <a:lumMod val="75000"/>
                  </a:schemeClr>
                </a:solidFill>
                <a:latin typeface="Times New Roman" panose="02020603050405020304" pitchFamily="18" charset="0"/>
                <a:cs typeface="Times New Roman" panose="02020603050405020304" pitchFamily="18" charset="0"/>
              </a:rPr>
              <a:t>educated</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华文楷体" panose="02010600040101010101" pitchFamily="2" charset="-122"/>
              </a:rPr>
              <a:t>adj.受过教育的；有教养的</a:t>
            </a:r>
            <a:endParaRPr lang="en-US" sz="3200" dirty="0">
              <a:latin typeface="Times New Roman" panose="02020603050405020304" pitchFamily="18" charset="0"/>
              <a:ea typeface="华文楷体" panose="02010600040101010101" pitchFamily="2" charset="-122"/>
            </a:endParaRPr>
          </a:p>
          <a:p>
            <a:pPr indent="0">
              <a:lnSpc>
                <a:spcPct val="120000"/>
              </a:lnSpc>
              <a:buFont typeface="+mj-lt"/>
              <a:buNone/>
            </a:pPr>
            <a:r>
              <a:rPr lang="en-US" sz="3200" dirty="0">
                <a:latin typeface="Times New Roman" panose="02020603050405020304" pitchFamily="18" charset="0"/>
                <a:ea typeface="华文楷体" panose="02010600040101010101" pitchFamily="2" charset="-122"/>
              </a:rPr>
              <a:t>3．</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refresh</a:t>
            </a:r>
            <a:r>
              <a:rPr lang="en-US" sz="3200" dirty="0">
                <a:latin typeface="Times New Roman" panose="02020603050405020304" pitchFamily="18" charset="0"/>
                <a:ea typeface="华文楷体" panose="02010600040101010101" pitchFamily="2" charset="-122"/>
              </a:rPr>
              <a:t> </a:t>
            </a:r>
            <a:r>
              <a:rPr lang="en-US" sz="3200" dirty="0" err="1">
                <a:latin typeface="Times New Roman" panose="02020603050405020304" pitchFamily="18" charset="0"/>
                <a:ea typeface="华文楷体" panose="02010600040101010101" pitchFamily="2" charset="-122"/>
              </a:rPr>
              <a:t>vt.使变新；使恢复精力；使想起→</a:t>
            </a:r>
            <a:r>
              <a:rPr lang="en-US" altLang="zh-CN" sz="3200" b="1" dirty="0" err="1">
                <a:solidFill>
                  <a:schemeClr val="accent1">
                    <a:lumMod val="75000"/>
                  </a:schemeClr>
                </a:solidFill>
                <a:latin typeface="Times New Roman" panose="02020603050405020304" pitchFamily="18" charset="0"/>
                <a:cs typeface="Times New Roman" panose="02020603050405020304" pitchFamily="18" charset="0"/>
              </a:rPr>
              <a:t>refreshed</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华文楷体" panose="02010600040101010101" pitchFamily="2" charset="-122"/>
              </a:rPr>
              <a:t>adj.恢复了精力的，精神振作的</a:t>
            </a:r>
            <a:endParaRPr lang="en-US" sz="3200" dirty="0">
              <a:latin typeface="Times New Roman" panose="02020603050405020304" pitchFamily="18" charset="0"/>
              <a:ea typeface="华文楷体" panose="02010600040101010101" pitchFamily="2" charset="-122"/>
            </a:endParaRPr>
          </a:p>
          <a:p>
            <a:pPr>
              <a:lnSpc>
                <a:spcPct val="120000"/>
              </a:lnSpc>
            </a:pPr>
            <a:r>
              <a:rPr lang="en-US" sz="3200" dirty="0">
                <a:latin typeface="Times New Roman" panose="02020603050405020304" pitchFamily="18" charset="0"/>
                <a:ea typeface="华文楷体" panose="02010600040101010101" pitchFamily="2" charset="-122"/>
              </a:rPr>
              <a:t>4．</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criticize</a:t>
            </a:r>
            <a:r>
              <a:rPr lang="en-US" sz="3200" dirty="0">
                <a:latin typeface="Times New Roman" panose="02020603050405020304" pitchFamily="18" charset="0"/>
                <a:ea typeface="华文楷体" panose="02010600040101010101" pitchFamily="2" charset="-122"/>
              </a:rPr>
              <a:t> </a:t>
            </a:r>
            <a:r>
              <a:rPr lang="en-US" sz="3200" dirty="0" err="1">
                <a:latin typeface="Times New Roman" panose="02020603050405020304" pitchFamily="18" charset="0"/>
                <a:ea typeface="华文楷体" panose="02010600040101010101" pitchFamily="2" charset="-122"/>
              </a:rPr>
              <a:t>vt.</a:t>
            </a:r>
            <a:r>
              <a:rPr lang="en-US" sz="3200" dirty="0">
                <a:latin typeface="Times New Roman" panose="02020603050405020304" pitchFamily="18" charset="0"/>
                <a:ea typeface="华文楷体" panose="02010600040101010101" pitchFamily="2" charset="-122"/>
              </a:rPr>
              <a:t>&amp; </a:t>
            </a:r>
            <a:r>
              <a:rPr lang="en-US" sz="3200" dirty="0" err="1">
                <a:latin typeface="Times New Roman" panose="02020603050405020304" pitchFamily="18" charset="0"/>
                <a:ea typeface="华文楷体" panose="02010600040101010101" pitchFamily="2" charset="-122"/>
              </a:rPr>
              <a:t>vi.批评，批判，挑剔，指责；评价→</a:t>
            </a:r>
            <a:r>
              <a:rPr lang="en-US" altLang="zh-CN" sz="3200" b="1" dirty="0" err="1">
                <a:solidFill>
                  <a:schemeClr val="accent1">
                    <a:lumMod val="75000"/>
                  </a:schemeClr>
                </a:solidFill>
                <a:latin typeface="Times New Roman" panose="02020603050405020304" pitchFamily="18" charset="0"/>
                <a:cs typeface="Times New Roman" panose="02020603050405020304" pitchFamily="18" charset="0"/>
              </a:rPr>
              <a:t>criticism</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华文楷体" panose="02010600040101010101" pitchFamily="2" charset="-122"/>
              </a:rPr>
              <a:t>n．批判；指责；评论</a:t>
            </a:r>
            <a:r>
              <a:rPr lang="en-US" altLang="zh-CN" sz="3200" dirty="0" err="1">
                <a:latin typeface="Times New Roman" panose="02020603050405020304" pitchFamily="18" charset="0"/>
                <a:ea typeface="华文楷体" panose="02010600040101010101" pitchFamily="2" charset="-122"/>
              </a:rPr>
              <a:t>评论</a:t>
            </a:r>
            <a:r>
              <a:rPr lang="en-US" altLang="zh-CN" sz="3200" dirty="0">
                <a:latin typeface="Times New Roman" panose="02020603050405020304" pitchFamily="18" charset="0"/>
                <a:ea typeface="华文楷体" panose="02010600040101010101" pitchFamily="2" charset="-122"/>
              </a:rPr>
              <a:t> → </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critical </a:t>
            </a:r>
            <a:r>
              <a:rPr lang="en-US" altLang="zh-CN" sz="3200" dirty="0">
                <a:latin typeface="Times New Roman" panose="02020603050405020304" pitchFamily="18" charset="0"/>
                <a:ea typeface="华文楷体" panose="02010600040101010101" pitchFamily="2" charset="-122"/>
              </a:rPr>
              <a:t>adj.</a:t>
            </a:r>
            <a:r>
              <a:rPr lang="zh-CN" altLang="zh-CN" sz="3200" dirty="0">
                <a:latin typeface="Times New Roman" panose="02020603050405020304" pitchFamily="18" charset="0"/>
                <a:ea typeface="华文楷体" panose="02010600040101010101" pitchFamily="2" charset="-122"/>
              </a:rPr>
              <a:t>批评的；</a:t>
            </a:r>
            <a:r>
              <a:rPr lang="zh-CN" altLang="en-US" sz="3200" dirty="0">
                <a:latin typeface="Times New Roman" panose="02020603050405020304" pitchFamily="18" charset="0"/>
                <a:ea typeface="华文楷体" panose="02010600040101010101" pitchFamily="2" charset="-122"/>
              </a:rPr>
              <a:t>挑剔的；</a:t>
            </a:r>
            <a:r>
              <a:rPr lang="zh-CN" altLang="zh-CN" sz="3200" dirty="0">
                <a:latin typeface="Times New Roman" panose="02020603050405020304" pitchFamily="18" charset="0"/>
                <a:ea typeface="华文楷体" panose="02010600040101010101" pitchFamily="2" charset="-122"/>
              </a:rPr>
              <a:t>极重要的；关键的；严重的</a:t>
            </a:r>
            <a:endParaRPr lang="en-US" sz="3200" dirty="0">
              <a:latin typeface="Times New Roman" panose="02020603050405020304" pitchFamily="18" charset="0"/>
              <a:ea typeface="华文楷体" panose="02010600040101010101" pitchFamily="2" charset="-122"/>
            </a:endParaRPr>
          </a:p>
          <a:p>
            <a:pPr indent="0">
              <a:lnSpc>
                <a:spcPct val="120000"/>
              </a:lnSpc>
              <a:buFont typeface="+mj-lt"/>
              <a:buNone/>
            </a:pPr>
            <a:r>
              <a:rPr lang="en-US" sz="3200" dirty="0">
                <a:latin typeface="Times New Roman" panose="02020603050405020304" pitchFamily="18" charset="0"/>
                <a:ea typeface="华文楷体" panose="02010600040101010101" pitchFamily="2" charset="-122"/>
              </a:rPr>
              <a:t>5．</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inquire</a:t>
            </a:r>
            <a:r>
              <a:rPr lang="en-US" sz="3200" dirty="0">
                <a:latin typeface="Times New Roman" panose="02020603050405020304" pitchFamily="18" charset="0"/>
                <a:ea typeface="华文楷体" panose="02010600040101010101" pitchFamily="2" charset="-122"/>
              </a:rPr>
              <a:t> </a:t>
            </a:r>
            <a:r>
              <a:rPr lang="en-US" sz="3200" dirty="0" err="1">
                <a:latin typeface="Times New Roman" panose="02020603050405020304" pitchFamily="18" charset="0"/>
                <a:ea typeface="华文楷体" panose="02010600040101010101" pitchFamily="2" charset="-122"/>
              </a:rPr>
              <a:t>vt.</a:t>
            </a:r>
            <a:r>
              <a:rPr lang="en-US" sz="3200" dirty="0">
                <a:latin typeface="Times New Roman" panose="02020603050405020304" pitchFamily="18" charset="0"/>
                <a:ea typeface="华文楷体" panose="02010600040101010101" pitchFamily="2" charset="-122"/>
              </a:rPr>
              <a:t>&amp; </a:t>
            </a:r>
            <a:r>
              <a:rPr lang="en-US" sz="3200" dirty="0" err="1">
                <a:latin typeface="Times New Roman" panose="02020603050405020304" pitchFamily="18" charset="0"/>
                <a:ea typeface="华文楷体" panose="02010600040101010101" pitchFamily="2" charset="-122"/>
              </a:rPr>
              <a:t>vi.询问，打听→</a:t>
            </a:r>
            <a:r>
              <a:rPr lang="en-US" altLang="zh-CN" sz="3200" b="1" dirty="0" err="1">
                <a:solidFill>
                  <a:schemeClr val="accent1">
                    <a:lumMod val="75000"/>
                  </a:schemeClr>
                </a:solidFill>
                <a:latin typeface="Times New Roman" panose="02020603050405020304" pitchFamily="18" charset="0"/>
                <a:cs typeface="Times New Roman" panose="02020603050405020304" pitchFamily="18" charset="0"/>
              </a:rPr>
              <a:t>inquiry</a:t>
            </a:r>
            <a:r>
              <a:rPr lang="en-US" sz="3200" dirty="0">
                <a:latin typeface="Times New Roman" panose="02020603050405020304" pitchFamily="18" charset="0"/>
                <a:ea typeface="华文楷体" panose="02010600040101010101" pitchFamily="2" charset="-122"/>
              </a:rPr>
              <a:t> </a:t>
            </a:r>
            <a:r>
              <a:rPr lang="en-US" sz="3200" dirty="0" err="1">
                <a:latin typeface="Times New Roman" panose="02020603050405020304" pitchFamily="18" charset="0"/>
                <a:ea typeface="华文楷体" panose="02010600040101010101" pitchFamily="2" charset="-122"/>
              </a:rPr>
              <a:t>n．调查；询问，打听</a:t>
            </a:r>
            <a:endParaRPr lang="en-US" sz="3200" dirty="0">
              <a:latin typeface="Times New Roman" panose="02020603050405020304" pitchFamily="18" charset="0"/>
              <a:ea typeface="华文楷体" panose="02010600040101010101" pitchFamily="2" charset="-122"/>
            </a:endParaRPr>
          </a:p>
          <a:p>
            <a:pPr indent="0">
              <a:lnSpc>
                <a:spcPct val="120000"/>
              </a:lnSpc>
              <a:buFont typeface="+mj-lt"/>
              <a:buNone/>
            </a:pPr>
            <a:endParaRPr sz="3200" dirty="0">
              <a:latin typeface="Times New Roman" panose="02020603050405020304" pitchFamily="18" charset="0"/>
              <a:ea typeface="华文楷体" panose="02010600040101010101" pitchFamily="2" charset="-122"/>
            </a:endParaRPr>
          </a:p>
        </p:txBody>
      </p:sp>
    </p:spTree>
  </p:cSld>
  <p:clrMapOvr>
    <a:masterClrMapping/>
  </p:clrMapOvr>
  <p:transition>
    <p:wheel spokes="2"/>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102965" y="177146"/>
            <a:ext cx="12192000" cy="5950090"/>
          </a:xfrm>
          <a:prstGeom prst="rect">
            <a:avLst/>
          </a:prstGeom>
        </p:spPr>
        <p:txBody>
          <a:bodyPr wrap="square">
            <a:spAutoFit/>
          </a:bodyPr>
          <a:lstStyle/>
          <a:p>
            <a:pPr algn="l">
              <a:lnSpc>
                <a:spcPct val="120000"/>
              </a:lnSpc>
              <a:buClrTx/>
              <a:buSzTx/>
              <a:buNone/>
            </a:pP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6. assumption </a:t>
            </a:r>
            <a:r>
              <a:rPr sz="3200" dirty="0" err="1">
                <a:latin typeface="Times New Roman" panose="02020603050405020304" pitchFamily="18" charset="0"/>
                <a:ea typeface="华文楷体" panose="02010600040101010101" pitchFamily="2" charset="-122"/>
              </a:rPr>
              <a:t>n．假定，假设→</a:t>
            </a:r>
            <a:r>
              <a:rPr lang="en-US" altLang="zh-CN" sz="3200" b="1" dirty="0" err="1">
                <a:solidFill>
                  <a:schemeClr val="accent1">
                    <a:lumMod val="75000"/>
                  </a:schemeClr>
                </a:solidFill>
                <a:latin typeface="Times New Roman" panose="02020603050405020304" pitchFamily="18" charset="0"/>
                <a:cs typeface="Times New Roman" panose="02020603050405020304" pitchFamily="18" charset="0"/>
              </a:rPr>
              <a:t>assume</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 </a:t>
            </a:r>
            <a:r>
              <a:rPr sz="3200" dirty="0" err="1">
                <a:latin typeface="Times New Roman" panose="02020603050405020304" pitchFamily="18" charset="0"/>
                <a:ea typeface="华文楷体" panose="02010600040101010101" pitchFamily="2" charset="-122"/>
              </a:rPr>
              <a:t>v．假定，假设，认为；承担</a:t>
            </a:r>
            <a:r>
              <a:rPr sz="3200" dirty="0">
                <a:latin typeface="Times New Roman" panose="02020603050405020304" pitchFamily="18" charset="0"/>
                <a:ea typeface="华文楷体" panose="02010600040101010101" pitchFamily="2" charset="-122"/>
              </a:rPr>
              <a:t>(</a:t>
            </a:r>
            <a:r>
              <a:rPr sz="3200" dirty="0" err="1">
                <a:latin typeface="Times New Roman" panose="02020603050405020304" pitchFamily="18" charset="0"/>
                <a:ea typeface="华文楷体" panose="02010600040101010101" pitchFamily="2" charset="-122"/>
              </a:rPr>
              <a:t>责任</a:t>
            </a:r>
            <a:r>
              <a:rPr sz="3200" dirty="0">
                <a:latin typeface="Times New Roman" panose="02020603050405020304" pitchFamily="18" charset="0"/>
                <a:ea typeface="华文楷体" panose="02010600040101010101" pitchFamily="2" charset="-122"/>
              </a:rPr>
              <a:t>)</a:t>
            </a:r>
          </a:p>
          <a:p>
            <a:pPr indent="0">
              <a:lnSpc>
                <a:spcPct val="120000"/>
              </a:lnSpc>
              <a:buFont typeface="+mj-lt"/>
              <a:buNone/>
            </a:pPr>
            <a:r>
              <a:rPr lang="en-US" sz="3200" dirty="0">
                <a:latin typeface="Times New Roman" panose="02020603050405020304" pitchFamily="18" charset="0"/>
                <a:ea typeface="华文楷体" panose="02010600040101010101" pitchFamily="2" charset="-122"/>
              </a:rPr>
              <a:t>7</a:t>
            </a:r>
            <a:r>
              <a:rPr sz="3200" dirty="0">
                <a:latin typeface="Times New Roman" panose="02020603050405020304" pitchFamily="18" charset="0"/>
                <a:ea typeface="华文楷体" panose="02010600040101010101" pitchFamily="2" charset="-122"/>
              </a:rPr>
              <a:t>．</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recreation</a:t>
            </a:r>
            <a:r>
              <a:rPr sz="3200" dirty="0">
                <a:latin typeface="Times New Roman" panose="02020603050405020304" pitchFamily="18" charset="0"/>
                <a:ea typeface="华文楷体" panose="02010600040101010101" pitchFamily="2" charset="-122"/>
              </a:rPr>
              <a:t> </a:t>
            </a:r>
            <a:r>
              <a:rPr sz="3200" dirty="0" err="1">
                <a:latin typeface="Times New Roman" panose="02020603050405020304" pitchFamily="18" charset="0"/>
                <a:ea typeface="华文楷体" panose="02010600040101010101" pitchFamily="2" charset="-122"/>
              </a:rPr>
              <a:t>n．娱乐，消遣→</a:t>
            </a:r>
            <a:r>
              <a:rPr lang="en-US" altLang="zh-CN" sz="3200" b="1" dirty="0" err="1">
                <a:solidFill>
                  <a:schemeClr val="accent1">
                    <a:lumMod val="75000"/>
                  </a:schemeClr>
                </a:solidFill>
                <a:latin typeface="Times New Roman" panose="02020603050405020304" pitchFamily="18" charset="0"/>
                <a:cs typeface="Times New Roman" panose="02020603050405020304" pitchFamily="18" charset="0"/>
              </a:rPr>
              <a:t>recreational</a:t>
            </a:r>
            <a:r>
              <a:rPr sz="3200" dirty="0">
                <a:latin typeface="Times New Roman" panose="02020603050405020304" pitchFamily="18" charset="0"/>
                <a:ea typeface="华文楷体" panose="02010600040101010101" pitchFamily="2" charset="-122"/>
              </a:rPr>
              <a:t> </a:t>
            </a:r>
            <a:r>
              <a:rPr sz="3200" dirty="0" err="1">
                <a:latin typeface="Times New Roman" panose="02020603050405020304" pitchFamily="18" charset="0"/>
                <a:ea typeface="华文楷体" panose="02010600040101010101" pitchFamily="2" charset="-122"/>
              </a:rPr>
              <a:t>adj.娱乐的，消遣的</a:t>
            </a:r>
            <a:endParaRPr sz="3200" dirty="0">
              <a:latin typeface="Times New Roman" panose="02020603050405020304" pitchFamily="18" charset="0"/>
              <a:ea typeface="华文楷体" panose="02010600040101010101" pitchFamily="2" charset="-122"/>
            </a:endParaRPr>
          </a:p>
          <a:p>
            <a:pPr indent="0">
              <a:lnSpc>
                <a:spcPct val="120000"/>
              </a:lnSpc>
              <a:buFont typeface="+mj-lt"/>
              <a:buNone/>
            </a:pPr>
            <a:r>
              <a:rPr lang="en-US" sz="3200" dirty="0">
                <a:latin typeface="Times New Roman" panose="02020603050405020304" pitchFamily="18" charset="0"/>
                <a:ea typeface="华文楷体" panose="02010600040101010101" pitchFamily="2" charset="-122"/>
              </a:rPr>
              <a:t>8</a:t>
            </a:r>
            <a:r>
              <a:rPr sz="3200" dirty="0">
                <a:latin typeface="Times New Roman" panose="02020603050405020304" pitchFamily="18" charset="0"/>
                <a:ea typeface="华文楷体" panose="02010600040101010101" pitchFamily="2" charset="-122"/>
              </a:rPr>
              <a:t>．</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tight </a:t>
            </a:r>
            <a:r>
              <a:rPr sz="3200" dirty="0" err="1">
                <a:latin typeface="Times New Roman" panose="02020603050405020304" pitchFamily="18" charset="0"/>
                <a:ea typeface="华文楷体" panose="02010600040101010101" pitchFamily="2" charset="-122"/>
              </a:rPr>
              <a:t>adv.紧紧地，牢固地adj.牢固的；严格的；密集的；亲密的→</a:t>
            </a:r>
            <a:r>
              <a:rPr lang="en-US" altLang="zh-CN" sz="3200" b="1" dirty="0" err="1">
                <a:solidFill>
                  <a:schemeClr val="accent1">
                    <a:lumMod val="75000"/>
                  </a:schemeClr>
                </a:solidFill>
                <a:latin typeface="Times New Roman" panose="02020603050405020304" pitchFamily="18" charset="0"/>
                <a:cs typeface="Times New Roman" panose="02020603050405020304" pitchFamily="18" charset="0"/>
              </a:rPr>
              <a:t>tighten</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 </a:t>
            </a:r>
            <a:r>
              <a:rPr sz="3200" dirty="0">
                <a:latin typeface="Times New Roman" panose="02020603050405020304" pitchFamily="18" charset="0"/>
                <a:ea typeface="华文楷体" panose="02010600040101010101" pitchFamily="2" charset="-122"/>
              </a:rPr>
              <a:t>v．(使)</a:t>
            </a:r>
            <a:r>
              <a:rPr sz="3200" dirty="0" err="1">
                <a:latin typeface="Times New Roman" panose="02020603050405020304" pitchFamily="18" charset="0"/>
                <a:ea typeface="华文楷体" panose="02010600040101010101" pitchFamily="2" charset="-122"/>
              </a:rPr>
              <a:t>变紧；加强→tightly</a:t>
            </a:r>
            <a:r>
              <a:rPr sz="3200" dirty="0">
                <a:latin typeface="Times New Roman" panose="02020603050405020304" pitchFamily="18" charset="0"/>
                <a:ea typeface="华文楷体" panose="02010600040101010101" pitchFamily="2" charset="-122"/>
              </a:rPr>
              <a:t> </a:t>
            </a:r>
            <a:r>
              <a:rPr sz="3200" dirty="0" err="1">
                <a:latin typeface="Times New Roman" panose="02020603050405020304" pitchFamily="18" charset="0"/>
                <a:ea typeface="华文楷体" panose="02010600040101010101" pitchFamily="2" charset="-122"/>
              </a:rPr>
              <a:t>adv.紧紧地，牢固地，紧密地</a:t>
            </a:r>
            <a:endParaRPr sz="3200" dirty="0">
              <a:latin typeface="Times New Roman" panose="02020603050405020304" pitchFamily="18" charset="0"/>
              <a:ea typeface="华文楷体" panose="02010600040101010101" pitchFamily="2" charset="-122"/>
            </a:endParaRPr>
          </a:p>
          <a:p>
            <a:pPr indent="0">
              <a:lnSpc>
                <a:spcPct val="120000"/>
              </a:lnSpc>
              <a:buFont typeface="+mj-lt"/>
              <a:buNone/>
            </a:pPr>
            <a:r>
              <a:rPr lang="en-US" sz="3200" dirty="0">
                <a:latin typeface="Times New Roman" panose="02020603050405020304" pitchFamily="18" charset="0"/>
                <a:ea typeface="华文楷体" panose="02010600040101010101" pitchFamily="2" charset="-122"/>
              </a:rPr>
              <a:t>9</a:t>
            </a:r>
            <a:r>
              <a:rPr sz="3200" dirty="0">
                <a:latin typeface="Times New Roman" panose="02020603050405020304" pitchFamily="18" charset="0"/>
                <a:ea typeface="华文楷体" panose="02010600040101010101" pitchFamily="2" charset="-122"/>
              </a:rPr>
              <a:t>．</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mature </a:t>
            </a:r>
            <a:r>
              <a:rPr sz="3200" dirty="0" err="1">
                <a:latin typeface="Times New Roman" panose="02020603050405020304" pitchFamily="18" charset="0"/>
                <a:ea typeface="华文楷体" panose="02010600040101010101" pitchFamily="2" charset="-122"/>
              </a:rPr>
              <a:t>adj.明白事理的，成熟的vi.成熟，长成；有判断力→</a:t>
            </a:r>
            <a:r>
              <a:rPr lang="en-US" altLang="zh-CN" sz="3200" b="1" dirty="0" err="1">
                <a:solidFill>
                  <a:schemeClr val="accent1">
                    <a:lumMod val="75000"/>
                  </a:schemeClr>
                </a:solidFill>
                <a:latin typeface="Times New Roman" panose="02020603050405020304" pitchFamily="18" charset="0"/>
                <a:cs typeface="Times New Roman" panose="02020603050405020304" pitchFamily="18" charset="0"/>
              </a:rPr>
              <a:t>maturity</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 </a:t>
            </a:r>
            <a:r>
              <a:rPr sz="3200" dirty="0" err="1">
                <a:latin typeface="Times New Roman" panose="02020603050405020304" pitchFamily="18" charset="0"/>
                <a:ea typeface="华文楷体" panose="02010600040101010101" pitchFamily="2" charset="-122"/>
              </a:rPr>
              <a:t>n．成熟，成年</a:t>
            </a:r>
            <a:endParaRPr sz="3200" dirty="0">
              <a:latin typeface="Times New Roman" panose="02020603050405020304" pitchFamily="18" charset="0"/>
              <a:ea typeface="华文楷体" panose="02010600040101010101" pitchFamily="2" charset="-122"/>
            </a:endParaRPr>
          </a:p>
          <a:p>
            <a:pPr indent="0">
              <a:lnSpc>
                <a:spcPct val="120000"/>
              </a:lnSpc>
              <a:buFont typeface="+mj-lt"/>
              <a:buNone/>
            </a:pPr>
            <a:r>
              <a:rPr lang="en-US" sz="3200" dirty="0">
                <a:latin typeface="Times New Roman" panose="02020603050405020304" pitchFamily="18" charset="0"/>
                <a:ea typeface="华文楷体" panose="02010600040101010101" pitchFamily="2" charset="-122"/>
              </a:rPr>
              <a:t>10</a:t>
            </a:r>
            <a:r>
              <a:rPr sz="3200" dirty="0">
                <a:latin typeface="Times New Roman" panose="02020603050405020304" pitchFamily="18" charset="0"/>
                <a:ea typeface="华文楷体" panose="02010600040101010101" pitchFamily="2" charset="-122"/>
              </a:rPr>
              <a:t>．</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reference </a:t>
            </a:r>
            <a:r>
              <a:rPr sz="3200" dirty="0" err="1">
                <a:latin typeface="Times New Roman" panose="02020603050405020304" pitchFamily="18" charset="0"/>
                <a:ea typeface="华文楷体" panose="02010600040101010101" pitchFamily="2" charset="-122"/>
              </a:rPr>
              <a:t>n．参考；提到；推荐信vt.查阅，参考→</a:t>
            </a:r>
            <a:r>
              <a:rPr lang="en-US" altLang="zh-CN" sz="3200" b="1" dirty="0" err="1">
                <a:solidFill>
                  <a:schemeClr val="accent1">
                    <a:lumMod val="75000"/>
                  </a:schemeClr>
                </a:solidFill>
                <a:latin typeface="Times New Roman" panose="02020603050405020304" pitchFamily="18" charset="0"/>
                <a:cs typeface="Times New Roman" panose="02020603050405020304" pitchFamily="18" charset="0"/>
              </a:rPr>
              <a:t>refer</a:t>
            </a:r>
            <a:r>
              <a:rPr sz="3200" dirty="0">
                <a:latin typeface="Times New Roman" panose="02020603050405020304" pitchFamily="18" charset="0"/>
                <a:ea typeface="华文楷体" panose="02010600040101010101" pitchFamily="2" charset="-122"/>
              </a:rPr>
              <a:t> </a:t>
            </a:r>
            <a:r>
              <a:rPr sz="3200" dirty="0" err="1">
                <a:latin typeface="Times New Roman" panose="02020603050405020304" pitchFamily="18" charset="0"/>
                <a:ea typeface="华文楷体" panose="02010600040101010101" pitchFamily="2" charset="-122"/>
              </a:rPr>
              <a:t>v．提到；参考；查阅</a:t>
            </a:r>
            <a:endParaRPr sz="3200" dirty="0">
              <a:latin typeface="Times New Roman" panose="02020603050405020304" pitchFamily="18" charset="0"/>
              <a:ea typeface="华文楷体" panose="02010600040101010101" pitchFamily="2" charset="-122"/>
            </a:endParaRPr>
          </a:p>
          <a:p>
            <a:pPr indent="0">
              <a:lnSpc>
                <a:spcPct val="120000"/>
              </a:lnSpc>
              <a:buFont typeface="+mj-lt"/>
              <a:buNone/>
            </a:pPr>
            <a:endParaRPr sz="3200" dirty="0">
              <a:latin typeface="Times New Roman" panose="02020603050405020304" pitchFamily="18" charset="0"/>
              <a:ea typeface="华文楷体" panose="02010600040101010101" pitchFamily="2" charset="-122"/>
            </a:endParaRPr>
          </a:p>
        </p:txBody>
      </p:sp>
    </p:spTree>
  </p:cSld>
  <p:clrMapOvr>
    <a:masterClrMapping/>
  </p:clrMapOvr>
  <p:transition>
    <p:wheel spokes="2"/>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102965" y="177146"/>
            <a:ext cx="12192000" cy="3009542"/>
          </a:xfrm>
          <a:prstGeom prst="rect">
            <a:avLst/>
          </a:prstGeom>
        </p:spPr>
        <p:txBody>
          <a:bodyPr wrap="square">
            <a:spAutoFit/>
          </a:bodyPr>
          <a:lstStyle/>
          <a:p>
            <a:pPr indent="0">
              <a:lnSpc>
                <a:spcPct val="120000"/>
              </a:lnSpc>
              <a:buFont typeface="+mj-lt"/>
              <a:buNone/>
            </a:pPr>
            <a:endParaRPr lang="en-US" sz="3200" dirty="0">
              <a:latin typeface="Times New Roman" panose="02020603050405020304" pitchFamily="18" charset="0"/>
              <a:ea typeface="华文楷体" panose="02010600040101010101" pitchFamily="2" charset="-122"/>
            </a:endParaRPr>
          </a:p>
          <a:p>
            <a:pPr indent="0">
              <a:lnSpc>
                <a:spcPct val="120000"/>
              </a:lnSpc>
              <a:buFont typeface="+mj-lt"/>
              <a:buNone/>
            </a:pPr>
            <a:r>
              <a:rPr lang="en-US" sz="3200" dirty="0">
                <a:latin typeface="Times New Roman" panose="02020603050405020304" pitchFamily="18" charset="0"/>
                <a:ea typeface="华文楷体" panose="02010600040101010101" pitchFamily="2" charset="-122"/>
              </a:rPr>
              <a:t>11</a:t>
            </a:r>
            <a:r>
              <a:rPr sz="3200" dirty="0">
                <a:latin typeface="Times New Roman" panose="02020603050405020304" pitchFamily="18" charset="0"/>
                <a:ea typeface="华文楷体" panose="02010600040101010101" pitchFamily="2" charset="-122"/>
              </a:rPr>
              <a:t>．</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presentation </a:t>
            </a:r>
            <a:r>
              <a:rPr sz="3200" dirty="0" err="1">
                <a:latin typeface="Times New Roman" panose="02020603050405020304" pitchFamily="18" charset="0"/>
                <a:ea typeface="华文楷体" panose="02010600040101010101" pitchFamily="2" charset="-122"/>
              </a:rPr>
              <a:t>n．幻灯片演示；提交，授予；展示会；演出→</a:t>
            </a:r>
            <a:r>
              <a:rPr lang="en-US" altLang="zh-CN" sz="3200" b="1" dirty="0" err="1">
                <a:solidFill>
                  <a:schemeClr val="accent1">
                    <a:lumMod val="75000"/>
                  </a:schemeClr>
                </a:solidFill>
                <a:latin typeface="Times New Roman" panose="02020603050405020304" pitchFamily="18" charset="0"/>
                <a:cs typeface="Times New Roman" panose="02020603050405020304" pitchFamily="18" charset="0"/>
              </a:rPr>
              <a:t>present</a:t>
            </a:r>
            <a:r>
              <a:rPr sz="3200" dirty="0">
                <a:latin typeface="Times New Roman" panose="02020603050405020304" pitchFamily="18" charset="0"/>
                <a:ea typeface="华文楷体" panose="02010600040101010101" pitchFamily="2" charset="-122"/>
              </a:rPr>
              <a:t> </a:t>
            </a:r>
            <a:r>
              <a:rPr sz="3200" dirty="0" err="1">
                <a:latin typeface="Times New Roman" panose="02020603050405020304" pitchFamily="18" charset="0"/>
                <a:ea typeface="华文楷体" panose="02010600040101010101" pitchFamily="2" charset="-122"/>
              </a:rPr>
              <a:t>v．颁发，授予；提出，提交；呈现，展现</a:t>
            </a:r>
            <a:endParaRPr sz="3200" dirty="0">
              <a:latin typeface="Times New Roman" panose="02020603050405020304" pitchFamily="18" charset="0"/>
              <a:ea typeface="华文楷体" panose="02010600040101010101" pitchFamily="2" charset="-122"/>
            </a:endParaRPr>
          </a:p>
          <a:p>
            <a:pPr indent="0">
              <a:lnSpc>
                <a:spcPct val="120000"/>
              </a:lnSpc>
              <a:buFont typeface="+mj-lt"/>
              <a:buNone/>
            </a:pPr>
            <a:r>
              <a:rPr lang="en-US" sz="3200" dirty="0">
                <a:latin typeface="Times New Roman" panose="02020603050405020304" pitchFamily="18" charset="0"/>
                <a:ea typeface="华文楷体" panose="02010600040101010101" pitchFamily="2" charset="-122"/>
              </a:rPr>
              <a:t>12</a:t>
            </a:r>
            <a:r>
              <a:rPr sz="3200" dirty="0">
                <a:latin typeface="Times New Roman" panose="02020603050405020304" pitchFamily="18" charset="0"/>
                <a:ea typeface="华文楷体" panose="02010600040101010101" pitchFamily="2" charset="-122"/>
              </a:rPr>
              <a:t>．</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extension </a:t>
            </a:r>
            <a:r>
              <a:rPr sz="3200" dirty="0">
                <a:latin typeface="Times New Roman" panose="02020603050405020304" pitchFamily="18" charset="0"/>
                <a:ea typeface="华文楷体" panose="02010600040101010101" pitchFamily="2" charset="-122"/>
              </a:rPr>
              <a:t>n．(</a:t>
            </a:r>
            <a:r>
              <a:rPr sz="3200" dirty="0" err="1">
                <a:latin typeface="Times New Roman" panose="02020603050405020304" pitchFamily="18" charset="0"/>
                <a:ea typeface="华文楷体" panose="02010600040101010101" pitchFamily="2" charset="-122"/>
              </a:rPr>
              <a:t>为非全日制学生开设的</a:t>
            </a:r>
            <a:r>
              <a:rPr sz="3200" dirty="0">
                <a:latin typeface="Times New Roman" panose="02020603050405020304" pitchFamily="18" charset="0"/>
                <a:ea typeface="华文楷体" panose="02010600040101010101" pitchFamily="2" charset="-122"/>
              </a:rPr>
              <a:t>)</a:t>
            </a:r>
            <a:r>
              <a:rPr sz="3200" dirty="0" err="1">
                <a:latin typeface="Times New Roman" panose="02020603050405020304" pitchFamily="18" charset="0"/>
                <a:ea typeface="华文楷体" panose="02010600040101010101" pitchFamily="2" charset="-122"/>
              </a:rPr>
              <a:t>进修部，进修课；扩大，延伸→</a:t>
            </a:r>
            <a:r>
              <a:rPr lang="en-US" altLang="zh-CN" sz="3200" b="1" dirty="0" err="1">
                <a:solidFill>
                  <a:schemeClr val="accent1">
                    <a:lumMod val="75000"/>
                  </a:schemeClr>
                </a:solidFill>
                <a:latin typeface="Times New Roman" panose="02020603050405020304" pitchFamily="18" charset="0"/>
                <a:cs typeface="Times New Roman" panose="02020603050405020304" pitchFamily="18" charset="0"/>
              </a:rPr>
              <a:t>extend</a:t>
            </a:r>
            <a:r>
              <a:rPr sz="3200" dirty="0">
                <a:latin typeface="Times New Roman" panose="02020603050405020304" pitchFamily="18" charset="0"/>
                <a:ea typeface="华文楷体" panose="02010600040101010101" pitchFamily="2" charset="-122"/>
              </a:rPr>
              <a:t> </a:t>
            </a:r>
            <a:r>
              <a:rPr sz="3200" dirty="0" err="1">
                <a:latin typeface="Times New Roman" panose="02020603050405020304" pitchFamily="18" charset="0"/>
                <a:ea typeface="华文楷体" panose="02010600040101010101" pitchFamily="2" charset="-122"/>
              </a:rPr>
              <a:t>v．扩大，扩展；延伸</a:t>
            </a:r>
            <a:endParaRPr sz="3200" dirty="0">
              <a:latin typeface="Times New Roman" panose="02020603050405020304" pitchFamily="18" charset="0"/>
              <a:ea typeface="华文楷体" panose="02010600040101010101" pitchFamily="2" charset="-122"/>
            </a:endParaRPr>
          </a:p>
        </p:txBody>
      </p:sp>
    </p:spTree>
  </p:cSld>
  <p:clrMapOvr>
    <a:masterClrMapping/>
  </p:clrMapOvr>
  <p:transition>
    <p:wheel spokes="2"/>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8024475" y="2511946"/>
            <a:ext cx="1255618" cy="522016"/>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598908" y="1143794"/>
            <a:ext cx="1513622" cy="522016"/>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91588" y="241598"/>
            <a:ext cx="11412000" cy="6355562"/>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pPr>
            <a:r>
              <a:rPr lang="zh-CN" altLang="en-US" sz="3000" b="1" kern="100" dirty="0">
                <a:solidFill>
                  <a:srgbClr val="0000FF"/>
                </a:solidFill>
                <a:latin typeface="Times New Roman" panose="02020603050405020304" pitchFamily="18" charset="0"/>
                <a:ea typeface="方正中等线简体" panose="03000509000000000000" pitchFamily="65" charset="-122"/>
                <a:cs typeface="Times New Roman" panose="02020603050405020304" pitchFamily="18" charset="0"/>
              </a:rPr>
              <a:t>词汇语法</a:t>
            </a:r>
            <a:r>
              <a:rPr lang="zh-CN" altLang="zh-CN" sz="3000" b="1" kern="100" dirty="0">
                <a:solidFill>
                  <a:srgbClr val="0000FF"/>
                </a:solidFill>
                <a:latin typeface="Times New Roman" panose="02020603050405020304" pitchFamily="18" charset="0"/>
                <a:ea typeface="方正中等线简体" panose="03000509000000000000" pitchFamily="65" charset="-122"/>
                <a:cs typeface="Times New Roman" panose="02020603050405020304" pitchFamily="18" charset="0"/>
              </a:rPr>
              <a:t>填空</a:t>
            </a:r>
            <a:endParaRPr lang="zh-CN" altLang="zh-CN" sz="1050" kern="100" dirty="0">
              <a:latin typeface="宋体" panose="02010600030101010101" pitchFamily="2" charset="-122"/>
              <a:cs typeface="Courier New" panose="02070309020205020404" pitchFamily="49" charset="0"/>
            </a:endParaRP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1.To be exact</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the objective of the speech is to educate people </a:t>
            </a:r>
            <a:r>
              <a:rPr lang="en-US" altLang="zh-CN" sz="3000" kern="100" dirty="0">
                <a:latin typeface="Times New Roman" panose="02020603050405020304" pitchFamily="18" charset="0"/>
                <a:ea typeface="方正中等线简体" panose="03000509000000000000" pitchFamily="65" charset="-122"/>
                <a:cs typeface="Courier New" panose="02070309020205020404" pitchFamily="49" charset="0"/>
              </a:rPr>
              <a:t>_____</a:t>
            </a: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road safety.</a:t>
            </a:r>
            <a:endParaRPr lang="zh-CN" altLang="zh-CN" sz="1050" kern="100" dirty="0">
              <a:latin typeface="宋体" panose="02010600030101010101" pitchFamily="2" charset="-122"/>
              <a:cs typeface="Courier New" panose="02070309020205020404" pitchFamily="49" charset="0"/>
            </a:endParaRP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2.He made a resolution </a:t>
            </a:r>
            <a:r>
              <a:rPr lang="en-US" altLang="zh-CN" sz="3000" b="1" u="sng"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(lose) weight by ceasing having dessert for lunch.</a:t>
            </a:r>
            <a:endParaRPr lang="zh-CN" altLang="zh-CN" sz="1050" kern="100" dirty="0">
              <a:latin typeface="宋体" panose="02010600030101010101" pitchFamily="2" charset="-122"/>
              <a:cs typeface="Courier New" panose="02070309020205020404" pitchFamily="49" charset="0"/>
            </a:endParaRP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3.Why not get yourself </a:t>
            </a:r>
            <a:r>
              <a:rPr lang="en-US" altLang="zh-CN" sz="3000" b="1" u="sng"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(refresh) with a cup of coffee when you feel tired?</a:t>
            </a:r>
            <a:endParaRPr lang="zh-CN" altLang="zh-CN" sz="1050" kern="100" dirty="0">
              <a:latin typeface="宋体" panose="02010600030101010101" pitchFamily="2" charset="-122"/>
              <a:cs typeface="Courier New" panose="02070309020205020404" pitchFamily="49" charset="0"/>
            </a:endParaRP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4.Advancing the status of women and girls is critical to </a:t>
            </a:r>
            <a:r>
              <a:rPr lang="en-US" altLang="zh-CN" sz="3000" kern="100" dirty="0">
                <a:latin typeface="Times New Roman" panose="02020603050405020304" pitchFamily="18" charset="0"/>
                <a:ea typeface="方正中等线简体" panose="03000509000000000000" pitchFamily="65" charset="-122"/>
                <a:cs typeface="Courier New" panose="02070309020205020404" pitchFamily="49" charset="0"/>
              </a:rPr>
              <a:t>___________</a:t>
            </a:r>
            <a:endParaRPr lang="en-US" altLang="zh-CN" sz="3000" u="sng" kern="100" dirty="0">
              <a:latin typeface="Times New Roman" panose="02020603050405020304" pitchFamily="18" charset="0"/>
              <a:ea typeface="方正中等线简体" panose="03000509000000000000" pitchFamily="65" charset="-122"/>
              <a:cs typeface="Courier New" panose="02070309020205020404" pitchFamily="49" charset="0"/>
            </a:endParaRP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(achieve) successful outcomes.</a:t>
            </a:r>
            <a:endParaRPr lang="zh-CN" altLang="zh-CN" sz="1050" kern="100" dirty="0">
              <a:latin typeface="宋体" panose="02010600030101010101" pitchFamily="2" charset="-122"/>
              <a:cs typeface="Courier New" panose="02070309020205020404" pitchFamily="49" charset="0"/>
            </a:endParaRPr>
          </a:p>
        </p:txBody>
      </p:sp>
      <p:sp>
        <p:nvSpPr>
          <p:cNvPr id="3" name="矩形 2"/>
          <p:cNvSpPr/>
          <p:nvPr/>
        </p:nvSpPr>
        <p:spPr>
          <a:xfrm>
            <a:off x="10579547" y="1080955"/>
            <a:ext cx="1018227"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on/in</a:t>
            </a:r>
            <a:endParaRPr lang="zh-CN" altLang="en-US" dirty="0">
              <a:solidFill>
                <a:srgbClr val="C00000"/>
              </a:solidFill>
            </a:endParaRPr>
          </a:p>
        </p:txBody>
      </p:sp>
      <p:sp>
        <p:nvSpPr>
          <p:cNvPr id="4" name="矩形 3"/>
          <p:cNvSpPr/>
          <p:nvPr/>
        </p:nvSpPr>
        <p:spPr>
          <a:xfrm>
            <a:off x="4276751" y="2439938"/>
            <a:ext cx="1221809"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to lose</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5" name="矩形 4"/>
          <p:cNvSpPr/>
          <p:nvPr/>
        </p:nvSpPr>
        <p:spPr>
          <a:xfrm>
            <a:off x="4305326" y="3816386"/>
            <a:ext cx="1732141"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refreshed</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6" name="矩形 5"/>
          <p:cNvSpPr/>
          <p:nvPr/>
        </p:nvSpPr>
        <p:spPr>
          <a:xfrm>
            <a:off x="9606594" y="5107250"/>
            <a:ext cx="1745991"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achieving</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Tree>
    <p:extLst>
      <p:ext uri="{BB962C8B-B14F-4D97-AF65-F5344CB8AC3E}">
        <p14:creationId xmlns:p14="http://schemas.microsoft.com/office/powerpoint/2010/main" val="7992607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391588" y="706325"/>
            <a:ext cx="11412000" cy="4970567"/>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pPr>
            <a:r>
              <a:rPr lang="en-US" altLang="zh-CN" sz="3000" b="1" kern="100" spc="50" dirty="0">
                <a:latin typeface="Times New Roman" panose="02020603050405020304" pitchFamily="18" charset="0"/>
                <a:ea typeface="方正中等线简体" panose="03000509000000000000" pitchFamily="65" charset="-122"/>
                <a:cs typeface="Courier New" panose="02070309020205020404" pitchFamily="49" charset="0"/>
              </a:rPr>
              <a:t>5.I have been writing to the professor all the morning</a:t>
            </a:r>
            <a:r>
              <a:rPr lang="zh-CN" altLang="zh-CN" sz="3000" b="1" kern="100" spc="5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3000" b="1" kern="100" spc="50" dirty="0">
                <a:latin typeface="Times New Roman" panose="02020603050405020304" pitchFamily="18" charset="0"/>
                <a:ea typeface="方正中等线简体" panose="03000509000000000000" pitchFamily="65" charset="-122"/>
                <a:cs typeface="Courier New" panose="02070309020205020404" pitchFamily="49" charset="0"/>
              </a:rPr>
              <a:t>inquiring </a:t>
            </a:r>
          </a:p>
          <a:p>
            <a:pPr algn="just">
              <a:lnSpc>
                <a:spcPct val="150000"/>
              </a:lnSpc>
            </a:pPr>
            <a:r>
              <a:rPr lang="en-US" altLang="zh-CN" sz="3000" b="1" u="sng"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 language courses.</a:t>
            </a:r>
            <a:endParaRPr lang="zh-CN" altLang="zh-CN" sz="1050" kern="100" dirty="0">
              <a:latin typeface="宋体" panose="02010600030101010101" pitchFamily="2" charset="-122"/>
              <a:cs typeface="Courier New" panose="02070309020205020404" pitchFamily="49" charset="0"/>
            </a:endParaRP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6.As far as I know</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a great many people make the </a:t>
            </a:r>
            <a:r>
              <a:rPr lang="en-US" altLang="zh-CN" sz="3000" kern="100" dirty="0">
                <a:latin typeface="Times New Roman" panose="02020603050405020304" pitchFamily="18" charset="0"/>
                <a:ea typeface="方正中等线简体" panose="03000509000000000000" pitchFamily="65" charset="-122"/>
                <a:cs typeface="Courier New" panose="02070309020205020404" pitchFamily="49" charset="0"/>
              </a:rPr>
              <a:t>_______________</a:t>
            </a:r>
            <a:endParaRPr lang="en-US" altLang="zh-CN" sz="3000" u="sng" kern="100" dirty="0">
              <a:latin typeface="Times New Roman" panose="02020603050405020304" pitchFamily="18" charset="0"/>
              <a:ea typeface="方正中等线简体" panose="03000509000000000000" pitchFamily="65" charset="-122"/>
              <a:cs typeface="Courier New" panose="02070309020205020404" pitchFamily="49" charset="0"/>
            </a:endParaRP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(assume) that he is right.</a:t>
            </a:r>
            <a:endParaRPr lang="zh-CN" altLang="zh-CN" sz="1050" kern="100" dirty="0">
              <a:latin typeface="宋体" panose="02010600030101010101" pitchFamily="2" charset="-122"/>
              <a:cs typeface="Courier New" panose="02070309020205020404" pitchFamily="49" charset="0"/>
            </a:endParaRP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7.All scientists subscribe </a:t>
            </a:r>
            <a:r>
              <a:rPr lang="en-US" altLang="zh-CN" sz="3000" b="1" u="sng"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 the view that the rise in the earth</a:t>
            </a:r>
            <a:r>
              <a:rPr lang="en-US" altLang="zh-CN" sz="3000" b="1"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s temperature is due to the burning of fossil fuels like coal</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natural gas and oil to produce energy.</a:t>
            </a:r>
            <a:endParaRPr lang="zh-CN" altLang="zh-CN" sz="1050" kern="100" dirty="0">
              <a:latin typeface="宋体" panose="02010600030101010101" pitchFamily="2" charset="-122"/>
              <a:cs typeface="Courier New" panose="02070309020205020404" pitchFamily="49" charset="0"/>
            </a:endParaRPr>
          </a:p>
        </p:txBody>
      </p:sp>
      <p:sp>
        <p:nvSpPr>
          <p:cNvPr id="2" name="矩形 1"/>
          <p:cNvSpPr/>
          <p:nvPr/>
        </p:nvSpPr>
        <p:spPr>
          <a:xfrm>
            <a:off x="526528" y="1516375"/>
            <a:ext cx="1124026"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about</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3" name="矩形 2"/>
          <p:cNvSpPr/>
          <p:nvPr/>
        </p:nvSpPr>
        <p:spPr>
          <a:xfrm>
            <a:off x="9110812" y="2151906"/>
            <a:ext cx="2063385"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assumption</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4" name="矩形 3"/>
          <p:cNvSpPr/>
          <p:nvPr/>
        </p:nvSpPr>
        <p:spPr>
          <a:xfrm>
            <a:off x="4780807" y="3582541"/>
            <a:ext cx="505267"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to</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Tree>
    <p:extLst>
      <p:ext uri="{BB962C8B-B14F-4D97-AF65-F5344CB8AC3E}">
        <p14:creationId xmlns:p14="http://schemas.microsoft.com/office/powerpoint/2010/main" val="3666578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518330" y="1143794"/>
            <a:ext cx="1590311" cy="522016"/>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91588" y="245791"/>
            <a:ext cx="11412000" cy="5554894"/>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pPr>
            <a:endParaRPr lang="zh-CN" altLang="zh-CN" sz="3000" kern="100" dirty="0">
              <a:latin typeface="宋体" panose="02010600030101010101" pitchFamily="2" charset="-122"/>
              <a:cs typeface="Courier New" panose="02070309020205020404" pitchFamily="49" charset="0"/>
            </a:endParaRP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8.The professor </a:t>
            </a:r>
            <a:r>
              <a:rPr lang="en-US" altLang="zh-CN" sz="3000" b="1" u="sng"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(reference) to global warming at least three times in his class.</a:t>
            </a:r>
            <a:endParaRPr lang="zh-CN" altLang="zh-CN" sz="3000" kern="100" dirty="0">
              <a:latin typeface="宋体" panose="02010600030101010101" pitchFamily="2" charset="-122"/>
              <a:cs typeface="Courier New" panose="02070309020205020404" pitchFamily="49" charset="0"/>
            </a:endParaRP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9.The whole kitchen lit up</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with all the cooking facilities </a:t>
            </a:r>
            <a:r>
              <a:rPr lang="en-US" altLang="zh-CN" sz="3000" kern="100" dirty="0">
                <a:latin typeface="Times New Roman" panose="02020603050405020304" pitchFamily="18" charset="0"/>
                <a:ea typeface="方正中等线简体" panose="03000509000000000000" pitchFamily="65" charset="-122"/>
                <a:cs typeface="Courier New" panose="02070309020205020404" pitchFamily="49" charset="0"/>
              </a:rPr>
              <a:t>_________</a:t>
            </a:r>
            <a:endParaRPr lang="en-US" altLang="zh-CN" sz="3000" u="sng" kern="100" dirty="0">
              <a:latin typeface="Times New Roman" panose="02020603050405020304" pitchFamily="18" charset="0"/>
              <a:ea typeface="方正中等线简体" panose="03000509000000000000" pitchFamily="65" charset="-122"/>
              <a:cs typeface="Courier New" panose="02070309020205020404" pitchFamily="49" charset="0"/>
            </a:endParaRP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(polish) up with a bottle of cleaner.</a:t>
            </a:r>
            <a:endParaRPr lang="zh-CN" altLang="zh-CN" sz="3000" kern="100" dirty="0">
              <a:latin typeface="宋体" panose="02010600030101010101" pitchFamily="2" charset="-122"/>
              <a:cs typeface="Courier New" panose="02070309020205020404" pitchFamily="49" charset="0"/>
            </a:endParaRP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10.</a:t>
            </a:r>
            <a:r>
              <a:rPr lang="en-US" altLang="zh-CN" sz="1800" kern="100" dirty="0">
                <a:latin typeface="Times New Roman" panose="02020603050405020304" pitchFamily="18" charset="0"/>
                <a:ea typeface="宋体" panose="02010600030101010101" pitchFamily="2" charset="-122"/>
                <a:cs typeface="Courier New" panose="02070309020205020404" pitchFamily="49" charset="0"/>
              </a:rPr>
              <a:t> </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The headmaster will personally ___________(presentation) the gold medal ____ the winning athletes at the sports meeting.</a:t>
            </a:r>
            <a:endParaRPr lang="zh-CN"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endParaRPr>
          </a:p>
          <a:p>
            <a:pPr algn="just">
              <a:lnSpc>
                <a:spcPct val="150000"/>
              </a:lnSpc>
            </a:pPr>
            <a:endParaRPr lang="zh-CN" altLang="zh-CN" sz="3000" kern="100" dirty="0">
              <a:latin typeface="宋体" panose="02010600030101010101" pitchFamily="2" charset="-122"/>
              <a:cs typeface="Courier New" panose="02070309020205020404" pitchFamily="49" charset="0"/>
            </a:endParaRPr>
          </a:p>
        </p:txBody>
      </p:sp>
      <p:sp>
        <p:nvSpPr>
          <p:cNvPr id="3" name="矩形 2"/>
          <p:cNvSpPr/>
          <p:nvPr/>
        </p:nvSpPr>
        <p:spPr>
          <a:xfrm>
            <a:off x="3099420" y="1071786"/>
            <a:ext cx="1541384"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referred</a:t>
            </a:r>
            <a:endParaRPr lang="zh-CN" altLang="en-US" dirty="0">
              <a:solidFill>
                <a:srgbClr val="C00000"/>
              </a:solidFill>
            </a:endParaRPr>
          </a:p>
        </p:txBody>
      </p:sp>
      <p:sp>
        <p:nvSpPr>
          <p:cNvPr id="4" name="矩形 3"/>
          <p:cNvSpPr/>
          <p:nvPr/>
        </p:nvSpPr>
        <p:spPr>
          <a:xfrm>
            <a:off x="9935047" y="2377455"/>
            <a:ext cx="1552028"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polished</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5" name="矩形 4"/>
          <p:cNvSpPr/>
          <p:nvPr/>
        </p:nvSpPr>
        <p:spPr>
          <a:xfrm>
            <a:off x="6757826" y="3780886"/>
            <a:ext cx="1396023"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present</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8" name="矩形 7">
            <a:extLst>
              <a:ext uri="{FF2B5EF4-FFF2-40B4-BE49-F238E27FC236}">
                <a16:creationId xmlns:a16="http://schemas.microsoft.com/office/drawing/2014/main" id="{A4C1093E-BCBA-D6BE-6C35-63D484AF60F0}"/>
              </a:ext>
            </a:extLst>
          </p:cNvPr>
          <p:cNvSpPr/>
          <p:nvPr/>
        </p:nvSpPr>
        <p:spPr>
          <a:xfrm>
            <a:off x="2461809" y="4509981"/>
            <a:ext cx="505267"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to</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Tree>
    <p:extLst>
      <p:ext uri="{BB962C8B-B14F-4D97-AF65-F5344CB8AC3E}">
        <p14:creationId xmlns:p14="http://schemas.microsoft.com/office/powerpoint/2010/main" val="6344277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102965" y="177146"/>
            <a:ext cx="12192000" cy="5974713"/>
          </a:xfrm>
          <a:prstGeom prst="rect">
            <a:avLst/>
          </a:prstGeom>
        </p:spPr>
        <p:txBody>
          <a:bodyPr wrap="square">
            <a:spAutoFit/>
          </a:bodyPr>
          <a:lstStyle/>
          <a:p>
            <a:r>
              <a:rPr lang="en-US" altLang="zh-CN" sz="4000" b="1" dirty="0">
                <a:solidFill>
                  <a:srgbClr val="FF0000"/>
                </a:solidFill>
                <a:latin typeface="Times New Roman" panose="02020603050405020304" pitchFamily="18" charset="0"/>
                <a:ea typeface="华文楷体" panose="02010600040101010101" pitchFamily="2" charset="-122"/>
              </a:rPr>
              <a:t>B4U4</a:t>
            </a:r>
            <a:r>
              <a:rPr lang="zh-CN" altLang="en-US" sz="4000" b="1" dirty="0">
                <a:solidFill>
                  <a:srgbClr val="FF0000"/>
                </a:solidFill>
                <a:sym typeface="+mn-ea"/>
              </a:rPr>
              <a:t>重点短语</a:t>
            </a:r>
            <a:endParaRPr lang="zh-CN" altLang="en-US" sz="4400" b="1" dirty="0">
              <a:solidFill>
                <a:srgbClr val="FF0000"/>
              </a:solidFill>
              <a:sym typeface="+mn-ea"/>
            </a:endParaRPr>
          </a:p>
          <a:p>
            <a:pPr indent="0">
              <a:lnSpc>
                <a:spcPct val="120000"/>
              </a:lnSpc>
              <a:buFont typeface="+mj-lt"/>
              <a:buNone/>
            </a:pPr>
            <a:endParaRPr lang="en-US" sz="3200" dirty="0">
              <a:latin typeface="Times New Roman" panose="02020603050405020304" pitchFamily="18" charset="0"/>
              <a:ea typeface="华文楷体" panose="02010600040101010101" pitchFamily="2" charset="-122"/>
            </a:endParaRPr>
          </a:p>
          <a:p>
            <a:pPr indent="0">
              <a:lnSpc>
                <a:spcPct val="120000"/>
              </a:lnSpc>
              <a:buFont typeface="+mj-lt"/>
              <a:buNone/>
            </a:pPr>
            <a:r>
              <a:rPr sz="3200" dirty="0">
                <a:latin typeface="Times New Roman" panose="02020603050405020304" pitchFamily="18" charset="0"/>
              </a:rPr>
              <a:t>1．一定会，很可能会</a:t>
            </a:r>
            <a:r>
              <a:rPr lang="en-US" sz="3200" dirty="0">
                <a:latin typeface="Times New Roman" panose="02020603050405020304" pitchFamily="18" charset="0"/>
              </a:rPr>
              <a:t>_________________</a:t>
            </a:r>
          </a:p>
          <a:p>
            <a:pPr indent="0">
              <a:lnSpc>
                <a:spcPct val="120000"/>
              </a:lnSpc>
              <a:buFont typeface="+mj-lt"/>
              <a:buNone/>
            </a:pPr>
            <a:r>
              <a:rPr sz="3200" dirty="0">
                <a:latin typeface="Times New Roman" panose="02020603050405020304" pitchFamily="18" charset="0"/>
                <a:sym typeface="+mn-ea"/>
              </a:rPr>
              <a:t>2．与……</a:t>
            </a:r>
            <a:r>
              <a:rPr sz="3200" dirty="0" err="1">
                <a:latin typeface="Times New Roman" panose="02020603050405020304" pitchFamily="18" charset="0"/>
                <a:sym typeface="+mn-ea"/>
              </a:rPr>
              <a:t>步调一致；与</a:t>
            </a:r>
            <a:r>
              <a:rPr sz="3200" dirty="0">
                <a:latin typeface="Times New Roman" panose="02020603050405020304" pitchFamily="18" charset="0"/>
                <a:sym typeface="+mn-ea"/>
              </a:rPr>
              <a:t>……</a:t>
            </a:r>
            <a:r>
              <a:rPr sz="3200" dirty="0" err="1">
                <a:latin typeface="Times New Roman" panose="02020603050405020304" pitchFamily="18" charset="0"/>
                <a:sym typeface="+mn-ea"/>
              </a:rPr>
              <a:t>并驾齐驱</a:t>
            </a:r>
            <a:r>
              <a:rPr lang="en-US" sz="3200" dirty="0">
                <a:latin typeface="Times New Roman" panose="02020603050405020304" pitchFamily="18" charset="0"/>
                <a:sym typeface="+mn-ea"/>
              </a:rPr>
              <a:t>___________________</a:t>
            </a:r>
          </a:p>
          <a:p>
            <a:pPr indent="0">
              <a:lnSpc>
                <a:spcPct val="120000"/>
              </a:lnSpc>
              <a:buFont typeface="+mj-lt"/>
              <a:buNone/>
            </a:pPr>
            <a:r>
              <a:rPr sz="3200" dirty="0">
                <a:latin typeface="Times New Roman" panose="02020603050405020304" pitchFamily="18" charset="0"/>
              </a:rPr>
              <a:t>3．订阅；定期订购(</a:t>
            </a:r>
            <a:r>
              <a:rPr sz="3200" dirty="0" err="1">
                <a:latin typeface="Times New Roman" panose="02020603050405020304" pitchFamily="18" charset="0"/>
              </a:rPr>
              <a:t>或订阅等</a:t>
            </a:r>
            <a:r>
              <a:rPr sz="3200" dirty="0">
                <a:latin typeface="Times New Roman" panose="02020603050405020304" pitchFamily="18" charset="0"/>
              </a:rPr>
              <a:t>)；</a:t>
            </a:r>
            <a:r>
              <a:rPr sz="3200" dirty="0" err="1">
                <a:latin typeface="Times New Roman" panose="02020603050405020304" pitchFamily="18" charset="0"/>
              </a:rPr>
              <a:t>同意，赞成</a:t>
            </a:r>
            <a:r>
              <a:rPr lang="en-US" sz="3200" dirty="0">
                <a:latin typeface="Times New Roman" panose="02020603050405020304" pitchFamily="18" charset="0"/>
              </a:rPr>
              <a:t>____________</a:t>
            </a:r>
            <a:endParaRPr sz="3200" dirty="0">
              <a:latin typeface="Times New Roman" panose="02020603050405020304" pitchFamily="18" charset="0"/>
            </a:endParaRPr>
          </a:p>
          <a:p>
            <a:pPr indent="0">
              <a:lnSpc>
                <a:spcPct val="120000"/>
              </a:lnSpc>
              <a:buFont typeface="+mj-lt"/>
              <a:buNone/>
            </a:pPr>
            <a:r>
              <a:rPr sz="3200" dirty="0">
                <a:latin typeface="Times New Roman" panose="02020603050405020304" pitchFamily="18" charset="0"/>
              </a:rPr>
              <a:t>4．意识到，了解到，知道</a:t>
            </a:r>
            <a:r>
              <a:rPr lang="en-US" sz="3200" dirty="0">
                <a:latin typeface="Times New Roman" panose="02020603050405020304" pitchFamily="18" charset="0"/>
              </a:rPr>
              <a:t>__________________</a:t>
            </a:r>
            <a:endParaRPr sz="3200" dirty="0">
              <a:latin typeface="Times New Roman" panose="02020603050405020304" pitchFamily="18" charset="0"/>
            </a:endParaRPr>
          </a:p>
          <a:p>
            <a:pPr indent="0">
              <a:lnSpc>
                <a:spcPct val="120000"/>
              </a:lnSpc>
              <a:buFont typeface="+mj-lt"/>
              <a:buNone/>
            </a:pPr>
            <a:r>
              <a:rPr sz="3200" dirty="0">
                <a:latin typeface="Times New Roman" panose="02020603050405020304" pitchFamily="18" charset="0"/>
              </a:rPr>
              <a:t>5．被视为，被理解为，被认为</a:t>
            </a:r>
            <a:r>
              <a:rPr lang="en-US" sz="3200" dirty="0">
                <a:latin typeface="Times New Roman" panose="02020603050405020304" pitchFamily="18" charset="0"/>
              </a:rPr>
              <a:t>________________</a:t>
            </a:r>
            <a:endParaRPr sz="3200" dirty="0">
              <a:latin typeface="Times New Roman" panose="02020603050405020304" pitchFamily="18" charset="0"/>
            </a:endParaRPr>
          </a:p>
          <a:p>
            <a:pPr indent="0">
              <a:lnSpc>
                <a:spcPct val="120000"/>
              </a:lnSpc>
              <a:buFont typeface="+mj-lt"/>
              <a:buNone/>
            </a:pPr>
            <a:r>
              <a:rPr lang="en-US" sz="3200" dirty="0">
                <a:latin typeface="Times New Roman" panose="02020603050405020304" pitchFamily="18" charset="0"/>
              </a:rPr>
              <a:t>6</a:t>
            </a:r>
            <a:r>
              <a:rPr sz="3200" dirty="0">
                <a:latin typeface="Times New Roman" panose="02020603050405020304" pitchFamily="18" charset="0"/>
              </a:rPr>
              <a:t>．暴露于；接触</a:t>
            </a:r>
            <a:r>
              <a:rPr lang="en-US" sz="3200" dirty="0">
                <a:latin typeface="Times New Roman" panose="02020603050405020304" pitchFamily="18" charset="0"/>
              </a:rPr>
              <a:t>__________________</a:t>
            </a:r>
            <a:endParaRPr sz="3200" dirty="0">
              <a:latin typeface="Times New Roman" panose="02020603050405020304" pitchFamily="18" charset="0"/>
            </a:endParaRPr>
          </a:p>
          <a:p>
            <a:pPr indent="0">
              <a:lnSpc>
                <a:spcPct val="120000"/>
              </a:lnSpc>
              <a:buFont typeface="+mj-lt"/>
              <a:buNone/>
            </a:pPr>
            <a:r>
              <a:rPr lang="en-US" sz="3200" dirty="0">
                <a:latin typeface="Times New Roman" panose="02020603050405020304" pitchFamily="18" charset="0"/>
              </a:rPr>
              <a:t>7</a:t>
            </a:r>
            <a:r>
              <a:rPr sz="3200" dirty="0">
                <a:latin typeface="Times New Roman" panose="02020603050405020304" pitchFamily="18" charset="0"/>
              </a:rPr>
              <a:t>．利用</a:t>
            </a:r>
            <a:r>
              <a:rPr lang="en-US" sz="3200" dirty="0">
                <a:latin typeface="Times New Roman" panose="02020603050405020304" pitchFamily="18" charset="0"/>
              </a:rPr>
              <a:t>________________</a:t>
            </a:r>
          </a:p>
          <a:p>
            <a:pPr indent="0">
              <a:lnSpc>
                <a:spcPct val="120000"/>
              </a:lnSpc>
              <a:buFont typeface="+mj-lt"/>
              <a:buNone/>
            </a:pPr>
            <a:r>
              <a:rPr lang="en-US" sz="3200" dirty="0">
                <a:latin typeface="Times New Roman" panose="02020603050405020304" pitchFamily="18" charset="0"/>
              </a:rPr>
              <a:t>8. no less important than__________________</a:t>
            </a:r>
          </a:p>
        </p:txBody>
      </p:sp>
    </p:spTree>
  </p:cSld>
  <p:clrMapOvr>
    <a:masterClrMapping/>
  </p:clrMapOvr>
  <p:transition>
    <p:wheel spokes="2"/>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102965" y="177146"/>
            <a:ext cx="12192000" cy="6565644"/>
          </a:xfrm>
          <a:prstGeom prst="rect">
            <a:avLst/>
          </a:prstGeom>
        </p:spPr>
        <p:txBody>
          <a:bodyPr wrap="square">
            <a:spAutoFit/>
          </a:bodyPr>
          <a:lstStyle/>
          <a:p>
            <a:r>
              <a:rPr lang="en-US" altLang="zh-CN" sz="4000" b="1" dirty="0">
                <a:solidFill>
                  <a:srgbClr val="FF0000"/>
                </a:solidFill>
                <a:latin typeface="Times New Roman" panose="02020603050405020304" pitchFamily="18" charset="0"/>
                <a:ea typeface="华文楷体" panose="02010600040101010101" pitchFamily="2" charset="-122"/>
              </a:rPr>
              <a:t>B4U4</a:t>
            </a:r>
            <a:r>
              <a:rPr lang="zh-CN" altLang="en-US" sz="4000" b="1" dirty="0">
                <a:solidFill>
                  <a:srgbClr val="FF0000"/>
                </a:solidFill>
                <a:sym typeface="+mn-ea"/>
              </a:rPr>
              <a:t>重点短语</a:t>
            </a:r>
            <a:endParaRPr lang="zh-CN" altLang="en-US" sz="4400" b="1" dirty="0">
              <a:solidFill>
                <a:srgbClr val="FF0000"/>
              </a:solidFill>
              <a:sym typeface="+mn-ea"/>
            </a:endParaRPr>
          </a:p>
          <a:p>
            <a:pPr indent="0">
              <a:lnSpc>
                <a:spcPct val="120000"/>
              </a:lnSpc>
              <a:buFont typeface="+mj-lt"/>
              <a:buNone/>
            </a:pPr>
            <a:endParaRPr lang="en-US" sz="3200" dirty="0">
              <a:latin typeface="Times New Roman" panose="02020603050405020304" pitchFamily="18" charset="0"/>
              <a:ea typeface="华文楷体" panose="02010600040101010101" pitchFamily="2" charset="-122"/>
            </a:endParaRPr>
          </a:p>
          <a:p>
            <a:pPr indent="0">
              <a:lnSpc>
                <a:spcPct val="120000"/>
              </a:lnSpc>
              <a:buFont typeface="+mj-lt"/>
              <a:buNone/>
            </a:pPr>
            <a:r>
              <a:rPr sz="3200" dirty="0">
                <a:latin typeface="Times New Roman" panose="02020603050405020304" pitchFamily="18" charset="0"/>
              </a:rPr>
              <a:t>1．一定会，很可能会</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be bound to</a:t>
            </a:r>
            <a:endParaRPr sz="3200" dirty="0">
              <a:latin typeface="Times New Roman" panose="02020603050405020304" pitchFamily="18" charset="0"/>
            </a:endParaRPr>
          </a:p>
          <a:p>
            <a:pPr indent="0">
              <a:lnSpc>
                <a:spcPct val="120000"/>
              </a:lnSpc>
              <a:buFont typeface="+mj-lt"/>
              <a:buNone/>
            </a:pPr>
            <a:r>
              <a:rPr sz="3200" dirty="0">
                <a:latin typeface="Times New Roman" panose="02020603050405020304" pitchFamily="18" charset="0"/>
              </a:rPr>
              <a:t>2．与……</a:t>
            </a:r>
            <a:r>
              <a:rPr sz="3200" dirty="0" err="1">
                <a:latin typeface="Times New Roman" panose="02020603050405020304" pitchFamily="18" charset="0"/>
              </a:rPr>
              <a:t>步调一致；与</a:t>
            </a:r>
            <a:r>
              <a:rPr sz="3200" dirty="0">
                <a:latin typeface="Times New Roman" panose="02020603050405020304" pitchFamily="18" charset="0"/>
              </a:rPr>
              <a:t>……</a:t>
            </a:r>
            <a:r>
              <a:rPr sz="3200" dirty="0" err="1">
                <a:latin typeface="Times New Roman" panose="02020603050405020304" pitchFamily="18" charset="0"/>
              </a:rPr>
              <a:t>并驾齐驱</a:t>
            </a:r>
            <a:r>
              <a:rPr lang="en-US" altLang="zh-CN" sz="3200" b="1" dirty="0" err="1">
                <a:solidFill>
                  <a:schemeClr val="accent1">
                    <a:lumMod val="75000"/>
                  </a:schemeClr>
                </a:solidFill>
                <a:latin typeface="Times New Roman" panose="02020603050405020304" pitchFamily="18" charset="0"/>
                <a:cs typeface="Times New Roman" panose="02020603050405020304" pitchFamily="18" charset="0"/>
              </a:rPr>
              <a:t>keep</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 pace with sb./</a:t>
            </a:r>
            <a:r>
              <a:rPr lang="en-US" altLang="zh-CN" sz="3200" b="1" dirty="0" err="1">
                <a:solidFill>
                  <a:schemeClr val="accent1">
                    <a:lumMod val="75000"/>
                  </a:schemeClr>
                </a:solidFill>
                <a:latin typeface="Times New Roman" panose="02020603050405020304" pitchFamily="18" charset="0"/>
                <a:cs typeface="Times New Roman" panose="02020603050405020304" pitchFamily="18" charset="0"/>
              </a:rPr>
              <a:t>sth</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a:t>
            </a:r>
          </a:p>
          <a:p>
            <a:pPr indent="0">
              <a:lnSpc>
                <a:spcPct val="120000"/>
              </a:lnSpc>
              <a:buFont typeface="+mj-lt"/>
              <a:buNone/>
            </a:pPr>
            <a:r>
              <a:rPr sz="3200" dirty="0">
                <a:latin typeface="Times New Roman" panose="02020603050405020304" pitchFamily="18" charset="0"/>
              </a:rPr>
              <a:t>3．订阅；定期订购(</a:t>
            </a:r>
            <a:r>
              <a:rPr sz="3200" dirty="0" err="1">
                <a:latin typeface="Times New Roman" panose="02020603050405020304" pitchFamily="18" charset="0"/>
              </a:rPr>
              <a:t>或订阅等</a:t>
            </a:r>
            <a:r>
              <a:rPr sz="3200" dirty="0">
                <a:latin typeface="Times New Roman" panose="02020603050405020304" pitchFamily="18" charset="0"/>
              </a:rPr>
              <a:t>)；</a:t>
            </a:r>
            <a:r>
              <a:rPr sz="3200" dirty="0" err="1">
                <a:latin typeface="Times New Roman" panose="02020603050405020304" pitchFamily="18" charset="0"/>
              </a:rPr>
              <a:t>同意，赞成</a:t>
            </a:r>
            <a:r>
              <a:rPr lang="en-US" altLang="zh-CN" sz="3200" b="1" dirty="0" err="1">
                <a:solidFill>
                  <a:schemeClr val="accent1">
                    <a:lumMod val="75000"/>
                  </a:schemeClr>
                </a:solidFill>
                <a:latin typeface="Times New Roman" panose="02020603050405020304" pitchFamily="18" charset="0"/>
                <a:cs typeface="Times New Roman" panose="02020603050405020304" pitchFamily="18" charset="0"/>
              </a:rPr>
              <a:t>subscribe</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 to</a:t>
            </a:r>
            <a:endParaRPr sz="3200" dirty="0">
              <a:latin typeface="Times New Roman" panose="02020603050405020304" pitchFamily="18" charset="0"/>
            </a:endParaRPr>
          </a:p>
          <a:p>
            <a:pPr indent="0">
              <a:lnSpc>
                <a:spcPct val="120000"/>
              </a:lnSpc>
              <a:buFont typeface="+mj-lt"/>
              <a:buNone/>
            </a:pPr>
            <a:r>
              <a:rPr sz="3200" dirty="0">
                <a:latin typeface="Times New Roman" panose="02020603050405020304" pitchFamily="18" charset="0"/>
              </a:rPr>
              <a:t>4．意识到，了解到，知道</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sym typeface="+mn-ea"/>
              </a:rPr>
              <a:t>become aware that</a:t>
            </a:r>
            <a:endParaRPr sz="3200" dirty="0">
              <a:latin typeface="Times New Roman" panose="02020603050405020304" pitchFamily="18" charset="0"/>
            </a:endParaRPr>
          </a:p>
          <a:p>
            <a:pPr indent="0">
              <a:lnSpc>
                <a:spcPct val="120000"/>
              </a:lnSpc>
              <a:buFont typeface="+mj-lt"/>
              <a:buNone/>
            </a:pPr>
            <a:r>
              <a:rPr sz="3200" dirty="0">
                <a:latin typeface="Times New Roman" panose="02020603050405020304" pitchFamily="18" charset="0"/>
              </a:rPr>
              <a:t>5．被视为，被理解为，被认为</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sym typeface="+mn-ea"/>
              </a:rPr>
              <a:t>be perceived as</a:t>
            </a:r>
            <a:endParaRPr sz="3200" dirty="0">
              <a:latin typeface="Times New Roman" panose="02020603050405020304" pitchFamily="18" charset="0"/>
            </a:endParaRPr>
          </a:p>
          <a:p>
            <a:pPr indent="0">
              <a:lnSpc>
                <a:spcPct val="120000"/>
              </a:lnSpc>
              <a:buFont typeface="+mj-lt"/>
              <a:buNone/>
            </a:pPr>
            <a:r>
              <a:rPr sz="3200" dirty="0">
                <a:latin typeface="Times New Roman" panose="02020603050405020304" pitchFamily="18" charset="0"/>
              </a:rPr>
              <a:t>6．暴露于；接触</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sym typeface="+mn-ea"/>
              </a:rPr>
              <a:t>be exposed to</a:t>
            </a:r>
            <a:endParaRPr sz="3200" dirty="0">
              <a:latin typeface="Times New Roman" panose="02020603050405020304" pitchFamily="18" charset="0"/>
              <a:sym typeface="+mn-ea"/>
            </a:endParaRPr>
          </a:p>
          <a:p>
            <a:pPr indent="0">
              <a:lnSpc>
                <a:spcPct val="120000"/>
              </a:lnSpc>
              <a:buFont typeface="+mj-lt"/>
              <a:buNone/>
            </a:pPr>
            <a:r>
              <a:rPr lang="en-US" sz="3200" dirty="0">
                <a:latin typeface="Times New Roman" panose="02020603050405020304" pitchFamily="18" charset="0"/>
              </a:rPr>
              <a:t>7</a:t>
            </a:r>
            <a:r>
              <a:rPr sz="3200" dirty="0">
                <a:latin typeface="Times New Roman" panose="02020603050405020304" pitchFamily="18" charset="0"/>
              </a:rPr>
              <a:t>．利用</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sym typeface="+mn-ea"/>
              </a:rPr>
              <a:t>take advantage of</a:t>
            </a:r>
            <a:endParaRPr sz="3200" dirty="0">
              <a:latin typeface="Times New Roman" panose="02020603050405020304" pitchFamily="18" charset="0"/>
            </a:endParaRPr>
          </a:p>
          <a:p>
            <a:pPr indent="0">
              <a:lnSpc>
                <a:spcPct val="120000"/>
              </a:lnSpc>
              <a:buFont typeface="+mj-lt"/>
              <a:buNone/>
            </a:pPr>
            <a:r>
              <a:rPr lang="en-US" altLang="zh-CN" sz="3200" dirty="0">
                <a:latin typeface="Times New Roman" panose="02020603050405020304" pitchFamily="18" charset="0"/>
              </a:rPr>
              <a:t>8</a:t>
            </a:r>
            <a:r>
              <a:rPr lang="zh-CN" altLang="en-US" sz="3200" dirty="0">
                <a:latin typeface="Times New Roman" panose="02020603050405020304" pitchFamily="18" charset="0"/>
              </a:rPr>
              <a:t>．</a:t>
            </a:r>
            <a:r>
              <a:rPr lang="en-US" altLang="zh-CN" sz="3200" dirty="0">
                <a:latin typeface="Times New Roman" panose="02020603050405020304" pitchFamily="18" charset="0"/>
                <a:sym typeface="+mn-ea"/>
              </a:rPr>
              <a:t>no less important than</a:t>
            </a:r>
            <a:r>
              <a:rPr lang="zh-CN" altLang="en-US" sz="3200" b="1" dirty="0">
                <a:solidFill>
                  <a:schemeClr val="accent1">
                    <a:lumMod val="75000"/>
                  </a:schemeClr>
                </a:solidFill>
                <a:latin typeface="Times New Roman" panose="02020603050405020304" pitchFamily="18" charset="0"/>
                <a:cs typeface="Times New Roman" panose="02020603050405020304" pitchFamily="18" charset="0"/>
              </a:rPr>
              <a:t>和</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a:t>
            </a:r>
            <a:r>
              <a:rPr lang="zh-CN" altLang="en-US" sz="3200" b="1" dirty="0">
                <a:solidFill>
                  <a:schemeClr val="accent1">
                    <a:lumMod val="75000"/>
                  </a:schemeClr>
                </a:solidFill>
                <a:latin typeface="Times New Roman" panose="02020603050405020304" pitchFamily="18" charset="0"/>
                <a:cs typeface="Times New Roman" panose="02020603050405020304" pitchFamily="18" charset="0"/>
              </a:rPr>
              <a:t>一样重要</a:t>
            </a:r>
            <a:endParaRPr lang="en-US" sz="3200" b="1" dirty="0">
              <a:solidFill>
                <a:schemeClr val="accent1">
                  <a:lumMod val="75000"/>
                </a:schemeClr>
              </a:solidFill>
              <a:latin typeface="Times New Roman" panose="02020603050405020304" pitchFamily="18" charset="0"/>
              <a:cs typeface="Times New Roman" panose="02020603050405020304" pitchFamily="18" charset="0"/>
              <a:sym typeface="+mn-ea"/>
            </a:endParaRPr>
          </a:p>
          <a:p>
            <a:pPr indent="0">
              <a:lnSpc>
                <a:spcPct val="120000"/>
              </a:lnSpc>
              <a:buFont typeface="+mj-lt"/>
              <a:buNone/>
            </a:pPr>
            <a:endParaRPr lang="en-US" sz="3200" dirty="0">
              <a:latin typeface="Times New Roman" panose="02020603050405020304" pitchFamily="18" charset="0"/>
            </a:endParaRPr>
          </a:p>
        </p:txBody>
      </p:sp>
    </p:spTree>
  </p:cSld>
  <p:clrMapOvr>
    <a:masterClrMapping/>
  </p:clrMapOvr>
  <p:transition>
    <p:wheel spokes="2"/>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171058" y="177146"/>
            <a:ext cx="12192000" cy="5446491"/>
          </a:xfrm>
          <a:prstGeom prst="rect">
            <a:avLst/>
          </a:prstGeom>
        </p:spPr>
        <p:txBody>
          <a:bodyPr wrap="square">
            <a:spAutoFit/>
          </a:bodyPr>
          <a:lstStyle/>
          <a:p>
            <a:endParaRPr lang="zh-CN" altLang="en-US" sz="4400" b="1" dirty="0">
              <a:solidFill>
                <a:srgbClr val="FF0000"/>
              </a:solidFill>
              <a:sym typeface="+mn-ea"/>
            </a:endParaRPr>
          </a:p>
          <a:p>
            <a:pPr indent="0">
              <a:lnSpc>
                <a:spcPct val="120000"/>
              </a:lnSpc>
              <a:buFont typeface="+mj-lt"/>
              <a:buNone/>
            </a:pPr>
            <a:r>
              <a:rPr lang="en-US" sz="3200" dirty="0">
                <a:latin typeface="Times New Roman" panose="02020603050405020304" pitchFamily="18" charset="0"/>
              </a:rPr>
              <a:t>9</a:t>
            </a:r>
            <a:r>
              <a:rPr sz="3200" dirty="0">
                <a:latin typeface="Times New Roman" panose="02020603050405020304" pitchFamily="18" charset="0"/>
              </a:rPr>
              <a:t>．转瞬间；立即</a:t>
            </a:r>
            <a:r>
              <a:rPr sz="3200" b="1" dirty="0">
                <a:solidFill>
                  <a:schemeClr val="accent1">
                    <a:lumMod val="75000"/>
                  </a:schemeClr>
                </a:solidFill>
                <a:latin typeface="Times New Roman" panose="02020603050405020304" pitchFamily="18" charset="0"/>
                <a:cs typeface="Times New Roman" panose="02020603050405020304" pitchFamily="18" charset="0"/>
              </a:rPr>
              <a:t>in a flash</a:t>
            </a:r>
          </a:p>
          <a:p>
            <a:pPr indent="0">
              <a:lnSpc>
                <a:spcPct val="120000"/>
              </a:lnSpc>
              <a:buFont typeface="+mj-lt"/>
              <a:buNone/>
            </a:pPr>
            <a:r>
              <a:rPr lang="en-US" sz="3200" dirty="0">
                <a:latin typeface="Times New Roman" panose="02020603050405020304" pitchFamily="18" charset="0"/>
              </a:rPr>
              <a:t>10</a:t>
            </a:r>
            <a:r>
              <a:rPr sz="3200" dirty="0">
                <a:latin typeface="Times New Roman" panose="02020603050405020304" pitchFamily="18" charset="0"/>
              </a:rPr>
              <a:t>．使自己镇定下来</a:t>
            </a:r>
            <a:r>
              <a:rPr sz="3200" b="1" dirty="0">
                <a:solidFill>
                  <a:schemeClr val="accent1">
                    <a:lumMod val="75000"/>
                  </a:schemeClr>
                </a:solidFill>
                <a:latin typeface="Times New Roman" panose="02020603050405020304" pitchFamily="18" charset="0"/>
                <a:cs typeface="Times New Roman" panose="02020603050405020304" pitchFamily="18" charset="0"/>
              </a:rPr>
              <a:t>compose oneself</a:t>
            </a:r>
          </a:p>
          <a:p>
            <a:pPr indent="0">
              <a:lnSpc>
                <a:spcPct val="120000"/>
              </a:lnSpc>
              <a:buFont typeface="+mj-lt"/>
              <a:buNone/>
            </a:pPr>
            <a:r>
              <a:rPr lang="en-US" sz="3200" dirty="0">
                <a:latin typeface="Times New Roman" panose="02020603050405020304" pitchFamily="18" charset="0"/>
              </a:rPr>
              <a:t>11</a:t>
            </a:r>
            <a:r>
              <a:rPr sz="3200" dirty="0">
                <a:latin typeface="Times New Roman" panose="02020603050405020304" pitchFamily="18" charset="0"/>
              </a:rPr>
              <a:t>．向某人试探地透露主意</a:t>
            </a:r>
            <a:r>
              <a:rPr sz="3200" b="1" dirty="0">
                <a:solidFill>
                  <a:schemeClr val="accent1">
                    <a:lumMod val="75000"/>
                  </a:schemeClr>
                </a:solidFill>
                <a:latin typeface="Times New Roman" panose="02020603050405020304" pitchFamily="18" charset="0"/>
                <a:cs typeface="Times New Roman" panose="02020603050405020304" pitchFamily="18" charset="0"/>
              </a:rPr>
              <a:t>bounce ideas off sb.</a:t>
            </a:r>
          </a:p>
          <a:p>
            <a:pPr indent="0">
              <a:lnSpc>
                <a:spcPct val="120000"/>
              </a:lnSpc>
              <a:buFont typeface="+mj-lt"/>
              <a:buNone/>
            </a:pPr>
            <a:r>
              <a:rPr lang="en-US" sz="3200" dirty="0">
                <a:latin typeface="Times New Roman" panose="02020603050405020304" pitchFamily="18" charset="0"/>
              </a:rPr>
              <a:t>12</a:t>
            </a:r>
            <a:r>
              <a:rPr sz="3200" dirty="0">
                <a:latin typeface="Times New Roman" panose="02020603050405020304" pitchFamily="18" charset="0"/>
              </a:rPr>
              <a:t>．考虑，认真思考</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reflect on</a:t>
            </a:r>
            <a:endParaRPr sz="3200" dirty="0">
              <a:latin typeface="Times New Roman" panose="02020603050405020304" pitchFamily="18" charset="0"/>
            </a:endParaRPr>
          </a:p>
          <a:p>
            <a:pPr indent="0">
              <a:lnSpc>
                <a:spcPct val="120000"/>
              </a:lnSpc>
              <a:buFont typeface="+mj-lt"/>
              <a:buNone/>
            </a:pPr>
            <a:r>
              <a:rPr lang="en-US" sz="3200" dirty="0">
                <a:latin typeface="Times New Roman" panose="02020603050405020304" pitchFamily="18" charset="0"/>
              </a:rPr>
              <a:t>13</a:t>
            </a:r>
            <a:r>
              <a:rPr sz="3200" dirty="0">
                <a:latin typeface="Times New Roman" panose="02020603050405020304" pitchFamily="18" charset="0"/>
              </a:rPr>
              <a:t>．抓紧，不放开</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hold on to</a:t>
            </a:r>
            <a:endParaRPr sz="3200" dirty="0">
              <a:latin typeface="Times New Roman" panose="02020603050405020304" pitchFamily="18" charset="0"/>
            </a:endParaRPr>
          </a:p>
          <a:p>
            <a:pPr indent="0">
              <a:lnSpc>
                <a:spcPct val="120000"/>
              </a:lnSpc>
              <a:buFont typeface="+mj-lt"/>
              <a:buNone/>
            </a:pPr>
            <a:r>
              <a:rPr lang="en-US" sz="3200" dirty="0">
                <a:latin typeface="Times New Roman" panose="02020603050405020304" pitchFamily="18" charset="0"/>
              </a:rPr>
              <a:t>14</a:t>
            </a:r>
            <a:r>
              <a:rPr sz="3200" dirty="0">
                <a:latin typeface="Times New Roman" panose="02020603050405020304" pitchFamily="18" charset="0"/>
              </a:rPr>
              <a:t>．</a:t>
            </a:r>
            <a:r>
              <a:rPr lang="en-US" sz="3200" b="1" dirty="0">
                <a:solidFill>
                  <a:schemeClr val="accent1">
                    <a:lumMod val="75000"/>
                  </a:schemeClr>
                </a:solidFill>
                <a:latin typeface="Times New Roman" panose="02020603050405020304" pitchFamily="18" charset="0"/>
                <a:cs typeface="Times New Roman" panose="02020603050405020304" pitchFamily="18" charset="0"/>
              </a:rPr>
              <a:t> </a:t>
            </a:r>
            <a:r>
              <a:rPr sz="3200" dirty="0">
                <a:latin typeface="Times New Roman" panose="02020603050405020304" pitchFamily="18" charset="0"/>
              </a:rPr>
              <a:t>(与……)</a:t>
            </a:r>
            <a:r>
              <a:rPr sz="3200" dirty="0" err="1">
                <a:latin typeface="Times New Roman" panose="02020603050405020304" pitchFamily="18" charset="0"/>
              </a:rPr>
              <a:t>合得来；适应</a:t>
            </a:r>
            <a:r>
              <a:rPr lang="en-US" altLang="zh-CN" sz="3200" b="1" dirty="0" err="1">
                <a:solidFill>
                  <a:schemeClr val="accent1">
                    <a:lumMod val="75000"/>
                  </a:schemeClr>
                </a:solidFill>
                <a:latin typeface="Times New Roman" panose="02020603050405020304" pitchFamily="18" charset="0"/>
                <a:cs typeface="Times New Roman" panose="02020603050405020304" pitchFamily="18" charset="0"/>
              </a:rPr>
              <a:t>fit</a:t>
            </a:r>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 in</a:t>
            </a:r>
            <a:endParaRPr sz="3200" dirty="0">
              <a:latin typeface="Times New Roman" panose="02020603050405020304" pitchFamily="18" charset="0"/>
            </a:endParaRPr>
          </a:p>
          <a:p>
            <a:pPr indent="0">
              <a:lnSpc>
                <a:spcPct val="120000"/>
              </a:lnSpc>
              <a:buFont typeface="+mj-lt"/>
              <a:buNone/>
            </a:pPr>
            <a:r>
              <a:rPr lang="en-US" sz="3200" dirty="0">
                <a:latin typeface="Times New Roman" panose="02020603050405020304" pitchFamily="18" charset="0"/>
              </a:rPr>
              <a:t>15</a:t>
            </a:r>
            <a:r>
              <a:rPr sz="3200" dirty="0">
                <a:latin typeface="Times New Roman" panose="02020603050405020304" pitchFamily="18" charset="0"/>
              </a:rPr>
              <a:t>．head </a:t>
            </a:r>
            <a:r>
              <a:rPr sz="3200" dirty="0" err="1">
                <a:latin typeface="Times New Roman" panose="02020603050405020304" pitchFamily="18" charset="0"/>
              </a:rPr>
              <a:t>for</a:t>
            </a:r>
            <a:r>
              <a:rPr sz="3200" b="1" dirty="0" err="1">
                <a:solidFill>
                  <a:schemeClr val="accent1">
                    <a:lumMod val="75000"/>
                  </a:schemeClr>
                </a:solidFill>
                <a:latin typeface="Times New Roman" panose="02020603050405020304" pitchFamily="18" charset="0"/>
                <a:cs typeface="Times New Roman" panose="02020603050405020304" pitchFamily="18" charset="0"/>
              </a:rPr>
              <a:t>前往</a:t>
            </a:r>
            <a:endParaRPr sz="3200" b="1" dirty="0">
              <a:solidFill>
                <a:schemeClr val="accent1">
                  <a:lumMod val="75000"/>
                </a:schemeClr>
              </a:solidFill>
              <a:latin typeface="Times New Roman" panose="02020603050405020304" pitchFamily="18" charset="0"/>
              <a:cs typeface="Times New Roman" panose="02020603050405020304" pitchFamily="18" charset="0"/>
            </a:endParaRPr>
          </a:p>
          <a:p>
            <a:pPr indent="0">
              <a:lnSpc>
                <a:spcPct val="120000"/>
              </a:lnSpc>
              <a:buFont typeface="+mj-lt"/>
              <a:buNone/>
            </a:pPr>
            <a:r>
              <a:rPr lang="en-US" sz="3200" dirty="0">
                <a:latin typeface="Times New Roman" panose="02020603050405020304" pitchFamily="18" charset="0"/>
              </a:rPr>
              <a:t>16</a:t>
            </a:r>
            <a:r>
              <a:rPr sz="3200" dirty="0">
                <a:latin typeface="Times New Roman" panose="02020603050405020304" pitchFamily="18" charset="0"/>
              </a:rPr>
              <a:t>．dawn </a:t>
            </a:r>
            <a:r>
              <a:rPr sz="3200" dirty="0" err="1">
                <a:latin typeface="Times New Roman" panose="02020603050405020304" pitchFamily="18" charset="0"/>
              </a:rPr>
              <a:t>on</a:t>
            </a:r>
            <a:r>
              <a:rPr sz="3200" b="1" dirty="0" err="1">
                <a:solidFill>
                  <a:schemeClr val="accent1">
                    <a:lumMod val="75000"/>
                  </a:schemeClr>
                </a:solidFill>
                <a:latin typeface="Times New Roman" panose="02020603050405020304" pitchFamily="18" charset="0"/>
                <a:cs typeface="Times New Roman" panose="02020603050405020304" pitchFamily="18" charset="0"/>
              </a:rPr>
              <a:t>使开始明白，使渐渐领悟，使开始理解</a:t>
            </a:r>
            <a:endParaRPr sz="32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ransition>
    <p:wheel spokes="2"/>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391588" y="309855"/>
            <a:ext cx="11412000" cy="715068"/>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altLang="zh-CN" sz="3000" b="1" i="0" u="none" strike="noStrike" kern="1200" cap="none" spc="0" normalizeH="0" baseline="0" noProof="0" dirty="0">
                <a:ln>
                  <a:noFill/>
                </a:ln>
                <a:solidFill>
                  <a:srgbClr val="FF0000"/>
                </a:solidFill>
                <a:effectLst/>
                <a:uLnTx/>
                <a:uFillTx/>
                <a:latin typeface="Times New Roman" panose="02020603050405020304" pitchFamily="18" charset="0"/>
                <a:ea typeface="华文楷体" panose="02010600040101010101" pitchFamily="2" charset="-122"/>
                <a:cs typeface="Arial"/>
                <a:sym typeface="+mn-ea"/>
              </a:rPr>
              <a:t>B4U4课本回眸</a:t>
            </a:r>
            <a:endParaRPr kumimoji="0" lang="en-US" altLang="zh-CN" sz="3000" b="1" i="0" u="none" strike="noStrike" kern="1200" cap="none" spc="0" normalizeH="0" baseline="0" noProof="0" dirty="0">
              <a:ln>
                <a:noFill/>
              </a:ln>
              <a:solidFill>
                <a:srgbClr val="FF0000"/>
              </a:solidFill>
              <a:effectLst/>
              <a:uLnTx/>
              <a:uFillTx/>
              <a:latin typeface="Times New Roman" panose="02020603050405020304" pitchFamily="18" charset="0"/>
              <a:ea typeface="华文楷体" panose="02010600040101010101" pitchFamily="2" charset="-122"/>
              <a:cs typeface="Arial"/>
            </a:endParaRPr>
          </a:p>
        </p:txBody>
      </p:sp>
      <p:sp>
        <p:nvSpPr>
          <p:cNvPr id="8" name="矩形 7"/>
          <p:cNvSpPr/>
          <p:nvPr/>
        </p:nvSpPr>
        <p:spPr>
          <a:xfrm>
            <a:off x="391588" y="1287957"/>
            <a:ext cx="11412000" cy="3497921"/>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marL="0" marR="0" lvl="0" indent="765175" algn="just" defTabSz="1218565" rtl="0" eaLnBrk="1" fontAlgn="auto" latinLnBrk="0" hangingPunct="1">
              <a:lnSpc>
                <a:spcPct val="150000"/>
              </a:lnSpc>
              <a:spcBef>
                <a:spcPts val="0"/>
              </a:spcBef>
              <a:spcAft>
                <a:spcPts val="0"/>
              </a:spcAft>
              <a:buClrTx/>
              <a:buSzTx/>
              <a:buFontTx/>
              <a:buNone/>
              <a:tabLst/>
              <a:defRPr/>
            </a:pPr>
            <a:r>
              <a:rPr kumimoji="0" lang="en-US" altLang="zh-CN" sz="3000" b="1" i="0" u="none" strike="noStrike" kern="100" cap="none" spc="0" normalizeH="0" baseline="0" noProof="0" dirty="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Acquiring knowledge is not only a means to get a better understanding of the world,1.</a:t>
            </a:r>
            <a:r>
              <a:rPr kumimoji="0" lang="en-US" altLang="zh-CN" sz="3000" b="1" i="0" u="sng" strike="noStrike" kern="100" cap="none" spc="0" normalizeH="0" baseline="0" noProof="0" dirty="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a:t>
            </a:r>
            <a:r>
              <a:rPr kumimoji="0" lang="en-US" altLang="zh-CN" sz="3000" b="1" i="0" u="none" strike="noStrike" kern="100" cap="none" spc="0" normalizeH="0" baseline="0" noProof="0" dirty="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 a way to appreciate how much you don</a:t>
            </a:r>
            <a:r>
              <a:rPr kumimoji="0" lang="en-US" altLang="zh-CN" sz="3000" b="1" i="0" u="none" strike="noStrike" kern="100" cap="none" spc="0" normalizeH="0" baseline="0" noProof="0" dirty="0">
                <a:ln>
                  <a:noFill/>
                </a:ln>
                <a:solidFill>
                  <a:prstClr val="black"/>
                </a:solidFill>
                <a:effectLst/>
                <a:uLnTx/>
                <a:uFillTx/>
                <a:latin typeface="宋体" panose="02010600030101010101" pitchFamily="2" charset="-122"/>
                <a:ea typeface="方正中等线简体" panose="03000509000000000000" pitchFamily="65" charset="-122"/>
                <a:cs typeface="Times New Roman" panose="02020603050405020304" pitchFamily="18" charset="0"/>
              </a:rPr>
              <a:t>’</a:t>
            </a:r>
            <a:r>
              <a:rPr kumimoji="0" lang="en-US" altLang="zh-CN" sz="3000" b="1" i="0" u="none" strike="noStrike" kern="100" cap="none" spc="0" normalizeH="0" baseline="0" noProof="0" dirty="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t know.However,2. _______ we don</a:t>
            </a:r>
            <a:r>
              <a:rPr kumimoji="0" lang="en-US" altLang="zh-CN" sz="3000" b="1" i="0" u="none" strike="noStrike" kern="100" cap="none" spc="0" normalizeH="0" baseline="0" noProof="0" dirty="0">
                <a:ln>
                  <a:noFill/>
                </a:ln>
                <a:solidFill>
                  <a:prstClr val="black"/>
                </a:solidFill>
                <a:effectLst/>
                <a:uLnTx/>
                <a:uFillTx/>
                <a:latin typeface="宋体" panose="02010600030101010101" pitchFamily="2" charset="-122"/>
                <a:ea typeface="方正中等线简体" panose="03000509000000000000" pitchFamily="65" charset="-122"/>
                <a:cs typeface="Times New Roman" panose="02020603050405020304" pitchFamily="18" charset="0"/>
              </a:rPr>
              <a:t>’</a:t>
            </a:r>
            <a:r>
              <a:rPr kumimoji="0" lang="en-US" altLang="zh-CN" sz="3000" b="1" i="0" u="none" strike="noStrike" kern="100" cap="none" spc="0" normalizeH="0" baseline="0" noProof="0" dirty="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t know is as important to the world</a:t>
            </a:r>
            <a:r>
              <a:rPr kumimoji="0" lang="zh-CN" altLang="zh-CN" sz="3000" b="1" i="0" u="none" strike="noStrike" kern="100" cap="none" spc="0" normalizeH="0" baseline="0" noProof="0" dirty="0">
                <a:ln>
                  <a:noFill/>
                </a:ln>
                <a:solidFill>
                  <a:prstClr val="black"/>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rPr>
              <a:t>，</a:t>
            </a:r>
            <a:r>
              <a:rPr kumimoji="0" lang="en-US" altLang="zh-CN" sz="3000" b="1" i="0" u="none" strike="noStrike" kern="100" cap="none" spc="0" normalizeH="0" baseline="0" noProof="0" dirty="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just like the blank spaces in the composition.</a:t>
            </a:r>
            <a:endParaRPr kumimoji="0" lang="zh-CN" altLang="zh-CN" sz="1050" b="0" i="0" u="none" strike="noStrike" kern="100" cap="none" spc="0" normalizeH="0" baseline="0" noProof="0" dirty="0">
              <a:ln>
                <a:noFill/>
              </a:ln>
              <a:solidFill>
                <a:prstClr val="black"/>
              </a:solidFill>
              <a:effectLst/>
              <a:uLnTx/>
              <a:uFillTx/>
              <a:latin typeface="宋体" panose="02010600030101010101" pitchFamily="2" charset="-122"/>
              <a:ea typeface="等线" panose="02010600030101010101" pitchFamily="2" charset="-122"/>
              <a:cs typeface="Courier New" panose="02070309020205020404" pitchFamily="49" charset="0"/>
            </a:endParaRPr>
          </a:p>
        </p:txBody>
      </p:sp>
      <p:sp>
        <p:nvSpPr>
          <p:cNvPr id="3" name="矩形 2"/>
          <p:cNvSpPr/>
          <p:nvPr/>
        </p:nvSpPr>
        <p:spPr>
          <a:xfrm>
            <a:off x="5544144" y="2151906"/>
            <a:ext cx="734060" cy="55308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0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but</a:t>
            </a:r>
            <a:endParaRPr kumimoji="0" lang="zh-CN" altLang="en-US" sz="1800" b="0" i="0" u="none" strike="noStrike" kern="1200" cap="none" spc="0" normalizeH="0" baseline="0" noProof="0" dirty="0">
              <a:ln>
                <a:noFill/>
              </a:ln>
              <a:solidFill>
                <a:srgbClr val="C00000"/>
              </a:solidFill>
              <a:effectLst/>
              <a:uLnTx/>
              <a:uFillTx/>
              <a:latin typeface="等线"/>
              <a:ea typeface="等线" panose="02010600030101010101" pitchFamily="2" charset="-122"/>
              <a:cs typeface="Arial"/>
            </a:endParaRPr>
          </a:p>
        </p:txBody>
      </p:sp>
      <p:sp>
        <p:nvSpPr>
          <p:cNvPr id="4" name="矩形 3"/>
          <p:cNvSpPr/>
          <p:nvPr/>
        </p:nvSpPr>
        <p:spPr>
          <a:xfrm>
            <a:off x="5966297" y="2875915"/>
            <a:ext cx="987425" cy="55308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0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what</a:t>
            </a:r>
            <a:endParaRPr kumimoji="0" lang="zh-CN" altLang="en-US" sz="30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16" name="圆角矩形 15"/>
          <p:cNvSpPr/>
          <p:nvPr/>
        </p:nvSpPr>
        <p:spPr>
          <a:xfrm>
            <a:off x="4197350" y="563880"/>
            <a:ext cx="5149850" cy="7239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0" normalizeH="0" baseline="0" noProof="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Learning for  life</a:t>
            </a:r>
          </a:p>
        </p:txBody>
      </p:sp>
    </p:spTree>
    <p:extLst>
      <p:ext uri="{BB962C8B-B14F-4D97-AF65-F5344CB8AC3E}">
        <p14:creationId xmlns:p14="http://schemas.microsoft.com/office/powerpoint/2010/main" val="18297950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390000" y="325333"/>
            <a:ext cx="11412000" cy="6272590"/>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pPr>
            <a:r>
              <a:rPr lang="zh-CN" altLang="en-US" sz="3000" b="1" kern="100" dirty="0">
                <a:solidFill>
                  <a:srgbClr val="0000FF"/>
                </a:solidFill>
                <a:latin typeface="Times New Roman" panose="02020603050405020304" pitchFamily="18" charset="0"/>
                <a:ea typeface="方正中等线简体" panose="03000509000000000000" pitchFamily="65" charset="-122"/>
                <a:cs typeface="Times New Roman" panose="02020603050405020304" pitchFamily="18" charset="0"/>
              </a:rPr>
              <a:t>选词组填空</a:t>
            </a:r>
            <a:endParaRPr lang="en-US" altLang="zh-CN" sz="3000" b="1" kern="100" dirty="0">
              <a:solidFill>
                <a:srgbClr val="0000FF"/>
              </a:solidFill>
              <a:latin typeface="Times New Roman" panose="02020603050405020304" pitchFamily="18" charset="0"/>
              <a:ea typeface="方正中等线简体" panose="03000509000000000000" pitchFamily="65" charset="-122"/>
              <a:cs typeface="Times New Roman" panose="02020603050405020304" pitchFamily="18" charset="0"/>
            </a:endParaRP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en-US" sz="3000" b="1"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He put away his reference book and took a deep breath to __________________ before entering the examination classroom.</a:t>
            </a: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en-US" sz="3000" b="1"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He ____________the back of the chair to stop himself from falling. </a:t>
            </a: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en-US" sz="3000" b="1"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He was excited to be the winner of the contest</a:t>
            </a:r>
            <a:r>
              <a:rPr lang="zh-CN" altLang="en-US" sz="3000" b="1"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but his excitement disappeared __________when he knew he ranked second.</a:t>
            </a: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 4</a:t>
            </a:r>
            <a:r>
              <a:rPr lang="zh-CN" altLang="en-US" sz="3000" b="1"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___________where your genuine interest lies</a:t>
            </a:r>
            <a:r>
              <a:rPr lang="zh-CN" altLang="en-US" sz="3000" b="1"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and then decide what you want to learn in university. </a:t>
            </a:r>
          </a:p>
        </p:txBody>
      </p:sp>
      <p:sp>
        <p:nvSpPr>
          <p:cNvPr id="3" name="矩形 2"/>
          <p:cNvSpPr/>
          <p:nvPr/>
        </p:nvSpPr>
        <p:spPr>
          <a:xfrm>
            <a:off x="757635" y="1902747"/>
            <a:ext cx="2888932"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compose himself</a:t>
            </a:r>
            <a:endParaRPr lang="zh-CN" altLang="en-US" dirty="0">
              <a:solidFill>
                <a:srgbClr val="C00000"/>
              </a:solidFill>
            </a:endParaRPr>
          </a:p>
        </p:txBody>
      </p:sp>
      <p:sp>
        <p:nvSpPr>
          <p:cNvPr id="4" name="矩形 3"/>
          <p:cNvSpPr/>
          <p:nvPr/>
        </p:nvSpPr>
        <p:spPr>
          <a:xfrm>
            <a:off x="1949182" y="2534566"/>
            <a:ext cx="1904689"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held on to </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5" name="矩形 4"/>
          <p:cNvSpPr/>
          <p:nvPr/>
        </p:nvSpPr>
        <p:spPr>
          <a:xfrm>
            <a:off x="4517591" y="4606303"/>
            <a:ext cx="1780744"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in a flash </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8" name="矩形 7">
            <a:extLst>
              <a:ext uri="{FF2B5EF4-FFF2-40B4-BE49-F238E27FC236}">
                <a16:creationId xmlns:a16="http://schemas.microsoft.com/office/drawing/2014/main" id="{A4C1093E-BCBA-D6BE-6C35-63D484AF60F0}"/>
              </a:ext>
            </a:extLst>
          </p:cNvPr>
          <p:cNvSpPr/>
          <p:nvPr/>
        </p:nvSpPr>
        <p:spPr>
          <a:xfrm>
            <a:off x="1330261" y="5297797"/>
            <a:ext cx="1977142" cy="553998"/>
          </a:xfrm>
          <a:prstGeom prst="rect">
            <a:avLst/>
          </a:prstGeom>
        </p:spPr>
        <p:txBody>
          <a:bodyPr wrap="squar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Reflect on</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Tree>
    <p:extLst>
      <p:ext uri="{BB962C8B-B14F-4D97-AF65-F5344CB8AC3E}">
        <p14:creationId xmlns:p14="http://schemas.microsoft.com/office/powerpoint/2010/main" val="334880902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390000" y="325333"/>
            <a:ext cx="11412000" cy="6939889"/>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6</a:t>
            </a:r>
            <a:r>
              <a:rPr lang="zh-CN" altLang="en-US" sz="3000" b="1"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It suddenly___________ me that it would take a great deal of practice to be good at listening.</a:t>
            </a: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7</a:t>
            </a:r>
            <a:r>
              <a:rPr lang="zh-CN" altLang="en-US" sz="3000" b="1"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They are so fond of sports that they _________________several sports channels.</a:t>
            </a: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8</a:t>
            </a:r>
            <a:r>
              <a:rPr lang="zh-CN" altLang="en-US" sz="3000" b="1"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We must renew our knowledge to______________ the latest developments.</a:t>
            </a:r>
            <a:endParaRPr lang="zh-CN" altLang="en-US" sz="3000" b="1" kern="100" dirty="0">
              <a:latin typeface="Times New Roman" panose="02020603050405020304" pitchFamily="18" charset="0"/>
              <a:ea typeface="方正中等线简体" panose="03000509000000000000" pitchFamily="65" charset="-122"/>
              <a:cs typeface="Courier New" panose="02070309020205020404" pitchFamily="49" charset="0"/>
            </a:endParaRP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9</a:t>
            </a:r>
            <a:r>
              <a:rPr lang="zh-CN" altLang="en-US" sz="3000" b="1"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If _________strong sunlight for too long</a:t>
            </a:r>
            <a:r>
              <a:rPr lang="zh-CN" altLang="en-US" sz="3000" b="1"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your skin would get dark.</a:t>
            </a: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10</a:t>
            </a:r>
            <a:r>
              <a:rPr lang="zh-CN" altLang="en-US" sz="3000" b="1"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They ______________love it if they visit my hometown.</a:t>
            </a:r>
          </a:p>
          <a:p>
            <a:pPr algn="just">
              <a:lnSpc>
                <a:spcPct val="150000"/>
              </a:lnSpc>
            </a:pPr>
            <a:endParaRPr lang="zh-CN" altLang="zh-CN" sz="3000" kern="100" dirty="0">
              <a:latin typeface="宋体" panose="02010600030101010101" pitchFamily="2" charset="-122"/>
              <a:cs typeface="Courier New" panose="02070309020205020404" pitchFamily="49" charset="0"/>
            </a:endParaRPr>
          </a:p>
        </p:txBody>
      </p:sp>
      <p:sp>
        <p:nvSpPr>
          <p:cNvPr id="3" name="矩形 2"/>
          <p:cNvSpPr/>
          <p:nvPr/>
        </p:nvSpPr>
        <p:spPr>
          <a:xfrm>
            <a:off x="3040234" y="491470"/>
            <a:ext cx="2063385"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dawned on </a:t>
            </a:r>
            <a:endParaRPr lang="zh-CN" altLang="en-US" dirty="0">
              <a:solidFill>
                <a:srgbClr val="C00000"/>
              </a:solidFill>
            </a:endParaRPr>
          </a:p>
        </p:txBody>
      </p:sp>
      <p:sp>
        <p:nvSpPr>
          <p:cNvPr id="4" name="矩形 3"/>
          <p:cNvSpPr/>
          <p:nvPr/>
        </p:nvSpPr>
        <p:spPr>
          <a:xfrm>
            <a:off x="7301914" y="1861388"/>
            <a:ext cx="3336170"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have subscribed to </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5" name="矩形 4"/>
          <p:cNvSpPr/>
          <p:nvPr/>
        </p:nvSpPr>
        <p:spPr>
          <a:xfrm>
            <a:off x="7301914" y="3231115"/>
            <a:ext cx="2717411"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keep pace with </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8" name="矩形 7">
            <a:extLst>
              <a:ext uri="{FF2B5EF4-FFF2-40B4-BE49-F238E27FC236}">
                <a16:creationId xmlns:a16="http://schemas.microsoft.com/office/drawing/2014/main" id="{A4C1093E-BCBA-D6BE-6C35-63D484AF60F0}"/>
              </a:ext>
            </a:extLst>
          </p:cNvPr>
          <p:cNvSpPr/>
          <p:nvPr/>
        </p:nvSpPr>
        <p:spPr>
          <a:xfrm>
            <a:off x="1437266" y="4591353"/>
            <a:ext cx="2063385" cy="553998"/>
          </a:xfrm>
          <a:prstGeom prst="rect">
            <a:avLst/>
          </a:prstGeom>
        </p:spPr>
        <p:txBody>
          <a:bodyPr wrap="squar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exposed to </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9" name="矩形 8">
            <a:extLst>
              <a:ext uri="{FF2B5EF4-FFF2-40B4-BE49-F238E27FC236}">
                <a16:creationId xmlns:a16="http://schemas.microsoft.com/office/drawing/2014/main" id="{C450C750-B99A-39D3-0592-C9E7EC3D8A48}"/>
              </a:ext>
            </a:extLst>
          </p:cNvPr>
          <p:cNvSpPr/>
          <p:nvPr/>
        </p:nvSpPr>
        <p:spPr>
          <a:xfrm>
            <a:off x="2144141" y="5965596"/>
            <a:ext cx="2281943" cy="553998"/>
          </a:xfrm>
          <a:prstGeom prst="rect">
            <a:avLst/>
          </a:prstGeom>
        </p:spPr>
        <p:txBody>
          <a:bodyPr wrap="squar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are bound to </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Tree>
    <p:extLst>
      <p:ext uri="{BB962C8B-B14F-4D97-AF65-F5344CB8AC3E}">
        <p14:creationId xmlns:p14="http://schemas.microsoft.com/office/powerpoint/2010/main" val="35850290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内容占位符 2"/>
          <p:cNvSpPr>
            <a:spLocks noGrp="1"/>
          </p:cNvSpPr>
          <p:nvPr/>
        </p:nvSpPr>
        <p:spPr>
          <a:xfrm>
            <a:off x="79513" y="429287"/>
            <a:ext cx="12032974" cy="6360619"/>
          </a:xfrm>
          <a:prstGeom prst="rect">
            <a:avLst/>
          </a:prstGeo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ysClr val="windowText" lastClr="000000">
                    <a:lumMod val="85000"/>
                    <a:lumOff val="15000"/>
                  </a:sys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ysClr val="windowText" lastClr="000000">
                    <a:lumMod val="85000"/>
                    <a:lumOff val="15000"/>
                  </a:sys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ysClr val="windowText" lastClr="000000">
                    <a:lumMod val="85000"/>
                    <a:lumOff val="15000"/>
                  </a:sys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ysClr val="windowText" lastClr="000000">
                    <a:lumMod val="85000"/>
                    <a:lumOff val="15000"/>
                  </a:sys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ysClr val="windowText" lastClr="000000">
                    <a:lumMod val="85000"/>
                    <a:lumOff val="15000"/>
                  </a:sysClr>
                </a:solidFill>
                <a:uFillTx/>
                <a:latin typeface="Arial" panose="020B0604020202020204" pitchFamily="34" charset="0"/>
                <a:ea typeface="微软雅黑" panose="020B0503020204020204" charset="-122"/>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ysClr val="windowText" lastClr="00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ysClr val="windowText" lastClr="000000"/>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ysClr val="windowText" lastClr="000000"/>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ysClr val="windowText" lastClr="000000"/>
                </a:solidFill>
                <a:latin typeface="+mn-lt"/>
                <a:ea typeface="+mn-ea"/>
                <a:cs typeface="+mn-cs"/>
              </a:defRPr>
            </a:lvl9pPr>
          </a:lstStyle>
          <a:p>
            <a:pPr marL="0" marR="0" lvl="0" indent="0" algn="l" defTabSz="914400" rtl="0" eaLnBrk="1" fontAlgn="auto" latinLnBrk="0" hangingPunct="1">
              <a:lnSpc>
                <a:spcPct val="130000"/>
              </a:lnSpc>
              <a:spcBef>
                <a:spcPct val="0"/>
              </a:spcBef>
              <a:spcAft>
                <a:spcPts val="1000"/>
              </a:spcAft>
              <a:buClrTx/>
              <a:buSzTx/>
              <a:buFont typeface="Arial" panose="020B0604020202020204" pitchFamily="34" charset="0"/>
              <a:buNone/>
              <a:tabLst/>
              <a:defRPr/>
            </a:pPr>
            <a:r>
              <a:rPr kumimoji="0" lang="en-US" altLang="zh-CN" sz="3200" b="1" i="0" u="none" strike="noStrike" kern="1200" cap="none" spc="150" normalizeH="0" baseline="0" noProof="1">
                <a:ln>
                  <a:noFill/>
                </a:ln>
                <a:solidFill>
                  <a:srgbClr val="FF0000"/>
                </a:solidFill>
                <a:effectLst/>
                <a:uLnTx/>
                <a:uFillTx/>
                <a:latin typeface="Times New Roman" panose="02020603050405020304" pitchFamily="18" charset="0"/>
                <a:ea typeface="华文楷体" panose="02010600040101010101" pitchFamily="2" charset="-122"/>
                <a:cs typeface="Arial"/>
                <a:sym typeface="+mn-ea"/>
              </a:rPr>
              <a:t>B4U4 </a:t>
            </a:r>
            <a:r>
              <a:rPr kumimoji="0" lang="zh-CN" altLang="en-US" sz="3200" b="1" i="0" u="none" strike="noStrike" kern="1200" cap="none" spc="150" normalizeH="0" baseline="0" noProof="1">
                <a:ln>
                  <a:noFill/>
                </a:ln>
                <a:solidFill>
                  <a:srgbClr val="FF0000"/>
                </a:solidFill>
                <a:effectLst/>
                <a:uLnTx/>
                <a:uFillTx/>
                <a:latin typeface="Arial" panose="020B0604020202020204" pitchFamily="34" charset="0"/>
                <a:ea typeface="微软雅黑" panose="020B0503020204020204" charset="-122"/>
                <a:cs typeface="Arial"/>
                <a:sym typeface="+mn-ea"/>
              </a:rPr>
              <a:t>课文重点句型</a:t>
            </a:r>
            <a:endParaRPr kumimoji="0" lang="zh-CN" altLang="en-US" sz="3600" b="1" i="0" u="none" strike="noStrike" kern="1200" cap="none" spc="150" normalizeH="0" baseline="0" noProof="1">
              <a:ln>
                <a:noFill/>
              </a:ln>
              <a:solidFill>
                <a:srgbClr val="FF0000"/>
              </a:solidFill>
              <a:effectLst/>
              <a:uLnTx/>
              <a:uFillTx/>
              <a:latin typeface="Arial" panose="020B0604020202020204" pitchFamily="34" charset="0"/>
              <a:ea typeface="微软雅黑" panose="020B0503020204020204" charset="-122"/>
              <a:cs typeface="Arial"/>
              <a:sym typeface="+mn-ea"/>
            </a:endParaRPr>
          </a:p>
          <a:p>
            <a:pPr marL="342900" marR="0" lvl="0" indent="-342900" algn="l" defTabSz="914400" rtl="0" eaLnBrk="1" fontAlgn="auto" latinLnBrk="0" hangingPunct="1">
              <a:lnSpc>
                <a:spcPct val="130000"/>
              </a:lnSpc>
              <a:spcBef>
                <a:spcPct val="0"/>
              </a:spcBef>
              <a:spcAft>
                <a:spcPts val="1000"/>
              </a:spcAft>
              <a:buClrTx/>
              <a:buSzTx/>
              <a:buFont typeface="+mj-lt"/>
              <a:buAutoNum type="arabicPeriod"/>
              <a:tabLst>
                <a:tab pos="266700" algn="l"/>
              </a:tabLst>
              <a:defRPr/>
            </a:pPr>
            <a:r>
              <a:rPr kumimoji="0" lang="en-US" altLang="zh-CN" sz="3200" b="1" i="0" u="none" strike="noStrike" kern="0" cap="none" spc="150" normalizeH="0" baseline="0" noProof="1">
                <a:ln>
                  <a:noFill/>
                </a:ln>
                <a:solidFill>
                  <a:srgbClr val="000000"/>
                </a:solidFill>
                <a:effectLst/>
                <a:uLnTx/>
                <a:uFillTx/>
                <a:latin typeface="Times New Roman" panose="02020603050405020304" pitchFamily="18" charset="0"/>
                <a:ea typeface="ITC Stone Serif Std Medium"/>
                <a:cs typeface="Times New Roman" panose="02020603050405020304" pitchFamily="18" charset="0"/>
                <a:sym typeface="+mn-ea"/>
              </a:rPr>
              <a:t>The more</a:t>
            </a:r>
            <a:r>
              <a:rPr kumimoji="0" lang="en-US" altLang="zh-CN" sz="3200" b="0" i="0" u="none" strike="noStrike" kern="0" cap="none" spc="150" normalizeH="0" baseline="0" noProof="1">
                <a:ln>
                  <a:noFill/>
                </a:ln>
                <a:solidFill>
                  <a:srgbClr val="000000"/>
                </a:solidFill>
                <a:effectLst/>
                <a:uLnTx/>
                <a:uFillTx/>
                <a:latin typeface="Times New Roman" panose="02020603050405020304" pitchFamily="18" charset="0"/>
                <a:ea typeface="ITC Stone Serif Std Medium"/>
                <a:cs typeface="Times New Roman" panose="02020603050405020304" pitchFamily="18" charset="0"/>
                <a:sym typeface="+mn-ea"/>
              </a:rPr>
              <a:t> I learn, </a:t>
            </a:r>
            <a:r>
              <a:rPr kumimoji="0" lang="en-US" altLang="zh-CN" sz="3200" b="1" i="0" u="none" strike="noStrike" kern="0" cap="none" spc="150" normalizeH="0" baseline="0" noProof="1">
                <a:ln>
                  <a:noFill/>
                </a:ln>
                <a:solidFill>
                  <a:srgbClr val="000000"/>
                </a:solidFill>
                <a:effectLst/>
                <a:uLnTx/>
                <a:uFillTx/>
                <a:latin typeface="Times New Roman" panose="02020603050405020304" pitchFamily="18" charset="0"/>
                <a:ea typeface="ITC Stone Serif Std Medium"/>
                <a:cs typeface="Times New Roman" panose="02020603050405020304" pitchFamily="18" charset="0"/>
                <a:sym typeface="+mn-ea"/>
              </a:rPr>
              <a:t>the better</a:t>
            </a:r>
            <a:r>
              <a:rPr kumimoji="0" lang="en-US" altLang="zh-CN" sz="3200" b="0" i="0" u="none" strike="noStrike" kern="0" cap="none" spc="150" normalizeH="0" baseline="0" noProof="1">
                <a:ln>
                  <a:noFill/>
                </a:ln>
                <a:solidFill>
                  <a:srgbClr val="000000"/>
                </a:solidFill>
                <a:effectLst/>
                <a:uLnTx/>
                <a:uFillTx/>
                <a:latin typeface="Times New Roman" panose="02020603050405020304" pitchFamily="18" charset="0"/>
                <a:ea typeface="ITC Stone Serif Std Medium"/>
                <a:cs typeface="Times New Roman" panose="02020603050405020304" pitchFamily="18" charset="0"/>
                <a:sym typeface="+mn-ea"/>
              </a:rPr>
              <a:t> I know how much there is still left to learn.</a:t>
            </a:r>
            <a:endParaRPr kumimoji="0" lang="zh-CN" altLang="zh-CN" sz="2800" b="0" i="0" u="none" strike="noStrike" kern="100" cap="none" spc="150" normalizeH="0" baseline="0" noProof="1">
              <a:ln>
                <a:noFill/>
              </a:ln>
              <a:solidFill>
                <a:sysClr val="windowText" lastClr="000000">
                  <a:lumMod val="85000"/>
                  <a:lumOff val="15000"/>
                </a:sysClr>
              </a:solidFill>
              <a:effectLst/>
              <a:uLnTx/>
              <a:uFillTx/>
              <a:latin typeface="Calibri" panose="020F0502020204030204" charset="0"/>
              <a:ea typeface="宋体" panose="02010600030101010101" pitchFamily="2" charset="-122"/>
              <a:cs typeface="Times New Roman" panose="02020603050405020304" pitchFamily="18" charset="0"/>
              <a:sym typeface="+mn-ea"/>
            </a:endParaRPr>
          </a:p>
          <a:p>
            <a:pPr marL="0" marR="0" lvl="0" indent="0" algn="l" defTabSz="914400" rtl="0" eaLnBrk="1" fontAlgn="auto" latinLnBrk="0" hangingPunct="1">
              <a:lnSpc>
                <a:spcPts val="4240"/>
              </a:lnSpc>
              <a:spcBef>
                <a:spcPct val="0"/>
              </a:spcBef>
              <a:spcAft>
                <a:spcPts val="1000"/>
              </a:spcAft>
              <a:buClrTx/>
              <a:buSzTx/>
              <a:buFont typeface="Arial" panose="020B0604020202020204" pitchFamily="34" charset="0"/>
              <a:buNone/>
              <a:tabLst/>
              <a:defRPr/>
            </a:pPr>
            <a:r>
              <a:rPr kumimoji="0" lang="en-US" altLang="zh-CN" sz="3200" b="1" i="0" u="none" strike="noStrike" kern="1200" cap="none" spc="150" normalizeH="0" baseline="0" noProof="1">
                <a:ln>
                  <a:noFill/>
                </a:ln>
                <a:solidFill>
                  <a:sysClr val="windowText" lastClr="000000">
                    <a:lumMod val="85000"/>
                    <a:lumOff val="15000"/>
                  </a:sysClr>
                </a:solidFill>
                <a:effectLst/>
                <a:uLnTx/>
                <a:uFillTx/>
                <a:latin typeface="Times New Roman" panose="02020603050405020304" pitchFamily="18" charset="0"/>
                <a:ea typeface="华文隶书" panose="02010800040101010101" charset="-122"/>
                <a:cs typeface="Times New Roman" panose="02020603050405020304" pitchFamily="18" charset="0"/>
                <a:sym typeface="+mn-ea"/>
              </a:rPr>
              <a:t>_____________________________________________________</a:t>
            </a:r>
          </a:p>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tabLst/>
              <a:defRPr/>
            </a:pPr>
            <a:r>
              <a:rPr kumimoji="0" lang="en-US" altLang="zh-CN" sz="3200" b="1" i="0" u="none" strike="noStrike" kern="1200" cap="none" spc="150" normalizeH="0" baseline="0" noProof="1">
                <a:ln>
                  <a:noFill/>
                </a:ln>
                <a:solidFill>
                  <a:sysClr val="windowText" lastClr="000000">
                    <a:lumMod val="85000"/>
                    <a:lumOff val="15000"/>
                  </a:sysClr>
                </a:solidFill>
                <a:effectLst/>
                <a:uLnTx/>
                <a:uFillTx/>
                <a:latin typeface="Times New Roman" panose="02020603050405020304" pitchFamily="18" charset="0"/>
                <a:ea typeface="华文隶书" panose="02010800040101010101" charset="-122"/>
                <a:cs typeface="Times New Roman" panose="02020603050405020304" pitchFamily="18" charset="0"/>
                <a:sym typeface="+mn-ea"/>
              </a:rPr>
              <a:t>2. </a:t>
            </a:r>
            <a:r>
              <a:rPr kumimoji="0" lang="en-US" altLang="zh-CN" sz="3200" b="0" i="0" u="none" strike="noStrike" kern="1200" cap="none" spc="150" normalizeH="0" baseline="0" noProof="1">
                <a:ln>
                  <a:noFill/>
                </a:ln>
                <a:solidFill>
                  <a:sysClr val="windowText" lastClr="000000">
                    <a:lumMod val="85000"/>
                    <a:lumOff val="15000"/>
                  </a:sysClr>
                </a:solidFill>
                <a:effectLst/>
                <a:uLnTx/>
                <a:uFillTx/>
                <a:latin typeface="Times New Roman" panose="02020603050405020304" pitchFamily="18" charset="0"/>
                <a:ea typeface="华文隶书" panose="02010800040101010101" charset="-122"/>
                <a:cs typeface="Times New Roman" panose="02020603050405020304" pitchFamily="18" charset="0"/>
                <a:sym typeface="+mn-ea"/>
              </a:rPr>
              <a:t>I Once had an art teacher, </a:t>
            </a:r>
            <a:r>
              <a:rPr kumimoji="0" lang="en-US" altLang="zh-CN" sz="3200" b="1" i="0" u="none" strike="noStrike" kern="1200" cap="none" spc="150" normalizeH="0" baseline="0" noProof="1">
                <a:ln>
                  <a:noFill/>
                </a:ln>
                <a:solidFill>
                  <a:sysClr val="windowText" lastClr="000000">
                    <a:lumMod val="85000"/>
                    <a:lumOff val="15000"/>
                  </a:sysClr>
                </a:solidFill>
                <a:effectLst/>
                <a:uLnTx/>
                <a:uFillTx/>
                <a:latin typeface="Times New Roman" panose="02020603050405020304" pitchFamily="18" charset="0"/>
                <a:ea typeface="华文隶书" panose="02010800040101010101" charset="-122"/>
                <a:cs typeface="Times New Roman" panose="02020603050405020304" pitchFamily="18" charset="0"/>
                <a:sym typeface="+mn-ea"/>
              </a:rPr>
              <a:t>pointing out </a:t>
            </a:r>
            <a:r>
              <a:rPr kumimoji="0" lang="en-US" altLang="zh-CN" sz="3200" b="0" i="0" u="none" strike="noStrike" kern="1200" cap="none" spc="150" normalizeH="0" baseline="0" noProof="1">
                <a:ln>
                  <a:noFill/>
                </a:ln>
                <a:solidFill>
                  <a:sysClr val="windowText" lastClr="000000">
                    <a:lumMod val="85000"/>
                    <a:lumOff val="15000"/>
                  </a:sysClr>
                </a:solidFill>
                <a:effectLst/>
                <a:uLnTx/>
                <a:uFillTx/>
                <a:latin typeface="Times New Roman" panose="02020603050405020304" pitchFamily="18" charset="0"/>
                <a:ea typeface="华文隶书" panose="02010800040101010101" charset="-122"/>
                <a:cs typeface="Times New Roman" panose="02020603050405020304" pitchFamily="18" charset="0"/>
                <a:sym typeface="+mn-ea"/>
              </a:rPr>
              <a:t>that </a:t>
            </a:r>
            <a:r>
              <a:rPr kumimoji="0" lang="en-US" altLang="zh-CN" sz="3200" b="1" i="0" u="none" strike="noStrike" kern="1200" cap="none" spc="150" normalizeH="0" baseline="0" noProof="1">
                <a:ln>
                  <a:noFill/>
                </a:ln>
                <a:solidFill>
                  <a:sysClr val="windowText" lastClr="000000">
                    <a:lumMod val="85000"/>
                    <a:lumOff val="15000"/>
                  </a:sysClr>
                </a:solidFill>
                <a:effectLst/>
                <a:uLnTx/>
                <a:uFillTx/>
                <a:latin typeface="Times New Roman" panose="02020603050405020304" pitchFamily="18" charset="0"/>
                <a:ea typeface="华文隶书" panose="02010800040101010101" charset="-122"/>
                <a:cs typeface="Times New Roman" panose="02020603050405020304" pitchFamily="18" charset="0"/>
                <a:sym typeface="+mn-ea"/>
              </a:rPr>
              <a:t>it is </a:t>
            </a:r>
            <a:r>
              <a:rPr kumimoji="0" lang="en-US" altLang="zh-CN" sz="3200" b="0" i="0" u="none" strike="noStrike" kern="1200" cap="none" spc="150" normalizeH="0" baseline="0" noProof="1">
                <a:ln>
                  <a:noFill/>
                </a:ln>
                <a:solidFill>
                  <a:sysClr val="windowText" lastClr="000000">
                    <a:lumMod val="85000"/>
                    <a:lumOff val="15000"/>
                  </a:sysClr>
                </a:solidFill>
                <a:effectLst/>
                <a:uLnTx/>
                <a:uFillTx/>
                <a:latin typeface="Times New Roman" panose="02020603050405020304" pitchFamily="18" charset="0"/>
                <a:ea typeface="华文隶书" panose="02010800040101010101" charset="-122"/>
                <a:cs typeface="Times New Roman" panose="02020603050405020304" pitchFamily="18" charset="0"/>
                <a:sym typeface="+mn-ea"/>
              </a:rPr>
              <a:t>not only what you can see </a:t>
            </a:r>
            <a:r>
              <a:rPr kumimoji="0" lang="en-US" altLang="zh-CN" sz="3200" b="1" i="0" u="none" strike="noStrike" kern="1200" cap="none" spc="150" normalizeH="0" baseline="0" noProof="1">
                <a:ln>
                  <a:noFill/>
                </a:ln>
                <a:solidFill>
                  <a:sysClr val="windowText" lastClr="000000">
                    <a:lumMod val="85000"/>
                    <a:lumOff val="15000"/>
                  </a:sysClr>
                </a:solidFill>
                <a:effectLst/>
                <a:uLnTx/>
                <a:uFillTx/>
                <a:latin typeface="Times New Roman" panose="02020603050405020304" pitchFamily="18" charset="0"/>
                <a:ea typeface="华文隶书" panose="02010800040101010101" charset="-122"/>
                <a:cs typeface="Times New Roman" panose="02020603050405020304" pitchFamily="18" charset="0"/>
                <a:sym typeface="+mn-ea"/>
              </a:rPr>
              <a:t>that </a:t>
            </a:r>
            <a:r>
              <a:rPr kumimoji="0" lang="en-US" altLang="zh-CN" sz="3200" b="0" i="0" u="none" strike="noStrike" kern="1200" cap="none" spc="150" normalizeH="0" baseline="0" noProof="1">
                <a:ln>
                  <a:noFill/>
                </a:ln>
                <a:solidFill>
                  <a:sysClr val="windowText" lastClr="000000">
                    <a:lumMod val="85000"/>
                    <a:lumOff val="15000"/>
                  </a:sysClr>
                </a:solidFill>
                <a:effectLst/>
                <a:uLnTx/>
                <a:uFillTx/>
                <a:latin typeface="Times New Roman" panose="02020603050405020304" pitchFamily="18" charset="0"/>
                <a:ea typeface="华文隶书" panose="02010800040101010101" charset="-122"/>
                <a:cs typeface="Times New Roman" panose="02020603050405020304" pitchFamily="18" charset="0"/>
                <a:sym typeface="+mn-ea"/>
              </a:rPr>
              <a:t>is important, but also what you cannot see. </a:t>
            </a:r>
          </a:p>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tabLst/>
              <a:defRPr/>
            </a:pPr>
            <a:endParaRPr kumimoji="0" lang="en-US" altLang="zh-CN" sz="3200" b="1" i="0" u="none" strike="noStrike" kern="1200" cap="none" spc="150" normalizeH="0" baseline="0" noProof="1">
              <a:ln>
                <a:noFill/>
              </a:ln>
              <a:solidFill>
                <a:sysClr val="windowText" lastClr="000000">
                  <a:lumMod val="85000"/>
                  <a:lumOff val="15000"/>
                </a:sysClr>
              </a:solidFill>
              <a:effectLst/>
              <a:uLnTx/>
              <a:uFillTx/>
              <a:latin typeface="Times New Roman" panose="02020603050405020304" pitchFamily="18" charset="0"/>
              <a:ea typeface="华文隶书" panose="02010800040101010101" charset="-122"/>
              <a:cs typeface="Times New Roman" panose="02020603050405020304" pitchFamily="18" charset="0"/>
              <a:sym typeface="+mn-ea"/>
            </a:endParaRPr>
          </a:p>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tabLst/>
              <a:defRPr/>
            </a:pPr>
            <a:r>
              <a:rPr kumimoji="0" lang="en-US" altLang="zh-CN" sz="3200" b="1" i="0" u="none" strike="noStrike" kern="1200" cap="none" spc="150" normalizeH="0" baseline="0" noProof="1">
                <a:ln>
                  <a:noFill/>
                </a:ln>
                <a:solidFill>
                  <a:sysClr val="windowText" lastClr="000000">
                    <a:lumMod val="85000"/>
                    <a:lumOff val="15000"/>
                  </a:sysClr>
                </a:solidFill>
                <a:effectLst/>
                <a:uLnTx/>
                <a:uFillTx/>
                <a:latin typeface="Times New Roman" panose="02020603050405020304" pitchFamily="18" charset="0"/>
                <a:ea typeface="华文隶书" panose="02010800040101010101" charset="-122"/>
                <a:cs typeface="Times New Roman" panose="02020603050405020304" pitchFamily="18" charset="0"/>
                <a:sym typeface="+mn-ea"/>
              </a:rPr>
              <a:t>____________________________________________________________________________________________________</a:t>
            </a:r>
          </a:p>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tabLst/>
              <a:defRPr/>
            </a:pPr>
            <a:endParaRPr kumimoji="0" lang="en-US" altLang="zh-CN" sz="3200" b="1" i="0" u="none" strike="noStrike" kern="1200" cap="none" spc="150" normalizeH="0" baseline="0" noProof="1">
              <a:ln>
                <a:noFill/>
              </a:ln>
              <a:solidFill>
                <a:sysClr val="windowText" lastClr="000000">
                  <a:lumMod val="85000"/>
                  <a:lumOff val="15000"/>
                </a:sysClr>
              </a:solidFill>
              <a:effectLst/>
              <a:uLnTx/>
              <a:uFillTx/>
              <a:latin typeface="Times New Roman" panose="02020603050405020304" pitchFamily="18" charset="0"/>
              <a:ea typeface="华文隶书" panose="02010800040101010101" charset="-122"/>
              <a:cs typeface="Times New Roman" panose="02020603050405020304" pitchFamily="18" charset="0"/>
              <a:sym typeface="+mn-ea"/>
            </a:endParaRPr>
          </a:p>
        </p:txBody>
      </p:sp>
      <p:sp>
        <p:nvSpPr>
          <p:cNvPr id="2" name="文本框 1"/>
          <p:cNvSpPr txBox="1"/>
          <p:nvPr/>
        </p:nvSpPr>
        <p:spPr>
          <a:xfrm>
            <a:off x="192746" y="2236195"/>
            <a:ext cx="11669916" cy="604781"/>
          </a:xfrm>
          <a:prstGeom prst="rect">
            <a:avLst/>
          </a:prstGeom>
          <a:noFill/>
        </p:spPr>
        <p:txBody>
          <a:bodyPr wrap="square" rtlCol="0">
            <a:spAutoFit/>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zh-CN" altLang="en-US" sz="3200" b="1" i="0" u="none" strike="noStrike" kern="1200" cap="none" spc="0" normalizeH="0" baseline="0" noProof="0" dirty="0">
                <a:ln>
                  <a:noFill/>
                </a:ln>
                <a:solidFill>
                  <a:srgbClr val="FF0000"/>
                </a:solidFill>
                <a:effectLst/>
                <a:uLnTx/>
                <a:uFillTx/>
                <a:latin typeface="楷体" panose="02010609060101010101" charset="-122"/>
                <a:ea typeface="楷体" panose="02010609060101010101" charset="-122"/>
                <a:cs typeface="Arial"/>
              </a:rPr>
              <a:t>我学得越多，就越明白要学的东西还很多。</a:t>
            </a:r>
          </a:p>
        </p:txBody>
      </p:sp>
      <p:sp>
        <p:nvSpPr>
          <p:cNvPr id="100" name="文本框 99"/>
          <p:cNvSpPr txBox="1"/>
          <p:nvPr/>
        </p:nvSpPr>
        <p:spPr>
          <a:xfrm>
            <a:off x="192746" y="4614081"/>
            <a:ext cx="12032973" cy="1077218"/>
          </a:xfrm>
          <a:prstGeom prst="rect">
            <a:avLst/>
          </a:prstGeom>
          <a:noFill/>
          <a:ln w="9525">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200" b="1" i="0" u="none" strike="noStrike" kern="1200" cap="none" spc="0" normalizeH="0" baseline="0" noProof="0" dirty="0">
                <a:ln>
                  <a:noFill/>
                </a:ln>
                <a:solidFill>
                  <a:srgbClr val="FF0000"/>
                </a:solidFill>
                <a:effectLst/>
                <a:uLnTx/>
                <a:uFillTx/>
                <a:latin typeface="楷体" panose="02010609060101010101" charset="-122"/>
                <a:ea typeface="楷体" panose="02010609060101010101" charset="-122"/>
                <a:cs typeface="Arial"/>
              </a:rPr>
              <a:t>我曾经有过一位美术老师，他（她）向我指出，重要的不仅仅是那你能看到的东西，你看不到的东西也很重要。</a:t>
            </a:r>
          </a:p>
        </p:txBody>
      </p:sp>
      <p:cxnSp>
        <p:nvCxnSpPr>
          <p:cNvPr id="10" name="直接连接符 9"/>
          <p:cNvCxnSpPr/>
          <p:nvPr/>
        </p:nvCxnSpPr>
        <p:spPr>
          <a:xfrm>
            <a:off x="671377" y="1808383"/>
            <a:ext cx="1818005" cy="1270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4007796" y="1823094"/>
            <a:ext cx="1650460"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5538439" y="3730764"/>
            <a:ext cx="2229255"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8627933" y="3706387"/>
            <a:ext cx="1051402"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273742" y="4287278"/>
            <a:ext cx="1166738"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2114414" y="5632145"/>
            <a:ext cx="9759231" cy="1077218"/>
          </a:xfrm>
          <a:prstGeom prst="rect">
            <a:avLst/>
          </a:prstGeom>
          <a:noFill/>
          <a:ln w="9525">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200" b="1" i="0" u="none" strike="noStrike" kern="1200" cap="none" spc="150" normalizeH="0" baseline="0" noProof="1">
                <a:ln>
                  <a:noFill/>
                </a:ln>
                <a:solidFill>
                  <a:prstClr val="black"/>
                </a:solidFill>
                <a:effectLst/>
                <a:uLnTx/>
                <a:uFillTx/>
                <a:latin typeface="Times New Roman" panose="02020603050405020304" pitchFamily="18" charset="0"/>
                <a:ea typeface="华文隶书" panose="02010800040101010101" charset="-122"/>
                <a:cs typeface="Times New Roman" panose="02020603050405020304" pitchFamily="18" charset="0"/>
                <a:sym typeface="+mn-ea"/>
              </a:rPr>
              <a:t>…it is </a:t>
            </a:r>
            <a:r>
              <a:rPr kumimoji="0" lang="en-US" altLang="zh-CN" sz="3200" b="1" i="0" u="none" strike="noStrike" kern="1200" cap="none" spc="150" normalizeH="0" baseline="0" noProof="1">
                <a:ln>
                  <a:noFill/>
                </a:ln>
                <a:solidFill>
                  <a:srgbClr val="5B9BD5">
                    <a:lumMod val="75000"/>
                  </a:srgbClr>
                </a:solidFill>
                <a:effectLst/>
                <a:uLnTx/>
                <a:uFillTx/>
                <a:latin typeface="Times New Roman" panose="02020603050405020304" pitchFamily="18" charset="0"/>
                <a:ea typeface="华文隶书" panose="02010800040101010101" charset="-122"/>
                <a:cs typeface="Times New Roman" panose="02020603050405020304" pitchFamily="18" charset="0"/>
                <a:sym typeface="+mn-ea"/>
              </a:rPr>
              <a:t>not only what you can see but also what you cannot see </a:t>
            </a:r>
            <a:r>
              <a:rPr kumimoji="0" lang="en-US" altLang="zh-CN" sz="3200" b="1" i="0" u="none" strike="noStrike" kern="1200" cap="none" spc="150" normalizeH="0" baseline="0" noProof="1">
                <a:ln>
                  <a:noFill/>
                </a:ln>
                <a:solidFill>
                  <a:prstClr val="black"/>
                </a:solidFill>
                <a:effectLst/>
                <a:uLnTx/>
                <a:uFillTx/>
                <a:latin typeface="Times New Roman" panose="02020603050405020304" pitchFamily="18" charset="0"/>
                <a:ea typeface="华文隶书" panose="02010800040101010101" charset="-122"/>
                <a:cs typeface="Times New Roman" panose="02020603050405020304" pitchFamily="18" charset="0"/>
                <a:sym typeface="+mn-ea"/>
              </a:rPr>
              <a:t>that is important.</a:t>
            </a:r>
            <a:endParaRPr kumimoji="0" lang="zh-CN" altLang="en-US" sz="3200" b="1" i="0" u="none" strike="noStrike" kern="1200" cap="none" spc="150" normalizeH="0" baseline="0" noProof="0" dirty="0">
              <a:ln>
                <a:noFill/>
              </a:ln>
              <a:solidFill>
                <a:prstClr val="black"/>
              </a:solidFill>
              <a:effectLst/>
              <a:uLnTx/>
              <a:uFillTx/>
              <a:latin typeface="Times New Roman" panose="02020603050405020304" pitchFamily="18" charset="0"/>
              <a:ea typeface="华文隶书" panose="02010800040101010101" charset="-122"/>
              <a:cs typeface="Times New Roman" panose="02020603050405020304" pitchFamily="18"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0" grpId="0"/>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内容占位符 2"/>
          <p:cNvSpPr>
            <a:spLocks noGrp="1"/>
          </p:cNvSpPr>
          <p:nvPr/>
        </p:nvSpPr>
        <p:spPr>
          <a:xfrm>
            <a:off x="126749" y="440690"/>
            <a:ext cx="11846176" cy="6592570"/>
          </a:xfrm>
          <a:prstGeom prst="rect">
            <a:avLst/>
          </a:prstGeo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ysClr val="windowText" lastClr="000000">
                    <a:lumMod val="85000"/>
                    <a:lumOff val="15000"/>
                  </a:sys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ysClr val="windowText" lastClr="000000">
                    <a:lumMod val="85000"/>
                    <a:lumOff val="15000"/>
                  </a:sys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ysClr val="windowText" lastClr="000000">
                    <a:lumMod val="85000"/>
                    <a:lumOff val="15000"/>
                  </a:sys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ysClr val="windowText" lastClr="000000">
                    <a:lumMod val="85000"/>
                    <a:lumOff val="15000"/>
                  </a:sys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ysClr val="windowText" lastClr="000000">
                    <a:lumMod val="85000"/>
                    <a:lumOff val="15000"/>
                  </a:sysClr>
                </a:solidFill>
                <a:uFillTx/>
                <a:latin typeface="Arial" panose="020B0604020202020204" pitchFamily="34" charset="0"/>
                <a:ea typeface="微软雅黑" panose="020B0503020204020204" charset="-122"/>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ysClr val="windowText" lastClr="00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ysClr val="windowText" lastClr="000000"/>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ysClr val="windowText" lastClr="000000"/>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ysClr val="windowText" lastClr="000000"/>
                </a:solidFill>
                <a:latin typeface="+mn-lt"/>
                <a:ea typeface="+mn-ea"/>
                <a:cs typeface="+mn-cs"/>
              </a:defRPr>
            </a:lvl9pPr>
          </a:lstStyle>
          <a:p>
            <a:pPr marL="0" indent="0">
              <a:lnSpc>
                <a:spcPct val="100000"/>
              </a:lnSpc>
              <a:buNone/>
            </a:pPr>
            <a:r>
              <a:rPr lang="en-US" altLang="zh-CN" sz="3200" b="1" dirty="0">
                <a:latin typeface="Times New Roman" panose="02020603050405020304" pitchFamily="18" charset="0"/>
                <a:ea typeface="华文隶书" panose="02010800040101010101" charset="-122"/>
                <a:cs typeface="Times New Roman" panose="02020603050405020304" pitchFamily="18" charset="0"/>
              </a:rPr>
              <a:t>3. Not only is it </a:t>
            </a:r>
            <a:r>
              <a:rPr lang="en-US" altLang="zh-CN" sz="3200" dirty="0">
                <a:latin typeface="Times New Roman" panose="02020603050405020304" pitchFamily="18" charset="0"/>
                <a:ea typeface="华文隶书" panose="02010800040101010101" charset="-122"/>
                <a:cs typeface="Times New Roman" panose="02020603050405020304" pitchFamily="18" charset="0"/>
              </a:rPr>
              <a:t>recreation, </a:t>
            </a:r>
            <a:r>
              <a:rPr lang="en-US" altLang="zh-CN" sz="3200" b="1" dirty="0">
                <a:latin typeface="Times New Roman" panose="02020603050405020304" pitchFamily="18" charset="0"/>
                <a:ea typeface="华文隶书" panose="02010800040101010101" charset="-122"/>
                <a:cs typeface="Times New Roman" panose="02020603050405020304" pitchFamily="18" charset="0"/>
              </a:rPr>
              <a:t>but</a:t>
            </a:r>
            <a:r>
              <a:rPr lang="en-US" altLang="zh-CN" sz="3200" dirty="0">
                <a:latin typeface="Times New Roman" panose="02020603050405020304" pitchFamily="18" charset="0"/>
                <a:ea typeface="华文隶书" panose="02010800040101010101" charset="-122"/>
                <a:cs typeface="Times New Roman" panose="02020603050405020304" pitchFamily="18" charset="0"/>
              </a:rPr>
              <a:t> it also lights a lamp in the mind, </a:t>
            </a:r>
            <a:r>
              <a:rPr lang="en-US" altLang="zh-CN" sz="3200" b="1" dirty="0">
                <a:latin typeface="Times New Roman" panose="02020603050405020304" pitchFamily="18" charset="0"/>
                <a:ea typeface="华文隶书" panose="02010800040101010101" charset="-122"/>
                <a:cs typeface="Times New Roman" panose="02020603050405020304" pitchFamily="18" charset="0"/>
              </a:rPr>
              <a:t>bettering</a:t>
            </a:r>
            <a:r>
              <a:rPr lang="en-US" altLang="zh-CN" sz="3200" dirty="0">
                <a:latin typeface="Times New Roman" panose="02020603050405020304" pitchFamily="18" charset="0"/>
                <a:ea typeface="华文隶书" panose="02010800040101010101" charset="-122"/>
                <a:cs typeface="Times New Roman" panose="02020603050405020304" pitchFamily="18" charset="0"/>
              </a:rPr>
              <a:t> our understanding of the world around us.</a:t>
            </a:r>
            <a:r>
              <a:rPr lang="en-US" altLang="zh-CN" sz="3200" b="1" dirty="0">
                <a:latin typeface="Times New Roman" panose="02020603050405020304" pitchFamily="18" charset="0"/>
                <a:ea typeface="华文隶书" panose="02010800040101010101" charset="-122"/>
                <a:cs typeface="Times New Roman" panose="02020603050405020304" pitchFamily="18" charset="0"/>
              </a:rPr>
              <a:t>_____________________________________________________________________________________________________</a:t>
            </a:r>
          </a:p>
          <a:p>
            <a:pPr marL="0" indent="0">
              <a:lnSpc>
                <a:spcPct val="100000"/>
              </a:lnSpc>
              <a:buNone/>
            </a:pPr>
            <a:endParaRPr lang="en-US" altLang="zh-CN" sz="3200" b="1" dirty="0">
              <a:latin typeface="Times New Roman" panose="02020603050405020304" pitchFamily="18" charset="0"/>
              <a:ea typeface="华文隶书" panose="02010800040101010101" charset="-122"/>
              <a:cs typeface="Times New Roman" panose="02020603050405020304" pitchFamily="18" charset="0"/>
            </a:endParaRPr>
          </a:p>
          <a:p>
            <a:pPr marL="0" indent="0">
              <a:lnSpc>
                <a:spcPct val="100000"/>
              </a:lnSpc>
              <a:buNone/>
            </a:pPr>
            <a:r>
              <a:rPr lang="en-US" altLang="zh-CN" sz="3200" b="1" dirty="0">
                <a:latin typeface="Times New Roman" panose="02020603050405020304" pitchFamily="18" charset="0"/>
                <a:ea typeface="华文隶书" panose="02010800040101010101" charset="-122"/>
                <a:cs typeface="Times New Roman" panose="02020603050405020304" pitchFamily="18" charset="0"/>
              </a:rPr>
              <a:t>4. Little did I know </a:t>
            </a:r>
            <a:r>
              <a:rPr lang="en-US" altLang="zh-CN" sz="3200" dirty="0">
                <a:latin typeface="Times New Roman" panose="02020603050405020304" pitchFamily="18" charset="0"/>
                <a:ea typeface="华文隶书" panose="02010800040101010101" charset="-122"/>
                <a:cs typeface="Times New Roman" panose="02020603050405020304" pitchFamily="18" charset="0"/>
              </a:rPr>
              <a:t>that I was about to experience the best four years of my life. </a:t>
            </a:r>
            <a:r>
              <a:rPr lang="en-US" altLang="zh-CN" sz="3200" b="1" dirty="0">
                <a:latin typeface="Times New Roman" panose="02020603050405020304" pitchFamily="18" charset="0"/>
                <a:ea typeface="华文隶书" panose="02010800040101010101" charset="-122"/>
                <a:cs typeface="Times New Roman" panose="02020603050405020304" pitchFamily="18" charset="0"/>
              </a:rPr>
              <a:t>_________________________________________________</a:t>
            </a:r>
          </a:p>
        </p:txBody>
      </p:sp>
      <p:sp>
        <p:nvSpPr>
          <p:cNvPr id="100" name="文本框 99"/>
          <p:cNvSpPr txBox="1"/>
          <p:nvPr/>
        </p:nvSpPr>
        <p:spPr>
          <a:xfrm>
            <a:off x="704437" y="1378779"/>
            <a:ext cx="11846176" cy="1076325"/>
          </a:xfrm>
          <a:prstGeom prst="rect">
            <a:avLst/>
          </a:prstGeom>
          <a:noFill/>
          <a:ln w="9525">
            <a:noFill/>
          </a:ln>
        </p:spPr>
        <p:txBody>
          <a:bodyPr wrap="square">
            <a:spAutoFit/>
          </a:bodyPr>
          <a:lstStyle/>
          <a:p>
            <a:pPr indent="0"/>
            <a:r>
              <a:rPr lang="zh-CN" altLang="en-US" sz="3200" b="1" dirty="0">
                <a:solidFill>
                  <a:srgbClr val="FF0000"/>
                </a:solidFill>
                <a:latin typeface="楷体" panose="02010609060101010101" charset="-122"/>
                <a:ea typeface="楷体" panose="02010609060101010101" charset="-122"/>
              </a:rPr>
              <a:t>阅读不仅是一种娱乐，它也点亮心灵的一盏灯，使我们更好地理解周围的世界。</a:t>
            </a:r>
          </a:p>
        </p:txBody>
      </p:sp>
      <p:sp>
        <p:nvSpPr>
          <p:cNvPr id="2" name="文本框 1"/>
          <p:cNvSpPr txBox="1"/>
          <p:nvPr/>
        </p:nvSpPr>
        <p:spPr>
          <a:xfrm>
            <a:off x="593387" y="4110509"/>
            <a:ext cx="8725710" cy="584775"/>
          </a:xfrm>
          <a:prstGeom prst="rect">
            <a:avLst/>
          </a:prstGeom>
          <a:noFill/>
          <a:ln w="9525">
            <a:noFill/>
          </a:ln>
        </p:spPr>
        <p:txBody>
          <a:bodyPr wrap="square">
            <a:spAutoFit/>
          </a:bodyPr>
          <a:lstStyle/>
          <a:p>
            <a:pPr indent="0"/>
            <a:r>
              <a:rPr lang="zh-CN" altLang="en-US" sz="3200" b="1" dirty="0">
                <a:solidFill>
                  <a:srgbClr val="FF0000"/>
                </a:solidFill>
                <a:latin typeface="楷体" panose="02010609060101010101" charset="-122"/>
                <a:ea typeface="楷体" panose="02010609060101010101" charset="-122"/>
              </a:rPr>
              <a:t>未曾想到，自己即将经历生命中最美好的四年。</a:t>
            </a:r>
            <a:endParaRPr lang="zh-CN" altLang="en-US" dirty="0"/>
          </a:p>
        </p:txBody>
      </p:sp>
      <p:cxnSp>
        <p:nvCxnSpPr>
          <p:cNvPr id="10" name="直接连接符 9"/>
          <p:cNvCxnSpPr/>
          <p:nvPr/>
        </p:nvCxnSpPr>
        <p:spPr>
          <a:xfrm>
            <a:off x="704437" y="909734"/>
            <a:ext cx="2562320"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492933" y="3619128"/>
            <a:ext cx="3349492"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5311302" y="914796"/>
            <a:ext cx="1060315"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126749" y="1475255"/>
            <a:ext cx="1806166"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标题 1"/>
          <p:cNvSpPr>
            <a:spLocks noGrp="1"/>
          </p:cNvSpPr>
          <p:nvPr/>
        </p:nvSpPr>
        <p:spPr>
          <a:xfrm>
            <a:off x="264795" y="65405"/>
            <a:ext cx="5124328" cy="625259"/>
          </a:xfrm>
          <a:prstGeom prst="rect">
            <a:avLst/>
          </a:prstGeom>
        </p:spPr>
        <p:txBody>
          <a:bodyPr vert="horz" lIns="101600" tIns="38100" rIns="76200" bIns="38100" rtlCol="0" anchor="t" anchorCtr="0">
            <a:noAutofit/>
          </a:bodyPr>
          <a:lstStyle>
            <a:lvl1pPr marL="0" marR="0" algn="l" defTabSz="914400" rtl="0" eaLnBrk="1" fontAlgn="auto" latinLnBrk="0" hangingPunct="1">
              <a:lnSpc>
                <a:spcPct val="100000"/>
              </a:lnSpc>
              <a:spcBef>
                <a:spcPct val="0"/>
              </a:spcBef>
              <a:buNone/>
              <a:defRPr kumimoji="0" lang="zh-CN" altLang="en-US" sz="2400" b="1" i="0" u="none" strike="noStrike" kern="1200" cap="none" spc="200" normalizeH="0" baseline="0" noProof="1">
                <a:solidFill>
                  <a:sysClr val="windowText" lastClr="000000">
                    <a:lumMod val="85000"/>
                    <a:lumOff val="15000"/>
                  </a:sysClr>
                </a:solidFill>
                <a:uFillTx/>
                <a:latin typeface="Arial" panose="020B0604020202020204" pitchFamily="34" charset="0"/>
                <a:ea typeface="微软雅黑" panose="020B0503020204020204" charset="-122"/>
                <a:cs typeface="+mj-cs"/>
                <a:sym typeface="+mn-ea"/>
              </a:defRPr>
            </a:lvl1pPr>
          </a:lstStyle>
          <a:p>
            <a:r>
              <a:rPr lang="en-US" altLang="zh-CN" sz="3000" dirty="0">
                <a:solidFill>
                  <a:srgbClr val="FF0000"/>
                </a:solidFill>
                <a:latin typeface="Times New Roman" panose="02020603050405020304" pitchFamily="18" charset="0"/>
                <a:ea typeface="华文楷体" panose="02010600040101010101" pitchFamily="2" charset="-122"/>
                <a:cs typeface="+mn-cs"/>
              </a:rPr>
              <a:t>B4U4</a:t>
            </a:r>
            <a:r>
              <a:rPr lang="zh-CN" altLang="en-US" sz="3200" spc="150" dirty="0">
                <a:solidFill>
                  <a:srgbClr val="FF0000"/>
                </a:solidFill>
                <a:cs typeface="+mn-cs"/>
              </a:rPr>
              <a:t>语法回顾</a:t>
            </a:r>
            <a:r>
              <a:rPr lang="en-US" altLang="zh-CN" sz="3200" spc="150" dirty="0">
                <a:solidFill>
                  <a:srgbClr val="FF0000"/>
                </a:solidFill>
                <a:cs typeface="+mn-cs"/>
              </a:rPr>
              <a:t>——</a:t>
            </a:r>
            <a:r>
              <a:rPr lang="zh-CN" altLang="en-US" sz="3200" spc="150" dirty="0">
                <a:solidFill>
                  <a:srgbClr val="FF0000"/>
                </a:solidFill>
                <a:cs typeface="+mn-cs"/>
              </a:rPr>
              <a:t>复杂句</a:t>
            </a:r>
            <a:endParaRPr lang="en-US" altLang="zh-CN" sz="3200" spc="150" dirty="0">
              <a:solidFill>
                <a:srgbClr val="FF0000"/>
              </a:solidFill>
              <a:cs typeface="+mn-cs"/>
            </a:endParaRPr>
          </a:p>
        </p:txBody>
      </p:sp>
      <p:sp>
        <p:nvSpPr>
          <p:cNvPr id="7" name="文本框 6"/>
          <p:cNvSpPr txBox="1"/>
          <p:nvPr/>
        </p:nvSpPr>
        <p:spPr>
          <a:xfrm>
            <a:off x="76786" y="885830"/>
            <a:ext cx="11066929" cy="3816429"/>
          </a:xfrm>
          <a:prstGeom prst="rect">
            <a:avLst/>
          </a:prstGeom>
          <a:noFill/>
        </p:spPr>
        <p:txBody>
          <a:bodyPr wrap="square">
            <a:spAutoFit/>
          </a:bodyPr>
          <a:lstStyle/>
          <a:p>
            <a:pPr lvl="0" algn="just"/>
            <a:r>
              <a:rPr lang="en-US" altLang="zh-CN"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1. Lifelong learning will help you develop your skills and further your career, and will boost your sense of self-worth and keep your mind active.</a:t>
            </a:r>
          </a:p>
          <a:p>
            <a:pPr lvl="0" algn="just"/>
            <a:endParaRPr lang="en-US" altLang="zh-CN"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endParaRPr>
          </a:p>
          <a:p>
            <a:pPr lvl="0" algn="just"/>
            <a:endParaRPr lang="en-US" altLang="zh-CN"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endParaRPr>
          </a:p>
          <a:p>
            <a:pPr lvl="0" algn="just"/>
            <a:r>
              <a:rPr lang="en-US" altLang="zh-CN"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2. How volunteer service at the museum can better cater to visitors in future will be discussed at the seminar.</a:t>
            </a:r>
          </a:p>
          <a:p>
            <a:pPr lvl="0" algn="just"/>
            <a:endParaRPr lang="en-US" altLang="zh-CN" sz="3200" kern="100" dirty="0">
              <a:latin typeface="Times New Roman" panose="02020603050405020304" pitchFamily="18" charset="0"/>
              <a:ea typeface="宋体" panose="02010600030101010101" pitchFamily="2" charset="-122"/>
            </a:endParaRPr>
          </a:p>
        </p:txBody>
      </p:sp>
      <p:sp>
        <p:nvSpPr>
          <p:cNvPr id="13" name="文本框 12"/>
          <p:cNvSpPr txBox="1"/>
          <p:nvPr/>
        </p:nvSpPr>
        <p:spPr>
          <a:xfrm>
            <a:off x="2471468" y="1831321"/>
            <a:ext cx="1935164" cy="584775"/>
          </a:xfrm>
          <a:prstGeom prst="rect">
            <a:avLst/>
          </a:prstGeom>
          <a:noFill/>
        </p:spPr>
        <p:txBody>
          <a:bodyPr wrap="square" rtlCol="0">
            <a:spAutoFit/>
          </a:bodyPr>
          <a:lstStyle/>
          <a:p>
            <a:r>
              <a:rPr lang="zh-CN" altLang="en-US" sz="3200" b="1" spc="150" noProof="1">
                <a:solidFill>
                  <a:srgbClr val="FF0000"/>
                </a:solidFill>
                <a:latin typeface="Arial" panose="020B0604020202020204" pitchFamily="34" charset="0"/>
                <a:ea typeface="微软雅黑" panose="020B0503020204020204" charset="-122"/>
                <a:sym typeface="+mn-ea"/>
              </a:rPr>
              <a:t>简单句</a:t>
            </a:r>
          </a:p>
        </p:txBody>
      </p:sp>
      <p:sp>
        <p:nvSpPr>
          <p:cNvPr id="14" name="文本框 13"/>
          <p:cNvSpPr txBox="1"/>
          <p:nvPr/>
        </p:nvSpPr>
        <p:spPr>
          <a:xfrm>
            <a:off x="2363822" y="4174731"/>
            <a:ext cx="1527243" cy="584775"/>
          </a:xfrm>
          <a:prstGeom prst="rect">
            <a:avLst/>
          </a:prstGeom>
          <a:noFill/>
        </p:spPr>
        <p:txBody>
          <a:bodyPr wrap="square" rtlCol="0">
            <a:spAutoFit/>
          </a:bodyPr>
          <a:lstStyle/>
          <a:p>
            <a:r>
              <a:rPr lang="zh-CN" altLang="zh-CN" sz="3200" b="1" spc="150" dirty="0">
                <a:solidFill>
                  <a:srgbClr val="FF0000"/>
                </a:solidFill>
                <a:latin typeface="Arial" panose="020B0604020202020204" pitchFamily="34" charset="0"/>
                <a:ea typeface="微软雅黑" panose="020B0503020204020204" charset="-122"/>
              </a:rPr>
              <a:t>复合句</a:t>
            </a:r>
            <a:endParaRPr lang="zh-CN" altLang="en-US" sz="3200" b="1" spc="150" dirty="0">
              <a:solidFill>
                <a:srgbClr val="FF0000"/>
              </a:solidFill>
              <a:latin typeface="Arial" panose="020B0604020202020204" pitchFamily="34" charset="0"/>
              <a:ea typeface="微软雅黑" panose="020B0503020204020204" charset="-122"/>
            </a:endParaRPr>
          </a:p>
        </p:txBody>
      </p:sp>
      <p:sp>
        <p:nvSpPr>
          <p:cNvPr id="6" name="文本框 5">
            <a:extLst>
              <a:ext uri="{FF2B5EF4-FFF2-40B4-BE49-F238E27FC236}">
                <a16:creationId xmlns:a16="http://schemas.microsoft.com/office/drawing/2014/main" id="{2FA501E6-00AF-6812-5251-DD754FE68438}"/>
              </a:ext>
            </a:extLst>
          </p:cNvPr>
          <p:cNvSpPr txBox="1"/>
          <p:nvPr/>
        </p:nvSpPr>
        <p:spPr>
          <a:xfrm>
            <a:off x="6454772" y="2123708"/>
            <a:ext cx="4956415" cy="954107"/>
          </a:xfrm>
          <a:prstGeom prst="rect">
            <a:avLst/>
          </a:prstGeom>
          <a:noFill/>
        </p:spPr>
        <p:txBody>
          <a:bodyPr wrap="square" rtlCol="0">
            <a:spAutoFit/>
          </a:bodyPr>
          <a:lstStyle/>
          <a:p>
            <a:r>
              <a:rPr lang="zh-CN" altLang="en-US" sz="2800" b="1" kern="100" noProof="1">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sym typeface="+mn-ea"/>
              </a:rPr>
              <a:t>一个主语</a:t>
            </a:r>
            <a:r>
              <a:rPr lang="en-US" altLang="zh-CN" sz="2800" b="1" kern="100" noProof="1">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sym typeface="+mn-ea"/>
              </a:rPr>
              <a:t>(</a:t>
            </a:r>
            <a:r>
              <a:rPr lang="zh-CN" altLang="en-US" sz="2800" b="1" kern="100" noProof="1">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sym typeface="+mn-ea"/>
              </a:rPr>
              <a:t>或并列主语</a:t>
            </a:r>
            <a:r>
              <a:rPr lang="en-US" altLang="zh-CN" sz="2800" b="1" kern="100" noProof="1">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sym typeface="+mn-ea"/>
              </a:rPr>
              <a:t>)</a:t>
            </a:r>
            <a:r>
              <a:rPr lang="zh-CN" altLang="en-US" sz="2800" b="1" kern="100" noProof="1">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sym typeface="+mn-ea"/>
              </a:rPr>
              <a:t>＋一个谓语</a:t>
            </a:r>
            <a:r>
              <a:rPr lang="en-US" altLang="zh-CN" sz="2800" b="1" kern="100" noProof="1">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sym typeface="+mn-ea"/>
              </a:rPr>
              <a:t>(</a:t>
            </a:r>
            <a:r>
              <a:rPr lang="zh-CN" altLang="en-US" sz="2800" b="1" kern="100" noProof="1">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sym typeface="+mn-ea"/>
              </a:rPr>
              <a:t>或并列谓语</a:t>
            </a:r>
            <a:r>
              <a:rPr lang="en-US" altLang="zh-CN" sz="2800" b="1" kern="100" noProof="1">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sym typeface="+mn-ea"/>
              </a:rPr>
              <a:t>)</a:t>
            </a:r>
            <a:endParaRPr lang="zh-CN" altLang="en-US" sz="2800" b="1" kern="100" noProof="1">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sym typeface="+mn-ea"/>
            </a:endParaRPr>
          </a:p>
        </p:txBody>
      </p:sp>
      <p:sp>
        <p:nvSpPr>
          <p:cNvPr id="8" name="文本框 7">
            <a:extLst>
              <a:ext uri="{FF2B5EF4-FFF2-40B4-BE49-F238E27FC236}">
                <a16:creationId xmlns:a16="http://schemas.microsoft.com/office/drawing/2014/main" id="{49EB5372-6FEE-C459-8661-2177DF123891}"/>
              </a:ext>
            </a:extLst>
          </p:cNvPr>
          <p:cNvSpPr txBox="1"/>
          <p:nvPr/>
        </p:nvSpPr>
        <p:spPr>
          <a:xfrm>
            <a:off x="4002864" y="5037427"/>
            <a:ext cx="7864879" cy="954107"/>
          </a:xfrm>
          <a:prstGeom prst="rect">
            <a:avLst/>
          </a:prstGeom>
          <a:noFill/>
        </p:spPr>
        <p:txBody>
          <a:bodyPr wrap="square" rtlCol="0">
            <a:spAutoFit/>
          </a:bodyPr>
          <a:lstStyle/>
          <a:p>
            <a:r>
              <a:rPr lang="zh-CN" altLang="zh-CN" sz="2800" b="1" kern="100" dirty="0">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rPr>
              <a:t>复合句</a:t>
            </a:r>
            <a:r>
              <a:rPr lang="zh-CN" altLang="en-US" sz="2800" b="1" kern="100" dirty="0">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rPr>
              <a:t>只有一个主谓结构是主要的，称之为主句，其他的主谓结构都是从属地位，称作从句。</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6"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文本框 6"/>
          <p:cNvSpPr txBox="1"/>
          <p:nvPr/>
        </p:nvSpPr>
        <p:spPr>
          <a:xfrm>
            <a:off x="76786" y="885830"/>
            <a:ext cx="11519857" cy="4770537"/>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zh-CN" sz="3000" b="1" i="0" u="none" strike="noStrike" kern="100" cap="none" spc="0" normalizeH="0" baseline="0" noProof="1">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sym typeface="+mn-ea"/>
              </a:rPr>
              <a:t>3. Either you can do it by yourself</a:t>
            </a:r>
            <a:r>
              <a:rPr kumimoji="0" lang="zh-CN" altLang="en-US" sz="3000" b="1" i="0" u="none" strike="noStrike" kern="100" cap="none" spc="0" normalizeH="0" baseline="0" noProof="1">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sym typeface="+mn-ea"/>
              </a:rPr>
              <a:t>，</a:t>
            </a:r>
            <a:r>
              <a:rPr kumimoji="0" lang="en-US" altLang="zh-CN" sz="3000" b="1" i="0" u="none" strike="noStrike" kern="100" cap="none" spc="0" normalizeH="0" baseline="0" noProof="1">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sym typeface="+mn-ea"/>
              </a:rPr>
              <a:t>or you can ask someone else to do it. </a:t>
            </a:r>
            <a:endParaRPr kumimoji="0" lang="zh-CN" altLang="zh-CN" sz="3000" b="1" i="0" u="none" strike="noStrike" kern="100" cap="none" spc="0" normalizeH="0" baseline="0" noProof="1">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sym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altLang="zh-CN" sz="3000" b="1" i="0" u="none" strike="noStrike" kern="100" cap="none" spc="0" normalizeH="0" baseline="0" noProof="1">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sym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altLang="zh-CN" sz="3000" b="1" i="0" u="none" strike="noStrike" kern="100" cap="none" spc="0" normalizeH="0" baseline="0" noProof="1">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sym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altLang="zh-CN" sz="3000" b="1" i="0" u="none" strike="noStrike" kern="100" cap="none" spc="0" normalizeH="0" baseline="0" noProof="1">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sym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altLang="zh-CN" sz="3000" b="1" i="0" u="none" strike="noStrike" kern="100" cap="none" spc="0" normalizeH="0" baseline="0" noProof="1">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sym typeface="+mn-ea"/>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zh-CN" sz="3000" b="1" i="0" u="none" strike="noStrike" kern="100" cap="none" spc="0" normalizeH="0" baseline="0" noProof="1">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sym typeface="+mn-ea"/>
              </a:rPr>
              <a:t>4. Let’s not pick these peaches until this weekend and at that time they will get so sweet that all of us like to eat them.</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altLang="zh-CN" sz="3200" b="0" i="0" u="none" strike="noStrike" kern="1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Arial"/>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altLang="zh-CN" sz="3200" b="0" i="0" u="none" strike="noStrike" kern="1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Arial"/>
            </a:endParaRPr>
          </a:p>
        </p:txBody>
      </p:sp>
      <p:sp>
        <p:nvSpPr>
          <p:cNvPr id="13" name="文本框 12"/>
          <p:cNvSpPr txBox="1"/>
          <p:nvPr/>
        </p:nvSpPr>
        <p:spPr>
          <a:xfrm>
            <a:off x="995345" y="4549383"/>
            <a:ext cx="231177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200" b="1" i="0" u="none" strike="noStrike" kern="1200" cap="none" spc="150" normalizeH="0" baseline="0" noProof="0" dirty="0">
                <a:ln>
                  <a:noFill/>
                </a:ln>
                <a:solidFill>
                  <a:srgbClr val="FF0000"/>
                </a:solidFill>
                <a:effectLst/>
                <a:uLnTx/>
                <a:uFillTx/>
                <a:latin typeface="Arial" panose="020B0604020202020204" pitchFamily="34" charset="0"/>
                <a:ea typeface="微软雅黑" panose="020B0503020204020204" charset="-122"/>
                <a:cs typeface="Arial"/>
              </a:rPr>
              <a:t>并列复合句</a:t>
            </a:r>
          </a:p>
        </p:txBody>
      </p:sp>
      <p:sp>
        <p:nvSpPr>
          <p:cNvPr id="5" name="文本框 4">
            <a:extLst>
              <a:ext uri="{FF2B5EF4-FFF2-40B4-BE49-F238E27FC236}">
                <a16:creationId xmlns:a16="http://schemas.microsoft.com/office/drawing/2014/main" id="{8A254A76-5E11-DEF1-126D-693389DFFFB7}"/>
              </a:ext>
            </a:extLst>
          </p:cNvPr>
          <p:cNvSpPr txBox="1"/>
          <p:nvPr/>
        </p:nvSpPr>
        <p:spPr>
          <a:xfrm>
            <a:off x="995345" y="1431455"/>
            <a:ext cx="251089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200" b="1" i="0" u="none" strike="noStrike" kern="1200" cap="none" spc="150" normalizeH="0" baseline="0" noProof="0" dirty="0">
                <a:ln>
                  <a:noFill/>
                </a:ln>
                <a:solidFill>
                  <a:srgbClr val="FF0000"/>
                </a:solidFill>
                <a:effectLst/>
                <a:uLnTx/>
                <a:uFillTx/>
                <a:latin typeface="Arial" panose="020B0604020202020204" pitchFamily="34" charset="0"/>
                <a:ea typeface="微软雅黑" panose="020B0503020204020204" charset="-122"/>
                <a:cs typeface="Arial"/>
              </a:rPr>
              <a:t>并列句</a:t>
            </a:r>
          </a:p>
        </p:txBody>
      </p:sp>
      <p:sp>
        <p:nvSpPr>
          <p:cNvPr id="6" name="文本框 5">
            <a:extLst>
              <a:ext uri="{FF2B5EF4-FFF2-40B4-BE49-F238E27FC236}">
                <a16:creationId xmlns:a16="http://schemas.microsoft.com/office/drawing/2014/main" id="{AC664A8D-FA4E-9624-0A1F-353290F95237}"/>
              </a:ext>
            </a:extLst>
          </p:cNvPr>
          <p:cNvSpPr txBox="1"/>
          <p:nvPr/>
        </p:nvSpPr>
        <p:spPr>
          <a:xfrm>
            <a:off x="3072401" y="5134158"/>
            <a:ext cx="8231139" cy="954107"/>
          </a:xfrm>
          <a:prstGeom prst="rect">
            <a:avLst/>
          </a:prstGeom>
          <a:noFill/>
        </p:spPr>
        <p:txBody>
          <a:bodyPr wrap="square" rtlCol="0">
            <a:spAutoFit/>
          </a:bodyPr>
          <a:lstStyle/>
          <a:p>
            <a:pPr lvl="0"/>
            <a:r>
              <a:rPr lang="zh-CN" altLang="en-US" sz="2800" b="1" kern="100" dirty="0">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rPr>
              <a:t>既含有并列分句，并列分句中又内含从句，这样的句子称为并列主从复合句。</a:t>
            </a:r>
          </a:p>
        </p:txBody>
      </p:sp>
      <p:sp>
        <p:nvSpPr>
          <p:cNvPr id="8" name="文本框 7">
            <a:extLst>
              <a:ext uri="{FF2B5EF4-FFF2-40B4-BE49-F238E27FC236}">
                <a16:creationId xmlns:a16="http://schemas.microsoft.com/office/drawing/2014/main" id="{60828508-E8ED-FA4C-DBDB-701892407D8C}"/>
              </a:ext>
            </a:extLst>
          </p:cNvPr>
          <p:cNvSpPr txBox="1"/>
          <p:nvPr/>
        </p:nvSpPr>
        <p:spPr>
          <a:xfrm>
            <a:off x="2372779" y="2190198"/>
            <a:ext cx="9630382" cy="1384995"/>
          </a:xfrm>
          <a:prstGeom prst="rect">
            <a:avLst/>
          </a:prstGeom>
          <a:noFill/>
        </p:spPr>
        <p:txBody>
          <a:bodyPr wrap="square" rtlCol="0">
            <a:spAutoFit/>
          </a:bodyPr>
          <a:lstStyle/>
          <a:p>
            <a:pPr lvl="0"/>
            <a:r>
              <a:rPr lang="zh-CN" altLang="zh-CN" sz="2800" b="1" kern="100" dirty="0">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rPr>
              <a:t>常见的表示平行或递进关系并列连词：</a:t>
            </a:r>
            <a:r>
              <a:rPr lang="en-US" altLang="zh-CN" sz="2800" b="1" kern="100" dirty="0">
                <a:solidFill>
                  <a:srgbClr val="002060"/>
                </a:solidFill>
                <a:latin typeface="Times New Roman" panose="02020603050405020304" pitchFamily="18" charset="0"/>
                <a:ea typeface="方正中等线简体" panose="03000509000000000000" pitchFamily="65" charset="-122"/>
                <a:cs typeface="Courier New" panose="02070309020205020404" pitchFamily="49" charset="0"/>
              </a:rPr>
              <a:t>and</a:t>
            </a:r>
            <a:r>
              <a:rPr lang="zh-CN" altLang="zh-CN" sz="2800" b="1" kern="100" dirty="0">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b="1" kern="100" dirty="0">
                <a:solidFill>
                  <a:srgbClr val="002060"/>
                </a:solidFill>
                <a:latin typeface="Times New Roman" panose="02020603050405020304" pitchFamily="18" charset="0"/>
                <a:ea typeface="方正中等线简体" panose="03000509000000000000" pitchFamily="65" charset="-122"/>
                <a:cs typeface="Courier New" panose="02070309020205020404" pitchFamily="49" charset="0"/>
              </a:rPr>
              <a:t>not only...but also...</a:t>
            </a:r>
            <a:r>
              <a:rPr lang="zh-CN" altLang="zh-CN" sz="2800" b="1" kern="100" dirty="0">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b="1" kern="100" dirty="0">
                <a:solidFill>
                  <a:srgbClr val="002060"/>
                </a:solidFill>
                <a:latin typeface="Times New Roman" panose="02020603050405020304" pitchFamily="18" charset="0"/>
                <a:ea typeface="方正中等线简体" panose="03000509000000000000" pitchFamily="65" charset="-122"/>
                <a:cs typeface="Courier New" panose="02070309020205020404" pitchFamily="49" charset="0"/>
              </a:rPr>
              <a:t>both...and...</a:t>
            </a:r>
            <a:r>
              <a:rPr lang="zh-CN" altLang="zh-CN" sz="2800" b="1" kern="100" dirty="0">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b="1" kern="100" dirty="0">
                <a:solidFill>
                  <a:srgbClr val="002060"/>
                </a:solidFill>
                <a:latin typeface="Times New Roman" panose="02020603050405020304" pitchFamily="18" charset="0"/>
                <a:ea typeface="方正中等线简体" panose="03000509000000000000" pitchFamily="65" charset="-122"/>
                <a:cs typeface="Courier New" panose="02070309020205020404" pitchFamily="49" charset="0"/>
              </a:rPr>
              <a:t>on(the)one hand...on the other hand...</a:t>
            </a:r>
            <a:r>
              <a:rPr lang="zh-CN" altLang="zh-CN" sz="2800" b="1" kern="100" dirty="0">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b="1" kern="100" dirty="0">
                <a:solidFill>
                  <a:srgbClr val="002060"/>
                </a:solidFill>
                <a:latin typeface="Times New Roman" panose="02020603050405020304" pitchFamily="18" charset="0"/>
                <a:ea typeface="方正中等线简体" panose="03000509000000000000" pitchFamily="65" charset="-122"/>
                <a:cs typeface="Courier New" panose="02070309020205020404" pitchFamily="49" charset="0"/>
              </a:rPr>
              <a:t>neither...nor...</a:t>
            </a:r>
            <a:r>
              <a:rPr lang="zh-CN" altLang="en-US" sz="2800" b="1" kern="100" dirty="0">
                <a:solidFill>
                  <a:srgbClr val="002060"/>
                </a:solidFill>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b="1" kern="100" dirty="0">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rPr>
              <a:t>转折</a:t>
            </a:r>
            <a:r>
              <a:rPr lang="en-US" altLang="zh-CN" sz="2800" b="1" kern="100" dirty="0">
                <a:solidFill>
                  <a:srgbClr val="002060"/>
                </a:solidFill>
                <a:latin typeface="Times New Roman" panose="02020603050405020304" pitchFamily="18" charset="0"/>
                <a:ea typeface="方正中等线简体" panose="03000509000000000000" pitchFamily="65" charset="-122"/>
                <a:cs typeface="Courier New" panose="02070309020205020404" pitchFamily="49" charset="0"/>
              </a:rPr>
              <a:t>but</a:t>
            </a:r>
            <a:r>
              <a:rPr lang="zh-CN" altLang="zh-CN" sz="2800" b="1" kern="100" dirty="0">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b="1" kern="100" dirty="0">
                <a:solidFill>
                  <a:srgbClr val="002060"/>
                </a:solidFill>
                <a:latin typeface="Times New Roman" panose="02020603050405020304" pitchFamily="18" charset="0"/>
                <a:ea typeface="方正中等线简体" panose="03000509000000000000" pitchFamily="65" charset="-122"/>
                <a:cs typeface="Courier New" panose="02070309020205020404" pitchFamily="49" charset="0"/>
              </a:rPr>
              <a:t>yet</a:t>
            </a:r>
            <a:r>
              <a:rPr lang="zh-CN" altLang="zh-CN" sz="2800" b="1" kern="100" dirty="0">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b="1" kern="100" dirty="0">
                <a:solidFill>
                  <a:srgbClr val="002060"/>
                </a:solidFill>
                <a:latin typeface="Times New Roman" panose="02020603050405020304" pitchFamily="18" charset="0"/>
                <a:ea typeface="方正中等线简体" panose="03000509000000000000" pitchFamily="65" charset="-122"/>
                <a:cs typeface="Courier New" panose="02070309020205020404" pitchFamily="49" charset="0"/>
              </a:rPr>
              <a:t>whereas</a:t>
            </a:r>
            <a:r>
              <a:rPr lang="zh-CN" altLang="zh-CN" sz="2800" b="1" kern="100" dirty="0">
                <a:solidFill>
                  <a:srgbClr val="002060"/>
                </a:solidFill>
                <a:latin typeface="Times New Roman" panose="02020603050405020304" pitchFamily="18" charset="0"/>
                <a:ea typeface="方正中等线简体" panose="03000509000000000000" pitchFamily="65" charset="-122"/>
                <a:cs typeface="Times New Roman" panose="02020603050405020304" pitchFamily="18" charset="0"/>
              </a:rPr>
              <a:t>等</a:t>
            </a:r>
            <a:endParaRPr kumimoji="0" lang="zh-CN" altLang="en-US" sz="2800" b="1" i="0" u="none" strike="noStrike" kern="1200" cap="none" spc="150" normalizeH="0" baseline="0" noProof="0" dirty="0">
              <a:ln>
                <a:noFill/>
              </a:ln>
              <a:solidFill>
                <a:srgbClr val="002060"/>
              </a:solidFill>
              <a:effectLst/>
              <a:uLnTx/>
              <a:uFillTx/>
              <a:latin typeface="Arial" panose="020B0604020202020204" pitchFamily="34" charset="0"/>
              <a:ea typeface="微软雅黑" panose="020B0503020204020204" charset="-122"/>
              <a:cs typeface="Arial"/>
            </a:endParaRPr>
          </a:p>
        </p:txBody>
      </p:sp>
    </p:spTree>
    <p:extLst>
      <p:ext uri="{BB962C8B-B14F-4D97-AF65-F5344CB8AC3E}">
        <p14:creationId xmlns:p14="http://schemas.microsoft.com/office/powerpoint/2010/main" val="39073242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 grpId="0"/>
      <p:bldP spid="6"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标题 1"/>
          <p:cNvSpPr>
            <a:spLocks noGrp="1"/>
          </p:cNvSpPr>
          <p:nvPr/>
        </p:nvSpPr>
        <p:spPr>
          <a:xfrm>
            <a:off x="264795" y="65405"/>
            <a:ext cx="2439494" cy="712808"/>
          </a:xfrm>
          <a:prstGeom prst="rect">
            <a:avLst/>
          </a:prstGeom>
        </p:spPr>
        <p:txBody>
          <a:bodyPr vert="horz" lIns="101600" tIns="38100" rIns="76200" bIns="38100" rtlCol="0" anchor="t" anchorCtr="0">
            <a:noAutofit/>
          </a:bodyPr>
          <a:lstStyle>
            <a:lvl1pPr marL="0" marR="0" algn="l" defTabSz="914400" rtl="0" eaLnBrk="1" fontAlgn="auto" latinLnBrk="0" hangingPunct="1">
              <a:lnSpc>
                <a:spcPct val="100000"/>
              </a:lnSpc>
              <a:spcBef>
                <a:spcPct val="0"/>
              </a:spcBef>
              <a:buNone/>
              <a:defRPr kumimoji="0" lang="zh-CN" altLang="en-US" sz="2400" b="1" i="0" u="none" strike="noStrike" kern="1200" cap="none" spc="200" normalizeH="0" baseline="0" noProof="1">
                <a:solidFill>
                  <a:sysClr val="windowText" lastClr="000000">
                    <a:lumMod val="85000"/>
                    <a:lumOff val="15000"/>
                  </a:sysClr>
                </a:solidFill>
                <a:uFillTx/>
                <a:latin typeface="Arial" panose="020B0604020202020204" pitchFamily="34" charset="0"/>
                <a:ea typeface="微软雅黑" panose="020B0503020204020204" charset="-122"/>
                <a:cs typeface="+mj-cs"/>
                <a:sym typeface="+mn-ea"/>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CN" altLang="en-US" sz="3000" b="1" i="0" u="none" strike="noStrike" kern="100" cap="none" spc="150" normalizeH="0" baseline="0" noProof="1">
                <a:ln>
                  <a:noFill/>
                </a:ln>
                <a:solidFill>
                  <a:srgbClr val="0000FF"/>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sym typeface="+mn-ea"/>
              </a:rPr>
              <a:t>语法练习</a:t>
            </a:r>
            <a:endParaRPr kumimoji="0" lang="en-US" altLang="zh-CN" sz="3000" b="1" i="0" u="none" strike="noStrike" kern="100" cap="none" spc="150" normalizeH="0" baseline="0" noProof="1">
              <a:ln>
                <a:noFill/>
              </a:ln>
              <a:solidFill>
                <a:srgbClr val="0000FF"/>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sym typeface="+mn-ea"/>
            </a:endParaRPr>
          </a:p>
        </p:txBody>
      </p:sp>
      <p:sp>
        <p:nvSpPr>
          <p:cNvPr id="7" name="文本框 6"/>
          <p:cNvSpPr txBox="1"/>
          <p:nvPr/>
        </p:nvSpPr>
        <p:spPr>
          <a:xfrm>
            <a:off x="76786" y="885830"/>
            <a:ext cx="11519857" cy="5693866"/>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1</a:t>
            </a:r>
            <a:r>
              <a:rPr lang="zh-CN" altLang="en-US"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a:t>
            </a:r>
            <a:r>
              <a:rPr lang="en-US" altLang="zh-CN"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It doesn’t make sense to buy that expensive coat____________ these cheaper ones are just as good.</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2</a:t>
            </a:r>
            <a:r>
              <a:rPr lang="zh-CN" altLang="en-US"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a:t>
            </a:r>
            <a:r>
              <a:rPr lang="en-US" altLang="zh-CN"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He is so warm-hearted ______ he has devoted a lot of his spare time to volunteering work.</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3</a:t>
            </a:r>
            <a:r>
              <a:rPr lang="zh-CN" altLang="en-US"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a:t>
            </a:r>
            <a:r>
              <a:rPr lang="en-US" altLang="zh-CN"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The new library ___________was built two years ago is not far from the school.</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4</a:t>
            </a:r>
            <a:r>
              <a:rPr lang="zh-CN" altLang="en-US"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a:t>
            </a:r>
            <a:r>
              <a:rPr lang="en-US" altLang="zh-CN"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He explained the complicated problems in plain English</a:t>
            </a:r>
            <a:r>
              <a:rPr lang="zh-CN" altLang="en-US"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a:t>
            </a:r>
            <a:r>
              <a:rPr lang="en-US" altLang="zh-CN"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allowing me to make sense of _______ he said.</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5</a:t>
            </a:r>
            <a:r>
              <a:rPr lang="zh-CN" altLang="en-US"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a:t>
            </a:r>
            <a:r>
              <a:rPr lang="en-US" altLang="zh-CN"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At first sight</a:t>
            </a:r>
            <a:r>
              <a:rPr lang="zh-CN" altLang="en-US"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a:t>
            </a:r>
            <a:r>
              <a:rPr lang="en-US" altLang="zh-CN"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there is nothing special about the watch</a:t>
            </a:r>
            <a:r>
              <a:rPr lang="zh-CN" altLang="en-US"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a:t>
            </a:r>
            <a:r>
              <a:rPr lang="en-US" altLang="zh-CN" sz="3000" b="1" kern="100" noProof="1">
                <a:latin typeface="Times New Roman" panose="02020603050405020304" pitchFamily="18" charset="0"/>
                <a:ea typeface="方正中等线简体" panose="03000509000000000000" pitchFamily="65" charset="-122"/>
                <a:cs typeface="Courier New" panose="02070309020205020404" pitchFamily="49" charset="0"/>
                <a:sym typeface="+mn-ea"/>
              </a:rPr>
              <a:t>______ in fact it is a mobile phone.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altLang="zh-CN" sz="3200" b="0" i="0" u="none" strike="noStrike" kern="1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Arial"/>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altLang="zh-CN" sz="3200" b="0" i="0" u="none" strike="noStrike" kern="1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Arial"/>
            </a:endParaRPr>
          </a:p>
        </p:txBody>
      </p:sp>
      <p:sp>
        <p:nvSpPr>
          <p:cNvPr id="13" name="文本框 12"/>
          <p:cNvSpPr txBox="1"/>
          <p:nvPr/>
        </p:nvSpPr>
        <p:spPr>
          <a:xfrm>
            <a:off x="4726142" y="1796537"/>
            <a:ext cx="1021403"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3000" b="1" kern="100" dirty="0">
                <a:solidFill>
                  <a:srgbClr val="FF0000"/>
                </a:solidFill>
                <a:latin typeface="Times New Roman" panose="02020603050405020304" pitchFamily="18" charset="0"/>
                <a:ea typeface="方正中等线简体" panose="03000509000000000000" pitchFamily="65" charset="-122"/>
                <a:cs typeface="Courier New" panose="02070309020205020404" pitchFamily="49" charset="0"/>
              </a:rPr>
              <a:t>that</a:t>
            </a:r>
            <a:endParaRPr lang="zh-CN" altLang="en-US" sz="3000" b="1" kern="100" dirty="0">
              <a:solidFill>
                <a:srgbClr val="FF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5" name="文本框 4">
            <a:extLst>
              <a:ext uri="{FF2B5EF4-FFF2-40B4-BE49-F238E27FC236}">
                <a16:creationId xmlns:a16="http://schemas.microsoft.com/office/drawing/2014/main" id="{8A254A76-5E11-DEF1-126D-693389DFFFB7}"/>
              </a:ext>
            </a:extLst>
          </p:cNvPr>
          <p:cNvSpPr txBox="1"/>
          <p:nvPr/>
        </p:nvSpPr>
        <p:spPr>
          <a:xfrm>
            <a:off x="9107879" y="857261"/>
            <a:ext cx="2647437"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3000" b="1" kern="100" dirty="0">
                <a:solidFill>
                  <a:srgbClr val="FF0000"/>
                </a:solidFill>
                <a:latin typeface="Times New Roman" panose="02020603050405020304" pitchFamily="18" charset="0"/>
                <a:ea typeface="方正中等线简体" panose="03000509000000000000" pitchFamily="65" charset="-122"/>
                <a:cs typeface="Courier New" panose="02070309020205020404" pitchFamily="49" charset="0"/>
              </a:rPr>
              <a:t>when/since/as</a:t>
            </a:r>
            <a:endParaRPr lang="zh-CN" altLang="en-US" sz="3000" b="1" kern="100" dirty="0">
              <a:solidFill>
                <a:srgbClr val="FF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6" name="文本框 5">
            <a:extLst>
              <a:ext uri="{FF2B5EF4-FFF2-40B4-BE49-F238E27FC236}">
                <a16:creationId xmlns:a16="http://schemas.microsoft.com/office/drawing/2014/main" id="{ECAAD097-EA72-E802-65E9-DBB17EB75E5A}"/>
              </a:ext>
            </a:extLst>
          </p:cNvPr>
          <p:cNvSpPr txBox="1"/>
          <p:nvPr/>
        </p:nvSpPr>
        <p:spPr>
          <a:xfrm>
            <a:off x="3750133" y="2707244"/>
            <a:ext cx="1952018" cy="553998"/>
          </a:xfrm>
          <a:prstGeom prst="rect">
            <a:avLst/>
          </a:prstGeom>
          <a:noFill/>
        </p:spPr>
        <p:txBody>
          <a:bodyPr wrap="square" rtlCol="0">
            <a:spAutoFit/>
          </a:bodyPr>
          <a:lstStyle/>
          <a:p>
            <a:pPr>
              <a:defRPr/>
            </a:pPr>
            <a:r>
              <a:rPr lang="en-US" altLang="zh-CN" sz="3000" b="1" kern="100" dirty="0">
                <a:solidFill>
                  <a:srgbClr val="FF0000"/>
                </a:solidFill>
                <a:latin typeface="Times New Roman" panose="02020603050405020304" pitchFamily="18" charset="0"/>
                <a:ea typeface="方正中等线简体" panose="03000509000000000000" pitchFamily="65" charset="-122"/>
                <a:cs typeface="Courier New" panose="02070309020205020404" pitchFamily="49" charset="0"/>
              </a:rPr>
              <a:t>which/that</a:t>
            </a:r>
            <a:endParaRPr lang="zh-CN" altLang="en-US" sz="3000" b="1" kern="100" dirty="0">
              <a:solidFill>
                <a:srgbClr val="FF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8" name="文本框 7">
            <a:extLst>
              <a:ext uri="{FF2B5EF4-FFF2-40B4-BE49-F238E27FC236}">
                <a16:creationId xmlns:a16="http://schemas.microsoft.com/office/drawing/2014/main" id="{622087D4-54D9-8993-7758-D6E8C9C8FC25}"/>
              </a:ext>
            </a:extLst>
          </p:cNvPr>
          <p:cNvSpPr txBox="1"/>
          <p:nvPr/>
        </p:nvSpPr>
        <p:spPr>
          <a:xfrm>
            <a:off x="5162264" y="4043306"/>
            <a:ext cx="117056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3000" b="1" kern="100" dirty="0">
                <a:solidFill>
                  <a:srgbClr val="FF0000"/>
                </a:solidFill>
                <a:latin typeface="Times New Roman" panose="02020603050405020304" pitchFamily="18" charset="0"/>
                <a:ea typeface="方正中等线简体" panose="03000509000000000000" pitchFamily="65" charset="-122"/>
                <a:cs typeface="Courier New" panose="02070309020205020404" pitchFamily="49" charset="0"/>
              </a:rPr>
              <a:t>what</a:t>
            </a:r>
            <a:endParaRPr lang="zh-CN" altLang="en-US" sz="3000" b="1" kern="100" dirty="0">
              <a:solidFill>
                <a:srgbClr val="FF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9" name="文本框 8">
            <a:extLst>
              <a:ext uri="{FF2B5EF4-FFF2-40B4-BE49-F238E27FC236}">
                <a16:creationId xmlns:a16="http://schemas.microsoft.com/office/drawing/2014/main" id="{AE7740F1-031F-DC02-EAB0-90AB4662ECE1}"/>
              </a:ext>
            </a:extLst>
          </p:cNvPr>
          <p:cNvSpPr txBox="1"/>
          <p:nvPr/>
        </p:nvSpPr>
        <p:spPr>
          <a:xfrm>
            <a:off x="10518296" y="4499919"/>
            <a:ext cx="1170562" cy="553998"/>
          </a:xfrm>
          <a:prstGeom prst="rect">
            <a:avLst/>
          </a:prstGeom>
          <a:noFill/>
        </p:spPr>
        <p:txBody>
          <a:bodyPr wrap="square" rtlCol="0">
            <a:spAutoFit/>
          </a:bodyPr>
          <a:lstStyle/>
          <a:p>
            <a:pPr>
              <a:defRPr/>
            </a:pPr>
            <a:r>
              <a:rPr lang="en-US" altLang="zh-CN" sz="3000" b="1" kern="100" dirty="0">
                <a:solidFill>
                  <a:srgbClr val="FF0000"/>
                </a:solidFill>
                <a:latin typeface="Times New Roman" panose="02020603050405020304" pitchFamily="18" charset="0"/>
                <a:ea typeface="方正中等线简体" panose="03000509000000000000" pitchFamily="65" charset="-122"/>
                <a:cs typeface="Courier New" panose="02070309020205020404" pitchFamily="49" charset="0"/>
              </a:rPr>
              <a:t>but</a:t>
            </a:r>
            <a:endParaRPr lang="zh-CN" altLang="en-US" sz="3000" b="1" kern="100" dirty="0">
              <a:solidFill>
                <a:srgbClr val="FF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Tree>
    <p:extLst>
      <p:ext uri="{BB962C8B-B14F-4D97-AF65-F5344CB8AC3E}">
        <p14:creationId xmlns:p14="http://schemas.microsoft.com/office/powerpoint/2010/main" val="42312018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 grpId="0"/>
      <p:bldP spid="6" grpId="0"/>
      <p:bldP spid="8"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90000" y="788192"/>
            <a:ext cx="11412000" cy="5175047"/>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indent="765175" algn="just">
              <a:lnSpc>
                <a:spcPct val="150000"/>
              </a:lnSpc>
            </a:pP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假如你是李华，请你以一名学生的名义写一封倡议书，呼吁所有人要</a:t>
            </a:r>
            <a:r>
              <a:rPr lang="zh-CN" altLang="en-US" sz="3000" b="1" kern="100" dirty="0">
                <a:latin typeface="Times New Roman" panose="02020603050405020304" pitchFamily="18" charset="0"/>
                <a:ea typeface="方正中等线简体" panose="03000509000000000000" pitchFamily="65" charset="-122"/>
                <a:cs typeface="Times New Roman" panose="02020603050405020304" pitchFamily="18" charset="0"/>
              </a:rPr>
              <a:t>终身学习</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。内容须包括：</a:t>
            </a:r>
            <a:endParaRPr lang="zh-CN" altLang="zh-CN" sz="1050" kern="100" dirty="0">
              <a:latin typeface="宋体" panose="02010600030101010101" pitchFamily="2" charset="-122"/>
              <a:cs typeface="Courier New" panose="02070309020205020404" pitchFamily="49" charset="0"/>
            </a:endParaRPr>
          </a:p>
          <a:p>
            <a:pPr indent="765175"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en-US" sz="3000" b="1" kern="100" dirty="0">
                <a:latin typeface="Times New Roman" panose="02020603050405020304" pitchFamily="18" charset="0"/>
                <a:ea typeface="方正中等线简体" panose="03000509000000000000" pitchFamily="65" charset="-122"/>
                <a:cs typeface="Times New Roman" panose="02020603050405020304" pitchFamily="18" charset="0"/>
              </a:rPr>
              <a:t>终身学习</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的重要性和意义；</a:t>
            </a:r>
            <a:endParaRPr lang="zh-CN" altLang="zh-CN" sz="1050" kern="100" dirty="0">
              <a:latin typeface="宋体" panose="02010600030101010101" pitchFamily="2" charset="-122"/>
              <a:cs typeface="Courier New" panose="02070309020205020404" pitchFamily="49" charset="0"/>
            </a:endParaRPr>
          </a:p>
          <a:p>
            <a:pPr indent="765175"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en-US" sz="3000" b="1" kern="100" dirty="0">
                <a:latin typeface="Times New Roman" panose="02020603050405020304" pitchFamily="18" charset="0"/>
                <a:ea typeface="方正中等线简体" panose="03000509000000000000" pitchFamily="65" charset="-122"/>
                <a:cs typeface="Courier New" panose="02070309020205020404" pitchFamily="49" charset="0"/>
              </a:rPr>
              <a:t>从</a:t>
            </a:r>
            <a:r>
              <a:rPr lang="zh-CN" altLang="en-US" sz="3000" b="1" kern="100" dirty="0">
                <a:latin typeface="Times New Roman" panose="02020603050405020304" pitchFamily="18" charset="0"/>
                <a:ea typeface="方正中等线简体" panose="03000509000000000000" pitchFamily="65" charset="-122"/>
                <a:cs typeface="Times New Roman" panose="02020603050405020304" pitchFamily="18" charset="0"/>
              </a:rPr>
              <a:t>开放包容的态度、学习方式多样性及学以致用等对终身学习给出建议</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latin typeface="宋体" panose="02010600030101010101" pitchFamily="2" charset="-122"/>
              <a:cs typeface="Courier New" panose="02070309020205020404" pitchFamily="49" charset="0"/>
            </a:endParaRPr>
          </a:p>
          <a:p>
            <a:pPr indent="765175"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对</a:t>
            </a:r>
            <a:r>
              <a:rPr lang="zh-CN" altLang="en-US" sz="3000" b="1" kern="100" dirty="0">
                <a:latin typeface="Times New Roman" panose="02020603050405020304" pitchFamily="18" charset="0"/>
                <a:ea typeface="方正中等线简体" panose="03000509000000000000" pitchFamily="65" charset="-122"/>
                <a:cs typeface="Times New Roman" panose="02020603050405020304" pitchFamily="18" charset="0"/>
              </a:rPr>
              <a:t>终身学习</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的呼吁。</a:t>
            </a:r>
            <a:endParaRPr lang="zh-CN" altLang="zh-CN" sz="1050" kern="100" dirty="0">
              <a:latin typeface="宋体" panose="02010600030101010101" pitchFamily="2" charset="-122"/>
              <a:cs typeface="Courier New" panose="02070309020205020404" pitchFamily="49" charset="0"/>
            </a:endParaRPr>
          </a:p>
          <a:p>
            <a:pPr algn="just">
              <a:lnSpc>
                <a:spcPct val="150000"/>
              </a:lnSpc>
            </a:pP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注意：可适当增加细节，使</a:t>
            </a:r>
            <a:r>
              <a:rPr lang="zh-CN" altLang="zh-CN" sz="3000" b="1" kern="100">
                <a:latin typeface="Times New Roman" panose="02020603050405020304" pitchFamily="18" charset="0"/>
                <a:ea typeface="方正中等线简体" panose="03000509000000000000" pitchFamily="65" charset="-122"/>
                <a:cs typeface="Times New Roman" panose="02020603050405020304" pitchFamily="18" charset="0"/>
              </a:rPr>
              <a:t>行文连贯</a:t>
            </a:r>
            <a:r>
              <a:rPr lang="zh-CN" altLang="en-US" sz="3000" b="1" kern="10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latin typeface="宋体" panose="02010600030101010101" pitchFamily="2" charset="-122"/>
              <a:cs typeface="Courier New" panose="02070309020205020404" pitchFamily="49" charset="0"/>
            </a:endParaRPr>
          </a:p>
          <a:p>
            <a:pPr indent="1147445" algn="just">
              <a:lnSpc>
                <a:spcPct val="150000"/>
              </a:lnSpc>
            </a:pPr>
            <a:endParaRPr lang="zh-CN" altLang="zh-CN" sz="1050" kern="100" dirty="0">
              <a:latin typeface="宋体" panose="02010600030101010101" pitchFamily="2" charset="-122"/>
              <a:cs typeface="Courier New" panose="02070309020205020404" pitchFamily="49" charset="0"/>
            </a:endParaRPr>
          </a:p>
        </p:txBody>
      </p:sp>
      <p:sp>
        <p:nvSpPr>
          <p:cNvPr id="5" name="标题 1">
            <a:extLst>
              <a:ext uri="{FF2B5EF4-FFF2-40B4-BE49-F238E27FC236}">
                <a16:creationId xmlns:a16="http://schemas.microsoft.com/office/drawing/2014/main" id="{F0862216-851D-8F59-9DD3-D60B596F463A}"/>
              </a:ext>
            </a:extLst>
          </p:cNvPr>
          <p:cNvSpPr>
            <a:spLocks noGrp="1"/>
          </p:cNvSpPr>
          <p:nvPr/>
        </p:nvSpPr>
        <p:spPr>
          <a:xfrm>
            <a:off x="264795" y="65405"/>
            <a:ext cx="5124328" cy="625259"/>
          </a:xfrm>
          <a:prstGeom prst="rect">
            <a:avLst/>
          </a:prstGeom>
        </p:spPr>
        <p:txBody>
          <a:bodyPr vert="horz" lIns="101600" tIns="38100" rIns="76200" bIns="38100" rtlCol="0" anchor="t" anchorCtr="0">
            <a:noAutofit/>
          </a:bodyPr>
          <a:lstStyle>
            <a:lvl1pPr marL="0" marR="0" algn="l" defTabSz="914400" rtl="0" eaLnBrk="1" fontAlgn="auto" latinLnBrk="0" hangingPunct="1">
              <a:lnSpc>
                <a:spcPct val="100000"/>
              </a:lnSpc>
              <a:spcBef>
                <a:spcPct val="0"/>
              </a:spcBef>
              <a:buNone/>
              <a:defRPr kumimoji="0" lang="zh-CN" altLang="en-US" sz="2400" b="1" i="0" u="none" strike="noStrike" kern="1200" cap="none" spc="200" normalizeH="0" baseline="0" noProof="1">
                <a:solidFill>
                  <a:sysClr val="windowText" lastClr="000000">
                    <a:lumMod val="85000"/>
                    <a:lumOff val="15000"/>
                  </a:sysClr>
                </a:solidFill>
                <a:uFillTx/>
                <a:latin typeface="Arial" panose="020B0604020202020204" pitchFamily="34" charset="0"/>
                <a:ea typeface="微软雅黑" panose="020B0503020204020204" charset="-122"/>
                <a:cs typeface="+mj-cs"/>
                <a:sym typeface="+mn-ea"/>
              </a:defRPr>
            </a:lvl1pPr>
          </a:lstStyle>
          <a:p>
            <a:r>
              <a:rPr lang="en-US" altLang="zh-CN" sz="3000" dirty="0">
                <a:solidFill>
                  <a:srgbClr val="FF0000"/>
                </a:solidFill>
                <a:latin typeface="Times New Roman" panose="02020603050405020304" pitchFamily="18" charset="0"/>
                <a:ea typeface="华文楷体" panose="02010600040101010101" pitchFamily="2" charset="-122"/>
                <a:cs typeface="+mn-cs"/>
              </a:rPr>
              <a:t>B1U4</a:t>
            </a:r>
            <a:r>
              <a:rPr lang="zh-CN" altLang="en-US" sz="3200" spc="150" dirty="0">
                <a:solidFill>
                  <a:srgbClr val="FF0000"/>
                </a:solidFill>
                <a:cs typeface="+mn-cs"/>
              </a:rPr>
              <a:t>话题写作</a:t>
            </a:r>
            <a:endParaRPr lang="en-US" altLang="zh-CN" sz="3200" spc="150" dirty="0">
              <a:solidFill>
                <a:srgbClr val="FF0000"/>
              </a:solidFill>
              <a:cs typeface="+mn-cs"/>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91588" y="908720"/>
            <a:ext cx="10981220" cy="705386"/>
          </a:xfrm>
          <a:prstGeom prst="rect">
            <a:avLst/>
          </a:prstGeom>
        </p:spPr>
        <p:txBody>
          <a:bodyPr wrap="square">
            <a:spAutoFit/>
          </a:bodyPr>
          <a:lstStyle/>
          <a:p>
            <a:pPr algn="just">
              <a:lnSpc>
                <a:spcPct val="150000"/>
              </a:lnSpc>
            </a:pPr>
            <a:r>
              <a:rPr lang="en-US" altLang="zh-CN" sz="3000" b="1" kern="100" dirty="0">
                <a:solidFill>
                  <a:srgbClr val="0000FF"/>
                </a:solidFill>
                <a:latin typeface="Times New Roman" panose="02020603050405020304" pitchFamily="18" charset="0"/>
                <a:ea typeface="方正中等线简体" panose="03000509000000000000" pitchFamily="65" charset="-122"/>
              </a:rPr>
              <a:t>[</a:t>
            </a:r>
            <a:r>
              <a:rPr lang="zh-CN" altLang="zh-CN" sz="3000" b="1" kern="100" dirty="0">
                <a:solidFill>
                  <a:srgbClr val="0000FF"/>
                </a:solidFill>
                <a:latin typeface="Times New Roman" panose="02020603050405020304" pitchFamily="18" charset="0"/>
                <a:ea typeface="方正中等线简体" panose="03000509000000000000" pitchFamily="65" charset="-122"/>
                <a:cs typeface="Times New Roman" panose="02020603050405020304" pitchFamily="18" charset="0"/>
              </a:rPr>
              <a:t>谋篇</a:t>
            </a:r>
            <a:r>
              <a:rPr lang="en-US" altLang="zh-CN" sz="3000" b="1" kern="100" dirty="0">
                <a:solidFill>
                  <a:srgbClr val="0000FF"/>
                </a:solidFill>
                <a:latin typeface="Times New Roman" panose="02020603050405020304" pitchFamily="18" charset="0"/>
                <a:ea typeface="方正中等线简体" panose="03000509000000000000" pitchFamily="65" charset="-122"/>
              </a:rPr>
              <a:t>]</a:t>
            </a:r>
            <a:endParaRPr lang="zh-CN" altLang="zh-CN" sz="1050" kern="100" dirty="0">
              <a:latin typeface="宋体" panose="02010600030101010101" pitchFamily="2" charset="-122"/>
              <a:cs typeface="Courier New" panose="02070309020205020404" pitchFamily="49" charset="0"/>
            </a:endParaRPr>
          </a:p>
        </p:txBody>
      </p:sp>
      <p:sp>
        <p:nvSpPr>
          <p:cNvPr id="6" name="矩形 5"/>
          <p:cNvSpPr/>
          <p:nvPr/>
        </p:nvSpPr>
        <p:spPr>
          <a:xfrm>
            <a:off x="391588" y="1700808"/>
            <a:ext cx="11412000" cy="2113952"/>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pP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第一段：引出话题，发出倡议；</a:t>
            </a:r>
            <a:endParaRPr lang="zh-CN" altLang="zh-CN" sz="1050" kern="100" dirty="0">
              <a:latin typeface="宋体" panose="02010600030101010101" pitchFamily="2" charset="-122"/>
              <a:cs typeface="Courier New" panose="02070309020205020404" pitchFamily="49" charset="0"/>
            </a:endParaRPr>
          </a:p>
          <a:p>
            <a:pPr algn="just">
              <a:lnSpc>
                <a:spcPct val="150000"/>
              </a:lnSpc>
            </a:pP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第二段：提出建议和要求；</a:t>
            </a:r>
            <a:endParaRPr lang="zh-CN" altLang="zh-CN" sz="1050" kern="100" dirty="0">
              <a:latin typeface="宋体" panose="02010600030101010101" pitchFamily="2" charset="-122"/>
              <a:cs typeface="Courier New" panose="02070309020205020404" pitchFamily="49" charset="0"/>
            </a:endParaRPr>
          </a:p>
          <a:p>
            <a:pPr algn="just">
              <a:lnSpc>
                <a:spcPct val="150000"/>
              </a:lnSpc>
            </a:pP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第三段：发出希望。</a:t>
            </a:r>
            <a:endParaRPr lang="zh-CN" altLang="zh-CN" sz="1050" kern="100" dirty="0">
              <a:latin typeface="宋体" panose="02010600030101010101" pitchFamily="2" charset="-122"/>
              <a:cs typeface="Courier New" panose="02070309020205020404" pitchFamily="49" charset="0"/>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91588" y="188640"/>
            <a:ext cx="10981220" cy="705386"/>
          </a:xfrm>
          <a:prstGeom prst="rect">
            <a:avLst/>
          </a:prstGeom>
        </p:spPr>
        <p:txBody>
          <a:bodyPr wrap="square">
            <a:spAutoFit/>
          </a:bodyPr>
          <a:lstStyle/>
          <a:p>
            <a:pPr algn="just">
              <a:lnSpc>
                <a:spcPct val="150000"/>
              </a:lnSpc>
            </a:pPr>
            <a:r>
              <a:rPr lang="en-US" altLang="zh-CN" sz="3000" b="1" kern="100" dirty="0">
                <a:solidFill>
                  <a:srgbClr val="0000FF"/>
                </a:solidFill>
                <a:latin typeface="Times New Roman" panose="02020603050405020304" pitchFamily="18" charset="0"/>
                <a:ea typeface="方正中等线简体" panose="03000509000000000000" pitchFamily="65" charset="-122"/>
              </a:rPr>
              <a:t>[</a:t>
            </a:r>
            <a:r>
              <a:rPr lang="zh-CN" altLang="zh-CN" sz="3000" b="1" kern="100" dirty="0">
                <a:solidFill>
                  <a:srgbClr val="0000FF"/>
                </a:solidFill>
                <a:latin typeface="Times New Roman" panose="02020603050405020304" pitchFamily="18" charset="0"/>
                <a:ea typeface="方正中等线简体" panose="03000509000000000000" pitchFamily="65" charset="-122"/>
                <a:cs typeface="Times New Roman" panose="02020603050405020304" pitchFamily="18" charset="0"/>
              </a:rPr>
              <a:t>连词成句</a:t>
            </a:r>
            <a:r>
              <a:rPr lang="en-US" altLang="zh-CN" sz="3000" b="1" kern="100" dirty="0">
                <a:solidFill>
                  <a:srgbClr val="0000FF"/>
                </a:solidFill>
                <a:latin typeface="Times New Roman" panose="02020603050405020304" pitchFamily="18" charset="0"/>
                <a:ea typeface="方正中等线简体" panose="03000509000000000000" pitchFamily="65" charset="-122"/>
              </a:rPr>
              <a:t>]</a:t>
            </a:r>
            <a:endParaRPr lang="zh-CN" altLang="zh-CN" sz="1050" kern="100" dirty="0">
              <a:latin typeface="宋体" panose="02010600030101010101" pitchFamily="2" charset="-122"/>
              <a:cs typeface="Courier New" panose="02070309020205020404" pitchFamily="49" charset="0"/>
            </a:endParaRPr>
          </a:p>
        </p:txBody>
      </p:sp>
      <p:sp>
        <p:nvSpPr>
          <p:cNvPr id="9" name="矩形 8"/>
          <p:cNvSpPr/>
          <p:nvPr/>
        </p:nvSpPr>
        <p:spPr>
          <a:xfrm>
            <a:off x="391588" y="908720"/>
            <a:ext cx="11412000" cy="2117607"/>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1. </a:t>
            </a:r>
            <a:r>
              <a:rPr lang="zh-CN" altLang="en-US" sz="3000" b="1" kern="100" dirty="0">
                <a:latin typeface="Times New Roman" panose="02020603050405020304" pitchFamily="18" charset="0"/>
                <a:ea typeface="方正中等线简体" panose="03000509000000000000" pitchFamily="65" charset="-122"/>
                <a:cs typeface="Times New Roman" panose="02020603050405020304" pitchFamily="18" charset="0"/>
              </a:rPr>
              <a:t>我学得越多，就越知道还有多少东西要学。</a:t>
            </a:r>
            <a:endParaRPr lang="en-US"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endParaRP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When I learn________, I know_______ that there is still so much I don’t know.</a:t>
            </a:r>
          </a:p>
        </p:txBody>
      </p:sp>
      <p:sp>
        <p:nvSpPr>
          <p:cNvPr id="4" name="矩形 3"/>
          <p:cNvSpPr/>
          <p:nvPr/>
        </p:nvSpPr>
        <p:spPr>
          <a:xfrm>
            <a:off x="2999657" y="1720864"/>
            <a:ext cx="1129925"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 more</a:t>
            </a:r>
            <a:endParaRPr lang="zh-CN" altLang="en-US" dirty="0">
              <a:solidFill>
                <a:srgbClr val="C00000"/>
              </a:solidFill>
            </a:endParaRPr>
          </a:p>
        </p:txBody>
      </p:sp>
      <p:sp>
        <p:nvSpPr>
          <p:cNvPr id="5" name="矩形 4"/>
          <p:cNvSpPr/>
          <p:nvPr/>
        </p:nvSpPr>
        <p:spPr>
          <a:xfrm>
            <a:off x="5727569" y="1741276"/>
            <a:ext cx="1168910"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better</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10" name="矩形 9">
            <a:extLst>
              <a:ext uri="{FF2B5EF4-FFF2-40B4-BE49-F238E27FC236}">
                <a16:creationId xmlns:a16="http://schemas.microsoft.com/office/drawing/2014/main" id="{358FF346-B746-3B2E-F01C-AC36C7BF0437}"/>
              </a:ext>
            </a:extLst>
          </p:cNvPr>
          <p:cNvSpPr/>
          <p:nvPr/>
        </p:nvSpPr>
        <p:spPr>
          <a:xfrm>
            <a:off x="479510" y="3429000"/>
            <a:ext cx="11412000" cy="2405058"/>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将句</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改成</a:t>
            </a:r>
            <a:r>
              <a:rPr lang="zh-CN" altLang="en-US" sz="30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the+</a:t>
            </a:r>
            <a:r>
              <a:rPr lang="zh-CN" altLang="en-US" sz="3000" b="1" kern="100" dirty="0">
                <a:latin typeface="Times New Roman" panose="02020603050405020304" pitchFamily="18" charset="0"/>
                <a:ea typeface="方正中等线简体" panose="03000509000000000000" pitchFamily="65" charset="-122"/>
                <a:cs typeface="Times New Roman" panose="02020603050405020304" pitchFamily="18" charset="0"/>
              </a:rPr>
              <a:t>比较级”结构</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latin typeface="宋体" panose="02010600030101010101" pitchFamily="2" charset="-122"/>
              <a:cs typeface="Courier New" panose="02070309020205020404" pitchFamily="49" charset="0"/>
            </a:endParaRPr>
          </a:p>
          <a:p>
            <a:pPr algn="just">
              <a:lnSpc>
                <a:spcPct val="150000"/>
              </a:lnSpc>
            </a:pPr>
            <a:r>
              <a:rPr lang="en-US" altLang="zh-CN" sz="3000" u="sng" kern="100" dirty="0">
                <a:latin typeface="Times New Roman" panose="02020603050405020304" pitchFamily="18" charset="0"/>
                <a:ea typeface="方正中等线简体" panose="03000509000000000000" pitchFamily="65" charset="-122"/>
                <a:cs typeface="Courier New" panose="02070309020205020404" pitchFamily="49" charset="0"/>
              </a:rPr>
              <a:t>____________________________________________________________________________________________________________________</a:t>
            </a:r>
          </a:p>
          <a:p>
            <a:pPr algn="just">
              <a:lnSpc>
                <a:spcPct val="150000"/>
              </a:lnSpc>
            </a:pPr>
            <a:endParaRPr lang="zh-CN" altLang="zh-CN" sz="1050" kern="100" dirty="0">
              <a:latin typeface="宋体" panose="02010600030101010101" pitchFamily="2" charset="-122"/>
              <a:cs typeface="Courier New" panose="02070309020205020404" pitchFamily="49" charset="0"/>
            </a:endParaRPr>
          </a:p>
        </p:txBody>
      </p:sp>
      <p:sp>
        <p:nvSpPr>
          <p:cNvPr id="11" name="矩形 10">
            <a:extLst>
              <a:ext uri="{FF2B5EF4-FFF2-40B4-BE49-F238E27FC236}">
                <a16:creationId xmlns:a16="http://schemas.microsoft.com/office/drawing/2014/main" id="{3FBE4947-9DB4-2775-3A6E-FD765FD59EF4}"/>
              </a:ext>
            </a:extLst>
          </p:cNvPr>
          <p:cNvSpPr/>
          <p:nvPr/>
        </p:nvSpPr>
        <p:spPr>
          <a:xfrm>
            <a:off x="647323" y="4136581"/>
            <a:ext cx="11076375" cy="1425109"/>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defTabSz="914400">
              <a:lnSpc>
                <a:spcPct val="150000"/>
              </a:lnSpc>
            </a:pPr>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The more I learn, the better I know that there is still so much I don’t know.</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blinds(horizontal)">
                                      <p:cBhvr>
                                        <p:cTn id="15"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391588" y="404664"/>
            <a:ext cx="11412000" cy="5660390"/>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indent="765175" algn="just">
              <a:lnSpc>
                <a:spcPct val="150000"/>
              </a:lnSpc>
              <a:spcAft>
                <a:spcPts val="0"/>
              </a:spcAft>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In order 3.</a:t>
            </a:r>
            <a:r>
              <a:rPr lang="en-US" altLang="zh-CN" sz="3000" b="1" u="sng"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(adapt) to the rapidly changing world</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we need to be lifelong </a:t>
            </a:r>
            <a:r>
              <a:rPr lang="en-US" altLang="zh-CN" sz="3000" b="1" kern="100" dirty="0" err="1">
                <a:latin typeface="Times New Roman" panose="02020603050405020304" pitchFamily="18" charset="0"/>
                <a:ea typeface="方正中等线简体" panose="03000509000000000000" pitchFamily="65" charset="-122"/>
                <a:cs typeface="Courier New" panose="02070309020205020404" pitchFamily="49" charset="0"/>
              </a:rPr>
              <a:t>learners.Only</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 by 4.</a:t>
            </a:r>
            <a:r>
              <a:rPr lang="en-US" altLang="zh-CN" sz="3000" b="1" u="sng"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(refresh) our knowledge can we keep up with the latest developments because the knowledge is 5.</a:t>
            </a:r>
            <a:r>
              <a:rPr lang="en-US" altLang="zh-CN" sz="3000" b="1" u="sng"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(continuous) </a:t>
            </a:r>
            <a:r>
              <a:rPr lang="en-US" altLang="zh-CN" sz="3000" b="1" kern="100" dirty="0" err="1">
                <a:latin typeface="Times New Roman" panose="02020603050405020304" pitchFamily="18" charset="0"/>
                <a:ea typeface="方正中等线简体" panose="03000509000000000000" pitchFamily="65" charset="-122"/>
                <a:cs typeface="Courier New" panose="02070309020205020404" pitchFamily="49" charset="0"/>
              </a:rPr>
              <a:t>changing.Therefore</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we</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as lifelong learners</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should make 6.</a:t>
            </a:r>
            <a:r>
              <a:rPr lang="en-US" altLang="zh-CN" sz="3000" b="1" u="sng"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(we) open to new knowledge and ideas</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and develop critical thinking skills to accept new ideas without 7.</a:t>
            </a:r>
            <a:r>
              <a:rPr lang="en-US" altLang="zh-CN" sz="3000" b="1" u="sng"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(blind).Besides</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opportunities for lifelong learning should be taken advantage 8.</a:t>
            </a:r>
            <a:r>
              <a:rPr lang="en-US" altLang="zh-CN" sz="3000" b="1" u="sng"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 as well.</a:t>
            </a:r>
            <a:endParaRPr lang="zh-CN" altLang="zh-CN" sz="1050" kern="100" dirty="0">
              <a:latin typeface="宋体" panose="02010600030101010101" pitchFamily="2" charset="-122"/>
              <a:cs typeface="Courier New" panose="02070309020205020404" pitchFamily="49" charset="0"/>
            </a:endParaRPr>
          </a:p>
        </p:txBody>
      </p:sp>
      <p:sp>
        <p:nvSpPr>
          <p:cNvPr id="2" name="矩形 1"/>
          <p:cNvSpPr/>
          <p:nvPr/>
        </p:nvSpPr>
        <p:spPr>
          <a:xfrm>
            <a:off x="3081189" y="486197"/>
            <a:ext cx="1527810" cy="553085"/>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to adapt</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3" name="矩形 2"/>
          <p:cNvSpPr/>
          <p:nvPr/>
        </p:nvSpPr>
        <p:spPr>
          <a:xfrm>
            <a:off x="7378556" y="1197387"/>
            <a:ext cx="1840230" cy="553085"/>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refreshing</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4" name="矩形 3"/>
          <p:cNvSpPr/>
          <p:nvPr/>
        </p:nvSpPr>
        <p:spPr>
          <a:xfrm>
            <a:off x="2937173" y="2555379"/>
            <a:ext cx="2258695" cy="553085"/>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continuously</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5" name="矩形 4"/>
          <p:cNvSpPr/>
          <p:nvPr/>
        </p:nvSpPr>
        <p:spPr>
          <a:xfrm>
            <a:off x="7082145" y="3275459"/>
            <a:ext cx="1684655" cy="553085"/>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ourselves</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6" name="矩形 5"/>
          <p:cNvSpPr/>
          <p:nvPr/>
        </p:nvSpPr>
        <p:spPr>
          <a:xfrm>
            <a:off x="4151784" y="4653136"/>
            <a:ext cx="1708150" cy="553085"/>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blindness</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7" name="矩形 6"/>
          <p:cNvSpPr/>
          <p:nvPr/>
        </p:nvSpPr>
        <p:spPr>
          <a:xfrm>
            <a:off x="8048530" y="5353025"/>
            <a:ext cx="500380" cy="553085"/>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of</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Tree>
    <p:extLst>
      <p:ext uri="{BB962C8B-B14F-4D97-AF65-F5344CB8AC3E}">
        <p14:creationId xmlns:p14="http://schemas.microsoft.com/office/powerpoint/2010/main" val="8082105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91588" y="188640"/>
            <a:ext cx="10981220" cy="705386"/>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altLang="zh-CN" sz="3000" b="1" i="0" u="none" strike="noStrike" kern="100" cap="none" spc="0" normalizeH="0" baseline="0" noProof="0" dirty="0">
                <a:ln>
                  <a:noFill/>
                </a:ln>
                <a:solidFill>
                  <a:srgbClr val="0000FF"/>
                </a:solidFill>
                <a:effectLst/>
                <a:uLnTx/>
                <a:uFillTx/>
                <a:latin typeface="Times New Roman" panose="02020603050405020304" pitchFamily="18" charset="0"/>
                <a:ea typeface="方正中等线简体" panose="03000509000000000000" pitchFamily="65" charset="-122"/>
                <a:cs typeface="Arial"/>
              </a:rPr>
              <a:t>[</a:t>
            </a:r>
            <a:r>
              <a:rPr kumimoji="0" lang="zh-CN" altLang="zh-CN" sz="3000" b="1" i="0" u="none" strike="noStrike" kern="100" cap="none" spc="0" normalizeH="0" baseline="0" noProof="0" dirty="0">
                <a:ln>
                  <a:noFill/>
                </a:ln>
                <a:solidFill>
                  <a:srgbClr val="0000FF"/>
                </a:solidFill>
                <a:effectLst/>
                <a:uLnTx/>
                <a:uFillTx/>
                <a:latin typeface="Times New Roman" panose="02020603050405020304" pitchFamily="18" charset="0"/>
                <a:ea typeface="方正中等线简体" panose="03000509000000000000" pitchFamily="65" charset="-122"/>
                <a:cs typeface="Times New Roman" panose="02020603050405020304" pitchFamily="18" charset="0"/>
              </a:rPr>
              <a:t>连词成句</a:t>
            </a:r>
            <a:r>
              <a:rPr kumimoji="0" lang="en-US" altLang="zh-CN" sz="3000" b="1" i="0" u="none" strike="noStrike" kern="100" cap="none" spc="0" normalizeH="0" baseline="0" noProof="0" dirty="0">
                <a:ln>
                  <a:noFill/>
                </a:ln>
                <a:solidFill>
                  <a:srgbClr val="0000FF"/>
                </a:solidFill>
                <a:effectLst/>
                <a:uLnTx/>
                <a:uFillTx/>
                <a:latin typeface="Times New Roman" panose="02020603050405020304" pitchFamily="18" charset="0"/>
                <a:ea typeface="方正中等线简体" panose="03000509000000000000" pitchFamily="65" charset="-122"/>
                <a:cs typeface="Arial"/>
              </a:rPr>
              <a:t>]</a:t>
            </a:r>
            <a:endParaRPr kumimoji="0" lang="zh-CN" altLang="zh-CN" sz="1050" b="0" i="0" u="none" strike="noStrike" kern="100" cap="none" spc="0" normalizeH="0" baseline="0" noProof="0" dirty="0">
              <a:ln>
                <a:noFill/>
              </a:ln>
              <a:solidFill>
                <a:prstClr val="black"/>
              </a:solidFill>
              <a:effectLst/>
              <a:uLnTx/>
              <a:uFillTx/>
              <a:latin typeface="宋体" panose="02010600030101010101" pitchFamily="2" charset="-122"/>
              <a:ea typeface="等线" panose="02010600030101010101" pitchFamily="2" charset="-122"/>
              <a:cs typeface="Courier New" panose="02070309020205020404" pitchFamily="49" charset="0"/>
            </a:endParaRPr>
          </a:p>
        </p:txBody>
      </p:sp>
      <p:sp>
        <p:nvSpPr>
          <p:cNvPr id="9" name="矩形 8"/>
          <p:cNvSpPr/>
          <p:nvPr/>
        </p:nvSpPr>
        <p:spPr>
          <a:xfrm>
            <a:off x="391588" y="908720"/>
            <a:ext cx="11412000" cy="2805424"/>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marL="0" marR="0" lvl="0" indent="0" algn="just" defTabSz="1218565" rtl="0" eaLnBrk="1" fontAlgn="auto" latinLnBrk="0" hangingPunct="1">
              <a:lnSpc>
                <a:spcPct val="150000"/>
              </a:lnSpc>
              <a:spcBef>
                <a:spcPts val="0"/>
              </a:spcBef>
              <a:spcAft>
                <a:spcPts val="0"/>
              </a:spcAft>
              <a:buClrTx/>
              <a:buSzTx/>
              <a:buFontTx/>
              <a:buNone/>
              <a:tabLst/>
              <a:defRPr/>
            </a:pPr>
            <a:r>
              <a:rPr kumimoji="0" lang="en-US" altLang="zh-CN" sz="3000" b="1" i="0" u="none" strike="noStrike" kern="100" cap="none" spc="0" normalizeH="0" baseline="0" noProof="0" dirty="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2. </a:t>
            </a:r>
            <a:r>
              <a:rPr kumimoji="0" lang="zh-CN" altLang="en-US" sz="3000" b="1" i="0" u="none" strike="noStrike" kern="100" cap="none" spc="0" normalizeH="0" baseline="0" noProof="0" dirty="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在这个瞬息万变的世界里，终身学习是至关重要并且也是有诸多好处的。</a:t>
            </a:r>
            <a:endParaRPr kumimoji="0" lang="en-US" altLang="zh-CN" sz="3000" b="1" i="0" u="none" strike="noStrike" kern="100" cap="none" spc="0" normalizeH="0" baseline="0" noProof="0" dirty="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a:p>
            <a:pPr marL="0" marR="0" lvl="0" indent="0" algn="just" defTabSz="1218565" rtl="0" eaLnBrk="1" fontAlgn="auto" latinLnBrk="0" hangingPunct="1">
              <a:lnSpc>
                <a:spcPct val="150000"/>
              </a:lnSpc>
              <a:spcBef>
                <a:spcPts val="0"/>
              </a:spcBef>
              <a:spcAft>
                <a:spcPts val="0"/>
              </a:spcAft>
              <a:buClrTx/>
              <a:buSzTx/>
              <a:buFontTx/>
              <a:buNone/>
              <a:tabLst/>
              <a:defRPr/>
            </a:pPr>
            <a:r>
              <a:rPr kumimoji="0" lang="en-US" altLang="zh-CN" sz="3000" b="1" i="0" u="none" strike="noStrike" kern="100" cap="none" spc="0" normalizeH="0" baseline="0" noProof="0" dirty="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In a world of constant change, it is __________and 2. __________ </a:t>
            </a:r>
          </a:p>
          <a:p>
            <a:pPr marL="0" marR="0" lvl="0" indent="0" algn="just" defTabSz="1218565" rtl="0" eaLnBrk="1" fontAlgn="auto" latinLnBrk="0" hangingPunct="1">
              <a:lnSpc>
                <a:spcPct val="150000"/>
              </a:lnSpc>
              <a:spcBef>
                <a:spcPts val="0"/>
              </a:spcBef>
              <a:spcAft>
                <a:spcPts val="0"/>
              </a:spcAft>
              <a:buClrTx/>
              <a:buSzTx/>
              <a:buFontTx/>
              <a:buNone/>
              <a:tabLst/>
              <a:defRPr/>
            </a:pPr>
            <a:r>
              <a:rPr kumimoji="0" lang="en-US" altLang="zh-CN" sz="3000" b="1" i="0" u="none" strike="noStrike" kern="100" cap="none" spc="0" normalizeH="0" baseline="0" noProof="0" dirty="0">
                <a:ln>
                  <a:noFill/>
                </a:ln>
                <a:solidFill>
                  <a:prstClr val="black"/>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to be a lifelong learner. </a:t>
            </a:r>
            <a:endParaRPr kumimoji="0" lang="zh-CN" altLang="zh-CN" sz="3000" b="0" i="0" u="none" strike="noStrike" kern="100" cap="none" spc="0" normalizeH="0" baseline="0" noProof="0" dirty="0">
              <a:ln>
                <a:noFill/>
              </a:ln>
              <a:solidFill>
                <a:prstClr val="black"/>
              </a:solidFill>
              <a:effectLst/>
              <a:uLnTx/>
              <a:uFillTx/>
              <a:latin typeface="宋体" panose="02010600030101010101" pitchFamily="2" charset="-122"/>
              <a:ea typeface="等线" panose="02010600030101010101" pitchFamily="2" charset="-122"/>
              <a:cs typeface="Courier New" panose="02070309020205020404" pitchFamily="49" charset="0"/>
            </a:endParaRPr>
          </a:p>
        </p:txBody>
      </p:sp>
      <p:sp>
        <p:nvSpPr>
          <p:cNvPr id="7" name="矩形 6"/>
          <p:cNvSpPr/>
          <p:nvPr/>
        </p:nvSpPr>
        <p:spPr>
          <a:xfrm>
            <a:off x="6285647" y="2335684"/>
            <a:ext cx="1574470" cy="55399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0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essential</a:t>
            </a:r>
            <a:endParaRPr kumimoji="0" lang="zh-CN" altLang="en-US" sz="30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8" name="矩形 7"/>
          <p:cNvSpPr/>
          <p:nvPr/>
        </p:nvSpPr>
        <p:spPr>
          <a:xfrm>
            <a:off x="9126300" y="2335684"/>
            <a:ext cx="1864613" cy="55399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0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rPr>
              <a:t>beneficial </a:t>
            </a:r>
            <a:endParaRPr kumimoji="0" lang="zh-CN" altLang="en-US" sz="3000" b="1" i="0" u="none" strike="noStrike" kern="100" cap="none" spc="0" normalizeH="0" baseline="0" noProof="0" dirty="0">
              <a:ln>
                <a:noFill/>
              </a:ln>
              <a:solidFill>
                <a:srgbClr val="C00000"/>
              </a:solidFill>
              <a:effectLst/>
              <a:uLnTx/>
              <a:uFillTx/>
              <a:latin typeface="Times New Roman" panose="02020603050405020304" pitchFamily="18" charset="0"/>
              <a:ea typeface="方正中等线简体" panose="03000509000000000000" pitchFamily="65" charset="-122"/>
              <a:cs typeface="Courier New" panose="02070309020205020404" pitchFamily="49" charset="0"/>
            </a:endParaRPr>
          </a:p>
        </p:txBody>
      </p:sp>
    </p:spTree>
    <p:extLst>
      <p:ext uri="{BB962C8B-B14F-4D97-AF65-F5344CB8AC3E}">
        <p14:creationId xmlns:p14="http://schemas.microsoft.com/office/powerpoint/2010/main" val="38521170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91588" y="188640"/>
            <a:ext cx="10981220" cy="705386"/>
          </a:xfrm>
          <a:prstGeom prst="rect">
            <a:avLst/>
          </a:prstGeom>
        </p:spPr>
        <p:txBody>
          <a:bodyPr wrap="square">
            <a:spAutoFit/>
          </a:bodyPr>
          <a:lstStyle/>
          <a:p>
            <a:pPr algn="just">
              <a:lnSpc>
                <a:spcPct val="150000"/>
              </a:lnSpc>
            </a:pPr>
            <a:r>
              <a:rPr lang="en-US" altLang="zh-CN" sz="3000" b="1" kern="100" dirty="0">
                <a:solidFill>
                  <a:srgbClr val="0000FF"/>
                </a:solidFill>
                <a:latin typeface="Times New Roman" panose="02020603050405020304" pitchFamily="18" charset="0"/>
                <a:ea typeface="方正中等线简体" panose="03000509000000000000" pitchFamily="65" charset="-122"/>
              </a:rPr>
              <a:t>[</a:t>
            </a:r>
            <a:r>
              <a:rPr lang="zh-CN" altLang="zh-CN" sz="3000" b="1" kern="100" dirty="0">
                <a:solidFill>
                  <a:srgbClr val="0000FF"/>
                </a:solidFill>
                <a:latin typeface="Times New Roman" panose="02020603050405020304" pitchFamily="18" charset="0"/>
                <a:ea typeface="方正中等线简体" panose="03000509000000000000" pitchFamily="65" charset="-122"/>
                <a:cs typeface="Times New Roman" panose="02020603050405020304" pitchFamily="18" charset="0"/>
              </a:rPr>
              <a:t>连词成句</a:t>
            </a:r>
            <a:r>
              <a:rPr lang="en-US" altLang="zh-CN" sz="3000" b="1" kern="100" dirty="0">
                <a:solidFill>
                  <a:srgbClr val="0000FF"/>
                </a:solidFill>
                <a:latin typeface="Times New Roman" panose="02020603050405020304" pitchFamily="18" charset="0"/>
                <a:ea typeface="方正中等线简体" panose="03000509000000000000" pitchFamily="65" charset="-122"/>
              </a:rPr>
              <a:t>]</a:t>
            </a:r>
            <a:endParaRPr lang="zh-CN" altLang="zh-CN" sz="1050" kern="100" dirty="0">
              <a:latin typeface="宋体" panose="02010600030101010101" pitchFamily="2" charset="-122"/>
              <a:cs typeface="Courier New" panose="02070309020205020404" pitchFamily="49" charset="0"/>
            </a:endParaRPr>
          </a:p>
        </p:txBody>
      </p:sp>
      <p:sp>
        <p:nvSpPr>
          <p:cNvPr id="9" name="矩形 8"/>
          <p:cNvSpPr/>
          <p:nvPr/>
        </p:nvSpPr>
        <p:spPr>
          <a:xfrm>
            <a:off x="391588" y="801346"/>
            <a:ext cx="11412000" cy="2890520"/>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3. </a:t>
            </a:r>
            <a:r>
              <a:rPr lang="zh-CN" altLang="en-US" sz="3000" b="1" kern="100" dirty="0">
                <a:latin typeface="Times New Roman" panose="02020603050405020304" pitchFamily="18" charset="0"/>
                <a:ea typeface="方正中等线简体" panose="03000509000000000000" pitchFamily="65" charset="-122"/>
                <a:cs typeface="Courier New" panose="02070309020205020404" pitchFamily="49" charset="0"/>
              </a:rPr>
              <a:t>新知识不断产生，你需要更新知识以跟上最新的发展。</a:t>
            </a:r>
            <a:endPar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endParaRP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Because new knowledge _______________(generate) constantly, you need to refresh what you know to _________________ the latest developments.</a:t>
            </a:r>
          </a:p>
        </p:txBody>
      </p:sp>
      <p:sp>
        <p:nvSpPr>
          <p:cNvPr id="4" name="矩形 3"/>
          <p:cNvSpPr/>
          <p:nvPr/>
        </p:nvSpPr>
        <p:spPr>
          <a:xfrm>
            <a:off x="4800997" y="1619583"/>
            <a:ext cx="2162772"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is generated</a:t>
            </a:r>
            <a:endParaRPr lang="zh-CN" altLang="en-US" dirty="0">
              <a:solidFill>
                <a:srgbClr val="C00000"/>
              </a:solidFill>
            </a:endParaRPr>
          </a:p>
        </p:txBody>
      </p:sp>
      <p:sp>
        <p:nvSpPr>
          <p:cNvPr id="5" name="矩形 4"/>
          <p:cNvSpPr/>
          <p:nvPr/>
        </p:nvSpPr>
        <p:spPr>
          <a:xfrm>
            <a:off x="6816080" y="2173725"/>
            <a:ext cx="2621230"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keep pace with</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6" name="矩形 5">
            <a:extLst>
              <a:ext uri="{FF2B5EF4-FFF2-40B4-BE49-F238E27FC236}">
                <a16:creationId xmlns:a16="http://schemas.microsoft.com/office/drawing/2014/main" id="{CE1327B1-71ED-3F15-1A92-EA39EAD8D3CB}"/>
              </a:ext>
            </a:extLst>
          </p:cNvPr>
          <p:cNvSpPr/>
          <p:nvPr/>
        </p:nvSpPr>
        <p:spPr>
          <a:xfrm>
            <a:off x="390000" y="3817969"/>
            <a:ext cx="11412000" cy="2117607"/>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pPr>
            <a:r>
              <a:rPr lang="en-US" altLang="zh-CN" sz="3000" b="1" kern="100" dirty="0">
                <a:latin typeface="Times New Roman" panose="02020603050405020304" pitchFamily="18" charset="0"/>
                <a:ea typeface="方正中等线简体" panose="03000509000000000000" pitchFamily="65" charset="-122"/>
              </a:rPr>
              <a:t> </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将句</a:t>
            </a:r>
            <a:r>
              <a:rPr lang="en-US" altLang="zh-CN" sz="3000" b="1" kern="100" dirty="0">
                <a:latin typeface="Times New Roman" panose="02020603050405020304" pitchFamily="18" charset="0"/>
                <a:ea typeface="方正中等线简体" panose="03000509000000000000" pitchFamily="65" charset="-122"/>
              </a:rPr>
              <a:t>3</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改成</a:t>
            </a:r>
            <a:r>
              <a:rPr lang="zh-CN" altLang="en-US" sz="30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with</a:t>
            </a:r>
            <a:r>
              <a:rPr lang="zh-CN" altLang="en-US" sz="30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en-US" sz="3000" b="1" kern="100" dirty="0">
                <a:latin typeface="Times New Roman" panose="02020603050405020304" pitchFamily="18" charset="0"/>
                <a:ea typeface="方正中等线简体" panose="03000509000000000000" pitchFamily="65" charset="-122"/>
                <a:cs typeface="Times New Roman" panose="02020603050405020304" pitchFamily="18" charset="0"/>
              </a:rPr>
              <a:t>独立主格结构</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latin typeface="宋体" panose="02010600030101010101" pitchFamily="2" charset="-122"/>
              <a:cs typeface="Courier New" panose="02070309020205020404" pitchFamily="49" charset="0"/>
            </a:endParaRPr>
          </a:p>
          <a:p>
            <a:pPr algn="just">
              <a:lnSpc>
                <a:spcPct val="150000"/>
              </a:lnSpc>
            </a:pPr>
            <a:r>
              <a:rPr lang="en-US" altLang="zh-CN" sz="3000" u="sng" kern="100" dirty="0">
                <a:latin typeface="Times New Roman" panose="02020603050405020304" pitchFamily="18" charset="0"/>
                <a:ea typeface="方正中等线简体" panose="03000509000000000000" pitchFamily="65" charset="-122"/>
                <a:cs typeface="Courier New" panose="02070309020205020404" pitchFamily="49" charset="0"/>
              </a:rPr>
              <a:t>____________________________________________________________________________________________________________________</a:t>
            </a:r>
          </a:p>
        </p:txBody>
      </p:sp>
      <p:sp>
        <p:nvSpPr>
          <p:cNvPr id="7" name="矩形 6">
            <a:extLst>
              <a:ext uri="{FF2B5EF4-FFF2-40B4-BE49-F238E27FC236}">
                <a16:creationId xmlns:a16="http://schemas.microsoft.com/office/drawing/2014/main" id="{00C2EB28-2B45-D91D-6AD5-D060A093D249}"/>
              </a:ext>
            </a:extLst>
          </p:cNvPr>
          <p:cNvSpPr/>
          <p:nvPr/>
        </p:nvSpPr>
        <p:spPr>
          <a:xfrm>
            <a:off x="557812" y="4417423"/>
            <a:ext cx="11076375" cy="1425109"/>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defTabSz="914400">
              <a:lnSpc>
                <a:spcPct val="150000"/>
              </a:lnSpc>
            </a:pPr>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With new knowledge constantly being generated, you need to refresh what you know to keep pace with the latest developments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blinds(horizontal)">
                                      <p:cBhvr>
                                        <p:cTn id="15"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79376" y="620689"/>
            <a:ext cx="11412000" cy="2810104"/>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4. </a:t>
            </a:r>
            <a:r>
              <a:rPr lang="zh-CN" altLang="en-US" sz="3000" b="1" kern="100" dirty="0">
                <a:latin typeface="Times New Roman" panose="02020603050405020304" pitchFamily="18" charset="0"/>
                <a:ea typeface="方正中等线简体" panose="03000509000000000000" pitchFamily="65" charset="-122"/>
                <a:cs typeface="Courier New" panose="02070309020205020404" pitchFamily="49" charset="0"/>
              </a:rPr>
              <a:t>终身学习者是那些思想开放的人</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zh-CN" altLang="en-US" sz="3000" b="1" kern="100" dirty="0">
                <a:latin typeface="Times New Roman" panose="02020603050405020304" pitchFamily="18" charset="0"/>
                <a:ea typeface="方正中等线简体" panose="03000509000000000000" pitchFamily="65" charset="-122"/>
                <a:cs typeface="Courier New" panose="02070309020205020404" pitchFamily="49" charset="0"/>
              </a:rPr>
              <a:t>要客观，接受新知识和新思想。</a:t>
            </a: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Lifelong learners___________________ and they are able to ______________ new knowledge and ideas.</a:t>
            </a: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 </a:t>
            </a:r>
            <a:endPar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2" name="矩形 1"/>
          <p:cNvSpPr/>
          <p:nvPr/>
        </p:nvSpPr>
        <p:spPr>
          <a:xfrm>
            <a:off x="3863753" y="1434842"/>
            <a:ext cx="3389069"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have an open mind </a:t>
            </a:r>
          </a:p>
        </p:txBody>
      </p:sp>
      <p:pic>
        <p:nvPicPr>
          <p:cNvPr id="5" name="图片 4">
            <a:extLst>
              <a:ext uri="{FF2B5EF4-FFF2-40B4-BE49-F238E27FC236}">
                <a16:creationId xmlns:a16="http://schemas.microsoft.com/office/drawing/2014/main" id="{6C6A6F78-9EDD-9699-FB19-BB9BB238A846}"/>
              </a:ext>
            </a:extLst>
          </p:cNvPr>
          <p:cNvPicPr>
            <a:picLocks noChangeAspect="1"/>
          </p:cNvPicPr>
          <p:nvPr/>
        </p:nvPicPr>
        <p:blipFill>
          <a:blip r:embed="rId2"/>
          <a:stretch>
            <a:fillRect/>
          </a:stretch>
        </p:blipFill>
        <p:spPr>
          <a:xfrm>
            <a:off x="623393" y="1999312"/>
            <a:ext cx="2914141" cy="816935"/>
          </a:xfrm>
          <a:prstGeom prst="rect">
            <a:avLst/>
          </a:prstGeom>
        </p:spPr>
      </p:pic>
      <p:sp>
        <p:nvSpPr>
          <p:cNvPr id="7" name="矩形 6">
            <a:extLst>
              <a:ext uri="{FF2B5EF4-FFF2-40B4-BE49-F238E27FC236}">
                <a16:creationId xmlns:a16="http://schemas.microsoft.com/office/drawing/2014/main" id="{7FA1F38F-1B32-37BE-13BC-375E82FC2717}"/>
              </a:ext>
            </a:extLst>
          </p:cNvPr>
          <p:cNvSpPr/>
          <p:nvPr/>
        </p:nvSpPr>
        <p:spPr>
          <a:xfrm>
            <a:off x="623393" y="3305551"/>
            <a:ext cx="11412000" cy="2117607"/>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pP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将句</a:t>
            </a:r>
            <a:r>
              <a:rPr lang="en-US" altLang="zh-CN" sz="3000" b="1" kern="100" dirty="0">
                <a:latin typeface="Times New Roman" panose="02020603050405020304" pitchFamily="18" charset="0"/>
                <a:ea typeface="方正中等线简体" panose="03000509000000000000" pitchFamily="65" charset="-122"/>
              </a:rPr>
              <a:t>4</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改成</a:t>
            </a:r>
            <a:r>
              <a:rPr lang="zh-CN" altLang="en-US" sz="3000" b="1" kern="100" dirty="0">
                <a:latin typeface="Times New Roman" panose="02020603050405020304" pitchFamily="18" charset="0"/>
                <a:ea typeface="方正中等线简体" panose="03000509000000000000" pitchFamily="65" charset="-122"/>
                <a:cs typeface="Times New Roman" panose="02020603050405020304" pitchFamily="18" charset="0"/>
              </a:rPr>
              <a:t>定语从句</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latin typeface="宋体" panose="02010600030101010101" pitchFamily="2" charset="-122"/>
              <a:cs typeface="Courier New" panose="02070309020205020404" pitchFamily="49" charset="0"/>
            </a:endParaRPr>
          </a:p>
          <a:p>
            <a:pPr algn="just">
              <a:lnSpc>
                <a:spcPct val="150000"/>
              </a:lnSpc>
            </a:pPr>
            <a:r>
              <a:rPr lang="en-US" altLang="zh-CN" sz="3000" u="sng" kern="100" dirty="0">
                <a:latin typeface="Times New Roman" panose="02020603050405020304" pitchFamily="18" charset="0"/>
                <a:ea typeface="方正中等线简体" panose="03000509000000000000" pitchFamily="65" charset="-122"/>
                <a:cs typeface="Courier New" panose="02070309020205020404" pitchFamily="49" charset="0"/>
              </a:rPr>
              <a:t>____________________________________________________________________________________________________________________</a:t>
            </a:r>
          </a:p>
        </p:txBody>
      </p:sp>
      <p:sp>
        <p:nvSpPr>
          <p:cNvPr id="9" name="矩形 8">
            <a:extLst>
              <a:ext uri="{FF2B5EF4-FFF2-40B4-BE49-F238E27FC236}">
                <a16:creationId xmlns:a16="http://schemas.microsoft.com/office/drawing/2014/main" id="{09019AD7-23AF-81A8-4FAA-4009A9DAE802}"/>
              </a:ext>
            </a:extLst>
          </p:cNvPr>
          <p:cNvSpPr/>
          <p:nvPr/>
        </p:nvSpPr>
        <p:spPr>
          <a:xfrm>
            <a:off x="623393" y="3920097"/>
            <a:ext cx="11076375" cy="1420429"/>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pPr>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Those who have an open mind are able to be objective to new knowledge and ideas.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blinds(horizontal)">
                                      <p:cBhvr>
                                        <p:cTn id="1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79376" y="620689"/>
            <a:ext cx="11412000" cy="2117607"/>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5.</a:t>
            </a:r>
            <a:r>
              <a:rPr lang="zh-CN" altLang="en-US" sz="3000" b="1" kern="100" dirty="0">
                <a:latin typeface="Times New Roman" panose="02020603050405020304" pitchFamily="18" charset="0"/>
                <a:ea typeface="方正中等线简体" panose="03000509000000000000" pitchFamily="65" charset="-122"/>
                <a:cs typeface="Times New Roman" panose="02020603050405020304" pitchFamily="18" charset="0"/>
              </a:rPr>
              <a:t> 你们大家是时候行动起来把 学习当成终身的职业。</a:t>
            </a: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It’s time for you all to _______________ to _______________________________.</a:t>
            </a:r>
          </a:p>
        </p:txBody>
      </p:sp>
      <p:sp>
        <p:nvSpPr>
          <p:cNvPr id="4" name="矩形 3"/>
          <p:cNvSpPr/>
          <p:nvPr/>
        </p:nvSpPr>
        <p:spPr>
          <a:xfrm>
            <a:off x="7798307" y="1402493"/>
            <a:ext cx="3068469"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swung into action</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11" name="矩形 10">
            <a:extLst>
              <a:ext uri="{FF2B5EF4-FFF2-40B4-BE49-F238E27FC236}">
                <a16:creationId xmlns:a16="http://schemas.microsoft.com/office/drawing/2014/main" id="{811B3E20-87FE-3B67-070D-BFC2C3367F95}"/>
              </a:ext>
            </a:extLst>
          </p:cNvPr>
          <p:cNvSpPr/>
          <p:nvPr/>
        </p:nvSpPr>
        <p:spPr>
          <a:xfrm>
            <a:off x="733268" y="2162437"/>
            <a:ext cx="5693610"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take learning as a lifelong career</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7" name="矩形 6">
            <a:extLst>
              <a:ext uri="{FF2B5EF4-FFF2-40B4-BE49-F238E27FC236}">
                <a16:creationId xmlns:a16="http://schemas.microsoft.com/office/drawing/2014/main" id="{F4CF7A86-58C9-9FE9-D8CB-CDCF43706CAF}"/>
              </a:ext>
            </a:extLst>
          </p:cNvPr>
          <p:cNvSpPr/>
          <p:nvPr/>
        </p:nvSpPr>
        <p:spPr>
          <a:xfrm>
            <a:off x="390000" y="2738295"/>
            <a:ext cx="11412000" cy="2810104"/>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pPr>
            <a:endParaRPr lang="en-US" altLang="zh-CN" sz="3000" b="1" kern="100" dirty="0">
              <a:latin typeface="Times New Roman" panose="02020603050405020304" pitchFamily="18" charset="0"/>
              <a:ea typeface="方正中等线简体" panose="03000509000000000000" pitchFamily="65" charset="-122"/>
            </a:endParaRPr>
          </a:p>
          <a:p>
            <a:pPr algn="just">
              <a:lnSpc>
                <a:spcPct val="150000"/>
              </a:lnSpc>
            </a:pPr>
            <a:r>
              <a:rPr lang="en-US" altLang="zh-CN" sz="3000" b="1" kern="100" dirty="0">
                <a:latin typeface="Times New Roman" panose="02020603050405020304" pitchFamily="18" charset="0"/>
                <a:ea typeface="方正中等线简体" panose="03000509000000000000" pitchFamily="65" charset="-122"/>
              </a:rPr>
              <a:t> </a:t>
            </a:r>
            <a:r>
              <a:rPr lang="zh-CN" altLang="en-US" sz="3000" b="1" kern="100" dirty="0">
                <a:latin typeface="Times New Roman" panose="02020603050405020304" pitchFamily="18" charset="0"/>
                <a:ea typeface="方正中等线简体" panose="03000509000000000000" pitchFamily="65" charset="-122"/>
                <a:cs typeface="Times New Roman" panose="02020603050405020304" pitchFamily="18" charset="0"/>
              </a:rPr>
              <a:t>将句</a:t>
            </a:r>
            <a:r>
              <a:rPr lang="en-US"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5</a:t>
            </a:r>
            <a:r>
              <a:rPr lang="zh-CN" altLang="en-US" sz="3000" b="1" kern="100" dirty="0">
                <a:latin typeface="Times New Roman" panose="02020603050405020304" pitchFamily="18" charset="0"/>
                <a:ea typeface="方正中等线简体" panose="03000509000000000000" pitchFamily="65" charset="-122"/>
                <a:cs typeface="Times New Roman" panose="02020603050405020304" pitchFamily="18" charset="0"/>
              </a:rPr>
              <a:t>改成虚拟语气</a:t>
            </a: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latin typeface="宋体" panose="02010600030101010101" pitchFamily="2" charset="-122"/>
              <a:cs typeface="Courier New" panose="02070309020205020404" pitchFamily="49" charset="0"/>
            </a:endParaRPr>
          </a:p>
          <a:p>
            <a:pPr algn="just">
              <a:lnSpc>
                <a:spcPct val="150000"/>
              </a:lnSpc>
            </a:pPr>
            <a:r>
              <a:rPr lang="en-US" altLang="zh-CN" sz="3000" u="sng" kern="100" dirty="0">
                <a:latin typeface="Times New Roman" panose="02020603050405020304" pitchFamily="18" charset="0"/>
                <a:ea typeface="方正中等线简体" panose="03000509000000000000" pitchFamily="65" charset="-122"/>
                <a:cs typeface="Courier New" panose="02070309020205020404" pitchFamily="49" charset="0"/>
              </a:rPr>
              <a:t>____________________________________________________________________________________________________________________</a:t>
            </a:r>
          </a:p>
        </p:txBody>
      </p:sp>
      <p:sp>
        <p:nvSpPr>
          <p:cNvPr id="9" name="矩形 8">
            <a:extLst>
              <a:ext uri="{FF2B5EF4-FFF2-40B4-BE49-F238E27FC236}">
                <a16:creationId xmlns:a16="http://schemas.microsoft.com/office/drawing/2014/main" id="{FACF8DF8-9794-8C49-3421-E96CF4A4A2CB}"/>
              </a:ext>
            </a:extLst>
          </p:cNvPr>
          <p:cNvSpPr/>
          <p:nvPr/>
        </p:nvSpPr>
        <p:spPr>
          <a:xfrm>
            <a:off x="390000" y="4035078"/>
            <a:ext cx="11076375" cy="1420429"/>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indent="765175" algn="just" defTabSz="914400">
              <a:lnSpc>
                <a:spcPct val="150000"/>
              </a:lnSpc>
            </a:pPr>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In a word</a:t>
            </a:r>
            <a:r>
              <a:rPr lang="zh-CN" altLang="zh-CN" sz="30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it</a:t>
            </a:r>
            <a:r>
              <a:rPr lang="en-US" altLang="zh-CN" sz="3000" b="1" kern="100" dirty="0">
                <a:solidFill>
                  <a:srgbClr val="C00000"/>
                </a:solidFill>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s time that you all swung into action to</a:t>
            </a:r>
            <a:r>
              <a:rPr lang="en-US" altLang="zh-CN" sz="3000" b="1"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 take learning as a lifelong career. </a:t>
            </a:r>
            <a:endParaRPr lang="zh-CN" altLang="zh-CN" sz="1050" kern="100" dirty="0">
              <a:solidFill>
                <a:srgbClr val="C00000"/>
              </a:solidFill>
              <a:latin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215193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blinds(horizontal)">
                                      <p:cBhvr>
                                        <p:cTn id="1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91588" y="942363"/>
            <a:ext cx="10837204" cy="715581"/>
          </a:xfrm>
          <a:prstGeom prst="rect">
            <a:avLst/>
          </a:prstGeom>
        </p:spPr>
        <p:txBody>
          <a:bodyPr wrap="square">
            <a:spAutoFit/>
          </a:bodyPr>
          <a:lstStyle/>
          <a:p>
            <a:pPr algn="just">
              <a:lnSpc>
                <a:spcPct val="150000"/>
              </a:lnSpc>
            </a:pPr>
            <a:r>
              <a:rPr lang="zh-CN" altLang="zh-CN" sz="3000" b="1" kern="100" dirty="0">
                <a:latin typeface="Times New Roman" panose="02020603050405020304" pitchFamily="18" charset="0"/>
                <a:ea typeface="微软雅黑" panose="020B0503020204020204" charset="-122"/>
                <a:cs typeface="Times New Roman" panose="02020603050405020304" pitchFamily="18" charset="0"/>
              </a:rPr>
              <a:t>　组句成篇</a:t>
            </a:r>
          </a:p>
        </p:txBody>
      </p:sp>
      <p:sp>
        <p:nvSpPr>
          <p:cNvPr id="3" name="矩形 2"/>
          <p:cNvSpPr/>
          <p:nvPr/>
        </p:nvSpPr>
        <p:spPr>
          <a:xfrm>
            <a:off x="391588" y="1751756"/>
            <a:ext cx="11412000" cy="1428637"/>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indent="765175" algn="just">
              <a:lnSpc>
                <a:spcPct val="150000"/>
              </a:lnSpc>
            </a:pPr>
            <a:r>
              <a:rPr lang="zh-CN" altLang="zh-CN" sz="3000" b="1" kern="100" dirty="0">
                <a:latin typeface="Times New Roman" panose="02020603050405020304" pitchFamily="18" charset="0"/>
                <a:ea typeface="方正中等线简体" panose="03000509000000000000" pitchFamily="65" charset="-122"/>
                <a:cs typeface="Times New Roman" panose="02020603050405020304" pitchFamily="18" charset="0"/>
              </a:rPr>
              <a:t>用适当的过渡词语，把以上词汇和句式，再加上联想内容，组成一篇英语短文。</a:t>
            </a:r>
            <a:endParaRPr lang="zh-CN" altLang="zh-CN" sz="1050" kern="100" dirty="0">
              <a:latin typeface="宋体" panose="02010600030101010101" pitchFamily="2" charset="-122"/>
              <a:cs typeface="Courier New" panose="02070309020205020404" pitchFamily="49" charset="0"/>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91588" y="131326"/>
            <a:ext cx="10981220" cy="1681807"/>
          </a:xfrm>
          <a:prstGeom prst="rect">
            <a:avLst/>
          </a:prstGeom>
        </p:spPr>
        <p:txBody>
          <a:bodyPr wrap="square">
            <a:spAutoFit/>
          </a:bodyPr>
          <a:lstStyle/>
          <a:p>
            <a:pPr algn="just">
              <a:lnSpc>
                <a:spcPct val="150000"/>
              </a:lnSpc>
            </a:pPr>
            <a:r>
              <a:rPr lang="en-US" altLang="zh-CN" sz="3000" b="1" kern="100" dirty="0">
                <a:solidFill>
                  <a:srgbClr val="0000FF"/>
                </a:solidFill>
                <a:latin typeface="Times New Roman" panose="02020603050405020304" pitchFamily="18" charset="0"/>
                <a:ea typeface="方正中等线简体" panose="03000509000000000000" pitchFamily="65" charset="-122"/>
              </a:rPr>
              <a:t>[</a:t>
            </a:r>
            <a:r>
              <a:rPr lang="zh-CN" altLang="zh-CN" sz="3000" b="1" kern="100" dirty="0">
                <a:solidFill>
                  <a:srgbClr val="0000FF"/>
                </a:solidFill>
                <a:latin typeface="Times New Roman" panose="02020603050405020304" pitchFamily="18" charset="0"/>
                <a:ea typeface="方正中等线简体" panose="03000509000000000000" pitchFamily="65" charset="-122"/>
                <a:cs typeface="Times New Roman" panose="02020603050405020304" pitchFamily="18" charset="0"/>
              </a:rPr>
              <a:t>参考范文</a:t>
            </a:r>
            <a:r>
              <a:rPr lang="en-US" altLang="zh-CN" sz="3000" b="1" kern="100" dirty="0">
                <a:solidFill>
                  <a:srgbClr val="0000FF"/>
                </a:solidFill>
                <a:latin typeface="Times New Roman" panose="02020603050405020304" pitchFamily="18" charset="0"/>
                <a:ea typeface="方正中等线简体" panose="03000509000000000000" pitchFamily="65" charset="-122"/>
              </a:rPr>
              <a:t>]</a:t>
            </a:r>
          </a:p>
          <a:p>
            <a:pPr algn="just">
              <a:lnSpc>
                <a:spcPct val="150000"/>
              </a:lnSpc>
            </a:pPr>
            <a:endParaRPr lang="en-US" altLang="zh-CN" sz="3000" b="1" kern="100" dirty="0">
              <a:solidFill>
                <a:srgbClr val="0000FF"/>
              </a:solidFill>
              <a:latin typeface="Times New Roman" panose="02020603050405020304" pitchFamily="18" charset="0"/>
              <a:ea typeface="方正中等线简体" panose="03000509000000000000" pitchFamily="65" charset="-122"/>
              <a:cs typeface="Courier New" panose="02070309020205020404" pitchFamily="49" charset="0"/>
            </a:endParaRPr>
          </a:p>
          <a:p>
            <a:pPr algn="just">
              <a:lnSpc>
                <a:spcPct val="150000"/>
              </a:lnSpc>
            </a:pPr>
            <a:endParaRPr lang="zh-CN" altLang="zh-CN" sz="1050" kern="100" dirty="0">
              <a:latin typeface="宋体" panose="02010600030101010101" pitchFamily="2" charset="-122"/>
              <a:cs typeface="Courier New" panose="02070309020205020404" pitchFamily="49" charset="0"/>
            </a:endParaRPr>
          </a:p>
        </p:txBody>
      </p:sp>
      <p:sp>
        <p:nvSpPr>
          <p:cNvPr id="5" name="矩形 4"/>
          <p:cNvSpPr/>
          <p:nvPr/>
        </p:nvSpPr>
        <p:spPr>
          <a:xfrm>
            <a:off x="391588" y="922349"/>
            <a:ext cx="11412000" cy="4195099"/>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pPr>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Dear</a:t>
            </a:r>
            <a:r>
              <a:rPr lang="en-US" altLang="zh-CN" sz="3000"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fellow students:</a:t>
            </a:r>
          </a:p>
          <a:p>
            <a:pPr algn="just">
              <a:lnSpc>
                <a:spcPct val="150000"/>
              </a:lnSpc>
            </a:pPr>
            <a:r>
              <a:rPr lang="en-US" altLang="zh-CN" sz="3000" kern="100" dirty="0">
                <a:latin typeface="Times New Roman" panose="02020603050405020304" pitchFamily="18" charset="0"/>
                <a:ea typeface="方正中等线简体" panose="03000509000000000000" pitchFamily="65" charset="-122"/>
                <a:cs typeface="Courier New" panose="02070309020205020404" pitchFamily="49" charset="0"/>
              </a:rPr>
              <a:t>__________________________________________________________</a:t>
            </a:r>
          </a:p>
          <a:p>
            <a:pPr algn="just">
              <a:lnSpc>
                <a:spcPct val="150000"/>
              </a:lnSpc>
            </a:pPr>
            <a:r>
              <a:rPr lang="en-US" altLang="zh-CN" sz="3000" kern="100" dirty="0">
                <a:latin typeface="Times New Roman" panose="02020603050405020304" pitchFamily="18" charset="0"/>
                <a:ea typeface="方正中等线简体" panose="03000509000000000000" pitchFamily="65" charset="-122"/>
                <a:cs typeface="Courier New" panose="02070309020205020404" pitchFamily="49" charset="0"/>
              </a:rPr>
              <a:t>________________________________________________________________________________________________________________________________________________________________________________________________________________________________________</a:t>
            </a:r>
            <a:endParaRPr lang="zh-CN" altLang="zh-CN" sz="3000" kern="100" dirty="0">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8" name="矩形 7">
            <a:extLst>
              <a:ext uri="{FF2B5EF4-FFF2-40B4-BE49-F238E27FC236}">
                <a16:creationId xmlns:a16="http://schemas.microsoft.com/office/drawing/2014/main" id="{9E3984B0-B17C-08E4-F6CB-E6B2EF7E42F2}"/>
              </a:ext>
            </a:extLst>
          </p:cNvPr>
          <p:cNvSpPr/>
          <p:nvPr/>
        </p:nvSpPr>
        <p:spPr>
          <a:xfrm>
            <a:off x="388412" y="1470061"/>
            <a:ext cx="11321036" cy="4195099"/>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pPr>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sym typeface="+mn-ea"/>
              </a:rPr>
              <a:t>The more I learn, the better I know that there is still so much I  don’t know. In a world of constant change, it is essential and beneficial to be a lifelong learner. With new knowledge constantly being generated, you need to refresh what you know to keep pace with the latest developments.</a:t>
            </a:r>
          </a:p>
          <a:p>
            <a:pPr algn="just">
              <a:lnSpc>
                <a:spcPct val="150000"/>
              </a:lnSpc>
            </a:pPr>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91588" y="131326"/>
            <a:ext cx="10981220" cy="705386"/>
          </a:xfrm>
          <a:prstGeom prst="rect">
            <a:avLst/>
          </a:prstGeom>
        </p:spPr>
        <p:txBody>
          <a:bodyPr wrap="square">
            <a:spAutoFit/>
          </a:bodyPr>
          <a:lstStyle/>
          <a:p>
            <a:pPr algn="just">
              <a:lnSpc>
                <a:spcPct val="150000"/>
              </a:lnSpc>
            </a:pPr>
            <a:r>
              <a:rPr lang="en-US" altLang="zh-CN" sz="3000" b="1" kern="100" dirty="0">
                <a:solidFill>
                  <a:srgbClr val="0000FF"/>
                </a:solidFill>
                <a:latin typeface="Times New Roman" panose="02020603050405020304" pitchFamily="18" charset="0"/>
                <a:ea typeface="方正中等线简体" panose="03000509000000000000" pitchFamily="65" charset="-122"/>
              </a:rPr>
              <a:t>[</a:t>
            </a:r>
            <a:r>
              <a:rPr lang="zh-CN" altLang="zh-CN" sz="3000" b="1" kern="100" dirty="0">
                <a:solidFill>
                  <a:srgbClr val="0000FF"/>
                </a:solidFill>
                <a:latin typeface="Times New Roman" panose="02020603050405020304" pitchFamily="18" charset="0"/>
                <a:ea typeface="方正中等线简体" panose="03000509000000000000" pitchFamily="65" charset="-122"/>
                <a:cs typeface="Times New Roman" panose="02020603050405020304" pitchFamily="18" charset="0"/>
              </a:rPr>
              <a:t>参考范文</a:t>
            </a:r>
            <a:r>
              <a:rPr lang="en-US" altLang="zh-CN" sz="3000" b="1" kern="100" dirty="0">
                <a:solidFill>
                  <a:srgbClr val="0000FF"/>
                </a:solidFill>
                <a:latin typeface="Times New Roman" panose="02020603050405020304" pitchFamily="18" charset="0"/>
                <a:ea typeface="方正中等线简体" panose="03000509000000000000" pitchFamily="65" charset="-122"/>
              </a:rPr>
              <a:t>]</a:t>
            </a:r>
            <a:endParaRPr lang="zh-CN" altLang="zh-CN" sz="1050" kern="100" dirty="0">
              <a:latin typeface="宋体" panose="02010600030101010101" pitchFamily="2" charset="-122"/>
              <a:cs typeface="Courier New" panose="02070309020205020404" pitchFamily="49" charset="0"/>
            </a:endParaRPr>
          </a:p>
        </p:txBody>
      </p:sp>
      <p:sp>
        <p:nvSpPr>
          <p:cNvPr id="5" name="矩形 4"/>
          <p:cNvSpPr/>
          <p:nvPr/>
        </p:nvSpPr>
        <p:spPr>
          <a:xfrm>
            <a:off x="391588" y="922349"/>
            <a:ext cx="11412000" cy="4195099"/>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pPr>
            <a:r>
              <a:rPr lang="en-US" altLang="zh-CN" sz="3000" kern="100" dirty="0">
                <a:latin typeface="Times New Roman" panose="02020603050405020304" pitchFamily="18" charset="0"/>
                <a:ea typeface="方正中等线简体" panose="03000509000000000000" pitchFamily="65" charset="-122"/>
                <a:cs typeface="Courier New" panose="02070309020205020404" pitchFamily="49" charset="0"/>
              </a:rPr>
              <a:t>__________________________________________________________</a:t>
            </a:r>
          </a:p>
          <a:p>
            <a:pPr algn="just">
              <a:lnSpc>
                <a:spcPct val="150000"/>
              </a:lnSpc>
            </a:pPr>
            <a:r>
              <a:rPr lang="en-US" altLang="zh-CN" sz="3000" kern="100" dirty="0">
                <a:latin typeface="Times New Roman" panose="02020603050405020304" pitchFamily="18" charset="0"/>
                <a:ea typeface="方正中等线简体" panose="03000509000000000000" pitchFamily="65" charset="-122"/>
                <a:cs typeface="Courier New" panose="02070309020205020404" pitchFamily="49"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zh-CN" altLang="zh-CN" sz="3000" kern="100" dirty="0">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4" name="矩形 3"/>
          <p:cNvSpPr/>
          <p:nvPr/>
        </p:nvSpPr>
        <p:spPr>
          <a:xfrm>
            <a:off x="435482" y="830375"/>
            <a:ext cx="11321036" cy="4887596"/>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pPr>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sym typeface="+mn-ea"/>
              </a:rPr>
              <a:t>    How can we be lifelong learners? Firstly, lifelong learning is an attitude. We should be objective and open to new knowledge and ideas. Secondly, we should make the best of the learning resources around us—for example, the local library and the on-line courses. </a:t>
            </a:r>
          </a:p>
          <a:p>
            <a:pPr algn="just">
              <a:lnSpc>
                <a:spcPct val="150000"/>
              </a:lnSpc>
            </a:pPr>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    In a word</a:t>
            </a:r>
            <a:r>
              <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it’s time that you all swung into action to take learning as a lifelong career. </a:t>
            </a:r>
          </a:p>
          <a:p>
            <a:pPr algn="just">
              <a:lnSpc>
                <a:spcPct val="150000"/>
              </a:lnSpc>
            </a:pPr>
            <a:endPar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Tree>
    <p:extLst>
      <p:ext uri="{BB962C8B-B14F-4D97-AF65-F5344CB8AC3E}">
        <p14:creationId xmlns:p14="http://schemas.microsoft.com/office/powerpoint/2010/main" val="18501861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252936" y="1247954"/>
            <a:ext cx="8053295" cy="2181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nSpc>
                <a:spcPct val="130000"/>
              </a:lnSpc>
            </a:pPr>
            <a:r>
              <a:rPr lang="en-US" altLang="zh-CN" sz="3600" b="1" dirty="0">
                <a:solidFill>
                  <a:srgbClr val="0C1CF2"/>
                </a:solidFill>
                <a:latin typeface="Times New Roman" panose="02020603050405020304" pitchFamily="18" charset="0"/>
              </a:rPr>
              <a:t>Homework</a:t>
            </a:r>
            <a:r>
              <a:rPr lang="zh-CN" altLang="en-US" sz="3600" b="1" dirty="0">
                <a:solidFill>
                  <a:srgbClr val="0C1CF2"/>
                </a:solidFill>
                <a:latin typeface="Times New Roman" panose="02020603050405020304" pitchFamily="18" charset="0"/>
              </a:rPr>
              <a:t>：</a:t>
            </a:r>
            <a:endParaRPr lang="en-US" altLang="zh-CN" sz="3600" b="1" dirty="0">
              <a:solidFill>
                <a:srgbClr val="0C1CF2"/>
              </a:solidFill>
              <a:latin typeface="Times New Roman" panose="02020603050405020304" pitchFamily="18" charset="0"/>
            </a:endParaRPr>
          </a:p>
          <a:p>
            <a:pPr>
              <a:lnSpc>
                <a:spcPct val="130000"/>
              </a:lnSpc>
            </a:pPr>
            <a:r>
              <a:rPr lang="en-US" altLang="zh-CN" sz="3600" b="1" dirty="0">
                <a:solidFill>
                  <a:srgbClr val="0C1CF2"/>
                </a:solidFill>
                <a:latin typeface="Times New Roman" panose="02020603050405020304" pitchFamily="18" charset="0"/>
              </a:rPr>
              <a:t>1. Review the usage of the key words.</a:t>
            </a:r>
          </a:p>
          <a:p>
            <a:pPr>
              <a:lnSpc>
                <a:spcPct val="130000"/>
              </a:lnSpc>
            </a:pPr>
            <a:r>
              <a:rPr lang="en-US" altLang="zh-CN" sz="3600" b="1" dirty="0">
                <a:solidFill>
                  <a:srgbClr val="0C1CF2"/>
                </a:solidFill>
                <a:latin typeface="Times New Roman" panose="02020603050405020304" pitchFamily="18" charset="0"/>
              </a:rPr>
              <a:t>2. Polish up the essay and recite it.</a:t>
            </a:r>
          </a:p>
        </p:txBody>
      </p:sp>
      <p:pic>
        <p:nvPicPr>
          <p:cNvPr id="13315" name="New picture"/>
          <p:cNvPicPr/>
          <p:nvPr/>
        </p:nvPicPr>
        <p:blipFill>
          <a:blip r:embed="rId2"/>
          <a:stretch>
            <a:fillRect/>
          </a:stretch>
        </p:blipFill>
        <p:spPr>
          <a:xfrm>
            <a:off x="10287000" y="11849100"/>
            <a:ext cx="304800" cy="228600"/>
          </a:xfrm>
          <a:prstGeom prst="cube">
            <a:avLst/>
          </a:prstGeom>
        </p:spPr>
      </p:pic>
      <p:pic>
        <p:nvPicPr>
          <p:cNvPr id="13316" name="New picture"/>
          <p:cNvPicPr/>
          <p:nvPr/>
        </p:nvPicPr>
        <p:blipFill>
          <a:blip r:embed="rId3"/>
          <a:stretch>
            <a:fillRect/>
          </a:stretch>
        </p:blipFill>
        <p:spPr>
          <a:xfrm>
            <a:off x="10160000" y="11201400"/>
            <a:ext cx="342900" cy="266700"/>
          </a:xfrm>
          <a:prstGeom prst="cube">
            <a:avLst/>
          </a:prstGeom>
        </p:spPr>
      </p:pic>
    </p:spTree>
  </p:cSld>
  <p:clrMapOvr>
    <a:masterClrMapping/>
  </p:clrMapOvr>
  <p:transition>
    <p:wheel spokes="2"/>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878150" y="2029430"/>
            <a:ext cx="4674870" cy="2011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nSpc>
                <a:spcPct val="130000"/>
              </a:lnSpc>
            </a:pPr>
            <a:r>
              <a:rPr lang="en-US" altLang="zh-CN" sz="9600" b="1" dirty="0">
                <a:solidFill>
                  <a:srgbClr val="0C1CF2"/>
                </a:solidFill>
                <a:latin typeface="Times New Roman" panose="02020603050405020304" pitchFamily="18" charset="0"/>
              </a:rPr>
              <a:t>See you!</a:t>
            </a:r>
          </a:p>
        </p:txBody>
      </p:sp>
      <p:pic>
        <p:nvPicPr>
          <p:cNvPr id="13315" name="New picture"/>
          <p:cNvPicPr/>
          <p:nvPr/>
        </p:nvPicPr>
        <p:blipFill>
          <a:blip r:embed="rId2"/>
          <a:stretch>
            <a:fillRect/>
          </a:stretch>
        </p:blipFill>
        <p:spPr>
          <a:xfrm>
            <a:off x="10287000" y="11849100"/>
            <a:ext cx="304800" cy="228600"/>
          </a:xfrm>
          <a:prstGeom prst="cube">
            <a:avLst/>
          </a:prstGeom>
        </p:spPr>
      </p:pic>
      <p:pic>
        <p:nvPicPr>
          <p:cNvPr id="13316" name="New picture"/>
          <p:cNvPicPr/>
          <p:nvPr/>
        </p:nvPicPr>
        <p:blipFill>
          <a:blip r:embed="rId3"/>
          <a:stretch>
            <a:fillRect/>
          </a:stretch>
        </p:blipFill>
        <p:spPr>
          <a:xfrm>
            <a:off x="10160000" y="11201400"/>
            <a:ext cx="342900" cy="266700"/>
          </a:xfrm>
          <a:prstGeom prst="cube">
            <a:avLst/>
          </a:prstGeom>
        </p:spPr>
      </p:pic>
    </p:spTree>
    <p:extLst>
      <p:ext uri="{BB962C8B-B14F-4D97-AF65-F5344CB8AC3E}">
        <p14:creationId xmlns:p14="http://schemas.microsoft.com/office/powerpoint/2010/main" val="4058876955"/>
      </p:ext>
    </p:extLst>
  </p:cSld>
  <p:clrMapOvr>
    <a:masterClrMapping/>
  </p:clrMapOvr>
  <p:transition>
    <p:wheel spokes="2"/>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391588" y="1388082"/>
            <a:ext cx="11412000" cy="2440305"/>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indent="765175" algn="just">
              <a:lnSpc>
                <a:spcPct val="150000"/>
              </a:lnSpc>
              <a:spcAft>
                <a:spcPts val="0"/>
              </a:spcAft>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In conclusion</a:t>
            </a:r>
            <a:r>
              <a:rPr lang="zh-CN"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it is a 9.</a:t>
            </a:r>
            <a:r>
              <a:rPr lang="en-US" altLang="zh-CN" sz="3000" b="1" u="sng"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(necessary) that we should never cease to learn,10.</a:t>
            </a:r>
            <a:r>
              <a:rPr lang="en-US" altLang="zh-CN" sz="3000" b="1" u="sng"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 is helpful to both human society and individuals.</a:t>
            </a:r>
            <a:endParaRPr lang="en-US" altLang="zh-CN" sz="1050" b="1" kern="100" dirty="0">
              <a:latin typeface="Times New Roman" panose="02020603050405020304" pitchFamily="18" charset="0"/>
              <a:ea typeface="方正中等线简体" panose="03000509000000000000" pitchFamily="65" charset="-122"/>
              <a:cs typeface="Courier New" panose="02070309020205020404" pitchFamily="49" charset="0"/>
            </a:endParaRPr>
          </a:p>
          <a:p>
            <a:pPr indent="765175" algn="just">
              <a:lnSpc>
                <a:spcPct val="150000"/>
              </a:lnSpc>
              <a:spcAft>
                <a:spcPts val="0"/>
              </a:spcAft>
            </a:pPr>
            <a:endParaRPr lang="zh-CN" altLang="zh-CN" sz="1050" kern="100" dirty="0">
              <a:latin typeface="宋体" panose="02010600030101010101" pitchFamily="2" charset="-122"/>
              <a:cs typeface="Courier New" panose="02070309020205020404" pitchFamily="49" charset="0"/>
            </a:endParaRPr>
          </a:p>
        </p:txBody>
      </p:sp>
      <p:sp>
        <p:nvSpPr>
          <p:cNvPr id="15" name="返回">
            <a:hlinkClick r:id="rId2" action="ppaction://hlinksldjump"/>
          </p:cNvPr>
          <p:cNvSpPr/>
          <p:nvPr/>
        </p:nvSpPr>
        <p:spPr bwMode="auto">
          <a:xfrm>
            <a:off x="11212801" y="6398788"/>
            <a:ext cx="979200" cy="460800"/>
          </a:xfrm>
          <a:prstGeom prst="rect">
            <a:avLst/>
          </a:prstGeom>
          <a:solidFill>
            <a:schemeClr val="accent5">
              <a:alpha val="60000"/>
            </a:scheme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ct val="50000"/>
              </a:spcBef>
              <a:spcAft>
                <a:spcPts val="0"/>
              </a:spcAft>
              <a:buClrTx/>
              <a:buSzTx/>
              <a:buFontTx/>
              <a:buNone/>
              <a:defRPr/>
            </a:pPr>
            <a:r>
              <a:rPr kumimoji="0" lang="zh-CN" altLang="en-US" sz="2000" b="0" i="0" u="none" strike="noStrike" kern="100" cap="none" spc="0" normalizeH="0" baseline="0" noProof="0" dirty="0">
                <a:ln>
                  <a:noFill/>
                </a:ln>
                <a:solidFill>
                  <a:schemeClr val="bg1"/>
                </a:solidFill>
                <a:effectLst/>
                <a:uLnTx/>
                <a:uFillTx/>
                <a:latin typeface="微软雅黑" panose="020B0503020204020204" charset="-122"/>
                <a:ea typeface="微软雅黑" panose="020B0503020204020204" charset="-122"/>
                <a:cs typeface="Times New Roman" panose="02020603050405020304"/>
              </a:rPr>
              <a:t>返 回</a:t>
            </a:r>
          </a:p>
        </p:txBody>
      </p:sp>
      <p:sp>
        <p:nvSpPr>
          <p:cNvPr id="2" name="矩形 1"/>
          <p:cNvSpPr/>
          <p:nvPr/>
        </p:nvSpPr>
        <p:spPr>
          <a:xfrm>
            <a:off x="5393514" y="1484784"/>
            <a:ext cx="1621155" cy="553085"/>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necessity</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3" name="矩形 2"/>
          <p:cNvSpPr/>
          <p:nvPr/>
        </p:nvSpPr>
        <p:spPr>
          <a:xfrm>
            <a:off x="4377333" y="2211372"/>
            <a:ext cx="1156970" cy="553085"/>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which</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Tree>
    <p:extLst>
      <p:ext uri="{BB962C8B-B14F-4D97-AF65-F5344CB8AC3E}">
        <p14:creationId xmlns:p14="http://schemas.microsoft.com/office/powerpoint/2010/main" val="5241010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391588" y="309855"/>
            <a:ext cx="11412000" cy="715068"/>
          </a:xfrm>
          <a:prstGeom prst="rect">
            <a:avLst/>
          </a:prstGeom>
        </p:spPr>
        <p:txBody>
          <a:bodyPr wrap="square">
            <a:spAutoFit/>
          </a:bodyPr>
          <a:lstStyle/>
          <a:p>
            <a:pPr algn="just">
              <a:lnSpc>
                <a:spcPct val="150000"/>
              </a:lnSpc>
            </a:pPr>
            <a:r>
              <a:rPr lang="en-US" altLang="zh-CN" sz="3000" b="1" dirty="0">
                <a:solidFill>
                  <a:srgbClr val="FF0000"/>
                </a:solidFill>
                <a:latin typeface="Times New Roman" panose="02020603050405020304" pitchFamily="18" charset="0"/>
                <a:ea typeface="华文楷体" panose="02010600040101010101" pitchFamily="2" charset="-122"/>
                <a:sym typeface="+mn-ea"/>
              </a:rPr>
              <a:t>B4U4课本回眸</a:t>
            </a:r>
            <a:endParaRPr lang="en-US" altLang="zh-CN" sz="3000" b="1" dirty="0">
              <a:solidFill>
                <a:srgbClr val="FF0000"/>
              </a:solidFill>
              <a:latin typeface="Times New Roman" panose="02020603050405020304" pitchFamily="18" charset="0"/>
              <a:ea typeface="华文楷体" panose="02010600040101010101" pitchFamily="2" charset="-122"/>
            </a:endParaRPr>
          </a:p>
        </p:txBody>
      </p:sp>
      <p:sp>
        <p:nvSpPr>
          <p:cNvPr id="8" name="矩形 7"/>
          <p:cNvSpPr/>
          <p:nvPr/>
        </p:nvSpPr>
        <p:spPr>
          <a:xfrm>
            <a:off x="391588" y="1287957"/>
            <a:ext cx="11412000" cy="5660390"/>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indent="765175" algn="just">
              <a:lnSpc>
                <a:spcPct val="150000"/>
              </a:lnSpc>
              <a:spcAft>
                <a:spcPts val="0"/>
              </a:spcAft>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My university life had gone in 1. _______ flash. After the graduation ceremony, I held my degree certificate, 2. __________ (think) carefully about the past four years. </a:t>
            </a:r>
          </a:p>
          <a:p>
            <a:pPr indent="765175" algn="just">
              <a:lnSpc>
                <a:spcPct val="150000"/>
              </a:lnSpc>
              <a:spcAft>
                <a:spcPts val="0"/>
              </a:spcAft>
            </a:pP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My first day at university was still vivid in my mind. The campus was alive with people, including 3. __________ (excite) freshmen and their parents. They were either talking in small groups 4. __________ walking in and out of dormitory buildings. Facing the new environment, I was afraid I couldn't fit in. </a:t>
            </a:r>
          </a:p>
        </p:txBody>
      </p:sp>
      <p:sp>
        <p:nvSpPr>
          <p:cNvPr id="3" name="矩形 2"/>
          <p:cNvSpPr/>
          <p:nvPr/>
        </p:nvSpPr>
        <p:spPr>
          <a:xfrm>
            <a:off x="7782911" y="1458064"/>
            <a:ext cx="734060" cy="553085"/>
          </a:xfrm>
          <a:prstGeom prst="rect">
            <a:avLst/>
          </a:prstGeom>
        </p:spPr>
        <p:txBody>
          <a:bodyPr wrap="squar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a</a:t>
            </a:r>
            <a:endParaRPr lang="zh-CN" altLang="en-US" dirty="0">
              <a:solidFill>
                <a:srgbClr val="C00000"/>
              </a:solidFill>
            </a:endParaRPr>
          </a:p>
        </p:txBody>
      </p:sp>
      <p:sp>
        <p:nvSpPr>
          <p:cNvPr id="4" name="矩形 3"/>
          <p:cNvSpPr/>
          <p:nvPr/>
        </p:nvSpPr>
        <p:spPr>
          <a:xfrm>
            <a:off x="9931760" y="2149057"/>
            <a:ext cx="1572866"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thinking</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16" name="圆角矩形 15"/>
          <p:cNvSpPr/>
          <p:nvPr/>
        </p:nvSpPr>
        <p:spPr>
          <a:xfrm>
            <a:off x="4197350" y="563880"/>
            <a:ext cx="5149850" cy="7239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tx1"/>
                </a:solidFill>
                <a:latin typeface="Times New Roman" panose="02020603050405020304" pitchFamily="18" charset="0"/>
                <a:cs typeface="Times New Roman" panose="02020603050405020304" pitchFamily="18" charset="0"/>
              </a:rPr>
              <a:t>My university life</a:t>
            </a:r>
          </a:p>
        </p:txBody>
      </p:sp>
      <p:sp>
        <p:nvSpPr>
          <p:cNvPr id="7" name="矩形 6">
            <a:extLst>
              <a:ext uri="{FF2B5EF4-FFF2-40B4-BE49-F238E27FC236}">
                <a16:creationId xmlns:a16="http://schemas.microsoft.com/office/drawing/2014/main" id="{A217E4C0-F9A0-2B0B-EEE9-B9FA35E28D48}"/>
              </a:ext>
            </a:extLst>
          </p:cNvPr>
          <p:cNvSpPr/>
          <p:nvPr/>
        </p:nvSpPr>
        <p:spPr>
          <a:xfrm>
            <a:off x="8673650" y="4118152"/>
            <a:ext cx="1340432"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excited</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9" name="矩形 8">
            <a:extLst>
              <a:ext uri="{FF2B5EF4-FFF2-40B4-BE49-F238E27FC236}">
                <a16:creationId xmlns:a16="http://schemas.microsoft.com/office/drawing/2014/main" id="{6288297C-E2A7-326D-6948-AAA55C1FD6CE}"/>
              </a:ext>
            </a:extLst>
          </p:cNvPr>
          <p:cNvSpPr/>
          <p:nvPr/>
        </p:nvSpPr>
        <p:spPr>
          <a:xfrm>
            <a:off x="1319540" y="5480681"/>
            <a:ext cx="548548"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or</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Tree>
    <p:extLst>
      <p:ext uri="{BB962C8B-B14F-4D97-AF65-F5344CB8AC3E}">
        <p14:creationId xmlns:p14="http://schemas.microsoft.com/office/powerpoint/2010/main" val="31039248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391588" y="404664"/>
            <a:ext cx="11412000" cy="6353175"/>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indent="765175" algn="just">
              <a:lnSpc>
                <a:spcPct val="150000"/>
              </a:lnSpc>
              <a:spcAft>
                <a:spcPts val="0"/>
              </a:spcAft>
            </a:pPr>
            <a:r>
              <a:rPr altLang="zh-CN" sz="3000" b="1" kern="100" dirty="0">
                <a:latin typeface="Times New Roman" panose="02020603050405020304" pitchFamily="18" charset="0"/>
                <a:ea typeface="方正中等线简体" panose="03000509000000000000" pitchFamily="65" charset="-122"/>
              </a:rPr>
              <a:t>I took a deep breath to compose 5. __</a:t>
            </a:r>
            <a:r>
              <a:rPr lang="en-US" altLang="zh-CN" sz="3000" b="1" kern="100" dirty="0">
                <a:latin typeface="Times New Roman" panose="02020603050405020304" pitchFamily="18" charset="0"/>
                <a:ea typeface="方正中等线简体" panose="03000509000000000000" pitchFamily="65" charset="-122"/>
              </a:rPr>
              <a:t>____</a:t>
            </a:r>
            <a:r>
              <a:rPr altLang="zh-CN" sz="3000" b="1" kern="100" dirty="0">
                <a:latin typeface="Times New Roman" panose="02020603050405020304" pitchFamily="18" charset="0"/>
                <a:ea typeface="方正中等线简体" panose="03000509000000000000" pitchFamily="65" charset="-122"/>
              </a:rPr>
              <a:t>_ (I) and carried on into the heart of the campus. </a:t>
            </a:r>
          </a:p>
          <a:p>
            <a:pPr indent="765175" algn="just">
              <a:lnSpc>
                <a:spcPct val="150000"/>
              </a:lnSpc>
              <a:spcAft>
                <a:spcPts val="0"/>
              </a:spcAft>
            </a:pPr>
            <a:r>
              <a:rPr altLang="zh-CN" sz="3000" b="1" kern="100" dirty="0">
                <a:latin typeface="Times New Roman" panose="02020603050405020304" pitchFamily="18" charset="0"/>
                <a:ea typeface="方正中等线简体" panose="03000509000000000000" pitchFamily="65" charset="-122"/>
              </a:rPr>
              <a:t>My first assignment left me with a deep 6. __________ (impress). Instead of turning to others for advice when I didn't know how to start, I kept putting it off until the deadline approached. 7. __________</a:t>
            </a:r>
            <a:r>
              <a:rPr lang="en-US" altLang="zh-CN" sz="3000" b="1" kern="100" dirty="0">
                <a:latin typeface="Times New Roman" panose="02020603050405020304" pitchFamily="18" charset="0"/>
                <a:ea typeface="方正中等线简体" panose="03000509000000000000" pitchFamily="65" charset="-122"/>
              </a:rPr>
              <a:t>__</a:t>
            </a:r>
            <a:r>
              <a:rPr altLang="zh-CN" sz="3000" b="1" kern="100" dirty="0">
                <a:latin typeface="Times New Roman" panose="02020603050405020304" pitchFamily="18" charset="0"/>
                <a:ea typeface="方正中等线简体" panose="03000509000000000000" pitchFamily="65" charset="-122"/>
              </a:rPr>
              <a:t> (consequent), I had to stay up all night to complete it, 8. __________ resulted in an essay of poor quality and me feeling unwell. </a:t>
            </a:r>
            <a:r>
              <a:rPr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sym typeface="+mn-ea"/>
              </a:rPr>
              <a:t>This taught me a lesson. </a:t>
            </a:r>
            <a:endParaRPr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endParaRPr>
          </a:p>
          <a:p>
            <a:pPr indent="765175" algn="just">
              <a:lnSpc>
                <a:spcPct val="150000"/>
              </a:lnSpc>
              <a:spcAft>
                <a:spcPts val="0"/>
              </a:spcAft>
            </a:pPr>
            <a:endParaRPr altLang="zh-CN" sz="3000" b="1" kern="100" dirty="0">
              <a:latin typeface="Times New Roman" panose="02020603050405020304" pitchFamily="18" charset="0"/>
              <a:ea typeface="方正中等线简体" panose="03000509000000000000" pitchFamily="65" charset="-122"/>
            </a:endParaRPr>
          </a:p>
        </p:txBody>
      </p:sp>
      <p:sp>
        <p:nvSpPr>
          <p:cNvPr id="2" name="矩形 1"/>
          <p:cNvSpPr/>
          <p:nvPr/>
        </p:nvSpPr>
        <p:spPr>
          <a:xfrm>
            <a:off x="7283886" y="404664"/>
            <a:ext cx="1253869"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myself</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3" name="矩形 2"/>
          <p:cNvSpPr/>
          <p:nvPr/>
        </p:nvSpPr>
        <p:spPr>
          <a:xfrm>
            <a:off x="8178021" y="1860962"/>
            <a:ext cx="1973104"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impression</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4" name="矩形 3"/>
          <p:cNvSpPr/>
          <p:nvPr/>
        </p:nvSpPr>
        <p:spPr>
          <a:xfrm>
            <a:off x="513435" y="3886919"/>
            <a:ext cx="2427268"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Consequently</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5" name="矩形 4"/>
          <p:cNvSpPr/>
          <p:nvPr/>
        </p:nvSpPr>
        <p:spPr>
          <a:xfrm>
            <a:off x="1090515" y="4657610"/>
            <a:ext cx="1167307"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which</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Tree>
    <p:extLst>
      <p:ext uri="{BB962C8B-B14F-4D97-AF65-F5344CB8AC3E}">
        <p14:creationId xmlns:p14="http://schemas.microsoft.com/office/powerpoint/2010/main" val="37828875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389683" y="135862"/>
            <a:ext cx="11412000" cy="5580093"/>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indent="765175" algn="just">
              <a:lnSpc>
                <a:spcPct val="150000"/>
              </a:lnSpc>
              <a:spcAft>
                <a:spcPts val="0"/>
              </a:spcAft>
            </a:pPr>
            <a:r>
              <a:rPr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I learned that collective wisdom could be much 9. __________</a:t>
            </a:r>
            <a:r>
              <a:rPr lang="en-US"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______</a:t>
            </a:r>
            <a:r>
              <a:rPr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 (productive) than a solo effort. I also remembered the first time I visited my favourite professor, from whom I learned that many professors are willing 10. __________ (share) their knowledge and they do care about their students' intellectual development. </a:t>
            </a:r>
          </a:p>
          <a:p>
            <a:pPr indent="765175" algn="just">
              <a:lnSpc>
                <a:spcPct val="150000"/>
              </a:lnSpc>
              <a:spcAft>
                <a:spcPts val="0"/>
              </a:spcAft>
            </a:pPr>
            <a:r>
              <a:rPr altLang="zh-CN" sz="3000" b="1" kern="100" dirty="0">
                <a:latin typeface="Times New Roman" panose="02020603050405020304" pitchFamily="18" charset="0"/>
                <a:ea typeface="方正中等线简体" panose="03000509000000000000" pitchFamily="65" charset="-122"/>
                <a:cs typeface="Courier New" panose="02070309020205020404" pitchFamily="49" charset="0"/>
              </a:rPr>
              <a:t>As university has changed me and I have grown as a confident adult, I am ready for the next phase of my life. </a:t>
            </a:r>
          </a:p>
        </p:txBody>
      </p:sp>
      <p:sp>
        <p:nvSpPr>
          <p:cNvPr id="15" name="返回">
            <a:hlinkClick r:id="rId2" action="ppaction://hlinksldjump"/>
          </p:cNvPr>
          <p:cNvSpPr/>
          <p:nvPr/>
        </p:nvSpPr>
        <p:spPr bwMode="auto">
          <a:xfrm>
            <a:off x="11212801" y="6398788"/>
            <a:ext cx="979200" cy="460800"/>
          </a:xfrm>
          <a:prstGeom prst="rect">
            <a:avLst/>
          </a:prstGeom>
          <a:solidFill>
            <a:schemeClr val="accent5">
              <a:alpha val="60000"/>
            </a:scheme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ct val="50000"/>
              </a:spcBef>
              <a:spcAft>
                <a:spcPts val="0"/>
              </a:spcAft>
              <a:buClrTx/>
              <a:buSzTx/>
              <a:buFontTx/>
              <a:buNone/>
              <a:defRPr/>
            </a:pPr>
            <a:r>
              <a:rPr kumimoji="0" lang="zh-CN" altLang="en-US" sz="2000" b="0" i="0" u="none" strike="noStrike" kern="100" cap="none" spc="0" normalizeH="0" baseline="0" noProof="0" dirty="0">
                <a:ln>
                  <a:noFill/>
                </a:ln>
                <a:solidFill>
                  <a:schemeClr val="bg1"/>
                </a:solidFill>
                <a:effectLst/>
                <a:uLnTx/>
                <a:uFillTx/>
                <a:latin typeface="微软雅黑" panose="020B0503020204020204" charset="-122"/>
                <a:ea typeface="微软雅黑" panose="020B0503020204020204" charset="-122"/>
                <a:cs typeface="Times New Roman" panose="02020603050405020304"/>
              </a:rPr>
              <a:t>返 回</a:t>
            </a:r>
          </a:p>
        </p:txBody>
      </p:sp>
      <p:sp>
        <p:nvSpPr>
          <p:cNvPr id="2" name="矩形 1"/>
          <p:cNvSpPr/>
          <p:nvPr/>
        </p:nvSpPr>
        <p:spPr>
          <a:xfrm>
            <a:off x="714510" y="954640"/>
            <a:ext cx="2897524"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more productive</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
        <p:nvSpPr>
          <p:cNvPr id="3" name="矩形 2"/>
          <p:cNvSpPr/>
          <p:nvPr/>
        </p:nvSpPr>
        <p:spPr>
          <a:xfrm>
            <a:off x="9967860" y="2371910"/>
            <a:ext cx="1492203" cy="553998"/>
          </a:xfrm>
          <a:prstGeom prst="rect">
            <a:avLst/>
          </a:prstGeom>
        </p:spPr>
        <p:txBody>
          <a:bodyPr wrap="none">
            <a:spAutoFit/>
          </a:bodyPr>
          <a:lstStyle/>
          <a:p>
            <a:r>
              <a:rPr lang="en-US" altLang="zh-CN"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to share</a:t>
            </a:r>
            <a:endParaRPr lang="zh-CN" altLang="en-US" sz="3000" b="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endParaRPr>
          </a:p>
        </p:txBody>
      </p:sp>
    </p:spTree>
    <p:extLst>
      <p:ext uri="{BB962C8B-B14F-4D97-AF65-F5344CB8AC3E}">
        <p14:creationId xmlns:p14="http://schemas.microsoft.com/office/powerpoint/2010/main" val="10527259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83593" y="212883"/>
            <a:ext cx="11363997" cy="5723890"/>
          </a:xfrm>
          <a:prstGeom prst="rect">
            <a:avLst/>
          </a:prstGeom>
        </p:spPr>
        <p:txBody>
          <a:bodyPr wrap="square">
            <a:spAutoFit/>
          </a:bodyPr>
          <a:lstStyle/>
          <a:p>
            <a:pPr>
              <a:lnSpc>
                <a:spcPts val="3000"/>
              </a:lnSpc>
            </a:pPr>
            <a:r>
              <a:rPr lang="en-US" altLang="zh-CN" sz="4000" b="1" dirty="0">
                <a:solidFill>
                  <a:srgbClr val="FF0000"/>
                </a:solidFill>
                <a:latin typeface="Times New Roman" panose="02020603050405020304" pitchFamily="18" charset="0"/>
                <a:ea typeface="华文楷体" panose="02010600040101010101" pitchFamily="2" charset="-122"/>
              </a:rPr>
              <a:t>B4U4</a:t>
            </a:r>
            <a:r>
              <a:rPr lang="zh-CN" altLang="en-US" sz="4000" b="1" dirty="0">
                <a:solidFill>
                  <a:srgbClr val="FF0000"/>
                </a:solidFill>
                <a:latin typeface="Times New Roman" panose="02020603050405020304" pitchFamily="18" charset="0"/>
                <a:ea typeface="华文楷体" panose="02010600040101010101" pitchFamily="2" charset="-122"/>
              </a:rPr>
              <a:t>单词</a:t>
            </a:r>
            <a:endParaRPr lang="en-US" altLang="zh-CN" sz="4000" b="1" dirty="0">
              <a:solidFill>
                <a:srgbClr val="FF0000"/>
              </a:solidFill>
              <a:latin typeface="Times New Roman" panose="02020603050405020304" pitchFamily="18" charset="0"/>
              <a:ea typeface="华文楷体" panose="02010600040101010101" pitchFamily="2" charset="-122"/>
            </a:endParaRPr>
          </a:p>
          <a:p>
            <a:pPr>
              <a:lnSpc>
                <a:spcPts val="3000"/>
              </a:lnSpc>
            </a:pPr>
            <a:endParaRPr lang="en-US" altLang="zh-CN" sz="4000" b="1" dirty="0">
              <a:solidFill>
                <a:srgbClr val="FF0000"/>
              </a:solidFill>
              <a:latin typeface="Times New Roman" panose="02020603050405020304" pitchFamily="18" charset="0"/>
              <a:ea typeface="华文楷体" panose="02010600040101010101" pitchFamily="2" charset="-122"/>
            </a:endParaRPr>
          </a:p>
          <a:p>
            <a:pPr marL="742950" indent="-742950">
              <a:buFont typeface="+mj-lt"/>
              <a:buAutoNum type="arabicPeriod"/>
            </a:pPr>
            <a:r>
              <a:rPr lang="en-US" altLang="zh-CN" sz="3200" dirty="0">
                <a:latin typeface="Times New Roman" panose="02020603050405020304" pitchFamily="18" charset="0"/>
                <a:ea typeface="华文楷体" panose="02010600040101010101" pitchFamily="2" charset="-122"/>
              </a:rPr>
              <a:t>______         </a:t>
            </a:r>
            <a:r>
              <a:rPr lang="zh-CN" altLang="en-US" sz="3200" dirty="0">
                <a:latin typeface="Times New Roman" panose="02020603050405020304" pitchFamily="18" charset="0"/>
                <a:ea typeface="华文楷体" panose="02010600040101010101" pitchFamily="2" charset="-122"/>
              </a:rPr>
              <a:t>adj.空白的n.空白处，空格</a:t>
            </a:r>
          </a:p>
          <a:p>
            <a:pPr marL="742950" indent="-742950">
              <a:buFont typeface="+mj-lt"/>
              <a:buAutoNum type="arabicPeriod"/>
            </a:pPr>
            <a:r>
              <a:rPr lang="en-US" altLang="zh-CN" sz="3200" dirty="0">
                <a:latin typeface="Times New Roman" panose="02020603050405020304" pitchFamily="18" charset="0"/>
                <a:ea typeface="华文楷体" panose="02010600040101010101" pitchFamily="2" charset="-122"/>
              </a:rPr>
              <a:t>_________    </a:t>
            </a:r>
            <a:r>
              <a:rPr lang="zh-CN" altLang="en-US" sz="3200" dirty="0">
                <a:latin typeface="Times New Roman" panose="02020603050405020304" pitchFamily="18" charset="0"/>
                <a:ea typeface="华文楷体" panose="02010600040101010101" pitchFamily="2" charset="-122"/>
              </a:rPr>
              <a:t>vt.&amp; vi.解决；决心，决定n.决心，坚定的信念</a:t>
            </a:r>
          </a:p>
          <a:p>
            <a:pPr marL="742950" indent="-742950">
              <a:buFont typeface="+mj-lt"/>
              <a:buAutoNum type="arabicPeriod"/>
            </a:pPr>
            <a:r>
              <a:rPr lang="en-US" altLang="zh-CN" sz="3200" dirty="0">
                <a:latin typeface="Times New Roman" panose="02020603050405020304" pitchFamily="18" charset="0"/>
                <a:ea typeface="华文楷体" panose="02010600040101010101" pitchFamily="2" charset="-122"/>
              </a:rPr>
              <a:t>__________ </a:t>
            </a:r>
            <a:r>
              <a:rPr lang="zh-CN" altLang="en-US" sz="3200" dirty="0">
                <a:latin typeface="Times New Roman" panose="02020603050405020304" pitchFamily="18" charset="0"/>
                <a:ea typeface="华文楷体" panose="02010600040101010101" pitchFamily="2" charset="-122"/>
              </a:rPr>
              <a:t>adj.客观的；客观存在的；宾格的n.目标，目的</a:t>
            </a:r>
          </a:p>
          <a:p>
            <a:pPr marL="742950" indent="-742950">
              <a:buFont typeface="+mj-lt"/>
              <a:buAutoNum type="arabicPeriod"/>
            </a:pPr>
            <a:r>
              <a:rPr lang="en-US" altLang="zh-CN" sz="3200" dirty="0">
                <a:latin typeface="Times New Roman" panose="02020603050405020304" pitchFamily="18" charset="0"/>
                <a:ea typeface="华文楷体" panose="02010600040101010101" pitchFamily="2" charset="-122"/>
              </a:rPr>
              <a:t>__________ </a:t>
            </a:r>
            <a:r>
              <a:rPr lang="zh-CN" altLang="en-US" sz="3200" dirty="0">
                <a:latin typeface="Times New Roman" panose="02020603050405020304" pitchFamily="18" charset="0"/>
                <a:ea typeface="华文楷体" panose="02010600040101010101" pitchFamily="2" charset="-122"/>
              </a:rPr>
              <a:t>vt.&amp; vi.登记，注册n.语体风格，语域；登记表</a:t>
            </a:r>
          </a:p>
          <a:p>
            <a:pPr marL="742950" indent="-742950">
              <a:buFont typeface="+mj-lt"/>
              <a:buAutoNum type="arabicPeriod"/>
            </a:pPr>
            <a:r>
              <a:rPr lang="en-US" altLang="zh-CN" sz="3200" dirty="0">
                <a:latin typeface="Times New Roman" panose="02020603050405020304" pitchFamily="18" charset="0"/>
                <a:ea typeface="华文楷体" panose="02010600040101010101" pitchFamily="2" charset="-122"/>
              </a:rPr>
              <a:t>____________  </a:t>
            </a:r>
            <a:r>
              <a:rPr lang="zh-CN" altLang="en-US" sz="3200" dirty="0">
                <a:latin typeface="Times New Roman" panose="02020603050405020304" pitchFamily="18" charset="0"/>
                <a:ea typeface="华文楷体" panose="02010600040101010101" pitchFamily="2" charset="-122"/>
              </a:rPr>
              <a:t>n．理解力，领悟能力；理解练习</a:t>
            </a:r>
          </a:p>
          <a:p>
            <a:pPr marL="742950" indent="-742950">
              <a:buFont typeface="+mj-lt"/>
              <a:buAutoNum type="arabicPeriod"/>
            </a:pPr>
            <a:r>
              <a:rPr lang="en-US" altLang="zh-CN" sz="3200" dirty="0">
                <a:latin typeface="Times New Roman" panose="02020603050405020304" pitchFamily="18" charset="0"/>
                <a:ea typeface="华文楷体" panose="02010600040101010101" pitchFamily="2" charset="-122"/>
              </a:rPr>
              <a:t>____________  </a:t>
            </a:r>
            <a:r>
              <a:rPr lang="zh-CN" altLang="en-US" sz="3200" dirty="0">
                <a:latin typeface="Times New Roman" panose="02020603050405020304" pitchFamily="18" charset="0"/>
                <a:ea typeface="华文楷体" panose="02010600040101010101" pitchFamily="2" charset="-122"/>
              </a:rPr>
              <a:t>vi.&amp; vt.(使)停止，终止，结束</a:t>
            </a:r>
          </a:p>
          <a:p>
            <a:pPr marL="742950" indent="-742950">
              <a:buFont typeface="+mj-lt"/>
              <a:buAutoNum type="arabicPeriod"/>
            </a:pPr>
            <a:r>
              <a:rPr lang="en-US" altLang="zh-CN" sz="3200" dirty="0">
                <a:latin typeface="Times New Roman" panose="02020603050405020304" pitchFamily="18" charset="0"/>
                <a:ea typeface="华文楷体" panose="02010600040101010101" pitchFamily="2" charset="-122"/>
              </a:rPr>
              <a:t>______________</a:t>
            </a:r>
            <a:r>
              <a:rPr lang="zh-CN" altLang="en-US" sz="3200" dirty="0">
                <a:latin typeface="Times New Roman" panose="02020603050405020304" pitchFamily="18" charset="0"/>
                <a:ea typeface="华文楷体" panose="02010600040101010101" pitchFamily="2" charset="-122"/>
              </a:rPr>
              <a:t> n．成功的机会，前景；可能性</a:t>
            </a:r>
          </a:p>
          <a:p>
            <a:pPr marL="742950" indent="-742950">
              <a:buFont typeface="+mj-lt"/>
              <a:buAutoNum type="arabicPeriod"/>
            </a:pPr>
            <a:r>
              <a:rPr lang="en-US" altLang="zh-CN" sz="3200" dirty="0">
                <a:latin typeface="Times New Roman" panose="02020603050405020304" pitchFamily="18" charset="0"/>
                <a:ea typeface="华文楷体" panose="02010600040101010101" pitchFamily="2" charset="-122"/>
              </a:rPr>
              <a:t>____________ </a:t>
            </a:r>
            <a:r>
              <a:rPr lang="zh-CN" altLang="en-US" sz="3200" dirty="0">
                <a:latin typeface="Times New Roman" panose="02020603050405020304" pitchFamily="18" charset="0"/>
                <a:ea typeface="华文楷体" panose="02010600040101010101" pitchFamily="2" charset="-122"/>
              </a:rPr>
              <a:t>n．机构；风俗习惯，制度</a:t>
            </a:r>
          </a:p>
          <a:p>
            <a:pPr marL="742950" indent="-742950">
              <a:buFont typeface="+mj-lt"/>
              <a:buAutoNum type="arabicPeriod"/>
            </a:pPr>
            <a:r>
              <a:rPr lang="en-US" altLang="zh-CN" sz="3200" dirty="0">
                <a:latin typeface="Times New Roman" panose="02020603050405020304" pitchFamily="18" charset="0"/>
                <a:ea typeface="华文楷体" panose="02010600040101010101" pitchFamily="2" charset="-122"/>
              </a:rPr>
              <a:t>___________   </a:t>
            </a:r>
            <a:r>
              <a:rPr lang="zh-CN" altLang="en-US" sz="3200" dirty="0">
                <a:latin typeface="Times New Roman" panose="02020603050405020304" pitchFamily="18" charset="0"/>
                <a:ea typeface="华文楷体" panose="02010600040101010101" pitchFamily="2" charset="-122"/>
              </a:rPr>
              <a:t> n．能力，胜任</a:t>
            </a:r>
          </a:p>
          <a:p>
            <a:pPr marL="742950" indent="-742950">
              <a:buFont typeface="+mj-lt"/>
              <a:buAutoNum type="arabicPeriod"/>
            </a:pPr>
            <a:endParaRPr lang="zh-CN" altLang="en-US" sz="2800" dirty="0">
              <a:latin typeface="Times New Roman" panose="02020603050405020304" pitchFamily="18" charset="0"/>
              <a:ea typeface="华文楷体" panose="02010600040101010101" pitchFamily="2" charset="-122"/>
            </a:endParaRPr>
          </a:p>
        </p:txBody>
      </p:sp>
      <p:sp>
        <p:nvSpPr>
          <p:cNvPr id="2" name="文本框 1"/>
          <p:cNvSpPr txBox="1"/>
          <p:nvPr/>
        </p:nvSpPr>
        <p:spPr>
          <a:xfrm>
            <a:off x="829310" y="951865"/>
            <a:ext cx="1515110" cy="583565"/>
          </a:xfrm>
          <a:prstGeom prst="rect">
            <a:avLst/>
          </a:prstGeom>
          <a:noFill/>
        </p:spPr>
        <p:txBody>
          <a:bodyPr wrap="square" rtlCol="0">
            <a:spAutoFit/>
          </a:bodyPr>
          <a:lstStyle/>
          <a:p>
            <a:r>
              <a:rPr lang="en-US" altLang="zh-CN" sz="3200" b="1" dirty="0">
                <a:solidFill>
                  <a:schemeClr val="accent1">
                    <a:lumMod val="75000"/>
                  </a:schemeClr>
                </a:solidFill>
                <a:latin typeface="Times New Roman" panose="02020603050405020304" pitchFamily="18" charset="0"/>
                <a:cs typeface="Times New Roman" panose="02020603050405020304" pitchFamily="18" charset="0"/>
              </a:rPr>
              <a:t>blank</a:t>
            </a:r>
          </a:p>
        </p:txBody>
      </p:sp>
      <p:sp>
        <p:nvSpPr>
          <p:cNvPr id="4" name="文本框 3"/>
          <p:cNvSpPr txBox="1"/>
          <p:nvPr/>
        </p:nvSpPr>
        <p:spPr>
          <a:xfrm>
            <a:off x="829086" y="1420887"/>
            <a:ext cx="1772156" cy="583565"/>
          </a:xfrm>
          <a:prstGeom prst="rect">
            <a:avLst/>
          </a:prstGeom>
          <a:noFill/>
        </p:spPr>
        <p:txBody>
          <a:bodyPr wrap="square" rtlCol="0">
            <a:spAutoFit/>
          </a:bodyPr>
          <a:lstStyle/>
          <a:p>
            <a:r>
              <a:rPr lang="en-US" altLang="zh-CN" sz="3200" b="1">
                <a:solidFill>
                  <a:schemeClr val="accent1">
                    <a:lumMod val="75000"/>
                  </a:schemeClr>
                </a:solidFill>
                <a:latin typeface="Times New Roman" panose="02020603050405020304" pitchFamily="18" charset="0"/>
                <a:cs typeface="Times New Roman" panose="02020603050405020304" pitchFamily="18" charset="0"/>
              </a:rPr>
              <a:t>resolve</a:t>
            </a:r>
            <a:endParaRPr lang="zh-CN" altLang="en-US" sz="3200" b="1">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6" name="文本框 5"/>
          <p:cNvSpPr txBox="1"/>
          <p:nvPr/>
        </p:nvSpPr>
        <p:spPr>
          <a:xfrm>
            <a:off x="889176" y="2028709"/>
            <a:ext cx="1772156" cy="583565"/>
          </a:xfrm>
          <a:prstGeom prst="rect">
            <a:avLst/>
          </a:prstGeom>
          <a:noFill/>
        </p:spPr>
        <p:txBody>
          <a:bodyPr wrap="square" rtlCol="0">
            <a:spAutoFit/>
          </a:bodyPr>
          <a:lstStyle/>
          <a:p>
            <a:r>
              <a:rPr lang="en-US" altLang="zh-CN" sz="3200" b="1">
                <a:solidFill>
                  <a:schemeClr val="accent1">
                    <a:lumMod val="75000"/>
                  </a:schemeClr>
                </a:solidFill>
                <a:latin typeface="Times New Roman" panose="02020603050405020304" pitchFamily="18" charset="0"/>
                <a:cs typeface="Times New Roman" panose="02020603050405020304" pitchFamily="18" charset="0"/>
              </a:rPr>
              <a:t>objective</a:t>
            </a:r>
          </a:p>
        </p:txBody>
      </p:sp>
      <p:sp>
        <p:nvSpPr>
          <p:cNvPr id="7" name="文本框 6"/>
          <p:cNvSpPr txBox="1"/>
          <p:nvPr/>
        </p:nvSpPr>
        <p:spPr>
          <a:xfrm>
            <a:off x="888951" y="2420849"/>
            <a:ext cx="1772156" cy="583565"/>
          </a:xfrm>
          <a:prstGeom prst="rect">
            <a:avLst/>
          </a:prstGeom>
          <a:noFill/>
        </p:spPr>
        <p:txBody>
          <a:bodyPr wrap="square" rtlCol="0">
            <a:spAutoFit/>
          </a:bodyPr>
          <a:lstStyle/>
          <a:p>
            <a:r>
              <a:rPr lang="en-US" altLang="zh-CN" sz="3200" b="1">
                <a:solidFill>
                  <a:schemeClr val="accent1">
                    <a:lumMod val="75000"/>
                  </a:schemeClr>
                </a:solidFill>
                <a:latin typeface="Times New Roman" panose="02020603050405020304" pitchFamily="18" charset="0"/>
                <a:cs typeface="Times New Roman" panose="02020603050405020304" pitchFamily="18" charset="0"/>
              </a:rPr>
              <a:t>register</a:t>
            </a:r>
            <a:endParaRPr lang="zh-CN" altLang="en-US" sz="3200" b="1">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8" name="文本框 7"/>
          <p:cNvSpPr txBox="1"/>
          <p:nvPr/>
        </p:nvSpPr>
        <p:spPr>
          <a:xfrm>
            <a:off x="889000" y="2894330"/>
            <a:ext cx="2887345" cy="583565"/>
          </a:xfrm>
          <a:prstGeom prst="rect">
            <a:avLst/>
          </a:prstGeom>
          <a:noFill/>
        </p:spPr>
        <p:txBody>
          <a:bodyPr wrap="square" rtlCol="0">
            <a:spAutoFit/>
          </a:bodyPr>
          <a:lstStyle/>
          <a:p>
            <a:r>
              <a:rPr lang="en-US" altLang="zh-CN" sz="3200" b="1">
                <a:solidFill>
                  <a:schemeClr val="accent1">
                    <a:lumMod val="75000"/>
                  </a:schemeClr>
                </a:solidFill>
                <a:latin typeface="Times New Roman" panose="02020603050405020304" pitchFamily="18" charset="0"/>
                <a:cs typeface="Times New Roman" panose="02020603050405020304" pitchFamily="18" charset="0"/>
              </a:rPr>
              <a:t>comprehension</a:t>
            </a:r>
            <a:endParaRPr lang="zh-CN" altLang="en-US" sz="3200" b="1">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9" name="文本框 8"/>
          <p:cNvSpPr txBox="1"/>
          <p:nvPr/>
        </p:nvSpPr>
        <p:spPr>
          <a:xfrm>
            <a:off x="889126" y="3960608"/>
            <a:ext cx="2631362" cy="583565"/>
          </a:xfrm>
          <a:prstGeom prst="rect">
            <a:avLst/>
          </a:prstGeom>
          <a:noFill/>
        </p:spPr>
        <p:txBody>
          <a:bodyPr wrap="square" rtlCol="0">
            <a:spAutoFit/>
          </a:bodyPr>
          <a:lstStyle/>
          <a:p>
            <a:r>
              <a:rPr lang="en-US" altLang="zh-CN" sz="3200" b="1">
                <a:solidFill>
                  <a:schemeClr val="accent1">
                    <a:lumMod val="75000"/>
                  </a:schemeClr>
                </a:solidFill>
                <a:latin typeface="Times New Roman" panose="02020603050405020304" pitchFamily="18" charset="0"/>
                <a:cs typeface="Times New Roman" panose="02020603050405020304" pitchFamily="18" charset="0"/>
                <a:sym typeface="+mn-ea"/>
              </a:rPr>
              <a:t>prospect</a:t>
            </a:r>
            <a:endParaRPr lang="en-US" altLang="zh-CN" sz="3200" b="1">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0" name="文本框 9"/>
          <p:cNvSpPr txBox="1"/>
          <p:nvPr/>
        </p:nvSpPr>
        <p:spPr>
          <a:xfrm>
            <a:off x="956945" y="4420235"/>
            <a:ext cx="2133600" cy="583565"/>
          </a:xfrm>
          <a:prstGeom prst="rect">
            <a:avLst/>
          </a:prstGeom>
          <a:noFill/>
        </p:spPr>
        <p:txBody>
          <a:bodyPr wrap="square" rtlCol="0">
            <a:spAutoFit/>
          </a:bodyPr>
          <a:lstStyle/>
          <a:p>
            <a:pPr algn="l">
              <a:buClrTx/>
              <a:buSzTx/>
              <a:buFontTx/>
            </a:pPr>
            <a:r>
              <a:rPr lang="en-US" altLang="zh-CN" sz="3200" b="1">
                <a:solidFill>
                  <a:schemeClr val="accent1">
                    <a:lumMod val="75000"/>
                  </a:schemeClr>
                </a:solidFill>
                <a:latin typeface="Times New Roman" panose="02020603050405020304" pitchFamily="18" charset="0"/>
                <a:cs typeface="Times New Roman" panose="02020603050405020304" pitchFamily="18" charset="0"/>
                <a:sym typeface="+mn-ea"/>
              </a:rPr>
              <a:t>institution</a:t>
            </a:r>
            <a:endParaRPr lang="en-US" altLang="zh-CN" sz="3200" b="1">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3" name="文本框 12"/>
          <p:cNvSpPr txBox="1"/>
          <p:nvPr/>
        </p:nvSpPr>
        <p:spPr>
          <a:xfrm>
            <a:off x="889635" y="4954905"/>
            <a:ext cx="2268855" cy="583565"/>
          </a:xfrm>
          <a:prstGeom prst="rect">
            <a:avLst/>
          </a:prstGeom>
          <a:noFill/>
        </p:spPr>
        <p:txBody>
          <a:bodyPr wrap="square" rtlCol="0">
            <a:spAutoFit/>
          </a:bodyPr>
          <a:lstStyle/>
          <a:p>
            <a:r>
              <a:rPr lang="en-US" altLang="zh-CN" sz="3200" b="1">
                <a:solidFill>
                  <a:schemeClr val="accent1">
                    <a:lumMod val="75000"/>
                  </a:schemeClr>
                </a:solidFill>
                <a:latin typeface="Times New Roman" panose="02020603050405020304" pitchFamily="18" charset="0"/>
                <a:cs typeface="Times New Roman" panose="02020603050405020304" pitchFamily="18" charset="0"/>
                <a:sym typeface="+mn-ea"/>
              </a:rPr>
              <a:t>competence</a:t>
            </a:r>
            <a:r>
              <a:rPr lang="en-US" altLang="zh-CN" sz="3200" b="1">
                <a:solidFill>
                  <a:schemeClr val="accent1">
                    <a:lumMod val="75000"/>
                  </a:schemeClr>
                </a:solidFill>
                <a:latin typeface="Times New Roman" panose="02020603050405020304" pitchFamily="18" charset="0"/>
                <a:cs typeface="Times New Roman" panose="02020603050405020304" pitchFamily="18" charset="0"/>
              </a:rPr>
              <a:t> </a:t>
            </a:r>
            <a:endParaRPr lang="zh-CN" altLang="en-US" sz="3200" b="1">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1" name="文本框 10"/>
          <p:cNvSpPr txBox="1"/>
          <p:nvPr/>
        </p:nvSpPr>
        <p:spPr>
          <a:xfrm>
            <a:off x="889000" y="3413760"/>
            <a:ext cx="2887345" cy="583565"/>
          </a:xfrm>
          <a:prstGeom prst="rect">
            <a:avLst/>
          </a:prstGeom>
          <a:noFill/>
        </p:spPr>
        <p:txBody>
          <a:bodyPr wrap="square" rtlCol="0">
            <a:spAutoFit/>
          </a:bodyPr>
          <a:lstStyle/>
          <a:p>
            <a:r>
              <a:rPr lang="en-US" altLang="zh-CN" sz="3200" b="1">
                <a:solidFill>
                  <a:schemeClr val="accent1">
                    <a:lumMod val="75000"/>
                  </a:schemeClr>
                </a:solidFill>
                <a:latin typeface="Times New Roman" panose="02020603050405020304" pitchFamily="18" charset="0"/>
                <a:cs typeface="Times New Roman" panose="02020603050405020304" pitchFamily="18" charset="0"/>
              </a:rPr>
              <a:t>cease</a:t>
            </a:r>
            <a:endParaRPr lang="zh-CN" altLang="en-US" sz="3200" b="1">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additive="base">
                                        <p:cTn id="1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 calcmode="lin" valueType="num">
                                      <p:cBhvr additive="base">
                                        <p:cTn id="2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anim calcmode="lin" valueType="num">
                                      <p:cBhvr additive="base">
                                        <p:cTn id="2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 calcmode="lin" valueType="num">
                                      <p:cBhvr additive="base">
                                        <p:cTn id="3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anim calcmode="lin" valueType="num">
                                      <p:cBhvr additive="base">
                                        <p:cTn id="35"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3">
                                            <p:txEl>
                                              <p:pRg st="0" end="0"/>
                                            </p:txEl>
                                          </p:spTgt>
                                        </p:tgtEl>
                                        <p:attrNameLst>
                                          <p:attrName>style.visibility</p:attrName>
                                        </p:attrNameLst>
                                      </p:cBhvr>
                                      <p:to>
                                        <p:strVal val="visible"/>
                                      </p:to>
                                    </p:set>
                                    <p:anim calcmode="lin" valueType="num">
                                      <p:cBhvr additive="base">
                                        <p:cTn id="39"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81526" y="105973"/>
            <a:ext cx="12192000" cy="6381750"/>
          </a:xfrm>
          <a:prstGeom prst="rect">
            <a:avLst/>
          </a:prstGeom>
        </p:spPr>
        <p:txBody>
          <a:bodyPr wrap="square">
            <a:spAutoFit/>
          </a:bodyPr>
          <a:lstStyle/>
          <a:p>
            <a:pPr>
              <a:lnSpc>
                <a:spcPts val="3000"/>
              </a:lnSpc>
            </a:pPr>
            <a:r>
              <a:rPr lang="en-US" altLang="zh-CN" sz="4000" b="1" dirty="0">
                <a:solidFill>
                  <a:srgbClr val="FF0000"/>
                </a:solidFill>
                <a:latin typeface="Times New Roman" panose="02020603050405020304" pitchFamily="18" charset="0"/>
                <a:ea typeface="华文楷体" panose="02010600040101010101" pitchFamily="2" charset="-122"/>
              </a:rPr>
              <a:t>B4U4</a:t>
            </a:r>
            <a:r>
              <a:rPr lang="zh-CN" altLang="en-US" sz="4000" b="1" dirty="0">
                <a:solidFill>
                  <a:srgbClr val="FF0000"/>
                </a:solidFill>
                <a:latin typeface="Times New Roman" panose="02020603050405020304" pitchFamily="18" charset="0"/>
                <a:ea typeface="华文楷体" panose="02010600040101010101" pitchFamily="2" charset="-122"/>
              </a:rPr>
              <a:t>单词</a:t>
            </a:r>
            <a:endParaRPr lang="en-US" altLang="zh-CN" sz="3600" b="1" dirty="0">
              <a:solidFill>
                <a:srgbClr val="FF0000"/>
              </a:solidFill>
              <a:latin typeface="Times New Roman" panose="02020603050405020304" pitchFamily="18" charset="0"/>
              <a:ea typeface="华文楷体" panose="02010600040101010101" pitchFamily="2" charset="-122"/>
            </a:endParaRPr>
          </a:p>
          <a:p>
            <a:pPr indent="0">
              <a:lnSpc>
                <a:spcPct val="120000"/>
              </a:lnSpc>
              <a:buFont typeface="+mj-lt"/>
              <a:buNone/>
            </a:pPr>
            <a:r>
              <a:rPr lang="en-US" altLang="zh-CN" sz="3200" dirty="0">
                <a:latin typeface="Times New Roman" panose="02020603050405020304" pitchFamily="18" charset="0"/>
                <a:ea typeface="华文楷体" panose="02010600040101010101" pitchFamily="2" charset="-122"/>
              </a:rPr>
              <a:t>10.__________ </a:t>
            </a:r>
            <a:r>
              <a:rPr sz="3200" dirty="0">
                <a:latin typeface="Times New Roman" panose="02020603050405020304" pitchFamily="18" charset="0"/>
                <a:ea typeface="华文楷体" panose="02010600040101010101" pitchFamily="2" charset="-122"/>
              </a:rPr>
              <a:t> </a:t>
            </a:r>
            <a:r>
              <a:rPr sz="3200" dirty="0" err="1">
                <a:latin typeface="Times New Roman" panose="02020603050405020304" pitchFamily="18" charset="0"/>
                <a:ea typeface="华文楷体" panose="02010600040101010101" pitchFamily="2" charset="-122"/>
              </a:rPr>
              <a:t>adj.随机的；辨认不出的；不合常理的</a:t>
            </a:r>
            <a:endParaRPr sz="3200" dirty="0">
              <a:latin typeface="Times New Roman" panose="02020603050405020304" pitchFamily="18" charset="0"/>
              <a:ea typeface="华文楷体" panose="02010600040101010101" pitchFamily="2" charset="-122"/>
            </a:endParaRPr>
          </a:p>
          <a:p>
            <a:pPr>
              <a:lnSpc>
                <a:spcPct val="120000"/>
              </a:lnSpc>
              <a:buFont typeface="+mj-lt"/>
              <a:buAutoNum type="arabicPeriod" startAt="11"/>
            </a:pPr>
            <a:r>
              <a:rPr lang="en-US" altLang="zh-CN" sz="3200" dirty="0">
                <a:latin typeface="Times New Roman" panose="02020603050405020304" pitchFamily="18" charset="0"/>
                <a:ea typeface="华文楷体" panose="02010600040101010101" pitchFamily="2" charset="-122"/>
              </a:rPr>
              <a:t>__________ </a:t>
            </a:r>
            <a:r>
              <a:rPr sz="3200" dirty="0">
                <a:latin typeface="Times New Roman" panose="02020603050405020304" pitchFamily="18" charset="0"/>
                <a:ea typeface="华文楷体" panose="02010600040101010101" pitchFamily="2" charset="-122"/>
              </a:rPr>
              <a:t> </a:t>
            </a:r>
            <a:r>
              <a:rPr sz="3200" dirty="0" err="1">
                <a:latin typeface="Times New Roman" panose="02020603050405020304" pitchFamily="18" charset="0"/>
                <a:ea typeface="华文楷体" panose="02010600040101010101" pitchFamily="2" charset="-122"/>
              </a:rPr>
              <a:t>n．统计数字，统计资料</a:t>
            </a:r>
            <a:endParaRPr sz="3200" dirty="0">
              <a:latin typeface="Times New Roman" panose="02020603050405020304" pitchFamily="18" charset="0"/>
              <a:ea typeface="华文楷体" panose="02010600040101010101" pitchFamily="2" charset="-122"/>
            </a:endParaRPr>
          </a:p>
          <a:p>
            <a:pPr>
              <a:lnSpc>
                <a:spcPct val="120000"/>
              </a:lnSpc>
              <a:buFont typeface="+mj-lt"/>
              <a:buAutoNum type="arabicPeriod" startAt="11"/>
            </a:pPr>
            <a:r>
              <a:rPr lang="en-US" altLang="zh-CN" sz="3200" dirty="0">
                <a:latin typeface="Times New Roman" panose="02020603050405020304" pitchFamily="18" charset="0"/>
                <a:ea typeface="华文楷体" panose="02010600040101010101" pitchFamily="2" charset="-122"/>
              </a:rPr>
              <a:t>_________ </a:t>
            </a:r>
            <a:r>
              <a:rPr sz="3200" dirty="0" err="1">
                <a:latin typeface="Times New Roman" panose="02020603050405020304" pitchFamily="18" charset="0"/>
                <a:ea typeface="华文楷体" panose="02010600040101010101" pitchFamily="2" charset="-122"/>
              </a:rPr>
              <a:t>n．文凭，结业证书；证明，证明书</a:t>
            </a:r>
            <a:endParaRPr sz="3200" dirty="0">
              <a:latin typeface="Times New Roman" panose="02020603050405020304" pitchFamily="18" charset="0"/>
              <a:ea typeface="华文楷体" panose="02010600040101010101" pitchFamily="2" charset="-122"/>
            </a:endParaRPr>
          </a:p>
          <a:p>
            <a:pPr>
              <a:lnSpc>
                <a:spcPct val="120000"/>
              </a:lnSpc>
              <a:buFont typeface="+mj-lt"/>
              <a:buAutoNum type="arabicPeriod" startAt="11"/>
            </a:pPr>
            <a:r>
              <a:rPr lang="en-US" altLang="zh-CN" sz="3200" dirty="0">
                <a:latin typeface="Times New Roman" panose="02020603050405020304" pitchFamily="18" charset="0"/>
                <a:ea typeface="华文楷体" panose="02010600040101010101" pitchFamily="2" charset="-122"/>
              </a:rPr>
              <a:t>_________ </a:t>
            </a:r>
            <a:r>
              <a:rPr sz="3200" dirty="0">
                <a:latin typeface="Times New Roman" panose="02020603050405020304" pitchFamily="18" charset="0"/>
                <a:ea typeface="华文楷体" panose="02010600040101010101" pitchFamily="2" charset="-122"/>
              </a:rPr>
              <a:t> </a:t>
            </a:r>
            <a:r>
              <a:rPr sz="3200" dirty="0" err="1">
                <a:latin typeface="Times New Roman" panose="02020603050405020304" pitchFamily="18" charset="0"/>
                <a:ea typeface="华文楷体" panose="02010600040101010101" pitchFamily="2" charset="-122"/>
              </a:rPr>
              <a:t>n．学生宿舍，集体宿舍</a:t>
            </a:r>
            <a:endParaRPr sz="3200" dirty="0">
              <a:latin typeface="Times New Roman" panose="02020603050405020304" pitchFamily="18" charset="0"/>
              <a:ea typeface="华文楷体" panose="02010600040101010101" pitchFamily="2" charset="-122"/>
            </a:endParaRPr>
          </a:p>
          <a:p>
            <a:pPr>
              <a:lnSpc>
                <a:spcPct val="120000"/>
              </a:lnSpc>
              <a:buFont typeface="+mj-lt"/>
              <a:buAutoNum type="arabicPeriod" startAt="11"/>
            </a:pPr>
            <a:r>
              <a:rPr lang="en-US" altLang="zh-CN" sz="3200" dirty="0">
                <a:latin typeface="Times New Roman" panose="02020603050405020304" pitchFamily="18" charset="0"/>
                <a:ea typeface="华文楷体" panose="02010600040101010101" pitchFamily="2" charset="-122"/>
              </a:rPr>
              <a:t>_________ </a:t>
            </a:r>
            <a:r>
              <a:rPr sz="3200" dirty="0" err="1">
                <a:latin typeface="Times New Roman" panose="02020603050405020304" pitchFamily="18" charset="0"/>
                <a:ea typeface="华文楷体" panose="02010600040101010101" pitchFamily="2" charset="-122"/>
              </a:rPr>
              <a:t>n．文章，短文</a:t>
            </a:r>
            <a:endParaRPr sz="3200" dirty="0">
              <a:latin typeface="Times New Roman" panose="02020603050405020304" pitchFamily="18" charset="0"/>
              <a:ea typeface="华文楷体" panose="02010600040101010101" pitchFamily="2" charset="-122"/>
            </a:endParaRPr>
          </a:p>
          <a:p>
            <a:pPr>
              <a:lnSpc>
                <a:spcPct val="120000"/>
              </a:lnSpc>
              <a:buFont typeface="+mj-lt"/>
              <a:buAutoNum type="arabicPeriod" startAt="11"/>
            </a:pPr>
            <a:r>
              <a:rPr lang="en-US" altLang="zh-CN" sz="3200" dirty="0">
                <a:latin typeface="Times New Roman" panose="02020603050405020304" pitchFamily="18" charset="0"/>
                <a:ea typeface="华文楷体" panose="02010600040101010101" pitchFamily="2" charset="-122"/>
              </a:rPr>
              <a:t>_________ </a:t>
            </a:r>
            <a:r>
              <a:rPr sz="3200" dirty="0" err="1">
                <a:latin typeface="Times New Roman" panose="02020603050405020304" pitchFamily="18" charset="0"/>
                <a:ea typeface="华文楷体" panose="02010600040101010101" pitchFamily="2" charset="-122"/>
              </a:rPr>
              <a:t>n．草稿，草案，草图vt.起草，草拟</a:t>
            </a:r>
            <a:endParaRPr sz="3200" dirty="0">
              <a:latin typeface="Times New Roman" panose="02020603050405020304" pitchFamily="18" charset="0"/>
              <a:ea typeface="华文楷体" panose="02010600040101010101" pitchFamily="2" charset="-122"/>
            </a:endParaRPr>
          </a:p>
          <a:p>
            <a:pPr>
              <a:lnSpc>
                <a:spcPct val="120000"/>
              </a:lnSpc>
              <a:buFont typeface="+mj-lt"/>
              <a:buAutoNum type="arabicPeriod" startAt="11"/>
            </a:pPr>
            <a:r>
              <a:rPr lang="en-US" altLang="zh-CN" sz="3200" dirty="0">
                <a:latin typeface="Times New Roman" panose="02020603050405020304" pitchFamily="18" charset="0"/>
                <a:ea typeface="华文楷体" panose="02010600040101010101" pitchFamily="2" charset="-122"/>
              </a:rPr>
              <a:t>_________ </a:t>
            </a:r>
            <a:r>
              <a:rPr sz="3200" dirty="0" err="1">
                <a:latin typeface="Times New Roman" panose="02020603050405020304" pitchFamily="18" charset="0"/>
                <a:ea typeface="华文楷体" panose="02010600040101010101" pitchFamily="2" charset="-122"/>
              </a:rPr>
              <a:t>vt.</a:t>
            </a:r>
            <a:r>
              <a:rPr sz="3200" dirty="0">
                <a:latin typeface="Times New Roman" panose="02020603050405020304" pitchFamily="18" charset="0"/>
                <a:ea typeface="华文楷体" panose="02010600040101010101" pitchFamily="2" charset="-122"/>
              </a:rPr>
              <a:t>&amp; </a:t>
            </a:r>
            <a:r>
              <a:rPr sz="3200" dirty="0" err="1">
                <a:latin typeface="Times New Roman" panose="02020603050405020304" pitchFamily="18" charset="0"/>
                <a:ea typeface="华文楷体" panose="02010600040101010101" pitchFamily="2" charset="-122"/>
              </a:rPr>
              <a:t>vi.修改，润饰；擦光，磨光n.抛光，上光；完美</a:t>
            </a:r>
            <a:endParaRPr sz="3200" dirty="0">
              <a:latin typeface="Times New Roman" panose="02020603050405020304" pitchFamily="18" charset="0"/>
              <a:ea typeface="华文楷体" panose="02010600040101010101" pitchFamily="2" charset="-122"/>
            </a:endParaRPr>
          </a:p>
          <a:p>
            <a:pPr>
              <a:lnSpc>
                <a:spcPct val="120000"/>
              </a:lnSpc>
              <a:buFont typeface="+mj-lt"/>
              <a:buAutoNum type="arabicPeriod" startAt="11"/>
            </a:pPr>
            <a:r>
              <a:rPr lang="en-US" altLang="zh-CN" sz="3200" dirty="0">
                <a:latin typeface="Times New Roman" panose="02020603050405020304" pitchFamily="18" charset="0"/>
                <a:ea typeface="华文楷体" panose="02010600040101010101" pitchFamily="2" charset="-122"/>
              </a:rPr>
              <a:t>_________ </a:t>
            </a:r>
            <a:r>
              <a:rPr sz="3200" dirty="0" err="1">
                <a:latin typeface="Times New Roman" panose="02020603050405020304" pitchFamily="18" charset="0"/>
                <a:ea typeface="华文楷体" panose="02010600040101010101" pitchFamily="2" charset="-122"/>
              </a:rPr>
              <a:t>vt.</a:t>
            </a:r>
            <a:r>
              <a:rPr sz="3200" dirty="0">
                <a:latin typeface="Times New Roman" panose="02020603050405020304" pitchFamily="18" charset="0"/>
                <a:ea typeface="华文楷体" panose="02010600040101010101" pitchFamily="2" charset="-122"/>
              </a:rPr>
              <a:t>(</a:t>
            </a:r>
            <a:r>
              <a:rPr sz="3200" dirty="0" err="1">
                <a:latin typeface="Times New Roman" panose="02020603050405020304" pitchFamily="18" charset="0"/>
                <a:ea typeface="华文楷体" panose="02010600040101010101" pitchFamily="2" charset="-122"/>
              </a:rPr>
              <a:t>向某人</a:t>
            </a:r>
            <a:r>
              <a:rPr sz="3200" dirty="0">
                <a:latin typeface="Times New Roman" panose="02020603050405020304" pitchFamily="18" charset="0"/>
                <a:ea typeface="华文楷体" panose="02010600040101010101" pitchFamily="2" charset="-122"/>
              </a:rPr>
              <a:t>)</a:t>
            </a:r>
            <a:r>
              <a:rPr sz="3200" dirty="0" err="1">
                <a:latin typeface="Times New Roman" panose="02020603050405020304" pitchFamily="18" charset="0"/>
                <a:ea typeface="华文楷体" panose="02010600040101010101" pitchFamily="2" charset="-122"/>
              </a:rPr>
              <a:t>试探地透露</a:t>
            </a:r>
            <a:r>
              <a:rPr sz="3200" dirty="0">
                <a:latin typeface="Times New Roman" panose="02020603050405020304" pitchFamily="18" charset="0"/>
                <a:ea typeface="华文楷体" panose="02010600040101010101" pitchFamily="2" charset="-122"/>
              </a:rPr>
              <a:t>(</a:t>
            </a:r>
            <a:r>
              <a:rPr sz="3200" dirty="0" err="1">
                <a:latin typeface="Times New Roman" panose="02020603050405020304" pitchFamily="18" charset="0"/>
                <a:ea typeface="华文楷体" panose="02010600040101010101" pitchFamily="2" charset="-122"/>
              </a:rPr>
              <a:t>主意</a:t>
            </a:r>
            <a:r>
              <a:rPr sz="3200" dirty="0">
                <a:latin typeface="Times New Roman" panose="02020603050405020304" pitchFamily="18" charset="0"/>
                <a:ea typeface="华文楷体" panose="02010600040101010101" pitchFamily="2" charset="-122"/>
              </a:rPr>
              <a:t>) </a:t>
            </a:r>
            <a:r>
              <a:rPr sz="3200" dirty="0" err="1">
                <a:latin typeface="Times New Roman" panose="02020603050405020304" pitchFamily="18" charset="0"/>
                <a:ea typeface="华文楷体" panose="02010600040101010101" pitchFamily="2" charset="-122"/>
              </a:rPr>
              <a:t>vi.跳动n.弹跳；活力</a:t>
            </a:r>
            <a:endParaRPr sz="3200" dirty="0">
              <a:latin typeface="Times New Roman" panose="02020603050405020304" pitchFamily="18" charset="0"/>
              <a:ea typeface="华文楷体" panose="02010600040101010101" pitchFamily="2" charset="-122"/>
            </a:endParaRPr>
          </a:p>
          <a:p>
            <a:pPr>
              <a:lnSpc>
                <a:spcPct val="120000"/>
              </a:lnSpc>
              <a:buFont typeface="+mj-lt"/>
              <a:buAutoNum type="arabicPeriod" startAt="11"/>
            </a:pPr>
            <a:r>
              <a:rPr lang="en-US" altLang="zh-CN" sz="3200" dirty="0">
                <a:latin typeface="Times New Roman" panose="02020603050405020304" pitchFamily="18" charset="0"/>
                <a:ea typeface="华文楷体" panose="02010600040101010101" pitchFamily="2" charset="-122"/>
              </a:rPr>
              <a:t>_________</a:t>
            </a:r>
            <a:r>
              <a:rPr sz="3200" dirty="0" err="1">
                <a:latin typeface="Times New Roman" panose="02020603050405020304" pitchFamily="18" charset="0"/>
                <a:ea typeface="华文楷体" panose="02010600040101010101" pitchFamily="2" charset="-122"/>
              </a:rPr>
              <a:t>n．图书管理员，图书馆馆长</a:t>
            </a:r>
            <a:endParaRPr sz="3200" dirty="0">
              <a:latin typeface="Times New Roman" panose="02020603050405020304" pitchFamily="18" charset="0"/>
              <a:ea typeface="华文楷体" panose="02010600040101010101" pitchFamily="2" charset="-122"/>
            </a:endParaRPr>
          </a:p>
          <a:p>
            <a:pPr>
              <a:lnSpc>
                <a:spcPct val="120000"/>
              </a:lnSpc>
              <a:buFont typeface="+mj-lt"/>
              <a:buAutoNum type="arabicPeriod" startAt="11"/>
            </a:pPr>
            <a:endParaRPr lang="zh-CN" altLang="en-US" sz="3200" dirty="0">
              <a:latin typeface="Times New Roman" panose="02020603050405020304" pitchFamily="18" charset="0"/>
              <a:ea typeface="华文楷体" panose="02010600040101010101" pitchFamily="2" charset="-122"/>
            </a:endParaRPr>
          </a:p>
        </p:txBody>
      </p:sp>
      <p:sp>
        <p:nvSpPr>
          <p:cNvPr id="4" name="文本框 3"/>
          <p:cNvSpPr txBox="1"/>
          <p:nvPr/>
        </p:nvSpPr>
        <p:spPr>
          <a:xfrm>
            <a:off x="956310" y="1715135"/>
            <a:ext cx="2054860" cy="583565"/>
          </a:xfrm>
          <a:prstGeom prst="rect">
            <a:avLst/>
          </a:prstGeom>
          <a:noFill/>
        </p:spPr>
        <p:txBody>
          <a:bodyPr wrap="square" rtlCol="0">
            <a:spAutoFit/>
          </a:bodyPr>
          <a:lstStyle/>
          <a:p>
            <a:r>
              <a:rPr lang="en-US" altLang="zh-CN" sz="3200" b="1">
                <a:solidFill>
                  <a:schemeClr val="accent1">
                    <a:lumMod val="75000"/>
                  </a:schemeClr>
                </a:solidFill>
                <a:latin typeface="Times New Roman" panose="02020603050405020304" pitchFamily="18" charset="0"/>
                <a:cs typeface="Times New Roman" panose="02020603050405020304" pitchFamily="18" charset="0"/>
              </a:rPr>
              <a:t>certificate</a:t>
            </a:r>
          </a:p>
        </p:txBody>
      </p:sp>
      <p:sp>
        <p:nvSpPr>
          <p:cNvPr id="5" name="文本框 4"/>
          <p:cNvSpPr txBox="1"/>
          <p:nvPr/>
        </p:nvSpPr>
        <p:spPr>
          <a:xfrm>
            <a:off x="956945" y="2292985"/>
            <a:ext cx="2165985" cy="583565"/>
          </a:xfrm>
          <a:prstGeom prst="rect">
            <a:avLst/>
          </a:prstGeom>
          <a:noFill/>
        </p:spPr>
        <p:txBody>
          <a:bodyPr wrap="square" rtlCol="0">
            <a:spAutoFit/>
          </a:bodyPr>
          <a:lstStyle/>
          <a:p>
            <a:r>
              <a:rPr lang="en-US" altLang="zh-CN" sz="3200" b="1">
                <a:solidFill>
                  <a:schemeClr val="accent1">
                    <a:lumMod val="75000"/>
                  </a:schemeClr>
                </a:solidFill>
                <a:latin typeface="Times New Roman" panose="02020603050405020304" pitchFamily="18" charset="0"/>
                <a:cs typeface="Times New Roman" panose="02020603050405020304" pitchFamily="18" charset="0"/>
              </a:rPr>
              <a:t>dormitory</a:t>
            </a:r>
          </a:p>
        </p:txBody>
      </p:sp>
      <p:sp>
        <p:nvSpPr>
          <p:cNvPr id="6" name="文本框 5"/>
          <p:cNvSpPr txBox="1"/>
          <p:nvPr/>
        </p:nvSpPr>
        <p:spPr>
          <a:xfrm>
            <a:off x="956548" y="2908650"/>
            <a:ext cx="1772156" cy="583565"/>
          </a:xfrm>
          <a:prstGeom prst="rect">
            <a:avLst/>
          </a:prstGeom>
          <a:noFill/>
        </p:spPr>
        <p:txBody>
          <a:bodyPr wrap="square" rtlCol="0">
            <a:spAutoFit/>
          </a:bodyPr>
          <a:lstStyle/>
          <a:p>
            <a:r>
              <a:rPr lang="en-US" altLang="zh-CN" sz="3200" b="1">
                <a:solidFill>
                  <a:schemeClr val="accent1">
                    <a:lumMod val="75000"/>
                  </a:schemeClr>
                </a:solidFill>
                <a:latin typeface="Times New Roman" panose="02020603050405020304" pitchFamily="18" charset="0"/>
                <a:cs typeface="Times New Roman" panose="02020603050405020304" pitchFamily="18" charset="0"/>
                <a:sym typeface="+mn-ea"/>
              </a:rPr>
              <a:t>essay</a:t>
            </a:r>
            <a:endParaRPr lang="zh-CN" altLang="en-US" sz="3200" b="1">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7" name="文本框 6"/>
          <p:cNvSpPr txBox="1"/>
          <p:nvPr/>
        </p:nvSpPr>
        <p:spPr>
          <a:xfrm>
            <a:off x="866140" y="3495040"/>
            <a:ext cx="2145030" cy="583565"/>
          </a:xfrm>
          <a:prstGeom prst="rect">
            <a:avLst/>
          </a:prstGeom>
          <a:noFill/>
        </p:spPr>
        <p:txBody>
          <a:bodyPr wrap="square" rtlCol="0">
            <a:spAutoFit/>
          </a:bodyPr>
          <a:lstStyle/>
          <a:p>
            <a:r>
              <a:rPr lang="en-US" altLang="zh-CN" sz="3200" b="1">
                <a:solidFill>
                  <a:schemeClr val="accent1">
                    <a:lumMod val="75000"/>
                  </a:schemeClr>
                </a:solidFill>
                <a:latin typeface="Times New Roman" panose="02020603050405020304" pitchFamily="18" charset="0"/>
                <a:cs typeface="Times New Roman" panose="02020603050405020304" pitchFamily="18" charset="0"/>
              </a:rPr>
              <a:t>draft</a:t>
            </a:r>
            <a:endParaRPr lang="zh-CN" altLang="en-US" sz="3200" b="1">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8" name="文本框 7"/>
          <p:cNvSpPr txBox="1"/>
          <p:nvPr/>
        </p:nvSpPr>
        <p:spPr>
          <a:xfrm>
            <a:off x="956945" y="4037330"/>
            <a:ext cx="1771650" cy="583565"/>
          </a:xfrm>
          <a:prstGeom prst="rect">
            <a:avLst/>
          </a:prstGeom>
          <a:noFill/>
        </p:spPr>
        <p:txBody>
          <a:bodyPr wrap="square" rtlCol="0">
            <a:spAutoFit/>
          </a:bodyPr>
          <a:lstStyle/>
          <a:p>
            <a:r>
              <a:rPr lang="en-US" altLang="zh-CN" sz="3200" b="1">
                <a:solidFill>
                  <a:schemeClr val="accent1">
                    <a:lumMod val="75000"/>
                  </a:schemeClr>
                </a:solidFill>
                <a:latin typeface="Times New Roman" panose="02020603050405020304" pitchFamily="18" charset="0"/>
                <a:cs typeface="Times New Roman" panose="02020603050405020304" pitchFamily="18" charset="0"/>
              </a:rPr>
              <a:t>polish</a:t>
            </a:r>
          </a:p>
        </p:txBody>
      </p:sp>
      <p:sp>
        <p:nvSpPr>
          <p:cNvPr id="9" name="文本框 8"/>
          <p:cNvSpPr txBox="1"/>
          <p:nvPr/>
        </p:nvSpPr>
        <p:spPr>
          <a:xfrm>
            <a:off x="956548" y="4653526"/>
            <a:ext cx="1772156" cy="583565"/>
          </a:xfrm>
          <a:prstGeom prst="rect">
            <a:avLst/>
          </a:prstGeom>
          <a:noFill/>
        </p:spPr>
        <p:txBody>
          <a:bodyPr wrap="square" rtlCol="0">
            <a:spAutoFit/>
          </a:bodyPr>
          <a:lstStyle/>
          <a:p>
            <a:r>
              <a:rPr lang="en-US" altLang="zh-CN" sz="3200" b="1">
                <a:solidFill>
                  <a:schemeClr val="accent1">
                    <a:lumMod val="75000"/>
                  </a:schemeClr>
                </a:solidFill>
                <a:latin typeface="Times New Roman" panose="02020603050405020304" pitchFamily="18" charset="0"/>
                <a:cs typeface="Times New Roman" panose="02020603050405020304" pitchFamily="18" charset="0"/>
              </a:rPr>
              <a:t>bounce</a:t>
            </a:r>
            <a:endParaRPr lang="zh-CN" altLang="en-US" sz="3200" b="1">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0" name="文本框 9"/>
          <p:cNvSpPr txBox="1"/>
          <p:nvPr/>
        </p:nvSpPr>
        <p:spPr>
          <a:xfrm>
            <a:off x="956548" y="547937"/>
            <a:ext cx="2261907" cy="583565"/>
          </a:xfrm>
          <a:prstGeom prst="rect">
            <a:avLst/>
          </a:prstGeom>
          <a:noFill/>
        </p:spPr>
        <p:txBody>
          <a:bodyPr wrap="square" rtlCol="0">
            <a:spAutoFit/>
          </a:bodyPr>
          <a:lstStyle/>
          <a:p>
            <a:r>
              <a:rPr lang="en-US" altLang="zh-CN" sz="3200" b="1">
                <a:solidFill>
                  <a:schemeClr val="accent1">
                    <a:lumMod val="75000"/>
                  </a:schemeClr>
                </a:solidFill>
                <a:latin typeface="Times New Roman" panose="02020603050405020304" pitchFamily="18" charset="0"/>
                <a:cs typeface="Times New Roman" panose="02020603050405020304" pitchFamily="18" charset="0"/>
              </a:rPr>
              <a:t>random</a:t>
            </a:r>
          </a:p>
        </p:txBody>
      </p:sp>
      <p:sp>
        <p:nvSpPr>
          <p:cNvPr id="11" name="文本框 10"/>
          <p:cNvSpPr txBox="1"/>
          <p:nvPr/>
        </p:nvSpPr>
        <p:spPr>
          <a:xfrm>
            <a:off x="956548" y="1150024"/>
            <a:ext cx="1772156" cy="583565"/>
          </a:xfrm>
          <a:prstGeom prst="rect">
            <a:avLst/>
          </a:prstGeom>
          <a:noFill/>
        </p:spPr>
        <p:txBody>
          <a:bodyPr wrap="square" rtlCol="0">
            <a:spAutoFit/>
          </a:bodyPr>
          <a:lstStyle/>
          <a:p>
            <a:r>
              <a:rPr lang="en-US" altLang="zh-CN" sz="3200" b="1">
                <a:solidFill>
                  <a:schemeClr val="accent1">
                    <a:lumMod val="75000"/>
                  </a:schemeClr>
                </a:solidFill>
                <a:latin typeface="Times New Roman" panose="02020603050405020304" pitchFamily="18" charset="0"/>
                <a:cs typeface="Times New Roman" panose="02020603050405020304" pitchFamily="18" charset="0"/>
              </a:rPr>
              <a:t>statistic</a:t>
            </a:r>
          </a:p>
        </p:txBody>
      </p:sp>
      <p:sp>
        <p:nvSpPr>
          <p:cNvPr id="12" name="文本框 11"/>
          <p:cNvSpPr txBox="1"/>
          <p:nvPr/>
        </p:nvSpPr>
        <p:spPr>
          <a:xfrm>
            <a:off x="956548" y="5269453"/>
            <a:ext cx="1772156" cy="583565"/>
          </a:xfrm>
          <a:prstGeom prst="rect">
            <a:avLst/>
          </a:prstGeom>
          <a:noFill/>
        </p:spPr>
        <p:txBody>
          <a:bodyPr wrap="square" rtlCol="0">
            <a:spAutoFit/>
          </a:bodyPr>
          <a:lstStyle/>
          <a:p>
            <a:r>
              <a:rPr lang="en-US" altLang="zh-CN" sz="3200" b="1">
                <a:solidFill>
                  <a:schemeClr val="accent1">
                    <a:lumMod val="75000"/>
                  </a:schemeClr>
                </a:solidFill>
                <a:latin typeface="Times New Roman" panose="02020603050405020304" pitchFamily="18" charset="0"/>
                <a:cs typeface="Times New Roman" panose="02020603050405020304" pitchFamily="18" charset="0"/>
              </a:rPr>
              <a:t>librarian</a:t>
            </a:r>
            <a:endParaRPr lang="zh-CN" altLang="en-US" sz="3200" b="1">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 calcmode="lin" valueType="num">
                                      <p:cBhvr additive="base">
                                        <p:cTn id="1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 calcmode="lin" valueType="num">
                                      <p:cBhvr additive="base">
                                        <p:cTn id="2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 calcmode="lin" valueType="num">
                                      <p:cBhvr additive="base">
                                        <p:cTn id="2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 calcmode="lin" valueType="num">
                                      <p:cBhvr additive="base">
                                        <p:cTn id="3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2">
                                            <p:txEl>
                                              <p:pRg st="0" end="0"/>
                                            </p:txEl>
                                          </p:spTgt>
                                        </p:tgtEl>
                                        <p:attrNameLst>
                                          <p:attrName>style.visibility</p:attrName>
                                        </p:attrNameLst>
                                      </p:cBhvr>
                                      <p:to>
                                        <p:strVal val="visible"/>
                                      </p:to>
                                    </p:set>
                                    <p:anim calcmode="lin" valueType="num">
                                      <p:cBhvr additive="base">
                                        <p:cTn id="3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2ZhZGE3ZmYxY2E5NDJmNzZlNjk0NjFlYjc5MzI5M2YifQ=="/>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2545_8"/>
  <p:tag name="KSO_WM_SLIDE_INDEX" val="8"/>
  <p:tag name="KSO_WM_SLIDE_ITEM_CNT" val="0"/>
  <p:tag name="KSO_WM_SLIDE_LAYOUT" val="a_f"/>
  <p:tag name="KSO_WM_SLIDE_LAYOUT_CNT" val="1_1"/>
  <p:tag name="KSO_WM_SLIDE_POSITION" val="100*98"/>
  <p:tag name="KSO_WM_SLIDE_SIZE" val="758*343"/>
  <p:tag name="KSO_WM_SLIDE_SUBTYPE" val="pureTxt"/>
  <p:tag name="KSO_WM_SLIDE_TYPE" val="text"/>
  <p:tag name="KSO_WM_TAG_VERSION" val="1.0"/>
  <p:tag name="KSO_WM_TEMPLATE_CATEGORY" val="custom"/>
  <p:tag name="KSO_WM_TEMPLATE_COLOR_TYPE" val="1"/>
  <p:tag name="KSO_WM_TEMPLATE_INDEX" val="20202545"/>
  <p:tag name="KSO_WM_TEMPLATE_MASTER_TYPE" val="1"/>
  <p:tag name="KSO_WM_TEMPLATE_SUBCATEGORY" val="0"/>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2545_8"/>
  <p:tag name="KSO_WM_SLIDE_INDEX" val="8"/>
  <p:tag name="KSO_WM_SLIDE_ITEM_CNT" val="0"/>
  <p:tag name="KSO_WM_SLIDE_LAYOUT" val="a_f"/>
  <p:tag name="KSO_WM_SLIDE_LAYOUT_CNT" val="1_1"/>
  <p:tag name="KSO_WM_SLIDE_POSITION" val="100*98"/>
  <p:tag name="KSO_WM_SLIDE_SIZE" val="758*343"/>
  <p:tag name="KSO_WM_SLIDE_SUBTYPE" val="pureTxt"/>
  <p:tag name="KSO_WM_SLIDE_TYPE" val="text"/>
  <p:tag name="KSO_WM_TAG_VERSION" val="1.0"/>
  <p:tag name="KSO_WM_TEMPLATE_CATEGORY" val="custom"/>
  <p:tag name="KSO_WM_TEMPLATE_COLOR_TYPE" val="1"/>
  <p:tag name="KSO_WM_TEMPLATE_INDEX" val="20202545"/>
  <p:tag name="KSO_WM_TEMPLATE_MASTER_TYPE" val="1"/>
  <p:tag name="KSO_WM_TEMPLATE_SUBCATEGORY" val="0"/>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1"/>
  <p:tag name="KSO_WM_TAG_VERSION" val="1.0"/>
  <p:tag name="KSO_WM_UNIT_BK_DARK_LIGHT" val="2"/>
  <p:tag name="KSO_WM_UNIT_COMPATIBLE" val="0"/>
  <p:tag name="KSO_WM_UNIT_DIAGRAM_ISNUMVISUAL" val="0"/>
  <p:tag name="KSO_WM_UNIT_DIAGRAM_ISREFERUNIT" val="0"/>
  <p:tag name="KSO_WM_UNIT_HIGHLIGHT" val="0"/>
  <p:tag name="KSO_WM_UNIT_ID" val="_13*i*1"/>
  <p:tag name="KSO_WM_UNIT_INDEX" val="1"/>
  <p:tag name="KSO_WM_UNIT_LAYERLEVEL" val="1"/>
  <p:tag name="KSO_WM_UNIT_SUBTYPE" val="h"/>
  <p:tag name="KSO_WM_UNIT_TYPE" val="i"/>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_NEED_ADD_PATH_ANIM" val="0"/>
  <p:tag name="KSO_WM_UNIT_DIAGRAM_ISNUMVISUAL" val="0"/>
  <p:tag name="KSO_WM_UNIT_DIAGRAM_ISREFERUNIT" val="0"/>
  <p:tag name="KSO_WM_UNIT_HIGHLIGHT" val="0"/>
  <p:tag name="KSO_WM_UNIT_ID" val="_13**"/>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_NEED_ADD_PATH_ANIM" val="0"/>
  <p:tag name="KSO_WM_UNIT_DIAGRAM_ISNUMVISUAL" val="0"/>
  <p:tag name="KSO_WM_UNIT_DIAGRAM_ISREFERUNIT" val="0"/>
  <p:tag name="KSO_WM_UNIT_HIGHLIGHT" val="0"/>
  <p:tag name="KSO_WM_UNIT_ID" val="_13**"/>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3006</Words>
  <Application>Microsoft Office PowerPoint</Application>
  <PresentationFormat>宽屏</PresentationFormat>
  <Paragraphs>285</Paragraphs>
  <Slides>38</Slides>
  <Notes>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38</vt:i4>
      </vt:variant>
    </vt:vector>
  </HeadingPairs>
  <TitlesOfParts>
    <vt:vector size="48" baseType="lpstr">
      <vt:lpstr>等线</vt:lpstr>
      <vt:lpstr>等线 Light</vt:lpstr>
      <vt:lpstr>黑体</vt:lpstr>
      <vt:lpstr>楷体</vt:lpstr>
      <vt:lpstr>宋体</vt:lpstr>
      <vt:lpstr>微软雅黑</vt:lpstr>
      <vt:lpstr>Arial</vt:lpstr>
      <vt:lpstr>Calibri</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rbm.xkw.com</dc:creator>
  <cp:lastModifiedBy>杨珊珊</cp:lastModifiedBy>
  <cp:revision>26</cp:revision>
  <cp:lastPrinted>2022-05-18T14:25:00Z</cp:lastPrinted>
  <dcterms:created xsi:type="dcterms:W3CDTF">2022-05-18T14:25:00Z</dcterms:created>
  <dcterms:modified xsi:type="dcterms:W3CDTF">2022-06-13T12:32:24Z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02C566283BE044A5A89C36983F171970</vt:lpwstr>
  </property>
  <property fmtid="{D5CDD505-2E9C-101B-9397-08002B2CF9AE}" pid="7" name="KSOProductBuildVer">
    <vt:lpwstr>2052-11.1.0.11744</vt:lpwstr>
  </property>
</Properties>
</file>