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1547" r:id="rId2"/>
    <p:sldId id="1497" r:id="rId3"/>
    <p:sldId id="1443" r:id="rId4"/>
    <p:sldId id="1517" r:id="rId5"/>
    <p:sldId id="1416" r:id="rId6"/>
    <p:sldId id="1502" r:id="rId7"/>
    <p:sldId id="1301" r:id="rId8"/>
    <p:sldId id="1518" r:id="rId9"/>
    <p:sldId id="1348" r:id="rId10"/>
    <p:sldId id="1303" r:id="rId11"/>
    <p:sldId id="1388" r:id="rId12"/>
    <p:sldId id="1528" r:id="rId13"/>
    <p:sldId id="1538" r:id="rId14"/>
    <p:sldId id="1539" r:id="rId15"/>
    <p:sldId id="1350" r:id="rId16"/>
    <p:sldId id="1540" r:id="rId17"/>
    <p:sldId id="1462" r:id="rId18"/>
    <p:sldId id="1305" r:id="rId19"/>
    <p:sldId id="1512" r:id="rId20"/>
    <p:sldId id="1541" r:id="rId21"/>
    <p:sldId id="1542" r:id="rId22"/>
    <p:sldId id="1543" r:id="rId23"/>
    <p:sldId id="1544" r:id="rId24"/>
    <p:sldId id="1545" r:id="rId25"/>
    <p:sldId id="1546" r:id="rId26"/>
    <p:sldId id="1548"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38">
          <p15:clr>
            <a:srgbClr val="A4A3A4"/>
          </p15:clr>
        </p15:guide>
        <p15:guide id="2" orient="horz" pos="57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CEEF0"/>
    <a:srgbClr val="E6E8EA"/>
    <a:srgbClr val="E6E8EB"/>
    <a:srgbClr val="EFF0F3"/>
    <a:srgbClr val="F1F1F3"/>
    <a:srgbClr val="07BED7"/>
    <a:srgbClr val="1C4885"/>
    <a:srgbClr val="2663B4"/>
    <a:srgbClr val="F4F4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65023" autoAdjust="0"/>
  </p:normalViewPr>
  <p:slideViewPr>
    <p:cSldViewPr>
      <p:cViewPr varScale="1">
        <p:scale>
          <a:sx n="109" d="100"/>
          <a:sy n="109" d="100"/>
        </p:scale>
        <p:origin x="552" y="84"/>
      </p:cViewPr>
      <p:guideLst>
        <p:guide pos="438"/>
        <p:guide orient="horz" pos="572"/>
      </p:guideLst>
    </p:cSldViewPr>
  </p:slideViewPr>
  <p:notesTextViewPr>
    <p:cViewPr>
      <p:scale>
        <a:sx n="66" d="100"/>
        <a:sy n="66" d="100"/>
      </p:scale>
      <p:origin x="0" y="0"/>
    </p:cViewPr>
  </p:notesTextViewPr>
  <p:sorterViewPr>
    <p:cViewPr>
      <p:scale>
        <a:sx n="100" d="100"/>
        <a:sy n="100" d="100"/>
      </p:scale>
      <p:origin x="0" y="1260"/>
    </p:cViewPr>
  </p:sorterViewPr>
  <p:notesViewPr>
    <p:cSldViewPr>
      <p:cViewPr varScale="1">
        <p:scale>
          <a:sx n="51" d="100"/>
          <a:sy n="51" d="100"/>
        </p:scale>
        <p:origin x="284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AC788F-3FB5-4CD0-9F53-7BA52AC06BA8}" type="datetimeFigureOut">
              <a:rPr lang="zh-CN" altLang="en-US" smtClean="0"/>
              <a:t>2021/3/1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C4A6ED-3902-443E-B36C-D6718472F87E}" type="slidenum">
              <a:rPr lang="zh-CN" altLang="en-US" smtClean="0"/>
              <a:t>‹#›</a:t>
            </a:fld>
            <a:endParaRPr lang="zh-CN" altLang="en-US"/>
          </a:p>
        </p:txBody>
      </p:sp>
    </p:spTree>
    <p:extLst>
      <p:ext uri="{BB962C8B-B14F-4D97-AF65-F5344CB8AC3E}">
        <p14:creationId xmlns:p14="http://schemas.microsoft.com/office/powerpoint/2010/main" val="880882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09922-5606-4F1B-BD8A-120054264D07}" type="datetimeFigureOut">
              <a:rPr lang="zh-CN" altLang="en-US" smtClean="0"/>
              <a:t>2021/3/1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55536F-9C79-438F-9C99-8AE1538D435B}" type="slidenum">
              <a:rPr lang="zh-CN" altLang="en-US" smtClean="0"/>
              <a:t>‹#›</a:t>
            </a:fld>
            <a:endParaRPr lang="zh-CN" altLang="en-US"/>
          </a:p>
        </p:txBody>
      </p:sp>
    </p:spTree>
    <p:extLst>
      <p:ext uri="{BB962C8B-B14F-4D97-AF65-F5344CB8AC3E}">
        <p14:creationId xmlns:p14="http://schemas.microsoft.com/office/powerpoint/2010/main" val="758919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pPr>
                <a:defRPr/>
              </a:pPr>
              <a:t>9</a:t>
            </a:fld>
            <a:endParaRPr lang="en-US" altLang="zh-CN" dirty="0">
              <a:solidFill>
                <a:prstClr val="black"/>
              </a:solidFill>
            </a:endParaRPr>
          </a:p>
        </p:txBody>
      </p:sp>
    </p:spTree>
    <p:extLst>
      <p:ext uri="{BB962C8B-B14F-4D97-AF65-F5344CB8AC3E}">
        <p14:creationId xmlns:p14="http://schemas.microsoft.com/office/powerpoint/2010/main" val="90530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pPr>
                <a:defRPr/>
              </a:pPr>
              <a:t>15</a:t>
            </a:fld>
            <a:endParaRPr lang="en-US" altLang="zh-CN" dirty="0">
              <a:solidFill>
                <a:prstClr val="black"/>
              </a:solidFill>
            </a:endParaRPr>
          </a:p>
        </p:txBody>
      </p:sp>
    </p:spTree>
    <p:extLst>
      <p:ext uri="{BB962C8B-B14F-4D97-AF65-F5344CB8AC3E}">
        <p14:creationId xmlns:p14="http://schemas.microsoft.com/office/powerpoint/2010/main" val="1318608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标题幻灯片">
    <p:spTree>
      <p:nvGrpSpPr>
        <p:cNvPr id="1" name=""/>
        <p:cNvGrpSpPr/>
        <p:nvPr/>
      </p:nvGrpSpPr>
      <p:grpSpPr>
        <a:xfrm>
          <a:off x="0" y="0"/>
          <a:ext cx="0" cy="0"/>
          <a:chOff x="0" y="0"/>
          <a:chExt cx="0" cy="0"/>
        </a:xfrm>
      </p:grpSpPr>
      <p:sp>
        <p:nvSpPr>
          <p:cNvPr id="4" name="矩形 3"/>
          <p:cNvSpPr/>
          <p:nvPr userDrawn="1"/>
        </p:nvSpPr>
        <p:spPr>
          <a:xfrm>
            <a:off x="-3175" y="3258000"/>
            <a:ext cx="12192000" cy="36000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extLst>
      <p:ext uri="{BB962C8B-B14F-4D97-AF65-F5344CB8AC3E}">
        <p14:creationId xmlns:p14="http://schemas.microsoft.com/office/powerpoint/2010/main" val="19855448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sp>
        <p:nvSpPr>
          <p:cNvPr id="13" name="矩形 1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userDrawn="1"/>
        </p:nvSpPr>
        <p:spPr>
          <a:xfrm>
            <a:off x="-3175" y="3787200"/>
            <a:ext cx="12192000" cy="307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_标题幻灯片">
    <p:spTree>
      <p:nvGrpSpPr>
        <p:cNvPr id="1" name=""/>
        <p:cNvGrpSpPr/>
        <p:nvPr/>
      </p:nvGrpSpPr>
      <p:grpSpPr>
        <a:xfrm>
          <a:off x="0" y="0"/>
          <a:ext cx="0" cy="0"/>
          <a:chOff x="0" y="0"/>
          <a:chExt cx="0" cy="0"/>
        </a:xfrm>
      </p:grpSpPr>
      <p:sp>
        <p:nvSpPr>
          <p:cNvPr id="13" name="矩形 1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userDrawn="1"/>
        </p:nvSpPr>
        <p:spPr>
          <a:xfrm>
            <a:off x="-3175" y="3933056"/>
            <a:ext cx="12192000" cy="2924944"/>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extLst>
      <p:ext uri="{BB962C8B-B14F-4D97-AF65-F5344CB8AC3E}">
        <p14:creationId xmlns:p14="http://schemas.microsoft.com/office/powerpoint/2010/main" val="16969142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标题幻灯片">
    <p:spTree>
      <p:nvGrpSpPr>
        <p:cNvPr id="1" name=""/>
        <p:cNvGrpSpPr/>
        <p:nvPr/>
      </p:nvGrpSpPr>
      <p:grpSpPr>
        <a:xfrm>
          <a:off x="0" y="0"/>
          <a:ext cx="0" cy="0"/>
          <a:chOff x="0" y="0"/>
          <a:chExt cx="0" cy="0"/>
        </a:xfrm>
      </p:grpSpPr>
      <p:sp>
        <p:nvSpPr>
          <p:cNvPr id="4" name="矩形 3"/>
          <p:cNvSpPr/>
          <p:nvPr userDrawn="1"/>
        </p:nvSpPr>
        <p:spPr>
          <a:xfrm>
            <a:off x="-3175" y="3861048"/>
            <a:ext cx="12192000" cy="2996952"/>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extLst>
      <p:ext uri="{BB962C8B-B14F-4D97-AF65-F5344CB8AC3E}">
        <p14:creationId xmlns:p14="http://schemas.microsoft.com/office/powerpoint/2010/main" val="8051412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sp>
        <p:nvSpPr>
          <p:cNvPr id="4" name="矩形 3"/>
          <p:cNvSpPr/>
          <p:nvPr userDrawn="1"/>
        </p:nvSpPr>
        <p:spPr>
          <a:xfrm>
            <a:off x="-3175" y="4147200"/>
            <a:ext cx="12192000" cy="271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标题幻灯片">
    <p:spTree>
      <p:nvGrpSpPr>
        <p:cNvPr id="1" name=""/>
        <p:cNvGrpSpPr/>
        <p:nvPr/>
      </p:nvGrpSpPr>
      <p:grpSpPr>
        <a:xfrm>
          <a:off x="0" y="0"/>
          <a:ext cx="0" cy="0"/>
          <a:chOff x="0" y="0"/>
          <a:chExt cx="0" cy="0"/>
        </a:xfrm>
      </p:grpSpPr>
      <p:sp>
        <p:nvSpPr>
          <p:cNvPr id="13" name="矩形 1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userDrawn="1"/>
        </p:nvSpPr>
        <p:spPr>
          <a:xfrm>
            <a:off x="-3175" y="4507200"/>
            <a:ext cx="12192000" cy="235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标题幻灯片">
    <p:spTree>
      <p:nvGrpSpPr>
        <p:cNvPr id="1" name=""/>
        <p:cNvGrpSpPr/>
        <p:nvPr/>
      </p:nvGrpSpPr>
      <p:grpSpPr>
        <a:xfrm>
          <a:off x="0" y="0"/>
          <a:ext cx="0" cy="0"/>
          <a:chOff x="0" y="0"/>
          <a:chExt cx="0" cy="0"/>
        </a:xfrm>
      </p:grpSpPr>
      <p:sp>
        <p:nvSpPr>
          <p:cNvPr id="13" name="矩形 1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userDrawn="1"/>
        </p:nvSpPr>
        <p:spPr>
          <a:xfrm>
            <a:off x="0" y="4338000"/>
            <a:ext cx="12192000" cy="25200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extLst>
      <p:ext uri="{BB962C8B-B14F-4D97-AF65-F5344CB8AC3E}">
        <p14:creationId xmlns:p14="http://schemas.microsoft.com/office/powerpoint/2010/main" val="186550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标题幻灯片">
    <p:spTree>
      <p:nvGrpSpPr>
        <p:cNvPr id="1" name=""/>
        <p:cNvGrpSpPr/>
        <p:nvPr/>
      </p:nvGrpSpPr>
      <p:grpSpPr>
        <a:xfrm>
          <a:off x="0" y="0"/>
          <a:ext cx="0" cy="0"/>
          <a:chOff x="0" y="0"/>
          <a:chExt cx="0" cy="0"/>
        </a:xfrm>
      </p:grpSpPr>
      <p:sp>
        <p:nvSpPr>
          <p:cNvPr id="4" name="矩形 3"/>
          <p:cNvSpPr/>
          <p:nvPr userDrawn="1"/>
        </p:nvSpPr>
        <p:spPr>
          <a:xfrm>
            <a:off x="-3175" y="4867200"/>
            <a:ext cx="12192000" cy="199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标题幻灯片">
    <p:spTree>
      <p:nvGrpSpPr>
        <p:cNvPr id="1" name=""/>
        <p:cNvGrpSpPr/>
        <p:nvPr/>
      </p:nvGrpSpPr>
      <p:grpSpPr>
        <a:xfrm>
          <a:off x="0" y="0"/>
          <a:ext cx="0" cy="0"/>
          <a:chOff x="0" y="0"/>
          <a:chExt cx="0" cy="0"/>
        </a:xfrm>
      </p:grpSpPr>
      <p:sp>
        <p:nvSpPr>
          <p:cNvPr id="13" name="矩形 1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userDrawn="1"/>
        </p:nvSpPr>
        <p:spPr>
          <a:xfrm>
            <a:off x="-3175" y="5227200"/>
            <a:ext cx="12192000" cy="163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标题幻灯片">
    <p:spTree>
      <p:nvGrpSpPr>
        <p:cNvPr id="1" name=""/>
        <p:cNvGrpSpPr/>
        <p:nvPr/>
      </p:nvGrpSpPr>
      <p:grpSpPr>
        <a:xfrm>
          <a:off x="0" y="0"/>
          <a:ext cx="0" cy="0"/>
          <a:chOff x="0" y="0"/>
          <a:chExt cx="0" cy="0"/>
        </a:xfrm>
      </p:grpSpPr>
      <p:sp>
        <p:nvSpPr>
          <p:cNvPr id="13" name="矩形 1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userDrawn="1"/>
        </p:nvSpPr>
        <p:spPr>
          <a:xfrm>
            <a:off x="-3175" y="5418000"/>
            <a:ext cx="12192000" cy="14400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extLst>
      <p:ext uri="{BB962C8B-B14F-4D97-AF65-F5344CB8AC3E}">
        <p14:creationId xmlns:p14="http://schemas.microsoft.com/office/powerpoint/2010/main" val="8157758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5" name="矩形 4"/>
          <p:cNvSpPr/>
          <p:nvPr userDrawn="1"/>
        </p:nvSpPr>
        <p:spPr>
          <a:xfrm>
            <a:off x="0" y="0"/>
            <a:ext cx="12192000" cy="68580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标题幻灯片">
    <p:spTree>
      <p:nvGrpSpPr>
        <p:cNvPr id="1" name=""/>
        <p:cNvGrpSpPr/>
        <p:nvPr/>
      </p:nvGrpSpPr>
      <p:grpSpPr>
        <a:xfrm>
          <a:off x="0" y="0"/>
          <a:ext cx="0" cy="0"/>
          <a:chOff x="0" y="0"/>
          <a:chExt cx="0" cy="0"/>
        </a:xfrm>
      </p:grpSpPr>
      <p:sp>
        <p:nvSpPr>
          <p:cNvPr id="4" name="矩形 3"/>
          <p:cNvSpPr/>
          <p:nvPr userDrawn="1"/>
        </p:nvSpPr>
        <p:spPr>
          <a:xfrm>
            <a:off x="-3175" y="5587200"/>
            <a:ext cx="12192000" cy="127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标题幻灯片">
    <p:spTree>
      <p:nvGrpSpPr>
        <p:cNvPr id="1" name=""/>
        <p:cNvGrpSpPr/>
        <p:nvPr/>
      </p:nvGrpSpPr>
      <p:grpSpPr>
        <a:xfrm>
          <a:off x="0" y="0"/>
          <a:ext cx="0" cy="0"/>
          <a:chOff x="0" y="0"/>
          <a:chExt cx="0" cy="0"/>
        </a:xfrm>
      </p:grpSpPr>
      <p:sp>
        <p:nvSpPr>
          <p:cNvPr id="4" name="矩形 3"/>
          <p:cNvSpPr/>
          <p:nvPr userDrawn="1"/>
        </p:nvSpPr>
        <p:spPr>
          <a:xfrm>
            <a:off x="-3175" y="5805264"/>
            <a:ext cx="12192000" cy="1052736"/>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extLst>
      <p:ext uri="{BB962C8B-B14F-4D97-AF65-F5344CB8AC3E}">
        <p14:creationId xmlns:p14="http://schemas.microsoft.com/office/powerpoint/2010/main" val="320939996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标题幻灯片">
    <p:spTree>
      <p:nvGrpSpPr>
        <p:cNvPr id="1" name=""/>
        <p:cNvGrpSpPr/>
        <p:nvPr/>
      </p:nvGrpSpPr>
      <p:grpSpPr>
        <a:xfrm>
          <a:off x="0" y="0"/>
          <a:ext cx="0" cy="0"/>
          <a:chOff x="0" y="0"/>
          <a:chExt cx="0" cy="0"/>
        </a:xfrm>
      </p:grpSpPr>
      <p:sp>
        <p:nvSpPr>
          <p:cNvPr id="4" name="矩形 3"/>
          <p:cNvSpPr/>
          <p:nvPr userDrawn="1"/>
        </p:nvSpPr>
        <p:spPr>
          <a:xfrm>
            <a:off x="-3175" y="5947200"/>
            <a:ext cx="12192000" cy="91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带标题的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带标题的内页">
    <p:spTree>
      <p:nvGrpSpPr>
        <p:cNvPr id="1" name=""/>
        <p:cNvGrpSpPr/>
        <p:nvPr/>
      </p:nvGrpSpPr>
      <p:grpSpPr>
        <a:xfrm>
          <a:off x="0" y="0"/>
          <a:ext cx="0" cy="0"/>
          <a:chOff x="0" y="0"/>
          <a:chExt cx="0" cy="0"/>
        </a:xfrm>
      </p:grpSpPr>
      <p:sp>
        <p:nvSpPr>
          <p:cNvPr id="17" name="矩形 16"/>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6" name="矩形 5"/>
          <p:cNvSpPr/>
          <p:nvPr userDrawn="1"/>
        </p:nvSpPr>
        <p:spPr>
          <a:xfrm>
            <a:off x="1" y="1268761"/>
            <a:ext cx="12192000" cy="558924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5" name="矩形 4"/>
          <p:cNvSpPr/>
          <p:nvPr userDrawn="1"/>
        </p:nvSpPr>
        <p:spPr>
          <a:xfrm>
            <a:off x="-3175" y="1628800"/>
            <a:ext cx="12192000" cy="52292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4" name="矩形 3"/>
          <p:cNvSpPr/>
          <p:nvPr userDrawn="1"/>
        </p:nvSpPr>
        <p:spPr>
          <a:xfrm>
            <a:off x="-3175" y="1987200"/>
            <a:ext cx="12192000" cy="487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4" name="矩形 3"/>
          <p:cNvSpPr/>
          <p:nvPr userDrawn="1"/>
        </p:nvSpPr>
        <p:spPr>
          <a:xfrm>
            <a:off x="-3175" y="2347200"/>
            <a:ext cx="12192000" cy="451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4" name="矩形 3"/>
          <p:cNvSpPr/>
          <p:nvPr userDrawn="1"/>
        </p:nvSpPr>
        <p:spPr>
          <a:xfrm>
            <a:off x="-3175" y="2707200"/>
            <a:ext cx="12192000" cy="415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sp>
        <p:nvSpPr>
          <p:cNvPr id="4" name="矩形 3"/>
          <p:cNvSpPr/>
          <p:nvPr userDrawn="1"/>
        </p:nvSpPr>
        <p:spPr>
          <a:xfrm>
            <a:off x="-3175" y="3067200"/>
            <a:ext cx="12192000" cy="379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sp>
        <p:nvSpPr>
          <p:cNvPr id="4" name="矩形 3"/>
          <p:cNvSpPr/>
          <p:nvPr userDrawn="1"/>
        </p:nvSpPr>
        <p:spPr>
          <a:xfrm>
            <a:off x="-3175" y="3427200"/>
            <a:ext cx="12192000" cy="343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dpi="0" rotWithShape="1">
            <a:blip r:embed="rId27"/>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1" r:id="rId10"/>
    <p:sldLayoutId id="2147483658" r:id="rId11"/>
    <p:sldLayoutId id="2147483669" r:id="rId12"/>
    <p:sldLayoutId id="2147483670" r:id="rId13"/>
    <p:sldLayoutId id="2147483659" r:id="rId14"/>
    <p:sldLayoutId id="2147483660" r:id="rId15"/>
    <p:sldLayoutId id="2147483673" r:id="rId16"/>
    <p:sldLayoutId id="2147483661" r:id="rId17"/>
    <p:sldLayoutId id="2147483662" r:id="rId18"/>
    <p:sldLayoutId id="2147483672" r:id="rId19"/>
    <p:sldLayoutId id="2147483663" r:id="rId20"/>
    <p:sldLayoutId id="2147483668" r:id="rId21"/>
    <p:sldLayoutId id="2147483664" r:id="rId22"/>
    <p:sldLayoutId id="2147483665" r:id="rId23"/>
    <p:sldLayoutId id="2147483666" r:id="rId24"/>
    <p:sldLayoutId id="2147483667" r:id="rId2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15.xml"/><Relationship Id="rId7" Type="http://schemas.openxmlformats.org/officeDocument/2006/relationships/slide" Target="slide2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0.xml"/><Relationship Id="rId5" Type="http://schemas.openxmlformats.org/officeDocument/2006/relationships/image" Target="../media/image6.png"/><Relationship Id="rId4" Type="http://schemas.openxmlformats.org/officeDocument/2006/relationships/slide" Target="slide18.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24.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 Target="slide23.xml"/><Relationship Id="rId5" Type="http://schemas.openxmlformats.org/officeDocument/2006/relationships/slide" Target="slide20.xml"/><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2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0.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24.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 Target="slide23.xml"/><Relationship Id="rId5" Type="http://schemas.openxmlformats.org/officeDocument/2006/relationships/slide" Target="slide20.xml"/><Relationship Id="rId4" Type="http://schemas.openxmlformats.org/officeDocument/2006/relationships/slide" Target="slide18.xml"/></Relationships>
</file>

<file path=ppt/slides/_rels/slide19.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2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0.xml"/><Relationship Id="rId4" Type="http://schemas.openxmlformats.org/officeDocument/2006/relationships/slide" Target="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24.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 Target="slide23.xml"/><Relationship Id="rId5" Type="http://schemas.openxmlformats.org/officeDocument/2006/relationships/slide" Target="slide20.xml"/><Relationship Id="rId4" Type="http://schemas.openxmlformats.org/officeDocument/2006/relationships/slide" Target="slide18.xml"/></Relationships>
</file>

<file path=ppt/slides/_rels/slide21.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24.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 Target="slide23.xml"/><Relationship Id="rId5" Type="http://schemas.openxmlformats.org/officeDocument/2006/relationships/slide" Target="slide20.xml"/><Relationship Id="rId4" Type="http://schemas.openxmlformats.org/officeDocument/2006/relationships/slide" Target="slide18.xml"/></Relationships>
</file>

<file path=ppt/slides/_rels/slide22.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2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0.xml"/><Relationship Id="rId4" Type="http://schemas.openxmlformats.org/officeDocument/2006/relationships/slide" Target="slide18.xml"/></Relationships>
</file>

<file path=ppt/slides/_rels/slide23.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24.xml"/><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slide" Target="slide23.xml"/><Relationship Id="rId5" Type="http://schemas.openxmlformats.org/officeDocument/2006/relationships/slide" Target="slide20.xml"/><Relationship Id="rId4" Type="http://schemas.openxmlformats.org/officeDocument/2006/relationships/slide" Target="slide18.xml"/></Relationships>
</file>

<file path=ppt/slides/_rels/slide24.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24.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 Target="slide23.xml"/><Relationship Id="rId5" Type="http://schemas.openxmlformats.org/officeDocument/2006/relationships/slide" Target="slide20.xml"/><Relationship Id="rId4" Type="http://schemas.openxmlformats.org/officeDocument/2006/relationships/slide" Target="slide18.xml"/></Relationships>
</file>

<file path=ppt/slides/_rels/slide25.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2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0.xml"/><Relationship Id="rId4" Type="http://schemas.openxmlformats.org/officeDocument/2006/relationships/slide" Target="slide18.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2708920"/>
            <a:ext cx="52319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3005663"/>
            <a:ext cx="12192000" cy="9840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5" name="矩形 4"/>
          <p:cNvSpPr/>
          <p:nvPr/>
        </p:nvSpPr>
        <p:spPr>
          <a:xfrm>
            <a:off x="2111063" y="3082195"/>
            <a:ext cx="7969875" cy="830997"/>
          </a:xfrm>
          <a:prstGeom prst="rect">
            <a:avLst/>
          </a:prstGeom>
        </p:spPr>
        <p:txBody>
          <a:bodyPr wrap="square">
            <a:spAutoFit/>
          </a:bodyPr>
          <a:lstStyle/>
          <a:p>
            <a:pPr algn="ctr">
              <a:defRPr/>
            </a:pPr>
            <a:r>
              <a:rPr lang="zh-CN" altLang="zh-CN" sz="4800" b="1" kern="0" dirty="0">
                <a:solidFill>
                  <a:prstClr val="white"/>
                </a:solidFill>
                <a:latin typeface="Verdana" panose="020B0604030504040204"/>
              </a:rPr>
              <a:t>可持续发展</a:t>
            </a:r>
            <a:endParaRPr lang="zh-CN" altLang="en-US" sz="4800" b="1" kern="0" dirty="0">
              <a:solidFill>
                <a:prstClr val="white"/>
              </a:solidFill>
              <a:latin typeface="Verdana" panose="020B0604030504040204"/>
            </a:endParaRPr>
          </a:p>
        </p:txBody>
      </p:sp>
      <p:sp>
        <p:nvSpPr>
          <p:cNvPr id="6" name="矩形 5"/>
          <p:cNvSpPr/>
          <p:nvPr/>
        </p:nvSpPr>
        <p:spPr>
          <a:xfrm>
            <a:off x="5375920" y="2420888"/>
            <a:ext cx="1440160" cy="584775"/>
          </a:xfrm>
          <a:prstGeom prst="rect">
            <a:avLst/>
          </a:prstGeom>
        </p:spPr>
        <p:txBody>
          <a:bodyPr wrap="square">
            <a:spAutoFit/>
          </a:bodyPr>
          <a:lstStyle/>
          <a:p>
            <a:pPr algn="ctr">
              <a:defRPr/>
            </a:pPr>
            <a:r>
              <a:rPr lang="zh-CN" altLang="zh-CN" sz="3200" b="1" kern="0" dirty="0" smtClean="0">
                <a:solidFill>
                  <a:srgbClr val="1C4885"/>
                </a:solidFill>
                <a:latin typeface="Verdana" panose="020B0604030504040204"/>
              </a:rPr>
              <a:t>考点</a:t>
            </a:r>
            <a:r>
              <a:rPr lang="zh-CN" altLang="en-US" sz="3200" b="1" kern="0" dirty="0" smtClean="0">
                <a:solidFill>
                  <a:srgbClr val="1C4885"/>
                </a:solidFill>
                <a:latin typeface="Verdana" panose="020B0604030504040204"/>
              </a:rPr>
              <a:t>二</a:t>
            </a:r>
            <a:r>
              <a:rPr lang="zh-CN" altLang="zh-CN" sz="3200" b="1" kern="0" dirty="0">
                <a:solidFill>
                  <a:srgbClr val="1C4885"/>
                </a:solidFill>
                <a:latin typeface="Verdana" panose="020B0604030504040204"/>
              </a:rPr>
              <a:t>　</a:t>
            </a:r>
            <a:endParaRPr lang="zh-CN" altLang="en-US" sz="3200" b="1" kern="0" dirty="0">
              <a:solidFill>
                <a:prstClr val="white"/>
              </a:solidFill>
              <a:latin typeface="Verdana" panose="020B0604030504040204"/>
            </a:endParaRPr>
          </a:p>
        </p:txBody>
      </p:sp>
      <p:cxnSp>
        <p:nvCxnSpPr>
          <p:cNvPr id="7" name="直接连接符 6"/>
          <p:cNvCxnSpPr/>
          <p:nvPr/>
        </p:nvCxnSpPr>
        <p:spPr>
          <a:xfrm>
            <a:off x="6960096" y="2708920"/>
            <a:ext cx="52319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526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7764" y="183498"/>
            <a:ext cx="11272852" cy="3317510"/>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分析浙江省室外滑雪场布局分散的原因。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说明滑雪场建于旅游景区内或其附近的益处。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解释浙江省室外滑雪道建设和维护成本较高的原因。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有人建议浙江省各滑雪场应由一日体验型向多日度假型转变，并增建酒店和中高级雪道等。你是否赞同此建议，请表明态度并说明理由。</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2" descr="W71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5832" y="3529583"/>
            <a:ext cx="4440337" cy="303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0080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3352" y="467147"/>
            <a:ext cx="2339102" cy="523220"/>
          </a:xfrm>
          <a:prstGeom prst="rect">
            <a:avLst/>
          </a:prstGeom>
        </p:spPr>
        <p:txBody>
          <a:bodyPr wrap="none">
            <a:spAutoFit/>
          </a:bodyPr>
          <a:lstStyle/>
          <a:p>
            <a:r>
              <a:rPr lang="en-US"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情境来源</a:t>
            </a:r>
            <a:r>
              <a:rPr lang="en-US"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矩形 7"/>
          <p:cNvSpPr>
            <a:spLocks noChangeArrowheads="1"/>
          </p:cNvSpPr>
          <p:nvPr/>
        </p:nvSpPr>
        <p:spPr bwMode="auto">
          <a:xfrm>
            <a:off x="463335" y="942628"/>
            <a:ext cx="11193323" cy="195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自</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北京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2022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年冬奥会</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申办成功以来，为响应习近平总书记</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带动三亿人参与冰雪运动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的号召，全国大众冰雪活动蓬勃发展，已成为落实全民健身国家战略的重要组成部分之一。</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263352" y="3044577"/>
            <a:ext cx="2339102" cy="523220"/>
          </a:xfrm>
          <a:prstGeom prst="rect">
            <a:avLst/>
          </a:prstGeom>
        </p:spPr>
        <p:txBody>
          <a:bodyPr wrap="none">
            <a:spAutoFit/>
          </a:bodyPr>
          <a:lstStyle/>
          <a:p>
            <a:r>
              <a:rPr lang="en-US"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知识载体</a:t>
            </a:r>
            <a:r>
              <a:rPr lang="en-US"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矩形 9"/>
          <p:cNvSpPr>
            <a:spLocks noChangeArrowheads="1"/>
          </p:cNvSpPr>
          <p:nvPr/>
        </p:nvSpPr>
        <p:spPr bwMode="auto">
          <a:xfrm>
            <a:off x="463335" y="3539108"/>
            <a:ext cx="11059518" cy="66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服务业的区位条件；区域可持续发展。</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263352" y="4374629"/>
            <a:ext cx="2339102" cy="523220"/>
          </a:xfrm>
          <a:prstGeom prst="rect">
            <a:avLst/>
          </a:prstGeom>
        </p:spPr>
        <p:txBody>
          <a:bodyPr wrap="none">
            <a:spAutoFit/>
          </a:bodyPr>
          <a:lstStyle/>
          <a:p>
            <a:r>
              <a:rPr lang="en-US" altLang="zh-CN" sz="2800"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能力立意</a:t>
            </a:r>
            <a:r>
              <a:rPr lang="en-US" altLang="zh-CN" sz="2800"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矩形 10"/>
          <p:cNvSpPr>
            <a:spLocks noChangeArrowheads="1"/>
          </p:cNvSpPr>
          <p:nvPr/>
        </p:nvSpPr>
        <p:spPr bwMode="auto">
          <a:xfrm>
            <a:off x="463335" y="4903068"/>
            <a:ext cx="112397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重点考查考生结合具体地域具体问题具体分析的能力，以及考生的地理综合素养，寓德智体美劳的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五育</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理念于考试试题中。</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550754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81819" y="294442"/>
            <a:ext cx="2339102" cy="523220"/>
          </a:xfrm>
          <a:prstGeom prst="rect">
            <a:avLst/>
          </a:prstGeom>
        </p:spPr>
        <p:txBody>
          <a:bodyPr wrap="none">
            <a:spAutoFit/>
          </a:bodyPr>
          <a:lstStyle/>
          <a:p>
            <a:r>
              <a:rPr lang="en-US"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解题过程</a:t>
            </a:r>
            <a:r>
              <a:rPr lang="en-US"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531616140"/>
              </p:ext>
            </p:extLst>
          </p:nvPr>
        </p:nvGraphicFramePr>
        <p:xfrm>
          <a:off x="443372" y="980728"/>
          <a:ext cx="11305256" cy="5472608"/>
        </p:xfrm>
        <a:graphic>
          <a:graphicData uri="http://schemas.openxmlformats.org/drawingml/2006/table">
            <a:tbl>
              <a:tblPr/>
              <a:tblGrid>
                <a:gridCol w="624438"/>
                <a:gridCol w="10680818"/>
              </a:tblGrid>
              <a:tr h="3648405">
                <a:tc>
                  <a:txBody>
                    <a:bodyPr/>
                    <a:lstStyle/>
                    <a:p>
                      <a:pPr algn="ctr">
                        <a:lnSpc>
                          <a:spcPct val="140000"/>
                        </a:lnSpc>
                        <a:spcAft>
                          <a:spcPts val="0"/>
                        </a:spcAft>
                        <a:tabLst>
                          <a:tab pos="2250440" algn="l"/>
                        </a:tabLst>
                      </a:pP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第</a:t>
                      </a:r>
                      <a:endPar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40000"/>
                        </a:lnSpc>
                        <a:spcAft>
                          <a:spcPts val="0"/>
                        </a:spcAft>
                        <a:tabLst>
                          <a:tab pos="2250440" algn="l"/>
                        </a:tabLst>
                      </a:pPr>
                      <a:r>
                        <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a:t>
                      </a:r>
                      <a:r>
                        <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a:t>
                      </a:r>
                    </a:p>
                    <a:p>
                      <a:pPr algn="ctr">
                        <a:lnSpc>
                          <a:spcPct val="140000"/>
                        </a:lnSpc>
                        <a:spcAft>
                          <a:spcPts val="0"/>
                        </a:spcAft>
                        <a:tabLst>
                          <a:tab pos="2250440" algn="l"/>
                        </a:tabLst>
                      </a:pP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9515" marR="95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4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滑雪场位于冬季气温较低的山地丘陵地区，浙江省</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位于</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山地丘陵广布，可供建设滑雪场的地点具有分散性。从滑雪需求来看，一方面，南方居民对雪和滑雪有好奇心，各地都有滑雪</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a:t>
                      </a:r>
                    </a:p>
                    <a:p>
                      <a:pPr marL="72000" algn="l">
                        <a:lnSpc>
                          <a:spcPct val="140000"/>
                        </a:lnSpc>
                        <a:spcAft>
                          <a:spcPts val="0"/>
                        </a:spcAft>
                        <a:tabLst>
                          <a:tab pos="2250440" algn="l"/>
                        </a:tabLst>
                      </a:pP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需求</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；另一方面，游客多</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滑雪</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者，就近体验即可满足其好奇心。滑雪需求的分散性与滑雪供给的分散性互相支撑，故滑雪场布局</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9515" marR="95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4203">
                <a:tc>
                  <a:txBody>
                    <a:bodyPr/>
                    <a:lstStyle/>
                    <a:p>
                      <a:pPr algn="ctr">
                        <a:lnSpc>
                          <a:spcPct val="140000"/>
                        </a:lnSpc>
                        <a:spcAft>
                          <a:spcPts val="0"/>
                        </a:spcAft>
                        <a:tabLst>
                          <a:tab pos="2250440" algn="l"/>
                        </a:tabLst>
                      </a:pP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第</a:t>
                      </a:r>
                      <a:endPar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40000"/>
                        </a:lnSpc>
                        <a:spcAft>
                          <a:spcPts val="0"/>
                        </a:spcAft>
                        <a:tabLst>
                          <a:tab pos="2250440" algn="l"/>
                        </a:tabLst>
                      </a:pPr>
                      <a:r>
                        <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a:t>
                      </a:r>
                    </a:p>
                    <a:p>
                      <a:pPr algn="ctr">
                        <a:lnSpc>
                          <a:spcPct val="140000"/>
                        </a:lnSpc>
                        <a:spcAft>
                          <a:spcPts val="0"/>
                        </a:spcAft>
                        <a:tabLst>
                          <a:tab pos="2250440" algn="l"/>
                        </a:tabLst>
                      </a:pP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9515" marR="95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4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首先，便于利用旅游景区</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和</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对外交通条件，节约滑雪场单独建设所需的配套</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建设</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其次，</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有利于</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滑雪</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场的知名度，吸引更多的滑雪爱好者，节约广告成本。</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9515" marR="95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矩形 1"/>
          <p:cNvSpPr/>
          <p:nvPr/>
        </p:nvSpPr>
        <p:spPr>
          <a:xfrm>
            <a:off x="9696400" y="1048544"/>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浙闽丘陵</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3" name="矩形 2"/>
          <p:cNvSpPr/>
          <p:nvPr/>
        </p:nvSpPr>
        <p:spPr>
          <a:xfrm>
            <a:off x="10733087" y="2229247"/>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市场</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4" name="矩形 3"/>
          <p:cNvSpPr/>
          <p:nvPr/>
        </p:nvSpPr>
        <p:spPr>
          <a:xfrm>
            <a:off x="5394970" y="2843411"/>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体验型</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5" name="矩形 4"/>
          <p:cNvSpPr/>
          <p:nvPr/>
        </p:nvSpPr>
        <p:spPr>
          <a:xfrm>
            <a:off x="2255193" y="4029447"/>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分散</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6" name="矩形 5"/>
          <p:cNvSpPr/>
          <p:nvPr/>
        </p:nvSpPr>
        <p:spPr>
          <a:xfrm>
            <a:off x="5483155" y="4687044"/>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基础设施</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8" name="矩形 7"/>
          <p:cNvSpPr/>
          <p:nvPr/>
        </p:nvSpPr>
        <p:spPr>
          <a:xfrm>
            <a:off x="5447928" y="5272633"/>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成本</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9" name="矩形 8"/>
          <p:cNvSpPr/>
          <p:nvPr/>
        </p:nvSpPr>
        <p:spPr>
          <a:xfrm>
            <a:off x="8918555" y="5280248"/>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提高</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03620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168274330"/>
              </p:ext>
            </p:extLst>
          </p:nvPr>
        </p:nvGraphicFramePr>
        <p:xfrm>
          <a:off x="407368" y="342858"/>
          <a:ext cx="11377264" cy="6110478"/>
        </p:xfrm>
        <a:graphic>
          <a:graphicData uri="http://schemas.openxmlformats.org/drawingml/2006/table">
            <a:tbl>
              <a:tblPr/>
              <a:tblGrid>
                <a:gridCol w="756084"/>
                <a:gridCol w="10621180"/>
              </a:tblGrid>
              <a:tr h="565777">
                <a:tc>
                  <a:txBody>
                    <a:bodyPr/>
                    <a:lstStyle/>
                    <a:p>
                      <a:pPr algn="ctr">
                        <a:lnSpc>
                          <a:spcPct val="135000"/>
                        </a:lnSpc>
                        <a:spcAft>
                          <a:spcPts val="0"/>
                        </a:spcAft>
                        <a:tabLst>
                          <a:tab pos="2250440" algn="l"/>
                        </a:tabLst>
                      </a:pPr>
                      <a:r>
                        <a:rPr lang="zh-CN" sz="27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第</a:t>
                      </a:r>
                      <a:r>
                        <a:rPr lang="en-US" sz="2700" kern="100" dirty="0">
                          <a:effectLst/>
                          <a:latin typeface="Times New Roman" panose="02020603050405020304" pitchFamily="18" charset="0"/>
                          <a:ea typeface="方正中等线简体" panose="03000509000000000000" pitchFamily="65" charset="-122"/>
                          <a:cs typeface="Courier New" panose="02070309020205020404" pitchFamily="49" charset="0"/>
                        </a:rPr>
                        <a:t>(3)</a:t>
                      </a:r>
                      <a:r>
                        <a:rPr lang="zh-CN" sz="27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sz="2700" kern="100" dirty="0">
                        <a:effectLst/>
                        <a:latin typeface="宋体" panose="02010600030101010101" pitchFamily="2" charset="-122"/>
                        <a:ea typeface="宋体" panose="02010600030101010101" pitchFamily="2" charset="-122"/>
                        <a:cs typeface="Courier New" panose="02070309020205020404" pitchFamily="49" charset="0"/>
                      </a:endParaRPr>
                    </a:p>
                  </a:txBody>
                  <a:tcPr marL="9515" marR="95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35000"/>
                        </a:lnSpc>
                        <a:spcAft>
                          <a:spcPts val="0"/>
                        </a:spcAft>
                        <a:tabLst>
                          <a:tab pos="2250440" algn="l"/>
                        </a:tabLst>
                      </a:pPr>
                      <a:r>
                        <a:rPr lang="zh-CN" sz="27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我国南方山区冬季很少降雪，即使降雪也不易留存。由于维持正常滑雪需</a:t>
                      </a:r>
                      <a:r>
                        <a:rPr lang="en-US" sz="2700" kern="100" dirty="0">
                          <a:effectLst/>
                          <a:latin typeface="Times New Roman" panose="02020603050405020304" pitchFamily="18" charset="0"/>
                          <a:ea typeface="方正中等线简体" panose="03000509000000000000" pitchFamily="65" charset="-122"/>
                          <a:cs typeface="Courier New" panose="02070309020205020404" pitchFamily="49" charset="0"/>
                        </a:rPr>
                        <a:t>1</a:t>
                      </a:r>
                      <a:r>
                        <a:rPr lang="zh-CN" sz="27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米以上的雪道厚度，初始人工造</a:t>
                      </a:r>
                      <a:r>
                        <a:rPr lang="zh-CN" sz="27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雪量</a:t>
                      </a:r>
                      <a:r>
                        <a:rPr lang="en-US" altLang="zh-CN" sz="27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7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7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需要消耗大量电力</a:t>
                      </a:r>
                      <a:r>
                        <a:rPr lang="zh-CN" sz="27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和</a:t>
                      </a:r>
                      <a:endParaRPr lang="en-US" altLang="zh-CN" sz="27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35000"/>
                        </a:lnSpc>
                        <a:spcAft>
                          <a:spcPts val="0"/>
                        </a:spcAft>
                        <a:tabLst>
                          <a:tab pos="2250440" algn="l"/>
                        </a:tabLst>
                      </a:pPr>
                      <a:r>
                        <a:rPr lang="en-US" altLang="zh-CN" sz="27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7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资源</a:t>
                      </a:r>
                      <a:r>
                        <a:rPr lang="zh-CN" sz="27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，导致雪道建设</a:t>
                      </a:r>
                      <a:r>
                        <a:rPr lang="zh-CN" sz="27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成本</a:t>
                      </a:r>
                      <a:r>
                        <a:rPr lang="en-US" altLang="zh-CN" sz="27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7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7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南方一般</a:t>
                      </a:r>
                      <a:r>
                        <a:rPr lang="zh-CN" sz="27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气温</a:t>
                      </a:r>
                      <a:r>
                        <a:rPr lang="en-US" altLang="zh-CN" sz="27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7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7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融雪较快，若维持雪道正常运行，需经常性补雪，这是雪道维护</a:t>
                      </a:r>
                      <a:r>
                        <a:rPr lang="zh-CN" sz="27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成本</a:t>
                      </a:r>
                      <a:r>
                        <a:rPr lang="en-US" altLang="zh-CN" sz="27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7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sz="27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原因。</a:t>
                      </a:r>
                      <a:endParaRPr lang="zh-CN" sz="2700" kern="100" dirty="0">
                        <a:effectLst/>
                        <a:latin typeface="宋体" panose="02010600030101010101" pitchFamily="2" charset="-122"/>
                        <a:ea typeface="宋体" panose="02010600030101010101" pitchFamily="2" charset="-122"/>
                        <a:cs typeface="Courier New" panose="02070309020205020404" pitchFamily="49" charset="0"/>
                      </a:endParaRPr>
                    </a:p>
                  </a:txBody>
                  <a:tcPr marL="9515" marR="95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4383">
                <a:tc>
                  <a:txBody>
                    <a:bodyPr/>
                    <a:lstStyle/>
                    <a:p>
                      <a:pPr algn="ctr">
                        <a:lnSpc>
                          <a:spcPct val="135000"/>
                        </a:lnSpc>
                        <a:spcAft>
                          <a:spcPts val="0"/>
                        </a:spcAft>
                        <a:tabLst>
                          <a:tab pos="2250440" algn="l"/>
                        </a:tabLst>
                      </a:pPr>
                      <a:r>
                        <a:rPr lang="zh-CN" sz="2700" kern="100">
                          <a:effectLst/>
                          <a:latin typeface="Times New Roman" panose="02020603050405020304" pitchFamily="18" charset="0"/>
                          <a:ea typeface="方正中等线简体" panose="03000509000000000000" pitchFamily="65" charset="-122"/>
                          <a:cs typeface="Times New Roman" panose="02020603050405020304" pitchFamily="18" charset="0"/>
                        </a:rPr>
                        <a:t>第</a:t>
                      </a:r>
                      <a:r>
                        <a:rPr lang="en-US" sz="2700" kern="100">
                          <a:effectLst/>
                          <a:latin typeface="Times New Roman" panose="02020603050405020304" pitchFamily="18" charset="0"/>
                          <a:ea typeface="方正中等线简体" panose="03000509000000000000" pitchFamily="65" charset="-122"/>
                          <a:cs typeface="Courier New" panose="02070309020205020404" pitchFamily="49" charset="0"/>
                        </a:rPr>
                        <a:t>(4)</a:t>
                      </a:r>
                      <a:r>
                        <a:rPr lang="zh-CN" sz="2700" kern="100">
                          <a:effectLst/>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sz="2700" kern="100">
                        <a:effectLst/>
                        <a:latin typeface="宋体" panose="02010600030101010101" pitchFamily="2" charset="-122"/>
                        <a:ea typeface="宋体" panose="02010600030101010101" pitchFamily="2" charset="-122"/>
                        <a:cs typeface="Courier New" panose="02070309020205020404" pitchFamily="49" charset="0"/>
                      </a:endParaRPr>
                    </a:p>
                  </a:txBody>
                  <a:tcPr marL="9515" marR="95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35000"/>
                        </a:lnSpc>
                        <a:spcAft>
                          <a:spcPts val="0"/>
                        </a:spcAft>
                        <a:tabLst>
                          <a:tab pos="2250440" algn="l"/>
                        </a:tabLst>
                      </a:pPr>
                      <a:r>
                        <a:rPr lang="zh-CN" sz="27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赞同：对滑雪者而言，增建酒店可满足滑雪者的度假需求，增建中高级雪道可满足</a:t>
                      </a:r>
                      <a:r>
                        <a:rPr lang="zh-CN" sz="27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当地</a:t>
                      </a:r>
                      <a:r>
                        <a:rPr lang="en-US" altLang="zh-CN" sz="27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7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滑雪</a:t>
                      </a:r>
                      <a:r>
                        <a:rPr lang="zh-CN" sz="27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者需求；对投资者而言，</a:t>
                      </a:r>
                      <a:r>
                        <a:rPr lang="zh-CN" sz="27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可</a:t>
                      </a:r>
                      <a:r>
                        <a:rPr lang="en-US" altLang="zh-CN" sz="27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7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滑雪</a:t>
                      </a:r>
                      <a:r>
                        <a:rPr lang="zh-CN" sz="27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者逗留天数，利于提高滑雪场收入。</a:t>
                      </a:r>
                      <a:endParaRPr lang="zh-CN" sz="27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35000"/>
                        </a:lnSpc>
                        <a:spcAft>
                          <a:spcPts val="0"/>
                        </a:spcAft>
                        <a:tabLst>
                          <a:tab pos="2250440" algn="l"/>
                        </a:tabLst>
                      </a:pPr>
                      <a:r>
                        <a:rPr lang="zh-CN" sz="27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反对：投资建设者方面，由于滑雪</a:t>
                      </a:r>
                      <a:r>
                        <a:rPr lang="zh-CN" sz="27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期</a:t>
                      </a:r>
                      <a:r>
                        <a:rPr lang="en-US" altLang="zh-CN" sz="27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7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7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建设投资难以短期收回，另外与我国北方地区相比，发展度假型滑雪的</a:t>
                      </a:r>
                      <a:r>
                        <a:rPr lang="zh-CN" sz="27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竞争力</a:t>
                      </a:r>
                      <a:r>
                        <a:rPr lang="en-US" altLang="zh-CN" sz="27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7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7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难于形成市场规模；滑雪需求者方面，雪场均向度假型转变并不是所有滑雪爱好者的需求，也不符合因地制宜原则。</a:t>
                      </a:r>
                      <a:endParaRPr lang="zh-CN" sz="2700" kern="100" dirty="0">
                        <a:effectLst/>
                        <a:latin typeface="宋体" panose="02010600030101010101" pitchFamily="2" charset="-122"/>
                        <a:ea typeface="宋体" panose="02010600030101010101" pitchFamily="2" charset="-122"/>
                        <a:cs typeface="Courier New" panose="02070309020205020404" pitchFamily="49" charset="0"/>
                      </a:endParaRPr>
                    </a:p>
                  </a:txBody>
                  <a:tcPr marL="9515" marR="95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矩形 2"/>
          <p:cNvSpPr/>
          <p:nvPr/>
        </p:nvSpPr>
        <p:spPr>
          <a:xfrm>
            <a:off x="7630968" y="899195"/>
            <a:ext cx="543739" cy="523220"/>
          </a:xfrm>
          <a:prstGeom prst="rect">
            <a:avLst/>
          </a:prstGeom>
        </p:spPr>
        <p:txBody>
          <a:bodyPr wrap="none">
            <a:spAutoFit/>
          </a:bodyPr>
          <a:lstStyle/>
          <a:p>
            <a:r>
              <a:rPr lang="zh-CN" altLang="zh-CN" sz="27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大</a:t>
            </a:r>
            <a:endParaRPr lang="zh-CN" altLang="en-US" sz="27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4" name="矩形 3"/>
          <p:cNvSpPr/>
          <p:nvPr/>
        </p:nvSpPr>
        <p:spPr>
          <a:xfrm>
            <a:off x="1280989" y="1452434"/>
            <a:ext cx="530915" cy="507831"/>
          </a:xfrm>
          <a:prstGeom prst="rect">
            <a:avLst/>
          </a:prstGeom>
        </p:spPr>
        <p:txBody>
          <a:bodyPr wrap="none">
            <a:spAutoFit/>
          </a:bodyPr>
          <a:lstStyle/>
          <a:p>
            <a:r>
              <a:rPr lang="zh-CN" altLang="zh-CN" sz="27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水</a:t>
            </a:r>
            <a:endParaRPr lang="zh-CN" altLang="en-US" sz="27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5" name="矩形 4"/>
          <p:cNvSpPr/>
          <p:nvPr/>
        </p:nvSpPr>
        <p:spPr>
          <a:xfrm>
            <a:off x="5654427" y="1452434"/>
            <a:ext cx="530915" cy="507831"/>
          </a:xfrm>
          <a:prstGeom prst="rect">
            <a:avLst/>
          </a:prstGeom>
        </p:spPr>
        <p:txBody>
          <a:bodyPr wrap="none">
            <a:spAutoFit/>
          </a:bodyPr>
          <a:lstStyle/>
          <a:p>
            <a:r>
              <a:rPr lang="zh-CN" altLang="zh-CN" sz="27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高</a:t>
            </a:r>
            <a:endParaRPr lang="zh-CN" altLang="en-US" sz="27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6" name="矩形 5"/>
          <p:cNvSpPr/>
          <p:nvPr/>
        </p:nvSpPr>
        <p:spPr>
          <a:xfrm>
            <a:off x="8697813" y="1452434"/>
            <a:ext cx="877163" cy="507831"/>
          </a:xfrm>
          <a:prstGeom prst="rect">
            <a:avLst/>
          </a:prstGeom>
        </p:spPr>
        <p:txBody>
          <a:bodyPr wrap="none">
            <a:spAutoFit/>
          </a:bodyPr>
          <a:lstStyle/>
          <a:p>
            <a:r>
              <a:rPr lang="zh-CN" altLang="zh-CN" sz="27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较高</a:t>
            </a:r>
            <a:endParaRPr lang="zh-CN" altLang="en-US" sz="27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7" name="矩形 6"/>
          <p:cNvSpPr/>
          <p:nvPr/>
        </p:nvSpPr>
        <p:spPr>
          <a:xfrm>
            <a:off x="9868991" y="2013640"/>
            <a:ext cx="530915" cy="507831"/>
          </a:xfrm>
          <a:prstGeom prst="rect">
            <a:avLst/>
          </a:prstGeom>
        </p:spPr>
        <p:txBody>
          <a:bodyPr wrap="none">
            <a:spAutoFit/>
          </a:bodyPr>
          <a:lstStyle/>
          <a:p>
            <a:r>
              <a:rPr lang="zh-CN" altLang="zh-CN" sz="27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高</a:t>
            </a:r>
            <a:endParaRPr lang="zh-CN" altLang="en-US" sz="27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8" name="矩形 7"/>
          <p:cNvSpPr/>
          <p:nvPr/>
        </p:nvSpPr>
        <p:spPr>
          <a:xfrm>
            <a:off x="3973860" y="3121918"/>
            <a:ext cx="1223412" cy="507831"/>
          </a:xfrm>
          <a:prstGeom prst="rect">
            <a:avLst/>
          </a:prstGeom>
        </p:spPr>
        <p:txBody>
          <a:bodyPr wrap="none">
            <a:spAutoFit/>
          </a:bodyPr>
          <a:lstStyle/>
          <a:p>
            <a:r>
              <a:rPr lang="zh-CN" altLang="zh-CN" sz="27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运动型</a:t>
            </a:r>
            <a:endParaRPr lang="zh-CN" altLang="en-US" sz="27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9" name="矩形 8"/>
          <p:cNvSpPr/>
          <p:nvPr/>
        </p:nvSpPr>
        <p:spPr>
          <a:xfrm>
            <a:off x="9990415" y="3127668"/>
            <a:ext cx="877163" cy="507831"/>
          </a:xfrm>
          <a:prstGeom prst="rect">
            <a:avLst/>
          </a:prstGeom>
        </p:spPr>
        <p:txBody>
          <a:bodyPr wrap="none">
            <a:spAutoFit/>
          </a:bodyPr>
          <a:lstStyle/>
          <a:p>
            <a:r>
              <a:rPr lang="zh-CN" altLang="zh-CN" sz="27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增加</a:t>
            </a:r>
            <a:endParaRPr lang="zh-CN" altLang="en-US" sz="27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0" name="矩形 9"/>
          <p:cNvSpPr/>
          <p:nvPr/>
        </p:nvSpPr>
        <p:spPr>
          <a:xfrm>
            <a:off x="6825605" y="4230613"/>
            <a:ext cx="530915" cy="507831"/>
          </a:xfrm>
          <a:prstGeom prst="rect">
            <a:avLst/>
          </a:prstGeom>
        </p:spPr>
        <p:txBody>
          <a:bodyPr wrap="none">
            <a:spAutoFit/>
          </a:bodyPr>
          <a:lstStyle/>
          <a:p>
            <a:r>
              <a:rPr lang="zh-CN" altLang="zh-CN" sz="27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短</a:t>
            </a:r>
            <a:endParaRPr lang="zh-CN" altLang="en-US" sz="27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1" name="矩形 10"/>
          <p:cNvSpPr/>
          <p:nvPr/>
        </p:nvSpPr>
        <p:spPr>
          <a:xfrm>
            <a:off x="9201869" y="4797152"/>
            <a:ext cx="530915" cy="507831"/>
          </a:xfrm>
          <a:prstGeom prst="rect">
            <a:avLst/>
          </a:prstGeom>
        </p:spPr>
        <p:txBody>
          <a:bodyPr wrap="none">
            <a:spAutoFit/>
          </a:bodyPr>
          <a:lstStyle/>
          <a:p>
            <a:r>
              <a:rPr lang="zh-CN" altLang="zh-CN" sz="27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弱</a:t>
            </a:r>
            <a:endParaRPr lang="zh-CN" altLang="en-US" sz="27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415707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0892" y="198165"/>
            <a:ext cx="11190913" cy="6403997"/>
          </a:xfrm>
          <a:prstGeom prst="rect">
            <a:avLst/>
          </a:prstGeom>
        </p:spPr>
        <p:txBody>
          <a:bodyPr>
            <a:spAutoFit/>
          </a:bodyPr>
          <a:lstStyle/>
          <a:p>
            <a:pPr algn="just">
              <a:lnSpc>
                <a:spcPct val="140000"/>
              </a:lnSpc>
              <a:spcAft>
                <a:spcPts val="0"/>
              </a:spcAft>
              <a:tabLst>
                <a:tab pos="2250440" algn="l"/>
              </a:tabLst>
            </a:pPr>
            <a:r>
              <a:rPr lang="zh-CN" altLang="zh-CN" sz="27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700"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(1)</a:t>
            </a:r>
            <a:r>
              <a:rPr lang="zh-CN" altLang="zh-CN" sz="27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山地丘陵广布，冬季山区气温低，可建人工滑雪场的地点多；南方居民对雪和滑雪有好奇心，各地都有滑雪市场的需求；多为体验型滑雪者，就近体验即可满足其好奇心。</a:t>
            </a:r>
            <a:endParaRPr lang="zh-CN" altLang="zh-CN" sz="27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250440" algn="l"/>
              </a:tabLst>
            </a:pPr>
            <a:r>
              <a:rPr lang="en-US" altLang="zh-CN" sz="2700"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(2)</a:t>
            </a:r>
            <a:r>
              <a:rPr lang="zh-CN" altLang="zh-CN" sz="27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便于利用旅游景区的基础设施和对外交通条件；有利于提高滑雪场的知名度，吸引更多的滑雪爱好者。</a:t>
            </a:r>
            <a:endParaRPr lang="zh-CN" altLang="zh-CN" sz="27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250440" algn="l"/>
              </a:tabLst>
            </a:pPr>
            <a:r>
              <a:rPr lang="en-US" altLang="zh-CN" sz="2700"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(3)</a:t>
            </a:r>
            <a:r>
              <a:rPr lang="zh-CN" altLang="zh-CN" sz="27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因无天然积雪，初始造雪量大，人工造雪要消耗大量电力和水资源；气温较高，融雪快，需经常补雪。</a:t>
            </a:r>
            <a:endParaRPr lang="zh-CN" altLang="zh-CN" sz="27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250440" algn="l"/>
              </a:tabLst>
            </a:pPr>
            <a:r>
              <a:rPr lang="en-US" altLang="zh-CN" sz="2700"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(4)</a:t>
            </a:r>
            <a:r>
              <a:rPr lang="zh-CN" altLang="zh-CN" sz="27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赞同：增建酒店可满足滑雪者的度假需求；增建中高级雪道可满足当地运动型滑雪者需求；可增加滑雪者逗留天数，有利于提高滑雪场收入。</a:t>
            </a:r>
            <a:endParaRPr lang="zh-CN" altLang="zh-CN" sz="27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250440" algn="l"/>
              </a:tabLst>
            </a:pPr>
            <a:r>
              <a:rPr lang="zh-CN" altLang="zh-CN" sz="27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反对：滑雪期短，建设投资难以短期收回；发展度假型滑雪的竞争力弱，难于形成市场规模；雪场均向度假型转变不符合因地制宜原则。</a:t>
            </a:r>
            <a:endParaRPr lang="zh-CN" altLang="zh-CN" sz="27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97796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426752" y="1177496"/>
            <a:ext cx="5669248" cy="469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711200" algn="just">
              <a:lnSpc>
                <a:spcPct val="150000"/>
              </a:lnSpc>
              <a:spcAft>
                <a:spcPts val="0"/>
              </a:spcAft>
              <a:tabLst>
                <a:tab pos="2250440" algn="l"/>
              </a:tabLst>
            </a:pP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北京大兴区模拟</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年初，在新型冠状病毒疫情防控中，湖北省和武汉市是疫情防控的重中之重。到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月下旬，我国国内疫情防控形势总体趋稳，世界其他国家却日趋严重</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右</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图</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湖北省交通图</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。读图，完成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题</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1</a:t>
            </a:r>
          </a:p>
        </p:txBody>
      </p:sp>
      <p:sp>
        <p:nvSpPr>
          <p:cNvPr id="27"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pic>
        <p:nvPicPr>
          <p:cNvPr id="9218" name="Picture 2" descr="W71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9821" y="1377060"/>
            <a:ext cx="5392803" cy="344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1">
            <a:hlinkClick r:id="rId6"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16" name="Rectangle 21">
            <a:hlinkClick r:id="rId8"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cxnSp>
        <p:nvCxnSpPr>
          <p:cNvPr id="15" name="肘形连接符 14"/>
          <p:cNvCxnSpPr/>
          <p:nvPr/>
        </p:nvCxnSpPr>
        <p:spPr>
          <a:xfrm rot="10800000" flipH="1" flipV="1">
            <a:off x="612766" y="439864"/>
            <a:ext cx="11062414" cy="324839"/>
          </a:xfrm>
          <a:prstGeom prst="bentConnector3">
            <a:avLst>
              <a:gd name="adj1" fmla="val -1893"/>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09285" y="592668"/>
            <a:ext cx="11256212" cy="1611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983432" y="223757"/>
            <a:ext cx="6696744" cy="523220"/>
          </a:xfrm>
          <a:prstGeom prst="rect">
            <a:avLst/>
          </a:prstGeom>
        </p:spPr>
        <p:txBody>
          <a:bodyPr wrap="square">
            <a:spAutoFit/>
          </a:bodyPr>
          <a:lstStyle/>
          <a:p>
            <a:pPr defTabSz="1219140">
              <a:lnSpc>
                <a:spcPct val="100000"/>
              </a:lnSpc>
              <a:spcBef>
                <a:spcPts val="0"/>
              </a:spcBef>
              <a:defRPr/>
            </a:pPr>
            <a:r>
              <a:rPr lang="zh-CN" altLang="en-US" sz="2800" b="1" kern="100" dirty="0">
                <a:latin typeface="Times New Roman" panose="02020603050405020304"/>
                <a:cs typeface="Times New Roman" panose="02020603050405020304"/>
              </a:rPr>
              <a:t>跟踪训练</a:t>
            </a:r>
            <a:endParaRPr lang="zh-CN" altLang="zh-CN" sz="2800" b="1" kern="100" dirty="0">
              <a:latin typeface="Times New Roman" panose="02020603050405020304"/>
              <a:cs typeface="Times New Roman" panose="02020603050405020304"/>
            </a:endParaRPr>
          </a:p>
        </p:txBody>
      </p:sp>
      <p:sp>
        <p:nvSpPr>
          <p:cNvPr id="22" name="矩形 21"/>
          <p:cNvSpPr/>
          <p:nvPr/>
        </p:nvSpPr>
        <p:spPr>
          <a:xfrm>
            <a:off x="9505056" y="395372"/>
            <a:ext cx="2262158" cy="369332"/>
          </a:xfrm>
          <a:prstGeom prst="rect">
            <a:avLst/>
          </a:prstGeom>
        </p:spPr>
        <p:txBody>
          <a:bodyPr wrap="none">
            <a:spAutoFit/>
          </a:bodyPr>
          <a:lstStyle/>
          <a:p>
            <a:r>
              <a:rPr lang="zh-CN" altLang="en-US" dirty="0">
                <a:solidFill>
                  <a:schemeClr val="tx1">
                    <a:lumMod val="50000"/>
                    <a:lumOff val="50000"/>
                  </a:schemeClr>
                </a:solidFill>
              </a:rPr>
              <a:t>学以致用　夯基拔高</a:t>
            </a:r>
          </a:p>
        </p:txBody>
      </p:sp>
      <p:sp>
        <p:nvSpPr>
          <p:cNvPr id="23" name="流程图: 离页连接符 22"/>
          <p:cNvSpPr/>
          <p:nvPr/>
        </p:nvSpPr>
        <p:spPr>
          <a:xfrm>
            <a:off x="624802" y="350729"/>
            <a:ext cx="189621" cy="333731"/>
          </a:xfrm>
          <a:prstGeom prst="flowChartOffpageConnector">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extLst>
      <p:ext uri="{BB962C8B-B14F-4D97-AF65-F5344CB8AC3E}">
        <p14:creationId xmlns:p14="http://schemas.microsoft.com/office/powerpoint/2010/main" val="2014112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79376" y="260648"/>
            <a:ext cx="5418424" cy="5909310"/>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武汉市疫情防控工作难度大的原因有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省会城市，人口</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众多　</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地处我国中部交通枢纽，人员流动量大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经济落后，医用资源欠缺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受我国春节文化影响，亲人团聚，相互走访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①②③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②③④</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①②④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①③④</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 name="Picture 2" descr="W71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1549" y="474991"/>
            <a:ext cx="5392803" cy="344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9"/>
          <p:cNvSpPr txBox="1"/>
          <p:nvPr/>
        </p:nvSpPr>
        <p:spPr>
          <a:xfrm>
            <a:off x="335360" y="5487978"/>
            <a:ext cx="756098" cy="784830"/>
          </a:xfrm>
          <a:prstGeom prst="rect">
            <a:avLst/>
          </a:prstGeom>
          <a:noFill/>
        </p:spPr>
        <p:txBody>
          <a:bodyPr wrap="square" rtlCol="0">
            <a:spAutoFit/>
          </a:bodyPr>
          <a:lstStyle/>
          <a:p>
            <a:pPr defTabSz="1219140"/>
            <a:r>
              <a:rPr lang="zh-CN" altLang="en-US" sz="4500" b="1" dirty="0">
                <a:solidFill>
                  <a:srgbClr val="C00000"/>
                </a:solidFill>
                <a:latin typeface="华文细黑" pitchFamily="2" charset="-122"/>
                <a:ea typeface="华文细黑" pitchFamily="2" charset="-122"/>
              </a:rPr>
              <a:t>√</a:t>
            </a:r>
          </a:p>
        </p:txBody>
      </p:sp>
      <p:sp>
        <p:nvSpPr>
          <p:cNvPr id="1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1</a:t>
            </a:r>
          </a:p>
        </p:txBody>
      </p:sp>
      <p:sp>
        <p:nvSpPr>
          <p:cNvPr id="16"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17"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8"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19"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Tree>
    <p:extLst>
      <p:ext uri="{BB962C8B-B14F-4D97-AF65-F5344CB8AC3E}">
        <p14:creationId xmlns:p14="http://schemas.microsoft.com/office/powerpoint/2010/main" val="305973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W71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2559" y="404664"/>
            <a:ext cx="4902548" cy="313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79376" y="313606"/>
            <a:ext cx="6247813" cy="3970333"/>
          </a:xfrm>
          <a:prstGeom prst="rect">
            <a:avLst/>
          </a:prstGeom>
        </p:spPr>
        <p:txBody>
          <a:bodyPr wrap="square">
            <a:spAutoFit/>
          </a:bodyPr>
          <a:lstStyle/>
          <a:p>
            <a:pPr algn="just">
              <a:lnSpc>
                <a:spcPct val="150000"/>
              </a:lnSpc>
              <a:spcAft>
                <a:spcPts val="0"/>
              </a:spcAft>
              <a:tabLst>
                <a:tab pos="2250440" algn="l"/>
              </a:tabLs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武汉市</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疫情防控工作难度大主要是因为武汉为省会城市，是拥有千万人口的超大城市，人口众多导致传染机率大，</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①</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据</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图可知武汉地处我国中部交通枢纽，人员流动量大，传染速度快，</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②</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矩形 9"/>
          <p:cNvSpPr/>
          <p:nvPr/>
        </p:nvSpPr>
        <p:spPr>
          <a:xfrm>
            <a:off x="479376" y="4186937"/>
            <a:ext cx="10799436" cy="2031325"/>
          </a:xfrm>
          <a:prstGeom prst="rect">
            <a:avLst/>
          </a:prstGeom>
        </p:spPr>
        <p:txBody>
          <a:bodyPr>
            <a:spAutoFit/>
          </a:bodyPr>
          <a:lstStyle/>
          <a:p>
            <a:pPr lvl="0" algn="just">
              <a:lnSpc>
                <a:spcPct val="150000"/>
              </a:lnSpc>
              <a:tabLst>
                <a:tab pos="2250440" algn="l"/>
              </a:tabLst>
            </a:pPr>
            <a:r>
              <a:rPr lang="zh-CN" altLang="zh-CN" sz="2800" kern="100"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武汉经济发达，医用资源充足，</a:t>
            </a:r>
            <a:r>
              <a:rPr lang="en-US" altLang="zh-CN" sz="2800" kern="100" dirty="0">
                <a:solidFill>
                  <a:prstClr val="black"/>
                </a:solidFill>
                <a:latin typeface="宋体" panose="02010600030101010101" pitchFamily="2" charset="-122"/>
                <a:ea typeface="黑体" panose="02010609060101010101" pitchFamily="49" charset="-122"/>
                <a:cs typeface="Times New Roman" panose="02020603050405020304" pitchFamily="18" charset="0"/>
              </a:rPr>
              <a:t>③</a:t>
            </a:r>
            <a:r>
              <a:rPr lang="zh-CN" altLang="zh-CN" sz="2800" kern="100"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错误</a:t>
            </a:r>
            <a:r>
              <a:rPr lang="zh-CN" altLang="zh-CN" sz="2800" kern="10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a:p>
            <a:pPr lvl="0" algn="just">
              <a:lnSpc>
                <a:spcPct val="150000"/>
              </a:lnSpc>
              <a:tabLst>
                <a:tab pos="2250440" algn="l"/>
              </a:tabLst>
            </a:pPr>
            <a:r>
              <a:rPr lang="zh-CN" altLang="zh-CN" sz="2800" kern="10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受</a:t>
            </a:r>
            <a:r>
              <a:rPr lang="zh-CN" altLang="zh-CN" sz="2800" kern="100"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我国春节文化影响，亲人团聚，相互走访，传染范围广，</a:t>
            </a:r>
            <a:r>
              <a:rPr lang="en-US" altLang="zh-CN" sz="2800" kern="100" dirty="0">
                <a:solidFill>
                  <a:prstClr val="black"/>
                </a:solidFill>
                <a:latin typeface="宋体" panose="02010600030101010101" pitchFamily="2" charset="-122"/>
                <a:ea typeface="黑体" panose="02010609060101010101" pitchFamily="49" charset="-122"/>
                <a:cs typeface="Times New Roman" panose="02020603050405020304" pitchFamily="18" charset="0"/>
              </a:rPr>
              <a:t>④</a:t>
            </a:r>
            <a:r>
              <a:rPr lang="zh-CN" altLang="zh-CN" sz="2800" kern="100"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正确</a:t>
            </a:r>
            <a:r>
              <a:rPr lang="zh-CN" altLang="zh-CN" sz="2800" kern="10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a:p>
            <a:pPr lvl="0" algn="just">
              <a:lnSpc>
                <a:spcPct val="150000"/>
              </a:lnSpc>
              <a:tabLst>
                <a:tab pos="2250440" algn="l"/>
              </a:tabLst>
            </a:pPr>
            <a:r>
              <a:rPr lang="zh-CN" altLang="zh-CN" sz="2800" kern="10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综上所述</a:t>
            </a:r>
            <a:r>
              <a:rPr lang="zh-CN" altLang="zh-CN" sz="2800" kern="100"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，故选</a:t>
            </a:r>
            <a:r>
              <a:rPr lang="en-US" altLang="zh-CN" sz="2800" kern="100" dirty="0">
                <a:solidFill>
                  <a:prstClr val="black"/>
                </a:solidFill>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13"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1</a:t>
            </a:r>
          </a:p>
        </p:txBody>
      </p:sp>
      <p:sp>
        <p:nvSpPr>
          <p:cNvPr id="14"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15"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6"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17"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Tree>
    <p:extLst>
      <p:ext uri="{BB962C8B-B14F-4D97-AF65-F5344CB8AC3E}">
        <p14:creationId xmlns:p14="http://schemas.microsoft.com/office/powerpoint/2010/main" val="100079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linds(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blinds(horizontal)">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blinds(horizontal)">
                                      <p:cBhvr>
                                        <p:cTn id="25" dur="500"/>
                                        <p:tgtEl>
                                          <p:spTgt spid="1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Effect transition="in" filter="blinds(horizontal)">
                                      <p:cBhvr>
                                        <p:cTn id="30"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454795" y="539155"/>
            <a:ext cx="600124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从地理角度反思此次新型冠状病毒传染事件，正确的是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解决新型冠状病毒传染的问题</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体现</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了可持续发展的共同性原则</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人类污染环境，必然会导致</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生态</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破坏</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，反过来影响人类生存和</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发展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8" name="Picture 2" descr="W71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0056" y="620688"/>
            <a:ext cx="5234202" cy="334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54795" y="4393679"/>
            <a:ext cx="9817669" cy="1415697"/>
          </a:xfrm>
          <a:prstGeom prst="rect">
            <a:avLst/>
          </a:prstGeom>
        </p:spPr>
        <p:txBody>
          <a:bodyPr>
            <a:spAutoFit/>
          </a:bodyPr>
          <a:lstStyle/>
          <a:p>
            <a:pPr lvl="0" algn="just">
              <a:lnSpc>
                <a:spcPct val="150000"/>
              </a:lnSpc>
              <a:tabLst>
                <a:tab pos="2250440" algn="l"/>
              </a:tabLst>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自然的力量是神秘而且不可预知的，人类应当崇拜自然</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tabLst>
                <a:tab pos="2250440" algn="l"/>
              </a:tabLst>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病毒虽可怕，但人类力量更大，人类一定可以战胜自然</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10" name="TextBox 19"/>
          <p:cNvSpPr txBox="1"/>
          <p:nvPr/>
        </p:nvSpPr>
        <p:spPr>
          <a:xfrm>
            <a:off x="291729" y="1977048"/>
            <a:ext cx="756098" cy="784830"/>
          </a:xfrm>
          <a:prstGeom prst="rect">
            <a:avLst/>
          </a:prstGeom>
          <a:noFill/>
        </p:spPr>
        <p:txBody>
          <a:bodyPr wrap="square" rtlCol="0">
            <a:spAutoFit/>
          </a:bodyPr>
          <a:lstStyle/>
          <a:p>
            <a:pPr defTabSz="1219140"/>
            <a:r>
              <a:rPr lang="zh-CN" altLang="en-US" sz="4500" b="1" dirty="0">
                <a:solidFill>
                  <a:srgbClr val="C00000"/>
                </a:solidFill>
                <a:latin typeface="华文细黑" pitchFamily="2" charset="-122"/>
                <a:ea typeface="华文细黑" pitchFamily="2" charset="-122"/>
              </a:rPr>
              <a:t>√</a:t>
            </a:r>
          </a:p>
        </p:txBody>
      </p:sp>
      <p:sp>
        <p:nvSpPr>
          <p:cNvPr id="12"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15"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2</a:t>
            </a:r>
          </a:p>
        </p:txBody>
      </p:sp>
      <p:sp>
        <p:nvSpPr>
          <p:cNvPr id="16"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7"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18"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Tree>
    <p:extLst>
      <p:ext uri="{BB962C8B-B14F-4D97-AF65-F5344CB8AC3E}">
        <p14:creationId xmlns:p14="http://schemas.microsoft.com/office/powerpoint/2010/main" val="132437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W71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48128" y="339068"/>
            <a:ext cx="4591909" cy="293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07368" y="300902"/>
            <a:ext cx="6501499" cy="3344122"/>
          </a:xfrm>
          <a:prstGeom prst="rect">
            <a:avLst/>
          </a:prstGeom>
        </p:spPr>
        <p:txBody>
          <a:bodyPr wrap="square">
            <a:spAutoFit/>
          </a:bodyPr>
          <a:lstStyle/>
          <a:p>
            <a:pPr algn="just">
              <a:lnSpc>
                <a:spcPct val="150000"/>
              </a:lnSpc>
              <a:spcAft>
                <a:spcPts val="0"/>
              </a:spcAft>
              <a:tabLst>
                <a:tab pos="2250440" algn="l"/>
              </a:tabLs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解决</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新型冠状病毒传染的问题需要国家与国家之间的国际协调和合作，体现了可持续发展的共同性原则，</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新型</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冠状病毒传染不是因为人类污染环境导致的，</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 name="矩形 4"/>
          <p:cNvSpPr/>
          <p:nvPr/>
        </p:nvSpPr>
        <p:spPr>
          <a:xfrm>
            <a:off x="407368" y="3507764"/>
            <a:ext cx="11237936" cy="2648015"/>
          </a:xfrm>
          <a:prstGeom prst="rect">
            <a:avLst/>
          </a:prstGeom>
        </p:spPr>
        <p:txBody>
          <a:bodyPr>
            <a:spAutoFit/>
          </a:bodyPr>
          <a:lstStyle/>
          <a:p>
            <a:pPr lvl="0" algn="just">
              <a:lnSpc>
                <a:spcPct val="150000"/>
              </a:lnSpc>
              <a:tabLst>
                <a:tab pos="2250440" algn="l"/>
              </a:tabLst>
            </a:pPr>
            <a:r>
              <a:rPr lang="zh-CN" altLang="zh-CN" sz="2800" kern="100"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自然的力量是神秘的，但可以预知，人类应当与自然和谐相处，</a:t>
            </a:r>
            <a:r>
              <a:rPr lang="en-US" altLang="zh-CN" sz="2800" kern="100" dirty="0">
                <a:solidFill>
                  <a:prstClr val="black"/>
                </a:solidFill>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错误</a:t>
            </a:r>
            <a:r>
              <a:rPr lang="zh-CN" altLang="zh-CN" sz="2800" kern="10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a:p>
            <a:pPr lvl="0" algn="just">
              <a:lnSpc>
                <a:spcPct val="150000"/>
              </a:lnSpc>
              <a:tabLst>
                <a:tab pos="2250440" algn="l"/>
              </a:tabLst>
            </a:pPr>
            <a:r>
              <a:rPr lang="zh-CN" altLang="zh-CN" sz="2800" kern="10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虽然</a:t>
            </a:r>
            <a:r>
              <a:rPr lang="zh-CN" altLang="zh-CN" sz="2800" kern="100"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人类力量很大，但是病毒无处不在，且容易变异，易传播扩散，人类只能通过研发、注射疫苗等积极防御，而难以战胜自然、消灭病毒，</a:t>
            </a:r>
            <a:r>
              <a:rPr lang="en-US" altLang="zh-CN" sz="2800" kern="100" dirty="0">
                <a:solidFill>
                  <a:prstClr val="black"/>
                </a:solidFill>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错。选</a:t>
            </a:r>
            <a:r>
              <a:rPr lang="en-US" altLang="zh-CN" sz="2800" kern="100" dirty="0">
                <a:solidFill>
                  <a:prstClr val="black"/>
                </a:solidFill>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13"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14"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2</a:t>
            </a:r>
          </a:p>
        </p:txBody>
      </p:sp>
      <p:sp>
        <p:nvSpPr>
          <p:cNvPr id="15"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6"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17"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Tree>
    <p:extLst>
      <p:ext uri="{BB962C8B-B14F-4D97-AF65-F5344CB8AC3E}">
        <p14:creationId xmlns:p14="http://schemas.microsoft.com/office/powerpoint/2010/main" val="70172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blinds(horizontal)">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linds(horizont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blinds(horizontal)">
                                      <p:cBhvr>
                                        <p:cTn id="2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53477" y="875415"/>
            <a:ext cx="11187139" cy="574616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45000"/>
              </a:lnSpc>
              <a:spcAft>
                <a:spcPts val="0"/>
              </a:spcAft>
              <a:tabLst>
                <a:tab pos="2250440" algn="l"/>
              </a:tabLs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可持续发展的概念</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45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可持续发展是既</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满足</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需求，而又不</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危及</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满足</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其需求的发展。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5000"/>
              </a:lnSpc>
              <a:spcAft>
                <a:spcPts val="0"/>
              </a:spcAft>
              <a:tabLst>
                <a:tab pos="2250440" algn="l"/>
              </a:tabLs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可持续发展的基本内涵</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5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生态持续发展</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基础</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。强调发展要</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承载力相协调。</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45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经济持续发展</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条件</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。强调发展不仅要重视数量的增长，更要追求</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改善</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改变传统的生产和消费模式，</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实施</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生产</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和文明消费。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45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社会持续发展</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目的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。强调发展要以改善和</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提高</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目的，与社会进步相适应。</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3806954" y="1600111"/>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当代人</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8" name="矩形 7"/>
          <p:cNvSpPr/>
          <p:nvPr/>
        </p:nvSpPr>
        <p:spPr>
          <a:xfrm>
            <a:off x="8290500" y="1600111"/>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后代人</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9" name="矩形 8"/>
          <p:cNvSpPr/>
          <p:nvPr/>
        </p:nvSpPr>
        <p:spPr>
          <a:xfrm>
            <a:off x="6592818" y="3448787"/>
            <a:ext cx="198002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资源和环境</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0" name="矩形 9"/>
          <p:cNvSpPr/>
          <p:nvPr/>
        </p:nvSpPr>
        <p:spPr>
          <a:xfrm>
            <a:off x="1304757" y="4696569"/>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质量</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1" name="矩形 10"/>
          <p:cNvSpPr/>
          <p:nvPr/>
        </p:nvSpPr>
        <p:spPr>
          <a:xfrm>
            <a:off x="7944351" y="4677519"/>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清洁</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2" name="矩形 11"/>
          <p:cNvSpPr/>
          <p:nvPr/>
        </p:nvSpPr>
        <p:spPr>
          <a:xfrm>
            <a:off x="8382525" y="5303260"/>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生活质量</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cxnSp>
        <p:nvCxnSpPr>
          <p:cNvPr id="14" name="肘形连接符 13"/>
          <p:cNvCxnSpPr/>
          <p:nvPr/>
        </p:nvCxnSpPr>
        <p:spPr>
          <a:xfrm rot="10800000" flipH="1" flipV="1">
            <a:off x="612766" y="439864"/>
            <a:ext cx="11062414" cy="324839"/>
          </a:xfrm>
          <a:prstGeom prst="bentConnector3">
            <a:avLst>
              <a:gd name="adj1" fmla="val -1893"/>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09285" y="592668"/>
            <a:ext cx="11256212" cy="1611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983432" y="223757"/>
            <a:ext cx="6696744" cy="523220"/>
          </a:xfrm>
          <a:prstGeom prst="rect">
            <a:avLst/>
          </a:prstGeom>
        </p:spPr>
        <p:txBody>
          <a:bodyPr wrap="square">
            <a:spAutoFit/>
          </a:bodyPr>
          <a:lstStyle/>
          <a:p>
            <a:pPr lvl="0" defTabSz="1219140">
              <a:defRPr/>
            </a:pPr>
            <a:r>
              <a:rPr lang="zh-CN" altLang="en-US" sz="2800" b="1" kern="100" dirty="0">
                <a:solidFill>
                  <a:prstClr val="black"/>
                </a:solidFill>
                <a:latin typeface="Times New Roman" panose="02020603050405020304"/>
                <a:cs typeface="Times New Roman" panose="02020603050405020304"/>
              </a:rPr>
              <a:t>知识梳理</a:t>
            </a:r>
            <a:endParaRPr lang="zh-CN" altLang="zh-CN" sz="2600" kern="100" dirty="0">
              <a:solidFill>
                <a:prstClr val="black"/>
              </a:solidFill>
              <a:latin typeface="Times New Roman" panose="02020603050405020304"/>
              <a:cs typeface="Times New Roman" panose="02020603050405020304"/>
            </a:endParaRPr>
          </a:p>
        </p:txBody>
      </p:sp>
      <p:sp>
        <p:nvSpPr>
          <p:cNvPr id="17" name="矩形 16"/>
          <p:cNvSpPr/>
          <p:nvPr/>
        </p:nvSpPr>
        <p:spPr>
          <a:xfrm>
            <a:off x="9505056" y="395372"/>
            <a:ext cx="2262158" cy="369332"/>
          </a:xfrm>
          <a:prstGeom prst="rect">
            <a:avLst/>
          </a:prstGeom>
        </p:spPr>
        <p:txBody>
          <a:bodyPr wrap="none">
            <a:spAutoFit/>
          </a:bodyPr>
          <a:lstStyle/>
          <a:p>
            <a:pPr lvl="0"/>
            <a:r>
              <a:rPr lang="zh-CN" altLang="en-US" dirty="0">
                <a:solidFill>
                  <a:prstClr val="black">
                    <a:lumMod val="50000"/>
                    <a:lumOff val="50000"/>
                  </a:prstClr>
                </a:solidFill>
              </a:rPr>
              <a:t>知识回顾　理清教材</a:t>
            </a:r>
          </a:p>
        </p:txBody>
      </p:sp>
      <p:sp>
        <p:nvSpPr>
          <p:cNvPr id="18" name="流程图: 离页连接符 17"/>
          <p:cNvSpPr/>
          <p:nvPr/>
        </p:nvSpPr>
        <p:spPr>
          <a:xfrm>
            <a:off x="624802" y="350729"/>
            <a:ext cx="189621" cy="333731"/>
          </a:xfrm>
          <a:prstGeom prst="flowChartOffpageConnector">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extLst>
      <p:ext uri="{BB962C8B-B14F-4D97-AF65-F5344CB8AC3E}">
        <p14:creationId xmlns:p14="http://schemas.microsoft.com/office/powerpoint/2010/main" val="263767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7206" y="358259"/>
            <a:ext cx="11385581" cy="2072154"/>
          </a:xfrm>
          <a:prstGeom prst="rect">
            <a:avLst/>
          </a:prstGeom>
        </p:spPr>
        <p:txBody>
          <a:bodyPr wrap="square">
            <a:spAutoFit/>
          </a:bodyPr>
          <a:lstStyle/>
          <a:p>
            <a:pPr indent="711200" algn="just">
              <a:lnSpc>
                <a:spcPct val="150000"/>
              </a:lnSpc>
              <a:spcAft>
                <a:spcPts val="0"/>
              </a:spcAft>
              <a:tabLst>
                <a:tab pos="2250440" algn="l"/>
              </a:tabLst>
            </a:pP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山东省滕州月考</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下图为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山东鲁北企业集团的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磷铵、硫酸、水泥联产</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生态产业链条</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，多条结构紧密、共享共生的产业链条，形成了独具特色的中国鲁北生态工业模式。据此完成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0242" name="Picture 2" descr="W71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98968" y="2665487"/>
            <a:ext cx="6594064" cy="325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8"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9"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3</a:t>
            </a:r>
          </a:p>
        </p:txBody>
      </p:sp>
      <p:sp>
        <p:nvSpPr>
          <p:cNvPr id="10"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11"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Tree>
    <p:extLst>
      <p:ext uri="{BB962C8B-B14F-4D97-AF65-F5344CB8AC3E}">
        <p14:creationId xmlns:p14="http://schemas.microsoft.com/office/powerpoint/2010/main" val="2169678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1384" y="420295"/>
            <a:ext cx="10657184" cy="5519460"/>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若该企业生产过程中产生的废水直接排入河流，容易引起</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endPar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endPar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ts val="2000"/>
              </a:lnSpc>
              <a:spcAft>
                <a:spcPts val="0"/>
              </a:spcAft>
              <a:tabLst>
                <a:tab pos="2250440" algn="l"/>
              </a:tabLst>
            </a:pPr>
            <a:endPar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土壤盐碱化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水土流失</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土地荒漠化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生物多样性减少</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 name="Picture 2" descr="W71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38452" y="1350089"/>
            <a:ext cx="6115096" cy="301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9"/>
          <p:cNvSpPr txBox="1"/>
          <p:nvPr/>
        </p:nvSpPr>
        <p:spPr>
          <a:xfrm>
            <a:off x="4960812" y="5317991"/>
            <a:ext cx="756098" cy="784830"/>
          </a:xfrm>
          <a:prstGeom prst="rect">
            <a:avLst/>
          </a:prstGeom>
          <a:noFill/>
        </p:spPr>
        <p:txBody>
          <a:bodyPr wrap="square" rtlCol="0">
            <a:spAutoFit/>
          </a:bodyPr>
          <a:lstStyle/>
          <a:p>
            <a:pPr defTabSz="1219140"/>
            <a:r>
              <a:rPr lang="zh-CN" altLang="en-US" sz="4500" b="1" dirty="0">
                <a:solidFill>
                  <a:srgbClr val="C00000"/>
                </a:solidFill>
                <a:latin typeface="华文细黑" pitchFamily="2" charset="-122"/>
                <a:ea typeface="华文细黑" pitchFamily="2" charset="-122"/>
              </a:rPr>
              <a:t>√</a:t>
            </a:r>
          </a:p>
        </p:txBody>
      </p:sp>
      <p:sp>
        <p:nvSpPr>
          <p:cNvPr id="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6"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7"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3</a:t>
            </a:r>
          </a:p>
        </p:txBody>
      </p:sp>
      <p:sp>
        <p:nvSpPr>
          <p:cNvPr id="8"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9"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Tree>
    <p:extLst>
      <p:ext uri="{BB962C8B-B14F-4D97-AF65-F5344CB8AC3E}">
        <p14:creationId xmlns:p14="http://schemas.microsoft.com/office/powerpoint/2010/main" val="355870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71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81438" y="534536"/>
            <a:ext cx="5559178" cy="274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79376" y="466885"/>
            <a:ext cx="5220644" cy="3307338"/>
          </a:xfrm>
          <a:prstGeom prst="rect">
            <a:avLst/>
          </a:prstGeom>
        </p:spPr>
        <p:txBody>
          <a:bodyPr>
            <a:spAutoFit/>
          </a:bodyPr>
          <a:lstStyle/>
          <a:p>
            <a:pPr algn="just">
              <a:lnSpc>
                <a:spcPct val="150000"/>
              </a:lnSpc>
              <a:spcAft>
                <a:spcPts val="0"/>
              </a:spcAft>
              <a:tabLst>
                <a:tab pos="2250440" algn="l"/>
              </a:tabLst>
            </a:pPr>
            <a:r>
              <a:rPr lang="zh-CN" altLang="zh-CN" sz="2800" kern="100" dirty="0">
                <a:solidFill>
                  <a:srgbClr val="0000FF"/>
                </a:solidFill>
                <a:latin typeface="宋体" panose="02010600030101010101" pitchFamily="2" charset="-122"/>
                <a:ea typeface="微软雅黑" panose="020B0503020204020204" pitchFamily="34" charset="-122"/>
                <a:cs typeface="Courier New" panose="02070309020205020404" pitchFamily="49" charset="0"/>
              </a:rPr>
              <a:t>解析　</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该</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工业模式的主体为重化工业，生产过程中的废水污染严重，如果直接排入河流，会造成严重的水污染，引起生物多样性减少，</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矩形 5"/>
          <p:cNvSpPr/>
          <p:nvPr/>
        </p:nvSpPr>
        <p:spPr>
          <a:xfrm>
            <a:off x="479376" y="3692690"/>
            <a:ext cx="11305256" cy="1949508"/>
          </a:xfrm>
          <a:prstGeom prst="rect">
            <a:avLst/>
          </a:prstGeom>
        </p:spPr>
        <p:txBody>
          <a:bodyPr wrap="square">
            <a:spAutoFit/>
          </a:bodyPr>
          <a:lstStyle/>
          <a:p>
            <a:pPr lvl="0">
              <a:lnSpc>
                <a:spcPct val="150000"/>
              </a:lnSpc>
              <a:tabLst>
                <a:tab pos="2250440" algn="l"/>
              </a:tabLst>
            </a:pPr>
            <a:r>
              <a:rPr lang="zh-CN" altLang="zh-CN" sz="2800" kern="100"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土壤盐碱化、水土流失、土地荒漠化都不是由于工业废水的排放引起的，</a:t>
            </a:r>
            <a:r>
              <a:rPr lang="en-US" altLang="zh-CN" sz="2800" kern="100" dirty="0">
                <a:solidFill>
                  <a:prstClr val="black"/>
                </a:solidFill>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solidFill>
                  <a:prstClr val="black"/>
                </a:solidFill>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solidFill>
                  <a:prstClr val="black"/>
                </a:solidFill>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错</a:t>
            </a:r>
            <a:r>
              <a:rPr lang="zh-CN" altLang="zh-CN" sz="2800" kern="10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a:p>
            <a:pPr lvl="0">
              <a:lnSpc>
                <a:spcPct val="150000"/>
              </a:lnSpc>
              <a:tabLst>
                <a:tab pos="2250440" algn="l"/>
              </a:tabLst>
            </a:pPr>
            <a:r>
              <a:rPr lang="zh-CN" altLang="zh-CN" sz="2800" kern="10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选</a:t>
            </a:r>
            <a:r>
              <a:rPr lang="en-US" altLang="zh-CN" sz="2800" kern="100" dirty="0">
                <a:solidFill>
                  <a:prstClr val="black"/>
                </a:solidFill>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12"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13"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14"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3</a:t>
            </a:r>
          </a:p>
        </p:txBody>
      </p:sp>
      <p:sp>
        <p:nvSpPr>
          <p:cNvPr id="15"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16"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Tree>
    <p:extLst>
      <p:ext uri="{BB962C8B-B14F-4D97-AF65-F5344CB8AC3E}">
        <p14:creationId xmlns:p14="http://schemas.microsoft.com/office/powerpoint/2010/main" val="89175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linds(horizontal)">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blinds(horizontal)">
                                      <p:cBhvr>
                                        <p:cTn id="2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2395" y="145207"/>
            <a:ext cx="5038016" cy="3970318"/>
          </a:xfrm>
          <a:prstGeom prst="rect">
            <a:avLst/>
          </a:prstGeom>
        </p:spPr>
        <p:txBody>
          <a:bodyPr>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鲁北企业集团生态工业模式体现了可持续发展的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公平性</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原则</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共同性原则</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持续性</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原则</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发展性原则</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2" descr="W71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60011" y="404664"/>
            <a:ext cx="6115096" cy="301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9"/>
          <p:cNvSpPr txBox="1"/>
          <p:nvPr/>
        </p:nvSpPr>
        <p:spPr>
          <a:xfrm>
            <a:off x="313270" y="2836164"/>
            <a:ext cx="756098" cy="784830"/>
          </a:xfrm>
          <a:prstGeom prst="rect">
            <a:avLst/>
          </a:prstGeom>
          <a:noFill/>
        </p:spPr>
        <p:txBody>
          <a:bodyPr wrap="square" rtlCol="0">
            <a:spAutoFit/>
          </a:bodyPr>
          <a:lstStyle/>
          <a:p>
            <a:pPr defTabSz="1219140"/>
            <a:r>
              <a:rPr lang="zh-CN" altLang="en-US" sz="4500" b="1" dirty="0">
                <a:solidFill>
                  <a:srgbClr val="C00000"/>
                </a:solidFill>
                <a:latin typeface="华文细黑" pitchFamily="2" charset="-122"/>
                <a:ea typeface="华文细黑" pitchFamily="2" charset="-122"/>
              </a:rPr>
              <a:t>√</a:t>
            </a:r>
          </a:p>
        </p:txBody>
      </p:sp>
      <p:sp>
        <p:nvSpPr>
          <p:cNvPr id="7" name="矩形 6"/>
          <p:cNvSpPr/>
          <p:nvPr/>
        </p:nvSpPr>
        <p:spPr>
          <a:xfrm>
            <a:off x="472395" y="4240138"/>
            <a:ext cx="11237936" cy="2063934"/>
          </a:xfrm>
          <a:prstGeom prst="rect">
            <a:avLst/>
          </a:prstGeom>
        </p:spPr>
        <p:txBody>
          <a:bodyPr>
            <a:spAutoFit/>
          </a:bodyPr>
          <a:lstStyle/>
          <a:p>
            <a:pPr algn="just">
              <a:lnSpc>
                <a:spcPct val="150000"/>
              </a:lnSpc>
              <a:spcAft>
                <a:spcPts val="0"/>
              </a:spcAft>
              <a:tabLst>
                <a:tab pos="2250440" algn="l"/>
              </a:tabLst>
            </a:pPr>
            <a:r>
              <a:rPr lang="zh-CN" altLang="zh-CN" sz="2800" kern="100" dirty="0">
                <a:solidFill>
                  <a:srgbClr val="0000FF"/>
                </a:solidFill>
                <a:latin typeface="宋体" panose="02010600030101010101" pitchFamily="2" charset="-122"/>
                <a:ea typeface="微软雅黑" panose="020B0503020204020204" pitchFamily="34" charset="-122"/>
                <a:cs typeface="Courier New" panose="02070309020205020404" pitchFamily="49" charset="0"/>
              </a:rPr>
              <a:t>解析</a:t>
            </a:r>
            <a:r>
              <a:rPr lang="zh-CN" altLang="zh-CN" sz="2800" kern="100">
                <a:solidFill>
                  <a:srgbClr val="0000FF"/>
                </a:solidFill>
                <a:latin typeface="宋体" panose="02010600030101010101" pitchFamily="2" charset="-122"/>
                <a:ea typeface="微软雅黑" panose="020B0503020204020204" pitchFamily="34" charset="-122"/>
                <a:cs typeface="Courier New" panose="02070309020205020404" pitchFamily="49" charset="0"/>
              </a:rPr>
              <a:t>　</a:t>
            </a:r>
            <a:r>
              <a:rPr lang="zh-CN" altLang="zh-CN" sz="2800" kern="100" smtClean="0">
                <a:latin typeface="Times New Roman" panose="02020603050405020304" pitchFamily="18" charset="0"/>
                <a:ea typeface="黑体" panose="02010609060101010101" pitchFamily="49" charset="-122"/>
                <a:cs typeface="Times New Roman" panose="02020603050405020304" pitchFamily="18" charset="0"/>
              </a:rPr>
              <a:t>该</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企业循环经济实现了对废弃物的重新再利用，使废弃物再生资源化，有利于降低资源的消耗和废弃物的排放，体现了可持续发展的持续性原则，选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9"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10"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3</a:t>
            </a:r>
          </a:p>
        </p:txBody>
      </p:sp>
      <p:sp>
        <p:nvSpPr>
          <p:cNvPr id="11"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4</a:t>
            </a:r>
          </a:p>
        </p:txBody>
      </p:sp>
      <p:sp>
        <p:nvSpPr>
          <p:cNvPr id="12"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Tree>
    <p:extLst>
      <p:ext uri="{BB962C8B-B14F-4D97-AF65-F5344CB8AC3E}">
        <p14:creationId xmlns:p14="http://schemas.microsoft.com/office/powerpoint/2010/main" val="373813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1384" y="692696"/>
            <a:ext cx="10692511" cy="4709442"/>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鲁北企业集团生态工业模式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重视对废弃物的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利用</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阻断各生产部门之间的联系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降低产品的生产</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成本</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增强第一、二产业之间的联系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②③</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①④</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2" descr="W71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99440" y="980728"/>
            <a:ext cx="5703659" cy="281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9"/>
          <p:cNvSpPr txBox="1"/>
          <p:nvPr/>
        </p:nvSpPr>
        <p:spPr>
          <a:xfrm>
            <a:off x="407368" y="4043164"/>
            <a:ext cx="756098" cy="784830"/>
          </a:xfrm>
          <a:prstGeom prst="rect">
            <a:avLst/>
          </a:prstGeom>
          <a:noFill/>
        </p:spPr>
        <p:txBody>
          <a:bodyPr wrap="square" rtlCol="0">
            <a:spAutoFit/>
          </a:bodyPr>
          <a:lstStyle/>
          <a:p>
            <a:pPr defTabSz="1219140"/>
            <a:r>
              <a:rPr lang="zh-CN" altLang="en-US" sz="4500" b="1" dirty="0">
                <a:solidFill>
                  <a:srgbClr val="C00000"/>
                </a:solidFill>
                <a:latin typeface="华文细黑" pitchFamily="2" charset="-122"/>
                <a:ea typeface="华文细黑" pitchFamily="2" charset="-122"/>
              </a:rPr>
              <a:t>√</a:t>
            </a:r>
          </a:p>
        </p:txBody>
      </p:sp>
      <p:sp>
        <p:nvSpPr>
          <p:cNvPr id="6"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7"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8"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3</a:t>
            </a:r>
          </a:p>
        </p:txBody>
      </p:sp>
      <p:sp>
        <p:nvSpPr>
          <p:cNvPr id="9"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10"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5</a:t>
            </a:r>
          </a:p>
        </p:txBody>
      </p:sp>
    </p:spTree>
    <p:extLst>
      <p:ext uri="{BB962C8B-B14F-4D97-AF65-F5344CB8AC3E}">
        <p14:creationId xmlns:p14="http://schemas.microsoft.com/office/powerpoint/2010/main" val="392500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337527"/>
            <a:ext cx="11016504" cy="5909310"/>
          </a:xfrm>
          <a:prstGeom prst="rect">
            <a:avLst/>
          </a:prstGeom>
        </p:spPr>
        <p:txBody>
          <a:bodyPr>
            <a:spAutoFit/>
          </a:bodyPr>
          <a:lstStyle/>
          <a:p>
            <a:pPr algn="just">
              <a:lnSpc>
                <a:spcPct val="150000"/>
              </a:lnSpc>
              <a:spcAft>
                <a:spcPts val="0"/>
              </a:spcAft>
              <a:tabLst>
                <a:tab pos="2250440" algn="l"/>
              </a:tabLst>
            </a:pPr>
            <a:r>
              <a:rPr lang="zh-CN" altLang="zh-CN" sz="2800" kern="100" dirty="0">
                <a:solidFill>
                  <a:srgbClr val="0000FF"/>
                </a:solidFill>
                <a:latin typeface="宋体" panose="02010600030101010101" pitchFamily="2" charset="-122"/>
                <a:ea typeface="微软雅黑" panose="020B0503020204020204" pitchFamily="34" charset="-122"/>
                <a:cs typeface="Courier New" panose="02070309020205020404" pitchFamily="49" charset="0"/>
              </a:rPr>
              <a:t>解析　</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该</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企业重视对废弃物的利用，变废为宝降低了产品的生产成本，</a:t>
            </a:r>
            <a:r>
              <a:rPr lang="zh-CN" altLang="zh-CN" sz="2800" kern="100" dirty="0">
                <a:latin typeface="宋体" panose="02010600030101010101" pitchFamily="2" charset="-122"/>
                <a:ea typeface="方正中等线简体" panose="03000509000000000000" pitchFamily="65" charset="-122"/>
                <a:cs typeface="宋体" panose="02010600030101010101" pitchFamily="2" charset="-122"/>
              </a:rPr>
              <a:t>①③</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endParaRPr lang="en-US" altLang="zh-CN" sz="2800" kern="100" dirty="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endParaRPr lang="en-US" altLang="zh-CN" sz="2800" kern="100" dirty="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通过</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构建</a:t>
            </a:r>
            <a:r>
              <a:rPr lang="en-US" altLang="zh-CN" sz="2800" kern="100" dirty="0">
                <a:latin typeface="宋体" panose="02010600030101010101" pitchFamily="2" charset="-122"/>
                <a:ea typeface="宋体" panose="02010600030101010101" pitchFamily="2"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结构紧密、共享共生的产业链条</a:t>
            </a:r>
            <a:r>
              <a:rPr lang="en-US" altLang="zh-CN" sz="2800" kern="100" dirty="0">
                <a:latin typeface="宋体" panose="02010600030101010101" pitchFamily="2" charset="-122"/>
                <a:ea typeface="宋体" panose="02010600030101010101" pitchFamily="2"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，加强了各生产部门之间的联系，但是生产过程中没有体现与第一产业</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农业</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的联系，</a:t>
            </a:r>
            <a:r>
              <a:rPr lang="zh-CN" altLang="zh-CN" sz="2800" kern="100" dirty="0">
                <a:latin typeface="宋体" panose="02010600030101010101" pitchFamily="2" charset="-122"/>
                <a:ea typeface="方正中等线简体" panose="03000509000000000000" pitchFamily="65" charset="-122"/>
                <a:cs typeface="宋体" panose="02010600030101010101" pitchFamily="2" charset="-122"/>
              </a:rPr>
              <a:t>②④</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错误。选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 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2" descr="W71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72163" y="1264755"/>
            <a:ext cx="5703659" cy="281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6"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7"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3</a:t>
            </a:r>
          </a:p>
        </p:txBody>
      </p:sp>
      <p:sp>
        <p:nvSpPr>
          <p:cNvPr id="8"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9"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5</a:t>
            </a:r>
          </a:p>
        </p:txBody>
      </p:sp>
    </p:spTree>
    <p:extLst>
      <p:ext uri="{BB962C8B-B14F-4D97-AF65-F5344CB8AC3E}">
        <p14:creationId xmlns:p14="http://schemas.microsoft.com/office/powerpoint/2010/main" val="421360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linds(horizontal)">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6" name="矩形 45"/>
          <p:cNvSpPr/>
          <p:nvPr/>
        </p:nvSpPr>
        <p:spPr>
          <a:xfrm>
            <a:off x="230822" y="228600"/>
            <a:ext cx="11730355" cy="6629400"/>
          </a:xfrm>
          <a:custGeom>
            <a:avLst/>
            <a:gdLst>
              <a:gd name="connsiteX0" fmla="*/ 0 w 11730355"/>
              <a:gd name="connsiteY0" fmla="*/ 0 h 5144616"/>
              <a:gd name="connsiteX1" fmla="*/ 11730355 w 11730355"/>
              <a:gd name="connsiteY1" fmla="*/ 0 h 5144616"/>
              <a:gd name="connsiteX2" fmla="*/ 11730355 w 11730355"/>
              <a:gd name="connsiteY2" fmla="*/ 5144616 h 5144616"/>
              <a:gd name="connsiteX3" fmla="*/ 0 w 11730355"/>
              <a:gd name="connsiteY3" fmla="*/ 5144616 h 5144616"/>
              <a:gd name="connsiteX4" fmla="*/ 0 w 11730355"/>
              <a:gd name="connsiteY4" fmla="*/ 0 h 5144616"/>
              <a:gd name="connsiteX0" fmla="*/ 0 w 11730355"/>
              <a:gd name="connsiteY0" fmla="*/ 5144616 h 5236056"/>
              <a:gd name="connsiteX1" fmla="*/ 0 w 11730355"/>
              <a:gd name="connsiteY1" fmla="*/ 0 h 5236056"/>
              <a:gd name="connsiteX2" fmla="*/ 11730355 w 11730355"/>
              <a:gd name="connsiteY2" fmla="*/ 0 h 5236056"/>
              <a:gd name="connsiteX3" fmla="*/ 11730355 w 11730355"/>
              <a:gd name="connsiteY3" fmla="*/ 5144616 h 5236056"/>
              <a:gd name="connsiteX4" fmla="*/ 91440 w 11730355"/>
              <a:gd name="connsiteY4" fmla="*/ 5236056 h 5236056"/>
              <a:gd name="connsiteX0" fmla="*/ 0 w 11730355"/>
              <a:gd name="connsiteY0" fmla="*/ 5144616 h 5144616"/>
              <a:gd name="connsiteX1" fmla="*/ 0 w 11730355"/>
              <a:gd name="connsiteY1" fmla="*/ 0 h 5144616"/>
              <a:gd name="connsiteX2" fmla="*/ 11730355 w 11730355"/>
              <a:gd name="connsiteY2" fmla="*/ 0 h 5144616"/>
              <a:gd name="connsiteX3" fmla="*/ 11730355 w 11730355"/>
              <a:gd name="connsiteY3" fmla="*/ 5144616 h 5144616"/>
            </a:gdLst>
            <a:ahLst/>
            <a:cxnLst>
              <a:cxn ang="0">
                <a:pos x="connsiteX0" y="connsiteY0"/>
              </a:cxn>
              <a:cxn ang="0">
                <a:pos x="connsiteX1" y="connsiteY1"/>
              </a:cxn>
              <a:cxn ang="0">
                <a:pos x="connsiteX2" y="connsiteY2"/>
              </a:cxn>
              <a:cxn ang="0">
                <a:pos x="connsiteX3" y="connsiteY3"/>
              </a:cxn>
            </a:cxnLst>
            <a:rect l="l" t="t" r="r" b="b"/>
            <a:pathLst>
              <a:path w="11730355" h="5144616">
                <a:moveTo>
                  <a:pt x="0" y="5144616"/>
                </a:moveTo>
                <a:lnTo>
                  <a:pt x="0" y="0"/>
                </a:lnTo>
                <a:lnTo>
                  <a:pt x="11730355" y="0"/>
                </a:lnTo>
                <a:lnTo>
                  <a:pt x="11730355" y="5144616"/>
                </a:lnTo>
              </a:path>
            </a:pathLst>
          </a:cu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5" name="矩形 6"/>
          <p:cNvSpPr>
            <a:spLocks noChangeArrowheads="1"/>
          </p:cNvSpPr>
          <p:nvPr/>
        </p:nvSpPr>
        <p:spPr bwMode="auto">
          <a:xfrm>
            <a:off x="0" y="3960439"/>
            <a:ext cx="8112224" cy="1700808"/>
          </a:xfrm>
          <a:prstGeom prst="rect">
            <a:avLst/>
          </a:prstGeom>
          <a:solidFill>
            <a:schemeClr val="bg1">
              <a:lumMod val="95000"/>
              <a:alpha val="80000"/>
            </a:schemeClr>
          </a:solidFill>
          <a:ln>
            <a:noFill/>
          </a:ln>
          <a:extLst/>
        </p:spPr>
        <p:txBody>
          <a:bodyPr lIns="68580" tIns="34290" rIns="68580" bIns="34290" anchor="ctr"/>
          <a:lstStyle/>
          <a:p>
            <a:pPr algn="ctr"/>
            <a:endParaRPr lang="zh-CN" altLang="en-US" b="1" dirty="0">
              <a:solidFill>
                <a:srgbClr val="FFFFFF"/>
              </a:solidFill>
              <a:latin typeface="Calibri" panose="020F0502020204030204" pitchFamily="34" charset="0"/>
              <a:ea typeface="宋体" panose="02010600030101010101" pitchFamily="2" charset="-122"/>
            </a:endParaRPr>
          </a:p>
        </p:txBody>
      </p:sp>
      <p:sp>
        <p:nvSpPr>
          <p:cNvPr id="8" name="矩形 7"/>
          <p:cNvSpPr/>
          <p:nvPr/>
        </p:nvSpPr>
        <p:spPr>
          <a:xfrm>
            <a:off x="1488198" y="4037752"/>
            <a:ext cx="4648455" cy="742287"/>
          </a:xfrm>
          <a:prstGeom prst="rect">
            <a:avLst/>
          </a:prstGeom>
        </p:spPr>
        <p:txBody>
          <a:bodyPr wrap="square" lIns="91410" tIns="45704" rIns="91410" bIns="45704">
            <a:spAutoFit/>
          </a:bodyPr>
          <a:lstStyle/>
          <a:p>
            <a:pPr algn="ctr">
              <a:lnSpc>
                <a:spcPct val="130000"/>
              </a:lnSpc>
              <a:defRPr/>
            </a:pPr>
            <a:r>
              <a:rPr lang="zh-CN" altLang="en-US" sz="3600" b="1" dirty="0">
                <a:solidFill>
                  <a:prstClr val="black">
                    <a:lumMod val="75000"/>
                    <a:lumOff val="25000"/>
                  </a:prstClr>
                </a:solidFill>
              </a:rPr>
              <a:t>本课结束</a:t>
            </a:r>
          </a:p>
        </p:txBody>
      </p:sp>
      <p:sp>
        <p:nvSpPr>
          <p:cNvPr id="9" name="标题 1"/>
          <p:cNvSpPr txBox="1">
            <a:spLocks/>
          </p:cNvSpPr>
          <p:nvPr/>
        </p:nvSpPr>
        <p:spPr>
          <a:xfrm>
            <a:off x="79768" y="4746828"/>
            <a:ext cx="7465308" cy="623629"/>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4BACC6">
                    <a:lumMod val="75000"/>
                  </a:srgbClr>
                </a:solidFill>
              </a:rPr>
              <a:t>更多精彩内容请登录：</a:t>
            </a:r>
            <a:r>
              <a:rPr lang="en-US" altLang="zh-CN" sz="2700" b="1" dirty="0" smtClean="0">
                <a:solidFill>
                  <a:srgbClr val="4BACC6">
                    <a:lumMod val="75000"/>
                  </a:srgbClr>
                </a:solidFill>
              </a:rPr>
              <a:t>www.xinjiaoyu.com</a:t>
            </a:r>
            <a:endParaRPr lang="zh-CN" altLang="en-US" sz="2700" b="1" dirty="0">
              <a:solidFill>
                <a:srgbClr val="4BACC6">
                  <a:lumMod val="75000"/>
                </a:srgbClr>
              </a:solidFill>
            </a:endParaRPr>
          </a:p>
        </p:txBody>
      </p:sp>
      <p:sp>
        <p:nvSpPr>
          <p:cNvPr id="10" name="任意多边形 3">
            <a:extLst>
              <a:ext uri="{FF2B5EF4-FFF2-40B4-BE49-F238E27FC236}">
                <a16:creationId xmlns="" xmlns:a16="http://schemas.microsoft.com/office/drawing/2014/main" id="{79E30776-5979-4CC0-866F-A9CAE1CDEC86}"/>
              </a:ext>
            </a:extLst>
          </p:cNvPr>
          <p:cNvSpPr/>
          <p:nvPr/>
        </p:nvSpPr>
        <p:spPr>
          <a:xfrm>
            <a:off x="10809205" y="44624"/>
            <a:ext cx="860723" cy="952926"/>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smtClean="0">
              <a:solidFill>
                <a:schemeClr val="bg1"/>
              </a:solidFill>
            </a:endParaRPr>
          </a:p>
        </p:txBody>
      </p:sp>
      <p:sp>
        <p:nvSpPr>
          <p:cNvPr id="11" name="文本框 24">
            <a:extLst>
              <a:ext uri="{FF2B5EF4-FFF2-40B4-BE49-F238E27FC236}">
                <a16:creationId xmlns:a16="http://schemas.microsoft.com/office/drawing/2014/main" xmlns="" id="{7908FBAB-057A-8C43-BF77-C9106094F5AC}"/>
              </a:ext>
            </a:extLst>
          </p:cNvPr>
          <p:cNvSpPr txBox="1"/>
          <p:nvPr/>
        </p:nvSpPr>
        <p:spPr>
          <a:xfrm>
            <a:off x="10505906" y="988775"/>
            <a:ext cx="1467320" cy="307777"/>
          </a:xfrm>
          <a:prstGeom prst="rect">
            <a:avLst/>
          </a:prstGeom>
          <a:noFill/>
        </p:spPr>
        <p:txBody>
          <a:bodyPr wrap="square" rtlCol="0">
            <a:spAutoFit/>
          </a:bodyPr>
          <a:lstStyle/>
          <a:p>
            <a:pPr algn="ctr"/>
            <a:r>
              <a:rPr kumimoji="1" lang="zh-CN" altLang="en-US" sz="1400" dirty="0" smtClean="0">
                <a:solidFill>
                  <a:schemeClr val="bg1"/>
                </a:solidFill>
              </a:rPr>
              <a:t>大一轮复习讲义</a:t>
            </a:r>
            <a:endParaRPr kumimoji="1" lang="zh-CN" altLang="en-US" sz="1400" dirty="0">
              <a:solidFill>
                <a:schemeClr val="bg1"/>
              </a:solidFill>
            </a:endParaRPr>
          </a:p>
        </p:txBody>
      </p:sp>
    </p:spTree>
    <p:extLst>
      <p:ext uri="{BB962C8B-B14F-4D97-AF65-F5344CB8AC3E}">
        <p14:creationId xmlns:p14="http://schemas.microsoft.com/office/powerpoint/2010/main" val="2866931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435">
                                          <p:stCondLst>
                                            <p:cond delay="0"/>
                                          </p:stCondLst>
                                        </p:cTn>
                                        <p:tgtEl>
                                          <p:spTgt spid="9"/>
                                        </p:tgtEl>
                                      </p:cBhvr>
                                    </p:animEffect>
                                    <p:anim calcmode="lin" valueType="num">
                                      <p:cBhvr>
                                        <p:cTn id="8" dur="1367"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9"/>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9"/>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9"/>
                                        </p:tgtEl>
                                        <p:attrNameLst>
                                          <p:attrName>ppt_y</p:attrName>
                                        </p:attrNameLst>
                                      </p:cBhvr>
                                      <p:tavLst>
                                        <p:tav tm="0" fmla="#ppt_y-sin(pi*$)/81">
                                          <p:val>
                                            <p:fltVal val="0"/>
                                          </p:val>
                                        </p:tav>
                                        <p:tav tm="100000">
                                          <p:val>
                                            <p:fltVal val="1"/>
                                          </p:val>
                                        </p:tav>
                                      </p:tavLst>
                                    </p:anim>
                                    <p:animScale>
                                      <p:cBhvr>
                                        <p:cTn id="13" dur="20">
                                          <p:stCondLst>
                                            <p:cond delay="487"/>
                                          </p:stCondLst>
                                        </p:cTn>
                                        <p:tgtEl>
                                          <p:spTgt spid="9"/>
                                        </p:tgtEl>
                                      </p:cBhvr>
                                      <p:to x="100000" y="60000"/>
                                    </p:animScale>
                                    <p:animScale>
                                      <p:cBhvr>
                                        <p:cTn id="14" dur="124" decel="50000">
                                          <p:stCondLst>
                                            <p:cond delay="507"/>
                                          </p:stCondLst>
                                        </p:cTn>
                                        <p:tgtEl>
                                          <p:spTgt spid="9"/>
                                        </p:tgtEl>
                                      </p:cBhvr>
                                      <p:to x="100000" y="100000"/>
                                    </p:animScale>
                                    <p:animScale>
                                      <p:cBhvr>
                                        <p:cTn id="15" dur="20">
                                          <p:stCondLst>
                                            <p:cond delay="984"/>
                                          </p:stCondLst>
                                        </p:cTn>
                                        <p:tgtEl>
                                          <p:spTgt spid="9"/>
                                        </p:tgtEl>
                                      </p:cBhvr>
                                      <p:to x="100000" y="80000"/>
                                    </p:animScale>
                                    <p:animScale>
                                      <p:cBhvr>
                                        <p:cTn id="16" dur="124" decel="50000">
                                          <p:stCondLst>
                                            <p:cond delay="1004"/>
                                          </p:stCondLst>
                                        </p:cTn>
                                        <p:tgtEl>
                                          <p:spTgt spid="9"/>
                                        </p:tgtEl>
                                      </p:cBhvr>
                                      <p:to x="100000" y="100000"/>
                                    </p:animScale>
                                    <p:animScale>
                                      <p:cBhvr>
                                        <p:cTn id="17" dur="20">
                                          <p:stCondLst>
                                            <p:cond delay="1231"/>
                                          </p:stCondLst>
                                        </p:cTn>
                                        <p:tgtEl>
                                          <p:spTgt spid="9"/>
                                        </p:tgtEl>
                                      </p:cBhvr>
                                      <p:to x="100000" y="90000"/>
                                    </p:animScale>
                                    <p:animScale>
                                      <p:cBhvr>
                                        <p:cTn id="18" dur="124" decel="50000">
                                          <p:stCondLst>
                                            <p:cond delay="1251"/>
                                          </p:stCondLst>
                                        </p:cTn>
                                        <p:tgtEl>
                                          <p:spTgt spid="9"/>
                                        </p:tgtEl>
                                      </p:cBhvr>
                                      <p:to x="100000" y="100000"/>
                                    </p:animScale>
                                    <p:animScale>
                                      <p:cBhvr>
                                        <p:cTn id="19" dur="20">
                                          <p:stCondLst>
                                            <p:cond delay="1356"/>
                                          </p:stCondLst>
                                        </p:cTn>
                                        <p:tgtEl>
                                          <p:spTgt spid="9"/>
                                        </p:tgtEl>
                                      </p:cBhvr>
                                      <p:to x="100000" y="95000"/>
                                    </p:animScale>
                                    <p:animScale>
                                      <p:cBhvr>
                                        <p:cTn id="20" dur="124" decel="50000">
                                          <p:stCondLst>
                                            <p:cond delay="1376"/>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42000" y="1071785"/>
            <a:ext cx="10908000" cy="664477"/>
          </a:xfrm>
          <a:prstGeom prst="rect">
            <a:avLst/>
          </a:prstGeom>
        </p:spPr>
        <p:txBody>
          <a:bodyPr>
            <a:spAutoFit/>
          </a:bodyPr>
          <a:lstStyle/>
          <a:p>
            <a:pPr algn="ctr">
              <a:lnSpc>
                <a:spcPct val="150000"/>
              </a:lnSpc>
              <a:spcAft>
                <a:spcPts val="0"/>
              </a:spcAft>
              <a:tabLst>
                <a:tab pos="2250440" algn="l"/>
              </a:tabLs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可持续发展系统示意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909928" y="1053504"/>
            <a:ext cx="10372145" cy="467975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W71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2418" y="1964457"/>
            <a:ext cx="4627164" cy="3294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组合 16"/>
          <p:cNvGrpSpPr/>
          <p:nvPr/>
        </p:nvGrpSpPr>
        <p:grpSpPr>
          <a:xfrm>
            <a:off x="894490" y="798572"/>
            <a:ext cx="1847123" cy="486905"/>
            <a:chOff x="382191" y="640926"/>
            <a:chExt cx="2031835" cy="535596"/>
          </a:xfrm>
        </p:grpSpPr>
        <p:sp>
          <p:nvSpPr>
            <p:cNvPr id="18" name="矩形 17"/>
            <p:cNvSpPr/>
            <p:nvPr/>
          </p:nvSpPr>
          <p:spPr>
            <a:xfrm>
              <a:off x="490974" y="733708"/>
              <a:ext cx="376638" cy="360650"/>
            </a:xfrm>
            <a:prstGeom prst="rect">
              <a:avLst/>
            </a:prstGeom>
            <a:solidFill>
              <a:srgbClr val="E1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382191" y="640926"/>
              <a:ext cx="2031835" cy="535596"/>
              <a:chOff x="5314664" y="989457"/>
              <a:chExt cx="3863997" cy="937112"/>
            </a:xfrm>
          </p:grpSpPr>
          <p:grpSp>
            <p:nvGrpSpPr>
              <p:cNvPr id="20" name="组合 19"/>
              <p:cNvGrpSpPr/>
              <p:nvPr/>
            </p:nvGrpSpPr>
            <p:grpSpPr>
              <a:xfrm>
                <a:off x="5314664" y="989457"/>
                <a:ext cx="511631" cy="937112"/>
                <a:chOff x="5314664" y="989457"/>
                <a:chExt cx="511631" cy="937112"/>
              </a:xfrm>
            </p:grpSpPr>
            <p:sp>
              <p:nvSpPr>
                <p:cNvPr id="22" name="矩形 1"/>
                <p:cNvSpPr/>
                <p:nvPr/>
              </p:nvSpPr>
              <p:spPr>
                <a:xfrm>
                  <a:off x="5314664" y="1008035"/>
                  <a:ext cx="422523" cy="918534"/>
                </a:xfrm>
                <a:custGeom>
                  <a:avLst/>
                  <a:gdLst>
                    <a:gd name="connsiteX0" fmla="*/ 0 w 432048"/>
                    <a:gd name="connsiteY0" fmla="*/ 0 h 864096"/>
                    <a:gd name="connsiteX1" fmla="*/ 432048 w 432048"/>
                    <a:gd name="connsiteY1" fmla="*/ 0 h 864096"/>
                    <a:gd name="connsiteX2" fmla="*/ 432048 w 432048"/>
                    <a:gd name="connsiteY2" fmla="*/ 864096 h 864096"/>
                    <a:gd name="connsiteX3" fmla="*/ 0 w 432048"/>
                    <a:gd name="connsiteY3" fmla="*/ 864096 h 864096"/>
                    <a:gd name="connsiteX4" fmla="*/ 0 w 432048"/>
                    <a:gd name="connsiteY4" fmla="*/ 0 h 864096"/>
                    <a:gd name="connsiteX0" fmla="*/ 0 w 441573"/>
                    <a:gd name="connsiteY0" fmla="*/ 0 h 921246"/>
                    <a:gd name="connsiteX1" fmla="*/ 441573 w 441573"/>
                    <a:gd name="connsiteY1" fmla="*/ 57150 h 921246"/>
                    <a:gd name="connsiteX2" fmla="*/ 441573 w 441573"/>
                    <a:gd name="connsiteY2" fmla="*/ 921246 h 921246"/>
                    <a:gd name="connsiteX3" fmla="*/ 9525 w 441573"/>
                    <a:gd name="connsiteY3" fmla="*/ 92124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225575 w 441573"/>
                    <a:gd name="connsiteY1" fmla="*/ 22795 h 921246"/>
                    <a:gd name="connsiteX2" fmla="*/ 441573 w 441573"/>
                    <a:gd name="connsiteY2" fmla="*/ 57150 h 921246"/>
                    <a:gd name="connsiteX3" fmla="*/ 441573 w 441573"/>
                    <a:gd name="connsiteY3" fmla="*/ 921246 h 921246"/>
                    <a:gd name="connsiteX4" fmla="*/ 19050 w 441573"/>
                    <a:gd name="connsiteY4" fmla="*/ 864096 h 921246"/>
                    <a:gd name="connsiteX5" fmla="*/ 0 w 441573"/>
                    <a:gd name="connsiteY5" fmla="*/ 0 h 921246"/>
                    <a:gd name="connsiteX0" fmla="*/ 0 w 441573"/>
                    <a:gd name="connsiteY0" fmla="*/ 5780 h 927026"/>
                    <a:gd name="connsiteX1" fmla="*/ 235100 w 441573"/>
                    <a:gd name="connsiteY1" fmla="*/ 0 h 927026"/>
                    <a:gd name="connsiteX2" fmla="*/ 441573 w 441573"/>
                    <a:gd name="connsiteY2" fmla="*/ 62930 h 927026"/>
                    <a:gd name="connsiteX3" fmla="*/ 441573 w 441573"/>
                    <a:gd name="connsiteY3" fmla="*/ 927026 h 927026"/>
                    <a:gd name="connsiteX4" fmla="*/ 19050 w 441573"/>
                    <a:gd name="connsiteY4" fmla="*/ 869876 h 927026"/>
                    <a:gd name="connsiteX5" fmla="*/ 0 w 441573"/>
                    <a:gd name="connsiteY5" fmla="*/ 5780 h 927026"/>
                    <a:gd name="connsiteX0" fmla="*/ 0 w 432048"/>
                    <a:gd name="connsiteY0" fmla="*/ 91505 h 927026"/>
                    <a:gd name="connsiteX1" fmla="*/ 225575 w 432048"/>
                    <a:gd name="connsiteY1" fmla="*/ 0 h 927026"/>
                    <a:gd name="connsiteX2" fmla="*/ 432048 w 432048"/>
                    <a:gd name="connsiteY2" fmla="*/ 62930 h 927026"/>
                    <a:gd name="connsiteX3" fmla="*/ 432048 w 432048"/>
                    <a:gd name="connsiteY3" fmla="*/ 927026 h 927026"/>
                    <a:gd name="connsiteX4" fmla="*/ 9525 w 432048"/>
                    <a:gd name="connsiteY4" fmla="*/ 869876 h 927026"/>
                    <a:gd name="connsiteX5" fmla="*/ 0 w 432048"/>
                    <a:gd name="connsiteY5" fmla="*/ 91505 h 927026"/>
                    <a:gd name="connsiteX0" fmla="*/ 0 w 432048"/>
                    <a:gd name="connsiteY0" fmla="*/ 91505 h 955601"/>
                    <a:gd name="connsiteX1" fmla="*/ 225575 w 432048"/>
                    <a:gd name="connsiteY1" fmla="*/ 0 h 955601"/>
                    <a:gd name="connsiteX2" fmla="*/ 432048 w 432048"/>
                    <a:gd name="connsiteY2" fmla="*/ 62930 h 955601"/>
                    <a:gd name="connsiteX3" fmla="*/ 432048 w 432048"/>
                    <a:gd name="connsiteY3" fmla="*/ 927026 h 955601"/>
                    <a:gd name="connsiteX4" fmla="*/ 28575 w 432048"/>
                    <a:gd name="connsiteY4" fmla="*/ 955601 h 955601"/>
                    <a:gd name="connsiteX5" fmla="*/ 0 w 432048"/>
                    <a:gd name="connsiteY5" fmla="*/ 91505 h 955601"/>
                    <a:gd name="connsiteX0" fmla="*/ 0 w 432048"/>
                    <a:gd name="connsiteY0" fmla="*/ 91505 h 955601"/>
                    <a:gd name="connsiteX1" fmla="*/ 225575 w 432048"/>
                    <a:gd name="connsiteY1" fmla="*/ 0 h 955601"/>
                    <a:gd name="connsiteX2" fmla="*/ 432048 w 432048"/>
                    <a:gd name="connsiteY2" fmla="*/ 62930 h 955601"/>
                    <a:gd name="connsiteX3" fmla="*/ 432048 w 432048"/>
                    <a:gd name="connsiteY3" fmla="*/ 927026 h 955601"/>
                    <a:gd name="connsiteX4" fmla="*/ 28575 w 432048"/>
                    <a:gd name="connsiteY4" fmla="*/ 955601 h 955601"/>
                    <a:gd name="connsiteX5" fmla="*/ 0 w 432048"/>
                    <a:gd name="connsiteY5" fmla="*/ 91505 h 955601"/>
                    <a:gd name="connsiteX0" fmla="*/ 0 w 432048"/>
                    <a:gd name="connsiteY0" fmla="*/ 148655 h 955601"/>
                    <a:gd name="connsiteX1" fmla="*/ 225575 w 432048"/>
                    <a:gd name="connsiteY1" fmla="*/ 0 h 955601"/>
                    <a:gd name="connsiteX2" fmla="*/ 432048 w 432048"/>
                    <a:gd name="connsiteY2" fmla="*/ 62930 h 955601"/>
                    <a:gd name="connsiteX3" fmla="*/ 432048 w 432048"/>
                    <a:gd name="connsiteY3" fmla="*/ 927026 h 955601"/>
                    <a:gd name="connsiteX4" fmla="*/ 28575 w 432048"/>
                    <a:gd name="connsiteY4" fmla="*/ 955601 h 955601"/>
                    <a:gd name="connsiteX5" fmla="*/ 0 w 432048"/>
                    <a:gd name="connsiteY5" fmla="*/ 148655 h 955601"/>
                    <a:gd name="connsiteX0" fmla="*/ 0 w 432048"/>
                    <a:gd name="connsiteY0" fmla="*/ 101030 h 907976"/>
                    <a:gd name="connsiteX1" fmla="*/ 254150 w 432048"/>
                    <a:gd name="connsiteY1" fmla="*/ 0 h 907976"/>
                    <a:gd name="connsiteX2" fmla="*/ 432048 w 432048"/>
                    <a:gd name="connsiteY2" fmla="*/ 15305 h 907976"/>
                    <a:gd name="connsiteX3" fmla="*/ 432048 w 432048"/>
                    <a:gd name="connsiteY3" fmla="*/ 879401 h 907976"/>
                    <a:gd name="connsiteX4" fmla="*/ 28575 w 432048"/>
                    <a:gd name="connsiteY4" fmla="*/ 907976 h 907976"/>
                    <a:gd name="connsiteX5" fmla="*/ 0 w 432048"/>
                    <a:gd name="connsiteY5" fmla="*/ 101030 h 907976"/>
                    <a:gd name="connsiteX0" fmla="*/ 0 w 422523"/>
                    <a:gd name="connsiteY0" fmla="*/ 101030 h 907976"/>
                    <a:gd name="connsiteX1" fmla="*/ 244625 w 422523"/>
                    <a:gd name="connsiteY1" fmla="*/ 0 h 907976"/>
                    <a:gd name="connsiteX2" fmla="*/ 422523 w 422523"/>
                    <a:gd name="connsiteY2" fmla="*/ 15305 h 907976"/>
                    <a:gd name="connsiteX3" fmla="*/ 422523 w 422523"/>
                    <a:gd name="connsiteY3" fmla="*/ 879401 h 907976"/>
                    <a:gd name="connsiteX4" fmla="*/ 19050 w 422523"/>
                    <a:gd name="connsiteY4" fmla="*/ 907976 h 907976"/>
                    <a:gd name="connsiteX5" fmla="*/ 0 w 422523"/>
                    <a:gd name="connsiteY5" fmla="*/ 101030 h 907976"/>
                    <a:gd name="connsiteX0" fmla="*/ 0 w 422523"/>
                    <a:gd name="connsiteY0" fmla="*/ 101030 h 955601"/>
                    <a:gd name="connsiteX1" fmla="*/ 244625 w 422523"/>
                    <a:gd name="connsiteY1" fmla="*/ 0 h 955601"/>
                    <a:gd name="connsiteX2" fmla="*/ 422523 w 422523"/>
                    <a:gd name="connsiteY2" fmla="*/ 15305 h 955601"/>
                    <a:gd name="connsiteX3" fmla="*/ 422523 w 422523"/>
                    <a:gd name="connsiteY3" fmla="*/ 879401 h 955601"/>
                    <a:gd name="connsiteX4" fmla="*/ 19050 w 422523"/>
                    <a:gd name="connsiteY4" fmla="*/ 955601 h 955601"/>
                    <a:gd name="connsiteX5" fmla="*/ 0 w 422523"/>
                    <a:gd name="connsiteY5" fmla="*/ 101030 h 955601"/>
                    <a:gd name="connsiteX0" fmla="*/ 0 w 422523"/>
                    <a:gd name="connsiteY0" fmla="*/ 101030 h 955601"/>
                    <a:gd name="connsiteX1" fmla="*/ 244625 w 422523"/>
                    <a:gd name="connsiteY1" fmla="*/ 0 h 955601"/>
                    <a:gd name="connsiteX2" fmla="*/ 422523 w 422523"/>
                    <a:gd name="connsiteY2" fmla="*/ 101030 h 955601"/>
                    <a:gd name="connsiteX3" fmla="*/ 422523 w 422523"/>
                    <a:gd name="connsiteY3" fmla="*/ 879401 h 955601"/>
                    <a:gd name="connsiteX4" fmla="*/ 19050 w 422523"/>
                    <a:gd name="connsiteY4" fmla="*/ 955601 h 955601"/>
                    <a:gd name="connsiteX5" fmla="*/ 0 w 422523"/>
                    <a:gd name="connsiteY5" fmla="*/ 101030 h 955601"/>
                    <a:gd name="connsiteX0" fmla="*/ 0 w 422523"/>
                    <a:gd name="connsiteY0" fmla="*/ 110555 h 965126"/>
                    <a:gd name="connsiteX1" fmla="*/ 263675 w 422523"/>
                    <a:gd name="connsiteY1" fmla="*/ 0 h 965126"/>
                    <a:gd name="connsiteX2" fmla="*/ 422523 w 422523"/>
                    <a:gd name="connsiteY2" fmla="*/ 110555 h 965126"/>
                    <a:gd name="connsiteX3" fmla="*/ 422523 w 422523"/>
                    <a:gd name="connsiteY3" fmla="*/ 888926 h 965126"/>
                    <a:gd name="connsiteX4" fmla="*/ 19050 w 422523"/>
                    <a:gd name="connsiteY4" fmla="*/ 965126 h 965126"/>
                    <a:gd name="connsiteX5" fmla="*/ 0 w 422523"/>
                    <a:gd name="connsiteY5" fmla="*/ 110555 h 965126"/>
                    <a:gd name="connsiteX0" fmla="*/ 0 w 422523"/>
                    <a:gd name="connsiteY0" fmla="*/ 110555 h 923837"/>
                    <a:gd name="connsiteX1" fmla="*/ 263675 w 422523"/>
                    <a:gd name="connsiteY1" fmla="*/ 0 h 923837"/>
                    <a:gd name="connsiteX2" fmla="*/ 422523 w 422523"/>
                    <a:gd name="connsiteY2" fmla="*/ 110555 h 923837"/>
                    <a:gd name="connsiteX3" fmla="*/ 422523 w 422523"/>
                    <a:gd name="connsiteY3" fmla="*/ 888926 h 923837"/>
                    <a:gd name="connsiteX4" fmla="*/ 24822 w 422523"/>
                    <a:gd name="connsiteY4" fmla="*/ 923837 h 923837"/>
                    <a:gd name="connsiteX5" fmla="*/ 0 w 422523"/>
                    <a:gd name="connsiteY5" fmla="*/ 110555 h 923837"/>
                    <a:gd name="connsiteX0" fmla="*/ 0 w 422523"/>
                    <a:gd name="connsiteY0" fmla="*/ 110555 h 923837"/>
                    <a:gd name="connsiteX1" fmla="*/ 263675 w 422523"/>
                    <a:gd name="connsiteY1" fmla="*/ 0 h 923837"/>
                    <a:gd name="connsiteX2" fmla="*/ 422523 w 422523"/>
                    <a:gd name="connsiteY2" fmla="*/ 110555 h 923837"/>
                    <a:gd name="connsiteX3" fmla="*/ 422523 w 422523"/>
                    <a:gd name="connsiteY3" fmla="*/ 888926 h 923837"/>
                    <a:gd name="connsiteX4" fmla="*/ 24822 w 422523"/>
                    <a:gd name="connsiteY4" fmla="*/ 923837 h 923837"/>
                    <a:gd name="connsiteX5" fmla="*/ 0 w 422523"/>
                    <a:gd name="connsiteY5" fmla="*/ 110555 h 923837"/>
                    <a:gd name="connsiteX0" fmla="*/ 0 w 422523"/>
                    <a:gd name="connsiteY0" fmla="*/ 110555 h 923837"/>
                    <a:gd name="connsiteX1" fmla="*/ 263675 w 422523"/>
                    <a:gd name="connsiteY1" fmla="*/ 0 h 923837"/>
                    <a:gd name="connsiteX2" fmla="*/ 422523 w 422523"/>
                    <a:gd name="connsiteY2" fmla="*/ 110555 h 923837"/>
                    <a:gd name="connsiteX3" fmla="*/ 422523 w 422523"/>
                    <a:gd name="connsiteY3" fmla="*/ 888926 h 923837"/>
                    <a:gd name="connsiteX4" fmla="*/ 24822 w 422523"/>
                    <a:gd name="connsiteY4" fmla="*/ 923837 h 923837"/>
                    <a:gd name="connsiteX5" fmla="*/ 0 w 422523"/>
                    <a:gd name="connsiteY5" fmla="*/ 110555 h 9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523" h="923837">
                      <a:moveTo>
                        <a:pt x="0" y="110555"/>
                      </a:moveTo>
                      <a:lnTo>
                        <a:pt x="263675" y="0"/>
                      </a:lnTo>
                      <a:lnTo>
                        <a:pt x="422523" y="110555"/>
                      </a:lnTo>
                      <a:lnTo>
                        <a:pt x="422523" y="888926"/>
                      </a:lnTo>
                      <a:cubicBezTo>
                        <a:pt x="281682" y="869876"/>
                        <a:pt x="226278" y="879397"/>
                        <a:pt x="24822" y="923837"/>
                      </a:cubicBezTo>
                      <a:lnTo>
                        <a:pt x="0" y="110555"/>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1"/>
                <p:cNvSpPr/>
                <p:nvPr/>
              </p:nvSpPr>
              <p:spPr>
                <a:xfrm>
                  <a:off x="5384721" y="989457"/>
                  <a:ext cx="441574" cy="928174"/>
                </a:xfrm>
                <a:custGeom>
                  <a:avLst/>
                  <a:gdLst>
                    <a:gd name="connsiteX0" fmla="*/ 0 w 432048"/>
                    <a:gd name="connsiteY0" fmla="*/ 0 h 864096"/>
                    <a:gd name="connsiteX1" fmla="*/ 432048 w 432048"/>
                    <a:gd name="connsiteY1" fmla="*/ 0 h 864096"/>
                    <a:gd name="connsiteX2" fmla="*/ 432048 w 432048"/>
                    <a:gd name="connsiteY2" fmla="*/ 864096 h 864096"/>
                    <a:gd name="connsiteX3" fmla="*/ 0 w 432048"/>
                    <a:gd name="connsiteY3" fmla="*/ 864096 h 864096"/>
                    <a:gd name="connsiteX4" fmla="*/ 0 w 432048"/>
                    <a:gd name="connsiteY4" fmla="*/ 0 h 864096"/>
                    <a:gd name="connsiteX0" fmla="*/ 0 w 441573"/>
                    <a:gd name="connsiteY0" fmla="*/ 0 h 921246"/>
                    <a:gd name="connsiteX1" fmla="*/ 441573 w 441573"/>
                    <a:gd name="connsiteY1" fmla="*/ 57150 h 921246"/>
                    <a:gd name="connsiteX2" fmla="*/ 441573 w 441573"/>
                    <a:gd name="connsiteY2" fmla="*/ 921246 h 921246"/>
                    <a:gd name="connsiteX3" fmla="*/ 9525 w 441573"/>
                    <a:gd name="connsiteY3" fmla="*/ 92124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225575 w 441573"/>
                    <a:gd name="connsiteY1" fmla="*/ 22795 h 921246"/>
                    <a:gd name="connsiteX2" fmla="*/ 441573 w 441573"/>
                    <a:gd name="connsiteY2" fmla="*/ 57150 h 921246"/>
                    <a:gd name="connsiteX3" fmla="*/ 441573 w 441573"/>
                    <a:gd name="connsiteY3" fmla="*/ 921246 h 921246"/>
                    <a:gd name="connsiteX4" fmla="*/ 19050 w 441573"/>
                    <a:gd name="connsiteY4" fmla="*/ 864096 h 921246"/>
                    <a:gd name="connsiteX5" fmla="*/ 0 w 441573"/>
                    <a:gd name="connsiteY5" fmla="*/ 0 h 921246"/>
                    <a:gd name="connsiteX0" fmla="*/ 0 w 441573"/>
                    <a:gd name="connsiteY0" fmla="*/ 5780 h 927026"/>
                    <a:gd name="connsiteX1" fmla="*/ 235100 w 441573"/>
                    <a:gd name="connsiteY1" fmla="*/ 0 h 927026"/>
                    <a:gd name="connsiteX2" fmla="*/ 441573 w 441573"/>
                    <a:gd name="connsiteY2" fmla="*/ 62930 h 927026"/>
                    <a:gd name="connsiteX3" fmla="*/ 441573 w 441573"/>
                    <a:gd name="connsiteY3" fmla="*/ 927026 h 927026"/>
                    <a:gd name="connsiteX4" fmla="*/ 19050 w 441573"/>
                    <a:gd name="connsiteY4" fmla="*/ 869876 h 927026"/>
                    <a:gd name="connsiteX5" fmla="*/ 0 w 441573"/>
                    <a:gd name="connsiteY5" fmla="*/ 5780 h 92702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591 h 921837"/>
                    <a:gd name="connsiteX1" fmla="*/ 441573 w 441573"/>
                    <a:gd name="connsiteY1" fmla="*/ 57741 h 921837"/>
                    <a:gd name="connsiteX2" fmla="*/ 441573 w 441573"/>
                    <a:gd name="connsiteY2" fmla="*/ 921837 h 921837"/>
                    <a:gd name="connsiteX3" fmla="*/ 19050 w 441573"/>
                    <a:gd name="connsiteY3" fmla="*/ 864687 h 921837"/>
                    <a:gd name="connsiteX4" fmla="*/ 0 w 441573"/>
                    <a:gd name="connsiteY4" fmla="*/ 591 h 921837"/>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4774 h 926020"/>
                    <a:gd name="connsiteX1" fmla="*/ 441573 w 441573"/>
                    <a:gd name="connsiteY1" fmla="*/ 61924 h 926020"/>
                    <a:gd name="connsiteX2" fmla="*/ 441573 w 441573"/>
                    <a:gd name="connsiteY2" fmla="*/ 926020 h 926020"/>
                    <a:gd name="connsiteX3" fmla="*/ 19050 w 441573"/>
                    <a:gd name="connsiteY3" fmla="*/ 868870 h 926020"/>
                    <a:gd name="connsiteX4" fmla="*/ 0 w 441573"/>
                    <a:gd name="connsiteY4" fmla="*/ 4774 h 926020"/>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9218 h 930464"/>
                    <a:gd name="connsiteX1" fmla="*/ 441573 w 441573"/>
                    <a:gd name="connsiteY1" fmla="*/ 66368 h 930464"/>
                    <a:gd name="connsiteX2" fmla="*/ 441573 w 441573"/>
                    <a:gd name="connsiteY2" fmla="*/ 930464 h 930464"/>
                    <a:gd name="connsiteX3" fmla="*/ 19050 w 441573"/>
                    <a:gd name="connsiteY3" fmla="*/ 873314 h 930464"/>
                    <a:gd name="connsiteX4" fmla="*/ 0 w 441573"/>
                    <a:gd name="connsiteY4" fmla="*/ 9218 h 930464"/>
                    <a:gd name="connsiteX0" fmla="*/ 0 w 441573"/>
                    <a:gd name="connsiteY0" fmla="*/ 3771 h 925017"/>
                    <a:gd name="connsiteX1" fmla="*/ 441573 w 441573"/>
                    <a:gd name="connsiteY1" fmla="*/ 60921 h 925017"/>
                    <a:gd name="connsiteX2" fmla="*/ 441573 w 441573"/>
                    <a:gd name="connsiteY2" fmla="*/ 925017 h 925017"/>
                    <a:gd name="connsiteX3" fmla="*/ 19050 w 441573"/>
                    <a:gd name="connsiteY3" fmla="*/ 867867 h 925017"/>
                    <a:gd name="connsiteX4" fmla="*/ 0 w 441573"/>
                    <a:gd name="connsiteY4" fmla="*/ 3771 h 925017"/>
                    <a:gd name="connsiteX0" fmla="*/ 0 w 441573"/>
                    <a:gd name="connsiteY0" fmla="*/ 6927 h 928173"/>
                    <a:gd name="connsiteX1" fmla="*/ 441573 w 441573"/>
                    <a:gd name="connsiteY1" fmla="*/ 64077 h 928173"/>
                    <a:gd name="connsiteX2" fmla="*/ 441573 w 441573"/>
                    <a:gd name="connsiteY2" fmla="*/ 928173 h 928173"/>
                    <a:gd name="connsiteX3" fmla="*/ 19050 w 441573"/>
                    <a:gd name="connsiteY3" fmla="*/ 871023 h 928173"/>
                    <a:gd name="connsiteX4" fmla="*/ 0 w 441573"/>
                    <a:gd name="connsiteY4" fmla="*/ 6927 h 928173"/>
                    <a:gd name="connsiteX0" fmla="*/ 0 w 441573"/>
                    <a:gd name="connsiteY0" fmla="*/ 6927 h 928173"/>
                    <a:gd name="connsiteX1" fmla="*/ 441573 w 441573"/>
                    <a:gd name="connsiteY1" fmla="*/ 64077 h 928173"/>
                    <a:gd name="connsiteX2" fmla="*/ 441573 w 441573"/>
                    <a:gd name="connsiteY2" fmla="*/ 928173 h 928173"/>
                    <a:gd name="connsiteX3" fmla="*/ 19050 w 441573"/>
                    <a:gd name="connsiteY3" fmla="*/ 871023 h 928173"/>
                    <a:gd name="connsiteX4" fmla="*/ 0 w 441573"/>
                    <a:gd name="connsiteY4" fmla="*/ 6927 h 92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573" h="928173">
                      <a:moveTo>
                        <a:pt x="0" y="6927"/>
                      </a:moveTo>
                      <a:cubicBezTo>
                        <a:pt x="430039" y="-21391"/>
                        <a:pt x="294382" y="45027"/>
                        <a:pt x="441573" y="64077"/>
                      </a:cubicBezTo>
                      <a:lnTo>
                        <a:pt x="441573" y="928173"/>
                      </a:lnTo>
                      <a:cubicBezTo>
                        <a:pt x="300732" y="909123"/>
                        <a:pt x="376362" y="845555"/>
                        <a:pt x="19050" y="871023"/>
                      </a:cubicBezTo>
                      <a:lnTo>
                        <a:pt x="0" y="6927"/>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20"/>
              <p:cNvSpPr/>
              <p:nvPr/>
            </p:nvSpPr>
            <p:spPr>
              <a:xfrm>
                <a:off x="5860062" y="1011194"/>
                <a:ext cx="3318599" cy="90643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4" name="矩形 23"/>
          <p:cNvSpPr/>
          <p:nvPr/>
        </p:nvSpPr>
        <p:spPr>
          <a:xfrm>
            <a:off x="1157437" y="806222"/>
            <a:ext cx="1518364" cy="492443"/>
          </a:xfrm>
          <a:prstGeom prst="rect">
            <a:avLst/>
          </a:prstGeom>
        </p:spPr>
        <p:txBody>
          <a:bodyPr wrap="none">
            <a:spAutoFit/>
          </a:bodyPr>
          <a:lstStyle/>
          <a:p>
            <a:pPr algn="ctr" defTabSz="914377">
              <a:spcBef>
                <a:spcPct val="0"/>
              </a:spcBef>
            </a:pPr>
            <a:r>
              <a:rPr lang="zh-CN" altLang="en-US" sz="2600" b="1" dirty="0">
                <a:solidFill>
                  <a:schemeClr val="tx1">
                    <a:lumMod val="95000"/>
                    <a:lumOff val="5000"/>
                  </a:schemeClr>
                </a:solidFill>
                <a:latin typeface="微软雅黑" panose="020B0503020204020204" pitchFamily="34" charset="-122"/>
                <a:ea typeface="微软雅黑" panose="020B0503020204020204" pitchFamily="34" charset="-122"/>
              </a:rPr>
              <a:t>特别提醒</a:t>
            </a:r>
          </a:p>
        </p:txBody>
      </p:sp>
    </p:spTree>
    <p:extLst>
      <p:ext uri="{BB962C8B-B14F-4D97-AF65-F5344CB8AC3E}">
        <p14:creationId xmlns:p14="http://schemas.microsoft.com/office/powerpoint/2010/main" val="1051816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2666" y="846237"/>
            <a:ext cx="11126669" cy="4653434"/>
          </a:xfrm>
          <a:prstGeom prst="rect">
            <a:avLst/>
          </a:prstGeom>
        </p:spPr>
        <p:txBody>
          <a:bodyPr>
            <a:spAutoFit/>
          </a:bodyPr>
          <a:lstStyle/>
          <a:p>
            <a:pPr algn="just">
              <a:lnSpc>
                <a:spcPct val="150000"/>
              </a:lnSpc>
              <a:spcAft>
                <a:spcPts val="0"/>
              </a:spcAft>
              <a:tabLst>
                <a:tab pos="2250440" algn="l"/>
              </a:tabLs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可持续发展的基本原则</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原则</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。同代人之间、代际之间、人类与其他生物种群之间、不同国家与地区之间的公平。</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持续性原则。地球的承载力是有限的，人类的经济活动和社会发展必须保持</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承载力之内。</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共同性原则。发展经济和</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保护</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世界各国共同的任务，需要各国的积极参与，地区的决策和行动应该有助于实现全球整体的协调。</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1036742" y="1600111"/>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公平性</a:t>
            </a:r>
            <a:endParaRPr lang="zh-CN" altLang="en-US" sz="2800" dirty="0">
              <a:solidFill>
                <a:srgbClr val="C00000"/>
              </a:solidFill>
            </a:endParaRPr>
          </a:p>
        </p:txBody>
      </p:sp>
      <p:sp>
        <p:nvSpPr>
          <p:cNvPr id="5" name="矩形 4"/>
          <p:cNvSpPr/>
          <p:nvPr/>
        </p:nvSpPr>
        <p:spPr>
          <a:xfrm>
            <a:off x="2433117" y="3510533"/>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资源</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6" name="矩形 5"/>
          <p:cNvSpPr/>
          <p:nvPr/>
        </p:nvSpPr>
        <p:spPr>
          <a:xfrm>
            <a:off x="3829844" y="3510776"/>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环境</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7" name="矩形 6"/>
          <p:cNvSpPr/>
          <p:nvPr/>
        </p:nvSpPr>
        <p:spPr>
          <a:xfrm>
            <a:off x="5745485" y="4149080"/>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环境</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05856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457884" y="1143794"/>
            <a:ext cx="10966708" cy="66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方正中等线简体" panose="03000509000000000000" pitchFamily="65" charset="-122"/>
                <a:cs typeface="Times New Roman" panose="02020603050405020304" pitchFamily="18" charset="0"/>
              </a:rPr>
              <a:t>环境问题产生的原因</a:t>
            </a:r>
            <a:r>
              <a:rPr lang="en-US" altLang="zh-CN" sz="2800" b="1" kern="100" dirty="0">
                <a:solidFill>
                  <a:srgbClr val="0000FF"/>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b="1" kern="100" dirty="0">
                <a:solidFill>
                  <a:srgbClr val="0000FF"/>
                </a:solidFill>
                <a:latin typeface="Times New Roman" panose="02020603050405020304" pitchFamily="18" charset="0"/>
                <a:ea typeface="方正中等线简体" panose="03000509000000000000" pitchFamily="65" charset="-122"/>
                <a:cs typeface="Times New Roman" panose="02020603050405020304" pitchFamily="18" charset="0"/>
              </a:rPr>
              <a:t>从人地关系入手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 name="Picture 2" descr="W71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7903" y="2273311"/>
            <a:ext cx="8216195" cy="338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09285" y="592668"/>
            <a:ext cx="11256212" cy="1611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83432" y="223757"/>
            <a:ext cx="6696744" cy="523220"/>
          </a:xfrm>
          <a:prstGeom prst="rect">
            <a:avLst/>
          </a:prstGeom>
        </p:spPr>
        <p:txBody>
          <a:bodyPr wrap="square">
            <a:spAutoFit/>
          </a:bodyPr>
          <a:lstStyle/>
          <a:p>
            <a:pPr lvl="0" defTabSz="1219140">
              <a:defRPr/>
            </a:pPr>
            <a:r>
              <a:rPr lang="zh-CN" altLang="en-US" sz="2800" b="1" kern="100" dirty="0">
                <a:solidFill>
                  <a:prstClr val="black"/>
                </a:solidFill>
                <a:latin typeface="Times New Roman" panose="02020603050405020304"/>
                <a:cs typeface="Times New Roman" panose="02020603050405020304"/>
              </a:rPr>
              <a:t>考点突破</a:t>
            </a:r>
            <a:endParaRPr lang="zh-CN" altLang="zh-CN" sz="2800" b="1" kern="100" dirty="0">
              <a:solidFill>
                <a:prstClr val="black"/>
              </a:solidFill>
              <a:latin typeface="Times New Roman" panose="02020603050405020304"/>
              <a:cs typeface="Times New Roman" panose="02020603050405020304"/>
            </a:endParaRPr>
          </a:p>
        </p:txBody>
      </p:sp>
      <p:sp>
        <p:nvSpPr>
          <p:cNvPr id="11" name="矩形 10"/>
          <p:cNvSpPr/>
          <p:nvPr/>
        </p:nvSpPr>
        <p:spPr>
          <a:xfrm>
            <a:off x="9505056" y="395372"/>
            <a:ext cx="2262158" cy="369332"/>
          </a:xfrm>
          <a:prstGeom prst="rect">
            <a:avLst/>
          </a:prstGeom>
        </p:spPr>
        <p:txBody>
          <a:bodyPr wrap="none">
            <a:spAutoFit/>
          </a:bodyPr>
          <a:lstStyle/>
          <a:p>
            <a:r>
              <a:rPr lang="zh-CN" altLang="en-US" dirty="0">
                <a:solidFill>
                  <a:schemeClr val="tx1">
                    <a:lumMod val="50000"/>
                    <a:lumOff val="50000"/>
                  </a:schemeClr>
                </a:solidFill>
              </a:rPr>
              <a:t>重难剖析　总结提升</a:t>
            </a:r>
          </a:p>
        </p:txBody>
      </p:sp>
      <p:cxnSp>
        <p:nvCxnSpPr>
          <p:cNvPr id="12" name="肘形连接符 11"/>
          <p:cNvCxnSpPr/>
          <p:nvPr/>
        </p:nvCxnSpPr>
        <p:spPr>
          <a:xfrm rot="10800000" flipH="1" flipV="1">
            <a:off x="612766" y="439864"/>
            <a:ext cx="11062414" cy="324839"/>
          </a:xfrm>
          <a:prstGeom prst="bentConnector3">
            <a:avLst>
              <a:gd name="adj1" fmla="val -1893"/>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流程图: 离页连接符 12"/>
          <p:cNvSpPr/>
          <p:nvPr/>
        </p:nvSpPr>
        <p:spPr>
          <a:xfrm>
            <a:off x="624802" y="350729"/>
            <a:ext cx="189621" cy="333731"/>
          </a:xfrm>
          <a:prstGeom prst="flowChartOffpageConnector">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extLst>
      <p:ext uri="{BB962C8B-B14F-4D97-AF65-F5344CB8AC3E}">
        <p14:creationId xmlns:p14="http://schemas.microsoft.com/office/powerpoint/2010/main" val="4157273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55638" y="414189"/>
            <a:ext cx="11237936" cy="5909310"/>
          </a:xfrm>
          <a:prstGeom prst="rect">
            <a:avLst/>
          </a:prstGeom>
        </p:spPr>
        <p:txBody>
          <a:bodyPr>
            <a:spAutoFit/>
          </a:bodyPr>
          <a:lstStyle/>
          <a:p>
            <a:pPr algn="just">
              <a:lnSpc>
                <a:spcPct val="150000"/>
              </a:lnSpc>
              <a:spcAft>
                <a:spcPts val="0"/>
              </a:spcAft>
              <a:tabLst>
                <a:tab pos="2250440" algn="l"/>
              </a:tabLs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人地关系原理</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右</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图</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中内圆表示占有一定</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空间</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人类社会，外圆表示人类</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社</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会所</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生存的环境。</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箭头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代表人类从环境中获取的物质和能量。物质如矿产、水、土地、生物等资源；能量如太阳能、风能、水能、地热能等。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箭头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是指人类通过新陈代谢和消费活动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包括生产消费和生活消费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，以废气、废液、固体废弃物、废热、噪声、电磁波等形式，把物质和能量输出给环境。</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7" name="Picture 2" descr="W71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06176" y="429741"/>
            <a:ext cx="6051318" cy="249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618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0096" y="3047748"/>
            <a:ext cx="11016504" cy="3333580"/>
          </a:xfrm>
          <a:prstGeom prst="rect">
            <a:avLst/>
          </a:prstGeom>
        </p:spPr>
        <p:txBody>
          <a:bodyPr>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箭头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是指人类通过生产、生活活动对环境的作用。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箭头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是指受到人类活动影响变化了的环境把它所受到的影响反作用于人类本身。这种作用叫做环境的反馈作用。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总体而言，人类社会与环境是密切联系、互相制约、互相影响、对立统一。</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 name="Picture 2" descr="W71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0341" y="404664"/>
            <a:ext cx="6051318" cy="249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8339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3392" y="1102863"/>
            <a:ext cx="10692511" cy="4054329"/>
          </a:xfrm>
          <a:prstGeom prst="rect">
            <a:avLst/>
          </a:prstGeom>
        </p:spPr>
        <p:txBody>
          <a:bodyPr>
            <a:spAutoFit/>
          </a:bodyPr>
          <a:lstStyle/>
          <a:p>
            <a:pPr algn="just">
              <a:lnSpc>
                <a:spcPct val="150000"/>
              </a:lnSpc>
              <a:spcAft>
                <a:spcPts val="0"/>
              </a:spcAft>
              <a:tabLst>
                <a:tab pos="2250440" algn="l"/>
              </a:tabLs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环境问题的产生</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当人类向环境索取资源的速度超过了资源本身及其替代品的再生速度时，会产生资源枯竭、生态破坏等问题。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当人类向环境排放废弃物的数量超过了环境的自净能力时，会出现环境污染问题，影响人类的生产、生活和身体健康，甚至危及人类的生存。</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883960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a:spLocks noChangeArrowheads="1"/>
          </p:cNvSpPr>
          <p:nvPr/>
        </p:nvSpPr>
        <p:spPr bwMode="auto">
          <a:xfrm>
            <a:off x="335360" y="855762"/>
            <a:ext cx="11226912" cy="189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45000"/>
              </a:lnSpc>
              <a:spcAft>
                <a:spcPts val="0"/>
              </a:spcAft>
              <a:tabLst>
                <a:tab pos="2250440" algn="l"/>
              </a:tabLst>
            </a:pP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(2019·</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全国文综</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Ⅱ</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阅读图文材料，完成下列要求。</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indent="711200" algn="just">
              <a:lnSpc>
                <a:spcPct val="145000"/>
              </a:lnSpc>
              <a:spcAft>
                <a:spcPts val="0"/>
              </a:spcAft>
              <a:tabLst>
                <a:tab pos="2250440" algn="l"/>
              </a:tabLst>
            </a:pP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北京</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2022</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年冬奥会</a:t>
            </a: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申办成功带来了</a:t>
            </a: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全民上冰雪</a:t>
            </a: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热潮。近年来，</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浙江省建立了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余个室外人工滑雪场。这些滑雪场散布于全省各地的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山</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074" name="Picture 2" descr="W71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2761" y="2985660"/>
            <a:ext cx="4327855" cy="295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35360" y="2724545"/>
            <a:ext cx="6768189" cy="3772251"/>
          </a:xfrm>
          <a:prstGeom prst="rect">
            <a:avLst/>
          </a:prstGeom>
        </p:spPr>
        <p:txBody>
          <a:bodyPr wrap="square">
            <a:spAutoFit/>
          </a:bodyPr>
          <a:lstStyle/>
          <a:p>
            <a:pPr lvl="0" algn="just">
              <a:lnSpc>
                <a:spcPct val="145000"/>
              </a:lnSpc>
              <a:tabLst>
                <a:tab pos="2250440" algn="l"/>
              </a:tabLst>
            </a:pP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地丘陵中，且多建于当地旅游景区内或其附近。雪道厚度一般维持在</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米以上，建设和维护成本较高。目前，浙江省滑雪场多为初级雪道，主要接待一日体验型滑雪者，平均接待人次和旅游收入排在全国前列</a:t>
            </a:r>
            <a:r>
              <a:rPr lang="zh-CN" altLang="zh-CN"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en-US"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右</a:t>
            </a:r>
            <a:r>
              <a:rPr lang="zh-CN" altLang="zh-CN"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图</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示意浙江省主要滑雪场分布。</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14" name="矩形 13"/>
          <p:cNvSpPr/>
          <p:nvPr/>
        </p:nvSpPr>
        <p:spPr>
          <a:xfrm>
            <a:off x="409285" y="592668"/>
            <a:ext cx="11256212" cy="1611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983432" y="223757"/>
            <a:ext cx="6696744" cy="523220"/>
          </a:xfrm>
          <a:prstGeom prst="rect">
            <a:avLst/>
          </a:prstGeom>
        </p:spPr>
        <p:txBody>
          <a:bodyPr wrap="square">
            <a:spAutoFit/>
          </a:bodyPr>
          <a:lstStyle/>
          <a:p>
            <a:pPr defTabSz="1219140">
              <a:lnSpc>
                <a:spcPct val="100000"/>
              </a:lnSpc>
              <a:spcBef>
                <a:spcPts val="0"/>
              </a:spcBef>
              <a:defRPr/>
            </a:pPr>
            <a:r>
              <a:rPr lang="zh-CN" altLang="en-US" sz="2800" b="1" kern="100" dirty="0">
                <a:solidFill>
                  <a:prstClr val="black"/>
                </a:solidFill>
                <a:latin typeface="Times New Roman" panose="02020603050405020304"/>
                <a:cs typeface="Times New Roman" panose="02020603050405020304"/>
              </a:rPr>
              <a:t>真题溯源</a:t>
            </a:r>
            <a:endParaRPr lang="zh-CN" altLang="zh-CN" sz="2800" b="1" kern="100" dirty="0">
              <a:solidFill>
                <a:prstClr val="black"/>
              </a:solidFill>
              <a:latin typeface="Times New Roman" panose="02020603050405020304"/>
              <a:cs typeface="Times New Roman" panose="02020603050405020304"/>
            </a:endParaRPr>
          </a:p>
        </p:txBody>
      </p:sp>
      <p:sp>
        <p:nvSpPr>
          <p:cNvPr id="16" name="矩形 15"/>
          <p:cNvSpPr/>
          <p:nvPr/>
        </p:nvSpPr>
        <p:spPr>
          <a:xfrm>
            <a:off x="9505056" y="395372"/>
            <a:ext cx="2262158" cy="369332"/>
          </a:xfrm>
          <a:prstGeom prst="rect">
            <a:avLst/>
          </a:prstGeom>
        </p:spPr>
        <p:txBody>
          <a:bodyPr wrap="none">
            <a:spAutoFit/>
          </a:bodyPr>
          <a:lstStyle/>
          <a:p>
            <a:r>
              <a:rPr lang="zh-CN" altLang="en-US" dirty="0">
                <a:solidFill>
                  <a:prstClr val="black">
                    <a:lumMod val="50000"/>
                    <a:lumOff val="50000"/>
                  </a:prstClr>
                </a:solidFill>
              </a:rPr>
              <a:t>高考探秘　有的放矢</a:t>
            </a:r>
            <a:endParaRPr lang="zh-CN" altLang="en-US" dirty="0">
              <a:solidFill>
                <a:schemeClr val="tx1">
                  <a:lumMod val="50000"/>
                  <a:lumOff val="50000"/>
                </a:schemeClr>
              </a:solidFill>
            </a:endParaRPr>
          </a:p>
        </p:txBody>
      </p:sp>
      <p:cxnSp>
        <p:nvCxnSpPr>
          <p:cNvPr id="17" name="肘形连接符 16"/>
          <p:cNvCxnSpPr/>
          <p:nvPr/>
        </p:nvCxnSpPr>
        <p:spPr>
          <a:xfrm rot="10800000" flipH="1" flipV="1">
            <a:off x="612766" y="439864"/>
            <a:ext cx="11062414" cy="324839"/>
          </a:xfrm>
          <a:prstGeom prst="bentConnector3">
            <a:avLst>
              <a:gd name="adj1" fmla="val -1893"/>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8" name="流程图: 离页连接符 17"/>
          <p:cNvSpPr/>
          <p:nvPr/>
        </p:nvSpPr>
        <p:spPr>
          <a:xfrm>
            <a:off x="624802" y="350729"/>
            <a:ext cx="189621" cy="333731"/>
          </a:xfrm>
          <a:prstGeom prst="flowChartOffpageConnector">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extLst>
      <p:ext uri="{BB962C8B-B14F-4D97-AF65-F5344CB8AC3E}">
        <p14:creationId xmlns:p14="http://schemas.microsoft.com/office/powerpoint/2010/main" val="120037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png"/></Relationships>
</file>

<file path=ppt/theme/theme1.xml><?xml version="1.0" encoding="utf-8"?>
<a:theme xmlns:a="http://schemas.openxmlformats.org/drawingml/2006/main" name="12_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清晰兼容">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a:extLst>
              <a:ext uri="{BEBA8EAE-BF5A-486C-A8C5-ECC9F3942E4B}">
                <a14:imgProps xmlns:a14="http://schemas.microsoft.com/office/drawing/2010/main">
                  <a14:imgLayer r:embed="rId2">
                    <a14:imgEffect>
                      <a14:colorTemperature colorTemp="4700"/>
                    </a14:imgEffect>
                  </a14:imgLayer>
                </a14:imgProps>
              </a:ext>
            </a:extLst>
          </a:blip>
          <a:srcRect/>
          <a:tile tx="0" ty="0" sx="100000" sy="100000" flip="none" algn="tl"/>
        </a:blip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3213</TotalTime>
  <Words>1693</Words>
  <Application>Microsoft Office PowerPoint</Application>
  <PresentationFormat>宽屏</PresentationFormat>
  <Paragraphs>213</Paragraphs>
  <Slides>26</Slides>
  <Notes>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方正中等线简体</vt:lpstr>
      <vt:lpstr>黑体</vt:lpstr>
      <vt:lpstr>华文细黑</vt:lpstr>
      <vt:lpstr>经典繁仿黑</vt:lpstr>
      <vt:lpstr>楷体</vt:lpstr>
      <vt:lpstr>楷体_GB2312</vt:lpstr>
      <vt:lpstr>宋体</vt:lpstr>
      <vt:lpstr>微软雅黑</vt:lpstr>
      <vt:lpstr>Arial</vt:lpstr>
      <vt:lpstr>Broadway</vt:lpstr>
      <vt:lpstr>Calibri</vt:lpstr>
      <vt:lpstr>Courier New</vt:lpstr>
      <vt:lpstr>Times New Roman</vt:lpstr>
      <vt:lpstr>Verdana</vt:lpstr>
      <vt:lpstr>12_Office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广东梅县东山中学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大地的</dc:title>
  <dc:creator>冰蝴蝶</dc:creator>
  <cp:lastModifiedBy>Administrator</cp:lastModifiedBy>
  <cp:revision>1519</cp:revision>
  <dcterms:created xsi:type="dcterms:W3CDTF">2012-11-09T02:28:00Z</dcterms:created>
  <dcterms:modified xsi:type="dcterms:W3CDTF">2021-03-01T03:39:32Z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