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57" r:id="rId5"/>
    <p:sldId id="271" r:id="rId6"/>
    <p:sldId id="272" r:id="rId7"/>
    <p:sldId id="289" r:id="rId8"/>
    <p:sldId id="290" r:id="rId9"/>
    <p:sldId id="291" r:id="rId10"/>
    <p:sldId id="258" r:id="rId11"/>
    <p:sldId id="259" r:id="rId12"/>
    <p:sldId id="273" r:id="rId13"/>
    <p:sldId id="274" r:id="rId14"/>
    <p:sldId id="260" r:id="rId15"/>
    <p:sldId id="308" r:id="rId16"/>
    <p:sldId id="309" r:id="rId17"/>
    <p:sldId id="312" r:id="rId18"/>
    <p:sldId id="310" r:id="rId19"/>
    <p:sldId id="311" r:id="rId20"/>
    <p:sldId id="313" r:id="rId21"/>
    <p:sldId id="275" r:id="rId22"/>
    <p:sldId id="276" r:id="rId23"/>
    <p:sldId id="277" r:id="rId24"/>
    <p:sldId id="278" r:id="rId25"/>
    <p:sldId id="279" r:id="rId26"/>
    <p:sldId id="261" r:id="rId27"/>
    <p:sldId id="262" r:id="rId28"/>
    <p:sldId id="263" r:id="rId29"/>
    <p:sldId id="264" r:id="rId30"/>
    <p:sldId id="265" r:id="rId31"/>
    <p:sldId id="266"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6.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FFFFF"/>
            </a:gs>
            <a:gs pos="100000">
              <a:srgbClr val="DCDCDC"/>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519680" y="161265"/>
            <a:ext cx="7250007" cy="647606"/>
          </a:xfrm>
        </p:spPr>
        <p:txBody>
          <a:bodyPr/>
          <a:lstStyle/>
          <a:p>
            <a:pPr fontAlgn="auto"/>
            <a:r>
              <a:rPr lang="zh-CN" altLang="en-US" strike="noStrike" noProof="1" smtClean="0"/>
              <a:t>单击此处编辑母版标题样式</a:t>
            </a:r>
            <a:endParaRPr lang="zh-CN" altLang="en-US" strike="noStrike" noProof="1"/>
          </a:p>
        </p:txBody>
      </p:sp>
      <p:sp>
        <p:nvSpPr>
          <p:cNvPr id="6" name="文本占位符 5"/>
          <p:cNvSpPr>
            <a:spLocks noGrp="1"/>
          </p:cNvSpPr>
          <p:nvPr>
            <p:ph type="body" sz="half" idx="2"/>
          </p:nvPr>
        </p:nvSpPr>
        <p:spPr>
          <a:xfrm>
            <a:off x="579967" y="1296060"/>
            <a:ext cx="10942320" cy="5039951"/>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3735" b="0" i="0" u="none" strike="noStrike" kern="1200" cap="none" spc="150" normalizeH="0" baseline="0" noProof="1">
                <a:solidFill>
                  <a:schemeClr val="tx1">
                    <a:lumMod val="75000"/>
                    <a:lumOff val="25000"/>
                  </a:schemeClr>
                </a:solidFill>
                <a:uFillTx/>
                <a:latin typeface="宋体" panose="02010600030101010101" pitchFamily="2" charset="-122"/>
                <a:ea typeface="宋体" panose="02010600030101010101" pitchFamily="2" charset="-122"/>
                <a:cs typeface="+mn-cs"/>
                <a:sym typeface="+mn-ea"/>
              </a:defRPr>
            </a:lvl1pPr>
          </a:lstStyle>
          <a:p>
            <a:pPr lvl="0" fontAlgn="auto"/>
            <a:r>
              <a:rPr strike="noStrike" noProof="1">
                <a:sym typeface="+mn-ea"/>
              </a:rPr>
              <a:t>单击此处编辑母版文本样式</a:t>
            </a:r>
            <a:endParaRPr strike="noStrike" noProof="1">
              <a:sym typeface="+mn-ea"/>
            </a:endParaRPr>
          </a:p>
          <a:p>
            <a:pPr lvl="0" fontAlgn="auto"/>
            <a:endParaRPr strike="noStrike" noProof="1">
              <a:sym typeface="+mn-ea"/>
            </a:endParaRPr>
          </a:p>
        </p:txBody>
      </p:sp>
      <p:sp>
        <p:nvSpPr>
          <p:cNvPr id="3" name="日期占位符 2"/>
          <p:cNvSpPr>
            <a:spLocks noGrp="1"/>
          </p:cNvSpPr>
          <p:nvPr>
            <p:ph type="dt" sz="half" idx="10"/>
          </p:nvPr>
        </p:nvSpPr>
        <p:spPr>
          <a:xfrm>
            <a:off x="1117600" y="8496111"/>
            <a:ext cx="3657600" cy="488038"/>
          </a:xfrm>
        </p:spPr>
        <p:txBody>
          <a:bodyPr/>
          <a:lstStyle/>
          <a:p>
            <a:pPr fontAlgn="auto"/>
            <a:fld id="{263DB197-84B0-484E-9C0F-88358ECCB797}"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5384800" y="8496111"/>
            <a:ext cx="5486400" cy="488038"/>
          </a:xfr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11480800" y="8496111"/>
            <a:ext cx="3657600" cy="488038"/>
          </a:xfrm>
        </p:spPr>
        <p:txBody>
          <a:bodyPr/>
          <a:lstStyle/>
          <a:p>
            <a:pPr fontAlgn="auto"/>
            <a:fld id="{E077DA78-E013-4A8C-AD75-63A150561B10}" type="slidenum">
              <a:rPr lang="zh-CN" altLang="en-US" strike="noStrike" noProof="1" smtClean="0">
                <a:latin typeface="+mn-lt"/>
                <a:ea typeface="+mn-ea"/>
                <a:cs typeface="+mn-cs"/>
              </a:rPr>
            </a:fld>
            <a:endParaRPr lang="zh-CN" alt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FFFFF"/>
            </a:gs>
            <a:gs pos="100000">
              <a:srgbClr val="DCDCDC"/>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519680" y="161265"/>
            <a:ext cx="7250007" cy="647606"/>
          </a:xfrm>
        </p:spPr>
        <p:txBody>
          <a:bodyPr/>
          <a:lstStyle/>
          <a:p>
            <a:pPr fontAlgn="auto"/>
            <a:r>
              <a:rPr lang="zh-CN" altLang="en-US" strike="noStrike" noProof="1" smtClean="0"/>
              <a:t>单击此处编辑母版标题样式</a:t>
            </a:r>
            <a:endParaRPr lang="zh-CN" altLang="en-US" strike="noStrike" noProof="1"/>
          </a:p>
        </p:txBody>
      </p:sp>
      <p:sp>
        <p:nvSpPr>
          <p:cNvPr id="6" name="文本占位符 5"/>
          <p:cNvSpPr>
            <a:spLocks noGrp="1"/>
          </p:cNvSpPr>
          <p:nvPr>
            <p:ph type="body" sz="half" idx="2"/>
          </p:nvPr>
        </p:nvSpPr>
        <p:spPr>
          <a:xfrm>
            <a:off x="579967" y="1296060"/>
            <a:ext cx="10942320" cy="5039951"/>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3735" b="0" i="0" u="none" strike="noStrike" kern="1200" cap="none" spc="150" normalizeH="0" baseline="0" noProof="1">
                <a:solidFill>
                  <a:schemeClr val="tx1">
                    <a:lumMod val="75000"/>
                    <a:lumOff val="25000"/>
                  </a:schemeClr>
                </a:solidFill>
                <a:uFillTx/>
                <a:latin typeface="宋体" panose="02010600030101010101" pitchFamily="2" charset="-122"/>
                <a:ea typeface="宋体" panose="02010600030101010101" pitchFamily="2" charset="-122"/>
                <a:cs typeface="+mn-cs"/>
                <a:sym typeface="+mn-ea"/>
              </a:defRPr>
            </a:lvl1pPr>
          </a:lstStyle>
          <a:p>
            <a:pPr lvl="0" fontAlgn="auto"/>
            <a:r>
              <a:rPr strike="noStrike" noProof="1">
                <a:sym typeface="+mn-ea"/>
              </a:rPr>
              <a:t>单击此处编辑母版文本样式</a:t>
            </a:r>
            <a:endParaRPr strike="noStrike" noProof="1">
              <a:sym typeface="+mn-ea"/>
            </a:endParaRPr>
          </a:p>
          <a:p>
            <a:pPr lvl="0" fontAlgn="auto"/>
            <a:endParaRPr strike="noStrike" noProof="1">
              <a:sym typeface="+mn-ea"/>
            </a:endParaRPr>
          </a:p>
        </p:txBody>
      </p:sp>
      <p:sp>
        <p:nvSpPr>
          <p:cNvPr id="3" name="日期占位符 2"/>
          <p:cNvSpPr>
            <a:spLocks noGrp="1"/>
          </p:cNvSpPr>
          <p:nvPr>
            <p:ph type="dt" sz="half" idx="10"/>
          </p:nvPr>
        </p:nvSpPr>
        <p:spPr>
          <a:xfrm>
            <a:off x="1117600" y="8496111"/>
            <a:ext cx="3657600" cy="488038"/>
          </a:xfrm>
        </p:spPr>
        <p:txBody>
          <a:bodyPr/>
          <a:lstStyle/>
          <a:p>
            <a:pPr fontAlgn="auto"/>
            <a:fld id="{263DB197-84B0-484E-9C0F-88358ECCB797}"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5384800" y="8496111"/>
            <a:ext cx="5486400" cy="488038"/>
          </a:xfr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11480800" y="8496111"/>
            <a:ext cx="3657600" cy="488038"/>
          </a:xfrm>
        </p:spPr>
        <p:txBody>
          <a:bodyPr/>
          <a:lstStyle/>
          <a:p>
            <a:pPr fontAlgn="auto"/>
            <a:fld id="{E077DA78-E013-4A8C-AD75-63A150561B10}" type="slidenum">
              <a:rPr lang="zh-CN" altLang="en-US" strike="noStrike" noProof="1" smtClean="0">
                <a:latin typeface="+mn-lt"/>
                <a:ea typeface="+mn-ea"/>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23A01D-66C3-4EE3-BA94-66007B7CEA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96ABCF-BD6B-4A15-89C0-DE18BF7A6D4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3A01D-66C3-4EE3-BA94-66007B7CEA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ABCF-BD6B-4A15-89C0-DE18BF7A6D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3A01D-66C3-4EE3-BA94-66007B7CEA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ABCF-BD6B-4A15-89C0-DE18BF7A6D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4206" y="355565"/>
            <a:ext cx="11651530" cy="954107"/>
          </a:xfrm>
          <a:prstGeom prst="rect">
            <a:avLst/>
          </a:prstGeom>
          <a:noFill/>
        </p:spPr>
        <p:txBody>
          <a:bodyPr wrap="square">
            <a:spAutoFit/>
          </a:bodyPr>
          <a:lstStyle/>
          <a:p>
            <a:r>
              <a:rPr lang="zh-CN" altLang="zh-CN" sz="2800" spc="-20" dirty="0">
                <a:effectLst/>
                <a:ea typeface="宋体" panose="02010600030101010101" pitchFamily="2" charset="-122"/>
                <a:cs typeface="宋体" panose="02010600030101010101" pitchFamily="2" charset="-122"/>
              </a:rPr>
              <a:t>图为 </a:t>
            </a:r>
            <a:r>
              <a:rPr lang="en-US" altLang="zh-CN" sz="2800" dirty="0">
                <a:effectLst/>
                <a:latin typeface="宋体" panose="02010600030101010101" pitchFamily="2" charset="-122"/>
                <a:cs typeface="宋体" panose="02010600030101010101" pitchFamily="2" charset="-122"/>
              </a:rPr>
              <a:t>2016</a:t>
            </a:r>
            <a:r>
              <a:rPr lang="en-US" altLang="zh-CN" sz="2800" spc="-50" dirty="0">
                <a:effectLst/>
                <a:latin typeface="宋体" panose="02010600030101010101" pitchFamily="2" charset="-122"/>
                <a:cs typeface="宋体" panose="02010600030101010101" pitchFamily="2" charset="-122"/>
              </a:rPr>
              <a:t> </a:t>
            </a:r>
            <a:r>
              <a:rPr lang="zh-CN" altLang="zh-CN" sz="2800" spc="-50" dirty="0">
                <a:effectLst/>
                <a:ea typeface="宋体" panose="02010600030101010101" pitchFamily="2" charset="-122"/>
                <a:cs typeface="宋体" panose="02010600030101010101" pitchFamily="2" charset="-122"/>
              </a:rPr>
              <a:t>年 </a:t>
            </a:r>
            <a:r>
              <a:rPr lang="en-US" altLang="zh-CN" sz="2800" dirty="0">
                <a:effectLst/>
                <a:latin typeface="宋体" panose="02010600030101010101" pitchFamily="2" charset="-122"/>
                <a:cs typeface="宋体" panose="02010600030101010101" pitchFamily="2" charset="-122"/>
              </a:rPr>
              <a:t>12</a:t>
            </a:r>
            <a:r>
              <a:rPr lang="en-US" altLang="zh-CN" sz="2800" spc="-45" dirty="0">
                <a:effectLst/>
                <a:latin typeface="宋体" panose="02010600030101010101" pitchFamily="2" charset="-122"/>
                <a:cs typeface="宋体" panose="02010600030101010101" pitchFamily="2" charset="-122"/>
              </a:rPr>
              <a:t> </a:t>
            </a:r>
            <a:r>
              <a:rPr lang="zh-CN" altLang="zh-CN" sz="2800" spc="-45" dirty="0">
                <a:effectLst/>
                <a:ea typeface="宋体" panose="02010600030101010101" pitchFamily="2" charset="-122"/>
                <a:cs typeface="宋体" panose="02010600030101010101" pitchFamily="2" charset="-122"/>
              </a:rPr>
              <a:t>月 </a:t>
            </a:r>
            <a:r>
              <a:rPr lang="en-US" altLang="zh-CN" sz="2800" dirty="0">
                <a:effectLst/>
                <a:latin typeface="宋体" panose="02010600030101010101" pitchFamily="2" charset="-122"/>
                <a:cs typeface="宋体" panose="02010600030101010101" pitchFamily="2" charset="-122"/>
              </a:rPr>
              <a:t>8</a:t>
            </a:r>
            <a:r>
              <a:rPr lang="en-US" altLang="zh-CN" sz="2800" spc="-20" dirty="0">
                <a:effectLst/>
                <a:latin typeface="宋体" panose="02010600030101010101" pitchFamily="2" charset="-122"/>
                <a:cs typeface="宋体" panose="02010600030101010101" pitchFamily="2" charset="-122"/>
              </a:rPr>
              <a:t> </a:t>
            </a:r>
            <a:r>
              <a:rPr lang="zh-CN" altLang="zh-CN" sz="2800" spc="-20" dirty="0">
                <a:effectLst/>
                <a:ea typeface="宋体" panose="02010600030101010101" pitchFamily="2" charset="-122"/>
                <a:cs typeface="宋体" panose="02010600030101010101" pitchFamily="2" charset="-122"/>
              </a:rPr>
              <a:t>日游客在悉尼</a:t>
            </a:r>
            <a:r>
              <a:rPr lang="zh-CN" altLang="zh-CN"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33°55</a:t>
            </a:r>
            <a:r>
              <a:rPr lang="zh-CN" altLang="zh-CN"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S</a:t>
            </a:r>
            <a:r>
              <a:rPr lang="zh-CN" altLang="zh-CN"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150°53</a:t>
            </a:r>
            <a:r>
              <a:rPr lang="zh-CN" altLang="zh-CN"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E</a:t>
            </a:r>
            <a:r>
              <a:rPr lang="zh-CN" altLang="zh-CN"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15</a:t>
            </a:r>
            <a:r>
              <a:rPr lang="en-US" altLang="zh-CN" sz="2800" spc="-55" dirty="0">
                <a:effectLst/>
                <a:ea typeface="宋体" panose="02010600030101010101" pitchFamily="2" charset="-122"/>
                <a:cs typeface="宋体" panose="02010600030101010101" pitchFamily="2" charset="-122"/>
              </a:rPr>
              <a:t> </a:t>
            </a:r>
            <a:r>
              <a:rPr lang="zh-CN" altLang="zh-CN" sz="2800" spc="-55" dirty="0">
                <a:effectLst/>
                <a:ea typeface="宋体" panose="02010600030101010101" pitchFamily="2" charset="-122"/>
                <a:cs typeface="宋体" panose="02010600030101010101" pitchFamily="2" charset="-122"/>
              </a:rPr>
              <a:t>时 </a:t>
            </a:r>
            <a:r>
              <a:rPr lang="en-US" altLang="zh-CN" sz="2800" dirty="0">
                <a:effectLst/>
                <a:ea typeface="宋体" panose="02010600030101010101" pitchFamily="2" charset="-122"/>
                <a:cs typeface="宋体" panose="02010600030101010101" pitchFamily="2" charset="-122"/>
              </a:rPr>
              <a:t>15</a:t>
            </a:r>
            <a:r>
              <a:rPr lang="en-US" altLang="zh-CN" sz="2800" spc="-20" dirty="0">
                <a:effectLst/>
                <a:ea typeface="宋体" panose="02010600030101010101" pitchFamily="2" charset="-122"/>
                <a:cs typeface="宋体" panose="02010600030101010101" pitchFamily="2" charset="-122"/>
              </a:rPr>
              <a:t> </a:t>
            </a:r>
            <a:r>
              <a:rPr lang="zh-CN" altLang="zh-CN" sz="2800" spc="-20" dirty="0">
                <a:effectLst/>
                <a:ea typeface="宋体" panose="02010600030101010101" pitchFamily="2" charset="-122"/>
                <a:cs typeface="宋体" panose="02010600030101010101" pitchFamily="2" charset="-122"/>
              </a:rPr>
              <a:t>分拍摄的照片。</a:t>
            </a:r>
            <a:endParaRPr lang="zh-CN" altLang="en-US" sz="2800" dirty="0"/>
          </a:p>
        </p:txBody>
      </p:sp>
      <p:pic>
        <p:nvPicPr>
          <p:cNvPr id="6" name="image3.jpeg"/>
          <p:cNvPicPr>
            <a:picLocks noChangeAspect="1"/>
          </p:cNvPicPr>
          <p:nvPr/>
        </p:nvPicPr>
        <p:blipFill>
          <a:blip r:embed="rId1" cstate="print"/>
          <a:stretch>
            <a:fillRect/>
          </a:stretch>
        </p:blipFill>
        <p:spPr>
          <a:xfrm>
            <a:off x="3663298" y="1209420"/>
            <a:ext cx="5173345" cy="3025140"/>
          </a:xfrm>
          <a:prstGeom prst="rect">
            <a:avLst/>
          </a:prstGeom>
        </p:spPr>
      </p:pic>
      <p:graphicFrame>
        <p:nvGraphicFramePr>
          <p:cNvPr id="9" name="表格 8"/>
          <p:cNvGraphicFramePr>
            <a:graphicFrameLocks noGrp="1"/>
          </p:cNvGraphicFramePr>
          <p:nvPr>
            <p:custDataLst>
              <p:tags r:id="rId2"/>
            </p:custDataLst>
          </p:nvPr>
        </p:nvGraphicFramePr>
        <p:xfrm>
          <a:off x="561378" y="4440378"/>
          <a:ext cx="11069243" cy="2133600"/>
        </p:xfrm>
        <a:graphic>
          <a:graphicData uri="http://schemas.openxmlformats.org/drawingml/2006/table">
            <a:tbl>
              <a:tblPr firstRow="1" firstCol="1" lastRow="1" lastCol="1" bandRow="1" bandCol="1">
                <a:tableStyleId>{5C22544A-7EE6-4342-B048-85BDC9FD1C3A}</a:tableStyleId>
              </a:tblPr>
              <a:tblGrid>
                <a:gridCol w="5208095"/>
                <a:gridCol w="994410"/>
                <a:gridCol w="2638196"/>
                <a:gridCol w="2228542"/>
              </a:tblGrid>
              <a:tr h="324606">
                <a:tc>
                  <a:txBody>
                    <a:bodyPr/>
                    <a:lstStyle/>
                    <a:p>
                      <a:pPr marL="31750">
                        <a:lnSpc>
                          <a:spcPct val="100000"/>
                        </a:lnSpc>
                      </a:pPr>
                      <a:r>
                        <a:rPr lang="en-US" sz="2800" b="0" dirty="0">
                          <a:solidFill>
                            <a:schemeClr val="tx1"/>
                          </a:solidFill>
                          <a:effectLst/>
                        </a:rPr>
                        <a:t>1</a:t>
                      </a:r>
                      <a:r>
                        <a:rPr lang="en-US" sz="2800" b="0" spc="110" dirty="0">
                          <a:solidFill>
                            <a:schemeClr val="tx1"/>
                          </a:solidFill>
                          <a:effectLst/>
                        </a:rPr>
                        <a:t>. </a:t>
                      </a:r>
                      <a:r>
                        <a:rPr lang="zh-CN" sz="2800" b="0" dirty="0">
                          <a:solidFill>
                            <a:schemeClr val="tx1"/>
                          </a:solidFill>
                          <a:effectLst/>
                        </a:rPr>
                        <a:t>该日悉尼的正午太阳高度角大约是</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marL="100330">
                        <a:lnSpc>
                          <a:spcPct val="100000"/>
                        </a:lnSpc>
                      </a:pP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gridSpan="2">
                  <a:txBody>
                    <a:bodyPr/>
                    <a:lstStyle/>
                    <a:p>
                      <a:pPr>
                        <a:lnSpc>
                          <a:spcPct val="100000"/>
                        </a:lnSpc>
                      </a:pPr>
                      <a:r>
                        <a:rPr lang="en-US" sz="2800" b="0">
                          <a:solidFill>
                            <a:schemeClr val="tx1"/>
                          </a:solidFill>
                          <a:effectLst/>
                        </a:rPr>
                        <a:t> </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hMerge="1">
                  <a:tcPr/>
                </a:tc>
              </a:tr>
              <a:tr h="324606">
                <a:tc>
                  <a:txBody>
                    <a:bodyPr/>
                    <a:lstStyle/>
                    <a:p>
                      <a:pPr marL="31750">
                        <a:lnSpc>
                          <a:spcPct val="100000"/>
                        </a:lnSpc>
                        <a:spcBef>
                          <a:spcPts val="470"/>
                        </a:spcBef>
                        <a:spcAft>
                          <a:spcPts val="0"/>
                        </a:spcAft>
                        <a:tabLst>
                          <a:tab pos="1577975" algn="l"/>
                        </a:tabLst>
                      </a:pPr>
                      <a:r>
                        <a:rPr lang="en-US" sz="2800" b="0" dirty="0">
                          <a:solidFill>
                            <a:schemeClr val="tx1"/>
                          </a:solidFill>
                          <a:effectLst/>
                        </a:rPr>
                        <a:t>A.</a:t>
                      </a:r>
                      <a:r>
                        <a:rPr lang="en-US" sz="2800" b="0" spc="-10" dirty="0">
                          <a:solidFill>
                            <a:schemeClr val="tx1"/>
                          </a:solidFill>
                          <a:effectLst/>
                        </a:rPr>
                        <a:t> </a:t>
                      </a:r>
                      <a:r>
                        <a:rPr lang="en-US" sz="2800" b="0" dirty="0">
                          <a:solidFill>
                            <a:schemeClr val="tx1"/>
                          </a:solidFill>
                          <a:effectLst/>
                        </a:rPr>
                        <a:t>32°	                      B. 58°</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a:lnSpc>
                          <a:spcPct val="100000"/>
                        </a:lnSpc>
                      </a:pPr>
                      <a:r>
                        <a:rPr lang="en-US" sz="2800" b="0">
                          <a:solidFill>
                            <a:schemeClr val="tx1"/>
                          </a:solidFill>
                          <a:effectLst/>
                        </a:rPr>
                        <a:t> </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marL="230505">
                        <a:lnSpc>
                          <a:spcPct val="100000"/>
                        </a:lnSpc>
                        <a:spcBef>
                          <a:spcPts val="470"/>
                        </a:spcBef>
                        <a:spcAft>
                          <a:spcPts val="0"/>
                        </a:spcAft>
                      </a:pPr>
                      <a:r>
                        <a:rPr lang="en-US" sz="2800" b="0" dirty="0">
                          <a:solidFill>
                            <a:schemeClr val="tx1"/>
                          </a:solidFill>
                          <a:effectLst/>
                        </a:rPr>
                        <a:t>C.</a:t>
                      </a:r>
                      <a:r>
                        <a:rPr lang="en-US" sz="2800" b="0" spc="-5" dirty="0">
                          <a:solidFill>
                            <a:schemeClr val="tx1"/>
                          </a:solidFill>
                          <a:effectLst/>
                        </a:rPr>
                        <a:t> </a:t>
                      </a:r>
                      <a:r>
                        <a:rPr lang="en-US" sz="2800" b="0" dirty="0">
                          <a:solidFill>
                            <a:schemeClr val="tx1"/>
                          </a:solidFill>
                          <a:effectLst/>
                        </a:rPr>
                        <a:t>66°</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marR="63500" algn="r">
                        <a:lnSpc>
                          <a:spcPct val="100000"/>
                        </a:lnSpc>
                        <a:spcBef>
                          <a:spcPts val="470"/>
                        </a:spcBef>
                        <a:spcAft>
                          <a:spcPts val="0"/>
                        </a:spcAft>
                      </a:pPr>
                      <a:r>
                        <a:rPr lang="en-US" sz="2800" b="0" dirty="0">
                          <a:solidFill>
                            <a:schemeClr val="tx1"/>
                          </a:solidFill>
                          <a:effectLst/>
                        </a:rPr>
                        <a:t>D.</a:t>
                      </a:r>
                      <a:r>
                        <a:rPr lang="en-US" sz="2800" b="0" spc="-5" dirty="0">
                          <a:solidFill>
                            <a:schemeClr val="tx1"/>
                          </a:solidFill>
                          <a:effectLst/>
                        </a:rPr>
                        <a:t> </a:t>
                      </a:r>
                      <a:r>
                        <a:rPr lang="en-US" sz="2800" b="0" dirty="0">
                          <a:solidFill>
                            <a:schemeClr val="tx1"/>
                          </a:solidFill>
                          <a:effectLst/>
                        </a:rPr>
                        <a:t>79°</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r>
              <a:tr h="324606">
                <a:tc>
                  <a:txBody>
                    <a:bodyPr/>
                    <a:lstStyle/>
                    <a:p>
                      <a:pPr marL="31750">
                        <a:lnSpc>
                          <a:spcPct val="100000"/>
                        </a:lnSpc>
                        <a:spcBef>
                          <a:spcPts val="470"/>
                        </a:spcBef>
                        <a:spcAft>
                          <a:spcPts val="0"/>
                        </a:spcAft>
                        <a:tabLst>
                          <a:tab pos="1463675" algn="l"/>
                        </a:tabLst>
                      </a:pPr>
                      <a:r>
                        <a:rPr lang="en-US" sz="2800" b="0">
                          <a:solidFill>
                            <a:schemeClr val="tx1"/>
                          </a:solidFill>
                          <a:effectLst/>
                        </a:rPr>
                        <a:t>2.</a:t>
                      </a:r>
                      <a:r>
                        <a:rPr lang="en-US" sz="2800" b="0" spc="240">
                          <a:solidFill>
                            <a:schemeClr val="tx1"/>
                          </a:solidFill>
                          <a:effectLst/>
                        </a:rPr>
                        <a:t> </a:t>
                      </a:r>
                      <a:r>
                        <a:rPr lang="zh-CN" sz="2800" b="0">
                          <a:solidFill>
                            <a:schemeClr val="tx1"/>
                          </a:solidFill>
                          <a:effectLst/>
                        </a:rPr>
                        <a:t>此时月球的方位（</a:t>
                      </a:r>
                      <a:r>
                        <a:rPr lang="en-US" sz="2800" b="0">
                          <a:solidFill>
                            <a:schemeClr val="tx1"/>
                          </a:solidFill>
                          <a:effectLst/>
                        </a:rPr>
                        <a:t>	</a:t>
                      </a:r>
                      <a:r>
                        <a:rPr lang="zh-CN" sz="2800" b="0">
                          <a:solidFill>
                            <a:schemeClr val="tx1"/>
                          </a:solidFill>
                          <a:effectLst/>
                        </a:rPr>
                        <a:t>）</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a:lnSpc>
                          <a:spcPct val="100000"/>
                        </a:lnSpc>
                      </a:pPr>
                      <a:r>
                        <a:rPr lang="en-US" sz="2800" b="0">
                          <a:solidFill>
                            <a:schemeClr val="tx1"/>
                          </a:solidFill>
                          <a:effectLst/>
                        </a:rPr>
                        <a:t> </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a:lnSpc>
                          <a:spcPct val="100000"/>
                        </a:lnSpc>
                      </a:pPr>
                      <a:r>
                        <a:rPr lang="en-US" sz="2800" b="0">
                          <a:solidFill>
                            <a:schemeClr val="tx1"/>
                          </a:solidFill>
                          <a:effectLst/>
                        </a:rPr>
                        <a:t> </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a:lnSpc>
                          <a:spcPct val="100000"/>
                        </a:lnSpc>
                      </a:pPr>
                      <a:r>
                        <a:rPr lang="en-US" sz="2800" b="0">
                          <a:solidFill>
                            <a:schemeClr val="tx1"/>
                          </a:solidFill>
                          <a:effectLst/>
                        </a:rPr>
                        <a:t> </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r>
              <a:tr h="324606">
                <a:tc>
                  <a:txBody>
                    <a:bodyPr/>
                    <a:lstStyle/>
                    <a:p>
                      <a:pPr marL="31750">
                        <a:lnSpc>
                          <a:spcPct val="100000"/>
                        </a:lnSpc>
                        <a:spcBef>
                          <a:spcPts val="470"/>
                        </a:spcBef>
                        <a:spcAft>
                          <a:spcPts val="0"/>
                        </a:spcAft>
                        <a:tabLst>
                          <a:tab pos="1577975" algn="l"/>
                        </a:tabLst>
                      </a:pPr>
                      <a:r>
                        <a:rPr lang="en-US" sz="2800" b="0" dirty="0">
                          <a:solidFill>
                            <a:schemeClr val="tx1"/>
                          </a:solidFill>
                          <a:effectLst/>
                        </a:rPr>
                        <a:t>A.</a:t>
                      </a:r>
                      <a:r>
                        <a:rPr lang="en-US" sz="2800" b="0" spc="255" dirty="0">
                          <a:solidFill>
                            <a:schemeClr val="tx1"/>
                          </a:solidFill>
                          <a:effectLst/>
                        </a:rPr>
                        <a:t> </a:t>
                      </a:r>
                      <a:r>
                        <a:rPr lang="zh-CN" sz="2800" b="0" dirty="0">
                          <a:solidFill>
                            <a:schemeClr val="tx1"/>
                          </a:solidFill>
                          <a:effectLst/>
                        </a:rPr>
                        <a:t>偏东</a:t>
                      </a:r>
                      <a:r>
                        <a:rPr lang="en-US" sz="2800" b="0" dirty="0">
                          <a:solidFill>
                            <a:schemeClr val="tx1"/>
                          </a:solidFill>
                          <a:effectLst/>
                        </a:rPr>
                        <a:t>	                  B.</a:t>
                      </a:r>
                      <a:r>
                        <a:rPr lang="en-US" sz="2800" b="0" spc="255" dirty="0">
                          <a:solidFill>
                            <a:schemeClr val="tx1"/>
                          </a:solidFill>
                          <a:effectLst/>
                        </a:rPr>
                        <a:t> </a:t>
                      </a:r>
                      <a:r>
                        <a:rPr lang="zh-CN" sz="2800" b="0" dirty="0">
                          <a:solidFill>
                            <a:schemeClr val="tx1"/>
                          </a:solidFill>
                          <a:effectLst/>
                        </a:rPr>
                        <a:t>偏南</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a:lnSpc>
                          <a:spcPct val="100000"/>
                        </a:lnSpc>
                      </a:pPr>
                      <a:r>
                        <a:rPr lang="en-US" sz="2800" b="0" dirty="0">
                          <a:solidFill>
                            <a:schemeClr val="tx1"/>
                          </a:solidFill>
                          <a:effectLst/>
                        </a:rPr>
                        <a:t> </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marL="230505">
                        <a:lnSpc>
                          <a:spcPct val="100000"/>
                        </a:lnSpc>
                        <a:spcBef>
                          <a:spcPts val="470"/>
                        </a:spcBef>
                        <a:spcAft>
                          <a:spcPts val="0"/>
                        </a:spcAft>
                      </a:pPr>
                      <a:r>
                        <a:rPr lang="en-US" sz="2800" b="0">
                          <a:solidFill>
                            <a:schemeClr val="tx1"/>
                          </a:solidFill>
                          <a:effectLst/>
                        </a:rPr>
                        <a:t>C</a:t>
                      </a:r>
                      <a:r>
                        <a:rPr lang="en-US" sz="2800" b="0" spc="125">
                          <a:solidFill>
                            <a:schemeClr val="tx1"/>
                          </a:solidFill>
                          <a:effectLst/>
                        </a:rPr>
                        <a:t>. </a:t>
                      </a:r>
                      <a:r>
                        <a:rPr lang="zh-CN" sz="2800" b="0">
                          <a:solidFill>
                            <a:schemeClr val="tx1"/>
                          </a:solidFill>
                          <a:effectLst/>
                        </a:rPr>
                        <a:t>偏西</a:t>
                      </a:r>
                      <a:endParaRPr lang="zh-CN" sz="28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c>
                  <a:txBody>
                    <a:bodyPr/>
                    <a:lstStyle/>
                    <a:p>
                      <a:pPr marR="30480" algn="r">
                        <a:lnSpc>
                          <a:spcPct val="100000"/>
                        </a:lnSpc>
                        <a:spcBef>
                          <a:spcPts val="470"/>
                        </a:spcBef>
                        <a:spcAft>
                          <a:spcPts val="0"/>
                        </a:spcAft>
                      </a:pPr>
                      <a:r>
                        <a:rPr lang="en-US" sz="2800" b="0" dirty="0">
                          <a:solidFill>
                            <a:schemeClr val="tx1"/>
                          </a:solidFill>
                          <a:effectLst/>
                        </a:rPr>
                        <a:t>D.</a:t>
                      </a:r>
                      <a:r>
                        <a:rPr lang="en-US" sz="2800" b="0" spc="255" dirty="0">
                          <a:solidFill>
                            <a:schemeClr val="tx1"/>
                          </a:solidFill>
                          <a:effectLst/>
                        </a:rPr>
                        <a:t> </a:t>
                      </a:r>
                      <a:r>
                        <a:rPr lang="zh-CN" sz="2800" b="0" dirty="0">
                          <a:solidFill>
                            <a:schemeClr val="tx1"/>
                          </a:solidFill>
                          <a:effectLst/>
                        </a:rPr>
                        <a:t>偏北</a:t>
                      </a:r>
                      <a:endParaRPr lang="zh-CN" sz="2800" b="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solidFill>
                      <a:schemeClr val="bg1"/>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5989" y="377320"/>
            <a:ext cx="11602039" cy="954107"/>
          </a:xfrm>
          <a:prstGeom prst="rect">
            <a:avLst/>
          </a:prstGeom>
          <a:noFill/>
        </p:spPr>
        <p:txBody>
          <a:bodyPr wrap="square">
            <a:spAutoFit/>
          </a:bodyPr>
          <a:lstStyle/>
          <a:p>
            <a:r>
              <a:rPr lang="zh-CN" altLang="zh-CN" sz="2800" spc="5" dirty="0">
                <a:effectLst/>
                <a:ea typeface="宋体" panose="02010600030101010101" pitchFamily="2" charset="-122"/>
                <a:cs typeface="宋体" panose="02010600030101010101" pitchFamily="2" charset="-122"/>
              </a:rPr>
              <a:t>因地制宜发展农业生产是保障粮食安全的重要举措。图 </a:t>
            </a:r>
            <a:r>
              <a:rPr lang="en-US" altLang="zh-CN" sz="2800" dirty="0">
                <a:effectLst/>
                <a:latin typeface="宋体" panose="02010600030101010101" pitchFamily="2" charset="-122"/>
                <a:cs typeface="宋体" panose="02010600030101010101" pitchFamily="2" charset="-122"/>
              </a:rPr>
              <a:t>4</a:t>
            </a:r>
            <a:r>
              <a:rPr lang="en-US" altLang="zh-CN" sz="2800" spc="110" dirty="0">
                <a:effectLst/>
                <a:latin typeface="宋体" panose="02010600030101010101" pitchFamily="2" charset="-122"/>
                <a:cs typeface="宋体" panose="02010600030101010101" pitchFamily="2" charset="-122"/>
              </a:rPr>
              <a:t> </a:t>
            </a:r>
            <a:r>
              <a:rPr lang="zh-CN" altLang="zh-CN" sz="2800" spc="110" dirty="0">
                <a:effectLst/>
                <a:ea typeface="宋体" panose="02010600030101010101" pitchFamily="2" charset="-122"/>
                <a:cs typeface="宋体" panose="02010600030101010101" pitchFamily="2" charset="-122"/>
              </a:rPr>
              <a:t>为 </a:t>
            </a:r>
            <a:r>
              <a:rPr lang="en-US" altLang="zh-CN" sz="2800" dirty="0">
                <a:effectLst/>
                <a:latin typeface="宋体" panose="02010600030101010101" pitchFamily="2" charset="-122"/>
                <a:cs typeface="宋体" panose="02010600030101010101" pitchFamily="2" charset="-122"/>
              </a:rPr>
              <a:t>2021 </a:t>
            </a:r>
            <a:r>
              <a:rPr lang="zh-CN" altLang="zh-CN" sz="2800" dirty="0">
                <a:effectLst/>
                <a:ea typeface="宋体" panose="02010600030101010101" pitchFamily="2" charset="-122"/>
                <a:cs typeface="宋体" panose="02010600030101010101" pitchFamily="2" charset="-122"/>
              </a:rPr>
              <a:t>年由遥感影像解译转绘的</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安徽省某地土地利用示意图</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7.png"/>
          <p:cNvPicPr>
            <a:picLocks noChangeAspect="1"/>
          </p:cNvPicPr>
          <p:nvPr/>
        </p:nvPicPr>
        <p:blipFill>
          <a:blip r:embed="rId1" cstate="print"/>
          <a:stretch>
            <a:fillRect/>
          </a:stretch>
        </p:blipFill>
        <p:spPr>
          <a:xfrm>
            <a:off x="3582186" y="1331427"/>
            <a:ext cx="3625496" cy="2517352"/>
          </a:xfrm>
          <a:prstGeom prst="rect">
            <a:avLst/>
          </a:prstGeom>
        </p:spPr>
      </p:pic>
      <p:sp>
        <p:nvSpPr>
          <p:cNvPr id="6" name="文本框 5"/>
          <p:cNvSpPr txBox="1"/>
          <p:nvPr/>
        </p:nvSpPr>
        <p:spPr>
          <a:xfrm>
            <a:off x="755020" y="4062898"/>
            <a:ext cx="10681959" cy="1513235"/>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10.</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图示区域农业生产模式是（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高度集约的设施农业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精耕细作的水田农业</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规模经营的商品农业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休闲观光的城郊农业</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5989" y="169930"/>
            <a:ext cx="11602039" cy="954107"/>
          </a:xfrm>
          <a:prstGeom prst="rect">
            <a:avLst/>
          </a:prstGeom>
          <a:noFill/>
        </p:spPr>
        <p:txBody>
          <a:bodyPr wrap="square">
            <a:spAutoFit/>
          </a:bodyPr>
          <a:lstStyle/>
          <a:p>
            <a:r>
              <a:rPr lang="zh-CN" altLang="en-US" sz="2800" spc="5" dirty="0">
                <a:effectLst/>
                <a:ea typeface="宋体" panose="02010600030101010101" pitchFamily="2" charset="-122"/>
                <a:cs typeface="宋体" panose="02010600030101010101" pitchFamily="2" charset="-122"/>
              </a:rPr>
              <a:t>我国城镇化快速发展，许多省区人口流入北京、上海和广州等城市。下图为“某年我国 三大城市外来人口占比位列前十的省区分布示意图”。</a:t>
            </a:r>
            <a:endParaRPr lang="zh-CN" altLang="en-US" sz="2800" dirty="0"/>
          </a:p>
        </p:txBody>
      </p:sp>
      <p:sp>
        <p:nvSpPr>
          <p:cNvPr id="6" name="文本框 5"/>
          <p:cNvSpPr txBox="1"/>
          <p:nvPr/>
        </p:nvSpPr>
        <p:spPr>
          <a:xfrm>
            <a:off x="359002" y="3514390"/>
            <a:ext cx="11756011" cy="2998257"/>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11.</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同为长三角地区的江苏、浙江和安徽三省，迁移至上海人口相差较大，其主导因素是（	）</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对外交通条件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文化交流习惯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经济活动方式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人口迁移政策</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12.</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从全国看，三大城市的外来人口省区分布具有明显的（	）</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地域性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等距性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均衡性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同向性</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13.</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据第七次人口普查数据，北京外来人口增幅下降，其主要原因是北京（	）</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政府机构外迁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城市规模扩大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首都功能优化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公共服务升级</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p:txBody>
      </p:sp>
      <p:pic>
        <p:nvPicPr>
          <p:cNvPr id="5" name="image8.jpeg"/>
          <p:cNvPicPr>
            <a:picLocks noChangeAspect="1"/>
          </p:cNvPicPr>
          <p:nvPr/>
        </p:nvPicPr>
        <p:blipFill>
          <a:blip r:embed="rId1" cstate="print"/>
          <a:stretch>
            <a:fillRect/>
          </a:stretch>
        </p:blipFill>
        <p:spPr>
          <a:xfrm>
            <a:off x="3365368" y="1209427"/>
            <a:ext cx="5906468" cy="22195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868" y="198212"/>
            <a:ext cx="10536810" cy="954107"/>
          </a:xfrm>
          <a:prstGeom prst="rect">
            <a:avLst/>
          </a:prstGeom>
          <a:noFill/>
        </p:spPr>
        <p:txBody>
          <a:bodyPr wrap="square">
            <a:spAutoFit/>
          </a:bodyPr>
          <a:lstStyle/>
          <a:p>
            <a:r>
              <a:rPr lang="zh-CN" altLang="zh-CN" sz="2800" dirty="0">
                <a:effectLst/>
                <a:ea typeface="宋体" panose="02010600030101010101" pitchFamily="2" charset="-122"/>
                <a:cs typeface="宋体" panose="02010600030101010101" pitchFamily="2" charset="-122"/>
              </a:rPr>
              <a:t>随着乡村振兴战略的有效实施，我国乡村聚落空间分布发生了明显变化。图为</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江南丘</a:t>
            </a:r>
            <a:r>
              <a:rPr lang="zh-CN" altLang="zh-CN" sz="2800" spc="5" dirty="0">
                <a:effectLst/>
                <a:ea typeface="宋体" panose="02010600030101010101" pitchFamily="2" charset="-122"/>
                <a:cs typeface="宋体" panose="02010600030101010101" pitchFamily="2" charset="-122"/>
              </a:rPr>
              <a:t> </a:t>
            </a:r>
            <a:r>
              <a:rPr lang="zh-CN" altLang="zh-CN" sz="2800" dirty="0">
                <a:effectLst/>
                <a:ea typeface="宋体" panose="02010600030101010101" pitchFamily="2" charset="-122"/>
                <a:cs typeface="宋体" panose="02010600030101010101" pitchFamily="2" charset="-122"/>
              </a:rPr>
              <a:t>陵某区域四种乡村聚落空间演化模式示意图</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9.jpeg"/>
          <p:cNvPicPr>
            <a:picLocks noChangeAspect="1"/>
          </p:cNvPicPr>
          <p:nvPr/>
        </p:nvPicPr>
        <p:blipFill>
          <a:blip r:embed="rId1" cstate="print"/>
          <a:stretch>
            <a:fillRect/>
          </a:stretch>
        </p:blipFill>
        <p:spPr>
          <a:xfrm>
            <a:off x="4119562" y="1278782"/>
            <a:ext cx="3952875" cy="2963545"/>
          </a:xfrm>
          <a:prstGeom prst="rect">
            <a:avLst/>
          </a:prstGeom>
        </p:spPr>
      </p:pic>
      <p:sp>
        <p:nvSpPr>
          <p:cNvPr id="7" name="文本框 6"/>
          <p:cNvSpPr txBox="1"/>
          <p:nvPr/>
        </p:nvSpPr>
        <p:spPr>
          <a:xfrm>
            <a:off x="435989" y="4368791"/>
            <a:ext cx="11756011" cy="2564805"/>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14.</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模式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I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中乡村聚落迁移的主要目的是（	）</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增强功能区竞争力</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B.</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保护环境敏感区域</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C.</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促进劳动力就业</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D.</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提高城镇化水平</a:t>
            </a:r>
            <a:endPar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15.</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反映乡村聚落空间演化过程从受自然要素影响转向受经济社会要素影响的模式是</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 I   B. II   C. III	D. IV</a:t>
            </a:r>
            <a:endPar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99"/>
          <p:cNvSpPr/>
          <p:nvPr/>
        </p:nvSpPr>
        <p:spPr>
          <a:xfrm>
            <a:off x="469265" y="613410"/>
            <a:ext cx="11016615" cy="563118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nSpc>
                <a:spcPct val="150000"/>
              </a:lnSpc>
            </a:pPr>
            <a:r>
              <a:rPr lang="zh-CN" altLang="zh-CN" sz="2400" b="1">
                <a:latin typeface="Calibri" panose="020F0502020204030204" charset="0"/>
              </a:rPr>
              <a:t>【热点背景】</a:t>
            </a:r>
            <a:endParaRPr lang="zh-CN" altLang="zh-CN" sz="2400" b="1"/>
          </a:p>
          <a:p>
            <a:pPr lvl="0">
              <a:lnSpc>
                <a:spcPct val="150000"/>
              </a:lnSpc>
            </a:pPr>
            <a:r>
              <a:rPr lang="en-US" altLang="zh-CN" sz="2400" b="1"/>
              <a:t>       </a:t>
            </a:r>
            <a:r>
              <a:rPr lang="zh-CN" altLang="zh-CN" sz="2400" b="1"/>
              <a:t>乡村振兴战略提出了总体要求，就是坚持</a:t>
            </a:r>
            <a:r>
              <a:rPr lang="zh-CN" altLang="zh-CN" sz="2400" b="1">
                <a:solidFill>
                  <a:srgbClr val="FF0000"/>
                </a:solidFill>
              </a:rPr>
              <a:t>农村优先发展</a:t>
            </a:r>
            <a:r>
              <a:rPr lang="zh-CN" altLang="zh-CN" sz="2400" b="1"/>
              <a:t>，按照实现</a:t>
            </a:r>
            <a:r>
              <a:rPr lang="zh-CN" altLang="zh-CN" sz="2400" b="1">
                <a:solidFill>
                  <a:srgbClr val="FF0000"/>
                </a:solidFill>
              </a:rPr>
              <a:t>产业兴旺、生态宜居、乡风文明、治理有效、生活富裕</a:t>
            </a:r>
            <a:r>
              <a:rPr lang="zh-CN" altLang="zh-CN" sz="2400" b="1"/>
              <a:t>的总要求，推动</a:t>
            </a:r>
            <a:r>
              <a:rPr lang="zh-CN" altLang="zh-CN" sz="2400" b="1">
                <a:solidFill>
                  <a:srgbClr val="FF0000"/>
                </a:solidFill>
              </a:rPr>
              <a:t>城乡一体、融合发展</a:t>
            </a:r>
            <a:r>
              <a:rPr lang="zh-CN" altLang="zh-CN" sz="2400" b="1"/>
              <a:t>，推进</a:t>
            </a:r>
            <a:r>
              <a:rPr lang="zh-CN" altLang="zh-CN" sz="2400" b="1">
                <a:solidFill>
                  <a:srgbClr val="FF0000"/>
                </a:solidFill>
              </a:rPr>
              <a:t>农业农村现代化</a:t>
            </a:r>
            <a:r>
              <a:rPr lang="zh-CN" altLang="zh-CN" sz="2400" b="1"/>
              <a:t>。乡村的发展必然要有兴旺发达的产业支撑，只有在乡村实现因地制宜、突出特点、发挥优势，形成居于市场竞争力又能可持续发展的</a:t>
            </a:r>
            <a:r>
              <a:rPr lang="zh-CN" altLang="zh-CN" sz="2400" b="1">
                <a:solidFill>
                  <a:srgbClr val="FF0000"/>
                </a:solidFill>
              </a:rPr>
              <a:t>现代农业产业体系</a:t>
            </a:r>
            <a:r>
              <a:rPr lang="zh-CN" altLang="zh-CN" sz="2400" b="1"/>
              <a:t>，乡村才能有活力，经济才能大发展；要在乡村振兴战略实施过程中，充分科学合理利用自然山水资源，有效保护生态环境，祛除乡村生活陋习，治理美化乡村生活环境，真正使乡村成为山清水秀、天高云淡、风景如画的</a:t>
            </a:r>
            <a:r>
              <a:rPr lang="zh-CN" altLang="zh-CN" sz="2400" b="1">
                <a:solidFill>
                  <a:srgbClr val="FF0000"/>
                </a:solidFill>
              </a:rPr>
              <a:t>充满希望的田野和生态宜居的美丽乡村</a:t>
            </a:r>
            <a:r>
              <a:rPr lang="zh-CN" altLang="zh-CN" sz="2400" b="1"/>
              <a:t>；要弘扬乡土气息的优秀传统文化,树立社会主义核心价值观的新风尚，使整个乡村社会更加互助发展，乡邻和睦，</a:t>
            </a:r>
            <a:r>
              <a:rPr lang="zh-CN" altLang="zh-CN" sz="2400" b="1">
                <a:solidFill>
                  <a:srgbClr val="FF0000"/>
                </a:solidFill>
              </a:rPr>
              <a:t>乡风文明</a:t>
            </a:r>
            <a:r>
              <a:rPr lang="zh-CN" altLang="zh-CN" sz="2400" b="1"/>
              <a:t>。</a:t>
            </a:r>
            <a:endParaRPr lang="zh-CN" altLang="en-US" sz="2400" b="1"/>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99"/>
          <p:cNvSpPr/>
          <p:nvPr/>
        </p:nvSpPr>
        <p:spPr>
          <a:xfrm>
            <a:off x="665480" y="354330"/>
            <a:ext cx="10860405" cy="612394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en-US" altLang="zh-CN" sz="2800" b="1">
                <a:latin typeface="宋体" panose="02010600030101010101" pitchFamily="2" charset="-122"/>
              </a:rPr>
              <a:t>1.</a:t>
            </a:r>
            <a:r>
              <a:rPr lang="zh-CN" altLang="zh-CN" sz="2800" b="1"/>
              <a:t>基本内容：</a:t>
            </a:r>
            <a:endParaRPr lang="zh-CN" altLang="zh-CN" sz="2800" b="1"/>
          </a:p>
          <a:p>
            <a:pPr lvl="0"/>
            <a:r>
              <a:rPr lang="zh-CN" altLang="zh-CN" sz="2800" b="1"/>
              <a:t>(1)乡村振兴战略:就是要坚持农业农村优先发展,进一步调整</a:t>
            </a:r>
            <a:r>
              <a:rPr lang="zh-CN" altLang="zh-CN" sz="2800" b="1">
                <a:solidFill>
                  <a:srgbClr val="FF0000"/>
                </a:solidFill>
              </a:rPr>
              <a:t>理顺工农城乡关系</a:t>
            </a:r>
            <a:r>
              <a:rPr lang="zh-CN" altLang="zh-CN" sz="2800" b="1"/>
              <a:t>,在</a:t>
            </a:r>
            <a:r>
              <a:rPr lang="zh-CN" altLang="zh-CN" sz="2800" b="1">
                <a:solidFill>
                  <a:srgbClr val="FF0000"/>
                </a:solidFill>
              </a:rPr>
              <a:t>要素配置</a:t>
            </a:r>
            <a:r>
              <a:rPr lang="zh-CN" altLang="zh-CN" sz="2800" b="1"/>
              <a:t>上优先满足,在</a:t>
            </a:r>
            <a:r>
              <a:rPr lang="zh-CN" altLang="zh-CN" sz="2800" b="1">
                <a:solidFill>
                  <a:srgbClr val="FF0000"/>
                </a:solidFill>
              </a:rPr>
              <a:t>资源条件</a:t>
            </a:r>
            <a:r>
              <a:rPr lang="zh-CN" altLang="zh-CN" sz="2800" b="1"/>
              <a:t>上优先保障,在</a:t>
            </a:r>
            <a:r>
              <a:rPr lang="zh-CN" altLang="zh-CN" sz="2800" b="1">
                <a:solidFill>
                  <a:srgbClr val="FF0000"/>
                </a:solidFill>
              </a:rPr>
              <a:t>公共服务</a:t>
            </a:r>
            <a:r>
              <a:rPr lang="zh-CN" altLang="zh-CN" sz="2800" b="1"/>
              <a:t>上优先安排,</a:t>
            </a:r>
            <a:r>
              <a:rPr lang="zh-CN" altLang="zh-CN" sz="2800" b="1" u="sng">
                <a:solidFill>
                  <a:srgbClr val="FF0000"/>
                </a:solidFill>
              </a:rPr>
              <a:t>加快农业农村经济发展,加快补齐农村公共服务、基础设施和信息流通等方面短板,显著缩小城乡差距</a:t>
            </a:r>
            <a:r>
              <a:rPr lang="zh-CN" altLang="zh-CN" sz="2800" b="1"/>
              <a:t>。</a:t>
            </a:r>
            <a:endParaRPr lang="zh-CN" altLang="zh-CN" sz="2800" b="1"/>
          </a:p>
          <a:p>
            <a:pPr lvl="0"/>
            <a:endParaRPr lang="zh-CN" altLang="zh-CN" sz="2800" b="1"/>
          </a:p>
          <a:p>
            <a:pPr lvl="0"/>
            <a:r>
              <a:rPr lang="zh-CN" altLang="zh-CN" sz="2800" b="1"/>
              <a:t>(2)乡村振兴战略目的:</a:t>
            </a:r>
            <a:r>
              <a:rPr lang="zh-CN" altLang="zh-CN" sz="2800" b="1" u="sng">
                <a:solidFill>
                  <a:srgbClr val="FF0000"/>
                </a:solidFill>
              </a:rPr>
              <a:t>产业兴旺、生态宜居、乡风文明、治理有效、生活富裕</a:t>
            </a:r>
            <a:r>
              <a:rPr lang="zh-CN" altLang="zh-CN" sz="2800" b="1"/>
              <a:t>。</a:t>
            </a:r>
            <a:endParaRPr lang="zh-CN" altLang="zh-CN" sz="2800" b="1"/>
          </a:p>
          <a:p>
            <a:pPr lvl="0"/>
            <a:r>
              <a:rPr lang="zh-CN" altLang="zh-CN" sz="2800" b="1"/>
              <a:t>主要方面</a:t>
            </a:r>
            <a:endParaRPr lang="en-US" altLang="zh-CN" sz="2800" b="1">
              <a:latin typeface="宋体" panose="02010600030101010101" pitchFamily="2" charset="-122"/>
            </a:endParaRPr>
          </a:p>
          <a:p>
            <a:pPr lvl="0"/>
            <a:r>
              <a:rPr lang="en-US" altLang="zh-CN" sz="2800" b="1">
                <a:latin typeface="宋体" panose="02010600030101010101" pitchFamily="2" charset="-122"/>
              </a:rPr>
              <a:t>①</a:t>
            </a:r>
            <a:r>
              <a:rPr lang="zh-CN" altLang="zh-CN" sz="2800" b="1"/>
              <a:t>乡村</a:t>
            </a:r>
            <a:r>
              <a:rPr lang="zh-CN" altLang="zh-CN" sz="2800" b="1">
                <a:solidFill>
                  <a:srgbClr val="FF0000"/>
                </a:solidFill>
              </a:rPr>
              <a:t>产业</a:t>
            </a:r>
            <a:r>
              <a:rPr lang="zh-CN" altLang="zh-CN" sz="2800" b="1"/>
              <a:t>振兴,推进农业由增产导向转向提质导向;</a:t>
            </a:r>
            <a:endParaRPr lang="en-US" altLang="zh-CN" sz="2800" b="1">
              <a:latin typeface="宋体" panose="02010600030101010101" pitchFamily="2" charset="-122"/>
            </a:endParaRPr>
          </a:p>
          <a:p>
            <a:pPr lvl="0"/>
            <a:r>
              <a:rPr lang="en-US" altLang="zh-CN" sz="2800" b="1">
                <a:latin typeface="宋体" panose="02010600030101010101" pitchFamily="2" charset="-122"/>
              </a:rPr>
              <a:t>②</a:t>
            </a:r>
            <a:r>
              <a:rPr lang="zh-CN" altLang="zh-CN" sz="2800" b="1"/>
              <a:t>乡村</a:t>
            </a:r>
            <a:r>
              <a:rPr lang="zh-CN" altLang="zh-CN" sz="2800" b="1">
                <a:solidFill>
                  <a:srgbClr val="FF0000"/>
                </a:solidFill>
              </a:rPr>
              <a:t>人才</a:t>
            </a:r>
            <a:r>
              <a:rPr lang="zh-CN" altLang="zh-CN" sz="2800" b="1"/>
              <a:t>振兴,打造现代农业;</a:t>
            </a:r>
            <a:endParaRPr lang="en-US" altLang="zh-CN" sz="2800" b="1">
              <a:latin typeface="宋体" panose="02010600030101010101" pitchFamily="2" charset="-122"/>
            </a:endParaRPr>
          </a:p>
          <a:p>
            <a:pPr lvl="0"/>
            <a:r>
              <a:rPr lang="en-US" altLang="zh-CN" sz="2800" b="1">
                <a:latin typeface="宋体" panose="02010600030101010101" pitchFamily="2" charset="-122"/>
              </a:rPr>
              <a:t>③</a:t>
            </a:r>
            <a:r>
              <a:rPr lang="zh-CN" altLang="zh-CN" sz="2800" b="1"/>
              <a:t>乡村</a:t>
            </a:r>
            <a:r>
              <a:rPr lang="zh-CN" altLang="zh-CN" sz="2800" b="1">
                <a:solidFill>
                  <a:srgbClr val="FF0000"/>
                </a:solidFill>
              </a:rPr>
              <a:t>文化</a:t>
            </a:r>
            <a:r>
              <a:rPr lang="zh-CN" altLang="zh-CN" sz="2800" b="1"/>
              <a:t>振兴,构建新乡土文化,同时要把传统留住、把文化留住;</a:t>
            </a:r>
            <a:endParaRPr lang="en-US" altLang="zh-CN" sz="2800" b="1">
              <a:latin typeface="宋体" panose="02010600030101010101" pitchFamily="2" charset="-122"/>
            </a:endParaRPr>
          </a:p>
          <a:p>
            <a:pPr lvl="0"/>
            <a:r>
              <a:rPr lang="en-US" altLang="zh-CN" sz="2800" b="1">
                <a:latin typeface="宋体" panose="02010600030101010101" pitchFamily="2" charset="-122"/>
              </a:rPr>
              <a:t>④</a:t>
            </a:r>
            <a:r>
              <a:rPr lang="zh-CN" altLang="zh-CN" sz="2800" b="1"/>
              <a:t>乡村</a:t>
            </a:r>
            <a:r>
              <a:rPr lang="zh-CN" altLang="zh-CN" sz="2800" b="1">
                <a:solidFill>
                  <a:srgbClr val="FF0000"/>
                </a:solidFill>
              </a:rPr>
              <a:t>生态</a:t>
            </a:r>
            <a:r>
              <a:rPr lang="zh-CN" altLang="zh-CN" sz="2800" b="1"/>
              <a:t>振兴,加强农村突出环境问题综合治理,落实生态发展理念,实施农业绿色发展理念。</a:t>
            </a:r>
            <a:endParaRPr lang="zh-CN" altLang="en-US" sz="2800" b="1"/>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73"/>
          <p:cNvPicPr>
            <a:picLocks noChangeAspect="1"/>
          </p:cNvPicPr>
          <p:nvPr>
            <p:custDataLst>
              <p:tags r:id="rId1"/>
            </p:custDataLst>
          </p:nvPr>
        </p:nvPicPr>
        <p:blipFill>
          <a:blip r:embed="rId2"/>
          <a:stretch>
            <a:fillRect/>
          </a:stretch>
        </p:blipFill>
        <p:spPr>
          <a:xfrm>
            <a:off x="604520" y="375920"/>
            <a:ext cx="10982325" cy="6106160"/>
          </a:xfrm>
          <a:prstGeom prst="rect">
            <a:avLst/>
          </a:prstGeom>
          <a:noFill/>
          <a:ln>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99"/>
          <p:cNvSpPr/>
          <p:nvPr/>
        </p:nvSpPr>
        <p:spPr>
          <a:xfrm>
            <a:off x="598170" y="0"/>
            <a:ext cx="10705465" cy="655447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266700">
              <a:lnSpc>
                <a:spcPct val="150000"/>
              </a:lnSpc>
            </a:pPr>
            <a:r>
              <a:rPr lang="en-US" altLang="zh-CN" sz="2800" b="1">
                <a:solidFill>
                  <a:srgbClr val="FF0000"/>
                </a:solidFill>
                <a:latin typeface="宋体" panose="02010600030101010101" pitchFamily="2" charset="-122"/>
              </a:rPr>
              <a:t>(3)</a:t>
            </a:r>
            <a:r>
              <a:rPr lang="zh-CN" altLang="zh-CN" sz="2800" b="1">
                <a:solidFill>
                  <a:srgbClr val="FF0000"/>
                </a:solidFill>
              </a:rPr>
              <a:t>乡村振兴战略提出的原因</a:t>
            </a:r>
            <a:endParaRPr lang="en-US" altLang="zh-CN" sz="2800" b="1">
              <a:solidFill>
                <a:srgbClr val="FF0000"/>
              </a:solidFill>
              <a:latin typeface="宋体" panose="02010600030101010101" pitchFamily="2" charset="-122"/>
            </a:endParaRPr>
          </a:p>
          <a:p>
            <a:pPr marL="0" lvl="0" indent="266700">
              <a:lnSpc>
                <a:spcPct val="150000"/>
              </a:lnSpc>
            </a:pPr>
            <a:r>
              <a:rPr lang="en-US" altLang="zh-CN" sz="2800" b="1">
                <a:latin typeface="宋体" panose="02010600030101010101" pitchFamily="2" charset="-122"/>
              </a:rPr>
              <a:t>  ①</a:t>
            </a:r>
            <a:r>
              <a:rPr lang="zh-CN" altLang="zh-CN" sz="2800" b="1">
                <a:solidFill>
                  <a:srgbClr val="333333"/>
                </a:solidFill>
              </a:rPr>
              <a:t>发展不平衡不充分。尤其是从沿海到内陆，从东部到西部，从城市到乡村呈阶梯式发展</a:t>
            </a:r>
            <a:r>
              <a:rPr lang="en-US" altLang="zh-CN" sz="2800" b="1">
                <a:solidFill>
                  <a:srgbClr val="333333"/>
                </a:solidFill>
              </a:rPr>
              <a:t>  </a:t>
            </a:r>
            <a:r>
              <a:rPr lang="en-US" altLang="zh-CN" sz="2800" b="1">
                <a:latin typeface="宋体" panose="02010600030101010101" pitchFamily="2" charset="-122"/>
              </a:rPr>
              <a:t>②</a:t>
            </a:r>
            <a:r>
              <a:rPr lang="zh-CN" altLang="zh-CN" sz="2800" b="1">
                <a:solidFill>
                  <a:srgbClr val="333333"/>
                </a:solidFill>
              </a:rPr>
              <a:t>城市虹吸效应导致农村“空心化”问题严重。</a:t>
            </a:r>
            <a:r>
              <a:rPr lang="en-US" altLang="zh-CN" sz="2800" b="1">
                <a:latin typeface="宋体" panose="02010600030101010101" pitchFamily="2" charset="-122"/>
              </a:rPr>
              <a:t>③</a:t>
            </a:r>
            <a:r>
              <a:rPr lang="zh-CN" altLang="zh-CN" sz="2800" b="1">
                <a:solidFill>
                  <a:srgbClr val="333333"/>
                </a:solidFill>
              </a:rPr>
              <a:t>农业产业生产方式落后，现代科技普及不足，产业链未形成，产业附加值低，无法支撑农村经济发展</a:t>
            </a:r>
            <a:r>
              <a:rPr lang="en-US" altLang="zh-CN" sz="2800" b="1">
                <a:solidFill>
                  <a:srgbClr val="333333"/>
                </a:solidFill>
              </a:rPr>
              <a:t>   </a:t>
            </a:r>
            <a:r>
              <a:rPr lang="en-US" altLang="zh-CN" sz="2800" b="1">
                <a:latin typeface="宋体" panose="02010600030101010101" pitchFamily="2" charset="-122"/>
              </a:rPr>
              <a:t>④</a:t>
            </a:r>
            <a:r>
              <a:rPr lang="zh-CN" altLang="zh-CN" sz="2800" b="1">
                <a:solidFill>
                  <a:srgbClr val="333333"/>
                </a:solidFill>
              </a:rPr>
              <a:t>城乡之间基础服务设施差距大，乡村落后于城市。</a:t>
            </a:r>
            <a:endParaRPr lang="zh-CN" altLang="zh-CN" sz="2800" b="1">
              <a:solidFill>
                <a:srgbClr val="333333"/>
              </a:solidFill>
            </a:endParaRPr>
          </a:p>
          <a:p>
            <a:pPr marL="0" lvl="0" indent="266700">
              <a:lnSpc>
                <a:spcPct val="150000"/>
              </a:lnSpc>
            </a:pPr>
            <a:r>
              <a:rPr lang="en-US" altLang="zh-CN" sz="2800" b="1">
                <a:solidFill>
                  <a:srgbClr val="FF0000"/>
                </a:solidFill>
                <a:latin typeface="宋体" panose="02010600030101010101" pitchFamily="2" charset="-122"/>
              </a:rPr>
              <a:t>(4)</a:t>
            </a:r>
            <a:r>
              <a:rPr lang="zh-CN" altLang="zh-CN" sz="2800" b="1">
                <a:solidFill>
                  <a:srgbClr val="FF0000"/>
                </a:solidFill>
              </a:rPr>
              <a:t>乡村发展制约问题</a:t>
            </a:r>
            <a:endParaRPr lang="en-US" altLang="zh-CN" sz="2800" b="1">
              <a:solidFill>
                <a:srgbClr val="FF0000"/>
              </a:solidFill>
              <a:latin typeface="宋体" panose="02010600030101010101" pitchFamily="2" charset="-122"/>
            </a:endParaRPr>
          </a:p>
          <a:p>
            <a:pPr marL="0" lvl="0" indent="266700">
              <a:lnSpc>
                <a:spcPct val="150000"/>
              </a:lnSpc>
            </a:pPr>
            <a:r>
              <a:rPr lang="en-US" altLang="zh-CN" sz="2800" b="1">
                <a:latin typeface="宋体" panose="02010600030101010101" pitchFamily="2" charset="-122"/>
              </a:rPr>
              <a:t>  ①</a:t>
            </a:r>
            <a:r>
              <a:rPr lang="zh-CN" altLang="zh-CN" sz="2800" b="1">
                <a:solidFill>
                  <a:srgbClr val="333333"/>
                </a:solidFill>
              </a:rPr>
              <a:t>贫困的明确针对目标</a:t>
            </a:r>
            <a:r>
              <a:rPr lang="en-US" altLang="zh-CN" sz="2800" b="1">
                <a:solidFill>
                  <a:srgbClr val="333333"/>
                </a:solidFill>
                <a:latin typeface="宋体" panose="02010600030101010101" pitchFamily="2" charset="-122"/>
              </a:rPr>
              <a:t>  </a:t>
            </a:r>
            <a:r>
              <a:rPr lang="en-US" altLang="zh-CN" sz="2800" b="1">
                <a:latin typeface="宋体" panose="02010600030101010101" pitchFamily="2" charset="-122"/>
              </a:rPr>
              <a:t>  </a:t>
            </a:r>
            <a:r>
              <a:rPr lang="en-US" altLang="zh-CN" sz="2800" b="1">
                <a:latin typeface="Calibri" panose="020F0502020204030204" charset="0"/>
              </a:rPr>
              <a:t>②</a:t>
            </a:r>
            <a:r>
              <a:rPr lang="zh-CN" altLang="zh-CN" sz="2800" b="1">
                <a:solidFill>
                  <a:srgbClr val="333333"/>
                </a:solidFill>
              </a:rPr>
              <a:t>基础设施落后，农民生产生活无法满足</a:t>
            </a:r>
            <a:r>
              <a:rPr lang="en-US" altLang="zh-CN" sz="2800" b="1">
                <a:solidFill>
                  <a:srgbClr val="333333"/>
                </a:solidFill>
                <a:latin typeface="宋体" panose="02010600030101010101" pitchFamily="2" charset="-122"/>
              </a:rPr>
              <a:t> </a:t>
            </a:r>
            <a:r>
              <a:rPr lang="en-US" altLang="zh-CN" sz="2800" b="1">
                <a:latin typeface="Calibri" panose="020F0502020204030204" charset="0"/>
              </a:rPr>
              <a:t>③</a:t>
            </a:r>
            <a:r>
              <a:rPr lang="zh-CN" altLang="zh-CN" sz="2800" b="1">
                <a:solidFill>
                  <a:srgbClr val="333333"/>
                </a:solidFill>
              </a:rPr>
              <a:t>物流交通不便，商业渠道受限</a:t>
            </a:r>
            <a:r>
              <a:rPr lang="en-US" altLang="zh-CN" sz="2800" b="1">
                <a:solidFill>
                  <a:srgbClr val="333333"/>
                </a:solidFill>
                <a:latin typeface="宋体" panose="02010600030101010101" pitchFamily="2" charset="-122"/>
              </a:rPr>
              <a:t> </a:t>
            </a:r>
            <a:r>
              <a:rPr lang="en-US" altLang="zh-CN" sz="2800" b="1">
                <a:latin typeface="宋体" panose="02010600030101010101" pitchFamily="2" charset="-122"/>
                <a:sym typeface="+mn-ea"/>
              </a:rPr>
              <a:t>④</a:t>
            </a:r>
            <a:r>
              <a:rPr lang="zh-CN" altLang="zh-CN" sz="2800" b="1">
                <a:solidFill>
                  <a:srgbClr val="333333"/>
                </a:solidFill>
              </a:rPr>
              <a:t>受教育程度不高，劳动力外流</a:t>
            </a:r>
            <a:endParaRPr lang="zh-CN" altLang="en-US" sz="2800" b="1">
              <a:solidFill>
                <a:srgbClr val="333333"/>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99"/>
          <p:cNvSpPr/>
          <p:nvPr/>
        </p:nvSpPr>
        <p:spPr>
          <a:xfrm>
            <a:off x="502920" y="383540"/>
            <a:ext cx="11410315" cy="590804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266700">
              <a:lnSpc>
                <a:spcPct val="150000"/>
              </a:lnSpc>
            </a:pPr>
            <a:r>
              <a:rPr lang="en-US" altLang="zh-CN" sz="2000" b="1">
                <a:solidFill>
                  <a:srgbClr val="333333"/>
                </a:solidFill>
              </a:rPr>
              <a:t>   </a:t>
            </a:r>
            <a:r>
              <a:rPr lang="zh-CN" altLang="zh-CN" sz="2800" b="1">
                <a:solidFill>
                  <a:srgbClr val="333333"/>
                </a:solidFill>
              </a:rPr>
              <a:t>脱贫攻坚与乡村振兴存在耦合和交叉。脱贫攻坚和乡村振兴都是围绕“三农”问题而提出的重大决策，两者在内容和范围上耦合度较高。乡村振兴战略的</a:t>
            </a:r>
            <a:r>
              <a:rPr lang="zh-CN" altLang="zh-CN" sz="2800" b="1">
                <a:solidFill>
                  <a:srgbClr val="FF0000"/>
                </a:solidFill>
              </a:rPr>
              <a:t>实施内容包括农村一、二、三产业融合发展、小农户与现代农业发展有机衔接、繁荣乡村文化、提升乡村治理水平、推进乡村绿色发展、提高农村民生保障水平等</a:t>
            </a:r>
            <a:r>
              <a:rPr lang="zh-CN" altLang="zh-CN" sz="2800" b="1">
                <a:solidFill>
                  <a:srgbClr val="333333"/>
                </a:solidFill>
              </a:rPr>
              <a:t>，这些内容与脱贫攻坚强调的产业扶贫、文化扶贫、党建扶贫、生态扶贫和社会保障兜底扶贫等方式具有内在要决胜脱贫攻坚，实现全面小康</a:t>
            </a:r>
            <a:r>
              <a:rPr lang="zh-CN" altLang="zh-CN" sz="2800" b="1">
                <a:solidFill>
                  <a:schemeClr val="tx1"/>
                </a:solidFill>
              </a:rPr>
              <a:t>，</a:t>
            </a:r>
            <a:r>
              <a:rPr lang="zh-CN" altLang="zh-CN" sz="2800" b="1">
                <a:solidFill>
                  <a:srgbClr val="FF0000"/>
                </a:solidFill>
              </a:rPr>
              <a:t>既要因地制宜发展经济，又要注重在经济社会发展的同时注重生态文明建设，要坚定不移走生态优先、绿色发展之路，稳步提高脱贫质量。</a:t>
            </a:r>
            <a:endParaRPr lang="zh-CN" altLang="en-US" sz="2800" b="1">
              <a:solidFill>
                <a:srgbClr val="FF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868" y="198212"/>
            <a:ext cx="10536810" cy="954107"/>
          </a:xfrm>
          <a:prstGeom prst="rect">
            <a:avLst/>
          </a:prstGeom>
          <a:noFill/>
        </p:spPr>
        <p:txBody>
          <a:bodyPr wrap="square">
            <a:spAutoFit/>
          </a:bodyPr>
          <a:lstStyle/>
          <a:p>
            <a:r>
              <a:rPr lang="zh-CN" altLang="zh-CN" sz="2800" dirty="0">
                <a:effectLst/>
                <a:ea typeface="宋体" panose="02010600030101010101" pitchFamily="2" charset="-122"/>
                <a:cs typeface="宋体" panose="02010600030101010101" pitchFamily="2" charset="-122"/>
              </a:rPr>
              <a:t>随着乡村振兴战略的有效实施，我国乡村聚落空间分布发生了明显变化。图为</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江南丘</a:t>
            </a:r>
            <a:r>
              <a:rPr lang="zh-CN" altLang="zh-CN" sz="2800" spc="5" dirty="0">
                <a:effectLst/>
                <a:ea typeface="宋体" panose="02010600030101010101" pitchFamily="2" charset="-122"/>
                <a:cs typeface="宋体" panose="02010600030101010101" pitchFamily="2" charset="-122"/>
              </a:rPr>
              <a:t> </a:t>
            </a:r>
            <a:r>
              <a:rPr lang="zh-CN" altLang="zh-CN" sz="2800" dirty="0">
                <a:effectLst/>
                <a:ea typeface="宋体" panose="02010600030101010101" pitchFamily="2" charset="-122"/>
                <a:cs typeface="宋体" panose="02010600030101010101" pitchFamily="2" charset="-122"/>
              </a:rPr>
              <a:t>陵某区域四种乡村聚落空间演化模式示意图</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9.jpeg"/>
          <p:cNvPicPr>
            <a:picLocks noChangeAspect="1"/>
          </p:cNvPicPr>
          <p:nvPr/>
        </p:nvPicPr>
        <p:blipFill>
          <a:blip r:embed="rId1" cstate="print"/>
          <a:stretch>
            <a:fillRect/>
          </a:stretch>
        </p:blipFill>
        <p:spPr>
          <a:xfrm>
            <a:off x="4119562" y="1278782"/>
            <a:ext cx="3952875" cy="2963545"/>
          </a:xfrm>
          <a:prstGeom prst="rect">
            <a:avLst/>
          </a:prstGeom>
        </p:spPr>
      </p:pic>
      <p:sp>
        <p:nvSpPr>
          <p:cNvPr id="7" name="文本框 6"/>
          <p:cNvSpPr txBox="1"/>
          <p:nvPr/>
        </p:nvSpPr>
        <p:spPr>
          <a:xfrm>
            <a:off x="435989" y="4368791"/>
            <a:ext cx="11756011" cy="2564805"/>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14.</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模式 </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I </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中乡村聚落迁移的主要目的是（	）</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增强功能区竞争力</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B.</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保护环境敏感区域</a:t>
            </a: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C.</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促进劳动力就业</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D.</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提高城镇化水平</a:t>
            </a:r>
            <a:endPar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15.</a:t>
            </a:r>
            <a:r>
              <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rPr>
              <a:t>反映乡村聚落空间演化过程从受自然要素影响转向受经济社会要素影响的模式是</a:t>
            </a:r>
            <a:r>
              <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rPr>
              <a:t>A. I   B. II   C. III	D. IV</a:t>
            </a:r>
            <a:endParaRPr lang="en-US" altLang="zh-CN" sz="24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400" b="1" spc="0" dirty="0">
              <a:effectLst/>
              <a:latin typeface="宋体" panose="02010600030101010101" pitchFamily="2" charset="-122"/>
              <a:ea typeface="Times New Roman" panose="02020603050405020304" pitchFamily="18" charset="0"/>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868" y="198212"/>
            <a:ext cx="10536810" cy="954107"/>
          </a:xfrm>
          <a:prstGeom prst="rect">
            <a:avLst/>
          </a:prstGeom>
          <a:noFill/>
        </p:spPr>
        <p:txBody>
          <a:bodyPr wrap="square">
            <a:spAutoFit/>
          </a:bodyPr>
          <a:lstStyle/>
          <a:p>
            <a:r>
              <a:rPr lang="zh-CN" altLang="zh-CN" sz="2800" dirty="0">
                <a:effectLst/>
                <a:ea typeface="宋体" panose="02010600030101010101" pitchFamily="2" charset="-122"/>
                <a:cs typeface="宋体" panose="02010600030101010101" pitchFamily="2" charset="-122"/>
              </a:rPr>
              <a:t>随着乡村振兴战略的有效实施，我国乡村聚落空间分布发生了明显变化。图为</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江南丘</a:t>
            </a:r>
            <a:r>
              <a:rPr lang="zh-CN" altLang="zh-CN" sz="2800" spc="5" dirty="0">
                <a:effectLst/>
                <a:ea typeface="宋体" panose="02010600030101010101" pitchFamily="2" charset="-122"/>
                <a:cs typeface="宋体" panose="02010600030101010101" pitchFamily="2" charset="-122"/>
              </a:rPr>
              <a:t> </a:t>
            </a:r>
            <a:r>
              <a:rPr lang="zh-CN" altLang="zh-CN" sz="2800" dirty="0">
                <a:effectLst/>
                <a:ea typeface="宋体" panose="02010600030101010101" pitchFamily="2" charset="-122"/>
                <a:cs typeface="宋体" panose="02010600030101010101" pitchFamily="2" charset="-122"/>
              </a:rPr>
              <a:t>陵某区域四种乡村聚落空间演化模式示意图</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9.jpeg"/>
          <p:cNvPicPr>
            <a:picLocks noChangeAspect="1"/>
          </p:cNvPicPr>
          <p:nvPr/>
        </p:nvPicPr>
        <p:blipFill>
          <a:blip r:embed="rId1" cstate="print"/>
          <a:stretch>
            <a:fillRect/>
          </a:stretch>
        </p:blipFill>
        <p:spPr>
          <a:xfrm>
            <a:off x="4119562" y="1278782"/>
            <a:ext cx="3952875" cy="2963545"/>
          </a:xfrm>
          <a:prstGeom prst="rect">
            <a:avLst/>
          </a:prstGeom>
        </p:spPr>
      </p:pic>
      <p:sp>
        <p:nvSpPr>
          <p:cNvPr id="7" name="文本框 6"/>
          <p:cNvSpPr txBox="1"/>
          <p:nvPr/>
        </p:nvSpPr>
        <p:spPr>
          <a:xfrm>
            <a:off x="435989" y="4840131"/>
            <a:ext cx="11756011" cy="1513235"/>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16.</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在我国重大战略实施的背景下，乡村聚落空间演化的总趋势是（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集聚扩大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原地保护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均衡布局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分散迁移</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7241" y="557951"/>
            <a:ext cx="11140912" cy="954107"/>
          </a:xfrm>
          <a:prstGeom prst="rect">
            <a:avLst/>
          </a:prstGeom>
          <a:noFill/>
        </p:spPr>
        <p:txBody>
          <a:bodyPr wrap="square">
            <a:spAutoFit/>
          </a:bodyPr>
          <a:lstStyle/>
          <a:p>
            <a:pPr marL="381000"/>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下图为</a:t>
            </a:r>
            <a:r>
              <a:rPr lang="en-US" altLang="zh-CN" sz="2800" spc="5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某日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14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时亚洲部分地区地面天气简图</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。据此完成下面小题。</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3112381" y="1300156"/>
            <a:ext cx="5194242" cy="3212870"/>
          </a:xfrm>
          <a:prstGeom prst="rect">
            <a:avLst/>
          </a:prstGeom>
        </p:spPr>
      </p:pic>
      <p:sp>
        <p:nvSpPr>
          <p:cNvPr id="6" name="文本框 5"/>
          <p:cNvSpPr txBox="1"/>
          <p:nvPr/>
        </p:nvSpPr>
        <p:spPr>
          <a:xfrm>
            <a:off x="474482" y="4653850"/>
            <a:ext cx="11717518" cy="2062103"/>
          </a:xfrm>
          <a:prstGeom prst="rect">
            <a:avLst/>
          </a:prstGeom>
          <a:noFill/>
        </p:spPr>
        <p:txBody>
          <a:bodyPr wrap="square">
            <a:spAutoFit/>
          </a:bodyPr>
          <a:lstStyle/>
          <a:p>
            <a:pPr lvl="0">
              <a:spcBef>
                <a:spcPts val="710"/>
              </a:spcBef>
              <a:spcAft>
                <a:spcPts val="0"/>
              </a:spcAft>
              <a:buSzPts val="1050"/>
              <a:tabLst>
                <a:tab pos="280670" algn="l"/>
                <a:tab pos="3431540" algn="l"/>
              </a:tabLst>
            </a:pPr>
            <a:r>
              <a:rPr lang="en-US" altLang="zh-CN" sz="2800" b="1" dirty="0">
                <a:latin typeface="宋体" panose="02010600030101010101" pitchFamily="2" charset="-122"/>
              </a:rPr>
              <a:t>  3</a:t>
            </a:r>
            <a:r>
              <a:rPr lang="en-US" altLang="zh-CN" sz="3200" b="1" dirty="0">
                <a:latin typeface="宋体" panose="02010600030101010101" pitchFamily="2" charset="-122"/>
                <a:ea typeface="宋体" panose="02010600030101010101" pitchFamily="2" charset="-122"/>
              </a:rPr>
              <a:t>.</a:t>
            </a:r>
            <a:r>
              <a:rPr lang="zh-CN" altLang="zh-CN" sz="3200" b="1" dirty="0">
                <a:latin typeface="宋体" panose="02010600030101010101" pitchFamily="2" charset="-122"/>
                <a:ea typeface="宋体" panose="02010600030101010101" pitchFamily="2" charset="-122"/>
              </a:rPr>
              <a:t>与大风速区相比，</a:t>
            </a:r>
            <a:r>
              <a:rPr lang="en-US" altLang="zh-CN" sz="3200" b="1" dirty="0">
                <a:latin typeface="宋体" panose="02010600030101010101" pitchFamily="2" charset="-122"/>
                <a:ea typeface="宋体" panose="02010600030101010101" pitchFamily="2" charset="-122"/>
              </a:rPr>
              <a:t>M </a:t>
            </a:r>
            <a:r>
              <a:rPr lang="zh-CN" altLang="zh-CN" sz="3200" b="1" dirty="0">
                <a:latin typeface="宋体" panose="02010600030101010101" pitchFamily="2" charset="-122"/>
                <a:ea typeface="宋体" panose="02010600030101010101" pitchFamily="2" charset="-122"/>
              </a:rPr>
              <a:t>地区风速较小，主要是因为（</a:t>
            </a:r>
            <a:r>
              <a:rPr lang="en-US" altLang="zh-CN" sz="3200" b="1" dirty="0">
                <a:latin typeface="宋体" panose="02010600030101010101" pitchFamily="2" charset="-122"/>
                <a:ea typeface="宋体" panose="02010600030101010101" pitchFamily="2" charset="-122"/>
              </a:rPr>
              <a:t>	</a:t>
            </a:r>
            <a:r>
              <a:rPr lang="zh-CN" altLang="zh-CN" sz="3200" b="1" dirty="0">
                <a:latin typeface="宋体" panose="02010600030101010101" pitchFamily="2" charset="-122"/>
                <a:ea typeface="宋体" panose="02010600030101010101" pitchFamily="2" charset="-122"/>
              </a:rPr>
              <a:t>）</a:t>
            </a:r>
            <a:endParaRPr lang="zh-CN" altLang="zh-CN" sz="3200" b="1" dirty="0">
              <a:latin typeface="宋体" panose="02010600030101010101" pitchFamily="2" charset="-122"/>
              <a:ea typeface="宋体" panose="02010600030101010101" pitchFamily="2" charset="-122"/>
            </a:endParaRPr>
          </a:p>
          <a:p>
            <a:pPr marL="114300">
              <a:spcBef>
                <a:spcPts val="35"/>
              </a:spcBef>
              <a:spcAft>
                <a:spcPts val="0"/>
              </a:spcAft>
            </a:pPr>
            <a:r>
              <a:rPr lang="en-US" altLang="zh-CN" sz="3200" b="1" dirty="0">
                <a:latin typeface="宋体" panose="02010600030101010101" pitchFamily="2" charset="-122"/>
                <a:ea typeface="宋体" panose="02010600030101010101" pitchFamily="2" charset="-122"/>
              </a:rPr>
              <a:t> A.</a:t>
            </a:r>
            <a:r>
              <a:rPr lang="zh-CN" altLang="zh-CN" sz="3200" b="1" dirty="0">
                <a:latin typeface="宋体" panose="02010600030101010101" pitchFamily="2" charset="-122"/>
                <a:ea typeface="宋体" panose="02010600030101010101" pitchFamily="2" charset="-122"/>
              </a:rPr>
              <a:t>水平气压梯度力较小</a:t>
            </a:r>
            <a:r>
              <a:rPr lang="en-US" altLang="zh-CN" sz="3200" b="1" dirty="0">
                <a:latin typeface="宋体" panose="02010600030101010101" pitchFamily="2" charset="-122"/>
                <a:ea typeface="宋体" panose="02010600030101010101" pitchFamily="2" charset="-122"/>
              </a:rPr>
              <a:t>	     B. </a:t>
            </a:r>
            <a:r>
              <a:rPr lang="zh-CN" altLang="zh-CN" sz="3200" b="1" dirty="0">
                <a:latin typeface="宋体" panose="02010600030101010101" pitchFamily="2" charset="-122"/>
                <a:ea typeface="宋体" panose="02010600030101010101" pitchFamily="2" charset="-122"/>
              </a:rPr>
              <a:t>水平地转偏向力较小</a:t>
            </a:r>
            <a:endParaRPr lang="zh-CN" altLang="zh-CN" sz="3200" b="1" dirty="0">
              <a:latin typeface="宋体" panose="02010600030101010101" pitchFamily="2" charset="-122"/>
              <a:ea typeface="宋体" panose="02010600030101010101" pitchFamily="2" charset="-122"/>
            </a:endParaRPr>
          </a:p>
          <a:p>
            <a:pPr marL="114300">
              <a:spcBef>
                <a:spcPts val="35"/>
              </a:spcBef>
              <a:spcAft>
                <a:spcPts val="0"/>
              </a:spcAft>
            </a:pPr>
            <a:r>
              <a:rPr lang="en-US" altLang="zh-CN" sz="3200" b="1" dirty="0">
                <a:latin typeface="宋体" panose="02010600030101010101" pitchFamily="2" charset="-122"/>
                <a:ea typeface="宋体" panose="02010600030101010101" pitchFamily="2" charset="-122"/>
              </a:rPr>
              <a:t> C. </a:t>
            </a:r>
            <a:r>
              <a:rPr lang="zh-CN" altLang="zh-CN" sz="3200" b="1" dirty="0">
                <a:latin typeface="宋体" panose="02010600030101010101" pitchFamily="2" charset="-122"/>
                <a:ea typeface="宋体" panose="02010600030101010101" pitchFamily="2" charset="-122"/>
              </a:rPr>
              <a:t>地表的摩擦作用较大</a:t>
            </a:r>
            <a:r>
              <a:rPr lang="en-US" altLang="zh-CN" sz="3200" b="1" dirty="0">
                <a:latin typeface="宋体" panose="02010600030101010101" pitchFamily="2" charset="-122"/>
                <a:ea typeface="宋体" panose="02010600030101010101" pitchFamily="2" charset="-122"/>
              </a:rPr>
              <a:t>	 D. </a:t>
            </a:r>
            <a:r>
              <a:rPr lang="zh-CN" altLang="zh-CN" sz="3200" b="1" dirty="0">
                <a:latin typeface="宋体" panose="02010600030101010101" pitchFamily="2" charset="-122"/>
                <a:ea typeface="宋体" panose="02010600030101010101" pitchFamily="2" charset="-122"/>
              </a:rPr>
              <a:t>气旋的中心气压较高</a:t>
            </a:r>
            <a:endParaRPr lang="zh-CN" altLang="zh-CN" sz="3200" b="1" dirty="0">
              <a:latin typeface="宋体" panose="02010600030101010101" pitchFamily="2" charset="-122"/>
              <a:ea typeface="宋体" panose="02010600030101010101" pitchFamily="2" charset="-122"/>
            </a:endParaRPr>
          </a:p>
          <a:p>
            <a:pPr marL="114300">
              <a:spcBef>
                <a:spcPts val="30"/>
              </a:spcBef>
              <a:spcAft>
                <a:spcPts val="0"/>
              </a:spcAft>
            </a:pPr>
            <a:r>
              <a:rPr lang="en-US" altLang="zh-CN" sz="3200" b="1" dirty="0">
                <a:latin typeface="宋体" panose="02010600030101010101" pitchFamily="2" charset="-122"/>
                <a:ea typeface="宋体" panose="02010600030101010101" pitchFamily="2" charset="-122"/>
              </a:rPr>
              <a:t> </a:t>
            </a:r>
            <a:endParaRPr lang="zh-CN" altLang="zh-CN" sz="2800" b="1" dirty="0">
              <a:effectLst/>
              <a:latin typeface="宋体" panose="02010600030101010101" pitchFamily="2" charset="-122"/>
              <a:ea typeface="Times New Roman" panose="02020603050405020304" pitchFamily="18" charset="0"/>
              <a:cs typeface="宋体" panose="02010600030101010101" pitchFamily="2" charset="-122"/>
            </a:endParaRPr>
          </a:p>
        </p:txBody>
      </p:sp>
      <p:pic>
        <p:nvPicPr>
          <p:cNvPr id="2" name="图片 1" descr="微信图片_20220515212701"/>
          <p:cNvPicPr>
            <a:picLocks noChangeAspect="1"/>
          </p:cNvPicPr>
          <p:nvPr>
            <p:custDataLst>
              <p:tags r:id="rId3"/>
            </p:custDataLst>
          </p:nvPr>
        </p:nvPicPr>
        <p:blipFill>
          <a:blip r:embed="rId4"/>
          <a:stretch>
            <a:fillRect/>
          </a:stretch>
        </p:blipFill>
        <p:spPr>
          <a:xfrm>
            <a:off x="237490" y="-139065"/>
            <a:ext cx="11689080" cy="7136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868" y="198212"/>
            <a:ext cx="6074782" cy="3539430"/>
          </a:xfrm>
          <a:prstGeom prst="rect">
            <a:avLst/>
          </a:prstGeom>
          <a:noFill/>
        </p:spPr>
        <p:txBody>
          <a:bodyPr wrap="square">
            <a:spAutoFit/>
          </a:bodyPr>
          <a:lstStyle/>
          <a:p>
            <a:r>
              <a:rPr lang="zh-CN" altLang="en-US" sz="2800" dirty="0">
                <a:effectLst/>
                <a:ea typeface="宋体" panose="02010600030101010101" pitchFamily="2" charset="-122"/>
                <a:cs typeface="宋体" panose="02010600030101010101" pitchFamily="2" charset="-122"/>
              </a:rPr>
              <a:t>公元 </a:t>
            </a:r>
            <a:r>
              <a:rPr lang="en-US" altLang="zh-CN" sz="2800" dirty="0">
                <a:effectLst/>
                <a:ea typeface="宋体" panose="02010600030101010101" pitchFamily="2" charset="-122"/>
                <a:cs typeface="宋体" panose="02010600030101010101" pitchFamily="2" charset="-122"/>
              </a:rPr>
              <a:t>8 </a:t>
            </a:r>
            <a:r>
              <a:rPr lang="zh-CN" altLang="en-US" sz="2800" dirty="0">
                <a:effectLst/>
                <a:ea typeface="宋体" panose="02010600030101010101" pitchFamily="2" charset="-122"/>
                <a:cs typeface="宋体" panose="02010600030101010101" pitchFamily="2" charset="-122"/>
              </a:rPr>
              <a:t>世纪开始，基尔瓦逐渐成为非洲东海岸的商贸中心。</a:t>
            </a:r>
            <a:r>
              <a:rPr lang="en-US" altLang="zh-CN" sz="2800" dirty="0">
                <a:effectLst/>
                <a:ea typeface="宋体" panose="02010600030101010101" pitchFamily="2" charset="-122"/>
                <a:cs typeface="宋体" panose="02010600030101010101" pitchFamily="2" charset="-122"/>
              </a:rPr>
              <a:t>15 </a:t>
            </a:r>
            <a:r>
              <a:rPr lang="zh-CN" altLang="en-US" sz="2800" dirty="0">
                <a:effectLst/>
                <a:ea typeface="宋体" panose="02010600030101010101" pitchFamily="2" charset="-122"/>
                <a:cs typeface="宋体" panose="02010600030101010101" pitchFamily="2" charset="-122"/>
              </a:rPr>
              <a:t>世纪初郑和船队曾从不同航线到达基尔瓦。</a:t>
            </a:r>
            <a:r>
              <a:rPr lang="en-US" altLang="zh-CN" sz="2800" dirty="0">
                <a:effectLst/>
                <a:ea typeface="宋体" panose="02010600030101010101" pitchFamily="2" charset="-122"/>
                <a:cs typeface="宋体" panose="02010600030101010101" pitchFamily="2" charset="-122"/>
              </a:rPr>
              <a:t>17</a:t>
            </a:r>
            <a:r>
              <a:rPr lang="zh-CN" altLang="en-US"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18 </a:t>
            </a:r>
            <a:r>
              <a:rPr lang="zh-CN" altLang="en-US" sz="2800" dirty="0">
                <a:effectLst/>
                <a:ea typeface="宋体" panose="02010600030101010101" pitchFamily="2" charset="-122"/>
                <a:cs typeface="宋体" panose="02010600030101010101" pitchFamily="2" charset="-122"/>
              </a:rPr>
              <a:t>世纪随着世界贸易格局不断改变，基尔瓦商贸地位逐渐衰落。</a:t>
            </a:r>
            <a:r>
              <a:rPr lang="en-US" altLang="zh-CN" sz="2800" dirty="0">
                <a:effectLst/>
                <a:ea typeface="宋体" panose="02010600030101010101" pitchFamily="2" charset="-122"/>
                <a:cs typeface="宋体" panose="02010600030101010101" pitchFamily="2" charset="-122"/>
              </a:rPr>
              <a:t>1981 </a:t>
            </a:r>
            <a:r>
              <a:rPr lang="zh-CN" altLang="en-US" sz="2800" dirty="0">
                <a:effectLst/>
                <a:ea typeface="宋体" panose="02010600030101010101" pitchFamily="2" charset="-122"/>
                <a:cs typeface="宋体" panose="02010600030101010101" pitchFamily="2" charset="-122"/>
              </a:rPr>
              <a:t>年基尔瓦所在地的遗址被列入世界遗产名录。图为“郑和船队航海路线示意图”。</a:t>
            </a:r>
            <a:endParaRPr lang="zh-CN" altLang="en-US" sz="2800" dirty="0"/>
          </a:p>
        </p:txBody>
      </p:sp>
      <p:sp>
        <p:nvSpPr>
          <p:cNvPr id="7" name="文本框 6"/>
          <p:cNvSpPr txBox="1"/>
          <p:nvPr/>
        </p:nvSpPr>
        <p:spPr>
          <a:xfrm>
            <a:off x="435989" y="3737642"/>
            <a:ext cx="11756011" cy="2934137"/>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17.</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公元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8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世纪基尔瓦作为商贸中心兴起时，其对外贸易的主要地区是</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阿拉伯海沿岸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南海沿岸</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几内亚湾沿岸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地中海沿岸</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18.</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郑和船队若每天航行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190km</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，从科伦坡经摩加迪沙至基尔瓦的最短时间约（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 2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周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4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周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 6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周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 8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周</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p:txBody>
      </p:sp>
      <p:pic>
        <p:nvPicPr>
          <p:cNvPr id="5" name="image10.jpeg"/>
          <p:cNvPicPr>
            <a:picLocks noChangeAspect="1"/>
          </p:cNvPicPr>
          <p:nvPr/>
        </p:nvPicPr>
        <p:blipFill>
          <a:blip r:embed="rId1" cstate="print"/>
          <a:stretch>
            <a:fillRect/>
          </a:stretch>
        </p:blipFill>
        <p:spPr>
          <a:xfrm>
            <a:off x="6793576" y="198212"/>
            <a:ext cx="3902710" cy="34366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868" y="198212"/>
            <a:ext cx="6074782" cy="3539430"/>
          </a:xfrm>
          <a:prstGeom prst="rect">
            <a:avLst/>
          </a:prstGeom>
          <a:noFill/>
        </p:spPr>
        <p:txBody>
          <a:bodyPr wrap="square">
            <a:spAutoFit/>
          </a:bodyPr>
          <a:lstStyle/>
          <a:p>
            <a:r>
              <a:rPr lang="zh-CN" altLang="en-US" sz="2800" dirty="0">
                <a:effectLst/>
                <a:ea typeface="宋体" panose="02010600030101010101" pitchFamily="2" charset="-122"/>
                <a:cs typeface="宋体" panose="02010600030101010101" pitchFamily="2" charset="-122"/>
              </a:rPr>
              <a:t>公元 </a:t>
            </a:r>
            <a:r>
              <a:rPr lang="en-US" altLang="zh-CN" sz="2800" dirty="0">
                <a:effectLst/>
                <a:ea typeface="宋体" panose="02010600030101010101" pitchFamily="2" charset="-122"/>
                <a:cs typeface="宋体" panose="02010600030101010101" pitchFamily="2" charset="-122"/>
              </a:rPr>
              <a:t>8 </a:t>
            </a:r>
            <a:r>
              <a:rPr lang="zh-CN" altLang="en-US" sz="2800" dirty="0">
                <a:effectLst/>
                <a:ea typeface="宋体" panose="02010600030101010101" pitchFamily="2" charset="-122"/>
                <a:cs typeface="宋体" panose="02010600030101010101" pitchFamily="2" charset="-122"/>
              </a:rPr>
              <a:t>世纪开始，基尔瓦逐渐成为非洲东海岸的商贸中心。</a:t>
            </a:r>
            <a:r>
              <a:rPr lang="en-US" altLang="zh-CN" sz="2800" dirty="0">
                <a:effectLst/>
                <a:ea typeface="宋体" panose="02010600030101010101" pitchFamily="2" charset="-122"/>
                <a:cs typeface="宋体" panose="02010600030101010101" pitchFamily="2" charset="-122"/>
              </a:rPr>
              <a:t>15 </a:t>
            </a:r>
            <a:r>
              <a:rPr lang="zh-CN" altLang="en-US" sz="2800" dirty="0">
                <a:effectLst/>
                <a:ea typeface="宋体" panose="02010600030101010101" pitchFamily="2" charset="-122"/>
                <a:cs typeface="宋体" panose="02010600030101010101" pitchFamily="2" charset="-122"/>
              </a:rPr>
              <a:t>世纪初郑和船队曾从不同航线到达基尔瓦。</a:t>
            </a:r>
            <a:r>
              <a:rPr lang="en-US" altLang="zh-CN" sz="2800" dirty="0">
                <a:effectLst/>
                <a:ea typeface="宋体" panose="02010600030101010101" pitchFamily="2" charset="-122"/>
                <a:cs typeface="宋体" panose="02010600030101010101" pitchFamily="2" charset="-122"/>
              </a:rPr>
              <a:t>17</a:t>
            </a:r>
            <a:r>
              <a:rPr lang="zh-CN" altLang="en-US" sz="2800" dirty="0">
                <a:effectLst/>
                <a:ea typeface="宋体" panose="02010600030101010101" pitchFamily="2" charset="-122"/>
                <a:cs typeface="宋体" panose="02010600030101010101" pitchFamily="2" charset="-122"/>
              </a:rPr>
              <a:t>、</a:t>
            </a:r>
            <a:r>
              <a:rPr lang="en-US" altLang="zh-CN" sz="2800" dirty="0">
                <a:effectLst/>
                <a:ea typeface="宋体" panose="02010600030101010101" pitchFamily="2" charset="-122"/>
                <a:cs typeface="宋体" panose="02010600030101010101" pitchFamily="2" charset="-122"/>
              </a:rPr>
              <a:t>18 </a:t>
            </a:r>
            <a:r>
              <a:rPr lang="zh-CN" altLang="en-US" sz="2800" dirty="0">
                <a:effectLst/>
                <a:ea typeface="宋体" panose="02010600030101010101" pitchFamily="2" charset="-122"/>
                <a:cs typeface="宋体" panose="02010600030101010101" pitchFamily="2" charset="-122"/>
              </a:rPr>
              <a:t>世纪随着世界贸易格局不断改变，基尔瓦商贸地位逐渐衰落。</a:t>
            </a:r>
            <a:r>
              <a:rPr lang="en-US" altLang="zh-CN" sz="2800" dirty="0">
                <a:effectLst/>
                <a:ea typeface="宋体" panose="02010600030101010101" pitchFamily="2" charset="-122"/>
                <a:cs typeface="宋体" panose="02010600030101010101" pitchFamily="2" charset="-122"/>
              </a:rPr>
              <a:t>1981 </a:t>
            </a:r>
            <a:r>
              <a:rPr lang="zh-CN" altLang="en-US" sz="2800" dirty="0">
                <a:effectLst/>
                <a:ea typeface="宋体" panose="02010600030101010101" pitchFamily="2" charset="-122"/>
                <a:cs typeface="宋体" panose="02010600030101010101" pitchFamily="2" charset="-122"/>
              </a:rPr>
              <a:t>年基尔瓦所在地的遗址被列入世界遗产名录。图为“郑和船队航海路线示意图”。</a:t>
            </a:r>
            <a:endParaRPr lang="zh-CN" altLang="en-US" sz="2800" dirty="0"/>
          </a:p>
        </p:txBody>
      </p:sp>
      <p:sp>
        <p:nvSpPr>
          <p:cNvPr id="7" name="文本框 6"/>
          <p:cNvSpPr txBox="1"/>
          <p:nvPr/>
        </p:nvSpPr>
        <p:spPr>
          <a:xfrm>
            <a:off x="435989" y="4133568"/>
            <a:ext cx="11756011" cy="1513235"/>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19.</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公元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17</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18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世纪基尔瓦商贸地位逐渐衰落的主要原因是（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资源枯竭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风沙影响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气候变暖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航道变迁</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p:txBody>
      </p:sp>
      <p:pic>
        <p:nvPicPr>
          <p:cNvPr id="5" name="image10.jpeg"/>
          <p:cNvPicPr>
            <a:picLocks noChangeAspect="1"/>
          </p:cNvPicPr>
          <p:nvPr/>
        </p:nvPicPr>
        <p:blipFill>
          <a:blip r:embed="rId1" cstate="print"/>
          <a:stretch>
            <a:fillRect/>
          </a:stretch>
        </p:blipFill>
        <p:spPr>
          <a:xfrm>
            <a:off x="6793576" y="198212"/>
            <a:ext cx="3902710" cy="34366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868" y="835033"/>
            <a:ext cx="6074782" cy="2246769"/>
          </a:xfrm>
          <a:prstGeom prst="rect">
            <a:avLst/>
          </a:prstGeom>
          <a:noFill/>
        </p:spPr>
        <p:txBody>
          <a:bodyPr wrap="square">
            <a:spAutoFit/>
          </a:bodyPr>
          <a:lstStyle/>
          <a:p>
            <a:r>
              <a:rPr lang="zh-CN" altLang="en-US" sz="2800" dirty="0">
                <a:effectLst/>
                <a:ea typeface="宋体" panose="02010600030101010101" pitchFamily="2" charset="-122"/>
                <a:cs typeface="宋体" panose="02010600030101010101" pitchFamily="2" charset="-122"/>
              </a:rPr>
              <a:t>近年我国印发了</a:t>
            </a:r>
            <a:r>
              <a:rPr lang="en-US" altLang="zh-CN" sz="2800" dirty="0">
                <a:effectLst/>
                <a:ea typeface="宋体" panose="02010600030101010101" pitchFamily="2" charset="-122"/>
                <a:cs typeface="宋体" panose="02010600030101010101" pitchFamily="2" charset="-122"/>
              </a:rPr>
              <a:t>《</a:t>
            </a:r>
            <a:r>
              <a:rPr lang="zh-CN" altLang="en-US" sz="2800" dirty="0">
                <a:effectLst/>
                <a:ea typeface="宋体" panose="02010600030101010101" pitchFamily="2" charset="-122"/>
                <a:cs typeface="宋体" panose="02010600030101010101" pitchFamily="2" charset="-122"/>
              </a:rPr>
              <a:t>粤港澳大湾区发展规划纲要</a:t>
            </a:r>
            <a:r>
              <a:rPr lang="en-US" altLang="zh-CN" sz="2800" dirty="0">
                <a:effectLst/>
                <a:ea typeface="宋体" panose="02010600030101010101" pitchFamily="2" charset="-122"/>
                <a:cs typeface="宋体" panose="02010600030101010101" pitchFamily="2" charset="-122"/>
              </a:rPr>
              <a:t>》</a:t>
            </a:r>
            <a:r>
              <a:rPr lang="zh-CN" altLang="en-US" sz="2800" dirty="0">
                <a:effectLst/>
                <a:ea typeface="宋体" panose="02010600030101010101" pitchFamily="2" charset="-122"/>
                <a:cs typeface="宋体" panose="02010600030101010101" pitchFamily="2" charset="-122"/>
              </a:rPr>
              <a:t>，将珠三角城市群（广东省 </a:t>
            </a:r>
            <a:r>
              <a:rPr lang="en-US" altLang="zh-CN" sz="2800" dirty="0">
                <a:effectLst/>
                <a:ea typeface="宋体" panose="02010600030101010101" pitchFamily="2" charset="-122"/>
                <a:cs typeface="宋体" panose="02010600030101010101" pitchFamily="2" charset="-122"/>
              </a:rPr>
              <a:t>9 </a:t>
            </a:r>
            <a:r>
              <a:rPr lang="zh-CN" altLang="en-US" sz="2800" dirty="0">
                <a:effectLst/>
                <a:ea typeface="宋体" panose="02010600030101010101" pitchFamily="2" charset="-122"/>
                <a:cs typeface="宋体" panose="02010600030101010101" pitchFamily="2" charset="-122"/>
              </a:rPr>
              <a:t>个城市） 升级为粤港澳大湾区（</a:t>
            </a:r>
            <a:r>
              <a:rPr lang="en-US" altLang="zh-CN" sz="2800" dirty="0">
                <a:effectLst/>
                <a:ea typeface="宋体" panose="02010600030101010101" pitchFamily="2" charset="-122"/>
                <a:cs typeface="宋体" panose="02010600030101010101" pitchFamily="2" charset="-122"/>
              </a:rPr>
              <a:t>9+2</a:t>
            </a:r>
            <a:r>
              <a:rPr lang="zh-CN" altLang="en-US" sz="2800" dirty="0">
                <a:effectLst/>
                <a:ea typeface="宋体" panose="02010600030101010101" pitchFamily="2" charset="-122"/>
                <a:cs typeface="宋体" panose="02010600030101010101" pitchFamily="2" charset="-122"/>
              </a:rPr>
              <a:t>）。下图为“粤港澳大湾区范围图”。</a:t>
            </a:r>
            <a:endParaRPr lang="zh-CN" altLang="en-US" sz="2800" dirty="0"/>
          </a:p>
        </p:txBody>
      </p:sp>
      <p:sp>
        <p:nvSpPr>
          <p:cNvPr id="7" name="文本框 6"/>
          <p:cNvSpPr txBox="1"/>
          <p:nvPr/>
        </p:nvSpPr>
        <p:spPr>
          <a:xfrm>
            <a:off x="322868" y="4265372"/>
            <a:ext cx="11375796" cy="2439129"/>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20.</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相比京津冀、长三角城市群，珠三角城市群更易建立区域统一大市场的有利条件是（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行政管辖关系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经济发展水平模结构</a:t>
            </a:r>
            <a:endPar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风俗习惯差异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人口规模</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p:txBody>
      </p:sp>
      <p:pic>
        <p:nvPicPr>
          <p:cNvPr id="6" name="image11.jpeg"/>
          <p:cNvPicPr>
            <a:picLocks noChangeAspect="1"/>
          </p:cNvPicPr>
          <p:nvPr/>
        </p:nvPicPr>
        <p:blipFill>
          <a:blip r:embed="rId1" cstate="print"/>
          <a:stretch>
            <a:fillRect/>
          </a:stretch>
        </p:blipFill>
        <p:spPr>
          <a:xfrm>
            <a:off x="6648127" y="153499"/>
            <a:ext cx="4627245" cy="37795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4270" y="751488"/>
            <a:ext cx="6074782" cy="2246769"/>
          </a:xfrm>
          <a:prstGeom prst="rect">
            <a:avLst/>
          </a:prstGeom>
          <a:noFill/>
        </p:spPr>
        <p:txBody>
          <a:bodyPr wrap="square">
            <a:spAutoFit/>
          </a:bodyPr>
          <a:lstStyle/>
          <a:p>
            <a:r>
              <a:rPr lang="zh-CN" altLang="en-US" sz="2800" dirty="0">
                <a:effectLst/>
                <a:ea typeface="宋体" panose="02010600030101010101" pitchFamily="2" charset="-122"/>
                <a:cs typeface="宋体" panose="02010600030101010101" pitchFamily="2" charset="-122"/>
              </a:rPr>
              <a:t>近年我国印发了</a:t>
            </a:r>
            <a:r>
              <a:rPr lang="en-US" altLang="zh-CN" sz="2800" dirty="0">
                <a:effectLst/>
                <a:ea typeface="宋体" panose="02010600030101010101" pitchFamily="2" charset="-122"/>
                <a:cs typeface="宋体" panose="02010600030101010101" pitchFamily="2" charset="-122"/>
              </a:rPr>
              <a:t>《</a:t>
            </a:r>
            <a:r>
              <a:rPr lang="zh-CN" altLang="en-US" sz="2800" dirty="0">
                <a:effectLst/>
                <a:ea typeface="宋体" panose="02010600030101010101" pitchFamily="2" charset="-122"/>
                <a:cs typeface="宋体" panose="02010600030101010101" pitchFamily="2" charset="-122"/>
              </a:rPr>
              <a:t>粤港澳大湾区发展规划纲要</a:t>
            </a:r>
            <a:r>
              <a:rPr lang="en-US" altLang="zh-CN" sz="2800" dirty="0">
                <a:effectLst/>
                <a:ea typeface="宋体" panose="02010600030101010101" pitchFamily="2" charset="-122"/>
                <a:cs typeface="宋体" panose="02010600030101010101" pitchFamily="2" charset="-122"/>
              </a:rPr>
              <a:t>》</a:t>
            </a:r>
            <a:r>
              <a:rPr lang="zh-CN" altLang="en-US" sz="2800" dirty="0">
                <a:effectLst/>
                <a:ea typeface="宋体" panose="02010600030101010101" pitchFamily="2" charset="-122"/>
                <a:cs typeface="宋体" panose="02010600030101010101" pitchFamily="2" charset="-122"/>
              </a:rPr>
              <a:t>，将珠三角城市群（广东省 </a:t>
            </a:r>
            <a:r>
              <a:rPr lang="en-US" altLang="zh-CN" sz="2800" dirty="0">
                <a:effectLst/>
                <a:ea typeface="宋体" panose="02010600030101010101" pitchFamily="2" charset="-122"/>
                <a:cs typeface="宋体" panose="02010600030101010101" pitchFamily="2" charset="-122"/>
              </a:rPr>
              <a:t>9 </a:t>
            </a:r>
            <a:r>
              <a:rPr lang="zh-CN" altLang="en-US" sz="2800" dirty="0">
                <a:effectLst/>
                <a:ea typeface="宋体" panose="02010600030101010101" pitchFamily="2" charset="-122"/>
                <a:cs typeface="宋体" panose="02010600030101010101" pitchFamily="2" charset="-122"/>
              </a:rPr>
              <a:t>个城市） 升级为粤港澳大湾区（</a:t>
            </a:r>
            <a:r>
              <a:rPr lang="en-US" altLang="zh-CN" sz="2800" dirty="0">
                <a:effectLst/>
                <a:ea typeface="宋体" panose="02010600030101010101" pitchFamily="2" charset="-122"/>
                <a:cs typeface="宋体" panose="02010600030101010101" pitchFamily="2" charset="-122"/>
              </a:rPr>
              <a:t>9+2</a:t>
            </a:r>
            <a:r>
              <a:rPr lang="zh-CN" altLang="en-US" sz="2800" dirty="0">
                <a:effectLst/>
                <a:ea typeface="宋体" panose="02010600030101010101" pitchFamily="2" charset="-122"/>
                <a:cs typeface="宋体" panose="02010600030101010101" pitchFamily="2" charset="-122"/>
              </a:rPr>
              <a:t>）。下图为“粤港澳大湾区范围图”。</a:t>
            </a:r>
            <a:endParaRPr lang="zh-CN" altLang="en-US" sz="2800" dirty="0"/>
          </a:p>
        </p:txBody>
      </p:sp>
      <p:sp>
        <p:nvSpPr>
          <p:cNvPr id="7" name="文本框 6"/>
          <p:cNvSpPr txBox="1"/>
          <p:nvPr/>
        </p:nvSpPr>
        <p:spPr>
          <a:xfrm>
            <a:off x="210131" y="3859743"/>
            <a:ext cx="12375038" cy="2998257"/>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21.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粤港澳大湾区空间结构更接近（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单核多中心结构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双核多中心结构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多中心网络结构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核心边缘结构				</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22.</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将粤港澳大湾区定位为世界级城市群，香港发挥的最大优势体现在（）</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A.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旅游观光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B.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生产加工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C.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消费市场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D. </a:t>
            </a:r>
            <a:r>
              <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rPr>
              <a:t>对外联系</a:t>
            </a: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a:p>
            <a:pPr lvl="0">
              <a:spcBef>
                <a:spcPts val="485"/>
              </a:spcBef>
              <a:spcAft>
                <a:spcPts val="0"/>
              </a:spcAft>
              <a:buSzPts val="1050"/>
              <a:tabLst>
                <a:tab pos="280670" algn="l"/>
                <a:tab pos="1812925" algn="l"/>
              </a:tabLst>
            </a:pPr>
            <a:endParaRPr lang="zh-CN" altLang="en-US" sz="2800" b="1" spc="0" dirty="0">
              <a:effectLst/>
              <a:latin typeface="宋体" panose="02010600030101010101" pitchFamily="2" charset="-122"/>
              <a:ea typeface="Times New Roman" panose="02020603050405020304" pitchFamily="18" charset="0"/>
              <a:cs typeface="宋体" panose="02010600030101010101" pitchFamily="2" charset="-122"/>
            </a:endParaRPr>
          </a:p>
        </p:txBody>
      </p:sp>
      <p:pic>
        <p:nvPicPr>
          <p:cNvPr id="6" name="image11.jpeg"/>
          <p:cNvPicPr>
            <a:picLocks noChangeAspect="1"/>
          </p:cNvPicPr>
          <p:nvPr/>
        </p:nvPicPr>
        <p:blipFill>
          <a:blip r:embed="rId1" cstate="print"/>
          <a:stretch>
            <a:fillRect/>
          </a:stretch>
        </p:blipFill>
        <p:spPr>
          <a:xfrm>
            <a:off x="6836663" y="80223"/>
            <a:ext cx="4627245" cy="37795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0512" y="233585"/>
            <a:ext cx="11302738" cy="1815882"/>
          </a:xfrm>
          <a:prstGeom prst="rect">
            <a:avLst/>
          </a:prstGeom>
          <a:noFill/>
        </p:spPr>
        <p:txBody>
          <a:bodyPr wrap="square">
            <a:spAutoFit/>
          </a:bodyPr>
          <a:lstStyle/>
          <a:p>
            <a:pPr marL="114300" marR="80010" indent="266700"/>
            <a:r>
              <a:rPr lang="zh-CN" altLang="zh-CN" sz="2800" dirty="0">
                <a:effectLst/>
                <a:latin typeface="宋体" panose="02010600030101010101" pitchFamily="2" charset="-122"/>
                <a:ea typeface="宋体" panose="02010600030101010101" pitchFamily="2" charset="-122"/>
                <a:cs typeface="宋体" panose="02010600030101010101" pitchFamily="2" charset="-122"/>
              </a:rPr>
              <a:t>材料一柑橘是原产于我国的热带、亚热带水果，在我国有</a:t>
            </a:r>
            <a:r>
              <a:rPr lang="zh-CN" altLang="zh-CN" sz="2800" spc="485" dirty="0">
                <a:effectLst/>
                <a:latin typeface="宋体" panose="02010600030101010101" pitchFamily="2" charset="-122"/>
                <a:ea typeface="宋体" panose="02010600030101010101" pitchFamily="2" charset="-122"/>
                <a:cs typeface="宋体" panose="02010600030101010101" pitchFamily="2" charset="-122"/>
              </a:rPr>
              <a:t>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4000</a:t>
            </a:r>
            <a:r>
              <a:rPr lang="en-US" altLang="zh-CN" sz="2800" spc="480"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多年的栽培历史。</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橘逾淮而北为枳</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大致反映了古人对柑橘分布的认识，目前淮河依然是我国柑橘分布的北界。</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a:p>
            <a:r>
              <a:rPr lang="zh-CN" altLang="zh-CN" sz="2800" dirty="0">
                <a:effectLst/>
                <a:ea typeface="宋体" panose="02010600030101010101" pitchFamily="2" charset="-122"/>
                <a:cs typeface="宋体" panose="02010600030101010101" pitchFamily="2" charset="-122"/>
              </a:rPr>
              <a:t>材料二图为</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柑橘在世界的传播过程及分布北界示意图</a:t>
            </a:r>
            <a:r>
              <a:rPr lang="en-US"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12.jpeg"/>
          <p:cNvPicPr>
            <a:picLocks noChangeAspect="1"/>
          </p:cNvPicPr>
          <p:nvPr/>
        </p:nvPicPr>
        <p:blipFill>
          <a:blip r:embed="rId1" cstate="print"/>
          <a:stretch>
            <a:fillRect/>
          </a:stretch>
        </p:blipFill>
        <p:spPr>
          <a:xfrm>
            <a:off x="1745546" y="2228575"/>
            <a:ext cx="8134526" cy="33897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8215" y="473773"/>
            <a:ext cx="11491274" cy="4401205"/>
          </a:xfrm>
          <a:prstGeom prst="rect">
            <a:avLst/>
          </a:prstGeom>
          <a:noFill/>
        </p:spPr>
        <p:txBody>
          <a:bodyPr wrap="square">
            <a:spAutoFit/>
          </a:bodyPr>
          <a:lstStyle/>
          <a:p>
            <a:r>
              <a:rPr lang="zh-CN" altLang="en-US" sz="2800" b="1" dirty="0"/>
              <a:t>（</a:t>
            </a:r>
            <a:r>
              <a:rPr lang="en-US" altLang="zh-CN" sz="2800" b="1" dirty="0"/>
              <a:t>1</a:t>
            </a:r>
            <a:r>
              <a:rPr lang="zh-CN" altLang="en-US" sz="2800" b="1" dirty="0"/>
              <a:t>）	写出柑橘从我国传播到国外的两种路径。</a:t>
            </a:r>
            <a:endParaRPr lang="zh-CN" altLang="en-US" sz="2800" b="1" dirty="0"/>
          </a:p>
          <a:p>
            <a:endParaRPr lang="en-US" altLang="zh-CN" sz="2800" b="1" dirty="0"/>
          </a:p>
          <a:p>
            <a:endParaRPr lang="en-US" altLang="zh-CN" sz="2800" b="1" dirty="0"/>
          </a:p>
          <a:p>
            <a:endParaRPr lang="zh-CN" altLang="en-US" sz="2800" b="1" dirty="0"/>
          </a:p>
          <a:p>
            <a:r>
              <a:rPr lang="zh-CN" altLang="en-US" sz="2800" b="1" dirty="0"/>
              <a:t>（</a:t>
            </a:r>
            <a:r>
              <a:rPr lang="en-US" altLang="zh-CN" sz="2800" b="1" dirty="0"/>
              <a:t>2</a:t>
            </a:r>
            <a:r>
              <a:rPr lang="zh-CN" altLang="en-US" sz="2800" b="1" dirty="0"/>
              <a:t>）	分析亚欧大陆东西两岸柑橘分布北界的差异及其原因。</a:t>
            </a:r>
            <a:endParaRPr lang="zh-CN" altLang="en-US" sz="2800" b="1" dirty="0"/>
          </a:p>
          <a:p>
            <a:endParaRPr lang="en-US" altLang="zh-CN" sz="2800" b="1" dirty="0"/>
          </a:p>
          <a:p>
            <a:endParaRPr lang="en-US" altLang="zh-CN" sz="2800" b="1" dirty="0"/>
          </a:p>
          <a:p>
            <a:endParaRPr lang="en-US" altLang="zh-CN" sz="2800" b="1" dirty="0"/>
          </a:p>
          <a:p>
            <a:endParaRPr lang="zh-CN" altLang="en-US" sz="2800" b="1" dirty="0"/>
          </a:p>
          <a:p>
            <a:r>
              <a:rPr lang="zh-CN" altLang="en-US" sz="2800" b="1" dirty="0"/>
              <a:t>（</a:t>
            </a:r>
            <a:r>
              <a:rPr lang="en-US" altLang="zh-CN" sz="2800" b="1" dirty="0"/>
              <a:t>3</a:t>
            </a:r>
            <a:r>
              <a:rPr lang="zh-CN" altLang="en-US" sz="2800" b="1" dirty="0"/>
              <a:t>）	从①、②、③、④四线中选出柑橘在日本分布的北界，并简述理由。</a:t>
            </a:r>
            <a:endParaRPr lang="zh-CN" altLang="en-US" sz="2800" b="1" dirty="0"/>
          </a:p>
        </p:txBody>
      </p:sp>
      <p:sp>
        <p:nvSpPr>
          <p:cNvPr id="6" name="文本框 5"/>
          <p:cNvSpPr txBox="1"/>
          <p:nvPr/>
        </p:nvSpPr>
        <p:spPr>
          <a:xfrm>
            <a:off x="678730" y="1079565"/>
            <a:ext cx="9310145" cy="954107"/>
          </a:xfrm>
          <a:prstGeom prst="rect">
            <a:avLst/>
          </a:prstGeom>
          <a:noFill/>
        </p:spPr>
        <p:txBody>
          <a:bodyPr wrap="square">
            <a:spAutoFit/>
          </a:bodyPr>
          <a:lstStyle/>
          <a:p>
            <a:pPr marL="114300" marR="137795"/>
            <a:r>
              <a:rPr lang="en-US"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陆地向南亚、波斯湾地区以及地中海沿岸地区传播；</a:t>
            </a:r>
            <a:r>
              <a:rPr lang="en-US"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②</a:t>
            </a:r>
            <a:r>
              <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海洋上向日本、东南</a:t>
            </a:r>
            <a:r>
              <a:rPr lang="zh-CN" altLang="zh-CN" sz="2800" b="1" spc="225"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亚等地区传播。</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708579" y="2881655"/>
            <a:ext cx="11037219" cy="1384995"/>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差异：亚欧大陆西岸柑橘北界的纬度较亚欧大陆东岸北界的纬度更高。原因：亚欧大 陆西岸受西风影响，亚热带北界的纬度位置更高，亚欧大陆东岸受季风的影响，亚热带北界 所处纬度相对较低。</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729001" y="4881708"/>
            <a:ext cx="11037219" cy="1384995"/>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③线。理由：我国柑橘分布的北界在淮河一线，日本气候的海洋性突出，柑橘分布的 北界的纬度较我国淮河一线的纬度更高。④线纬度低于淮河一线；①②线应属于温带季风气 候，不是亚热带的北界。</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9364" y="322437"/>
            <a:ext cx="6796727" cy="6124754"/>
          </a:xfrm>
          <a:prstGeom prst="rect">
            <a:avLst/>
          </a:prstGeom>
          <a:noFill/>
        </p:spPr>
        <p:txBody>
          <a:bodyPr wrap="square">
            <a:spAutoFit/>
          </a:bodyPr>
          <a:lstStyle/>
          <a:p>
            <a:pPr marL="114300" marR="139065" indent="266700" algn="just"/>
            <a:r>
              <a:rPr lang="zh-CN" altLang="zh-CN" sz="2800" spc="110" dirty="0">
                <a:effectLst/>
                <a:latin typeface="宋体" panose="02010600030101010101" pitchFamily="2" charset="-122"/>
                <a:ea typeface="宋体" panose="02010600030101010101" pitchFamily="2" charset="-122"/>
                <a:cs typeface="宋体" panose="02010600030101010101" pitchFamily="2" charset="-122"/>
              </a:rPr>
              <a:t>材料一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2005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年前，某大型汽车制造企业的整车厂和零部件厂大多集中在上海，此后逐渐向周边城市扩散，有四大整车厂和</a:t>
            </a:r>
            <a:r>
              <a:rPr lang="zh-CN" altLang="zh-CN" sz="2800" spc="900" dirty="0">
                <a:effectLst/>
                <a:latin typeface="宋体" panose="02010600030101010101" pitchFamily="2" charset="-122"/>
                <a:ea typeface="宋体" panose="02010600030101010101" pitchFamily="2" charset="-122"/>
                <a:cs typeface="宋体" panose="02010600030101010101" pitchFamily="2" charset="-122"/>
              </a:rPr>
              <a:t>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90%</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以上的零部件厂分布在长三角城市群，并形成了完整的供应链体系。</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a:p>
            <a:pPr marL="114300" marR="139065" indent="266700" algn="just"/>
            <a:r>
              <a:rPr lang="zh-CN" altLang="zh-CN" sz="2800" dirty="0">
                <a:effectLst/>
                <a:latin typeface="宋体" panose="02010600030101010101" pitchFamily="2" charset="-122"/>
                <a:ea typeface="宋体" panose="02010600030101010101" pitchFamily="2" charset="-122"/>
                <a:cs typeface="宋体" panose="02010600030101010101" pitchFamily="2" charset="-122"/>
              </a:rPr>
              <a:t>材料二为推动区域一体化，江苏省组织引领苏南苏北对口共建优质、绿色产业园区。共</a:t>
            </a:r>
            <a:r>
              <a:rPr lang="zh-CN" altLang="zh-CN" sz="2800" spc="55"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spc="-5" dirty="0">
                <a:effectLst/>
                <a:latin typeface="宋体" panose="02010600030101010101" pitchFamily="2" charset="-122"/>
                <a:ea typeface="宋体" panose="02010600030101010101" pitchFamily="2" charset="-122"/>
                <a:cs typeface="宋体" panose="02010600030101010101" pitchFamily="2" charset="-122"/>
              </a:rPr>
              <a:t>建以来，园区引入高素质管理与技术人才，促进人口就业，推动当地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GDP</a:t>
            </a:r>
            <a:r>
              <a:rPr lang="en-US" altLang="zh-CN" sz="2800" spc="-25"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spc="-25" dirty="0">
                <a:effectLst/>
                <a:latin typeface="宋体" panose="02010600030101010101" pitchFamily="2" charset="-122"/>
                <a:ea typeface="宋体" panose="02010600030101010101" pitchFamily="2" charset="-122"/>
                <a:cs typeface="宋体" panose="02010600030101010101" pitchFamily="2" charset="-122"/>
              </a:rPr>
              <a:t>快速增长。</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a:p>
            <a:pPr marL="114300" marR="445770" indent="266700" algn="just"/>
            <a:r>
              <a:rPr lang="zh-CN" altLang="zh-CN" sz="2800" dirty="0">
                <a:effectLst/>
                <a:latin typeface="宋体" panose="02010600030101010101" pitchFamily="2" charset="-122"/>
                <a:ea typeface="宋体" panose="02010600030101010101" pitchFamily="2" charset="-122"/>
                <a:cs typeface="宋体" panose="02010600030101010101" pitchFamily="2" charset="-122"/>
              </a:rPr>
              <a:t>材料三图为</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“2018</a:t>
            </a:r>
            <a:r>
              <a:rPr lang="en-US" altLang="zh-CN" sz="2800" spc="940"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年某大型汽车制造企业主要零部件厂在长三角城市群分布示意图</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image13.jpeg"/>
          <p:cNvPicPr>
            <a:picLocks noChangeAspect="1"/>
          </p:cNvPicPr>
          <p:nvPr/>
        </p:nvPicPr>
        <p:blipFill>
          <a:blip r:embed="rId1" cstate="print"/>
          <a:stretch>
            <a:fillRect/>
          </a:stretch>
        </p:blipFill>
        <p:spPr>
          <a:xfrm>
            <a:off x="7296425" y="612771"/>
            <a:ext cx="4320540" cy="48406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084" y="439686"/>
            <a:ext cx="11293311" cy="3539430"/>
          </a:xfrm>
          <a:prstGeom prst="rect">
            <a:avLst/>
          </a:prstGeom>
          <a:noFill/>
        </p:spPr>
        <p:txBody>
          <a:bodyPr wrap="square">
            <a:spAutoFit/>
          </a:bodyPr>
          <a:lstStyle/>
          <a:p>
            <a:r>
              <a:rPr lang="zh-CN" altLang="en-US" sz="2800" dirty="0"/>
              <a:t>（</a:t>
            </a:r>
            <a:r>
              <a:rPr lang="en-US" altLang="zh-CN" sz="2800" dirty="0"/>
              <a:t>1</a:t>
            </a:r>
            <a:r>
              <a:rPr lang="zh-CN" altLang="en-US" sz="2800" dirty="0"/>
              <a:t>）分析该大型汽车制造企业主要零部件厂的分布格局及其形成的主要原因。</a:t>
            </a:r>
            <a:endParaRPr lang="zh-CN" altLang="en-US" sz="2800" dirty="0"/>
          </a:p>
          <a:p>
            <a:endParaRPr lang="en-US" altLang="zh-CN" sz="2800" dirty="0"/>
          </a:p>
          <a:p>
            <a:endParaRPr lang="en-US" altLang="zh-CN" sz="2800" dirty="0"/>
          </a:p>
          <a:p>
            <a:endParaRPr lang="en-US" altLang="zh-CN" sz="2800" dirty="0"/>
          </a:p>
          <a:p>
            <a:endParaRPr lang="zh-CN" altLang="en-US" sz="2800" dirty="0"/>
          </a:p>
          <a:p>
            <a:r>
              <a:rPr lang="zh-CN" altLang="en-US" sz="2800" dirty="0"/>
              <a:t>（</a:t>
            </a:r>
            <a:r>
              <a:rPr lang="en-US" altLang="zh-CN" sz="2800" dirty="0"/>
              <a:t>2</a:t>
            </a:r>
            <a:r>
              <a:rPr lang="zh-CN" altLang="en-US" sz="2800" dirty="0"/>
              <a:t>）简述该大型汽车制造企业向外扩展形成的供应链体系对苏南苏北共建产业园的启示。</a:t>
            </a:r>
            <a:endParaRPr lang="zh-CN" altLang="en-US" sz="2800" dirty="0"/>
          </a:p>
        </p:txBody>
      </p:sp>
      <p:sp>
        <p:nvSpPr>
          <p:cNvPr id="6" name="文本框 5"/>
          <p:cNvSpPr txBox="1"/>
          <p:nvPr/>
        </p:nvSpPr>
        <p:spPr>
          <a:xfrm>
            <a:off x="449344" y="1664027"/>
            <a:ext cx="10548594" cy="954107"/>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分布格局：主要分布在长三角城市群，整车厂附近；原因：有利于加强生产协 作和技术交流；降低物流成本；快速响应市场。</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449344" y="4106980"/>
            <a:ext cx="11293311" cy="1815882"/>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启示：明确园区的主导产业，以此为核心大力引进主导产业中的龙头企业；引入低能耗，能排放，高增长产业；有针对性地引进与之相关联、相配套的项目，提高产业的集聚度； 重视资金、技术、管理和人才的综合引进。</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7962" y="760598"/>
            <a:ext cx="5803770" cy="3539430"/>
          </a:xfrm>
          <a:prstGeom prst="rect">
            <a:avLst/>
          </a:prstGeom>
          <a:noFill/>
        </p:spPr>
        <p:txBody>
          <a:bodyPr wrap="square">
            <a:spAutoFit/>
          </a:bodyPr>
          <a:lstStyle/>
          <a:p>
            <a:pPr marL="114300" marR="139065" indent="266700"/>
            <a:r>
              <a:rPr lang="zh-CN" altLang="zh-CN" sz="2800" dirty="0">
                <a:effectLst/>
                <a:latin typeface="宋体" panose="02010600030101010101" pitchFamily="2" charset="-122"/>
                <a:ea typeface="宋体" panose="02010600030101010101" pitchFamily="2" charset="-122"/>
                <a:cs typeface="宋体" panose="02010600030101010101" pitchFamily="2" charset="-122"/>
              </a:rPr>
              <a:t>材料一南泥湾位于陕西省延安市，地处典型的黄土高原丘陵地带，云岩河上游。</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1941</a:t>
            </a:r>
            <a:r>
              <a:rPr lang="en-US" altLang="zh-CN" sz="2800" spc="5"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年春，八路军第三五九旅赴南泥湾开展大生产运动，使昔日荒凉的南泥湾变成了</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平川稻谷</a:t>
            </a:r>
            <a:r>
              <a:rPr lang="zh-CN" altLang="zh-CN" sz="2800" spc="110"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香，肥鸭遍池塘。到处是庄稼，遍地是牛羊</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的陕北好江南。</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a:p>
            <a:r>
              <a:rPr lang="zh-CN" altLang="zh-CN" sz="2800" dirty="0">
                <a:effectLst/>
                <a:ea typeface="宋体" panose="02010600030101010101" pitchFamily="2" charset="-122"/>
                <a:cs typeface="宋体" panose="02010600030101010101" pitchFamily="2" charset="-122"/>
              </a:rPr>
              <a:t>材料二图为</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南泥湾俯瞰景观图</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14.jpeg"/>
          <p:cNvPicPr>
            <a:picLocks noChangeAspect="1"/>
          </p:cNvPicPr>
          <p:nvPr/>
        </p:nvPicPr>
        <p:blipFill>
          <a:blip r:embed="rId1" cstate="print"/>
          <a:stretch>
            <a:fillRect/>
          </a:stretch>
        </p:blipFill>
        <p:spPr>
          <a:xfrm>
            <a:off x="6580553" y="597274"/>
            <a:ext cx="5068087" cy="375695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4524" y="431156"/>
            <a:ext cx="11528982" cy="4401205"/>
          </a:xfrm>
          <a:prstGeom prst="rect">
            <a:avLst/>
          </a:prstGeom>
          <a:noFill/>
        </p:spPr>
        <p:txBody>
          <a:bodyPr wrap="square">
            <a:spAutoFit/>
          </a:bodyPr>
          <a:lstStyle/>
          <a:p>
            <a:r>
              <a:rPr lang="zh-CN" altLang="en-US" sz="2800" dirty="0"/>
              <a:t>（</a:t>
            </a:r>
            <a:r>
              <a:rPr lang="en-US" altLang="zh-CN" sz="2800" dirty="0"/>
              <a:t>1</a:t>
            </a:r>
            <a:r>
              <a:rPr lang="zh-CN" altLang="en-US" sz="2800" dirty="0"/>
              <a:t>）	简述八路军在南泥湾开展大生产运动时面临的不利自然条件。</a:t>
            </a:r>
            <a:endParaRPr lang="zh-CN" altLang="en-US" sz="2800" dirty="0"/>
          </a:p>
          <a:p>
            <a:endParaRPr lang="en-US" altLang="zh-CN" sz="2800" dirty="0"/>
          </a:p>
          <a:p>
            <a:endParaRPr lang="en-US" altLang="zh-CN" sz="2800" dirty="0"/>
          </a:p>
          <a:p>
            <a:endParaRPr lang="en-US" altLang="zh-CN" sz="2800" dirty="0"/>
          </a:p>
          <a:p>
            <a:r>
              <a:rPr lang="zh-CN" altLang="en-US" sz="2800" dirty="0"/>
              <a:t>（</a:t>
            </a:r>
            <a:r>
              <a:rPr lang="en-US" altLang="zh-CN" sz="2800" dirty="0"/>
              <a:t>2</a:t>
            </a:r>
            <a:r>
              <a:rPr lang="zh-CN" altLang="en-US" sz="2800" dirty="0"/>
              <a:t>）	解读“平川稻谷香，肥鸭遍池塘。到处是庄稼，遍地是牛羊”的陕北好江南所描述的 农业生产布局。</a:t>
            </a:r>
            <a:endParaRPr lang="en-US" altLang="zh-CN" sz="2800" dirty="0"/>
          </a:p>
          <a:p>
            <a:endParaRPr lang="en-US" altLang="zh-CN" sz="2800" dirty="0"/>
          </a:p>
          <a:p>
            <a:endParaRPr lang="en-US" altLang="zh-CN" sz="2800" dirty="0"/>
          </a:p>
          <a:p>
            <a:endParaRPr lang="en-US" altLang="zh-CN" sz="2800" dirty="0"/>
          </a:p>
          <a:p>
            <a:r>
              <a:rPr lang="zh-CN" altLang="en-US" sz="2800" dirty="0"/>
              <a:t>（</a:t>
            </a:r>
            <a:r>
              <a:rPr lang="en-US" altLang="zh-CN" sz="2800" dirty="0"/>
              <a:t>3</a:t>
            </a:r>
            <a:r>
              <a:rPr lang="zh-CN" altLang="en-US" sz="2800" dirty="0"/>
              <a:t>）	比较南泥湾所在地区与江南地区在农业生产特点方面的差异。</a:t>
            </a:r>
            <a:endParaRPr lang="zh-CN" altLang="en-US" sz="2800" dirty="0"/>
          </a:p>
        </p:txBody>
      </p:sp>
      <p:sp>
        <p:nvSpPr>
          <p:cNvPr id="6" name="文本框 5"/>
          <p:cNvSpPr txBox="1"/>
          <p:nvPr/>
        </p:nvSpPr>
        <p:spPr>
          <a:xfrm>
            <a:off x="408494" y="806185"/>
            <a:ext cx="11101634" cy="1384995"/>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春季气温回升快，蒸发旺盛，风力大</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气候干旱，降水少；高原丘陵地区，地 势起伏大，地表支离破碎，平地少；河流水量小、地下水位深，水源短缺。</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468198" y="3112202"/>
            <a:ext cx="11101634" cy="954107"/>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平地、川地</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谷地</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种植粮食作物；地势低洼的池塘养鱼放鸭；</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山上发展畜牧业，放牧 牛羊。</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254524" y="4832361"/>
            <a:ext cx="11682952" cy="1815882"/>
          </a:xfrm>
          <a:prstGeom prst="rect">
            <a:avLst/>
          </a:prstGeom>
          <a:noFill/>
        </p:spPr>
        <p:txBody>
          <a:bodyPr wrap="square">
            <a:spAutoFit/>
          </a:bodyPr>
          <a:lstStyle/>
          <a:p>
            <a:pPr marL="114300" marR="137795"/>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农田的差异：南泥湾是旱田，江南是水田；耕作制度的差异</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作物熟制差异</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：南泥湾一年一熟或两年三熟，江南地区一年两熟到三熟；作物种类差异：南泥湾以小麦、谷子为主， 江南地区以水稻为主；畜牧业差异：南泥湾放牧业，江南地区家庭饲养为主。</a:t>
            </a:r>
            <a:endPar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77" y="699353"/>
            <a:ext cx="4647414" cy="1384995"/>
          </a:xfrm>
          <a:prstGeom prst="rect">
            <a:avLst/>
          </a:prstGeom>
          <a:noFill/>
        </p:spPr>
        <p:txBody>
          <a:bodyPr wrap="square">
            <a:spAutoFit/>
          </a:bodyPr>
          <a:lstStyle/>
          <a:p>
            <a:pPr marL="381000"/>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下图为</a:t>
            </a:r>
            <a:r>
              <a:rPr lang="en-US" altLang="zh-CN" sz="2800" spc="5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某日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14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时亚洲部分地区地面天气简图</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。据此完成下面小题。</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5073155" y="216129"/>
            <a:ext cx="6078753" cy="3759979"/>
          </a:xfrm>
          <a:prstGeom prst="rect">
            <a:avLst/>
          </a:prstGeom>
        </p:spPr>
      </p:pic>
      <p:sp>
        <p:nvSpPr>
          <p:cNvPr id="6" name="文本框 5"/>
          <p:cNvSpPr txBox="1"/>
          <p:nvPr/>
        </p:nvSpPr>
        <p:spPr>
          <a:xfrm>
            <a:off x="39277" y="4075514"/>
            <a:ext cx="12187287" cy="2185214"/>
          </a:xfrm>
          <a:prstGeom prst="rect">
            <a:avLst/>
          </a:prstGeom>
          <a:noFill/>
        </p:spPr>
        <p:txBody>
          <a:bodyPr wrap="square">
            <a:spAutoFit/>
          </a:bodyPr>
          <a:lstStyle/>
          <a:p>
            <a:pPr marL="114300">
              <a:spcBef>
                <a:spcPts val="30"/>
              </a:spcBef>
              <a:spcAft>
                <a:spcPts val="0"/>
              </a:spcAft>
            </a:pPr>
            <a:r>
              <a:rPr lang="en-US" altLang="zh-CN" sz="2800" b="1" dirty="0">
                <a:latin typeface="宋体" panose="02010600030101010101" pitchFamily="2" charset="-122"/>
                <a:ea typeface="宋体" panose="02010600030101010101" pitchFamily="2" charset="-122"/>
              </a:rPr>
              <a:t> 4.</a:t>
            </a:r>
            <a:r>
              <a:rPr lang="zh-CN" altLang="zh-CN" sz="2800" b="1" dirty="0">
                <a:latin typeface="宋体" panose="02010600030101010101" pitchFamily="2" charset="-122"/>
                <a:ea typeface="宋体" panose="02010600030101010101" pitchFamily="2" charset="-122"/>
              </a:rPr>
              <a:t>此时我国新疆地区气温明显高于内蒙古中东部地区的主要原因是（</a:t>
            </a:r>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a:t>
            </a:r>
            <a:endParaRPr lang="zh-CN" altLang="zh-CN" sz="2800" b="1" dirty="0">
              <a:latin typeface="宋体" panose="02010600030101010101" pitchFamily="2" charset="-122"/>
              <a:ea typeface="宋体" panose="02010600030101010101" pitchFamily="2" charset="-122"/>
            </a:endParaRPr>
          </a:p>
          <a:p>
            <a:pPr marL="114300">
              <a:spcBef>
                <a:spcPts val="30"/>
              </a:spcBef>
              <a:spcAft>
                <a:spcPts val="0"/>
              </a:spcAft>
            </a:pPr>
            <a:r>
              <a:rPr lang="en-US" altLang="zh-CN" sz="2800" b="1" dirty="0">
                <a:latin typeface="宋体" panose="02010600030101010101" pitchFamily="2" charset="-122"/>
                <a:ea typeface="宋体" panose="02010600030101010101" pitchFamily="2" charset="-122"/>
              </a:rPr>
              <a:t> A.</a:t>
            </a:r>
            <a:r>
              <a:rPr lang="zh-CN" altLang="zh-CN" sz="2800" b="1" dirty="0">
                <a:latin typeface="宋体" panose="02010600030101010101" pitchFamily="2" charset="-122"/>
                <a:ea typeface="宋体" panose="02010600030101010101" pitchFamily="2" charset="-122"/>
              </a:rPr>
              <a:t>正值当地正午前后，太阳辐射较强</a:t>
            </a:r>
            <a:endParaRPr lang="zh-CN" altLang="zh-CN" sz="2800" b="1" dirty="0">
              <a:latin typeface="宋体" panose="02010600030101010101" pitchFamily="2" charset="-122"/>
              <a:ea typeface="宋体" panose="02010600030101010101" pitchFamily="2" charset="-122"/>
            </a:endParaRPr>
          </a:p>
          <a:p>
            <a:pPr marL="114300">
              <a:spcBef>
                <a:spcPts val="35"/>
              </a:spcBef>
              <a:spcAft>
                <a:spcPts val="0"/>
              </a:spcAft>
            </a:pPr>
            <a:r>
              <a:rPr lang="en-US" altLang="zh-CN" sz="2800" b="1" dirty="0">
                <a:latin typeface="宋体" panose="02010600030101010101" pitchFamily="2" charset="-122"/>
                <a:ea typeface="宋体" panose="02010600030101010101" pitchFamily="2" charset="-122"/>
              </a:rPr>
              <a:t> B.</a:t>
            </a:r>
            <a:r>
              <a:rPr lang="zh-CN" altLang="zh-CN" sz="2800" b="1" dirty="0">
                <a:latin typeface="宋体" panose="02010600030101010101" pitchFamily="2" charset="-122"/>
                <a:ea typeface="宋体" panose="02010600030101010101" pitchFamily="2" charset="-122"/>
              </a:rPr>
              <a:t>受降温过程影响小，天气晴朗少云</a:t>
            </a:r>
            <a:endParaRPr lang="zh-CN" altLang="zh-CN" sz="2800" b="1" dirty="0">
              <a:latin typeface="宋体" panose="02010600030101010101" pitchFamily="2" charset="-122"/>
              <a:ea typeface="宋体" panose="02010600030101010101" pitchFamily="2" charset="-122"/>
            </a:endParaRPr>
          </a:p>
          <a:p>
            <a:pPr marL="114300">
              <a:spcBef>
                <a:spcPts val="35"/>
              </a:spcBef>
              <a:spcAft>
                <a:spcPts val="0"/>
              </a:spcAft>
            </a:pPr>
            <a:r>
              <a:rPr lang="en-US" altLang="zh-CN" sz="2800" b="1" dirty="0">
                <a:latin typeface="宋体" panose="02010600030101010101" pitchFamily="2" charset="-122"/>
                <a:ea typeface="宋体" panose="02010600030101010101" pitchFamily="2" charset="-122"/>
              </a:rPr>
              <a:t> C.</a:t>
            </a:r>
            <a:r>
              <a:rPr lang="zh-CN" altLang="zh-CN" sz="2800" b="1" dirty="0">
                <a:latin typeface="宋体" panose="02010600030101010101" pitchFamily="2" charset="-122"/>
                <a:ea typeface="宋体" panose="02010600030101010101" pitchFamily="2" charset="-122"/>
              </a:rPr>
              <a:t>受盆地地形的影响，空气下沉增温</a:t>
            </a:r>
            <a:endParaRPr lang="zh-CN" altLang="zh-CN" sz="2800" b="1" dirty="0">
              <a:latin typeface="宋体" panose="02010600030101010101" pitchFamily="2" charset="-122"/>
              <a:ea typeface="宋体" panose="02010600030101010101" pitchFamily="2" charset="-122"/>
            </a:endParaRPr>
          </a:p>
          <a:p>
            <a:pPr marL="114300">
              <a:spcBef>
                <a:spcPts val="30"/>
              </a:spcBef>
              <a:spcAft>
                <a:spcPts val="0"/>
              </a:spcAft>
            </a:pPr>
            <a:r>
              <a:rPr lang="en-US" altLang="zh-CN" sz="2400" b="1" dirty="0">
                <a:effectLst/>
                <a:latin typeface="宋体" panose="02010600030101010101" pitchFamily="2" charset="-122"/>
                <a:ea typeface="宋体" panose="02010600030101010101" pitchFamily="2" charset="-122"/>
                <a:cs typeface="宋体" panose="02010600030101010101" pitchFamily="2" charset="-122"/>
              </a:rPr>
              <a:t> </a:t>
            </a:r>
            <a:r>
              <a:rPr lang="en-US" altLang="zh-CN" sz="2400" b="1" dirty="0">
                <a:effectLst/>
                <a:latin typeface="宋体" panose="02010600030101010101" pitchFamily="2" charset="-122"/>
                <a:ea typeface="Times New Roman" panose="02020603050405020304" pitchFamily="18" charset="0"/>
                <a:cs typeface="宋体" panose="02010600030101010101" pitchFamily="2" charset="-122"/>
              </a:rPr>
              <a:t>D.</a:t>
            </a:r>
            <a:r>
              <a:rPr lang="zh-CN" altLang="zh-CN" sz="2400" b="1" dirty="0">
                <a:effectLst/>
                <a:latin typeface="宋体" panose="02010600030101010101" pitchFamily="2" charset="-122"/>
                <a:ea typeface="Times New Roman" panose="02020603050405020304" pitchFamily="18" charset="0"/>
                <a:cs typeface="宋体" panose="02010600030101010101" pitchFamily="2" charset="-122"/>
              </a:rPr>
              <a:t>位于天山的背风坡，焚风效应显著</a:t>
            </a:r>
            <a:endParaRPr lang="zh-CN" altLang="zh-CN" sz="2400" b="1" dirty="0">
              <a:effectLst/>
              <a:latin typeface="宋体" panose="02010600030101010101" pitchFamily="2" charset="-122"/>
              <a:ea typeface="Times New Roman" panose="02020603050405020304" pitchFamily="18" charset="0"/>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77" y="699353"/>
            <a:ext cx="4647414" cy="1384995"/>
          </a:xfrm>
          <a:prstGeom prst="rect">
            <a:avLst/>
          </a:prstGeom>
          <a:noFill/>
        </p:spPr>
        <p:txBody>
          <a:bodyPr wrap="square">
            <a:spAutoFit/>
          </a:bodyPr>
          <a:lstStyle/>
          <a:p>
            <a:pPr marL="381000"/>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下图为</a:t>
            </a:r>
            <a:r>
              <a:rPr lang="en-US" altLang="zh-CN" sz="2800" spc="5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某日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14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时亚洲部分地区地面天气简图</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。据此完成下面小题。</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5073155" y="216129"/>
            <a:ext cx="6078753" cy="3759979"/>
          </a:xfrm>
          <a:prstGeom prst="rect">
            <a:avLst/>
          </a:prstGeom>
        </p:spPr>
      </p:pic>
      <p:sp>
        <p:nvSpPr>
          <p:cNvPr id="6" name="文本框 5"/>
          <p:cNvSpPr txBox="1"/>
          <p:nvPr/>
        </p:nvSpPr>
        <p:spPr>
          <a:xfrm>
            <a:off x="39277" y="4226342"/>
            <a:ext cx="12187287" cy="1384995"/>
          </a:xfrm>
          <a:prstGeom prst="rect">
            <a:avLst/>
          </a:prstGeom>
          <a:noFill/>
        </p:spPr>
        <p:txBody>
          <a:bodyPr wrap="square">
            <a:spAutoFit/>
          </a:bodyPr>
          <a:lstStyle/>
          <a:p>
            <a:pPr marL="114300">
              <a:spcBef>
                <a:spcPts val="30"/>
              </a:spcBef>
              <a:spcAft>
                <a:spcPts val="0"/>
              </a:spcAft>
            </a:pPr>
            <a:r>
              <a:rPr lang="en-US" altLang="zh-CN" sz="2800" b="1" dirty="0">
                <a:latin typeface="宋体" panose="02010600030101010101" pitchFamily="2" charset="-122"/>
                <a:ea typeface="宋体" panose="02010600030101010101" pitchFamily="2" charset="-122"/>
              </a:rPr>
              <a:t> 5.	</a:t>
            </a:r>
            <a:r>
              <a:rPr lang="zh-CN" altLang="en-US" sz="2800" b="1" dirty="0">
                <a:latin typeface="宋体" panose="02010600030101010101" pitchFamily="2" charset="-122"/>
                <a:ea typeface="宋体" panose="02010600030101010101" pitchFamily="2" charset="-122"/>
              </a:rPr>
              <a:t>此时下列站点上空最可能存在逆温的是（	）</a:t>
            </a:r>
            <a:endParaRPr lang="zh-CN" altLang="en-US" sz="2800" b="1" dirty="0">
              <a:latin typeface="宋体" panose="02010600030101010101" pitchFamily="2" charset="-122"/>
              <a:ea typeface="宋体" panose="02010600030101010101" pitchFamily="2" charset="-122"/>
            </a:endParaRPr>
          </a:p>
          <a:p>
            <a:pPr marL="114300">
              <a:spcBef>
                <a:spcPts val="30"/>
              </a:spcBef>
              <a:spcAft>
                <a:spcPts val="0"/>
              </a:spcAft>
            </a:pPr>
            <a:r>
              <a:rPr lang="zh-CN" altLang="en-US"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 </a:t>
            </a:r>
            <a:r>
              <a:rPr lang="zh-CN" altLang="en-US" sz="2800" b="1" dirty="0">
                <a:latin typeface="宋体" panose="02010600030101010101" pitchFamily="2" charset="-122"/>
                <a:ea typeface="宋体" panose="02010600030101010101" pitchFamily="2" charset="-122"/>
              </a:rPr>
              <a:t>长春			     </a:t>
            </a:r>
            <a:r>
              <a:rPr lang="en-US" altLang="zh-CN" sz="2800" b="1" dirty="0">
                <a:latin typeface="宋体" panose="02010600030101010101" pitchFamily="2" charset="-122"/>
                <a:ea typeface="宋体" panose="02010600030101010101" pitchFamily="2" charset="-122"/>
              </a:rPr>
              <a:t>B. </a:t>
            </a:r>
            <a:r>
              <a:rPr lang="zh-CN" altLang="en-US" sz="2800" b="1" dirty="0">
                <a:latin typeface="宋体" panose="02010600030101010101" pitchFamily="2" charset="-122"/>
                <a:ea typeface="宋体" panose="02010600030101010101" pitchFamily="2" charset="-122"/>
              </a:rPr>
              <a:t>太原</a:t>
            </a:r>
            <a:endParaRPr lang="zh-CN" altLang="en-US" sz="2800" b="1" dirty="0">
              <a:latin typeface="宋体" panose="02010600030101010101" pitchFamily="2" charset="-122"/>
              <a:ea typeface="宋体" panose="02010600030101010101" pitchFamily="2" charset="-122"/>
            </a:endParaRPr>
          </a:p>
          <a:p>
            <a:pPr marL="114300">
              <a:spcBef>
                <a:spcPts val="30"/>
              </a:spcBef>
              <a:spcAft>
                <a:spcPts val="0"/>
              </a:spcAft>
            </a:pPr>
            <a:r>
              <a:rPr lang="en-US" altLang="zh-CN" sz="2800" b="1" dirty="0">
                <a:latin typeface="宋体" panose="02010600030101010101" pitchFamily="2" charset="-122"/>
                <a:ea typeface="宋体" panose="02010600030101010101" pitchFamily="2" charset="-122"/>
              </a:rPr>
              <a:t> C. </a:t>
            </a:r>
            <a:r>
              <a:rPr lang="zh-CN" altLang="en-US" sz="2800" b="1" dirty="0">
                <a:latin typeface="宋体" panose="02010600030101010101" pitchFamily="2" charset="-122"/>
                <a:ea typeface="宋体" panose="02010600030101010101" pitchFamily="2" charset="-122"/>
              </a:rPr>
              <a:t>呼伦贝尔			</a:t>
            </a:r>
            <a:r>
              <a:rPr lang="en-US" altLang="zh-CN" sz="2800" b="1" dirty="0">
                <a:latin typeface="宋体" panose="02010600030101010101" pitchFamily="2" charset="-122"/>
                <a:ea typeface="宋体" panose="02010600030101010101" pitchFamily="2" charset="-122"/>
              </a:rPr>
              <a:t>D. </a:t>
            </a:r>
            <a:r>
              <a:rPr lang="zh-CN" altLang="en-US" sz="2800" b="1" dirty="0">
                <a:latin typeface="宋体" panose="02010600030101010101" pitchFamily="2" charset="-122"/>
                <a:ea typeface="宋体" panose="02010600030101010101" pitchFamily="2" charset="-122"/>
              </a:rPr>
              <a:t>乌鲁木齐</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20040" y="791422"/>
            <a:ext cx="6074833" cy="5075767"/>
            <a:chOff x="5903107" y="3148259"/>
            <a:chExt cx="4556181" cy="3806651"/>
          </a:xfrm>
        </p:grpSpPr>
        <p:grpSp>
          <p:nvGrpSpPr>
            <p:cNvPr id="37891" name="组合 8"/>
            <p:cNvGrpSpPr/>
            <p:nvPr/>
          </p:nvGrpSpPr>
          <p:grpSpPr>
            <a:xfrm>
              <a:off x="5903107" y="3154341"/>
              <a:ext cx="2226312" cy="3800569"/>
              <a:chOff x="6500983" y="460414"/>
              <a:chExt cx="2226312" cy="3800569"/>
            </a:xfrm>
          </p:grpSpPr>
          <p:sp>
            <p:nvSpPr>
              <p:cNvPr id="45" name="圆角矩形 43"/>
              <p:cNvSpPr/>
              <p:nvPr/>
            </p:nvSpPr>
            <p:spPr>
              <a:xfrm>
                <a:off x="6500983" y="461353"/>
                <a:ext cx="2226312" cy="3799630"/>
              </a:xfrm>
              <a:prstGeom prst="roundRect">
                <a:avLst>
                  <a:gd name="adj" fmla="val 41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46" name="椭圆 45"/>
              <p:cNvSpPr/>
              <p:nvPr/>
            </p:nvSpPr>
            <p:spPr>
              <a:xfrm>
                <a:off x="6602420" y="544026"/>
                <a:ext cx="2051538" cy="2051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37894" name="文本框 46"/>
              <p:cNvSpPr txBox="1"/>
              <p:nvPr/>
            </p:nvSpPr>
            <p:spPr>
              <a:xfrm>
                <a:off x="6624125" y="2893184"/>
                <a:ext cx="1917168" cy="922359"/>
              </a:xfrm>
              <a:prstGeom prst="rect">
                <a:avLst/>
              </a:prstGeom>
              <a:noFill/>
              <a:ln w="9525">
                <a:noFill/>
              </a:ln>
            </p:spPr>
            <p:txBody>
              <a:bodyPr wrap="none" anchor="t">
                <a:spAutoFit/>
              </a:bodyPr>
              <a:lstStyle/>
              <a:p>
                <a:r>
                  <a:rPr lang="zh-CN" altLang="en-US" sz="3735">
                    <a:solidFill>
                      <a:schemeClr val="bg1"/>
                    </a:solidFill>
                    <a:latin typeface="微软雅黑" panose="020B0503020204020204" charset="-122"/>
                    <a:ea typeface="微软雅黑" panose="020B0503020204020204" charset="-122"/>
                  </a:rPr>
                  <a:t>气温随高度</a:t>
                </a:r>
                <a:endParaRPr lang="zh-CN" altLang="en-US" sz="3735">
                  <a:solidFill>
                    <a:schemeClr val="bg1"/>
                  </a:solidFill>
                  <a:latin typeface="微软雅黑" panose="020B0503020204020204" charset="-122"/>
                  <a:ea typeface="微软雅黑" panose="020B0503020204020204" charset="-122"/>
                </a:endParaRPr>
              </a:p>
              <a:p>
                <a:r>
                  <a:rPr lang="zh-CN" altLang="en-US" sz="3735">
                    <a:solidFill>
                      <a:schemeClr val="bg1"/>
                    </a:solidFill>
                    <a:latin typeface="微软雅黑" panose="020B0503020204020204" charset="-122"/>
                    <a:ea typeface="微软雅黑" panose="020B0503020204020204" charset="-122"/>
                  </a:rPr>
                  <a:t>升高而递减</a:t>
                </a:r>
                <a:endParaRPr lang="zh-CN" altLang="en-US" sz="3735">
                  <a:solidFill>
                    <a:schemeClr val="bg1"/>
                  </a:solidFill>
                  <a:latin typeface="微软雅黑" panose="020B0503020204020204" charset="-122"/>
                  <a:ea typeface="微软雅黑" panose="020B0503020204020204" charset="-122"/>
                </a:endParaRPr>
              </a:p>
            </p:txBody>
          </p:sp>
          <p:grpSp>
            <p:nvGrpSpPr>
              <p:cNvPr id="37895" name="组合 47"/>
              <p:cNvGrpSpPr/>
              <p:nvPr/>
            </p:nvGrpSpPr>
            <p:grpSpPr>
              <a:xfrm>
                <a:off x="6664413" y="659423"/>
                <a:ext cx="1693589" cy="1891624"/>
                <a:chOff x="6676688" y="659423"/>
                <a:chExt cx="1693589" cy="1891624"/>
              </a:xfrm>
            </p:grpSpPr>
            <p:cxnSp>
              <p:nvCxnSpPr>
                <p:cNvPr id="52" name="直接连接符 51"/>
                <p:cNvCxnSpPr/>
                <p:nvPr/>
              </p:nvCxnSpPr>
              <p:spPr>
                <a:xfrm flipH="1">
                  <a:off x="7244862" y="659423"/>
                  <a:ext cx="0" cy="1380392"/>
                </a:xfrm>
                <a:prstGeom prst="line">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897" name="组合 52"/>
                <p:cNvGrpSpPr/>
                <p:nvPr/>
              </p:nvGrpSpPr>
              <p:grpSpPr>
                <a:xfrm rot="-5400000" flipV="1">
                  <a:off x="7697161" y="1587508"/>
                  <a:ext cx="70181" cy="974785"/>
                  <a:chOff x="6840416" y="1515263"/>
                  <a:chExt cx="123093" cy="873314"/>
                </a:xfrm>
              </p:grpSpPr>
              <p:grpSp>
                <p:nvGrpSpPr>
                  <p:cNvPr id="37898" name="组合 67"/>
                  <p:cNvGrpSpPr/>
                  <p:nvPr/>
                </p:nvGrpSpPr>
                <p:grpSpPr>
                  <a:xfrm>
                    <a:off x="6866793" y="1660815"/>
                    <a:ext cx="96716" cy="582208"/>
                    <a:chOff x="6866792" y="1660815"/>
                    <a:chExt cx="123093" cy="582208"/>
                  </a:xfrm>
                </p:grpSpPr>
                <p:cxnSp>
                  <p:nvCxnSpPr>
                    <p:cNvPr id="74" name="直接连接符 73"/>
                    <p:cNvCxnSpPr/>
                    <p:nvPr/>
                  </p:nvCxnSpPr>
                  <p:spPr>
                    <a:xfrm>
                      <a:off x="6866792" y="1660815"/>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866792" y="1951919"/>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866792" y="224302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902" name="组合 68"/>
                  <p:cNvGrpSpPr/>
                  <p:nvPr/>
                </p:nvGrpSpPr>
                <p:grpSpPr>
                  <a:xfrm>
                    <a:off x="6840416" y="1515263"/>
                    <a:ext cx="123093" cy="873314"/>
                    <a:chOff x="6866792" y="1515263"/>
                    <a:chExt cx="123093" cy="873314"/>
                  </a:xfrm>
                </p:grpSpPr>
                <p:cxnSp>
                  <p:nvCxnSpPr>
                    <p:cNvPr id="70" name="直接连接符 69"/>
                    <p:cNvCxnSpPr/>
                    <p:nvPr/>
                  </p:nvCxnSpPr>
                  <p:spPr>
                    <a:xfrm>
                      <a:off x="6866792" y="180636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866792" y="2097471"/>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866792" y="238857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866792" y="151526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4" name="直接连接符 53"/>
                <p:cNvCxnSpPr/>
                <p:nvPr/>
              </p:nvCxnSpPr>
              <p:spPr>
                <a:xfrm>
                  <a:off x="7236069" y="2039815"/>
                  <a:ext cx="1134208" cy="0"/>
                </a:xfrm>
                <a:prstGeom prst="line">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908" name="组合 54"/>
                <p:cNvGrpSpPr/>
                <p:nvPr/>
              </p:nvGrpSpPr>
              <p:grpSpPr>
                <a:xfrm>
                  <a:off x="7148146" y="867144"/>
                  <a:ext cx="87923" cy="1172671"/>
                  <a:chOff x="6840416" y="1515263"/>
                  <a:chExt cx="123093" cy="873314"/>
                </a:xfrm>
              </p:grpSpPr>
              <p:grpSp>
                <p:nvGrpSpPr>
                  <p:cNvPr id="37909" name="组合 58"/>
                  <p:cNvGrpSpPr/>
                  <p:nvPr/>
                </p:nvGrpSpPr>
                <p:grpSpPr>
                  <a:xfrm>
                    <a:off x="6866793" y="1660815"/>
                    <a:ext cx="96716" cy="582208"/>
                    <a:chOff x="6866792" y="1660815"/>
                    <a:chExt cx="123093" cy="582208"/>
                  </a:xfrm>
                </p:grpSpPr>
                <p:cxnSp>
                  <p:nvCxnSpPr>
                    <p:cNvPr id="65" name="直接连接符 64"/>
                    <p:cNvCxnSpPr/>
                    <p:nvPr/>
                  </p:nvCxnSpPr>
                  <p:spPr>
                    <a:xfrm>
                      <a:off x="6866792" y="1660815"/>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866792" y="1951919"/>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866792" y="224302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913" name="组合 59"/>
                  <p:cNvGrpSpPr/>
                  <p:nvPr/>
                </p:nvGrpSpPr>
                <p:grpSpPr>
                  <a:xfrm>
                    <a:off x="6840416" y="1515263"/>
                    <a:ext cx="123093" cy="873314"/>
                    <a:chOff x="6866792" y="1515263"/>
                    <a:chExt cx="123093" cy="873314"/>
                  </a:xfrm>
                </p:grpSpPr>
                <p:cxnSp>
                  <p:nvCxnSpPr>
                    <p:cNvPr id="61" name="直接连接符 60"/>
                    <p:cNvCxnSpPr/>
                    <p:nvPr/>
                  </p:nvCxnSpPr>
                  <p:spPr>
                    <a:xfrm>
                      <a:off x="6866792" y="180636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866792" y="2097471"/>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866792" y="238857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866792" y="151526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7918" name="文本框 55"/>
                <p:cNvSpPr txBox="1"/>
                <p:nvPr/>
              </p:nvSpPr>
              <p:spPr>
                <a:xfrm>
                  <a:off x="7280848" y="2051484"/>
                  <a:ext cx="849164" cy="495468"/>
                </a:xfrm>
                <a:prstGeom prst="rect">
                  <a:avLst/>
                </a:prstGeom>
                <a:noFill/>
                <a:ln w="9525">
                  <a:noFill/>
                </a:ln>
              </p:spPr>
              <p:txBody>
                <a:bodyPr wrap="none" anchor="t">
                  <a:spAutoFit/>
                </a:bodyPr>
                <a:lstStyle/>
                <a:p>
                  <a:r>
                    <a:rPr lang="zh-CN" altLang="en-US" sz="3735">
                      <a:solidFill>
                        <a:srgbClr val="7F7F7F"/>
                      </a:solidFill>
                      <a:latin typeface="微软雅黑" panose="020B0503020204020204" charset="-122"/>
                      <a:ea typeface="微软雅黑" panose="020B0503020204020204" charset="-122"/>
                    </a:rPr>
                    <a:t>气温</a:t>
                  </a:r>
                  <a:endParaRPr lang="zh-CN" altLang="en-US" sz="3735">
                    <a:solidFill>
                      <a:srgbClr val="7F7F7F"/>
                    </a:solidFill>
                    <a:latin typeface="微软雅黑" panose="020B0503020204020204" charset="-122"/>
                    <a:ea typeface="微软雅黑" panose="020B0503020204020204" charset="-122"/>
                  </a:endParaRPr>
                </a:p>
              </p:txBody>
            </p:sp>
            <p:sp>
              <p:nvSpPr>
                <p:cNvPr id="37919" name="文本框 56"/>
                <p:cNvSpPr txBox="1"/>
                <p:nvPr/>
              </p:nvSpPr>
              <p:spPr>
                <a:xfrm>
                  <a:off x="6676688" y="1033890"/>
                  <a:ext cx="564077" cy="811508"/>
                </a:xfrm>
                <a:prstGeom prst="rect">
                  <a:avLst/>
                </a:prstGeom>
                <a:noFill/>
                <a:ln w="9525">
                  <a:noFill/>
                </a:ln>
              </p:spPr>
              <p:txBody>
                <a:bodyPr vert="eaVert" wrap="none" anchor="t">
                  <a:spAutoFit/>
                </a:bodyPr>
                <a:lstStyle/>
                <a:p>
                  <a:r>
                    <a:rPr lang="zh-CN" altLang="en-US" sz="3735">
                      <a:solidFill>
                        <a:srgbClr val="7F7F7F"/>
                      </a:solidFill>
                      <a:latin typeface="微软雅黑" panose="020B0503020204020204" charset="-122"/>
                      <a:ea typeface="微软雅黑" panose="020B0503020204020204" charset="-122"/>
                    </a:rPr>
                    <a:t>高度</a:t>
                  </a:r>
                  <a:endParaRPr lang="zh-CN" altLang="en-US" sz="3735">
                    <a:solidFill>
                      <a:srgbClr val="7F7F7F"/>
                    </a:solidFill>
                    <a:latin typeface="微软雅黑" panose="020B0503020204020204" charset="-122"/>
                    <a:ea typeface="微软雅黑" panose="020B0503020204020204" charset="-122"/>
                  </a:endParaRPr>
                </a:p>
              </p:txBody>
            </p:sp>
            <p:sp>
              <p:nvSpPr>
                <p:cNvPr id="58" name="任意多边形 56"/>
                <p:cNvSpPr/>
                <p:nvPr/>
              </p:nvSpPr>
              <p:spPr>
                <a:xfrm>
                  <a:off x="7324083" y="867144"/>
                  <a:ext cx="439616" cy="1158019"/>
                </a:xfrm>
                <a:custGeom>
                  <a:avLst/>
                  <a:gdLst>
                    <a:gd name="connsiteX0" fmla="*/ 439616 w 439616"/>
                    <a:gd name="connsiteY0" fmla="*/ 1099038 h 1099038"/>
                    <a:gd name="connsiteX1" fmla="*/ 211016 w 439616"/>
                    <a:gd name="connsiteY1" fmla="*/ 756138 h 1099038"/>
                    <a:gd name="connsiteX2" fmla="*/ 96716 w 439616"/>
                    <a:gd name="connsiteY2" fmla="*/ 175846 h 1099038"/>
                    <a:gd name="connsiteX3" fmla="*/ 0 w 439616"/>
                    <a:gd name="connsiteY3" fmla="*/ 0 h 1099038"/>
                    <a:gd name="connsiteX0-1" fmla="*/ 439616 w 439616"/>
                    <a:gd name="connsiteY0-2" fmla="*/ 1099038 h 1099038"/>
                    <a:gd name="connsiteX1-3" fmla="*/ 96716 w 439616"/>
                    <a:gd name="connsiteY1-4" fmla="*/ 175846 h 1099038"/>
                    <a:gd name="connsiteX2-5" fmla="*/ 0 w 439616"/>
                    <a:gd name="connsiteY2-6" fmla="*/ 0 h 1099038"/>
                    <a:gd name="connsiteX0-7" fmla="*/ 439616 w 439616"/>
                    <a:gd name="connsiteY0-8" fmla="*/ 1099038 h 1099038"/>
                    <a:gd name="connsiteX1-9" fmla="*/ 0 w 439616"/>
                    <a:gd name="connsiteY1-10" fmla="*/ 0 h 1099038"/>
                  </a:gdLst>
                  <a:ahLst/>
                  <a:cxnLst>
                    <a:cxn ang="0">
                      <a:pos x="connsiteX0-1" y="connsiteY0-2"/>
                    </a:cxn>
                    <a:cxn ang="0">
                      <a:pos x="connsiteX1-3" y="connsiteY1-4"/>
                    </a:cxn>
                  </a:cxnLst>
                  <a:rect l="l" t="t" r="r" b="b"/>
                  <a:pathLst>
                    <a:path w="439615" h="1099038">
                      <a:moveTo>
                        <a:pt x="439616" y="1099038"/>
                      </a:moveTo>
                      <a:lnTo>
                        <a:pt x="0" y="0"/>
                      </a:lnTo>
                    </a:path>
                  </a:pathLst>
                </a:custGeom>
                <a:noFill/>
                <a:ln w="1905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grpSp>
          <p:grpSp>
            <p:nvGrpSpPr>
              <p:cNvPr id="37921" name="组合 48"/>
              <p:cNvGrpSpPr/>
              <p:nvPr/>
            </p:nvGrpSpPr>
            <p:grpSpPr>
              <a:xfrm>
                <a:off x="7934095" y="460414"/>
                <a:ext cx="449190" cy="943065"/>
                <a:chOff x="5502109" y="808833"/>
                <a:chExt cx="449190" cy="943065"/>
              </a:xfrm>
            </p:grpSpPr>
            <p:sp>
              <p:nvSpPr>
                <p:cNvPr id="50" name="任意多边形 48"/>
                <p:cNvSpPr/>
                <p:nvPr/>
              </p:nvSpPr>
              <p:spPr>
                <a:xfrm rot="16200000">
                  <a:off x="5255170" y="1055770"/>
                  <a:ext cx="943065" cy="449190"/>
                </a:xfrm>
                <a:custGeom>
                  <a:avLst/>
                  <a:gdLst>
                    <a:gd name="connsiteX0" fmla="*/ 943065 w 943065"/>
                    <a:gd name="connsiteY0" fmla="*/ 0 h 449190"/>
                    <a:gd name="connsiteX1" fmla="*/ 943065 w 943065"/>
                    <a:gd name="connsiteY1" fmla="*/ 449190 h 449190"/>
                    <a:gd name="connsiteX2" fmla="*/ 0 w 943065"/>
                    <a:gd name="connsiteY2" fmla="*/ 449190 h 449190"/>
                    <a:gd name="connsiteX3" fmla="*/ 96109 w 943065"/>
                    <a:gd name="connsiteY3" fmla="*/ 224595 h 449190"/>
                    <a:gd name="connsiteX4" fmla="*/ 0 w 943065"/>
                    <a:gd name="connsiteY4" fmla="*/ 0 h 44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065" h="449190">
                      <a:moveTo>
                        <a:pt x="943065" y="0"/>
                      </a:moveTo>
                      <a:lnTo>
                        <a:pt x="943065" y="449190"/>
                      </a:lnTo>
                      <a:lnTo>
                        <a:pt x="0" y="449190"/>
                      </a:lnTo>
                      <a:lnTo>
                        <a:pt x="96109" y="224595"/>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tx1"/>
                    </a:solidFill>
                  </a:endParaRPr>
                </a:p>
              </p:txBody>
            </p:sp>
            <p:sp>
              <p:nvSpPr>
                <p:cNvPr id="37923" name="文本框 50"/>
                <p:cNvSpPr/>
                <p:nvPr/>
              </p:nvSpPr>
              <p:spPr>
                <a:xfrm>
                  <a:off x="5567838" y="895630"/>
                  <a:ext cx="335156" cy="679476"/>
                </a:xfrm>
                <a:custGeom>
                  <a:avLst/>
                  <a:gdLst/>
                  <a:ahLst/>
                  <a:cxnLst/>
                  <a:rect l="l" t="t" r="r" b="b"/>
                  <a:pathLst>
                    <a:path w="335156" h="679476">
                      <a:moveTo>
                        <a:pt x="118062" y="489518"/>
                      </a:moveTo>
                      <a:lnTo>
                        <a:pt x="118062" y="515245"/>
                      </a:lnTo>
                      <a:lnTo>
                        <a:pt x="218856" y="515245"/>
                      </a:lnTo>
                      <a:lnTo>
                        <a:pt x="218856" y="489518"/>
                      </a:lnTo>
                      <a:close/>
                      <a:moveTo>
                        <a:pt x="142027" y="357359"/>
                      </a:moveTo>
                      <a:lnTo>
                        <a:pt x="197005" y="364408"/>
                      </a:lnTo>
                      <a:lnTo>
                        <a:pt x="197005" y="416919"/>
                      </a:lnTo>
                      <a:lnTo>
                        <a:pt x="205111" y="416919"/>
                      </a:lnTo>
                      <a:cubicBezTo>
                        <a:pt x="216859" y="402117"/>
                        <a:pt x="227901" y="383439"/>
                        <a:pt x="238239" y="360883"/>
                      </a:cubicBezTo>
                      <a:lnTo>
                        <a:pt x="292513" y="379914"/>
                      </a:lnTo>
                      <a:cubicBezTo>
                        <a:pt x="280295" y="393071"/>
                        <a:pt x="266668" y="405406"/>
                        <a:pt x="251631" y="416919"/>
                      </a:cubicBezTo>
                      <a:lnTo>
                        <a:pt x="274891" y="416919"/>
                      </a:lnTo>
                      <a:lnTo>
                        <a:pt x="293922" y="398945"/>
                      </a:lnTo>
                      <a:lnTo>
                        <a:pt x="335156" y="430663"/>
                      </a:lnTo>
                      <a:lnTo>
                        <a:pt x="316478" y="439827"/>
                      </a:lnTo>
                      <a:lnTo>
                        <a:pt x="288636" y="485642"/>
                      </a:lnTo>
                      <a:lnTo>
                        <a:pt x="284407" y="483880"/>
                      </a:lnTo>
                      <a:lnTo>
                        <a:pt x="274539" y="492690"/>
                      </a:lnTo>
                      <a:lnTo>
                        <a:pt x="274539" y="540620"/>
                      </a:lnTo>
                      <a:lnTo>
                        <a:pt x="218856" y="550136"/>
                      </a:lnTo>
                      <a:lnTo>
                        <a:pt x="218856" y="540973"/>
                      </a:lnTo>
                      <a:lnTo>
                        <a:pt x="193129" y="540973"/>
                      </a:lnTo>
                      <a:lnTo>
                        <a:pt x="193129" y="563528"/>
                      </a:lnTo>
                      <a:lnTo>
                        <a:pt x="248460" y="563528"/>
                      </a:lnTo>
                      <a:lnTo>
                        <a:pt x="266433" y="545202"/>
                      </a:lnTo>
                      <a:lnTo>
                        <a:pt x="313306" y="574453"/>
                      </a:lnTo>
                      <a:lnTo>
                        <a:pt x="303085" y="586788"/>
                      </a:lnTo>
                      <a:lnTo>
                        <a:pt x="303085" y="635775"/>
                      </a:lnTo>
                      <a:cubicBezTo>
                        <a:pt x="303085" y="659270"/>
                        <a:pt x="292160" y="671017"/>
                        <a:pt x="270310" y="671017"/>
                      </a:cubicBezTo>
                      <a:lnTo>
                        <a:pt x="241763" y="671017"/>
                      </a:lnTo>
                      <a:cubicBezTo>
                        <a:pt x="241763" y="650107"/>
                        <a:pt x="230838" y="639652"/>
                        <a:pt x="208988" y="639652"/>
                      </a:cubicBezTo>
                      <a:lnTo>
                        <a:pt x="210045" y="619211"/>
                      </a:lnTo>
                      <a:cubicBezTo>
                        <a:pt x="219443" y="620386"/>
                        <a:pt x="230251" y="620973"/>
                        <a:pt x="242468" y="620973"/>
                      </a:cubicBezTo>
                      <a:cubicBezTo>
                        <a:pt x="246462" y="620973"/>
                        <a:pt x="248460" y="617214"/>
                        <a:pt x="248460" y="609695"/>
                      </a:cubicBezTo>
                      <a:lnTo>
                        <a:pt x="248460" y="589607"/>
                      </a:lnTo>
                      <a:lnTo>
                        <a:pt x="193129" y="589607"/>
                      </a:lnTo>
                      <a:lnTo>
                        <a:pt x="193129" y="674189"/>
                      </a:lnTo>
                      <a:lnTo>
                        <a:pt x="138855" y="679476"/>
                      </a:lnTo>
                      <a:lnTo>
                        <a:pt x="138855" y="589607"/>
                      </a:lnTo>
                      <a:lnTo>
                        <a:pt x="87401" y="589607"/>
                      </a:lnTo>
                      <a:lnTo>
                        <a:pt x="87401" y="656920"/>
                      </a:lnTo>
                      <a:lnTo>
                        <a:pt x="31366" y="664321"/>
                      </a:lnTo>
                      <a:lnTo>
                        <a:pt x="31366" y="550840"/>
                      </a:lnTo>
                      <a:lnTo>
                        <a:pt x="87401" y="557536"/>
                      </a:lnTo>
                      <a:lnTo>
                        <a:pt x="87401" y="563528"/>
                      </a:lnTo>
                      <a:lnTo>
                        <a:pt x="138855" y="563528"/>
                      </a:lnTo>
                      <a:lnTo>
                        <a:pt x="138855" y="540973"/>
                      </a:lnTo>
                      <a:lnTo>
                        <a:pt x="118062" y="540973"/>
                      </a:lnTo>
                      <a:lnTo>
                        <a:pt x="118062" y="543087"/>
                      </a:lnTo>
                      <a:lnTo>
                        <a:pt x="62732" y="550136"/>
                      </a:lnTo>
                      <a:lnTo>
                        <a:pt x="62732" y="452514"/>
                      </a:lnTo>
                      <a:lnTo>
                        <a:pt x="118062" y="458857"/>
                      </a:lnTo>
                      <a:lnTo>
                        <a:pt x="118062" y="463791"/>
                      </a:lnTo>
                      <a:lnTo>
                        <a:pt x="222028" y="463791"/>
                      </a:lnTo>
                      <a:lnTo>
                        <a:pt x="238592" y="444056"/>
                      </a:lnTo>
                      <a:lnTo>
                        <a:pt x="266786" y="465554"/>
                      </a:lnTo>
                      <a:lnTo>
                        <a:pt x="274539" y="443351"/>
                      </a:lnTo>
                      <a:lnTo>
                        <a:pt x="58150" y="443351"/>
                      </a:lnTo>
                      <a:cubicBezTo>
                        <a:pt x="55566" y="459092"/>
                        <a:pt x="52041" y="475304"/>
                        <a:pt x="47577" y="491985"/>
                      </a:cubicBezTo>
                      <a:lnTo>
                        <a:pt x="1410" y="466963"/>
                      </a:lnTo>
                      <a:cubicBezTo>
                        <a:pt x="13627" y="445583"/>
                        <a:pt x="23025" y="422323"/>
                        <a:pt x="29604" y="397183"/>
                      </a:cubicBezTo>
                      <a:lnTo>
                        <a:pt x="62732" y="407051"/>
                      </a:lnTo>
                      <a:cubicBezTo>
                        <a:pt x="62497" y="410575"/>
                        <a:pt x="62144" y="413865"/>
                        <a:pt x="61674" y="416919"/>
                      </a:cubicBezTo>
                      <a:lnTo>
                        <a:pt x="86696" y="416919"/>
                      </a:lnTo>
                      <a:cubicBezTo>
                        <a:pt x="74949" y="403292"/>
                        <a:pt x="62849" y="391897"/>
                        <a:pt x="50397" y="382734"/>
                      </a:cubicBezTo>
                      <a:lnTo>
                        <a:pt x="74009" y="358416"/>
                      </a:lnTo>
                      <a:cubicBezTo>
                        <a:pt x="93745" y="367579"/>
                        <a:pt x="112071" y="379444"/>
                        <a:pt x="128987" y="394011"/>
                      </a:cubicBezTo>
                      <a:lnTo>
                        <a:pt x="106080" y="416919"/>
                      </a:lnTo>
                      <a:lnTo>
                        <a:pt x="142027" y="416919"/>
                      </a:lnTo>
                      <a:close/>
                      <a:moveTo>
                        <a:pt x="287931" y="0"/>
                      </a:moveTo>
                      <a:lnTo>
                        <a:pt x="321059" y="29604"/>
                      </a:lnTo>
                      <a:lnTo>
                        <a:pt x="306610" y="44053"/>
                      </a:lnTo>
                      <a:lnTo>
                        <a:pt x="212865" y="44053"/>
                      </a:lnTo>
                      <a:lnTo>
                        <a:pt x="212865" y="135331"/>
                      </a:lnTo>
                      <a:lnTo>
                        <a:pt x="258680" y="135331"/>
                      </a:lnTo>
                      <a:lnTo>
                        <a:pt x="278768" y="116300"/>
                      </a:lnTo>
                      <a:lnTo>
                        <a:pt x="312248" y="145904"/>
                      </a:lnTo>
                      <a:lnTo>
                        <a:pt x="296742" y="160353"/>
                      </a:lnTo>
                      <a:lnTo>
                        <a:pt x="212865" y="160353"/>
                      </a:lnTo>
                      <a:lnTo>
                        <a:pt x="212865" y="299561"/>
                      </a:lnTo>
                      <a:lnTo>
                        <a:pt x="281587" y="299561"/>
                      </a:lnTo>
                      <a:lnTo>
                        <a:pt x="300971" y="281940"/>
                      </a:lnTo>
                      <a:lnTo>
                        <a:pt x="332689" y="310487"/>
                      </a:lnTo>
                      <a:lnTo>
                        <a:pt x="318240" y="325288"/>
                      </a:lnTo>
                      <a:lnTo>
                        <a:pt x="6344" y="325288"/>
                      </a:lnTo>
                      <a:lnTo>
                        <a:pt x="0" y="299561"/>
                      </a:lnTo>
                      <a:lnTo>
                        <a:pt x="39119" y="299561"/>
                      </a:lnTo>
                      <a:lnTo>
                        <a:pt x="39119" y="112424"/>
                      </a:lnTo>
                      <a:lnTo>
                        <a:pt x="96212" y="119472"/>
                      </a:lnTo>
                      <a:lnTo>
                        <a:pt x="96212" y="299561"/>
                      </a:lnTo>
                      <a:lnTo>
                        <a:pt x="151543" y="299561"/>
                      </a:lnTo>
                      <a:lnTo>
                        <a:pt x="151543" y="44053"/>
                      </a:lnTo>
                      <a:lnTo>
                        <a:pt x="15859" y="44053"/>
                      </a:lnTo>
                      <a:lnTo>
                        <a:pt x="9868" y="19031"/>
                      </a:lnTo>
                      <a:lnTo>
                        <a:pt x="267843" y="19031"/>
                      </a:lnTo>
                      <a:close/>
                    </a:path>
                  </a:pathLst>
                </a:custGeom>
                <a:solidFill>
                  <a:schemeClr val="bg1"/>
                </a:solidFill>
                <a:ln w="9525">
                  <a:noFill/>
                </a:ln>
              </p:spPr>
              <p:txBody>
                <a:bodyPr/>
                <a:lstStyle/>
                <a:p>
                  <a:endParaRPr lang="zh-CN" altLang="en-US" sz="2400"/>
                </a:p>
              </p:txBody>
            </p:sp>
          </p:grpSp>
        </p:grpSp>
        <p:grpSp>
          <p:nvGrpSpPr>
            <p:cNvPr id="37924" name="组合 9"/>
            <p:cNvGrpSpPr/>
            <p:nvPr/>
          </p:nvGrpSpPr>
          <p:grpSpPr>
            <a:xfrm>
              <a:off x="8232976" y="3148259"/>
              <a:ext cx="2226312" cy="3806650"/>
              <a:chOff x="8830852" y="454332"/>
              <a:chExt cx="2226312" cy="3806650"/>
            </a:xfrm>
          </p:grpSpPr>
          <p:sp>
            <p:nvSpPr>
              <p:cNvPr id="11" name="圆角矩形 9"/>
              <p:cNvSpPr/>
              <p:nvPr/>
            </p:nvSpPr>
            <p:spPr>
              <a:xfrm>
                <a:off x="8830852" y="460375"/>
                <a:ext cx="2226312" cy="3800607"/>
              </a:xfrm>
              <a:prstGeom prst="roundRect">
                <a:avLst>
                  <a:gd name="adj" fmla="val 41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12" name="椭圆 11"/>
              <p:cNvSpPr/>
              <p:nvPr/>
            </p:nvSpPr>
            <p:spPr>
              <a:xfrm>
                <a:off x="8918239" y="544026"/>
                <a:ext cx="2051538" cy="2051538"/>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37927" name="文本框 12"/>
              <p:cNvSpPr txBox="1"/>
              <p:nvPr/>
            </p:nvSpPr>
            <p:spPr>
              <a:xfrm>
                <a:off x="8953995" y="2893184"/>
                <a:ext cx="1917168" cy="922359"/>
              </a:xfrm>
              <a:prstGeom prst="rect">
                <a:avLst/>
              </a:prstGeom>
              <a:noFill/>
              <a:ln w="9525">
                <a:noFill/>
              </a:ln>
            </p:spPr>
            <p:txBody>
              <a:bodyPr wrap="none" anchor="t">
                <a:spAutoFit/>
              </a:bodyPr>
              <a:lstStyle/>
              <a:p>
                <a:r>
                  <a:rPr lang="zh-CN" altLang="en-US" sz="3735">
                    <a:solidFill>
                      <a:schemeClr val="bg1"/>
                    </a:solidFill>
                    <a:latin typeface="微软雅黑" panose="020B0503020204020204" charset="-122"/>
                    <a:ea typeface="微软雅黑" panose="020B0503020204020204" charset="-122"/>
                  </a:rPr>
                  <a:t>气温随高度</a:t>
                </a:r>
                <a:endParaRPr lang="zh-CN" altLang="en-US" sz="3735">
                  <a:solidFill>
                    <a:schemeClr val="bg1"/>
                  </a:solidFill>
                  <a:latin typeface="微软雅黑" panose="020B0503020204020204" charset="-122"/>
                  <a:ea typeface="微软雅黑" panose="020B0503020204020204" charset="-122"/>
                </a:endParaRPr>
              </a:p>
              <a:p>
                <a:r>
                  <a:rPr lang="zh-CN" altLang="en-US" sz="3735">
                    <a:solidFill>
                      <a:schemeClr val="bg1"/>
                    </a:solidFill>
                    <a:latin typeface="微软雅黑" panose="020B0503020204020204" charset="-122"/>
                    <a:ea typeface="微软雅黑" panose="020B0503020204020204" charset="-122"/>
                  </a:rPr>
                  <a:t>升高而递增</a:t>
                </a:r>
                <a:endParaRPr lang="zh-CN" altLang="en-US" sz="3735">
                  <a:solidFill>
                    <a:schemeClr val="bg1"/>
                  </a:solidFill>
                  <a:latin typeface="微软雅黑" panose="020B0503020204020204" charset="-122"/>
                  <a:ea typeface="微软雅黑" panose="020B0503020204020204" charset="-122"/>
                </a:endParaRPr>
              </a:p>
            </p:txBody>
          </p:sp>
          <p:grpSp>
            <p:nvGrpSpPr>
              <p:cNvPr id="37928" name="组合 13"/>
              <p:cNvGrpSpPr/>
              <p:nvPr/>
            </p:nvGrpSpPr>
            <p:grpSpPr>
              <a:xfrm>
                <a:off x="8980232" y="659423"/>
                <a:ext cx="1693589" cy="1891624"/>
                <a:chOff x="8965619" y="659423"/>
                <a:chExt cx="1693589" cy="1891624"/>
              </a:xfrm>
            </p:grpSpPr>
            <p:cxnSp>
              <p:nvCxnSpPr>
                <p:cNvPr id="18" name="直接连接符 17"/>
                <p:cNvCxnSpPr/>
                <p:nvPr/>
              </p:nvCxnSpPr>
              <p:spPr>
                <a:xfrm flipH="1">
                  <a:off x="9533793" y="659423"/>
                  <a:ext cx="0" cy="1380392"/>
                </a:xfrm>
                <a:prstGeom prst="line">
                  <a:avLst/>
                </a:prstGeom>
                <a:ln w="127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930" name="组合 18"/>
                <p:cNvGrpSpPr/>
                <p:nvPr/>
              </p:nvGrpSpPr>
              <p:grpSpPr>
                <a:xfrm rot="-5400000" flipV="1">
                  <a:off x="9986092" y="1587508"/>
                  <a:ext cx="70181" cy="974785"/>
                  <a:chOff x="6840416" y="1515263"/>
                  <a:chExt cx="123093" cy="873314"/>
                </a:xfrm>
              </p:grpSpPr>
              <p:grpSp>
                <p:nvGrpSpPr>
                  <p:cNvPr id="37931" name="组合 35"/>
                  <p:cNvGrpSpPr/>
                  <p:nvPr/>
                </p:nvGrpSpPr>
                <p:grpSpPr>
                  <a:xfrm>
                    <a:off x="6866793" y="1660815"/>
                    <a:ext cx="96716" cy="582208"/>
                    <a:chOff x="6866792" y="1660815"/>
                    <a:chExt cx="123093" cy="582208"/>
                  </a:xfrm>
                </p:grpSpPr>
                <p:cxnSp>
                  <p:nvCxnSpPr>
                    <p:cNvPr id="42" name="直接连接符 41"/>
                    <p:cNvCxnSpPr/>
                    <p:nvPr/>
                  </p:nvCxnSpPr>
                  <p:spPr>
                    <a:xfrm>
                      <a:off x="6866792" y="1660815"/>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866792" y="1951919"/>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866792" y="224302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935" name="组合 36"/>
                  <p:cNvGrpSpPr/>
                  <p:nvPr/>
                </p:nvGrpSpPr>
                <p:grpSpPr>
                  <a:xfrm>
                    <a:off x="6840416" y="1515263"/>
                    <a:ext cx="123093" cy="873314"/>
                    <a:chOff x="6866792" y="1515263"/>
                    <a:chExt cx="123093" cy="873314"/>
                  </a:xfrm>
                </p:grpSpPr>
                <p:cxnSp>
                  <p:nvCxnSpPr>
                    <p:cNvPr id="38" name="直接连接符 37"/>
                    <p:cNvCxnSpPr/>
                    <p:nvPr/>
                  </p:nvCxnSpPr>
                  <p:spPr>
                    <a:xfrm>
                      <a:off x="6866792" y="180636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866792" y="2097471"/>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866792" y="238857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66792" y="151526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 name="直接连接符 19"/>
                <p:cNvCxnSpPr/>
                <p:nvPr/>
              </p:nvCxnSpPr>
              <p:spPr>
                <a:xfrm>
                  <a:off x="9525000" y="2039815"/>
                  <a:ext cx="1134208" cy="0"/>
                </a:xfrm>
                <a:prstGeom prst="line">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941" name="组合 20"/>
                <p:cNvGrpSpPr/>
                <p:nvPr/>
              </p:nvGrpSpPr>
              <p:grpSpPr>
                <a:xfrm>
                  <a:off x="9437077" y="867144"/>
                  <a:ext cx="87923" cy="1172671"/>
                  <a:chOff x="6840416" y="1515263"/>
                  <a:chExt cx="123093" cy="873314"/>
                </a:xfrm>
              </p:grpSpPr>
              <p:grpSp>
                <p:nvGrpSpPr>
                  <p:cNvPr id="37942" name="组合 26"/>
                  <p:cNvGrpSpPr/>
                  <p:nvPr/>
                </p:nvGrpSpPr>
                <p:grpSpPr>
                  <a:xfrm>
                    <a:off x="6866793" y="1660815"/>
                    <a:ext cx="96716" cy="582208"/>
                    <a:chOff x="6866792" y="1660815"/>
                    <a:chExt cx="123093" cy="582208"/>
                  </a:xfrm>
                </p:grpSpPr>
                <p:cxnSp>
                  <p:nvCxnSpPr>
                    <p:cNvPr id="33" name="直接连接符 32"/>
                    <p:cNvCxnSpPr/>
                    <p:nvPr/>
                  </p:nvCxnSpPr>
                  <p:spPr>
                    <a:xfrm>
                      <a:off x="6866792" y="1660815"/>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866792" y="1951919"/>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866792" y="224302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946" name="组合 27"/>
                  <p:cNvGrpSpPr/>
                  <p:nvPr/>
                </p:nvGrpSpPr>
                <p:grpSpPr>
                  <a:xfrm>
                    <a:off x="6840416" y="1515263"/>
                    <a:ext cx="123093" cy="873314"/>
                    <a:chOff x="6866792" y="1515263"/>
                    <a:chExt cx="123093" cy="873314"/>
                  </a:xfrm>
                </p:grpSpPr>
                <p:cxnSp>
                  <p:nvCxnSpPr>
                    <p:cNvPr id="29" name="直接连接符 28"/>
                    <p:cNvCxnSpPr/>
                    <p:nvPr/>
                  </p:nvCxnSpPr>
                  <p:spPr>
                    <a:xfrm>
                      <a:off x="6866792" y="180636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866792" y="2097471"/>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66792" y="2388577"/>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866792" y="1515263"/>
                      <a:ext cx="12309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7951" name="文本框 21"/>
                <p:cNvSpPr txBox="1"/>
                <p:nvPr/>
              </p:nvSpPr>
              <p:spPr>
                <a:xfrm>
                  <a:off x="9569779" y="2051484"/>
                  <a:ext cx="849164" cy="495468"/>
                </a:xfrm>
                <a:prstGeom prst="rect">
                  <a:avLst/>
                </a:prstGeom>
                <a:noFill/>
                <a:ln w="9525">
                  <a:noFill/>
                </a:ln>
              </p:spPr>
              <p:txBody>
                <a:bodyPr wrap="none" anchor="t">
                  <a:spAutoFit/>
                </a:bodyPr>
                <a:lstStyle/>
                <a:p>
                  <a:r>
                    <a:rPr lang="zh-CN" altLang="en-US" sz="3735">
                      <a:solidFill>
                        <a:srgbClr val="7F7F7F"/>
                      </a:solidFill>
                      <a:latin typeface="微软雅黑" panose="020B0503020204020204" charset="-122"/>
                      <a:ea typeface="微软雅黑" panose="020B0503020204020204" charset="-122"/>
                    </a:rPr>
                    <a:t>气温</a:t>
                  </a:r>
                  <a:endParaRPr lang="zh-CN" altLang="en-US" sz="3735">
                    <a:solidFill>
                      <a:srgbClr val="7F7F7F"/>
                    </a:solidFill>
                    <a:latin typeface="微软雅黑" panose="020B0503020204020204" charset="-122"/>
                    <a:ea typeface="微软雅黑" panose="020B0503020204020204" charset="-122"/>
                  </a:endParaRPr>
                </a:p>
              </p:txBody>
            </p:sp>
            <p:sp>
              <p:nvSpPr>
                <p:cNvPr id="37952" name="文本框 22"/>
                <p:cNvSpPr txBox="1"/>
                <p:nvPr/>
              </p:nvSpPr>
              <p:spPr>
                <a:xfrm>
                  <a:off x="8965619" y="1033890"/>
                  <a:ext cx="564077" cy="811508"/>
                </a:xfrm>
                <a:prstGeom prst="rect">
                  <a:avLst/>
                </a:prstGeom>
                <a:noFill/>
                <a:ln w="9525">
                  <a:noFill/>
                </a:ln>
              </p:spPr>
              <p:txBody>
                <a:bodyPr vert="eaVert" wrap="none" anchor="t">
                  <a:spAutoFit/>
                </a:bodyPr>
                <a:lstStyle/>
                <a:p>
                  <a:r>
                    <a:rPr lang="zh-CN" altLang="en-US" sz="3735">
                      <a:solidFill>
                        <a:srgbClr val="7F7F7F"/>
                      </a:solidFill>
                      <a:latin typeface="微软雅黑" panose="020B0503020204020204" charset="-122"/>
                      <a:ea typeface="微软雅黑" panose="020B0503020204020204" charset="-122"/>
                    </a:rPr>
                    <a:t>高度</a:t>
                  </a:r>
                  <a:endParaRPr lang="zh-CN" altLang="en-US" sz="3735">
                    <a:solidFill>
                      <a:srgbClr val="7F7F7F"/>
                    </a:solidFill>
                    <a:latin typeface="微软雅黑" panose="020B0503020204020204" charset="-122"/>
                    <a:ea typeface="微软雅黑" panose="020B0503020204020204" charset="-122"/>
                  </a:endParaRPr>
                </a:p>
              </p:txBody>
            </p:sp>
            <p:sp>
              <p:nvSpPr>
                <p:cNvPr id="24" name="任意多边形 22"/>
                <p:cNvSpPr/>
                <p:nvPr/>
              </p:nvSpPr>
              <p:spPr>
                <a:xfrm>
                  <a:off x="9956289" y="1816591"/>
                  <a:ext cx="96341" cy="208573"/>
                </a:xfrm>
                <a:custGeom>
                  <a:avLst/>
                  <a:gdLst>
                    <a:gd name="connsiteX0" fmla="*/ 439616 w 439616"/>
                    <a:gd name="connsiteY0" fmla="*/ 1099038 h 1099038"/>
                    <a:gd name="connsiteX1" fmla="*/ 211016 w 439616"/>
                    <a:gd name="connsiteY1" fmla="*/ 756138 h 1099038"/>
                    <a:gd name="connsiteX2" fmla="*/ 96716 w 439616"/>
                    <a:gd name="connsiteY2" fmla="*/ 175846 h 1099038"/>
                    <a:gd name="connsiteX3" fmla="*/ 0 w 439616"/>
                    <a:gd name="connsiteY3" fmla="*/ 0 h 1099038"/>
                    <a:gd name="connsiteX0-1" fmla="*/ 439616 w 439616"/>
                    <a:gd name="connsiteY0-2" fmla="*/ 1099038 h 1099038"/>
                    <a:gd name="connsiteX1-3" fmla="*/ 96716 w 439616"/>
                    <a:gd name="connsiteY1-4" fmla="*/ 175846 h 1099038"/>
                    <a:gd name="connsiteX2-5" fmla="*/ 0 w 439616"/>
                    <a:gd name="connsiteY2-6" fmla="*/ 0 h 1099038"/>
                    <a:gd name="connsiteX0-7" fmla="*/ 439616 w 439616"/>
                    <a:gd name="connsiteY0-8" fmla="*/ 1099038 h 1099038"/>
                    <a:gd name="connsiteX1-9" fmla="*/ 0 w 439616"/>
                    <a:gd name="connsiteY1-10" fmla="*/ 0 h 1099038"/>
                    <a:gd name="connsiteX0-11" fmla="*/ 70339 w 70339"/>
                    <a:gd name="connsiteY0-12" fmla="*/ 206177 h 206177"/>
                    <a:gd name="connsiteX1-13" fmla="*/ 0 w 70339"/>
                    <a:gd name="connsiteY1-14" fmla="*/ 0 h 206177"/>
                    <a:gd name="connsiteX0-15" fmla="*/ 96341 w 96341"/>
                    <a:gd name="connsiteY0-16" fmla="*/ 197950 h 197950"/>
                    <a:gd name="connsiteX1-17" fmla="*/ 0 w 96341"/>
                    <a:gd name="connsiteY1-18" fmla="*/ 0 h 197950"/>
                  </a:gdLst>
                  <a:ahLst/>
                  <a:cxnLst>
                    <a:cxn ang="0">
                      <a:pos x="connsiteX0-1" y="connsiteY0-2"/>
                    </a:cxn>
                    <a:cxn ang="0">
                      <a:pos x="connsiteX1-3" y="connsiteY1-4"/>
                    </a:cxn>
                  </a:cxnLst>
                  <a:rect l="l" t="t" r="r" b="b"/>
                  <a:pathLst>
                    <a:path w="96341" h="197950">
                      <a:moveTo>
                        <a:pt x="96341" y="197950"/>
                      </a:moveTo>
                      <a:lnTo>
                        <a:pt x="0" y="0"/>
                      </a:lnTo>
                    </a:path>
                  </a:pathLst>
                </a:custGeom>
                <a:noFill/>
                <a:ln w="1905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5" name="任意多边形 23"/>
                <p:cNvSpPr/>
                <p:nvPr/>
              </p:nvSpPr>
              <p:spPr>
                <a:xfrm>
                  <a:off x="9604222" y="859630"/>
                  <a:ext cx="483577" cy="683235"/>
                </a:xfrm>
                <a:custGeom>
                  <a:avLst/>
                  <a:gdLst>
                    <a:gd name="connsiteX0" fmla="*/ 439616 w 439616"/>
                    <a:gd name="connsiteY0" fmla="*/ 1099038 h 1099038"/>
                    <a:gd name="connsiteX1" fmla="*/ 211016 w 439616"/>
                    <a:gd name="connsiteY1" fmla="*/ 756138 h 1099038"/>
                    <a:gd name="connsiteX2" fmla="*/ 96716 w 439616"/>
                    <a:gd name="connsiteY2" fmla="*/ 175846 h 1099038"/>
                    <a:gd name="connsiteX3" fmla="*/ 0 w 439616"/>
                    <a:gd name="connsiteY3" fmla="*/ 0 h 1099038"/>
                    <a:gd name="connsiteX0-1" fmla="*/ 439616 w 439616"/>
                    <a:gd name="connsiteY0-2" fmla="*/ 1099038 h 1099038"/>
                    <a:gd name="connsiteX1-3" fmla="*/ 96716 w 439616"/>
                    <a:gd name="connsiteY1-4" fmla="*/ 175846 h 1099038"/>
                    <a:gd name="connsiteX2-5" fmla="*/ 0 w 439616"/>
                    <a:gd name="connsiteY2-6" fmla="*/ 0 h 1099038"/>
                    <a:gd name="connsiteX0-7" fmla="*/ 439616 w 439616"/>
                    <a:gd name="connsiteY0-8" fmla="*/ 1099038 h 1099038"/>
                    <a:gd name="connsiteX1-9" fmla="*/ 0 w 439616"/>
                    <a:gd name="connsiteY1-10" fmla="*/ 0 h 1099038"/>
                    <a:gd name="connsiteX0-11" fmla="*/ 483577 w 483577"/>
                    <a:gd name="connsiteY0-12" fmla="*/ 648436 h 648436"/>
                    <a:gd name="connsiteX1-13" fmla="*/ 0 w 483577"/>
                    <a:gd name="connsiteY1-14" fmla="*/ 0 h 648436"/>
                  </a:gdLst>
                  <a:ahLst/>
                  <a:cxnLst>
                    <a:cxn ang="0">
                      <a:pos x="connsiteX0-1" y="connsiteY0-2"/>
                    </a:cxn>
                    <a:cxn ang="0">
                      <a:pos x="connsiteX1-3" y="connsiteY1-4"/>
                    </a:cxn>
                  </a:cxnLst>
                  <a:rect l="l" t="t" r="r" b="b"/>
                  <a:pathLst>
                    <a:path w="483576" h="648436">
                      <a:moveTo>
                        <a:pt x="483577" y="648436"/>
                      </a:moveTo>
                      <a:lnTo>
                        <a:pt x="0" y="0"/>
                      </a:lnTo>
                    </a:path>
                  </a:pathLst>
                </a:custGeom>
                <a:noFill/>
                <a:ln w="1905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6" name="任意多边形 24"/>
                <p:cNvSpPr/>
                <p:nvPr/>
              </p:nvSpPr>
              <p:spPr>
                <a:xfrm>
                  <a:off x="9956927" y="1537915"/>
                  <a:ext cx="131385" cy="268580"/>
                </a:xfrm>
                <a:custGeom>
                  <a:avLst/>
                  <a:gdLst>
                    <a:gd name="connsiteX0" fmla="*/ 439616 w 439616"/>
                    <a:gd name="connsiteY0" fmla="*/ 1099038 h 1099038"/>
                    <a:gd name="connsiteX1" fmla="*/ 211016 w 439616"/>
                    <a:gd name="connsiteY1" fmla="*/ 756138 h 1099038"/>
                    <a:gd name="connsiteX2" fmla="*/ 96716 w 439616"/>
                    <a:gd name="connsiteY2" fmla="*/ 175846 h 1099038"/>
                    <a:gd name="connsiteX3" fmla="*/ 0 w 439616"/>
                    <a:gd name="connsiteY3" fmla="*/ 0 h 1099038"/>
                    <a:gd name="connsiteX0-1" fmla="*/ 439616 w 439616"/>
                    <a:gd name="connsiteY0-2" fmla="*/ 1099038 h 1099038"/>
                    <a:gd name="connsiteX1-3" fmla="*/ 96716 w 439616"/>
                    <a:gd name="connsiteY1-4" fmla="*/ 175846 h 1099038"/>
                    <a:gd name="connsiteX2-5" fmla="*/ 0 w 439616"/>
                    <a:gd name="connsiteY2-6" fmla="*/ 0 h 1099038"/>
                    <a:gd name="connsiteX0-7" fmla="*/ 439616 w 439616"/>
                    <a:gd name="connsiteY0-8" fmla="*/ 1099038 h 1099038"/>
                    <a:gd name="connsiteX1-9" fmla="*/ 0 w 439616"/>
                    <a:gd name="connsiteY1-10" fmla="*/ 0 h 1099038"/>
                    <a:gd name="connsiteX0-11" fmla="*/ 70339 w 70339"/>
                    <a:gd name="connsiteY0-12" fmla="*/ 206177 h 206177"/>
                    <a:gd name="connsiteX1-13" fmla="*/ 0 w 70339"/>
                    <a:gd name="connsiteY1-14" fmla="*/ 0 h 206177"/>
                    <a:gd name="connsiteX0-15" fmla="*/ 140677 w 140677"/>
                    <a:gd name="connsiteY0-16" fmla="*/ 623401 h 623401"/>
                    <a:gd name="connsiteX1-17" fmla="*/ 0 w 140677"/>
                    <a:gd name="connsiteY1-18" fmla="*/ 0 h 623401"/>
                    <a:gd name="connsiteX0-19" fmla="*/ 0 w 96716"/>
                    <a:gd name="connsiteY0-20" fmla="*/ 306311 h 306311"/>
                    <a:gd name="connsiteX1-21" fmla="*/ 96716 w 96716"/>
                    <a:gd name="connsiteY1-22" fmla="*/ 0 h 306311"/>
                    <a:gd name="connsiteX0-23" fmla="*/ 0 w 107550"/>
                    <a:gd name="connsiteY0-24" fmla="*/ 281633 h 281633"/>
                    <a:gd name="connsiteX1-25" fmla="*/ 107550 w 107550"/>
                    <a:gd name="connsiteY1-26" fmla="*/ 0 h 281633"/>
                    <a:gd name="connsiteX0-27" fmla="*/ 0 w 92382"/>
                    <a:gd name="connsiteY0-28" fmla="*/ 267239 h 267239"/>
                    <a:gd name="connsiteX1-29" fmla="*/ 92382 w 92382"/>
                    <a:gd name="connsiteY1-30" fmla="*/ 0 h 267239"/>
                    <a:gd name="connsiteX0-31" fmla="*/ 0 w 122718"/>
                    <a:gd name="connsiteY0-32" fmla="*/ 265182 h 265182"/>
                    <a:gd name="connsiteX1-33" fmla="*/ 122718 w 122718"/>
                    <a:gd name="connsiteY1-34" fmla="*/ 0 h 265182"/>
                    <a:gd name="connsiteX0-35" fmla="*/ 0 w 127051"/>
                    <a:gd name="connsiteY0-36" fmla="*/ 265182 h 265182"/>
                    <a:gd name="connsiteX1-37" fmla="*/ 127051 w 127051"/>
                    <a:gd name="connsiteY1-38" fmla="*/ 0 h 265182"/>
                    <a:gd name="connsiteX0-39" fmla="*/ 0 w 131385"/>
                    <a:gd name="connsiteY0-40" fmla="*/ 254900 h 254900"/>
                    <a:gd name="connsiteX1-41" fmla="*/ 131385 w 131385"/>
                    <a:gd name="connsiteY1-42" fmla="*/ 0 h 254900"/>
                  </a:gdLst>
                  <a:ahLst/>
                  <a:cxnLst>
                    <a:cxn ang="0">
                      <a:pos x="connsiteX0-1" y="connsiteY0-2"/>
                    </a:cxn>
                    <a:cxn ang="0">
                      <a:pos x="connsiteX1-3" y="connsiteY1-4"/>
                    </a:cxn>
                  </a:cxnLst>
                  <a:rect l="l" t="t" r="r" b="b"/>
                  <a:pathLst>
                    <a:path w="131385" h="254900">
                      <a:moveTo>
                        <a:pt x="0" y="254900"/>
                      </a:moveTo>
                      <a:lnTo>
                        <a:pt x="131385" y="0"/>
                      </a:lnTo>
                    </a:path>
                  </a:pathLst>
                </a:custGeom>
                <a:noFill/>
                <a:ln w="381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grpSp>
          <p:grpSp>
            <p:nvGrpSpPr>
              <p:cNvPr id="37956" name="组合 14"/>
              <p:cNvGrpSpPr/>
              <p:nvPr/>
            </p:nvGrpSpPr>
            <p:grpSpPr>
              <a:xfrm>
                <a:off x="10262608" y="454332"/>
                <a:ext cx="449190" cy="943065"/>
                <a:chOff x="4642450" y="786499"/>
                <a:chExt cx="449190" cy="943065"/>
              </a:xfrm>
            </p:grpSpPr>
            <p:sp>
              <p:nvSpPr>
                <p:cNvPr id="16" name="任意多边形 14"/>
                <p:cNvSpPr/>
                <p:nvPr/>
              </p:nvSpPr>
              <p:spPr>
                <a:xfrm rot="16200000">
                  <a:off x="4395511" y="1033436"/>
                  <a:ext cx="943065" cy="449190"/>
                </a:xfrm>
                <a:custGeom>
                  <a:avLst/>
                  <a:gdLst>
                    <a:gd name="connsiteX0" fmla="*/ 943065 w 943065"/>
                    <a:gd name="connsiteY0" fmla="*/ 0 h 449190"/>
                    <a:gd name="connsiteX1" fmla="*/ 943065 w 943065"/>
                    <a:gd name="connsiteY1" fmla="*/ 449190 h 449190"/>
                    <a:gd name="connsiteX2" fmla="*/ 0 w 943065"/>
                    <a:gd name="connsiteY2" fmla="*/ 449190 h 449190"/>
                    <a:gd name="connsiteX3" fmla="*/ 96109 w 943065"/>
                    <a:gd name="connsiteY3" fmla="*/ 224595 h 449190"/>
                    <a:gd name="connsiteX4" fmla="*/ 0 w 943065"/>
                    <a:gd name="connsiteY4" fmla="*/ 0 h 44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065" h="449190">
                      <a:moveTo>
                        <a:pt x="943065" y="0"/>
                      </a:moveTo>
                      <a:lnTo>
                        <a:pt x="943065" y="449190"/>
                      </a:lnTo>
                      <a:lnTo>
                        <a:pt x="0" y="449190"/>
                      </a:lnTo>
                      <a:lnTo>
                        <a:pt x="96109" y="224595"/>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tx1"/>
                    </a:solidFill>
                  </a:endParaRPr>
                </a:p>
              </p:txBody>
            </p:sp>
            <p:sp>
              <p:nvSpPr>
                <p:cNvPr id="37958" name="文本框 16"/>
                <p:cNvSpPr/>
                <p:nvPr/>
              </p:nvSpPr>
              <p:spPr>
                <a:xfrm>
                  <a:off x="4702341" y="901974"/>
                  <a:ext cx="339385" cy="676656"/>
                </a:xfrm>
                <a:custGeom>
                  <a:avLst/>
                  <a:gdLst/>
                  <a:ahLst/>
                  <a:cxnLst/>
                  <a:rect l="l" t="t" r="r" b="b"/>
                  <a:pathLst>
                    <a:path w="339385" h="676656">
                      <a:moveTo>
                        <a:pt x="254450" y="552955"/>
                      </a:moveTo>
                      <a:lnTo>
                        <a:pt x="254450" y="643880"/>
                      </a:lnTo>
                      <a:lnTo>
                        <a:pt x="267843" y="643880"/>
                      </a:lnTo>
                      <a:lnTo>
                        <a:pt x="267843" y="552955"/>
                      </a:lnTo>
                      <a:close/>
                      <a:moveTo>
                        <a:pt x="206521" y="552955"/>
                      </a:moveTo>
                      <a:lnTo>
                        <a:pt x="206521" y="643880"/>
                      </a:lnTo>
                      <a:lnTo>
                        <a:pt x="220265" y="643880"/>
                      </a:lnTo>
                      <a:lnTo>
                        <a:pt x="220265" y="552955"/>
                      </a:lnTo>
                      <a:close/>
                      <a:moveTo>
                        <a:pt x="161410" y="552955"/>
                      </a:moveTo>
                      <a:lnTo>
                        <a:pt x="161410" y="643880"/>
                      </a:lnTo>
                      <a:lnTo>
                        <a:pt x="174450" y="643880"/>
                      </a:lnTo>
                      <a:lnTo>
                        <a:pt x="174450" y="552955"/>
                      </a:lnTo>
                      <a:close/>
                      <a:moveTo>
                        <a:pt x="285816" y="512778"/>
                      </a:moveTo>
                      <a:lnTo>
                        <a:pt x="324231" y="542734"/>
                      </a:lnTo>
                      <a:lnTo>
                        <a:pt x="311191" y="554717"/>
                      </a:lnTo>
                      <a:lnTo>
                        <a:pt x="311191" y="641413"/>
                      </a:lnTo>
                      <a:lnTo>
                        <a:pt x="318944" y="637537"/>
                      </a:lnTo>
                      <a:lnTo>
                        <a:pt x="339385" y="655863"/>
                      </a:lnTo>
                      <a:lnTo>
                        <a:pt x="323878" y="670312"/>
                      </a:lnTo>
                      <a:lnTo>
                        <a:pt x="95859" y="670312"/>
                      </a:lnTo>
                      <a:lnTo>
                        <a:pt x="89163" y="643880"/>
                      </a:lnTo>
                      <a:lnTo>
                        <a:pt x="118062" y="643880"/>
                      </a:lnTo>
                      <a:lnTo>
                        <a:pt x="118062" y="516302"/>
                      </a:lnTo>
                      <a:lnTo>
                        <a:pt x="161410" y="521941"/>
                      </a:lnTo>
                      <a:lnTo>
                        <a:pt x="161410" y="526523"/>
                      </a:lnTo>
                      <a:lnTo>
                        <a:pt x="265023" y="526523"/>
                      </a:lnTo>
                      <a:close/>
                      <a:moveTo>
                        <a:pt x="90925" y="446522"/>
                      </a:moveTo>
                      <a:lnTo>
                        <a:pt x="111366" y="456390"/>
                      </a:lnTo>
                      <a:lnTo>
                        <a:pt x="60264" y="584320"/>
                      </a:lnTo>
                      <a:cubicBezTo>
                        <a:pt x="75301" y="594658"/>
                        <a:pt x="91395" y="608990"/>
                        <a:pt x="108546" y="627316"/>
                      </a:cubicBezTo>
                      <a:lnTo>
                        <a:pt x="45462" y="676656"/>
                      </a:lnTo>
                      <a:cubicBezTo>
                        <a:pt x="37239" y="639769"/>
                        <a:pt x="23847" y="607815"/>
                        <a:pt x="5286" y="580796"/>
                      </a:cubicBezTo>
                      <a:close/>
                      <a:moveTo>
                        <a:pt x="173745" y="443703"/>
                      </a:moveTo>
                      <a:lnTo>
                        <a:pt x="173745" y="468725"/>
                      </a:lnTo>
                      <a:lnTo>
                        <a:pt x="254803" y="468725"/>
                      </a:lnTo>
                      <a:lnTo>
                        <a:pt x="254803" y="443703"/>
                      </a:lnTo>
                      <a:close/>
                      <a:moveTo>
                        <a:pt x="19383" y="423615"/>
                      </a:moveTo>
                      <a:cubicBezTo>
                        <a:pt x="39824" y="438182"/>
                        <a:pt x="56153" y="452866"/>
                        <a:pt x="68370" y="467668"/>
                      </a:cubicBezTo>
                      <a:lnTo>
                        <a:pt x="30660" y="506082"/>
                      </a:lnTo>
                      <a:cubicBezTo>
                        <a:pt x="21028" y="479533"/>
                        <a:pt x="10807" y="457917"/>
                        <a:pt x="0" y="441236"/>
                      </a:cubicBezTo>
                      <a:close/>
                      <a:moveTo>
                        <a:pt x="173745" y="392954"/>
                      </a:moveTo>
                      <a:lnTo>
                        <a:pt x="173745" y="417623"/>
                      </a:lnTo>
                      <a:lnTo>
                        <a:pt x="254803" y="417623"/>
                      </a:lnTo>
                      <a:lnTo>
                        <a:pt x="254803" y="392954"/>
                      </a:lnTo>
                      <a:close/>
                      <a:moveTo>
                        <a:pt x="47577" y="355597"/>
                      </a:moveTo>
                      <a:cubicBezTo>
                        <a:pt x="74361" y="370868"/>
                        <a:pt x="95624" y="386140"/>
                        <a:pt x="111366" y="401412"/>
                      </a:cubicBezTo>
                      <a:lnTo>
                        <a:pt x="72599" y="440883"/>
                      </a:lnTo>
                      <a:cubicBezTo>
                        <a:pt x="58502" y="413394"/>
                        <a:pt x="43583" y="390957"/>
                        <a:pt x="27841" y="373570"/>
                      </a:cubicBezTo>
                      <a:close/>
                      <a:moveTo>
                        <a:pt x="273834" y="348548"/>
                      </a:moveTo>
                      <a:lnTo>
                        <a:pt x="313305" y="379209"/>
                      </a:lnTo>
                      <a:lnTo>
                        <a:pt x="299561" y="392249"/>
                      </a:lnTo>
                      <a:lnTo>
                        <a:pt x="299561" y="500443"/>
                      </a:lnTo>
                      <a:lnTo>
                        <a:pt x="254803" y="505730"/>
                      </a:lnTo>
                      <a:lnTo>
                        <a:pt x="254803" y="496919"/>
                      </a:lnTo>
                      <a:lnTo>
                        <a:pt x="173745" y="496919"/>
                      </a:lnTo>
                      <a:lnTo>
                        <a:pt x="173745" y="501853"/>
                      </a:lnTo>
                      <a:lnTo>
                        <a:pt x="128987" y="507492"/>
                      </a:lnTo>
                      <a:lnTo>
                        <a:pt x="128987" y="352777"/>
                      </a:lnTo>
                      <a:lnTo>
                        <a:pt x="173745" y="358064"/>
                      </a:lnTo>
                      <a:lnTo>
                        <a:pt x="173745" y="365112"/>
                      </a:lnTo>
                      <a:lnTo>
                        <a:pt x="253393" y="365112"/>
                      </a:lnTo>
                      <a:close/>
                      <a:moveTo>
                        <a:pt x="45815" y="3172"/>
                      </a:moveTo>
                      <a:cubicBezTo>
                        <a:pt x="68840" y="15859"/>
                        <a:pt x="87166" y="28546"/>
                        <a:pt x="100793" y="41233"/>
                      </a:cubicBezTo>
                      <a:lnTo>
                        <a:pt x="65198" y="77533"/>
                      </a:lnTo>
                      <a:cubicBezTo>
                        <a:pt x="52041" y="55448"/>
                        <a:pt x="38296" y="37474"/>
                        <a:pt x="23964" y="23612"/>
                      </a:cubicBezTo>
                      <a:close/>
                      <a:moveTo>
                        <a:pt x="145551" y="0"/>
                      </a:moveTo>
                      <a:cubicBezTo>
                        <a:pt x="157064" y="5169"/>
                        <a:pt x="175742" y="18091"/>
                        <a:pt x="201587" y="38766"/>
                      </a:cubicBezTo>
                      <a:lnTo>
                        <a:pt x="175155" y="59207"/>
                      </a:lnTo>
                      <a:lnTo>
                        <a:pt x="223085" y="59207"/>
                      </a:lnTo>
                      <a:cubicBezTo>
                        <a:pt x="237182" y="41586"/>
                        <a:pt x="246932" y="21968"/>
                        <a:pt x="252336" y="352"/>
                      </a:cubicBezTo>
                      <a:lnTo>
                        <a:pt x="309781" y="12687"/>
                      </a:lnTo>
                      <a:cubicBezTo>
                        <a:pt x="296859" y="32188"/>
                        <a:pt x="282762" y="47695"/>
                        <a:pt x="267490" y="59207"/>
                      </a:cubicBezTo>
                      <a:lnTo>
                        <a:pt x="285464" y="59207"/>
                      </a:lnTo>
                      <a:lnTo>
                        <a:pt x="303085" y="42643"/>
                      </a:lnTo>
                      <a:lnTo>
                        <a:pt x="334098" y="70485"/>
                      </a:lnTo>
                      <a:lnTo>
                        <a:pt x="319297" y="84934"/>
                      </a:lnTo>
                      <a:lnTo>
                        <a:pt x="243878" y="84934"/>
                      </a:lnTo>
                      <a:lnTo>
                        <a:pt x="243878" y="172688"/>
                      </a:lnTo>
                      <a:lnTo>
                        <a:pt x="271014" y="172688"/>
                      </a:lnTo>
                      <a:lnTo>
                        <a:pt x="271014" y="96564"/>
                      </a:lnTo>
                      <a:lnTo>
                        <a:pt x="321059" y="102203"/>
                      </a:lnTo>
                      <a:lnTo>
                        <a:pt x="321059" y="206521"/>
                      </a:lnTo>
                      <a:lnTo>
                        <a:pt x="271014" y="212864"/>
                      </a:lnTo>
                      <a:lnTo>
                        <a:pt x="271014" y="198767"/>
                      </a:lnTo>
                      <a:lnTo>
                        <a:pt x="242468" y="198767"/>
                      </a:lnTo>
                      <a:cubicBezTo>
                        <a:pt x="237299" y="226492"/>
                        <a:pt x="219678" y="249869"/>
                        <a:pt x="189604" y="268900"/>
                      </a:cubicBezTo>
                      <a:lnTo>
                        <a:pt x="336213" y="268900"/>
                      </a:lnTo>
                      <a:lnTo>
                        <a:pt x="321059" y="316477"/>
                      </a:lnTo>
                      <a:lnTo>
                        <a:pt x="146608" y="316477"/>
                      </a:lnTo>
                      <a:cubicBezTo>
                        <a:pt x="113715" y="316477"/>
                        <a:pt x="88458" y="300736"/>
                        <a:pt x="70837" y="269252"/>
                      </a:cubicBezTo>
                      <a:cubicBezTo>
                        <a:pt x="65433" y="282645"/>
                        <a:pt x="52863" y="301676"/>
                        <a:pt x="33127" y="326345"/>
                      </a:cubicBezTo>
                      <a:lnTo>
                        <a:pt x="352" y="284759"/>
                      </a:lnTo>
                      <a:cubicBezTo>
                        <a:pt x="30426" y="259620"/>
                        <a:pt x="45462" y="243056"/>
                        <a:pt x="45462" y="235067"/>
                      </a:cubicBezTo>
                      <a:lnTo>
                        <a:pt x="45462" y="146256"/>
                      </a:lnTo>
                      <a:lnTo>
                        <a:pt x="13744" y="146256"/>
                      </a:lnTo>
                      <a:lnTo>
                        <a:pt x="6696" y="119824"/>
                      </a:lnTo>
                      <a:lnTo>
                        <a:pt x="44053" y="119824"/>
                      </a:lnTo>
                      <a:lnTo>
                        <a:pt x="68018" y="98326"/>
                      </a:lnTo>
                      <a:lnTo>
                        <a:pt x="113480" y="134274"/>
                      </a:lnTo>
                      <a:lnTo>
                        <a:pt x="98679" y="149076"/>
                      </a:lnTo>
                      <a:lnTo>
                        <a:pt x="98679" y="236477"/>
                      </a:lnTo>
                      <a:cubicBezTo>
                        <a:pt x="101733" y="258092"/>
                        <a:pt x="117122" y="268900"/>
                        <a:pt x="144846" y="268900"/>
                      </a:cubicBezTo>
                      <a:lnTo>
                        <a:pt x="173745" y="268900"/>
                      </a:lnTo>
                      <a:lnTo>
                        <a:pt x="154714" y="253393"/>
                      </a:lnTo>
                      <a:cubicBezTo>
                        <a:pt x="175860" y="236947"/>
                        <a:pt x="187725" y="218738"/>
                        <a:pt x="190309" y="198767"/>
                      </a:cubicBezTo>
                      <a:lnTo>
                        <a:pt x="167754" y="198767"/>
                      </a:lnTo>
                      <a:lnTo>
                        <a:pt x="167754" y="199120"/>
                      </a:lnTo>
                      <a:lnTo>
                        <a:pt x="118414" y="199120"/>
                      </a:lnTo>
                      <a:lnTo>
                        <a:pt x="118414" y="96917"/>
                      </a:lnTo>
                      <a:lnTo>
                        <a:pt x="167754" y="103260"/>
                      </a:lnTo>
                      <a:lnTo>
                        <a:pt x="167754" y="172688"/>
                      </a:lnTo>
                      <a:lnTo>
                        <a:pt x="191014" y="172688"/>
                      </a:lnTo>
                      <a:lnTo>
                        <a:pt x="191014" y="84934"/>
                      </a:lnTo>
                      <a:lnTo>
                        <a:pt x="113480" y="84934"/>
                      </a:lnTo>
                      <a:lnTo>
                        <a:pt x="106784" y="59207"/>
                      </a:lnTo>
                      <a:lnTo>
                        <a:pt x="152247" y="59207"/>
                      </a:lnTo>
                      <a:cubicBezTo>
                        <a:pt x="142379" y="42526"/>
                        <a:pt x="132041" y="28899"/>
                        <a:pt x="121234" y="18326"/>
                      </a:cubicBezTo>
                      <a:close/>
                    </a:path>
                  </a:pathLst>
                </a:custGeom>
                <a:solidFill>
                  <a:schemeClr val="bg1"/>
                </a:solidFill>
                <a:ln w="9525">
                  <a:noFill/>
                </a:ln>
              </p:spPr>
              <p:txBody>
                <a:bodyPr/>
                <a:lstStyle/>
                <a:p>
                  <a:endParaRPr lang="zh-CN" altLang="en-US" sz="2400"/>
                </a:p>
              </p:txBody>
            </p:sp>
          </p:grpSp>
        </p:grpSp>
      </p:grpSp>
      <p:sp>
        <p:nvSpPr>
          <p:cNvPr id="37959" name="文本框 3"/>
          <p:cNvSpPr txBox="1"/>
          <p:nvPr/>
        </p:nvSpPr>
        <p:spPr>
          <a:xfrm>
            <a:off x="6639982" y="903394"/>
            <a:ext cx="2385484" cy="660654"/>
          </a:xfrm>
          <a:prstGeom prst="rect">
            <a:avLst/>
          </a:prstGeom>
          <a:noFill/>
          <a:ln w="9525">
            <a:noFill/>
          </a:ln>
        </p:spPr>
        <p:txBody>
          <a:bodyPr wrap="square" anchor="t">
            <a:spAutoFit/>
          </a:bodyPr>
          <a:lstStyle/>
          <a:p>
            <a:r>
              <a:rPr lang="en-US" altLang="zh-CN" sz="3735" b="1">
                <a:latin typeface="Arial" panose="020B0604020202020204" pitchFamily="34" charset="0"/>
                <a:ea typeface="Helvetica"/>
              </a:rPr>
              <a:t>1.概念：</a:t>
            </a:r>
            <a:endParaRPr lang="en-US" altLang="zh-CN" sz="3735" b="1">
              <a:latin typeface="Arial" panose="020B0604020202020204" pitchFamily="34" charset="0"/>
              <a:ea typeface="Helvetica"/>
            </a:endParaRPr>
          </a:p>
        </p:txBody>
      </p:sp>
      <p:sp>
        <p:nvSpPr>
          <p:cNvPr id="100" name="文本框 99"/>
          <p:cNvSpPr txBox="1"/>
          <p:nvPr/>
        </p:nvSpPr>
        <p:spPr>
          <a:xfrm>
            <a:off x="6475730" y="1821180"/>
            <a:ext cx="5716270" cy="3538220"/>
          </a:xfrm>
          <a:prstGeom prst="rect">
            <a:avLst/>
          </a:prstGeom>
          <a:noFill/>
          <a:ln w="9525">
            <a:noFill/>
          </a:ln>
        </p:spPr>
        <p:txBody>
          <a:bodyPr wrap="square" anchor="t">
            <a:spAutoFit/>
          </a:bodyPr>
          <a:lstStyle/>
          <a:p>
            <a:r>
              <a:rPr altLang="zh-CN" sz="3200">
                <a:latin typeface="宋体" panose="02010600030101010101" pitchFamily="2" charset="-122"/>
                <a:ea typeface="宋体" panose="02010600030101010101" pitchFamily="2" charset="-122"/>
              </a:rPr>
              <a:t>对流层气温一般随高度增加而递减，海拔每升高1 000米，气温下降6 ℃。但在一定条件下，也会出现海拔上升，气温升高，或海拔上升1 000米，气温下降幅度小于6 ℃的现象，这两种现象都称为逆温。</a:t>
            </a:r>
            <a:endParaRPr altLang="zh-CN" sz="3200">
              <a:latin typeface="宋体" panose="02010600030101010101" pitchFamily="2" charset="-122"/>
              <a:ea typeface="宋体" panose="02010600030101010101" pitchFamily="2" charset="-122"/>
            </a:endParaRPr>
          </a:p>
        </p:txBody>
      </p:sp>
      <p:sp>
        <p:nvSpPr>
          <p:cNvPr id="2" name="标题 1"/>
          <p:cNvSpPr>
            <a:spLocks noGrp="1"/>
          </p:cNvSpPr>
          <p:nvPr/>
        </p:nvSpPr>
        <p:spPr>
          <a:xfrm>
            <a:off x="3251835" y="239395"/>
            <a:ext cx="5344795" cy="671830"/>
          </a:xfrm>
          <a:prstGeom prst="rect">
            <a:avLst/>
          </a:prstGeom>
          <a:solidFill>
            <a:schemeClr val="bg1"/>
          </a:solidFill>
        </p:spPr>
        <p:txBody>
          <a:bodyPr vert="horz" lIns="68580" tIns="34290" rIns="68580" bIns="34290" rtlCol="0" anchor="ctr">
            <a:noAutofit/>
          </a:bodyPr>
          <a:lstStyle>
            <a:lvl1pPr algn="ctr" rtl="0" eaLnBrk="0" fontAlgn="base" hangingPunct="0">
              <a:lnSpc>
                <a:spcPct val="90000"/>
              </a:lnSpc>
              <a:spcBef>
                <a:spcPct val="0"/>
              </a:spcBef>
              <a:spcAft>
                <a:spcPct val="0"/>
              </a:spcAft>
              <a:defRPr sz="27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2pPr>
            <a:lvl3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3pPr>
            <a:lvl4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4pPr>
            <a:lvl5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5pPr>
            <a:lvl6pPr marL="3429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6pPr>
            <a:lvl7pPr marL="6858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7pPr>
            <a:lvl8pPr marL="10287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8pPr>
            <a:lvl9pPr marL="13716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9pPr>
          </a:lstStyle>
          <a:p>
            <a:pPr marL="0" marR="0" indent="0" algn="l" defTabSz="914400" rtl="0" eaLnBrk="0" fontAlgn="base" latinLnBrk="0" hangingPunct="0">
              <a:lnSpc>
                <a:spcPct val="90000"/>
              </a:lnSpc>
              <a:spcBef>
                <a:spcPct val="0"/>
              </a:spcBef>
              <a:spcAft>
                <a:spcPct val="0"/>
              </a:spcAft>
              <a:buClrTx/>
              <a:buSzTx/>
              <a:buFontTx/>
              <a:buNone/>
            </a:pPr>
            <a:endParaRPr kumimoji="0" lang="zh-CN" altLang="en-US" sz="4000" i="0" u="none" strike="noStrike" kern="1200" cap="all" spc="0" normalizeH="0" baseline="0" noProof="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3877" name="表格 203876"/>
          <p:cNvGraphicFramePr>
            <a:graphicFrameLocks noGrp="1"/>
          </p:cNvGraphicFramePr>
          <p:nvPr>
            <p:custDataLst>
              <p:tags r:id="rId1"/>
            </p:custDataLst>
          </p:nvPr>
        </p:nvGraphicFramePr>
        <p:xfrm>
          <a:off x="280035" y="863600"/>
          <a:ext cx="11631295" cy="5580888"/>
        </p:xfrm>
        <a:graphic>
          <a:graphicData uri="http://schemas.openxmlformats.org/drawingml/2006/table">
            <a:tbl>
              <a:tblPr/>
              <a:tblGrid>
                <a:gridCol w="1668780"/>
                <a:gridCol w="6809740"/>
                <a:gridCol w="3152775"/>
              </a:tblGrid>
              <a:tr h="603250">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类型</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发生的条件</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出现的地区</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28775">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辐射逆温</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3250">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平流逆温</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28775">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地形逆温</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16330">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rPr>
                        <a:t>锋面逆温</a:t>
                      </a:r>
                      <a:endParaRPr lang="zh-CN" altLang="en-US" sz="2800">
                        <a:latin typeface="Times New Roman" panose="02020603050405020304" pitchFamily="18" charset="0"/>
                        <a:cs typeface="Times New Roman" panose="02020603050405020304" pitchFamily="18" charset="0"/>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0" lvl="0" indent="0" algn="l" defTabSz="914400" rtl="0" eaLnBrk="1" fontAlgn="base" latinLnBrk="0" hangingPunct="1">
                        <a:lnSpc>
                          <a:spcPct val="150000"/>
                        </a:lnSpc>
                        <a:spcBef>
                          <a:spcPct val="0"/>
                        </a:spcBef>
                        <a:spcAft>
                          <a:spcPct val="0"/>
                        </a:spcAft>
                        <a:buClrTx/>
                        <a:buSzTx/>
                        <a:buFontTx/>
                        <a:buNone/>
                        <a:defRPr sz="2400" b="1"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defTabSz="914400">
                        <a:lnSpc>
                          <a:spcPct val="120000"/>
                        </a:lnSpc>
                        <a:buNone/>
                        <a:tabLst>
                          <a:tab pos="2857500" algn="l"/>
                          <a:tab pos="5486400" algn="l"/>
                        </a:tabLst>
                      </a:pPr>
                      <a:endParaRPr lang="zh-CN" altLang="en-US" sz="1800" b="0"/>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标题 1"/>
          <p:cNvSpPr>
            <a:spLocks noGrp="1"/>
          </p:cNvSpPr>
          <p:nvPr/>
        </p:nvSpPr>
        <p:spPr>
          <a:xfrm>
            <a:off x="3808095" y="111125"/>
            <a:ext cx="5344795" cy="671830"/>
          </a:xfrm>
          <a:prstGeom prst="rect">
            <a:avLst/>
          </a:prstGeom>
          <a:solidFill>
            <a:schemeClr val="bg1"/>
          </a:solidFill>
        </p:spPr>
        <p:txBody>
          <a:bodyPr vert="horz" lIns="68580" tIns="34290" rIns="68580" bIns="34290" rtlCol="0" anchor="ctr">
            <a:noAutofit/>
          </a:bodyPr>
          <a:lstStyle>
            <a:lvl1pPr algn="ctr" rtl="0" eaLnBrk="0" fontAlgn="base" hangingPunct="0">
              <a:lnSpc>
                <a:spcPct val="90000"/>
              </a:lnSpc>
              <a:spcBef>
                <a:spcPct val="0"/>
              </a:spcBef>
              <a:spcAft>
                <a:spcPct val="0"/>
              </a:spcAft>
              <a:defRPr sz="27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2pPr>
            <a:lvl3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3pPr>
            <a:lvl4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4pPr>
            <a:lvl5pPr algn="ctr" rtl="0" eaLnBrk="0" fontAlgn="base" hangingPunct="0">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5pPr>
            <a:lvl6pPr marL="3429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6pPr>
            <a:lvl7pPr marL="6858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7pPr>
            <a:lvl8pPr marL="10287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8pPr>
            <a:lvl9pPr marL="1371600" algn="ctr" rtl="0" fontAlgn="base">
              <a:lnSpc>
                <a:spcPct val="90000"/>
              </a:lnSpc>
              <a:spcBef>
                <a:spcPct val="0"/>
              </a:spcBef>
              <a:spcAft>
                <a:spcPct val="0"/>
              </a:spcAft>
              <a:defRPr sz="2700">
                <a:solidFill>
                  <a:schemeClr val="tx1"/>
                </a:solidFill>
                <a:latin typeface="Tw Cen MT" panose="020B0602020104020603" pitchFamily="34" charset="0"/>
                <a:ea typeface="宋体" panose="02010600030101010101" pitchFamily="2" charset="-122"/>
              </a:defRPr>
            </a:lvl9pPr>
          </a:lstStyle>
          <a:p>
            <a:pPr marL="0" marR="0" indent="0" algn="l" defTabSz="914400" rtl="0" eaLnBrk="0" fontAlgn="base" latinLnBrk="0" hangingPunct="0">
              <a:lnSpc>
                <a:spcPct val="90000"/>
              </a:lnSpc>
              <a:spcBef>
                <a:spcPct val="0"/>
              </a:spcBef>
              <a:spcAft>
                <a:spcPct val="0"/>
              </a:spcAft>
              <a:buClrTx/>
              <a:buSzTx/>
              <a:buFontTx/>
              <a:buNone/>
            </a:pPr>
            <a:endParaRPr kumimoji="0" lang="zh-CN" altLang="en-US" sz="4000" i="0" u="none" strike="noStrike" kern="1200" cap="all" spc="0" normalizeH="0" baseline="0" noProof="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mj-cs"/>
            </a:endParaRPr>
          </a:p>
        </p:txBody>
      </p:sp>
      <p:sp>
        <p:nvSpPr>
          <p:cNvPr id="4" name="文本框 3"/>
          <p:cNvSpPr txBox="1"/>
          <p:nvPr/>
        </p:nvSpPr>
        <p:spPr>
          <a:xfrm>
            <a:off x="2122170" y="1464945"/>
            <a:ext cx="6571615" cy="1627632"/>
          </a:xfrm>
          <a:prstGeom prst="rect">
            <a:avLst/>
          </a:prstGeom>
          <a:noFill/>
        </p:spPr>
        <p:txBody>
          <a:bodyPr wrap="square" rtlCol="0">
            <a:spAutoFit/>
          </a:bodyPr>
          <a:lstStyle/>
          <a:p>
            <a:pPr lvl="0" algn="l"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sym typeface="+mn-ea"/>
              </a:rPr>
              <a:t>经常发生在晴朗无云的夜间，由于地面有效辐射很强，近地面大气层气温迅速下降，而高处大气层降温较慢</a:t>
            </a:r>
            <a:endParaRPr lang="zh-CN" altLang="en-US" sz="2800">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8693149" y="1809115"/>
            <a:ext cx="3217545" cy="944880"/>
          </a:xfrm>
          <a:prstGeom prst="rect">
            <a:avLst/>
          </a:prstGeom>
          <a:noFill/>
        </p:spPr>
        <p:txBody>
          <a:bodyPr wrap="square" rtlCol="0">
            <a:spAutoFit/>
          </a:bodyPr>
          <a:lstStyle/>
          <a:p>
            <a:pPr algn="l"/>
            <a:r>
              <a:rPr lang="zh-CN" altLang="en-US" sz="2800">
                <a:latin typeface="Times New Roman" panose="02020603050405020304" pitchFamily="18" charset="0"/>
                <a:cs typeface="Times New Roman" panose="02020603050405020304" pitchFamily="18" charset="0"/>
                <a:sym typeface="+mn-ea"/>
              </a:rPr>
              <a:t>中高纬度大陆冬季黎明前</a:t>
            </a:r>
            <a:endParaRPr lang="zh-CN" altLang="en-US" sz="28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2280285" y="3106420"/>
            <a:ext cx="5872480" cy="603504"/>
          </a:xfrm>
          <a:prstGeom prst="rect">
            <a:avLst/>
          </a:prstGeom>
          <a:noFill/>
        </p:spPr>
        <p:txBody>
          <a:bodyPr wrap="none" rtlCol="0">
            <a:spAutoFit/>
          </a:bodyPr>
          <a:lstStyle/>
          <a:p>
            <a:pPr lvl="0" algn="l"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sym typeface="+mn-ea"/>
              </a:rPr>
              <a:t>暖空气水平移动到冷的地面或气团上</a:t>
            </a:r>
            <a:endParaRPr lang="zh-CN" altLang="en-US" sz="28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8965566" y="3168015"/>
            <a:ext cx="2672080" cy="518160"/>
          </a:xfrm>
          <a:prstGeom prst="rect">
            <a:avLst/>
          </a:prstGeom>
          <a:noFill/>
        </p:spPr>
        <p:txBody>
          <a:bodyPr wrap="none" rtlCol="0">
            <a:spAutoFit/>
          </a:bodyPr>
          <a:lstStyle/>
          <a:p>
            <a:pPr algn="l"/>
            <a:r>
              <a:rPr lang="zh-CN" altLang="en-US" sz="2800">
                <a:latin typeface="Times New Roman" panose="02020603050405020304" pitchFamily="18" charset="0"/>
                <a:cs typeface="Times New Roman" panose="02020603050405020304" pitchFamily="18" charset="0"/>
                <a:sym typeface="+mn-ea"/>
              </a:rPr>
              <a:t>中纬度沿海地区</a:t>
            </a:r>
            <a:endParaRPr lang="zh-CN" altLang="en-US" sz="280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2052320" y="3714115"/>
            <a:ext cx="6329045" cy="1627632"/>
          </a:xfrm>
          <a:prstGeom prst="rect">
            <a:avLst/>
          </a:prstGeom>
          <a:noFill/>
        </p:spPr>
        <p:txBody>
          <a:bodyPr wrap="square" rtlCol="0">
            <a:spAutoFit/>
          </a:bodyPr>
          <a:lstStyle/>
          <a:p>
            <a:pPr lvl="0" algn="l"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sym typeface="+mn-ea"/>
              </a:rPr>
              <a:t>主要由地形造成，由于山坡散热快，冷空气沿山坡下沉到谷底，谷底原来较暖空气被较冷的空气抬挤上升</a:t>
            </a:r>
            <a:endParaRPr lang="zh-CN" altLang="en-US" sz="280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8788400" y="4231005"/>
            <a:ext cx="3027680" cy="603504"/>
          </a:xfrm>
          <a:prstGeom prst="rect">
            <a:avLst/>
          </a:prstGeom>
          <a:noFill/>
        </p:spPr>
        <p:txBody>
          <a:bodyPr wrap="none" rtlCol="0">
            <a:spAutoFit/>
          </a:body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sym typeface="+mn-ea"/>
              </a:rPr>
              <a:t>盆地和谷地中夜间</a:t>
            </a:r>
            <a:endParaRPr lang="zh-CN" altLang="en-US" sz="2800">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2753995" y="5355590"/>
            <a:ext cx="5005070" cy="1115568"/>
          </a:xfrm>
          <a:prstGeom prst="rect">
            <a:avLst/>
          </a:prstGeom>
          <a:noFill/>
        </p:spPr>
        <p:txBody>
          <a:bodyPr wrap="square" rtlCol="0">
            <a:spAutoFit/>
          </a:bodyPr>
          <a:lstStyle/>
          <a:p>
            <a:pPr lvl="0" algn="l"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sym typeface="+mn-ea"/>
              </a:rPr>
              <a:t>锋面之上的暖空气与锋面之下的冷空气之间温度差异显著</a:t>
            </a:r>
            <a:endParaRPr lang="zh-CN" altLang="en-US" sz="280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8965565" y="5502909"/>
            <a:ext cx="2316480" cy="603504"/>
          </a:xfrm>
          <a:prstGeom prst="rect">
            <a:avLst/>
          </a:prstGeom>
          <a:noFill/>
        </p:spPr>
        <p:txBody>
          <a:bodyPr wrap="none" rtlCol="0">
            <a:spAutoFit/>
          </a:bodyPr>
          <a:lstStyle/>
          <a:p>
            <a:pPr lvl="0" algn="ctr" defTabSz="914400">
              <a:lnSpc>
                <a:spcPct val="120000"/>
              </a:lnSpc>
              <a:buNone/>
              <a:tabLst>
                <a:tab pos="2857500" algn="l"/>
                <a:tab pos="5486400" algn="l"/>
              </a:tabLst>
            </a:pPr>
            <a:r>
              <a:rPr lang="zh-CN" altLang="en-US" sz="2800">
                <a:latin typeface="Times New Roman" panose="02020603050405020304" pitchFamily="18" charset="0"/>
                <a:cs typeface="Times New Roman" panose="02020603050405020304" pitchFamily="18" charset="0"/>
                <a:sym typeface="+mn-ea"/>
              </a:rPr>
              <a:t>锋面活动地区</a:t>
            </a:r>
            <a:endParaRPr lang="zh-CN" altLang="en-US" sz="2800">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77" y="699353"/>
            <a:ext cx="4647414" cy="1384995"/>
          </a:xfrm>
          <a:prstGeom prst="rect">
            <a:avLst/>
          </a:prstGeom>
          <a:noFill/>
        </p:spPr>
        <p:txBody>
          <a:bodyPr wrap="square">
            <a:spAutoFit/>
          </a:bodyPr>
          <a:lstStyle/>
          <a:p>
            <a:pPr marL="381000"/>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下图为</a:t>
            </a:r>
            <a:r>
              <a:rPr lang="en-US" altLang="zh-CN" sz="2800" spc="5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spc="50" dirty="0">
                <a:effectLst/>
                <a:latin typeface="宋体" panose="02010600030101010101" pitchFamily="2" charset="-122"/>
                <a:ea typeface="宋体" panose="02010600030101010101" pitchFamily="2" charset="-122"/>
                <a:cs typeface="宋体" panose="02010600030101010101" pitchFamily="2" charset="-122"/>
              </a:rPr>
              <a:t>某日 </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14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时亚洲部分地区地面天气简图</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。据此完成下面小题。</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5073155" y="216129"/>
            <a:ext cx="6078753" cy="3759979"/>
          </a:xfrm>
          <a:prstGeom prst="rect">
            <a:avLst/>
          </a:prstGeom>
        </p:spPr>
      </p:pic>
      <p:sp>
        <p:nvSpPr>
          <p:cNvPr id="6" name="文本框 5"/>
          <p:cNvSpPr txBox="1"/>
          <p:nvPr/>
        </p:nvSpPr>
        <p:spPr>
          <a:xfrm>
            <a:off x="39277" y="4226342"/>
            <a:ext cx="12187287" cy="1384995"/>
          </a:xfrm>
          <a:prstGeom prst="rect">
            <a:avLst/>
          </a:prstGeom>
          <a:noFill/>
        </p:spPr>
        <p:txBody>
          <a:bodyPr wrap="square">
            <a:spAutoFit/>
          </a:bodyPr>
          <a:lstStyle/>
          <a:p>
            <a:pPr marL="114300">
              <a:spcBef>
                <a:spcPts val="30"/>
              </a:spcBef>
              <a:spcAft>
                <a:spcPts val="0"/>
              </a:spcAft>
            </a:pPr>
            <a:r>
              <a:rPr lang="en-US" altLang="zh-CN" sz="2800" b="1" dirty="0">
                <a:latin typeface="宋体" panose="02010600030101010101" pitchFamily="2" charset="-122"/>
                <a:ea typeface="宋体" panose="02010600030101010101" pitchFamily="2" charset="-122"/>
              </a:rPr>
              <a:t> 5.	</a:t>
            </a:r>
            <a:r>
              <a:rPr lang="zh-CN" altLang="en-US" sz="2800" b="1" dirty="0">
                <a:latin typeface="宋体" panose="02010600030101010101" pitchFamily="2" charset="-122"/>
                <a:ea typeface="宋体" panose="02010600030101010101" pitchFamily="2" charset="-122"/>
              </a:rPr>
              <a:t>此时下列站点上空最可能存在逆温的是（	）</a:t>
            </a:r>
            <a:endParaRPr lang="zh-CN" altLang="en-US" sz="2800" b="1" dirty="0">
              <a:latin typeface="宋体" panose="02010600030101010101" pitchFamily="2" charset="-122"/>
              <a:ea typeface="宋体" panose="02010600030101010101" pitchFamily="2" charset="-122"/>
            </a:endParaRPr>
          </a:p>
          <a:p>
            <a:pPr marL="114300">
              <a:spcBef>
                <a:spcPts val="30"/>
              </a:spcBef>
              <a:spcAft>
                <a:spcPts val="0"/>
              </a:spcAft>
            </a:pPr>
            <a:r>
              <a:rPr lang="zh-CN" altLang="en-US"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 </a:t>
            </a:r>
            <a:r>
              <a:rPr lang="zh-CN" altLang="en-US" sz="2800" b="1" dirty="0">
                <a:latin typeface="宋体" panose="02010600030101010101" pitchFamily="2" charset="-122"/>
                <a:ea typeface="宋体" panose="02010600030101010101" pitchFamily="2" charset="-122"/>
              </a:rPr>
              <a:t>长春			     </a:t>
            </a:r>
            <a:r>
              <a:rPr lang="en-US" altLang="zh-CN" sz="2800" b="1" dirty="0">
                <a:latin typeface="宋体" panose="02010600030101010101" pitchFamily="2" charset="-122"/>
                <a:ea typeface="宋体" panose="02010600030101010101" pitchFamily="2" charset="-122"/>
              </a:rPr>
              <a:t>B. </a:t>
            </a:r>
            <a:r>
              <a:rPr lang="zh-CN" altLang="en-US" sz="2800" b="1" dirty="0">
                <a:latin typeface="宋体" panose="02010600030101010101" pitchFamily="2" charset="-122"/>
                <a:ea typeface="宋体" panose="02010600030101010101" pitchFamily="2" charset="-122"/>
              </a:rPr>
              <a:t>太原</a:t>
            </a:r>
            <a:endParaRPr lang="zh-CN" altLang="en-US" sz="2800" b="1" dirty="0">
              <a:latin typeface="宋体" panose="02010600030101010101" pitchFamily="2" charset="-122"/>
              <a:ea typeface="宋体" panose="02010600030101010101" pitchFamily="2" charset="-122"/>
            </a:endParaRPr>
          </a:p>
          <a:p>
            <a:pPr marL="114300">
              <a:spcBef>
                <a:spcPts val="30"/>
              </a:spcBef>
              <a:spcAft>
                <a:spcPts val="0"/>
              </a:spcAft>
            </a:pPr>
            <a:r>
              <a:rPr lang="en-US" altLang="zh-CN" sz="2800" b="1" dirty="0">
                <a:latin typeface="宋体" panose="02010600030101010101" pitchFamily="2" charset="-122"/>
                <a:ea typeface="宋体" panose="02010600030101010101" pitchFamily="2" charset="-122"/>
              </a:rPr>
              <a:t> C. </a:t>
            </a:r>
            <a:r>
              <a:rPr lang="zh-CN" altLang="en-US" sz="2800" b="1" dirty="0">
                <a:latin typeface="宋体" panose="02010600030101010101" pitchFamily="2" charset="-122"/>
                <a:ea typeface="宋体" panose="02010600030101010101" pitchFamily="2" charset="-122"/>
              </a:rPr>
              <a:t>呼伦贝尔			</a:t>
            </a:r>
            <a:r>
              <a:rPr lang="en-US" altLang="zh-CN" sz="2800" b="1" dirty="0">
                <a:latin typeface="宋体" panose="02010600030101010101" pitchFamily="2" charset="-122"/>
                <a:ea typeface="宋体" panose="02010600030101010101" pitchFamily="2" charset="-122"/>
              </a:rPr>
              <a:t>D. </a:t>
            </a:r>
            <a:r>
              <a:rPr lang="zh-CN" altLang="en-US" sz="2800" b="1" dirty="0">
                <a:latin typeface="宋体" panose="02010600030101010101" pitchFamily="2" charset="-122"/>
                <a:ea typeface="宋体" panose="02010600030101010101" pitchFamily="2" charset="-122"/>
              </a:rPr>
              <a:t>乌鲁木齐</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529" y="321990"/>
            <a:ext cx="11149552" cy="954107"/>
          </a:xfrm>
          <a:prstGeom prst="rect">
            <a:avLst/>
          </a:prstGeom>
          <a:noFill/>
        </p:spPr>
        <p:txBody>
          <a:bodyPr wrap="square">
            <a:spAutoFit/>
          </a:bodyPr>
          <a:lstStyle/>
          <a:p>
            <a:pPr marL="114300" marR="80010" indent="266700"/>
            <a:r>
              <a:rPr lang="zh-CN" altLang="zh-CN" sz="2800" dirty="0">
                <a:effectLst/>
                <a:latin typeface="宋体" panose="02010600030101010101" pitchFamily="2" charset="-122"/>
                <a:ea typeface="宋体" panose="02010600030101010101" pitchFamily="2" charset="-122"/>
                <a:cs typeface="宋体" panose="02010600030101010101" pitchFamily="2" charset="-122"/>
              </a:rPr>
              <a:t>河流流经平坦地形时常形成千回百转的曲流景观。下图为</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北美大草原某地景观图</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spc="470"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据此完成下面小题。</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Rectangle 5"/>
          <p:cNvSpPr>
            <a:spLocks noChangeArrowheads="1"/>
          </p:cNvSpPr>
          <p:nvPr/>
        </p:nvSpPr>
        <p:spPr bwMode="auto">
          <a:xfrm>
            <a:off x="2328421" y="100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文本框 9"/>
          <p:cNvSpPr txBox="1"/>
          <p:nvPr/>
        </p:nvSpPr>
        <p:spPr>
          <a:xfrm>
            <a:off x="3047215" y="3246690"/>
            <a:ext cx="6094428" cy="369332"/>
          </a:xfrm>
          <a:prstGeom prst="rect">
            <a:avLst/>
          </a:prstGeom>
          <a:noFill/>
        </p:spPr>
        <p:txBody>
          <a:bodyPr wrap="square">
            <a:spAutoFit/>
          </a:bodyPr>
          <a:lstStyle/>
          <a:p>
            <a:r>
              <a:rPr lang="zh-CN" altLang="en-US" dirty="0"/>
              <a:t> </a:t>
            </a:r>
            <a:endParaRPr lang="zh-CN" altLang="en-US" dirty="0"/>
          </a:p>
        </p:txBody>
      </p:sp>
      <p:pic>
        <p:nvPicPr>
          <p:cNvPr id="11" name="图片 10"/>
          <p:cNvPicPr>
            <a:picLocks noChangeAspect="1"/>
          </p:cNvPicPr>
          <p:nvPr/>
        </p:nvPicPr>
        <p:blipFill rotWithShape="1">
          <a:blip r:embed="rId1"/>
          <a:srcRect t="21073"/>
          <a:stretch>
            <a:fillRect/>
          </a:stretch>
        </p:blipFill>
        <p:spPr>
          <a:xfrm>
            <a:off x="2912203" y="1276097"/>
            <a:ext cx="6868500" cy="2500526"/>
          </a:xfrm>
          <a:prstGeom prst="rect">
            <a:avLst/>
          </a:prstGeom>
        </p:spPr>
      </p:pic>
      <p:sp>
        <p:nvSpPr>
          <p:cNvPr id="20" name="文本框 19"/>
          <p:cNvSpPr txBox="1"/>
          <p:nvPr/>
        </p:nvSpPr>
        <p:spPr>
          <a:xfrm>
            <a:off x="369651" y="3945900"/>
            <a:ext cx="10807430" cy="2246769"/>
          </a:xfrm>
          <a:prstGeom prst="rect">
            <a:avLst/>
          </a:prstGeom>
          <a:noFill/>
        </p:spPr>
        <p:txBody>
          <a:bodyPr wrap="square">
            <a:spAutoFit/>
          </a:bodyPr>
          <a:lstStyle/>
          <a:p>
            <a:pPr lvl="0">
              <a:spcBef>
                <a:spcPts val="535"/>
              </a:spcBef>
              <a:spcAft>
                <a:spcPts val="0"/>
              </a:spcAft>
              <a:buSzPts val="1050"/>
              <a:tabLst>
                <a:tab pos="280670" algn="l"/>
                <a:tab pos="248094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 6.</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决定该地林地分布的生态因子是（</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	</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a:t>
            </a:r>
            <a:endPar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0"/>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气温</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B.</a:t>
            </a:r>
            <a:r>
              <a:rPr lang="en-US" altLang="zh-CN" sz="2800" b="1" spc="25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水分</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C.</a:t>
            </a:r>
            <a:r>
              <a:rPr lang="en-US" altLang="zh-CN" sz="2800" b="1" spc="25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光照</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D.</a:t>
            </a:r>
            <a:r>
              <a:rPr lang="en-US" altLang="zh-CN" sz="2800" b="1" spc="25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风向</a:t>
            </a:r>
            <a:endParaRPr lang="zh-CN" altLang="zh-CN" sz="2800" b="1"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0"/>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7.</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在河流变迁过程中，河道景观的演化过程是（</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	</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a:t>
            </a:r>
            <a:endPar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5"/>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曲流</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牛轭湖</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林地</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草地</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B.</a:t>
            </a:r>
            <a:r>
              <a:rPr lang="en-US" altLang="zh-CN" sz="2800" b="1" spc="21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牛轭湖</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曲流</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草地</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林地</a:t>
            </a:r>
            <a:endParaRPr lang="zh-CN" altLang="zh-CN" sz="2800" b="1"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5"/>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C.</a:t>
            </a:r>
            <a:r>
              <a:rPr lang="en-US" altLang="zh-CN" sz="2800" b="1" spc="24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林地</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草地</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曲流</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牛轭湖</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D.</a:t>
            </a:r>
            <a:r>
              <a:rPr lang="en-US" altLang="zh-CN" sz="2800" b="1" spc="220"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草地</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林地</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牛轭湖</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曲流</a:t>
            </a:r>
            <a:endParaRPr lang="zh-CN" altLang="zh-CN" sz="2800" b="1"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2" name="图片 1" descr="a13d6be305fe84793ee9a0e0f80cb09b_v2-8a145644bb3f1b591b064db5fe9a15fa_r"/>
          <p:cNvPicPr>
            <a:picLocks noChangeAspect="1"/>
          </p:cNvPicPr>
          <p:nvPr/>
        </p:nvPicPr>
        <p:blipFill>
          <a:blip r:embed="rId2"/>
          <a:stretch>
            <a:fillRect/>
          </a:stretch>
        </p:blipFill>
        <p:spPr>
          <a:xfrm>
            <a:off x="1709420" y="1276350"/>
            <a:ext cx="6286500" cy="3540760"/>
          </a:xfrm>
          <a:prstGeom prst="rect">
            <a:avLst/>
          </a:prstGeom>
        </p:spPr>
      </p:pic>
      <p:sp>
        <p:nvSpPr>
          <p:cNvPr id="5" name="文本框 4"/>
          <p:cNvSpPr txBox="1"/>
          <p:nvPr/>
        </p:nvSpPr>
        <p:spPr>
          <a:xfrm>
            <a:off x="8458835" y="1835785"/>
            <a:ext cx="3651250" cy="645160"/>
          </a:xfrm>
          <a:prstGeom prst="rect">
            <a:avLst/>
          </a:prstGeom>
          <a:noFill/>
        </p:spPr>
        <p:txBody>
          <a:bodyPr wrap="square" rtlCol="0">
            <a:spAutoFit/>
          </a:bodyPr>
          <a:p>
            <a:r>
              <a:rPr lang="zh-CN" altLang="en-US"/>
              <a:t>【河曲和牛轭湖的形成-哔哩哔哩】 https://b23.tv/aZHxHXk</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5989" y="377320"/>
            <a:ext cx="11602039" cy="954107"/>
          </a:xfrm>
          <a:prstGeom prst="rect">
            <a:avLst/>
          </a:prstGeom>
          <a:noFill/>
        </p:spPr>
        <p:txBody>
          <a:bodyPr wrap="square">
            <a:spAutoFit/>
          </a:bodyPr>
          <a:lstStyle/>
          <a:p>
            <a:r>
              <a:rPr lang="zh-CN" altLang="zh-CN" sz="2800" spc="5" dirty="0">
                <a:effectLst/>
                <a:ea typeface="宋体" panose="02010600030101010101" pitchFamily="2" charset="-122"/>
                <a:cs typeface="宋体" panose="02010600030101010101" pitchFamily="2" charset="-122"/>
              </a:rPr>
              <a:t>因地制宜发展农业生产是保障粮食安全的重要举措。图 </a:t>
            </a:r>
            <a:r>
              <a:rPr lang="en-US" altLang="zh-CN" sz="2800" dirty="0">
                <a:effectLst/>
                <a:latin typeface="宋体" panose="02010600030101010101" pitchFamily="2" charset="-122"/>
                <a:cs typeface="宋体" panose="02010600030101010101" pitchFamily="2" charset="-122"/>
              </a:rPr>
              <a:t>4</a:t>
            </a:r>
            <a:r>
              <a:rPr lang="en-US" altLang="zh-CN" sz="2800" spc="110" dirty="0">
                <a:effectLst/>
                <a:latin typeface="宋体" panose="02010600030101010101" pitchFamily="2" charset="-122"/>
                <a:cs typeface="宋体" panose="02010600030101010101" pitchFamily="2" charset="-122"/>
              </a:rPr>
              <a:t> </a:t>
            </a:r>
            <a:r>
              <a:rPr lang="zh-CN" altLang="zh-CN" sz="2800" spc="110" dirty="0">
                <a:effectLst/>
                <a:ea typeface="宋体" panose="02010600030101010101" pitchFamily="2" charset="-122"/>
                <a:cs typeface="宋体" panose="02010600030101010101" pitchFamily="2" charset="-122"/>
              </a:rPr>
              <a:t>为 </a:t>
            </a:r>
            <a:r>
              <a:rPr lang="en-US" altLang="zh-CN" sz="2800" dirty="0">
                <a:effectLst/>
                <a:latin typeface="宋体" panose="02010600030101010101" pitchFamily="2" charset="-122"/>
                <a:cs typeface="宋体" panose="02010600030101010101" pitchFamily="2" charset="-122"/>
              </a:rPr>
              <a:t>2021 </a:t>
            </a:r>
            <a:r>
              <a:rPr lang="zh-CN" altLang="zh-CN" sz="2800" dirty="0">
                <a:effectLst/>
                <a:ea typeface="宋体" panose="02010600030101010101" pitchFamily="2" charset="-122"/>
                <a:cs typeface="宋体" panose="02010600030101010101" pitchFamily="2" charset="-122"/>
              </a:rPr>
              <a:t>年由遥感影像解译转绘的</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安徽省某地土地利用示意图</a:t>
            </a:r>
            <a:r>
              <a:rPr lang="en-US" altLang="zh-CN" sz="2800" dirty="0">
                <a:effectLst/>
                <a:ea typeface="宋体" panose="02010600030101010101" pitchFamily="2" charset="-122"/>
                <a:cs typeface="宋体" panose="02010600030101010101" pitchFamily="2" charset="-122"/>
              </a:rPr>
              <a:t>”</a:t>
            </a:r>
            <a:r>
              <a:rPr lang="zh-CN" altLang="zh-CN" sz="2800" dirty="0">
                <a:effectLst/>
                <a:ea typeface="宋体" panose="02010600030101010101" pitchFamily="2" charset="-122"/>
                <a:cs typeface="宋体" panose="02010600030101010101" pitchFamily="2" charset="-122"/>
              </a:rPr>
              <a:t>。</a:t>
            </a:r>
            <a:endParaRPr lang="zh-CN" altLang="en-US" sz="2800" dirty="0"/>
          </a:p>
        </p:txBody>
      </p:sp>
      <p:pic>
        <p:nvPicPr>
          <p:cNvPr id="4" name="image7.png"/>
          <p:cNvPicPr>
            <a:picLocks noChangeAspect="1"/>
          </p:cNvPicPr>
          <p:nvPr/>
        </p:nvPicPr>
        <p:blipFill>
          <a:blip r:embed="rId1" cstate="print"/>
          <a:stretch>
            <a:fillRect/>
          </a:stretch>
        </p:blipFill>
        <p:spPr>
          <a:xfrm>
            <a:off x="3582186" y="1331427"/>
            <a:ext cx="3625496" cy="2517352"/>
          </a:xfrm>
          <a:prstGeom prst="rect">
            <a:avLst/>
          </a:prstGeom>
        </p:spPr>
      </p:pic>
      <p:sp>
        <p:nvSpPr>
          <p:cNvPr id="6" name="文本框 5"/>
          <p:cNvSpPr txBox="1"/>
          <p:nvPr/>
        </p:nvSpPr>
        <p:spPr>
          <a:xfrm>
            <a:off x="755020" y="4062898"/>
            <a:ext cx="10681959" cy="2246769"/>
          </a:xfrm>
          <a:prstGeom prst="rect">
            <a:avLst/>
          </a:prstGeom>
          <a:noFill/>
        </p:spPr>
        <p:txBody>
          <a:bodyPr wrap="square">
            <a:spAutoFit/>
          </a:bodyPr>
          <a:lstStyle/>
          <a:p>
            <a:pPr lvl="0">
              <a:spcBef>
                <a:spcPts val="485"/>
              </a:spcBef>
              <a:spcAft>
                <a:spcPts val="0"/>
              </a:spcAft>
              <a:buSzPts val="1050"/>
              <a:tabLst>
                <a:tab pos="280670" algn="l"/>
                <a:tab pos="1812925" algn="l"/>
              </a:tabLst>
            </a:pP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  8.</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图示区域地势总体上（</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	</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a:t>
            </a:r>
            <a:endPar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0"/>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从中间向四周降低</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B.</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从四周向中间降低</a:t>
            </a:r>
            <a:endParaRPr lang="zh-CN" altLang="zh-CN" sz="2800" b="1"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5"/>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C.</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从西北向东南降低</a:t>
            </a: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D.</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从东南向西北降低</a:t>
            </a:r>
            <a:endParaRPr lang="zh-CN" altLang="zh-CN" sz="2800" b="1"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0"/>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9.</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住宅分散分布有利于（</a:t>
            </a:r>
            <a:r>
              <a:rPr lang="en-US" altLang="zh-CN" sz="2800" b="1" spc="0" dirty="0">
                <a:effectLst/>
                <a:latin typeface="宋体" panose="02010600030101010101" pitchFamily="2" charset="-122"/>
                <a:ea typeface="Times New Roman" panose="02020603050405020304" pitchFamily="18" charset="0"/>
                <a:cs typeface="宋体" panose="02010600030101010101" pitchFamily="2" charset="-122"/>
              </a:rPr>
              <a:t>	</a:t>
            </a:r>
            <a:r>
              <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rPr>
              <a:t>）</a:t>
            </a:r>
            <a:endParaRPr lang="zh-CN" altLang="zh-CN" sz="2800" b="1" spc="0" dirty="0">
              <a:effectLst/>
              <a:latin typeface="宋体" panose="02010600030101010101" pitchFamily="2" charset="-122"/>
              <a:ea typeface="Times New Roman" panose="02020603050405020304" pitchFamily="18" charset="0"/>
              <a:cs typeface="宋体" panose="02010600030101010101" pitchFamily="2" charset="-122"/>
            </a:endParaRPr>
          </a:p>
          <a:p>
            <a:pPr marL="114300">
              <a:spcBef>
                <a:spcPts val="30"/>
              </a:spcBef>
              <a:spcAft>
                <a:spcPts val="0"/>
              </a:spcAft>
            </a:pPr>
            <a:r>
              <a:rPr lang="en-US" altLang="zh-CN" sz="2800" b="1" dirty="0">
                <a:effectLst/>
                <a:latin typeface="宋体" panose="02010600030101010101" pitchFamily="2" charset="-122"/>
                <a:ea typeface="宋体" panose="02010600030101010101" pitchFamily="2" charset="-122"/>
                <a:cs typeface="宋体" panose="02010600030101010101" pitchFamily="2" charset="-122"/>
              </a:rPr>
              <a:t> A.</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交通出行</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B.</a:t>
            </a:r>
            <a:r>
              <a:rPr lang="en-US" altLang="zh-CN" sz="2800" b="1" spc="250"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防洪避险</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C.</a:t>
            </a:r>
            <a:r>
              <a:rPr lang="en-US" altLang="zh-CN" sz="2800" b="1" spc="25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生活取水</a:t>
            </a:r>
            <a:r>
              <a:rPr lang="en-US" altLang="zh-CN" sz="2800" b="1" dirty="0">
                <a:effectLst/>
                <a:latin typeface="宋体" panose="02010600030101010101" pitchFamily="2" charset="-122"/>
                <a:ea typeface="Times New Roman" panose="02020603050405020304" pitchFamily="18" charset="0"/>
                <a:cs typeface="宋体" panose="02010600030101010101" pitchFamily="2" charset="-122"/>
              </a:rPr>
              <a:t>	</a:t>
            </a:r>
            <a:r>
              <a:rPr lang="en-US" altLang="zh-CN" sz="2800" b="1" dirty="0">
                <a:effectLst/>
                <a:latin typeface="Times New Roman" panose="02020603050405020304" pitchFamily="18" charset="0"/>
                <a:ea typeface="Times New Roman" panose="02020603050405020304" pitchFamily="18" charset="0"/>
                <a:cs typeface="宋体" panose="02010600030101010101" pitchFamily="2" charset="-122"/>
              </a:rPr>
              <a:t>D.</a:t>
            </a:r>
            <a:r>
              <a:rPr lang="en-US" altLang="zh-CN" sz="2800" b="1" spc="195" dirty="0">
                <a:effectLst/>
                <a:latin typeface="Times New Roman" panose="02020603050405020304" pitchFamily="18" charset="0"/>
                <a:ea typeface="Times New Roman" panose="02020603050405020304" pitchFamily="18" charset="0"/>
                <a:cs typeface="宋体" panose="02010600030101010101" pitchFamily="2" charset="-122"/>
              </a:rPr>
              <a:t> </a:t>
            </a:r>
            <a:r>
              <a:rPr lang="zh-CN" altLang="zh-CN" sz="2800" b="1" dirty="0">
                <a:effectLst/>
                <a:latin typeface="宋体" panose="02010600030101010101" pitchFamily="2" charset="-122"/>
                <a:ea typeface="Times New Roman" panose="02020603050405020304" pitchFamily="18" charset="0"/>
                <a:cs typeface="宋体" panose="02010600030101010101" pitchFamily="2" charset="-122"/>
              </a:rPr>
              <a:t>田间管理</a:t>
            </a:r>
            <a:endParaRPr lang="zh-CN" altLang="zh-CN" sz="2800" b="1" dirty="0">
              <a:effectLst/>
              <a:latin typeface="宋体" panose="02010600030101010101" pitchFamily="2" charset="-122"/>
              <a:ea typeface="Times New Roman" panose="02020603050405020304" pitchFamily="18" charset="0"/>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925b58da-5381-4cfb-af0c-ce9208ee2d76}"/>
</p:tagLst>
</file>

<file path=ppt/tags/tag2.xml><?xml version="1.0" encoding="utf-8"?>
<p:tagLst xmlns:p="http://schemas.openxmlformats.org/presentationml/2006/main">
  <p:tag name="KSO_WM_UNIT_PLACING_PICTURE_USER_VIEWPORT" val="{&quot;height&quot;:5059.63779527559,&quot;width&quot;:8179.908661417323}"/>
</p:tagLst>
</file>

<file path=ppt/tags/tag3.xml><?xml version="1.0" encoding="utf-8"?>
<p:tagLst xmlns:p="http://schemas.openxmlformats.org/presentationml/2006/main">
  <p:tag name="KSO_WM_UNIT_PLACING_PICTURE_USER_VIEWPORT" val="{&quot;height&quot;:9912,&quot;width&quot;:16236}"/>
</p:tagLst>
</file>

<file path=ppt/tags/tag4.xml><?xml version="1.0" encoding="utf-8"?>
<p:tagLst xmlns:p="http://schemas.openxmlformats.org/presentationml/2006/main">
  <p:tag name="KSO_WM_UNIT_TABLE_BEAUTIFY" val="smartTable{e4ff4f60-6c06-4b08-af38-ee98da67c9e9}"/>
</p:tagLst>
</file>

<file path=ppt/tags/tag5.xml><?xml version="1.0" encoding="utf-8"?>
<p:tagLst xmlns:p="http://schemas.openxmlformats.org/presentationml/2006/main">
  <p:tag name="KSO_WM_UNIT_PLACING_PICTURE_USER_VIEWPORT" val="{&quot;height&quot;:3527,&quot;width&quot;:6347}"/>
</p:tagLst>
</file>

<file path=ppt/tags/tag6.xml><?xml version="1.0" encoding="utf-8"?>
<p:tagLst xmlns:p="http://schemas.openxmlformats.org/presentationml/2006/main">
  <p:tag name="COMMONDATA" val="eyJoZGlkIjoiOWJiMjFkYTE3YmI0MWMxMThiZWMxOTM0MzA1ODFmOW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5473</Words>
  <Application>WPS 演示</Application>
  <PresentationFormat>宽屏</PresentationFormat>
  <Paragraphs>269</Paragraphs>
  <Slides>29</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29</vt:i4>
      </vt:variant>
    </vt:vector>
  </HeadingPairs>
  <TitlesOfParts>
    <vt:vector size="43" baseType="lpstr">
      <vt:lpstr>Arial</vt:lpstr>
      <vt:lpstr>宋体</vt:lpstr>
      <vt:lpstr>Wingdings</vt:lpstr>
      <vt:lpstr>Times New Roman</vt:lpstr>
      <vt:lpstr>微软雅黑</vt:lpstr>
      <vt:lpstr>Helvetica</vt:lpstr>
      <vt:lpstr>Tw Cen MT</vt:lpstr>
      <vt:lpstr>方正粗黑宋简体</vt:lpstr>
      <vt:lpstr>等线</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王丽君</dc:creator>
  <cp:lastModifiedBy>魏梅</cp:lastModifiedBy>
  <cp:revision>7</cp:revision>
  <dcterms:created xsi:type="dcterms:W3CDTF">2022-05-05T01:56:00Z</dcterms:created>
  <dcterms:modified xsi:type="dcterms:W3CDTF">2022-05-16T00:07:35Z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A2F2A44E14F74C5F9B6C09CFFD4C2761</vt:lpwstr>
  </property>
  <property fmtid="{D5CDD505-2E9C-101B-9397-08002B2CF9AE}" pid="3" name="KSOProductBuildVer">
    <vt:lpwstr>2052-11.1.0.11691</vt:lpwstr>
  </property>
</Properties>
</file>