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3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考前</a:t>
            </a:r>
            <a:r>
              <a:rPr lang="zh-CN" altLang="en-US"/>
              <a:t>冲刺，查漏补缺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题组一：时间的计算和太阳视运动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2.日出、日落的方位与昼夜长短变化的关系(北半球)</a:t>
            </a:r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692275" y="2462530"/>
          <a:ext cx="0" cy="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0"/>
                <a:gridCol w="0"/>
                <a:gridCol w="2190750"/>
                <a:gridCol w="1684338"/>
                <a:gridCol w="2151062"/>
                <a:gridCol w="1727200"/>
              </a:tblGrid>
              <a:tr h="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时间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春分日(3月21日前后)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夏半年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秋分日(9月23日前后)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冬半年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昼夜长短状况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昼=夜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昼&gt;夜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昼=夜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昼&lt;夜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日出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时刻(地方时)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早于6时,夏至日最早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晚于6时,冬至日最晚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方位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正东方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东北方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正东方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东南方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日落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时刻(地方时)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晚于18时,夏至日最晚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早于18时,冬至日最早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方位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正西方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西北方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正西方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西南方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90805"/>
            <a:ext cx="10515600" cy="4351338"/>
          </a:xfrm>
        </p:spPr>
        <p:txBody>
          <a:bodyPr>
            <a:normAutofit fontScale="90000"/>
          </a:bodyPr>
          <a:p>
            <a:r>
              <a:rPr lang="zh-CN" altLang="en-US"/>
              <a:t>3.日出、日落时日影朝向</a:t>
            </a:r>
            <a:endParaRPr lang="zh-CN" altLang="en-US"/>
          </a:p>
          <a:p>
            <a:r>
              <a:rPr lang="zh-CN" altLang="en-US"/>
              <a:t>(1)在春秋分日,全球各地太阳从正东升起,正西落下。因此日出时日影朝西,日落时日影朝东。</a:t>
            </a:r>
            <a:endParaRPr lang="zh-CN" altLang="en-US"/>
          </a:p>
          <a:p>
            <a:r>
              <a:rPr lang="zh-CN" altLang="en-US"/>
              <a:t>(2)北半球夏半年,太阳直射北半球,全球各地(极昼极夜区域除外)太阳从东北方升起,西北方落下,因而日出时日影朝向西南,日落时日影朝向东南。</a:t>
            </a:r>
            <a:endParaRPr lang="zh-CN" altLang="en-US"/>
          </a:p>
          <a:p>
            <a:r>
              <a:rPr lang="zh-CN" altLang="en-US"/>
              <a:t>(3)北半球冬半年,太阳直射南半球,全球各地(极昼极夜区域除外)太阳从东南方升起,西南方落下,因而日出时日影朝向西北,日落时日影朝向东北。</a:t>
            </a:r>
            <a:endParaRPr lang="zh-CN" altLang="en-US"/>
          </a:p>
          <a:p>
            <a:r>
              <a:rPr lang="zh-CN" altLang="en-US"/>
              <a:t>4.太阳视运动的判读技巧</a:t>
            </a:r>
            <a:endParaRPr lang="zh-CN" altLang="en-US"/>
          </a:p>
          <a:p>
            <a:r>
              <a:rPr lang="zh-CN" altLang="en-US"/>
              <a:t>太阳视运动的考查关键在三个点:日出点、正午点、日落点,主要涉及“三点”的位置规律及相应时间的推算。具体规律归纳如下:</a:t>
            </a:r>
            <a:endParaRPr lang="zh-CN" altLang="en-US"/>
          </a:p>
        </p:txBody>
      </p:sp>
      <p:pic>
        <p:nvPicPr>
          <p:cNvPr id="270" name="F19SGZXK1LZDL59.ep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08500" y="4358005"/>
            <a:ext cx="3435350" cy="208026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1335" y="365125"/>
            <a:ext cx="11254105" cy="5333365"/>
          </a:xfrm>
        </p:spPr>
        <p:txBody>
          <a:bodyPr>
            <a:noAutofit/>
          </a:bodyPr>
          <a:p>
            <a:r>
              <a:rPr lang="zh-CN" altLang="en-US" sz="2000"/>
              <a:t>(1)日出日落方位规律</a:t>
            </a:r>
            <a:endParaRPr lang="zh-CN" altLang="en-US" sz="2000"/>
          </a:p>
          <a:p>
            <a:r>
              <a:rPr lang="zh-CN" altLang="en-US" sz="2000"/>
              <a:t>①非极昼极夜区。日出日落方位与太阳直射点位置相关,即直射点在北半球时,日出东北方、日落西北方;直射点在南半球时,日出东南方、日落西南方。春分日(3月21日前后)或秋分日(9月23日前后),太阳直射赤道,日出正东、日落正西。</a:t>
            </a:r>
            <a:endParaRPr lang="zh-CN" altLang="en-US" sz="2000"/>
          </a:p>
          <a:p>
            <a:r>
              <a:rPr lang="zh-CN" altLang="en-US" sz="2000"/>
              <a:t>②极昼区。北半球极昼区,日出正北方、日落正北方;南半球极昼区,日出正南方、日落正南方。</a:t>
            </a:r>
            <a:endParaRPr lang="zh-CN" altLang="en-US" sz="2000"/>
          </a:p>
          <a:p>
            <a:r>
              <a:rPr lang="zh-CN" altLang="en-US" sz="2000"/>
              <a:t>(2)正午太阳方位规律</a:t>
            </a:r>
            <a:endParaRPr lang="zh-CN" altLang="en-US" sz="2000"/>
          </a:p>
          <a:p>
            <a:r>
              <a:rPr lang="zh-CN" altLang="en-US" sz="2000"/>
              <a:t>①北回归线以北,全年正午太阳都在南方天空。</a:t>
            </a:r>
            <a:endParaRPr lang="zh-CN" altLang="en-US" sz="2000"/>
          </a:p>
          <a:p>
            <a:r>
              <a:rPr lang="zh-CN" altLang="en-US" sz="2000"/>
              <a:t>②南回归线以南,全年正午太阳都在北方天空。</a:t>
            </a:r>
            <a:endParaRPr lang="zh-CN" altLang="en-US" sz="2000"/>
          </a:p>
          <a:p>
            <a:r>
              <a:rPr lang="zh-CN" altLang="en-US" sz="2000"/>
              <a:t>③南北回归线之间,正午太阳有时在天顶、有时在南方天空、有时在北方天空。</a:t>
            </a:r>
            <a:endParaRPr lang="zh-CN" altLang="en-US" sz="2000"/>
          </a:p>
          <a:p>
            <a:r>
              <a:rPr lang="zh-CN" altLang="en-US" sz="2000"/>
              <a:t>(3)太阳视运动的路程与日出日落时间</a:t>
            </a:r>
            <a:endParaRPr lang="zh-CN" altLang="en-US" sz="2000"/>
          </a:p>
          <a:p>
            <a:r>
              <a:rPr lang="zh-CN" altLang="en-US" sz="2000"/>
              <a:t>太阳视运动路程越长,所需时间越多,日出越早,日落越晚。</a:t>
            </a:r>
            <a:endParaRPr lang="zh-CN" altLang="en-US" sz="2000"/>
          </a:p>
          <a:p>
            <a:r>
              <a:rPr lang="zh-CN" altLang="en-US" sz="2000"/>
              <a:t>太阳视运动路程越短,所需时间越短,日出越晚,日落越早。</a:t>
            </a:r>
            <a:endParaRPr lang="zh-CN" altLang="en-US" sz="2000"/>
          </a:p>
          <a:p>
            <a:r>
              <a:rPr lang="zh-CN" altLang="en-US" sz="2000"/>
              <a:t>(4)影子变化判读</a:t>
            </a:r>
            <a:endParaRPr lang="zh-CN" altLang="en-US" sz="2000"/>
          </a:p>
          <a:p>
            <a:r>
              <a:rPr lang="zh-CN" altLang="en-US" sz="2000"/>
              <a:t>①影长变化,根据太阳高度的大小判断影长,例如,日出时影长最长,之后缩短,正午时最短,之后变长,日落时达最长;直射点上无影子。</a:t>
            </a:r>
            <a:endParaRPr lang="zh-CN" altLang="en-US" sz="2000"/>
          </a:p>
          <a:p>
            <a:r>
              <a:rPr lang="zh-CN" altLang="en-US" sz="2000"/>
              <a:t>②影子方向的变化,根据太阳方位与影子方位相反,判断影子方向的变化。</a:t>
            </a:r>
            <a:endParaRPr lang="zh-CN" alt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〖知识网络〗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7" name="图片 8"/>
          <p:cNvPicPr>
            <a:picLocks noChangeAspect="1"/>
          </p:cNvPicPr>
          <p:nvPr/>
        </p:nvPicPr>
        <p:blipFill>
          <a:blip r:embed="rId1">
            <a:lum bright="-12000" contrast="24000"/>
          </a:blip>
          <a:stretch>
            <a:fillRect/>
          </a:stretch>
        </p:blipFill>
        <p:spPr>
          <a:xfrm>
            <a:off x="3110230" y="1362075"/>
            <a:ext cx="7453630" cy="515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〖押题预测〗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7380" y="1413510"/>
            <a:ext cx="10515600" cy="4351338"/>
          </a:xfrm>
        </p:spPr>
        <p:txBody>
          <a:bodyPr>
            <a:normAutofit lnSpcReduction="20000"/>
          </a:bodyPr>
          <a:p>
            <a:r>
              <a:rPr lang="zh-CN" altLang="en-US"/>
              <a:t>北京时间2021年10月1日10：00,李老师登录香港天文台网站，在太阳路径平台上输入时间和某城市经纬度，得到如图所示的“太阳视运动路径图”。据此完成下面小题。</a:t>
            </a:r>
            <a:endParaRPr lang="zh-CN" altLang="en-US"/>
          </a:p>
          <a:p>
            <a:r>
              <a:rPr lang="zh-CN" altLang="en-US"/>
              <a:t>1．该城市最可能是（     ）</a:t>
            </a:r>
            <a:endParaRPr lang="zh-CN" altLang="en-US"/>
          </a:p>
          <a:p>
            <a:r>
              <a:rPr lang="zh-CN" altLang="en-US"/>
              <a:t>A．北京	B．伦敦	C．堪培拉	D．华盛顿</a:t>
            </a:r>
            <a:endParaRPr lang="zh-CN" altLang="en-US"/>
          </a:p>
          <a:p>
            <a:r>
              <a:rPr lang="zh-CN" altLang="en-US"/>
              <a:t>2．10月1日—7日，该城市（     ）</a:t>
            </a:r>
            <a:endParaRPr lang="zh-CN" altLang="en-US"/>
          </a:p>
          <a:p>
            <a:r>
              <a:rPr lang="zh-CN" altLang="en-US"/>
              <a:t>A．日出时间逐渐提前	</a:t>
            </a:r>
            <a:endParaRPr lang="zh-CN" altLang="en-US"/>
          </a:p>
          <a:p>
            <a:r>
              <a:rPr lang="zh-CN" altLang="en-US"/>
              <a:t>B．正午影长逐渐变短</a:t>
            </a:r>
            <a:endParaRPr lang="zh-CN" altLang="en-US"/>
          </a:p>
          <a:p>
            <a:r>
              <a:rPr lang="zh-CN" altLang="en-US"/>
              <a:t>C．日出时太阳方位角变小	</a:t>
            </a:r>
            <a:endParaRPr lang="zh-CN" altLang="en-US"/>
          </a:p>
          <a:p>
            <a:r>
              <a:rPr lang="zh-CN" altLang="en-US"/>
              <a:t>D．日落时太阳方位角变小</a:t>
            </a:r>
            <a:endParaRPr lang="zh-CN" altLang="en-US"/>
          </a:p>
        </p:txBody>
      </p:sp>
      <p:pic>
        <p:nvPicPr>
          <p:cNvPr id="100001" name="图片 1000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27253" y="3548063"/>
            <a:ext cx="3838575" cy="28860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r>
              <a:rPr lang="zh-CN" altLang="en-US"/>
              <a:t>北京时间2021年9月17日13时34分，“神舟十二号”载人飞船返回舱在东风着陆场（经度约100°17′E）成功着陆，执行飞行任务的航天员聂海胜、刘伯明、汤洪波安全顺利出舱。据此完成下面小题。</a:t>
            </a:r>
            <a:endParaRPr lang="zh-CN" altLang="en-US"/>
          </a:p>
          <a:p>
            <a:r>
              <a:rPr lang="zh-CN" altLang="en-US"/>
              <a:t>3．当“神舟十二号”载人飞船返回舱在东风着陆场成功着陆时（     ）</a:t>
            </a:r>
            <a:endParaRPr lang="zh-CN" altLang="en-US"/>
          </a:p>
          <a:p>
            <a:r>
              <a:rPr lang="zh-CN" altLang="en-US"/>
              <a:t>A．太阳直射南半球并向北移动	B．全球新旧一天的比例约为11：13</a:t>
            </a:r>
            <a:endParaRPr lang="zh-CN" altLang="en-US"/>
          </a:p>
          <a:p>
            <a:r>
              <a:rPr lang="zh-CN" altLang="en-US"/>
              <a:t>C．太阳位于东风着陆场东南方	D．国际标准时间为17日5时34分</a:t>
            </a:r>
            <a:endParaRPr lang="zh-CN" altLang="en-US"/>
          </a:p>
          <a:p>
            <a:r>
              <a:rPr lang="zh-CN" altLang="en-US"/>
              <a:t>4．从“神舟十二号”载人飞船返回舱在东风着陆场成功着陆时起，若全球为同一天，则北京时间约需要再经过（     ）</a:t>
            </a:r>
            <a:endParaRPr lang="zh-CN" altLang="en-US"/>
          </a:p>
          <a:p>
            <a:r>
              <a:rPr lang="zh-CN" altLang="en-US"/>
              <a:t>A．5小时26分钟	B．6小时26分钟</a:t>
            </a:r>
            <a:endParaRPr lang="zh-CN" altLang="en-US"/>
          </a:p>
          <a:p>
            <a:r>
              <a:rPr lang="zh-CN" altLang="en-US"/>
              <a:t>C．7小时26分钟	D．8小时26分钟</a:t>
            </a: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r>
              <a:rPr lang="zh-CN" altLang="en-US"/>
              <a:t>第24届冬季奥林匹克运动会，于2022年2月4日开幕，2月20日闭幕。北京时间2月8日上午10时，在自由式滑雪女子大跳台决赛中，中国选手谷爱凌以总成绩188，25分折获金牌。据此，完成下面小题。</a:t>
            </a:r>
            <a:endParaRPr lang="zh-CN" altLang="en-US"/>
          </a:p>
          <a:p>
            <a:r>
              <a:rPr lang="zh-CN" altLang="en-US"/>
              <a:t>5．在第24届冬奥会期间，下列现象可信的是（     ）</a:t>
            </a:r>
            <a:endParaRPr lang="zh-CN" altLang="en-US"/>
          </a:p>
          <a:p>
            <a:r>
              <a:rPr lang="zh-CN" altLang="en-US"/>
              <a:t>A．北京市日出东北	B．北极地区极夜范围扩大</a:t>
            </a:r>
            <a:endParaRPr lang="zh-CN" altLang="en-US"/>
          </a:p>
          <a:p>
            <a:r>
              <a:rPr lang="zh-CN" altLang="en-US"/>
              <a:t>C．巴西利亚（15°47′S）正午太阳高度角减小	D．地球公转速度变大</a:t>
            </a:r>
            <a:endParaRPr lang="zh-CN" altLang="en-US"/>
          </a:p>
          <a:p>
            <a:r>
              <a:rPr lang="zh-CN" altLang="en-US"/>
              <a:t>6．地处旧金山市（122°W，37°N）的张女士观看了北京冬奥会电视直播，在自由式滑雪女子大跳台决赛开始时，当地的区时为（     ）</a:t>
            </a:r>
            <a:endParaRPr lang="zh-CN" altLang="en-US"/>
          </a:p>
          <a:p>
            <a:r>
              <a:rPr lang="zh-CN" altLang="en-US"/>
              <a:t>A．2月7日2点	B．2月7日18点	C．2月8日18点	D．2月9日2点</a:t>
            </a:r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北京时间2021年12月27日0:55分，神州十三号航天员成功返回天和核心舱。后续，神舟十三号航天员将投入下一阶段在轨工作任务，以“感觉良好”状态迎接新年到来，这也将是中国航天员首次在太空跨年。据此完成下面小题。</a:t>
            </a:r>
            <a:endParaRPr lang="zh-CN" altLang="en-US"/>
          </a:p>
          <a:p>
            <a:r>
              <a:rPr lang="zh-CN" altLang="en-US"/>
              <a:t>7．航天员返舱时，零时区区时约为（     ）</a:t>
            </a:r>
            <a:endParaRPr lang="zh-CN" altLang="en-US"/>
          </a:p>
          <a:p>
            <a:r>
              <a:rPr lang="zh-CN" altLang="en-US"/>
              <a:t>A．12月27日17:00	B．12月26日16:00</a:t>
            </a:r>
            <a:endParaRPr lang="zh-CN" altLang="en-US"/>
          </a:p>
          <a:p>
            <a:r>
              <a:rPr lang="zh-CN" altLang="en-US"/>
              <a:t>C．12月26日17:00	D．12月27日16:00</a:t>
            </a:r>
            <a:endParaRPr lang="zh-CN" altLang="en-US"/>
          </a:p>
          <a:p>
            <a:r>
              <a:rPr lang="zh-CN" altLang="en-US"/>
              <a:t>8．神州十三号乘组在太空跨年时，重庆（29°N）的正午太阳高度约为（     ）</a:t>
            </a:r>
            <a:endParaRPr lang="zh-CN" altLang="en-US"/>
          </a:p>
          <a:p>
            <a:r>
              <a:rPr lang="zh-CN" altLang="en-US"/>
              <a:t>A．61°	B．71°	C．40°	D．52°</a:t>
            </a:r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4351338"/>
          </a:xfrm>
        </p:spPr>
        <p:txBody>
          <a:bodyPr>
            <a:normAutofit fontScale="90000" lnSpcReduction="10000"/>
          </a:bodyPr>
          <a:p>
            <a:r>
              <a:rPr lang="zh-CN" altLang="en-US"/>
              <a:t>利用太阳定方位较精确的方法是日影杆法。先在地面上竖立一根垂直于地面的杆子，以杆基为圆心，适当距离为半径，在杆影的一侧画一个半圆，记下杆影顶端恰好落在半圆上的两点，将这两点与圆心连接，画出一个等腰三角形，根据此三角形顶角的角平分线来确定方位。家住海南（20°N,110°E）的小明在夏至日运用该原理进行观测，在北京时间9时测得杆影顶端落在半圆上的M点，当天某时刻测得杆影顶端落在半圆上的N点，如下图所示。据此完成下面小题。</a:t>
            </a:r>
            <a:endParaRPr lang="zh-CN" altLang="en-US"/>
          </a:p>
          <a:p>
            <a:r>
              <a:rPr lang="zh-CN" altLang="en-US"/>
              <a:t>9．图中OM的指向为（     ）</a:t>
            </a:r>
            <a:endParaRPr lang="zh-CN" altLang="en-US"/>
          </a:p>
          <a:p>
            <a:r>
              <a:rPr lang="zh-CN" altLang="en-US"/>
              <a:t>A．东北	B．西南	C．东南	D．西北</a:t>
            </a:r>
            <a:endParaRPr lang="zh-CN" altLang="en-US"/>
          </a:p>
          <a:p>
            <a:r>
              <a:rPr lang="zh-CN" altLang="en-US"/>
              <a:t>10．观测当天，杆影顶端落在半圆上的N点时，北京时间为（     ）</a:t>
            </a:r>
            <a:endParaRPr lang="zh-CN" altLang="en-US"/>
          </a:p>
          <a:p>
            <a:r>
              <a:rPr lang="zh-CN" altLang="en-US"/>
              <a:t>A．15时	B．15时40分	C．16时20分	D．16时40分</a:t>
            </a:r>
            <a:endParaRPr lang="zh-CN" altLang="en-US"/>
          </a:p>
        </p:txBody>
      </p:sp>
      <p:pic>
        <p:nvPicPr>
          <p:cNvPr id="100002" name="图片 1000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19515" y="4011295"/>
            <a:ext cx="2938145" cy="258381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北京时间8月24日19时15分，我国在酒泉卫星发射中心（39.75°N，98.5°E）用长征二号丙运载火箭，成功将融合试验卫星01/02星送入预定轨道，发射任务获得圆满成功。据此完成问题。</a:t>
            </a:r>
            <a:endParaRPr lang="zh-CN" altLang="en-US"/>
          </a:p>
          <a:p>
            <a:r>
              <a:rPr lang="zh-CN" altLang="en-US"/>
              <a:t>11．该日，酒泉的日落方位为（     ）</a:t>
            </a:r>
            <a:endParaRPr lang="zh-CN" altLang="en-US"/>
          </a:p>
          <a:p>
            <a:r>
              <a:rPr lang="zh-CN" altLang="en-US"/>
              <a:t>A．东北方	B．东南方	C．西北方	D．西南方</a:t>
            </a:r>
            <a:endParaRPr lang="zh-CN" altLang="en-US"/>
          </a:p>
          <a:p>
            <a:r>
              <a:rPr lang="zh-CN" altLang="en-US"/>
              <a:t>12．融合试验卫星01/02星发射时，24日占全球的比例约为（     ）</a:t>
            </a:r>
            <a:endParaRPr lang="zh-CN" altLang="en-US"/>
          </a:p>
          <a:p>
            <a:r>
              <a:rPr lang="zh-CN" altLang="en-US"/>
              <a:t>A．23/24	B．5/6	C．1/3	D．11/12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〖真题回顾〗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(2022年1月浙江高考真题)摄影爱好者在南半球某地朝西北固定方向拍摄太阳照片，拍摄时间为K日及其前、后第8天的同一时刻。图左为合成后的照片，图右为地球公转轨道示意图。完成下面小题。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4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2655" y="3764280"/>
            <a:ext cx="3053080" cy="1936115"/>
          </a:xfrm>
          <a:prstGeom prst="rect">
            <a:avLst/>
          </a:prstGeom>
        </p:spPr>
      </p:pic>
      <p:pic>
        <p:nvPicPr>
          <p:cNvPr id="7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6250" y="3650615"/>
            <a:ext cx="3378200" cy="216344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5135" y="365125"/>
            <a:ext cx="10908665" cy="5222875"/>
          </a:xfrm>
        </p:spPr>
        <p:txBody>
          <a:bodyPr>
            <a:normAutofit lnSpcReduction="20000"/>
          </a:bodyPr>
          <a:p>
            <a:r>
              <a:rPr lang="zh-CN" altLang="en-US"/>
              <a:t>暑假，小明从北京出发按照一定的方向到非洲进行一周的研学旅行。途中他依次记录了五地的昼夜差（昼长减去夜长之差的绝对值）。下表为小明记录的五地昼夜差值表。据此回答问题。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13．小明发现丙、戊地的昼夜差值很接近，但是此时两地的景观却有很大不同。据此可推断两地最有可能（     ）A．昼长相似	B．经度相似	C．地势相似	D．自转线速度相似</a:t>
            </a:r>
            <a:endParaRPr lang="zh-CN" altLang="en-US"/>
          </a:p>
          <a:p>
            <a:r>
              <a:rPr lang="zh-CN" altLang="en-US"/>
              <a:t>14．表中甲地日落时当地时间为（     ）</a:t>
            </a:r>
            <a:endParaRPr lang="zh-CN" altLang="en-US"/>
          </a:p>
          <a:p>
            <a:r>
              <a:rPr lang="zh-CN" altLang="en-US"/>
              <a:t>A．18：30	B．19：30	C．20：30	D．21：30</a:t>
            </a:r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646680" y="1691005"/>
          <a:ext cx="0" cy="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325"/>
                <a:gridCol w="1076325"/>
                <a:gridCol w="1076325"/>
                <a:gridCol w="1076325"/>
                <a:gridCol w="1076325"/>
                <a:gridCol w="1076325"/>
              </a:tblGrid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途经地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甲地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乙地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丙地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丁地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戊地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昼夜差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6小时0分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4小时25分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2小时5分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0小时4分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Calibri" panose="020F0502020204030204" charset="0"/>
                          <a:cs typeface="Calibri" panose="020F0502020204030204" charset="0"/>
                        </a:rPr>
                        <a:t>2小时6分</a:t>
                      </a:r>
                      <a:endParaRPr lang="en-US" altLang="en-US" sz="10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19．K日地球位置位于图右中的（     ）</a:t>
            </a:r>
            <a:endParaRPr lang="zh-CN" altLang="en-US"/>
          </a:p>
          <a:p>
            <a:r>
              <a:rPr lang="zh-CN" altLang="en-US"/>
              <a:t>A．①	B．②	C．③	D．④</a:t>
            </a:r>
            <a:endParaRPr lang="zh-CN" altLang="en-US"/>
          </a:p>
          <a:p>
            <a:r>
              <a:rPr lang="zh-CN" altLang="en-US"/>
              <a:t>20．拍摄时间为北京时间5点，全球处于不同日期的范围之比约为（     ）</a:t>
            </a:r>
            <a:endParaRPr lang="zh-CN" altLang="en-US"/>
          </a:p>
          <a:p>
            <a:r>
              <a:rPr lang="zh-CN" altLang="en-US"/>
              <a:t>A．1：1	B．1：5	C．2：5	D．3：5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〖基础知识〗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一、时间的计算</a:t>
            </a:r>
            <a:endParaRPr lang="zh-CN" altLang="en-US"/>
          </a:p>
          <a:p>
            <a:r>
              <a:rPr lang="zh-CN" altLang="en-US"/>
              <a:t>1.地方时的计算</a:t>
            </a:r>
            <a:endParaRPr lang="zh-CN" altLang="en-US"/>
          </a:p>
          <a:p>
            <a:r>
              <a:rPr lang="zh-CN" altLang="en-US"/>
              <a:t>地方时的计算依据：地球自转，东早西晚，1度4分，东加西减。求地方时的步骤与规则：</a:t>
            </a:r>
            <a:endParaRPr lang="zh-CN" altLang="en-US"/>
          </a:p>
        </p:txBody>
      </p:sp>
      <p:pic>
        <p:nvPicPr>
          <p:cNvPr id="21" name="图片 20" descr="说明: X6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31578" y="3977640"/>
            <a:ext cx="4248785" cy="25057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5510" y="666115"/>
            <a:ext cx="10515600" cy="4351338"/>
          </a:xfrm>
        </p:spPr>
        <p:txBody>
          <a:bodyPr/>
          <a:p>
            <a:r>
              <a:rPr lang="zh-CN" altLang="en-US"/>
              <a:t>2.时区划分</a:t>
            </a:r>
            <a:endParaRPr lang="zh-CN" altLang="en-US"/>
          </a:p>
        </p:txBody>
      </p:sp>
      <p:pic>
        <p:nvPicPr>
          <p:cNvPr id="20" name="图片 21" descr="说明: X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81985" y="1393190"/>
            <a:ext cx="4295140" cy="2633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5510" y="857250"/>
            <a:ext cx="10515600" cy="4351338"/>
          </a:xfrm>
        </p:spPr>
        <p:txBody>
          <a:bodyPr>
            <a:normAutofit fontScale="70000"/>
          </a:bodyPr>
          <a:p>
            <a:r>
              <a:rPr lang="zh-CN" altLang="en-US"/>
              <a:t>3.区时的计算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特别提醒　在进行地方时、区时的计算时，尽量要按照东(经度或时区)早、西(经度或时区)晚的原则，尽可能不跨越日界线；在跨越日界线时，一定要注意日期的变化。</a:t>
            </a:r>
            <a:endParaRPr lang="zh-CN" altLang="en-US"/>
          </a:p>
        </p:txBody>
      </p:sp>
      <p:pic>
        <p:nvPicPr>
          <p:cNvPr id="22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79700" y="1691005"/>
            <a:ext cx="5923915" cy="25374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4351338"/>
          </a:xfrm>
        </p:spPr>
        <p:txBody>
          <a:bodyPr/>
          <a:p>
            <a:r>
              <a:rPr lang="zh-CN" altLang="en-US"/>
              <a:t>4.求差的技巧——“同减异加”</a:t>
            </a:r>
            <a:endParaRPr lang="zh-CN" altLang="en-US"/>
          </a:p>
          <a:p>
            <a:r>
              <a:rPr lang="zh-CN" altLang="en-US"/>
              <a:t>(1)经度差：两地同在东(西)经度，取两数之差；一地在东经度，另一地在西经度，取两数之和。</a:t>
            </a:r>
            <a:endParaRPr lang="zh-CN" altLang="en-US"/>
          </a:p>
          <a:p>
            <a:r>
              <a:rPr lang="zh-CN" altLang="en-US"/>
              <a:t>(2)时区差：两地同在东(西)时区，取两数之差；一地在东时区，另一地在西时区，取两数之和。</a:t>
            </a:r>
            <a:endParaRPr lang="zh-CN" altLang="en-US"/>
          </a:p>
          <a:p>
            <a:r>
              <a:rPr lang="zh-CN" altLang="en-US"/>
              <a:t>5.求时间的技巧——“东加西减”</a:t>
            </a:r>
            <a:endParaRPr lang="zh-CN" altLang="en-US"/>
          </a:p>
          <a:p>
            <a:r>
              <a:rPr lang="zh-CN" altLang="en-US"/>
              <a:t>先画出表示全球所有经线(或时区)的数轴，标出已知经线(或时区)及其地方时(或区时)，再标出所求经线(或时区)，计算出两地经度差(或时区差)后，再将其转化为地方时差(或区时差)。如下图所示：</a:t>
            </a:r>
            <a:endParaRPr lang="zh-CN" altLang="en-US"/>
          </a:p>
        </p:txBody>
      </p:sp>
      <p:pic>
        <p:nvPicPr>
          <p:cNvPr id="23" name="图片 23" descr="说明: X7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9135" y="4634865"/>
            <a:ext cx="5474970" cy="15405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0890" y="365125"/>
            <a:ext cx="10515600" cy="4351338"/>
          </a:xfrm>
        </p:spPr>
        <p:txBody>
          <a:bodyPr/>
          <a:p>
            <a:endParaRPr lang="zh-CN" altLang="en-US"/>
          </a:p>
          <a:p>
            <a:r>
              <a:rPr lang="zh-CN" altLang="en-US"/>
              <a:t>二、太阳视运动</a:t>
            </a:r>
            <a:endParaRPr lang="zh-CN" altLang="en-US"/>
          </a:p>
          <a:p>
            <a:r>
              <a:rPr lang="zh-CN" altLang="en-US"/>
              <a:t>1.太阳视运动</a:t>
            </a:r>
            <a:endParaRPr lang="zh-CN" altLang="en-US"/>
          </a:p>
        </p:txBody>
      </p:sp>
      <p:pic>
        <p:nvPicPr>
          <p:cNvPr id="267" name="F18SZFX1LBKZDL7B.ep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5375" y="2290445"/>
            <a:ext cx="4655820" cy="2022475"/>
          </a:xfrm>
          <a:prstGeom prst="rect">
            <a:avLst/>
          </a:prstGeom>
        </p:spPr>
      </p:pic>
      <p:pic>
        <p:nvPicPr>
          <p:cNvPr id="268" name="F18SZFX1LBKZDL8B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8555" y="2221865"/>
            <a:ext cx="4641850" cy="20904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4351338"/>
          </a:xfrm>
        </p:spPr>
        <p:txBody>
          <a:bodyPr/>
          <a:p>
            <a:r>
              <a:rPr lang="zh-CN" altLang="en-US"/>
              <a:t>(1)若正东日出、正西日落,说明太阳直射赤道。此时,北半球正午时的太阳总是在南方的天空,南半球正午时的太阳总是在北方的天空。北极点上空的太阳总在南方的天空,南极点上空的太阳总在北方的天空。</a:t>
            </a:r>
            <a:endParaRPr lang="zh-CN" altLang="en-US"/>
          </a:p>
          <a:p>
            <a:r>
              <a:rPr lang="zh-CN" altLang="en-US"/>
              <a:t>(2)若太阳在地平圈以上运行的时间短于在地平圈以下的时间,即昼短夜长,说明该地处于冬半年;反之,说明处于夏半年。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83a30bd6-2c32-46cf-9b0b-a934185ea4e9}"/>
</p:tagLst>
</file>

<file path=ppt/tags/tag2.xml><?xml version="1.0" encoding="utf-8"?>
<p:tagLst xmlns:p="http://schemas.openxmlformats.org/presentationml/2006/main">
  <p:tag name="KSO_WM_UNIT_TABLE_BEAUTIFY" val="smartTable{1c81f084-ab2d-455b-a38b-db1deabd6e82}"/>
</p:tagLst>
</file>

<file path=ppt/tags/tag3.xml><?xml version="1.0" encoding="utf-8"?>
<p:tagLst xmlns:p="http://schemas.openxmlformats.org/presentationml/2006/main">
  <p:tag name="COMMONDATA" val="eyJoZGlkIjoiMGE5OTNjZmI2OTBiNmY2NDliMjllZGYxNDBiNTYwNTA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3420</Words>
  <Application>WPS 演示</Application>
  <PresentationFormat>宽屏</PresentationFormat>
  <Paragraphs>219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7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晓梅</cp:lastModifiedBy>
  <cp:revision>2</cp:revision>
  <dcterms:created xsi:type="dcterms:W3CDTF">2022-06-16T08:41:10Z</dcterms:created>
  <dcterms:modified xsi:type="dcterms:W3CDTF">2022-06-16T08:52:12Z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1751D384EA74456E91793FBDA15479C9</vt:lpwstr>
  </property>
  <property fmtid="{D5CDD505-2E9C-101B-9397-08002B2CF9AE}" pid="3" name="KSOProductBuildVer">
    <vt:lpwstr>2052-11.1.0.11744</vt:lpwstr>
  </property>
</Properties>
</file>