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3"/>
    <p:sldId id="366" r:id="rId4"/>
    <p:sldId id="367" r:id="rId5"/>
    <p:sldId id="371" r:id="rId6"/>
    <p:sldId id="372" r:id="rId7"/>
    <p:sldId id="379" r:id="rId8"/>
    <p:sldId id="373" r:id="rId9"/>
    <p:sldId id="376" r:id="rId10"/>
    <p:sldId id="410" r:id="rId11"/>
    <p:sldId id="411" r:id="rId12"/>
    <p:sldId id="412" r:id="rId13"/>
    <p:sldId id="413" r:id="rId14"/>
    <p:sldId id="414" r:id="rId15"/>
    <p:sldId id="415" r:id="rId16"/>
    <p:sldId id="416" r:id="rId17"/>
    <p:sldId id="417" r:id="rId18"/>
    <p:sldId id="418" r:id="rId19"/>
    <p:sldId id="419" r:id="rId20"/>
    <p:sldId id="409" r:id="rId21"/>
    <p:sldId id="420" r:id="rId22"/>
    <p:sldId id="421" r:id="rId23"/>
    <p:sldId id="422" r:id="rId24"/>
    <p:sldId id="423" r:id="rId25"/>
    <p:sldId id="424" r:id="rId26"/>
    <p:sldId id="425" r:id="rId27"/>
    <p:sldId id="426" r:id="rId28"/>
    <p:sldId id="427" r:id="rId29"/>
    <p:sldId id="428" r:id="rId30"/>
    <p:sldId id="429" r:id="rId31"/>
    <p:sldId id="430" r:id="rId32"/>
    <p:sldId id="286" r:id="rId33"/>
  </p:sldIdLst>
  <p:sldSz cx="12192000" cy="6858000"/>
  <p:notesSz cx="6858000" cy="9144000"/>
  <p:custDataLst>
    <p:tags r:id="rId3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98" autoAdjust="0"/>
    <p:restoredTop sz="94660"/>
  </p:normalViewPr>
  <p:slideViewPr>
    <p:cSldViewPr snapToGrid="0">
      <p:cViewPr varScale="1">
        <p:scale>
          <a:sx n="86" d="100"/>
          <a:sy n="86" d="100"/>
        </p:scale>
        <p:origin x="451" y="6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8" Type="http://schemas.openxmlformats.org/officeDocument/2006/relationships/tags" Target="tags/tag294.xml"/><Relationship Id="rId37" Type="http://schemas.openxmlformats.org/officeDocument/2006/relationships/tableStyles" Target="tableStyles.xml"/><Relationship Id="rId36" Type="http://schemas.openxmlformats.org/officeDocument/2006/relationships/viewProps" Target="viewProps.xml"/><Relationship Id="rId35" Type="http://schemas.openxmlformats.org/officeDocument/2006/relationships/presProps" Target="presProps.xml"/><Relationship Id="rId34" Type="http://schemas.openxmlformats.org/officeDocument/2006/relationships/notesMaster" Target="notesMasters/notesMaster1.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7" Type="http://schemas.openxmlformats.org/officeDocument/2006/relationships/theme" Target="../theme/theme2.xml"/><Relationship Id="rId6" Type="http://schemas.openxmlformats.org/officeDocument/2006/relationships/tags" Target="../tags/tag293.xml"/><Relationship Id="rId5" Type="http://schemas.openxmlformats.org/officeDocument/2006/relationships/tags" Target="../tags/tag292.xml"/><Relationship Id="rId4" Type="http://schemas.openxmlformats.org/officeDocument/2006/relationships/tags" Target="../tags/tag291.xml"/><Relationship Id="rId3" Type="http://schemas.openxmlformats.org/officeDocument/2006/relationships/tags" Target="../tags/tag290.xml"/><Relationship Id="rId2" Type="http://schemas.openxmlformats.org/officeDocument/2006/relationships/tags" Target="../tags/tag289.xml"/><Relationship Id="rId1" Type="http://schemas.openxmlformats.org/officeDocument/2006/relationships/tags" Target="../tags/tag28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custDataLst>
              <p:tags r:id="rId1"/>
            </p:custDataLst>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custDataLst>
              <p:tags r:id="rId2"/>
            </p:custDataLst>
          </p:nvPr>
        </p:nvSpPr>
        <p:spPr>
          <a:xfrm>
            <a:off x="3884613" y="0"/>
            <a:ext cx="2971800" cy="458788"/>
          </a:xfrm>
          <a:prstGeom prst="rect">
            <a:avLst/>
          </a:prstGeom>
        </p:spPr>
        <p:txBody>
          <a:bodyPr vert="horz" lIns="91440" tIns="45720" rIns="91440" bIns="45720" rtlCol="0"/>
          <a:lstStyle>
            <a:lvl1pPr algn="r">
              <a:defRPr sz="1200"/>
            </a:lvl1pPr>
          </a:lstStyle>
          <a:p>
            <a:fld id="{05623C4B-6336-4786-B85B-3533E0A34D1B}" type="datetimeFigureOut">
              <a:rPr lang="zh-CN" altLang="en-US" smtClean="0"/>
            </a:fld>
            <a:endParaRPr lang="zh-CN" altLang="en-US"/>
          </a:p>
        </p:txBody>
      </p:sp>
      <p:sp>
        <p:nvSpPr>
          <p:cNvPr id="4" name="幻灯片图像占位符 3"/>
          <p:cNvSpPr>
            <a:spLocks noGrp="1" noRot="1" noChangeAspect="1"/>
          </p:cNvSpPr>
          <p:nvPr>
            <p:ph type="sldImg" idx="2"/>
            <p:custDataLst>
              <p:tags r:id="rId3"/>
            </p:custDataLst>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custDataLst>
              <p:tags r:id="rId4"/>
            </p:custDataLst>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custDataLst>
              <p:tags r:id="rId5"/>
            </p:custDataLst>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custDataLst>
              <p:tags r:id="rId6"/>
            </p:custDataLst>
          </p:nvPr>
        </p:nvSpPr>
        <p:spPr>
          <a:xfrm>
            <a:off x="3884613" y="8685213"/>
            <a:ext cx="2971800" cy="458787"/>
          </a:xfrm>
          <a:prstGeom prst="rect">
            <a:avLst/>
          </a:prstGeom>
        </p:spPr>
        <p:txBody>
          <a:bodyPr vert="horz" lIns="91440" tIns="45720" rIns="91440" bIns="45720" rtlCol="0" anchor="b"/>
          <a:lstStyle>
            <a:lvl1pPr algn="r">
              <a:defRPr sz="1200"/>
            </a:lvl1pPr>
          </a:lstStyle>
          <a:p>
            <a:fld id="{E147B8F3-F759-4CC3-AA8E-1CF1F188624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7" Type="http://schemas.openxmlformats.org/officeDocument/2006/relationships/tags" Target="../tags/tag48.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3"/>
            </p:custDataLst>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custDataLst>
              <p:tags r:id="rId4"/>
            </p:custDataLst>
          </p:nvPr>
        </p:nvSpPr>
        <p:spPr/>
        <p:txBody>
          <a:bodyPr/>
          <a:lstStyle/>
          <a:p>
            <a:fld id="{22516C88-1DBC-4A6F-B7E7-3EF051E8B71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FFBB8A7E-8CFB-4EE6-B02F-58142BF95AC5}"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22516C88-1DBC-4A6F-B7E7-3EF051E8B71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FFBB8A7E-8CFB-4EE6-B02F-58142BF95AC5}"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custDataLst>
              <p:tags r:id="rId3"/>
            </p:custDataLst>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22516C88-1DBC-4A6F-B7E7-3EF051E8B71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FFBB8A7E-8CFB-4EE6-B02F-58142BF95AC5}" type="slidenum">
              <a:rPr lang="zh-CN" altLang="en-US" smtClean="0"/>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p:txBody>
          <a:bodyPr/>
          <a:lstStyle/>
          <a:p>
            <a:fld id="{22516C88-1DBC-4A6F-B7E7-3EF051E8B71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FFBB8A7E-8CFB-4EE6-B02F-58142BF95AC5}"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custDataLst>
              <p:tags r:id="rId4"/>
            </p:custDataLst>
          </p:nvPr>
        </p:nvSpPr>
        <p:spPr/>
        <p:txBody>
          <a:bodyPr/>
          <a:lstStyle/>
          <a:p>
            <a:fld id="{22516C88-1DBC-4A6F-B7E7-3EF051E8B715}"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FFBB8A7E-8CFB-4EE6-B02F-58142BF95AC5}"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5"/>
            </p:custDataLst>
          </p:nvPr>
        </p:nvSpPr>
        <p:spPr/>
        <p:txBody>
          <a:bodyPr/>
          <a:lstStyle/>
          <a:p>
            <a:fld id="{22516C88-1DBC-4A6F-B7E7-3EF051E8B71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FFBB8A7E-8CFB-4EE6-B02F-58142BF95AC5}"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custDataLst>
              <p:tags r:id="rId3"/>
            </p:custDataLst>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custDataLst>
              <p:tags r:id="rId4"/>
            </p:custDataLst>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custDataLst>
              <p:tags r:id="rId5"/>
            </p:custDataLst>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custDataLst>
              <p:tags r:id="rId6"/>
            </p:custDataLst>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p:txBody>
          <a:bodyPr/>
          <a:lstStyle/>
          <a:p>
            <a:fld id="{22516C88-1DBC-4A6F-B7E7-3EF051E8B715}"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FFBB8A7E-8CFB-4EE6-B02F-58142BF95AC5}"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22516C88-1DBC-4A6F-B7E7-3EF051E8B715}"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FFBB8A7E-8CFB-4EE6-B02F-58142BF95AC5}"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22516C88-1DBC-4A6F-B7E7-3EF051E8B715}"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FFBB8A7E-8CFB-4EE6-B02F-58142BF95AC5}"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22516C88-1DBC-4A6F-B7E7-3EF051E8B71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FFBB8A7E-8CFB-4EE6-B02F-58142BF95AC5}"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custDataLst>
              <p:tags r:id="rId3"/>
            </p:custDataLst>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custDataLst>
              <p:tags r:id="rId4"/>
            </p:custDataLst>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custDataLst>
              <p:tags r:id="rId5"/>
            </p:custDataLst>
          </p:nvPr>
        </p:nvSpPr>
        <p:spPr/>
        <p:txBody>
          <a:bodyPr/>
          <a:lstStyle/>
          <a:p>
            <a:fld id="{22516C88-1DBC-4A6F-B7E7-3EF051E8B715}"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FFBB8A7E-8CFB-4EE6-B02F-58142BF95AC5}"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3.xml"/><Relationship Id="rId16" Type="http://schemas.openxmlformats.org/officeDocument/2006/relationships/tags" Target="../tags/tag62.xml"/><Relationship Id="rId15" Type="http://schemas.openxmlformats.org/officeDocument/2006/relationships/tags" Target="../tags/tag61.xml"/><Relationship Id="rId14" Type="http://schemas.openxmlformats.org/officeDocument/2006/relationships/tags" Target="../tags/tag60.xml"/><Relationship Id="rId13" Type="http://schemas.openxmlformats.org/officeDocument/2006/relationships/tags" Target="../tags/tag59.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14"/>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15"/>
            </p:custDataLst>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16C88-1DBC-4A6F-B7E7-3EF051E8B715}"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17"/>
            </p:custDataLst>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B8A7E-8CFB-4EE6-B02F-58142BF95AC5}"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69.xml"/><Relationship Id="rId8" Type="http://schemas.openxmlformats.org/officeDocument/2006/relationships/tags" Target="../tags/tag68.xml"/><Relationship Id="rId7" Type="http://schemas.openxmlformats.org/officeDocument/2006/relationships/tags" Target="../tags/tag67.xml"/><Relationship Id="rId6" Type="http://schemas.openxmlformats.org/officeDocument/2006/relationships/image" Target="../media/image4.png"/><Relationship Id="rId5" Type="http://schemas.openxmlformats.org/officeDocument/2006/relationships/tags" Target="../tags/tag66.xml"/><Relationship Id="rId4" Type="http://schemas.openxmlformats.org/officeDocument/2006/relationships/image" Target="../media/image3.png"/><Relationship Id="rId3" Type="http://schemas.openxmlformats.org/officeDocument/2006/relationships/tags" Target="../tags/tag65.xml"/><Relationship Id="rId2" Type="http://schemas.openxmlformats.org/officeDocument/2006/relationships/tags" Target="../tags/tag64.xml"/><Relationship Id="rId10" Type="http://schemas.openxmlformats.org/officeDocument/2006/relationships/slideLayout" Target="../slideLayouts/slideLayout1.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49.xml"/><Relationship Id="rId6" Type="http://schemas.openxmlformats.org/officeDocument/2006/relationships/tags" Target="../tags/tag148.xml"/><Relationship Id="rId5" Type="http://schemas.openxmlformats.org/officeDocument/2006/relationships/tags" Target="../tags/tag147.xml"/><Relationship Id="rId4" Type="http://schemas.openxmlformats.org/officeDocument/2006/relationships/tags" Target="../tags/tag146.xml"/><Relationship Id="rId3" Type="http://schemas.openxmlformats.org/officeDocument/2006/relationships/tags" Target="../tags/tag145.xml"/><Relationship Id="rId2" Type="http://schemas.openxmlformats.org/officeDocument/2006/relationships/image" Target="../media/image8.png"/><Relationship Id="rId1" Type="http://schemas.openxmlformats.org/officeDocument/2006/relationships/tags" Target="../tags/tag144.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55.xml"/><Relationship Id="rId6" Type="http://schemas.openxmlformats.org/officeDocument/2006/relationships/tags" Target="../tags/tag154.xml"/><Relationship Id="rId5" Type="http://schemas.openxmlformats.org/officeDocument/2006/relationships/tags" Target="../tags/tag153.xml"/><Relationship Id="rId4" Type="http://schemas.openxmlformats.org/officeDocument/2006/relationships/tags" Target="../tags/tag152.xml"/><Relationship Id="rId3" Type="http://schemas.openxmlformats.org/officeDocument/2006/relationships/tags" Target="../tags/tag151.xml"/><Relationship Id="rId2" Type="http://schemas.openxmlformats.org/officeDocument/2006/relationships/image" Target="../media/image8.png"/><Relationship Id="rId1" Type="http://schemas.openxmlformats.org/officeDocument/2006/relationships/tags" Target="../tags/tag150.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62.xml"/><Relationship Id="rId7" Type="http://schemas.openxmlformats.org/officeDocument/2006/relationships/tags" Target="../tags/tag161.xml"/><Relationship Id="rId6" Type="http://schemas.openxmlformats.org/officeDocument/2006/relationships/tags" Target="../tags/tag160.xml"/><Relationship Id="rId5" Type="http://schemas.openxmlformats.org/officeDocument/2006/relationships/tags" Target="../tags/tag159.xml"/><Relationship Id="rId4" Type="http://schemas.openxmlformats.org/officeDocument/2006/relationships/tags" Target="../tags/tag158.xml"/><Relationship Id="rId3" Type="http://schemas.openxmlformats.org/officeDocument/2006/relationships/tags" Target="../tags/tag157.xml"/><Relationship Id="rId2" Type="http://schemas.openxmlformats.org/officeDocument/2006/relationships/image" Target="../media/image8.png"/><Relationship Id="rId1" Type="http://schemas.openxmlformats.org/officeDocument/2006/relationships/tags" Target="../tags/tag156.xml"/></Relationships>
</file>

<file path=ppt/slides/_rels/slide1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image" Target="../media/image8.png"/><Relationship Id="rId1" Type="http://schemas.openxmlformats.org/officeDocument/2006/relationships/tags" Target="../tags/tag163.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74.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image" Target="../media/image8.png"/><Relationship Id="rId1" Type="http://schemas.openxmlformats.org/officeDocument/2006/relationships/tags" Target="../tags/tag169.xml"/></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81.xml"/><Relationship Id="rId7" Type="http://schemas.openxmlformats.org/officeDocument/2006/relationships/tags" Target="../tags/tag180.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image" Target="../media/image8.png"/><Relationship Id="rId1" Type="http://schemas.openxmlformats.org/officeDocument/2006/relationships/tags" Target="../tags/tag175.xml"/></Relationships>
</file>

<file path=ppt/slides/_rels/slide1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87.xml"/><Relationship Id="rId6" Type="http://schemas.openxmlformats.org/officeDocument/2006/relationships/tags" Target="../tags/tag186.xml"/><Relationship Id="rId5" Type="http://schemas.openxmlformats.org/officeDocument/2006/relationships/tags" Target="../tags/tag185.xml"/><Relationship Id="rId4" Type="http://schemas.openxmlformats.org/officeDocument/2006/relationships/tags" Target="../tags/tag184.xml"/><Relationship Id="rId3" Type="http://schemas.openxmlformats.org/officeDocument/2006/relationships/tags" Target="../tags/tag183.xml"/><Relationship Id="rId2" Type="http://schemas.openxmlformats.org/officeDocument/2006/relationships/image" Target="../media/image8.png"/><Relationship Id="rId1" Type="http://schemas.openxmlformats.org/officeDocument/2006/relationships/tags" Target="../tags/tag182.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image" Target="../media/image8.png"/><Relationship Id="rId1" Type="http://schemas.openxmlformats.org/officeDocument/2006/relationships/tags" Target="../tags/tag188.xml"/></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99.xml"/><Relationship Id="rId6" Type="http://schemas.openxmlformats.org/officeDocument/2006/relationships/tags" Target="../tags/tag198.xml"/><Relationship Id="rId5" Type="http://schemas.openxmlformats.org/officeDocument/2006/relationships/tags" Target="../tags/tag197.xml"/><Relationship Id="rId4" Type="http://schemas.openxmlformats.org/officeDocument/2006/relationships/tags" Target="../tags/tag196.xml"/><Relationship Id="rId3" Type="http://schemas.openxmlformats.org/officeDocument/2006/relationships/tags" Target="../tags/tag195.xml"/><Relationship Id="rId2" Type="http://schemas.openxmlformats.org/officeDocument/2006/relationships/image" Target="../media/image8.png"/><Relationship Id="rId1" Type="http://schemas.openxmlformats.org/officeDocument/2006/relationships/tags" Target="../tags/tag194.xml"/></Relationships>
</file>

<file path=ppt/slides/_rels/slide1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06.xml"/><Relationship Id="rId7" Type="http://schemas.openxmlformats.org/officeDocument/2006/relationships/tags" Target="../tags/tag205.xml"/><Relationship Id="rId6" Type="http://schemas.openxmlformats.org/officeDocument/2006/relationships/tags" Target="../tags/tag204.xml"/><Relationship Id="rId5" Type="http://schemas.openxmlformats.org/officeDocument/2006/relationships/tags" Target="../tags/tag203.xml"/><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image" Target="../media/image8.png"/><Relationship Id="rId1" Type="http://schemas.openxmlformats.org/officeDocument/2006/relationships/tags" Target="../tags/tag200.xml"/></Relationships>
</file>

<file path=ppt/slides/_rels/slide2.xml.rels><?xml version="1.0" encoding="UTF-8" standalone="yes"?>
<Relationships xmlns="http://schemas.openxmlformats.org/package/2006/relationships"><Relationship Id="rId9" Type="http://schemas.openxmlformats.org/officeDocument/2006/relationships/tags" Target="../tags/tag75.xml"/><Relationship Id="rId8" Type="http://schemas.openxmlformats.org/officeDocument/2006/relationships/image" Target="../media/image7.png"/><Relationship Id="rId7" Type="http://schemas.openxmlformats.org/officeDocument/2006/relationships/tags" Target="../tags/tag74.xml"/><Relationship Id="rId6" Type="http://schemas.microsoft.com/office/2007/relationships/hdphoto" Target="../media/image6.wdp"/><Relationship Id="rId5" Type="http://schemas.openxmlformats.org/officeDocument/2006/relationships/image" Target="../media/image5.png"/><Relationship Id="rId4" Type="http://schemas.openxmlformats.org/officeDocument/2006/relationships/tags" Target="../tags/tag73.xml"/><Relationship Id="rId3" Type="http://schemas.openxmlformats.org/officeDocument/2006/relationships/tags" Target="../tags/tag72.xml"/><Relationship Id="rId23" Type="http://schemas.openxmlformats.org/officeDocument/2006/relationships/slideLayout" Target="../slideLayouts/slideLayout2.xml"/><Relationship Id="rId22" Type="http://schemas.openxmlformats.org/officeDocument/2006/relationships/tags" Target="../tags/tag87.xml"/><Relationship Id="rId21" Type="http://schemas.openxmlformats.org/officeDocument/2006/relationships/tags" Target="../tags/tag86.xml"/><Relationship Id="rId20" Type="http://schemas.openxmlformats.org/officeDocument/2006/relationships/tags" Target="../tags/tag85.xml"/><Relationship Id="rId2" Type="http://schemas.openxmlformats.org/officeDocument/2006/relationships/tags" Target="../tags/tag71.xml"/><Relationship Id="rId19" Type="http://schemas.openxmlformats.org/officeDocument/2006/relationships/tags" Target="../tags/tag84.xml"/><Relationship Id="rId18" Type="http://schemas.openxmlformats.org/officeDocument/2006/relationships/tags" Target="../tags/tag83.xml"/><Relationship Id="rId17" Type="http://schemas.openxmlformats.org/officeDocument/2006/relationships/tags" Target="../tags/tag82.xml"/><Relationship Id="rId16" Type="http://schemas.openxmlformats.org/officeDocument/2006/relationships/tags" Target="../tags/tag81.xml"/><Relationship Id="rId15" Type="http://schemas.openxmlformats.org/officeDocument/2006/relationships/tags" Target="../tags/tag80.xml"/><Relationship Id="rId14" Type="http://schemas.openxmlformats.org/officeDocument/2006/relationships/tags" Target="../tags/tag79.xml"/><Relationship Id="rId13" Type="http://schemas.openxmlformats.org/officeDocument/2006/relationships/tags" Target="../tags/tag78.xml"/><Relationship Id="rId12" Type="http://schemas.openxmlformats.org/officeDocument/2006/relationships/tags" Target="../tags/tag77.xml"/><Relationship Id="rId11" Type="http://schemas.openxmlformats.org/officeDocument/2006/relationships/tags" Target="../tags/tag76.xml"/><Relationship Id="rId10" Type="http://schemas.openxmlformats.org/officeDocument/2006/relationships/image" Target="../media/image3.png"/><Relationship Id="rId1" Type="http://schemas.openxmlformats.org/officeDocument/2006/relationships/tags" Target="../tags/tag70.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13.xml"/><Relationship Id="rId7" Type="http://schemas.openxmlformats.org/officeDocument/2006/relationships/tags" Target="../tags/tag212.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 Id="rId3" Type="http://schemas.openxmlformats.org/officeDocument/2006/relationships/tags" Target="../tags/tag208.xml"/><Relationship Id="rId2" Type="http://schemas.openxmlformats.org/officeDocument/2006/relationships/image" Target="../media/image8.png"/><Relationship Id="rId1" Type="http://schemas.openxmlformats.org/officeDocument/2006/relationships/tags" Target="../tags/tag207.xml"/></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20.xml"/><Relationship Id="rId7" Type="http://schemas.openxmlformats.org/officeDocument/2006/relationships/tags" Target="../tags/tag219.xml"/><Relationship Id="rId6" Type="http://schemas.openxmlformats.org/officeDocument/2006/relationships/tags" Target="../tags/tag218.xml"/><Relationship Id="rId5" Type="http://schemas.openxmlformats.org/officeDocument/2006/relationships/tags" Target="../tags/tag217.xml"/><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image" Target="../media/image8.png"/><Relationship Id="rId1" Type="http://schemas.openxmlformats.org/officeDocument/2006/relationships/tags" Target="../tags/tag214.xml"/></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27.xml"/><Relationship Id="rId7" Type="http://schemas.openxmlformats.org/officeDocument/2006/relationships/tags" Target="../tags/tag226.xml"/><Relationship Id="rId6" Type="http://schemas.openxmlformats.org/officeDocument/2006/relationships/tags" Target="../tags/tag225.xml"/><Relationship Id="rId5" Type="http://schemas.openxmlformats.org/officeDocument/2006/relationships/tags" Target="../tags/tag224.xml"/><Relationship Id="rId4" Type="http://schemas.openxmlformats.org/officeDocument/2006/relationships/tags" Target="../tags/tag223.xml"/><Relationship Id="rId3" Type="http://schemas.openxmlformats.org/officeDocument/2006/relationships/tags" Target="../tags/tag222.xml"/><Relationship Id="rId2" Type="http://schemas.openxmlformats.org/officeDocument/2006/relationships/image" Target="../media/image8.png"/><Relationship Id="rId1" Type="http://schemas.openxmlformats.org/officeDocument/2006/relationships/tags" Target="../tags/tag221.xm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34.xml"/><Relationship Id="rId7" Type="http://schemas.openxmlformats.org/officeDocument/2006/relationships/tags" Target="../tags/tag233.xml"/><Relationship Id="rId6" Type="http://schemas.openxmlformats.org/officeDocument/2006/relationships/tags" Target="../tags/tag232.xml"/><Relationship Id="rId5" Type="http://schemas.openxmlformats.org/officeDocument/2006/relationships/tags" Target="../tags/tag231.xml"/><Relationship Id="rId4" Type="http://schemas.openxmlformats.org/officeDocument/2006/relationships/tags" Target="../tags/tag230.xml"/><Relationship Id="rId3" Type="http://schemas.openxmlformats.org/officeDocument/2006/relationships/tags" Target="../tags/tag229.xml"/><Relationship Id="rId2" Type="http://schemas.openxmlformats.org/officeDocument/2006/relationships/image" Target="../media/image8.png"/><Relationship Id="rId1" Type="http://schemas.openxmlformats.org/officeDocument/2006/relationships/tags" Target="../tags/tag228.xml"/></Relationships>
</file>

<file path=ppt/slides/_rels/slide24.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41.xml"/><Relationship Id="rId7" Type="http://schemas.openxmlformats.org/officeDocument/2006/relationships/tags" Target="../tags/tag240.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 Id="rId3" Type="http://schemas.openxmlformats.org/officeDocument/2006/relationships/tags" Target="../tags/tag236.xml"/><Relationship Id="rId2" Type="http://schemas.openxmlformats.org/officeDocument/2006/relationships/image" Target="../media/image8.png"/><Relationship Id="rId1" Type="http://schemas.openxmlformats.org/officeDocument/2006/relationships/tags" Target="../tags/tag235.xml"/></Relationships>
</file>

<file path=ppt/slides/_rels/slide2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48.xml"/><Relationship Id="rId7" Type="http://schemas.openxmlformats.org/officeDocument/2006/relationships/tags" Target="../tags/tag247.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 Id="rId3" Type="http://schemas.openxmlformats.org/officeDocument/2006/relationships/tags" Target="../tags/tag243.xml"/><Relationship Id="rId2" Type="http://schemas.openxmlformats.org/officeDocument/2006/relationships/image" Target="../media/image8.png"/><Relationship Id="rId1" Type="http://schemas.openxmlformats.org/officeDocument/2006/relationships/tags" Target="../tags/tag242.xml"/></Relationships>
</file>

<file path=ppt/slides/_rels/slide26.xml.rels><?xml version="1.0" encoding="UTF-8" standalone="yes"?>
<Relationships xmlns="http://schemas.openxmlformats.org/package/2006/relationships"><Relationship Id="rId9" Type="http://schemas.openxmlformats.org/officeDocument/2006/relationships/tags" Target="../tags/tag256.xml"/><Relationship Id="rId8" Type="http://schemas.openxmlformats.org/officeDocument/2006/relationships/tags" Target="../tags/tag255.xml"/><Relationship Id="rId7" Type="http://schemas.openxmlformats.org/officeDocument/2006/relationships/tags" Target="../tags/tag254.xml"/><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tags" Target="../tags/tag251.xml"/><Relationship Id="rId3" Type="http://schemas.openxmlformats.org/officeDocument/2006/relationships/tags" Target="../tags/tag250.xml"/><Relationship Id="rId2" Type="http://schemas.openxmlformats.org/officeDocument/2006/relationships/image" Target="../media/image8.png"/><Relationship Id="rId11" Type="http://schemas.openxmlformats.org/officeDocument/2006/relationships/slideLayout" Target="../slideLayouts/slideLayout2.xml"/><Relationship Id="rId10" Type="http://schemas.openxmlformats.org/officeDocument/2006/relationships/image" Target="../media/image10.png"/><Relationship Id="rId1" Type="http://schemas.openxmlformats.org/officeDocument/2006/relationships/tags" Target="../tags/tag249.xml"/></Relationships>
</file>

<file path=ppt/slides/_rels/slide2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63.xml"/><Relationship Id="rId7" Type="http://schemas.openxmlformats.org/officeDocument/2006/relationships/tags" Target="../tags/tag262.xml"/><Relationship Id="rId6" Type="http://schemas.openxmlformats.org/officeDocument/2006/relationships/tags" Target="../tags/tag261.xml"/><Relationship Id="rId5" Type="http://schemas.openxmlformats.org/officeDocument/2006/relationships/tags" Target="../tags/tag260.xml"/><Relationship Id="rId4" Type="http://schemas.openxmlformats.org/officeDocument/2006/relationships/tags" Target="../tags/tag259.xml"/><Relationship Id="rId3" Type="http://schemas.openxmlformats.org/officeDocument/2006/relationships/tags" Target="../tags/tag258.xml"/><Relationship Id="rId2" Type="http://schemas.openxmlformats.org/officeDocument/2006/relationships/image" Target="../media/image8.png"/><Relationship Id="rId1" Type="http://schemas.openxmlformats.org/officeDocument/2006/relationships/tags" Target="../tags/tag257.xml"/></Relationships>
</file>

<file path=ppt/slides/_rels/slide2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70.xml"/><Relationship Id="rId7" Type="http://schemas.openxmlformats.org/officeDocument/2006/relationships/tags" Target="../tags/tag269.xml"/><Relationship Id="rId6" Type="http://schemas.openxmlformats.org/officeDocument/2006/relationships/tags" Target="../tags/tag268.xml"/><Relationship Id="rId5" Type="http://schemas.openxmlformats.org/officeDocument/2006/relationships/tags" Target="../tags/tag267.xml"/><Relationship Id="rId4" Type="http://schemas.openxmlformats.org/officeDocument/2006/relationships/tags" Target="../tags/tag266.xml"/><Relationship Id="rId3" Type="http://schemas.openxmlformats.org/officeDocument/2006/relationships/tags" Target="../tags/tag265.xml"/><Relationship Id="rId2" Type="http://schemas.openxmlformats.org/officeDocument/2006/relationships/image" Target="../media/image8.png"/><Relationship Id="rId1" Type="http://schemas.openxmlformats.org/officeDocument/2006/relationships/tags" Target="../tags/tag264.xml"/></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276.xml"/><Relationship Id="rId6" Type="http://schemas.openxmlformats.org/officeDocument/2006/relationships/tags" Target="../tags/tag275.xml"/><Relationship Id="rId5" Type="http://schemas.openxmlformats.org/officeDocument/2006/relationships/tags" Target="../tags/tag274.xml"/><Relationship Id="rId4" Type="http://schemas.openxmlformats.org/officeDocument/2006/relationships/tags" Target="../tags/tag273.xml"/><Relationship Id="rId3" Type="http://schemas.openxmlformats.org/officeDocument/2006/relationships/tags" Target="../tags/tag272.xml"/><Relationship Id="rId2" Type="http://schemas.openxmlformats.org/officeDocument/2006/relationships/image" Target="../media/image8.png"/><Relationship Id="rId1" Type="http://schemas.openxmlformats.org/officeDocument/2006/relationships/tags" Target="../tags/tag271.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image" Target="../media/image7.png"/><Relationship Id="rId1" Type="http://schemas.openxmlformats.org/officeDocument/2006/relationships/tags" Target="../tags/tag88.xml"/></Relationships>
</file>

<file path=ppt/slides/_rels/slide3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283.xml"/><Relationship Id="rId7" Type="http://schemas.openxmlformats.org/officeDocument/2006/relationships/tags" Target="../tags/tag282.xml"/><Relationship Id="rId6" Type="http://schemas.openxmlformats.org/officeDocument/2006/relationships/tags" Target="../tags/tag281.xml"/><Relationship Id="rId5" Type="http://schemas.openxmlformats.org/officeDocument/2006/relationships/tags" Target="../tags/tag280.xml"/><Relationship Id="rId4" Type="http://schemas.openxmlformats.org/officeDocument/2006/relationships/tags" Target="../tags/tag279.xml"/><Relationship Id="rId3" Type="http://schemas.openxmlformats.org/officeDocument/2006/relationships/tags" Target="../tags/tag278.xml"/><Relationship Id="rId2" Type="http://schemas.openxmlformats.org/officeDocument/2006/relationships/image" Target="../media/image8.png"/><Relationship Id="rId1" Type="http://schemas.openxmlformats.org/officeDocument/2006/relationships/tags" Target="../tags/tag277.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1.png"/><Relationship Id="rId6" Type="http://schemas.openxmlformats.org/officeDocument/2006/relationships/tags" Target="../tags/tag287.xml"/><Relationship Id="rId5" Type="http://schemas.openxmlformats.org/officeDocument/2006/relationships/image" Target="../media/image3.png"/><Relationship Id="rId4" Type="http://schemas.openxmlformats.org/officeDocument/2006/relationships/tags" Target="../tags/tag286.xml"/><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image" Target="../media/image8.png"/><Relationship Id="rId1" Type="http://schemas.openxmlformats.org/officeDocument/2006/relationships/tags" Target="../tags/tag93.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02.xml"/><Relationship Id="rId5" Type="http://schemas.openxmlformats.org/officeDocument/2006/relationships/tags" Target="../tags/tag101.xml"/><Relationship Id="rId4" Type="http://schemas.openxmlformats.org/officeDocument/2006/relationships/tags" Target="../tags/tag100.xml"/><Relationship Id="rId3" Type="http://schemas.openxmlformats.org/officeDocument/2006/relationships/tags" Target="../tags/tag99.xml"/><Relationship Id="rId2" Type="http://schemas.openxmlformats.org/officeDocument/2006/relationships/image" Target="../media/image7.png"/><Relationship Id="rId1" Type="http://schemas.openxmlformats.org/officeDocument/2006/relationships/tags" Target="../tags/tag98.xml"/></Relationships>
</file>

<file path=ppt/slides/_rels/slide6.xml.rels><?xml version="1.0" encoding="UTF-8" standalone="yes"?>
<Relationships xmlns="http://schemas.openxmlformats.org/package/2006/relationships"><Relationship Id="rId9" Type="http://schemas.openxmlformats.org/officeDocument/2006/relationships/tags" Target="../tags/tag109.xml"/><Relationship Id="rId8" Type="http://schemas.openxmlformats.org/officeDocument/2006/relationships/image" Target="../media/image9.png"/><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7" Type="http://schemas.openxmlformats.org/officeDocument/2006/relationships/slideLayout" Target="../slideLayouts/slideLayout2.xml"/><Relationship Id="rId26" Type="http://schemas.openxmlformats.org/officeDocument/2006/relationships/tags" Target="../tags/tag126.xml"/><Relationship Id="rId25" Type="http://schemas.openxmlformats.org/officeDocument/2006/relationships/tags" Target="../tags/tag125.xml"/><Relationship Id="rId24" Type="http://schemas.openxmlformats.org/officeDocument/2006/relationships/tags" Target="../tags/tag124.xml"/><Relationship Id="rId23" Type="http://schemas.openxmlformats.org/officeDocument/2006/relationships/tags" Target="../tags/tag123.xml"/><Relationship Id="rId22" Type="http://schemas.openxmlformats.org/officeDocument/2006/relationships/tags" Target="../tags/tag122.xml"/><Relationship Id="rId21" Type="http://schemas.openxmlformats.org/officeDocument/2006/relationships/tags" Target="../tags/tag121.xml"/><Relationship Id="rId20" Type="http://schemas.openxmlformats.org/officeDocument/2006/relationships/tags" Target="../tags/tag120.xml"/><Relationship Id="rId2" Type="http://schemas.openxmlformats.org/officeDocument/2006/relationships/image" Target="../media/image8.png"/><Relationship Id="rId19" Type="http://schemas.openxmlformats.org/officeDocument/2006/relationships/tags" Target="../tags/tag119.xml"/><Relationship Id="rId18" Type="http://schemas.openxmlformats.org/officeDocument/2006/relationships/tags" Target="../tags/tag118.xml"/><Relationship Id="rId17" Type="http://schemas.openxmlformats.org/officeDocument/2006/relationships/tags" Target="../tags/tag117.xml"/><Relationship Id="rId16" Type="http://schemas.openxmlformats.org/officeDocument/2006/relationships/tags" Target="../tags/tag116.xml"/><Relationship Id="rId15" Type="http://schemas.openxmlformats.org/officeDocument/2006/relationships/tags" Target="../tags/tag115.xml"/><Relationship Id="rId14" Type="http://schemas.openxmlformats.org/officeDocument/2006/relationships/tags" Target="../tags/tag114.xml"/><Relationship Id="rId13" Type="http://schemas.openxmlformats.org/officeDocument/2006/relationships/tags" Target="../tags/tag113.xml"/><Relationship Id="rId12" Type="http://schemas.openxmlformats.org/officeDocument/2006/relationships/tags" Target="../tags/tag112.xml"/><Relationship Id="rId11" Type="http://schemas.openxmlformats.org/officeDocument/2006/relationships/tags" Target="../tags/tag111.xml"/><Relationship Id="rId10" Type="http://schemas.openxmlformats.org/officeDocument/2006/relationships/tags" Target="../tags/tag110.xml"/><Relationship Id="rId1" Type="http://schemas.openxmlformats.org/officeDocument/2006/relationships/tags" Target="../tags/tag103.xm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image" Target="../media/image7.png"/><Relationship Id="rId1" Type="http://schemas.openxmlformats.org/officeDocument/2006/relationships/tags" Target="../tags/tag127.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37.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image" Target="../media/image8.png"/><Relationship Id="rId1" Type="http://schemas.openxmlformats.org/officeDocument/2006/relationships/tags" Target="../tags/tag132.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143.xml"/><Relationship Id="rId6" Type="http://schemas.openxmlformats.org/officeDocument/2006/relationships/tags" Target="../tags/tag14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image" Target="../media/image8.png"/><Relationship Id="rId1" Type="http://schemas.openxmlformats.org/officeDocument/2006/relationships/tags" Target="../tags/tag13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6" name="矩形 5"/>
          <p:cNvSpPr/>
          <p:nvPr>
            <p:custDataLst>
              <p:tags r:id="rId2"/>
            </p:custDataLst>
          </p:nvPr>
        </p:nvSpPr>
        <p:spPr>
          <a:xfrm>
            <a:off x="3544905" y="230320"/>
            <a:ext cx="7401263" cy="2898422"/>
          </a:xfrm>
          <a:prstGeom prst="rect">
            <a:avLst/>
          </a:prstGeom>
        </p:spPr>
        <p:txBody>
          <a:bodyPr wrap="square">
            <a:spAutoFit/>
          </a:bodyPr>
          <a:lstStyle/>
          <a:p>
            <a:pPr algn="ctr">
              <a:lnSpc>
                <a:spcPct val="200000"/>
              </a:lnSpc>
            </a:pPr>
            <a:r>
              <a:rPr lang="zh-CN" altLang="en-US" sz="3200">
                <a:latin typeface="微软雅黑" panose="020B0503020204020204" pitchFamily="34" charset="-122"/>
                <a:ea typeface="微软雅黑" panose="020B0503020204020204" pitchFamily="34" charset="-122"/>
              </a:rPr>
              <a:t>统编版专题选择性必修三</a:t>
            </a:r>
            <a:endParaRPr lang="en-US" altLang="zh-CN" sz="3200">
              <a:latin typeface="微软雅黑" panose="020B0503020204020204" pitchFamily="34" charset="-122"/>
              <a:ea typeface="微软雅黑" panose="020B0503020204020204" pitchFamily="34" charset="-122"/>
            </a:endParaRPr>
          </a:p>
          <a:p>
            <a:pPr algn="ctr">
              <a:lnSpc>
                <a:spcPct val="200000"/>
              </a:lnSpc>
            </a:pPr>
            <a:r>
              <a:rPr lang="en-US" altLang="zh-CN" sz="3200">
                <a:latin typeface="微软雅黑" panose="020B0503020204020204" pitchFamily="34" charset="-122"/>
                <a:ea typeface="微软雅黑" panose="020B0503020204020204" pitchFamily="34" charset="-122"/>
              </a:rPr>
              <a:t>《</a:t>
            </a:r>
            <a:r>
              <a:rPr lang="zh-CN" altLang="en-US" sz="3200">
                <a:latin typeface="微软雅黑" panose="020B0503020204020204" pitchFamily="34" charset="-122"/>
                <a:ea typeface="微软雅黑" panose="020B0503020204020204" pitchFamily="34" charset="-122"/>
              </a:rPr>
              <a:t>逻辑与思维</a:t>
            </a:r>
            <a:r>
              <a:rPr lang="en-US" altLang="zh-CN" sz="3200">
                <a:latin typeface="微软雅黑" panose="020B0503020204020204" pitchFamily="34" charset="-122"/>
                <a:ea typeface="微软雅黑" panose="020B0503020204020204" pitchFamily="34" charset="-122"/>
              </a:rPr>
              <a:t>》</a:t>
            </a:r>
            <a:endParaRPr lang="en-US" altLang="zh-CN" sz="3200">
              <a:latin typeface="微软雅黑" panose="020B0503020204020204" pitchFamily="34" charset="-122"/>
              <a:ea typeface="微软雅黑" panose="020B0503020204020204" pitchFamily="34" charset="-122"/>
            </a:endParaRPr>
          </a:p>
          <a:p>
            <a:pPr algn="ctr">
              <a:lnSpc>
                <a:spcPct val="200000"/>
              </a:lnSpc>
            </a:pPr>
            <a:r>
              <a:rPr lang="zh-CN" altLang="en-US" sz="3200">
                <a:latin typeface="微软雅黑" panose="020B0503020204020204" pitchFamily="34" charset="-122"/>
                <a:ea typeface="微软雅黑" panose="020B0503020204020204" pitchFamily="34" charset="-122"/>
              </a:rPr>
              <a:t>第十课 推动认识发展</a:t>
            </a:r>
            <a:endParaRPr lang="en-US" altLang="zh-CN" sz="3200">
              <a:latin typeface="微软雅黑" panose="020B0503020204020204" pitchFamily="34" charset="-122"/>
              <a:ea typeface="微软雅黑" panose="020B0503020204020204" pitchFamily="34" charset="-122"/>
            </a:endParaRPr>
          </a:p>
        </p:txBody>
      </p:sp>
      <p:pic>
        <p:nvPicPr>
          <p:cNvPr id="4" name="图片 3"/>
          <p:cNvPicPr>
            <a:picLocks noChangeAspect="1"/>
          </p:cNvPicPr>
          <p:nvPr>
            <p:custDataLst>
              <p:tags r:id="rId3"/>
            </p:custDataLst>
          </p:nvPr>
        </p:nvPicPr>
        <p:blipFill>
          <a:blip r:embed="rId4"/>
          <a:stretch>
            <a:fillRect/>
          </a:stretch>
        </p:blipFill>
        <p:spPr>
          <a:xfrm>
            <a:off x="4287240" y="4438649"/>
            <a:ext cx="2857500" cy="1190625"/>
          </a:xfrm>
          <a:prstGeom prst="rect">
            <a:avLst/>
          </a:prstGeom>
        </p:spPr>
      </p:pic>
      <p:pic>
        <p:nvPicPr>
          <p:cNvPr id="9" name="图片 8"/>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280206" y="15779"/>
            <a:ext cx="1903701" cy="3114546"/>
          </a:xfrm>
          <a:prstGeom prst="rect">
            <a:avLst/>
          </a:prstGeom>
        </p:spPr>
      </p:pic>
      <p:sp>
        <p:nvSpPr>
          <p:cNvPr id="11" name="文本框 10"/>
          <p:cNvSpPr txBox="1"/>
          <p:nvPr>
            <p:custDataLst>
              <p:tags r:id="rId7"/>
            </p:custDataLst>
          </p:nvPr>
        </p:nvSpPr>
        <p:spPr>
          <a:xfrm>
            <a:off x="216393" y="418601"/>
            <a:ext cx="2031325" cy="1882267"/>
          </a:xfrm>
          <a:prstGeom prst="rect">
            <a:avLst/>
          </a:prstGeom>
          <a:noFill/>
          <a:effectLst/>
        </p:spPr>
        <p:txBody>
          <a:bodyPr vert="eaVert" wrap="square" rtlCol="0">
            <a:spAutoFit/>
          </a:bodyPr>
          <a:lstStyle/>
          <a:p>
            <a:pPr algn="ctr"/>
            <a:r>
              <a:rPr lang="zh-CN" altLang="en-US" sz="6000">
                <a:solidFill>
                  <a:schemeClr val="bg1"/>
                </a:solidFill>
                <a:effectLst/>
                <a:latin typeface="黑体" panose="02010609060101010101" pitchFamily="49" charset="-122"/>
                <a:ea typeface="黑体" panose="02010609060101010101" pitchFamily="49" charset="-122"/>
                <a:cs typeface="+mn-ea"/>
                <a:sym typeface="+mn-lt"/>
              </a:rPr>
              <a:t>政治一轮</a:t>
            </a:r>
            <a:endParaRPr lang="en-US" altLang="zh-CN" sz="6000">
              <a:solidFill>
                <a:schemeClr val="bg1"/>
              </a:solidFill>
              <a:effectLst/>
              <a:latin typeface="黑体" panose="02010609060101010101" pitchFamily="49" charset="-122"/>
              <a:ea typeface="黑体" panose="02010609060101010101" pitchFamily="49" charset="-122"/>
              <a:cs typeface="+mn-ea"/>
              <a:sym typeface="+mn-lt"/>
            </a:endParaRPr>
          </a:p>
        </p:txBody>
      </p:sp>
      <p:sp>
        <p:nvSpPr>
          <p:cNvPr id="12" name="文本框 11"/>
          <p:cNvSpPr txBox="1"/>
          <p:nvPr>
            <p:custDataLst>
              <p:tags r:id="rId8"/>
            </p:custDataLst>
          </p:nvPr>
        </p:nvSpPr>
        <p:spPr>
          <a:xfrm>
            <a:off x="677160" y="2171974"/>
            <a:ext cx="1261884" cy="523220"/>
          </a:xfrm>
          <a:prstGeom prst="rect">
            <a:avLst/>
          </a:prstGeom>
          <a:noFill/>
        </p:spPr>
        <p:txBody>
          <a:bodyPr wrap="none" rtlCol="0">
            <a:spAutoFit/>
          </a:bodyPr>
          <a:lstStyle/>
          <a:p>
            <a:r>
              <a:rPr lang="zh-CN" altLang="en-US" sz="2800">
                <a:solidFill>
                  <a:schemeClr val="bg1"/>
                </a:solidFill>
              </a:rPr>
              <a:t>统编版</a:t>
            </a:r>
            <a:endParaRPr lang="zh-CN" altLang="en-US" sz="2800">
              <a:solidFill>
                <a:schemeClr val="bg1"/>
              </a:solidFill>
            </a:endParaRPr>
          </a:p>
        </p:txBody>
      </p:sp>
      <p:sp>
        <p:nvSpPr>
          <p:cNvPr id="13" name="文本框 12"/>
          <p:cNvSpPr txBox="1"/>
          <p:nvPr>
            <p:custDataLst>
              <p:tags r:id="rId9"/>
            </p:custDataLst>
          </p:nvPr>
        </p:nvSpPr>
        <p:spPr>
          <a:xfrm>
            <a:off x="476561" y="-20428"/>
            <a:ext cx="1510988" cy="830997"/>
          </a:xfrm>
          <a:prstGeom prst="rect">
            <a:avLst/>
          </a:prstGeom>
          <a:noFill/>
        </p:spPr>
        <p:txBody>
          <a:bodyPr wrap="square">
            <a:spAutoFit/>
          </a:bodyPr>
          <a:lstStyle/>
          <a:p>
            <a:r>
              <a:rPr lang="en-US" altLang="zh-CN" sz="4800"/>
              <a:t>2022</a:t>
            </a:r>
            <a:endParaRPr lang="zh-CN" altLang="en-US" sz="480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Effect transition="in" filter="fade">
                                      <p:cBhvr>
                                        <p:cTn id="9" dur="1000"/>
                                        <p:tgtEl>
                                          <p:spTgt spid="6"/>
                                        </p:tgtEl>
                                      </p:cBhvr>
                                    </p:animEffect>
                                  </p:childTnLst>
                                </p:cTn>
                              </p:par>
                              <p:par>
                                <p:cTn id="10" presetID="35" presetClass="path" presetSubtype="0" accel="50000" decel="50000" fill="hold" grpId="1" nodeType="withEffect">
                                  <p:stCondLst>
                                    <p:cond delay="0"/>
                                  </p:stCondLst>
                                  <p:childTnLst>
                                    <p:animMotion origin="layout" path="M 0 -3.7037E-06 L -0.41185 -3.7037E-06" pathEditMode="relative" rAng="0" ptsTypes="AA">
                                      <p:cBhvr>
                                        <p:cTn id="11" dur="2000" spd="-100000" fill="hold"/>
                                        <p:tgtEl>
                                          <p:spTgt spid="6"/>
                                        </p:tgtEl>
                                        <p:attrNameLst>
                                          <p:attrName>ppt_x</p:attrName>
                                          <p:attrName>ppt_y</p:attrName>
                                        </p:attrNameLst>
                                      </p:cBhvr>
                                      <p:rCtr x="-20599" y="0"/>
                                    </p:animMotion>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Effect transition="in" filter="fade">
                                      <p:cBhvr>
                                        <p:cTn id="17" dur="1000"/>
                                        <p:tgtEl>
                                          <p:spTgt spid="4"/>
                                        </p:tgtEl>
                                      </p:cBhvr>
                                    </p:animEffect>
                                  </p:childTnLst>
                                </p:cTn>
                              </p:par>
                              <p:par>
                                <p:cTn id="18" presetID="35" presetClass="path" presetSubtype="0" accel="50000" decel="50000" fill="hold" nodeType="withEffect">
                                  <p:stCondLst>
                                    <p:cond delay="0"/>
                                  </p:stCondLst>
                                  <p:childTnLst>
                                    <p:animMotion origin="layout" path="M 1.25E-06 -1.11111E-06 L 0.31575 -1.11111E-06" pathEditMode="relative" rAng="0" ptsTypes="AA">
                                      <p:cBhvr>
                                        <p:cTn id="19" dur="2000" spd="-100000" fill="hold"/>
                                        <p:tgtEl>
                                          <p:spTgt spid="4"/>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8088923" y="246423"/>
            <a:ext cx="4103077" cy="675011"/>
          </a:xfrm>
          <a:prstGeom prst="rect">
            <a:avLst/>
          </a:prstGeom>
        </p:spPr>
      </p:pic>
      <p:cxnSp>
        <p:nvCxnSpPr>
          <p:cNvPr id="4" name="直接连接符 3"/>
          <p:cNvCxnSpPr/>
          <p:nvPr>
            <p:custDataLst>
              <p:tags r:id="rId3"/>
            </p:custDataLst>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4"/>
            </p:custDataLst>
          </p:nvPr>
        </p:nvSpPr>
        <p:spPr>
          <a:xfrm>
            <a:off x="1060287" y="353095"/>
            <a:ext cx="7195946"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三、</a:t>
            </a:r>
            <a:r>
              <a:rPr lang="zh-CN" altLang="en-US" sz="2400" b="1">
                <a:solidFill>
                  <a:srgbClr val="C00000"/>
                </a:solidFill>
                <a:latin typeface="微软雅黑" panose="020B0503020204020204" pitchFamily="34" charset="-122"/>
                <a:ea typeface="微软雅黑" panose="020B0503020204020204" pitchFamily="34" charset="-122"/>
              </a:rPr>
              <a:t>考点精析 讲练结合</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6" name="Freeform 29"/>
          <p:cNvSpPr/>
          <p:nvPr>
            <p:custDataLst>
              <p:tags r:id="rId5"/>
            </p:custDataLst>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p:custDataLst>
              <p:tags r:id="rId6"/>
            </p:custDataLst>
          </p:nvPr>
        </p:nvSpPr>
        <p:spPr>
          <a:xfrm>
            <a:off x="397099" y="1005756"/>
            <a:ext cx="10014012" cy="646331"/>
          </a:xfrm>
          <a:prstGeom prst="rect">
            <a:avLst/>
          </a:prstGeom>
          <a:noFill/>
        </p:spPr>
        <p:txBody>
          <a:bodyPr wrap="square">
            <a:spAutoFit/>
          </a:bodyPr>
          <a:lstStyle/>
          <a:p>
            <a:pPr>
              <a:tabLst>
                <a:tab pos="2743200" algn="l"/>
              </a:tabLst>
            </a:pPr>
            <a:r>
              <a:rPr lang="zh-CN" altLang="en-US" sz="3600" b="1" kern="100">
                <a:solidFill>
                  <a:srgbClr val="323232"/>
                </a:solidFill>
                <a:latin typeface="宋体" panose="02010600030101010101" pitchFamily="2" charset="-122"/>
                <a:cs typeface="hakuyoxingshu7000"/>
              </a:rPr>
              <a:t>二、坚持辩证的否定观</a:t>
            </a:r>
            <a:endParaRPr lang="zh-CN" altLang="en-US" sz="3600" b="1" kern="100">
              <a:solidFill>
                <a:srgbClr val="323232"/>
              </a:solidFill>
              <a:latin typeface="宋体" panose="02010600030101010101" pitchFamily="2" charset="-122"/>
              <a:cs typeface="hakuyoxingshu7000"/>
            </a:endParaRPr>
          </a:p>
        </p:txBody>
      </p:sp>
      <p:sp>
        <p:nvSpPr>
          <p:cNvPr id="8" name="文本框 7"/>
          <p:cNvSpPr txBox="1"/>
          <p:nvPr>
            <p:custDataLst>
              <p:tags r:id="rId7"/>
            </p:custDataLst>
          </p:nvPr>
        </p:nvSpPr>
        <p:spPr>
          <a:xfrm>
            <a:off x="861134" y="1955631"/>
            <a:ext cx="10218198" cy="4401205"/>
          </a:xfrm>
          <a:prstGeom prst="rect">
            <a:avLst/>
          </a:prstGeom>
          <a:noFill/>
        </p:spPr>
        <p:txBody>
          <a:bodyPr wrap="square">
            <a:spAutoFit/>
          </a:bodyPr>
          <a:lstStyle/>
          <a:p>
            <a:pPr algn="l" fontAlgn="ctr"/>
            <a:r>
              <a:rPr lang="en-US" altLang="zh-CN" sz="2800" kern="100" spc="40">
                <a:solidFill>
                  <a:srgbClr val="000000"/>
                </a:solidFill>
                <a:effectLst/>
                <a:latin typeface="宋体" panose="02010600030101010101" pitchFamily="2" charset="-122"/>
                <a:ea typeface="等线" panose="02010600030101010101" pitchFamily="2" charset="-122"/>
                <a:cs typeface="宋体" panose="02010600030101010101" pitchFamily="2" charset="-122"/>
              </a:rPr>
              <a:t>1</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．辩证的否定观具有肯定与否定的双重性</a:t>
            </a:r>
            <a:endParaRPr lang="zh-CN" altLang="zh-CN" sz="2800" kern="100">
              <a:effectLst/>
              <a:latin typeface="等线" panose="02010600030101010101" pitchFamily="2" charset="-122"/>
              <a:ea typeface="等线" panose="02010600030101010101" pitchFamily="2" charset="-122"/>
              <a:cs typeface="Times New Roman" panose="02020603050405020304" pitchFamily="18" charset="0"/>
            </a:endParaRPr>
          </a:p>
          <a:p>
            <a:pPr algn="l" fontAlgn="ct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在事物的发展过程中，相对于肯定阶段来说，否定阶段是较后也是</a:t>
            </a:r>
            <a:r>
              <a:rPr lang="zh-CN" altLang="zh-CN" sz="2800" u="sng"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较高</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的环节。它包含着肯定，同时又具有比肯定更为丰富的内容，更能体现事物发展的</a:t>
            </a:r>
            <a:r>
              <a:rPr lang="zh-CN" altLang="zh-CN" sz="2800" u="sng"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辩证法</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a:t>
            </a:r>
            <a:endParaRPr lang="zh-CN" altLang="zh-CN" sz="2800" kern="100">
              <a:effectLst/>
              <a:latin typeface="等线" panose="02010600030101010101" pitchFamily="2" charset="-122"/>
              <a:ea typeface="等线" panose="02010600030101010101" pitchFamily="2" charset="-122"/>
              <a:cs typeface="Times New Roman" panose="02020603050405020304" pitchFamily="18" charset="0"/>
            </a:endParaRPr>
          </a:p>
          <a:p>
            <a:pPr algn="l" fontAlgn="ctr"/>
            <a:r>
              <a:rPr lang="en-US" altLang="zh-CN" sz="2800" kern="100" spc="40">
                <a:solidFill>
                  <a:srgbClr val="000000"/>
                </a:solidFill>
                <a:effectLst/>
                <a:latin typeface="宋体" panose="02010600030101010101" pitchFamily="2" charset="-122"/>
                <a:ea typeface="等线" panose="02010600030101010101" pitchFamily="2" charset="-122"/>
                <a:cs typeface="宋体" panose="02010600030101010101" pitchFamily="2" charset="-122"/>
              </a:rPr>
              <a:t>2</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．坚持辩证的否定观</a:t>
            </a:r>
            <a:endParaRPr lang="zh-CN" altLang="zh-CN" sz="2800" kern="100">
              <a:effectLst/>
              <a:latin typeface="等线" panose="02010600030101010101" pitchFamily="2" charset="-122"/>
              <a:ea typeface="等线" panose="02010600030101010101" pitchFamily="2" charset="-122"/>
              <a:cs typeface="Times New Roman" panose="02020603050405020304" pitchFamily="18" charset="0"/>
            </a:endParaRPr>
          </a:p>
          <a:p>
            <a:pPr algn="l" fontAlgn="ct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坚持辩证的否定观，要深刻把握</a:t>
            </a:r>
            <a:r>
              <a:rPr lang="zh-CN" altLang="zh-CN" sz="2800" u="sng"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肯定与否定</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之间的辩证关系。作为事物发展过程中的否定，是对旧事物整体、旧矛盾统一体的否定。否定中所包含的肯定绝不是对旧事物整体、旧矛盾统一体的肯定与保留，而是对旧事物整体、旧矛盾统一体中</a:t>
            </a:r>
            <a:r>
              <a:rPr lang="zh-CN" altLang="zh-CN" sz="2800" u="sng"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合理因素</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的肯定与保留。</a:t>
            </a:r>
            <a:endParaRPr lang="zh-CN" altLang="zh-CN" sz="2800" kern="10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6.25E-07 -3.7037E-06 L 0.18997 -3.7037E-06" pathEditMode="relative" rAng="0" ptsTypes="AA">
                                      <p:cBhvr>
                                        <p:cTn id="11" dur="1000" spd="-100000" fill="hold"/>
                                        <p:tgtEl>
                                          <p:spTgt spid="2"/>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35" presetClass="path" presetSubtype="0" accel="50000" decel="50000" fill="hold" nodeType="withEffect">
                                  <p:stCondLst>
                                    <p:cond delay="0"/>
                                  </p:stCondLst>
                                  <p:childTnLst>
                                    <p:animMotion origin="layout" path="M 0 -3.7037E-06 L -0.41185 -3.7037E-06" pathEditMode="relative" rAng="0" ptsTypes="AA">
                                      <p:cBhvr>
                                        <p:cTn id="18" dur="1000" spd="-100000" fill="hold"/>
                                        <p:tgtEl>
                                          <p:spTgt spid="4"/>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fltVal val="0"/>
                                          </p:val>
                                        </p:tav>
                                        <p:tav tm="100000">
                                          <p:val>
                                            <p:strVal val="#ppt_w"/>
                                          </p:val>
                                        </p:tav>
                                      </p:tavLst>
                                    </p:anim>
                                    <p:anim calcmode="lin" valueType="num">
                                      <p:cBhvr>
                                        <p:cTn id="23" dur="250" fill="hold"/>
                                        <p:tgtEl>
                                          <p:spTgt spid="6"/>
                                        </p:tgtEl>
                                        <p:attrNameLst>
                                          <p:attrName>ppt_h</p:attrName>
                                        </p:attrNameLst>
                                      </p:cBhvr>
                                      <p:tavLst>
                                        <p:tav tm="0">
                                          <p:val>
                                            <p:fltVal val="0"/>
                                          </p:val>
                                        </p:tav>
                                        <p:tav tm="100000">
                                          <p:val>
                                            <p:strVal val="#ppt_h"/>
                                          </p:val>
                                        </p:tav>
                                      </p:tavLst>
                                    </p:anim>
                                    <p:animEffect transition="in" filter="fade">
                                      <p:cBhvr>
                                        <p:cTn id="24" dur="250"/>
                                        <p:tgtEl>
                                          <p:spTgt spid="6"/>
                                        </p:tgtEl>
                                      </p:cBhvr>
                                    </p:animEffect>
                                  </p:childTnLst>
                                </p:cTn>
                              </p:par>
                              <p:par>
                                <p:cTn id="25" presetID="6" presetClass="emph" presetSubtype="0" decel="100000" fill="hold" grpId="1" nodeType="withEffect">
                                  <p:stCondLst>
                                    <p:cond delay="200"/>
                                  </p:stCondLst>
                                  <p:childTnLst>
                                    <p:animScale>
                                      <p:cBhvr>
                                        <p:cTn id="26" dur="250" fill="hold"/>
                                        <p:tgtEl>
                                          <p:spTgt spid="6"/>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6"/>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35" presetClass="path" presetSubtype="0" accel="50000" decel="50000" fill="hold" grpId="1" nodeType="withEffect">
                                  <p:stCondLst>
                                    <p:cond delay="0"/>
                                  </p:stCondLst>
                                  <p:childTnLst>
                                    <p:animMotion origin="layout" path="M -4.375E-06 -3.7037E-06 L -0.30273 -3.7037E-06" pathEditMode="relative" rAng="0" ptsTypes="AA">
                                      <p:cBhvr>
                                        <p:cTn id="36" dur="1000" spd="-100000" fill="hold"/>
                                        <p:tgtEl>
                                          <p:spTgt spid="5"/>
                                        </p:tgtEl>
                                        <p:attrNameLst>
                                          <p:attrName>ppt_x</p:attrName>
                                          <p:attrName>ppt_y</p:attrName>
                                        </p:attrNameLst>
                                      </p:cBhvr>
                                      <p:rCtr x="-15143" y="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6" grpId="2"/>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8088923" y="246423"/>
            <a:ext cx="4103077" cy="675011"/>
          </a:xfrm>
          <a:prstGeom prst="rect">
            <a:avLst/>
          </a:prstGeom>
        </p:spPr>
      </p:pic>
      <p:cxnSp>
        <p:nvCxnSpPr>
          <p:cNvPr id="4" name="直接连接符 3"/>
          <p:cNvCxnSpPr/>
          <p:nvPr>
            <p:custDataLst>
              <p:tags r:id="rId3"/>
            </p:custDataLst>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4"/>
            </p:custDataLst>
          </p:nvPr>
        </p:nvSpPr>
        <p:spPr>
          <a:xfrm>
            <a:off x="1060287" y="353095"/>
            <a:ext cx="7195946"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三、</a:t>
            </a:r>
            <a:r>
              <a:rPr lang="zh-CN" altLang="en-US" sz="2400" b="1">
                <a:solidFill>
                  <a:srgbClr val="C00000"/>
                </a:solidFill>
                <a:latin typeface="微软雅黑" panose="020B0503020204020204" pitchFamily="34" charset="-122"/>
                <a:ea typeface="微软雅黑" panose="020B0503020204020204" pitchFamily="34" charset="-122"/>
              </a:rPr>
              <a:t>考点精析 讲练结合</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6" name="Freeform 29"/>
          <p:cNvSpPr/>
          <p:nvPr>
            <p:custDataLst>
              <p:tags r:id="rId5"/>
            </p:custDataLst>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p:custDataLst>
              <p:tags r:id="rId6"/>
            </p:custDataLst>
          </p:nvPr>
        </p:nvSpPr>
        <p:spPr>
          <a:xfrm>
            <a:off x="397099" y="1005756"/>
            <a:ext cx="10014012" cy="646331"/>
          </a:xfrm>
          <a:prstGeom prst="rect">
            <a:avLst/>
          </a:prstGeom>
          <a:noFill/>
        </p:spPr>
        <p:txBody>
          <a:bodyPr wrap="square">
            <a:spAutoFit/>
          </a:bodyPr>
          <a:lstStyle/>
          <a:p>
            <a:pPr>
              <a:tabLst>
                <a:tab pos="2743200" algn="l"/>
              </a:tabLst>
            </a:pPr>
            <a:r>
              <a:rPr lang="zh-CN" altLang="en-US" sz="3600" b="1" kern="100">
                <a:solidFill>
                  <a:srgbClr val="323232"/>
                </a:solidFill>
                <a:latin typeface="宋体" panose="02010600030101010101" pitchFamily="2" charset="-122"/>
                <a:cs typeface="hakuyoxingshu7000"/>
              </a:rPr>
              <a:t>二、坚持辩证的否定观</a:t>
            </a:r>
            <a:endParaRPr lang="zh-CN" altLang="en-US" sz="3600" b="1" kern="100">
              <a:solidFill>
                <a:srgbClr val="323232"/>
              </a:solidFill>
              <a:latin typeface="宋体" panose="02010600030101010101" pitchFamily="2" charset="-122"/>
              <a:cs typeface="hakuyoxingshu7000"/>
            </a:endParaRPr>
          </a:p>
        </p:txBody>
      </p:sp>
      <p:sp>
        <p:nvSpPr>
          <p:cNvPr id="8" name="文本框 7"/>
          <p:cNvSpPr txBox="1"/>
          <p:nvPr>
            <p:custDataLst>
              <p:tags r:id="rId7"/>
            </p:custDataLst>
          </p:nvPr>
        </p:nvSpPr>
        <p:spPr>
          <a:xfrm>
            <a:off x="967666" y="2138558"/>
            <a:ext cx="10014012" cy="3323987"/>
          </a:xfrm>
          <a:prstGeom prst="rect">
            <a:avLst/>
          </a:prstGeom>
          <a:noFill/>
        </p:spPr>
        <p:txBody>
          <a:bodyPr wrap="square">
            <a:spAutoFit/>
          </a:bodyPr>
          <a:lstStyle/>
          <a:p>
            <a:pPr algn="l" fontAlgn="ctr">
              <a:lnSpc>
                <a:spcPct val="150000"/>
              </a:lnSpc>
            </a:pPr>
            <a:r>
              <a:rPr lang="en-US" altLang="zh-CN" sz="2800" kern="100" spc="40">
                <a:solidFill>
                  <a:srgbClr val="000000"/>
                </a:solidFill>
                <a:effectLst/>
                <a:latin typeface="宋体" panose="02010600030101010101" pitchFamily="2" charset="-122"/>
                <a:ea typeface="等线" panose="02010600030101010101" pitchFamily="2" charset="-122"/>
                <a:cs typeface="宋体" panose="02010600030101010101" pitchFamily="2" charset="-122"/>
              </a:rPr>
              <a:t>[</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想一想</a:t>
            </a:r>
            <a:r>
              <a:rPr lang="en-US"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　我们常说，不破不立，有破有立。应如何处理好破与立的关系？</a:t>
            </a:r>
            <a:endParaRPr lang="zh-CN" altLang="zh-CN" sz="2800" kern="100">
              <a:effectLst/>
              <a:latin typeface="等线" panose="02010600030101010101" pitchFamily="2" charset="-122"/>
              <a:ea typeface="等线" panose="02010600030101010101" pitchFamily="2" charset="-122"/>
              <a:cs typeface="Times New Roman" panose="02020603050405020304" pitchFamily="18" charset="0"/>
            </a:endParaRPr>
          </a:p>
          <a:p>
            <a:pPr algn="l" fontAlgn="ctr">
              <a:lnSpc>
                <a:spcPct val="150000"/>
              </a:lnSpc>
            </a:pP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提示：要密切关注变化发展着的实际，敢于突破与实际不相符合的成规陈说，敢于破除落后的思想观念；注重研究新情况，善于提出新问题，敢于寻找新思路，确立新观念，开拓新境界。</a:t>
            </a:r>
            <a:endParaRPr lang="zh-CN" altLang="zh-CN" sz="2800" kern="10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6.25E-07 -3.7037E-06 L 0.18997 -3.7037E-06" pathEditMode="relative" rAng="0" ptsTypes="AA">
                                      <p:cBhvr>
                                        <p:cTn id="11" dur="1000" spd="-100000" fill="hold"/>
                                        <p:tgtEl>
                                          <p:spTgt spid="2"/>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35" presetClass="path" presetSubtype="0" accel="50000" decel="50000" fill="hold" nodeType="withEffect">
                                  <p:stCondLst>
                                    <p:cond delay="0"/>
                                  </p:stCondLst>
                                  <p:childTnLst>
                                    <p:animMotion origin="layout" path="M 0 -3.7037E-06 L -0.41185 -3.7037E-06" pathEditMode="relative" rAng="0" ptsTypes="AA">
                                      <p:cBhvr>
                                        <p:cTn id="18" dur="1000" spd="-100000" fill="hold"/>
                                        <p:tgtEl>
                                          <p:spTgt spid="4"/>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fltVal val="0"/>
                                          </p:val>
                                        </p:tav>
                                        <p:tav tm="100000">
                                          <p:val>
                                            <p:strVal val="#ppt_w"/>
                                          </p:val>
                                        </p:tav>
                                      </p:tavLst>
                                    </p:anim>
                                    <p:anim calcmode="lin" valueType="num">
                                      <p:cBhvr>
                                        <p:cTn id="23" dur="250" fill="hold"/>
                                        <p:tgtEl>
                                          <p:spTgt spid="6"/>
                                        </p:tgtEl>
                                        <p:attrNameLst>
                                          <p:attrName>ppt_h</p:attrName>
                                        </p:attrNameLst>
                                      </p:cBhvr>
                                      <p:tavLst>
                                        <p:tav tm="0">
                                          <p:val>
                                            <p:fltVal val="0"/>
                                          </p:val>
                                        </p:tav>
                                        <p:tav tm="100000">
                                          <p:val>
                                            <p:strVal val="#ppt_h"/>
                                          </p:val>
                                        </p:tav>
                                      </p:tavLst>
                                    </p:anim>
                                    <p:animEffect transition="in" filter="fade">
                                      <p:cBhvr>
                                        <p:cTn id="24" dur="250"/>
                                        <p:tgtEl>
                                          <p:spTgt spid="6"/>
                                        </p:tgtEl>
                                      </p:cBhvr>
                                    </p:animEffect>
                                  </p:childTnLst>
                                </p:cTn>
                              </p:par>
                              <p:par>
                                <p:cTn id="25" presetID="6" presetClass="emph" presetSubtype="0" decel="100000" fill="hold" grpId="1" nodeType="withEffect">
                                  <p:stCondLst>
                                    <p:cond delay="200"/>
                                  </p:stCondLst>
                                  <p:childTnLst>
                                    <p:animScale>
                                      <p:cBhvr>
                                        <p:cTn id="26" dur="250" fill="hold"/>
                                        <p:tgtEl>
                                          <p:spTgt spid="6"/>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6"/>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35" presetClass="path" presetSubtype="0" accel="50000" decel="50000" fill="hold" grpId="1" nodeType="withEffect">
                                  <p:stCondLst>
                                    <p:cond delay="0"/>
                                  </p:stCondLst>
                                  <p:childTnLst>
                                    <p:animMotion origin="layout" path="M -4.375E-06 -3.7037E-06 L -0.30273 -3.7037E-06" pathEditMode="relative" rAng="0" ptsTypes="AA">
                                      <p:cBhvr>
                                        <p:cTn id="36" dur="1000" spd="-100000" fill="hold"/>
                                        <p:tgtEl>
                                          <p:spTgt spid="5"/>
                                        </p:tgtEl>
                                        <p:attrNameLst>
                                          <p:attrName>ppt_x</p:attrName>
                                          <p:attrName>ppt_y</p:attrName>
                                        </p:attrNameLst>
                                      </p:cBhvr>
                                      <p:rCtr x="-15143" y="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6" grpId="2"/>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8088923" y="246423"/>
            <a:ext cx="4103077" cy="675011"/>
          </a:xfrm>
          <a:prstGeom prst="rect">
            <a:avLst/>
          </a:prstGeom>
        </p:spPr>
      </p:pic>
      <p:cxnSp>
        <p:nvCxnSpPr>
          <p:cNvPr id="4" name="直接连接符 3"/>
          <p:cNvCxnSpPr/>
          <p:nvPr>
            <p:custDataLst>
              <p:tags r:id="rId3"/>
            </p:custDataLst>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4"/>
            </p:custDataLst>
          </p:nvPr>
        </p:nvSpPr>
        <p:spPr>
          <a:xfrm>
            <a:off x="1060287" y="353095"/>
            <a:ext cx="7195946"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三、</a:t>
            </a:r>
            <a:r>
              <a:rPr lang="zh-CN" altLang="en-US" sz="2400" b="1">
                <a:solidFill>
                  <a:srgbClr val="C00000"/>
                </a:solidFill>
                <a:latin typeface="微软雅黑" panose="020B0503020204020204" pitchFamily="34" charset="-122"/>
                <a:ea typeface="微软雅黑" panose="020B0503020204020204" pitchFamily="34" charset="-122"/>
              </a:rPr>
              <a:t>考点精析 讲练结合</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6" name="Freeform 29"/>
          <p:cNvSpPr/>
          <p:nvPr>
            <p:custDataLst>
              <p:tags r:id="rId5"/>
            </p:custDataLst>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p:custDataLst>
              <p:tags r:id="rId6"/>
            </p:custDataLst>
          </p:nvPr>
        </p:nvSpPr>
        <p:spPr>
          <a:xfrm>
            <a:off x="397099" y="1005756"/>
            <a:ext cx="10014012" cy="646331"/>
          </a:xfrm>
          <a:prstGeom prst="rect">
            <a:avLst/>
          </a:prstGeom>
          <a:noFill/>
        </p:spPr>
        <p:txBody>
          <a:bodyPr wrap="square">
            <a:spAutoFit/>
          </a:bodyPr>
          <a:lstStyle/>
          <a:p>
            <a:pPr>
              <a:tabLst>
                <a:tab pos="2743200" algn="l"/>
              </a:tabLst>
            </a:pPr>
            <a:r>
              <a:rPr lang="zh-CN" altLang="en-US" sz="3600" b="1" kern="100">
                <a:solidFill>
                  <a:srgbClr val="323232"/>
                </a:solidFill>
                <a:latin typeface="宋体" panose="02010600030101010101" pitchFamily="2" charset="-122"/>
                <a:cs typeface="hakuyoxingshu7000"/>
              </a:rPr>
              <a:t>二、坚持辩证的否定观</a:t>
            </a:r>
            <a:endParaRPr lang="zh-CN" altLang="en-US" sz="3600" b="1" kern="100">
              <a:solidFill>
                <a:srgbClr val="323232"/>
              </a:solidFill>
              <a:latin typeface="宋体" panose="02010600030101010101" pitchFamily="2" charset="-122"/>
              <a:cs typeface="hakuyoxingshu7000"/>
            </a:endParaRPr>
          </a:p>
        </p:txBody>
      </p:sp>
      <p:sp>
        <p:nvSpPr>
          <p:cNvPr id="8" name="文本框 7"/>
          <p:cNvSpPr txBox="1"/>
          <p:nvPr>
            <p:custDataLst>
              <p:tags r:id="rId7"/>
            </p:custDataLst>
          </p:nvPr>
        </p:nvSpPr>
        <p:spPr>
          <a:xfrm>
            <a:off x="1260629" y="1489771"/>
            <a:ext cx="6107836" cy="646331"/>
          </a:xfrm>
          <a:prstGeom prst="rect">
            <a:avLst/>
          </a:prstGeom>
          <a:noFill/>
        </p:spPr>
        <p:txBody>
          <a:bodyPr wrap="square">
            <a:spAutoFit/>
          </a:bodyPr>
          <a:lstStyle/>
          <a:p>
            <a:pPr algn="l" fontAlgn="ctr">
              <a:lnSpc>
                <a:spcPct val="150000"/>
              </a:lnSpc>
            </a:pPr>
            <a:r>
              <a:rPr lang="zh-CN" altLang="zh-CN" sz="24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比较辩证否定观与形而上学否定观</a:t>
            </a:r>
            <a:endParaRPr lang="zh-CN" altLang="zh-CN" sz="2400" kern="100">
              <a:effectLst/>
              <a:latin typeface="等线" panose="02010600030101010101" pitchFamily="2" charset="-122"/>
              <a:ea typeface="等线" panose="02010600030101010101" pitchFamily="2" charset="-122"/>
              <a:cs typeface="Times New Roman" panose="02020603050405020304" pitchFamily="18" charset="0"/>
            </a:endParaRPr>
          </a:p>
        </p:txBody>
      </p:sp>
      <p:graphicFrame>
        <p:nvGraphicFramePr>
          <p:cNvPr id="9" name="表格 8"/>
          <p:cNvGraphicFramePr>
            <a:graphicFrameLocks noGrp="1"/>
          </p:cNvGraphicFramePr>
          <p:nvPr>
            <p:custDataLst>
              <p:tags r:id="rId8"/>
            </p:custDataLst>
          </p:nvPr>
        </p:nvGraphicFramePr>
        <p:xfrm>
          <a:off x="674377" y="2136102"/>
          <a:ext cx="10515600" cy="4023360"/>
        </p:xfrm>
        <a:graphic>
          <a:graphicData uri="http://schemas.openxmlformats.org/drawingml/2006/table">
            <a:tbl>
              <a:tblPr firstRow="1" firstCol="1" bandRow="1">
                <a:tableStyleId>{5C22544A-7EE6-4342-B048-85BDC9FD1C3A}</a:tableStyleId>
              </a:tblPr>
              <a:tblGrid>
                <a:gridCol w="1589429"/>
                <a:gridCol w="4634144"/>
                <a:gridCol w="4292027"/>
              </a:tblGrid>
              <a:tr h="0">
                <a:tc>
                  <a:txBody>
                    <a:bodyPr wrap="square"/>
                    <a:lstStyle/>
                    <a:p>
                      <a:pPr algn="l" fontAlgn="ctr">
                        <a:lnSpc>
                          <a:spcPct val="100000"/>
                        </a:lnSpc>
                      </a:pPr>
                      <a:r>
                        <a:rPr lang="en-US" sz="2400" kern="100" spc="40">
                          <a:effectLst/>
                        </a:rPr>
                        <a:t> </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nchor="ctr"/>
                </a:tc>
                <a:tc>
                  <a:txBody>
                    <a:bodyPr wrap="square"/>
                    <a:lstStyle/>
                    <a:p>
                      <a:pPr algn="l" fontAlgn="ctr">
                        <a:lnSpc>
                          <a:spcPct val="100000"/>
                        </a:lnSpc>
                      </a:pPr>
                      <a:r>
                        <a:rPr lang="zh-CN" sz="2400" kern="100" spc="40">
                          <a:effectLst/>
                        </a:rPr>
                        <a:t>辩证否定观</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nchor="ctr"/>
                </a:tc>
                <a:tc>
                  <a:txBody>
                    <a:bodyPr wrap="square"/>
                    <a:lstStyle/>
                    <a:p>
                      <a:pPr algn="l" fontAlgn="ctr">
                        <a:lnSpc>
                          <a:spcPct val="100000"/>
                        </a:lnSpc>
                      </a:pPr>
                      <a:r>
                        <a:rPr lang="zh-CN" sz="2400" kern="100" spc="40">
                          <a:effectLst/>
                        </a:rPr>
                        <a:t>形而上学否定观</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nchor="ctr"/>
                </a:tc>
              </a:tr>
              <a:tr h="0">
                <a:tc>
                  <a:txBody>
                    <a:bodyPr wrap="square"/>
                    <a:lstStyle/>
                    <a:p>
                      <a:pPr algn="l" fontAlgn="ctr">
                        <a:lnSpc>
                          <a:spcPct val="100000"/>
                        </a:lnSpc>
                      </a:pPr>
                      <a:r>
                        <a:rPr lang="zh-CN" sz="2400" kern="100" spc="40">
                          <a:effectLst/>
                        </a:rPr>
                        <a:t>否定的动力</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nchor="ctr"/>
                </a:tc>
                <a:tc>
                  <a:txBody>
                    <a:bodyPr wrap="square"/>
                    <a:lstStyle/>
                    <a:p>
                      <a:pPr algn="l" fontAlgn="ctr">
                        <a:lnSpc>
                          <a:spcPct val="100000"/>
                        </a:lnSpc>
                      </a:pPr>
                      <a:r>
                        <a:rPr lang="zh-CN" sz="2400" kern="100" spc="40">
                          <a:effectLst/>
                        </a:rPr>
                        <a:t>事物自身的否定，是事物内部矛盾双方斗争的结果，是通过事物内部矛盾进行的自我否定</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nchor="ctr"/>
                </a:tc>
                <a:tc>
                  <a:txBody>
                    <a:bodyPr wrap="square"/>
                    <a:lstStyle/>
                    <a:p>
                      <a:pPr algn="l" fontAlgn="ctr">
                        <a:lnSpc>
                          <a:spcPct val="100000"/>
                        </a:lnSpc>
                      </a:pPr>
                      <a:r>
                        <a:rPr lang="zh-CN" sz="2400" kern="100" spc="40">
                          <a:effectLst/>
                        </a:rPr>
                        <a:t>否定是外力强加给事物的，是外力作用的结果，是主观任意的否定</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nchor="ctr"/>
                </a:tc>
              </a:tr>
              <a:tr h="0">
                <a:tc>
                  <a:txBody>
                    <a:bodyPr wrap="square"/>
                    <a:lstStyle/>
                    <a:p>
                      <a:pPr algn="l" fontAlgn="ctr">
                        <a:lnSpc>
                          <a:spcPct val="100000"/>
                        </a:lnSpc>
                      </a:pPr>
                      <a:r>
                        <a:rPr lang="zh-CN" sz="2400" kern="100" spc="40">
                          <a:effectLst/>
                        </a:rPr>
                        <a:t>否定与肯 定的关系</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nchor="ctr"/>
                </a:tc>
                <a:tc>
                  <a:txBody>
                    <a:bodyPr wrap="square"/>
                    <a:lstStyle/>
                    <a:p>
                      <a:pPr algn="l" fontAlgn="ctr">
                        <a:lnSpc>
                          <a:spcPct val="100000"/>
                        </a:lnSpc>
                      </a:pPr>
                      <a:r>
                        <a:rPr lang="zh-CN" sz="2400" kern="100" spc="40">
                          <a:effectLst/>
                        </a:rPr>
                        <a:t>辩证否定的实质是“扬弃”，是既克服又保留，克服的是旧事物中过时的消极的内容，保留的是旧事物中积极合理的因素</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nchor="ctr"/>
                </a:tc>
                <a:tc>
                  <a:txBody>
                    <a:bodyPr wrap="square"/>
                    <a:lstStyle/>
                    <a:p>
                      <a:pPr algn="l" fontAlgn="ctr">
                        <a:lnSpc>
                          <a:spcPct val="100000"/>
                        </a:lnSpc>
                      </a:pPr>
                      <a:r>
                        <a:rPr lang="zh-CN" sz="2400" kern="100" spc="40">
                          <a:effectLst/>
                        </a:rPr>
                        <a:t>把否定与肯定绝对地割裂，主张要么肯定一切，要么否定一切</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nchor="ctr"/>
                </a:tc>
              </a:tr>
              <a:tr h="0">
                <a:tc>
                  <a:txBody>
                    <a:bodyPr wrap="square"/>
                    <a:lstStyle/>
                    <a:p>
                      <a:pPr algn="l" fontAlgn="ctr">
                        <a:lnSpc>
                          <a:spcPct val="100000"/>
                        </a:lnSpc>
                      </a:pPr>
                      <a:r>
                        <a:rPr lang="zh-CN" sz="2400" kern="100" spc="40">
                          <a:effectLst/>
                        </a:rPr>
                        <a:t>否定同联系发展的关系</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nchor="ctr"/>
                </a:tc>
                <a:tc>
                  <a:txBody>
                    <a:bodyPr wrap="square"/>
                    <a:lstStyle/>
                    <a:p>
                      <a:pPr algn="l" fontAlgn="ctr">
                        <a:lnSpc>
                          <a:spcPct val="100000"/>
                        </a:lnSpc>
                      </a:pPr>
                      <a:r>
                        <a:rPr lang="zh-CN" sz="2400" kern="100" spc="40">
                          <a:effectLst/>
                        </a:rPr>
                        <a:t>否定是联系的环节和发展的环节</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nchor="ctr"/>
                </a:tc>
                <a:tc>
                  <a:txBody>
                    <a:bodyPr wrap="square"/>
                    <a:lstStyle/>
                    <a:p>
                      <a:pPr algn="l" fontAlgn="ctr">
                        <a:lnSpc>
                          <a:spcPct val="100000"/>
                        </a:lnSpc>
                      </a:pPr>
                      <a:r>
                        <a:rPr lang="zh-CN" sz="2400" kern="100" spc="40">
                          <a:effectLst/>
                        </a:rPr>
                        <a:t>否定是发展的中断</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nchor="ctr"/>
                </a:tc>
              </a:tr>
            </a:tbl>
          </a:graphicData>
        </a:graphic>
      </p:graphicFrame>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6.25E-07 -3.7037E-06 L 0.18997 -3.7037E-06" pathEditMode="relative" rAng="0" ptsTypes="AA">
                                      <p:cBhvr>
                                        <p:cTn id="11" dur="1000" spd="-100000" fill="hold"/>
                                        <p:tgtEl>
                                          <p:spTgt spid="2"/>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35" presetClass="path" presetSubtype="0" accel="50000" decel="50000" fill="hold" nodeType="withEffect">
                                  <p:stCondLst>
                                    <p:cond delay="0"/>
                                  </p:stCondLst>
                                  <p:childTnLst>
                                    <p:animMotion origin="layout" path="M 0 -3.7037E-06 L -0.41185 -3.7037E-06" pathEditMode="relative" rAng="0" ptsTypes="AA">
                                      <p:cBhvr>
                                        <p:cTn id="18" dur="1000" spd="-100000" fill="hold"/>
                                        <p:tgtEl>
                                          <p:spTgt spid="4"/>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fltVal val="0"/>
                                          </p:val>
                                        </p:tav>
                                        <p:tav tm="100000">
                                          <p:val>
                                            <p:strVal val="#ppt_w"/>
                                          </p:val>
                                        </p:tav>
                                      </p:tavLst>
                                    </p:anim>
                                    <p:anim calcmode="lin" valueType="num">
                                      <p:cBhvr>
                                        <p:cTn id="23" dur="250" fill="hold"/>
                                        <p:tgtEl>
                                          <p:spTgt spid="6"/>
                                        </p:tgtEl>
                                        <p:attrNameLst>
                                          <p:attrName>ppt_h</p:attrName>
                                        </p:attrNameLst>
                                      </p:cBhvr>
                                      <p:tavLst>
                                        <p:tav tm="0">
                                          <p:val>
                                            <p:fltVal val="0"/>
                                          </p:val>
                                        </p:tav>
                                        <p:tav tm="100000">
                                          <p:val>
                                            <p:strVal val="#ppt_h"/>
                                          </p:val>
                                        </p:tav>
                                      </p:tavLst>
                                    </p:anim>
                                    <p:animEffect transition="in" filter="fade">
                                      <p:cBhvr>
                                        <p:cTn id="24" dur="250"/>
                                        <p:tgtEl>
                                          <p:spTgt spid="6"/>
                                        </p:tgtEl>
                                      </p:cBhvr>
                                    </p:animEffect>
                                  </p:childTnLst>
                                </p:cTn>
                              </p:par>
                              <p:par>
                                <p:cTn id="25" presetID="6" presetClass="emph" presetSubtype="0" decel="100000" fill="hold" grpId="1" nodeType="withEffect">
                                  <p:stCondLst>
                                    <p:cond delay="200"/>
                                  </p:stCondLst>
                                  <p:childTnLst>
                                    <p:animScale>
                                      <p:cBhvr>
                                        <p:cTn id="26" dur="250" fill="hold"/>
                                        <p:tgtEl>
                                          <p:spTgt spid="6"/>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6"/>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35" presetClass="path" presetSubtype="0" accel="50000" decel="50000" fill="hold" grpId="1" nodeType="withEffect">
                                  <p:stCondLst>
                                    <p:cond delay="0"/>
                                  </p:stCondLst>
                                  <p:childTnLst>
                                    <p:animMotion origin="layout" path="M -4.375E-06 -3.7037E-06 L -0.30273 -3.7037E-06" pathEditMode="relative" rAng="0" ptsTypes="AA">
                                      <p:cBhvr>
                                        <p:cTn id="36" dur="1000" spd="-100000" fill="hold"/>
                                        <p:tgtEl>
                                          <p:spTgt spid="5"/>
                                        </p:tgtEl>
                                        <p:attrNameLst>
                                          <p:attrName>ppt_x</p:attrName>
                                          <p:attrName>ppt_y</p:attrName>
                                        </p:attrNameLst>
                                      </p:cBhvr>
                                      <p:rCtr x="-15143" y="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6" grpId="2"/>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8088923" y="246423"/>
            <a:ext cx="4103077" cy="675011"/>
          </a:xfrm>
          <a:prstGeom prst="rect">
            <a:avLst/>
          </a:prstGeom>
        </p:spPr>
      </p:pic>
      <p:cxnSp>
        <p:nvCxnSpPr>
          <p:cNvPr id="4" name="直接连接符 3"/>
          <p:cNvCxnSpPr/>
          <p:nvPr>
            <p:custDataLst>
              <p:tags r:id="rId3"/>
            </p:custDataLst>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4"/>
            </p:custDataLst>
          </p:nvPr>
        </p:nvSpPr>
        <p:spPr>
          <a:xfrm>
            <a:off x="1060287" y="353095"/>
            <a:ext cx="7195946"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三、</a:t>
            </a:r>
            <a:r>
              <a:rPr lang="zh-CN" altLang="en-US" sz="2400" b="1">
                <a:solidFill>
                  <a:srgbClr val="C00000"/>
                </a:solidFill>
                <a:latin typeface="微软雅黑" panose="020B0503020204020204" pitchFamily="34" charset="-122"/>
                <a:ea typeface="微软雅黑" panose="020B0503020204020204" pitchFamily="34" charset="-122"/>
              </a:rPr>
              <a:t>考点精析 讲练结合</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6" name="Freeform 29"/>
          <p:cNvSpPr/>
          <p:nvPr>
            <p:custDataLst>
              <p:tags r:id="rId5"/>
            </p:custDataLst>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p:custDataLst>
              <p:tags r:id="rId6"/>
            </p:custDataLst>
          </p:nvPr>
        </p:nvSpPr>
        <p:spPr>
          <a:xfrm>
            <a:off x="397099" y="1005756"/>
            <a:ext cx="10014012" cy="646331"/>
          </a:xfrm>
          <a:prstGeom prst="rect">
            <a:avLst/>
          </a:prstGeom>
          <a:noFill/>
        </p:spPr>
        <p:txBody>
          <a:bodyPr wrap="square">
            <a:spAutoFit/>
          </a:bodyPr>
          <a:lstStyle/>
          <a:p>
            <a:pPr>
              <a:tabLst>
                <a:tab pos="2743200" algn="l"/>
              </a:tabLst>
            </a:pPr>
            <a:r>
              <a:rPr lang="zh-CN" altLang="en-US" sz="3600" b="1" kern="100">
                <a:solidFill>
                  <a:srgbClr val="323232"/>
                </a:solidFill>
                <a:latin typeface="宋体" panose="02010600030101010101" pitchFamily="2" charset="-122"/>
                <a:cs typeface="hakuyoxingshu7000"/>
              </a:rPr>
              <a:t>二、坚持辩证的否定观</a:t>
            </a:r>
            <a:endParaRPr lang="zh-CN" altLang="en-US" sz="3600" b="1" kern="100">
              <a:solidFill>
                <a:srgbClr val="323232"/>
              </a:solidFill>
              <a:latin typeface="宋体" panose="02010600030101010101" pitchFamily="2" charset="-122"/>
              <a:cs typeface="hakuyoxingshu7000"/>
            </a:endParaRPr>
          </a:p>
        </p:txBody>
      </p:sp>
      <p:sp>
        <p:nvSpPr>
          <p:cNvPr id="8" name="文本框 7"/>
          <p:cNvSpPr txBox="1"/>
          <p:nvPr>
            <p:custDataLst>
              <p:tags r:id="rId7"/>
            </p:custDataLst>
          </p:nvPr>
        </p:nvSpPr>
        <p:spPr>
          <a:xfrm>
            <a:off x="1311499" y="2293041"/>
            <a:ext cx="10380392" cy="3323987"/>
          </a:xfrm>
          <a:prstGeom prst="rect">
            <a:avLst/>
          </a:prstGeom>
          <a:noFill/>
        </p:spPr>
        <p:txBody>
          <a:bodyPr wrap="square">
            <a:spAutoFit/>
          </a:bodyPr>
          <a:lstStyle/>
          <a:p>
            <a:pPr algn="l" fontAlgn="ctr">
              <a:lnSpc>
                <a:spcPct val="150000"/>
              </a:lnSpc>
            </a:pP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提醒：既不能肯定一切，也不能否定一切。肯定一切是错误的。因为它抹杀了新旧事物之间的界限，从根本上否定了事物的发展。否定一切也是错误的。因为它割裂了新旧事物之间的内在联系，实际上也否定了事物的发展。肯定一切、否定一切都是形而上学的表现。</a:t>
            </a:r>
            <a:endParaRPr lang="zh-CN" altLang="zh-CN" sz="2800" kern="10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6.25E-07 -3.7037E-06 L 0.18997 -3.7037E-06" pathEditMode="relative" rAng="0" ptsTypes="AA">
                                      <p:cBhvr>
                                        <p:cTn id="11" dur="1000" spd="-100000" fill="hold"/>
                                        <p:tgtEl>
                                          <p:spTgt spid="2"/>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35" presetClass="path" presetSubtype="0" accel="50000" decel="50000" fill="hold" nodeType="withEffect">
                                  <p:stCondLst>
                                    <p:cond delay="0"/>
                                  </p:stCondLst>
                                  <p:childTnLst>
                                    <p:animMotion origin="layout" path="M 0 -3.7037E-06 L -0.41185 -3.7037E-06" pathEditMode="relative" rAng="0" ptsTypes="AA">
                                      <p:cBhvr>
                                        <p:cTn id="18" dur="1000" spd="-100000" fill="hold"/>
                                        <p:tgtEl>
                                          <p:spTgt spid="4"/>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fltVal val="0"/>
                                          </p:val>
                                        </p:tav>
                                        <p:tav tm="100000">
                                          <p:val>
                                            <p:strVal val="#ppt_w"/>
                                          </p:val>
                                        </p:tav>
                                      </p:tavLst>
                                    </p:anim>
                                    <p:anim calcmode="lin" valueType="num">
                                      <p:cBhvr>
                                        <p:cTn id="23" dur="250" fill="hold"/>
                                        <p:tgtEl>
                                          <p:spTgt spid="6"/>
                                        </p:tgtEl>
                                        <p:attrNameLst>
                                          <p:attrName>ppt_h</p:attrName>
                                        </p:attrNameLst>
                                      </p:cBhvr>
                                      <p:tavLst>
                                        <p:tav tm="0">
                                          <p:val>
                                            <p:fltVal val="0"/>
                                          </p:val>
                                        </p:tav>
                                        <p:tav tm="100000">
                                          <p:val>
                                            <p:strVal val="#ppt_h"/>
                                          </p:val>
                                        </p:tav>
                                      </p:tavLst>
                                    </p:anim>
                                    <p:animEffect transition="in" filter="fade">
                                      <p:cBhvr>
                                        <p:cTn id="24" dur="250"/>
                                        <p:tgtEl>
                                          <p:spTgt spid="6"/>
                                        </p:tgtEl>
                                      </p:cBhvr>
                                    </p:animEffect>
                                  </p:childTnLst>
                                </p:cTn>
                              </p:par>
                              <p:par>
                                <p:cTn id="25" presetID="6" presetClass="emph" presetSubtype="0" decel="100000" fill="hold" grpId="1" nodeType="withEffect">
                                  <p:stCondLst>
                                    <p:cond delay="200"/>
                                  </p:stCondLst>
                                  <p:childTnLst>
                                    <p:animScale>
                                      <p:cBhvr>
                                        <p:cTn id="26" dur="250" fill="hold"/>
                                        <p:tgtEl>
                                          <p:spTgt spid="6"/>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6"/>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35" presetClass="path" presetSubtype="0" accel="50000" decel="50000" fill="hold" grpId="1" nodeType="withEffect">
                                  <p:stCondLst>
                                    <p:cond delay="0"/>
                                  </p:stCondLst>
                                  <p:childTnLst>
                                    <p:animMotion origin="layout" path="M -4.375E-06 -3.7037E-06 L -0.30273 -3.7037E-06" pathEditMode="relative" rAng="0" ptsTypes="AA">
                                      <p:cBhvr>
                                        <p:cTn id="36" dur="1000" spd="-100000" fill="hold"/>
                                        <p:tgtEl>
                                          <p:spTgt spid="5"/>
                                        </p:tgtEl>
                                        <p:attrNameLst>
                                          <p:attrName>ppt_x</p:attrName>
                                          <p:attrName>ppt_y</p:attrName>
                                        </p:attrNameLst>
                                      </p:cBhvr>
                                      <p:rCtr x="-15143" y="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6" grpId="2"/>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8088923" y="246423"/>
            <a:ext cx="4103077" cy="675011"/>
          </a:xfrm>
          <a:prstGeom prst="rect">
            <a:avLst/>
          </a:prstGeom>
        </p:spPr>
      </p:pic>
      <p:cxnSp>
        <p:nvCxnSpPr>
          <p:cNvPr id="4" name="直接连接符 3"/>
          <p:cNvCxnSpPr/>
          <p:nvPr>
            <p:custDataLst>
              <p:tags r:id="rId3"/>
            </p:custDataLst>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4"/>
            </p:custDataLst>
          </p:nvPr>
        </p:nvSpPr>
        <p:spPr>
          <a:xfrm>
            <a:off x="1060287" y="353095"/>
            <a:ext cx="7195946"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三、</a:t>
            </a:r>
            <a:r>
              <a:rPr lang="zh-CN" altLang="en-US" sz="2400" b="1">
                <a:solidFill>
                  <a:srgbClr val="C00000"/>
                </a:solidFill>
                <a:latin typeface="微软雅黑" panose="020B0503020204020204" pitchFamily="34" charset="-122"/>
                <a:ea typeface="微软雅黑" panose="020B0503020204020204" pitchFamily="34" charset="-122"/>
              </a:rPr>
              <a:t>考点精析 讲练结合</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6" name="Freeform 29"/>
          <p:cNvSpPr/>
          <p:nvPr>
            <p:custDataLst>
              <p:tags r:id="rId5"/>
            </p:custDataLst>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p:custDataLst>
              <p:tags r:id="rId6"/>
            </p:custDataLst>
          </p:nvPr>
        </p:nvSpPr>
        <p:spPr>
          <a:xfrm>
            <a:off x="397099" y="1005756"/>
            <a:ext cx="10014012" cy="1200329"/>
          </a:xfrm>
          <a:prstGeom prst="rect">
            <a:avLst/>
          </a:prstGeom>
          <a:noFill/>
        </p:spPr>
        <p:txBody>
          <a:bodyPr wrap="square">
            <a:spAutoFit/>
          </a:bodyPr>
          <a:lstStyle/>
          <a:p>
            <a:pPr algn="ctr">
              <a:tabLst>
                <a:tab pos="2743200" algn="l"/>
              </a:tabLst>
            </a:pPr>
            <a:r>
              <a:rPr lang="en-US" altLang="zh-CN" sz="3600" b="1" kern="100">
                <a:solidFill>
                  <a:srgbClr val="323232"/>
                </a:solidFill>
                <a:latin typeface="宋体" panose="02010600030101010101" pitchFamily="2" charset="-122"/>
                <a:cs typeface="hakuyoxingshu7000"/>
              </a:rPr>
              <a:t>10.2 </a:t>
            </a:r>
            <a:r>
              <a:rPr lang="zh-CN" altLang="en-US" sz="3600" b="1" kern="100">
                <a:solidFill>
                  <a:srgbClr val="323232"/>
                </a:solidFill>
                <a:latin typeface="宋体" panose="02010600030101010101" pitchFamily="2" charset="-122"/>
                <a:cs typeface="hakuyoxingshu7000"/>
              </a:rPr>
              <a:t>体会认识发展的历程</a:t>
            </a:r>
            <a:endParaRPr lang="zh-CN" altLang="en-US" sz="3600" b="1" kern="100">
              <a:solidFill>
                <a:srgbClr val="323232"/>
              </a:solidFill>
              <a:latin typeface="宋体" panose="02010600030101010101" pitchFamily="2" charset="-122"/>
              <a:cs typeface="hakuyoxingshu7000"/>
            </a:endParaRPr>
          </a:p>
          <a:p>
            <a:pPr>
              <a:tabLst>
                <a:tab pos="2743200" algn="l"/>
              </a:tabLst>
            </a:pPr>
            <a:r>
              <a:rPr lang="zh-CN" altLang="en-US" sz="3600" b="1" kern="100">
                <a:solidFill>
                  <a:srgbClr val="323232"/>
                </a:solidFill>
                <a:latin typeface="宋体" panose="02010600030101010101" pitchFamily="2" charset="-122"/>
                <a:cs typeface="hakuyoxingshu7000"/>
              </a:rPr>
              <a:t>一、从感性具体到思维抽象</a:t>
            </a:r>
            <a:endParaRPr lang="zh-CN" altLang="en-US" sz="3600" b="1" kern="100">
              <a:solidFill>
                <a:srgbClr val="323232"/>
              </a:solidFill>
              <a:latin typeface="宋体" panose="02010600030101010101" pitchFamily="2" charset="-122"/>
              <a:cs typeface="hakuyoxingshu7000"/>
            </a:endParaRPr>
          </a:p>
        </p:txBody>
      </p:sp>
      <p:sp>
        <p:nvSpPr>
          <p:cNvPr id="8" name="文本框 7"/>
          <p:cNvSpPr txBox="1"/>
          <p:nvPr>
            <p:custDataLst>
              <p:tags r:id="rId7"/>
            </p:custDataLst>
          </p:nvPr>
        </p:nvSpPr>
        <p:spPr>
          <a:xfrm>
            <a:off x="1060287" y="1994929"/>
            <a:ext cx="10791402" cy="4616648"/>
          </a:xfrm>
          <a:prstGeom prst="rect">
            <a:avLst/>
          </a:prstGeom>
          <a:noFill/>
        </p:spPr>
        <p:txBody>
          <a:bodyPr wrap="square">
            <a:spAutoFit/>
          </a:bodyPr>
          <a:lstStyle/>
          <a:p>
            <a:pPr algn="l" fontAlgn="ctr">
              <a:lnSpc>
                <a:spcPct val="150000"/>
              </a:lnSpc>
            </a:pPr>
            <a:r>
              <a:rPr lang="en-US" altLang="zh-CN" sz="2800" kern="100" spc="40">
                <a:solidFill>
                  <a:srgbClr val="000000"/>
                </a:solidFill>
                <a:effectLst/>
                <a:latin typeface="宋体" panose="02010600030101010101" pitchFamily="2" charset="-122"/>
                <a:ea typeface="等线" panose="02010600030101010101" pitchFamily="2" charset="-122"/>
                <a:cs typeface="宋体" panose="02010600030101010101" pitchFamily="2" charset="-122"/>
              </a:rPr>
              <a:t>1</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．感性具体</a:t>
            </a:r>
            <a:endParaRPr lang="zh-CN" altLang="zh-CN" sz="2800" kern="100">
              <a:effectLst/>
              <a:latin typeface="等线" panose="02010600030101010101" pitchFamily="2" charset="-122"/>
              <a:ea typeface="等线" panose="02010600030101010101" pitchFamily="2" charset="-122"/>
              <a:cs typeface="Times New Roman" panose="02020603050405020304" pitchFamily="18" charset="0"/>
            </a:endParaRPr>
          </a:p>
          <a:p>
            <a:pPr algn="l" fontAlgn="ctr">
              <a:lnSpc>
                <a:spcPct val="150000"/>
              </a:lnSpc>
            </a:pPr>
            <a:r>
              <a:rPr lang="en-US" altLang="zh-CN" sz="2800" kern="100" spc="40">
                <a:solidFill>
                  <a:srgbClr val="000000"/>
                </a:solidFill>
                <a:effectLst/>
                <a:latin typeface="宋体" panose="02010600030101010101" pitchFamily="2" charset="-122"/>
                <a:ea typeface="等线" panose="02010600030101010101" pitchFamily="2" charset="-122"/>
                <a:cs typeface="宋体" panose="02010600030101010101" pitchFamily="2" charset="-122"/>
              </a:rPr>
              <a:t>(1)</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感性具体的含义：感性具体的认识，是一种</a:t>
            </a:r>
            <a:r>
              <a:rPr lang="zh-CN" altLang="zh-CN" sz="2800" u="sng"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直观</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的整体表象，是事物多种多样的</a:t>
            </a:r>
            <a:r>
              <a:rPr lang="zh-CN" altLang="zh-CN" sz="2800" u="sng"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现象</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和</a:t>
            </a:r>
            <a:r>
              <a:rPr lang="zh-CN" altLang="zh-CN" sz="2800" u="sng"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外部联系</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在头脑中的反映。</a:t>
            </a:r>
            <a:endParaRPr lang="zh-CN" altLang="zh-CN" sz="2800" kern="100">
              <a:effectLst/>
              <a:latin typeface="等线" panose="02010600030101010101" pitchFamily="2" charset="-122"/>
              <a:ea typeface="等线" panose="02010600030101010101" pitchFamily="2" charset="-122"/>
              <a:cs typeface="Times New Roman" panose="02020603050405020304" pitchFamily="18" charset="0"/>
            </a:endParaRPr>
          </a:p>
          <a:p>
            <a:pPr algn="l" fontAlgn="ctr">
              <a:lnSpc>
                <a:spcPct val="150000"/>
              </a:lnSpc>
            </a:pPr>
            <a:r>
              <a:rPr lang="en-US" altLang="zh-CN" sz="2800" kern="100" spc="40">
                <a:solidFill>
                  <a:srgbClr val="000000"/>
                </a:solidFill>
                <a:effectLst/>
                <a:latin typeface="宋体" panose="02010600030101010101" pitchFamily="2" charset="-122"/>
                <a:ea typeface="等线" panose="02010600030101010101" pitchFamily="2" charset="-122"/>
                <a:cs typeface="宋体" panose="02010600030101010101" pitchFamily="2" charset="-122"/>
              </a:rPr>
              <a:t>(2)</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感性具体的局限性：感性具体虽然是对</a:t>
            </a:r>
            <a:r>
              <a:rPr lang="zh-CN" altLang="zh-CN" sz="2800" u="sng"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事物整体</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的认识，但它只停留在事物的</a:t>
            </a:r>
            <a:r>
              <a:rPr lang="zh-CN" altLang="zh-CN" sz="2800" u="sng"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外部形象</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上，还没有揭示事物的</a:t>
            </a:r>
            <a:r>
              <a:rPr lang="zh-CN" altLang="zh-CN" sz="2800" u="sng"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内部联系</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和</a:t>
            </a:r>
            <a:r>
              <a:rPr lang="zh-CN" altLang="zh-CN" sz="2800" u="sng"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本质</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，没有把握</a:t>
            </a:r>
            <a:r>
              <a:rPr lang="zh-CN" altLang="zh-CN" sz="2800" u="sng"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本质</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与</a:t>
            </a:r>
            <a:r>
              <a:rPr lang="zh-CN" altLang="zh-CN" sz="2800" u="sng"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现象</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相统一的事物整体，因而它对事物的认识还不完全。</a:t>
            </a:r>
            <a:endParaRPr lang="zh-CN" altLang="zh-CN" sz="2800" kern="10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6.25E-07 -3.7037E-06 L 0.18997 -3.7037E-06" pathEditMode="relative" rAng="0" ptsTypes="AA">
                                      <p:cBhvr>
                                        <p:cTn id="11" dur="1000" spd="-100000" fill="hold"/>
                                        <p:tgtEl>
                                          <p:spTgt spid="2"/>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35" presetClass="path" presetSubtype="0" accel="50000" decel="50000" fill="hold" nodeType="withEffect">
                                  <p:stCondLst>
                                    <p:cond delay="0"/>
                                  </p:stCondLst>
                                  <p:childTnLst>
                                    <p:animMotion origin="layout" path="M 0 -3.7037E-06 L -0.41185 -3.7037E-06" pathEditMode="relative" rAng="0" ptsTypes="AA">
                                      <p:cBhvr>
                                        <p:cTn id="18" dur="1000" spd="-100000" fill="hold"/>
                                        <p:tgtEl>
                                          <p:spTgt spid="4"/>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fltVal val="0"/>
                                          </p:val>
                                        </p:tav>
                                        <p:tav tm="100000">
                                          <p:val>
                                            <p:strVal val="#ppt_w"/>
                                          </p:val>
                                        </p:tav>
                                      </p:tavLst>
                                    </p:anim>
                                    <p:anim calcmode="lin" valueType="num">
                                      <p:cBhvr>
                                        <p:cTn id="23" dur="250" fill="hold"/>
                                        <p:tgtEl>
                                          <p:spTgt spid="6"/>
                                        </p:tgtEl>
                                        <p:attrNameLst>
                                          <p:attrName>ppt_h</p:attrName>
                                        </p:attrNameLst>
                                      </p:cBhvr>
                                      <p:tavLst>
                                        <p:tav tm="0">
                                          <p:val>
                                            <p:fltVal val="0"/>
                                          </p:val>
                                        </p:tav>
                                        <p:tav tm="100000">
                                          <p:val>
                                            <p:strVal val="#ppt_h"/>
                                          </p:val>
                                        </p:tav>
                                      </p:tavLst>
                                    </p:anim>
                                    <p:animEffect transition="in" filter="fade">
                                      <p:cBhvr>
                                        <p:cTn id="24" dur="250"/>
                                        <p:tgtEl>
                                          <p:spTgt spid="6"/>
                                        </p:tgtEl>
                                      </p:cBhvr>
                                    </p:animEffect>
                                  </p:childTnLst>
                                </p:cTn>
                              </p:par>
                              <p:par>
                                <p:cTn id="25" presetID="6" presetClass="emph" presetSubtype="0" decel="100000" fill="hold" grpId="1" nodeType="withEffect">
                                  <p:stCondLst>
                                    <p:cond delay="200"/>
                                  </p:stCondLst>
                                  <p:childTnLst>
                                    <p:animScale>
                                      <p:cBhvr>
                                        <p:cTn id="26" dur="250" fill="hold"/>
                                        <p:tgtEl>
                                          <p:spTgt spid="6"/>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6"/>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35" presetClass="path" presetSubtype="0" accel="50000" decel="50000" fill="hold" grpId="1" nodeType="withEffect">
                                  <p:stCondLst>
                                    <p:cond delay="0"/>
                                  </p:stCondLst>
                                  <p:childTnLst>
                                    <p:animMotion origin="layout" path="M -4.375E-06 -3.7037E-06 L -0.30273 -3.7037E-06" pathEditMode="relative" rAng="0" ptsTypes="AA">
                                      <p:cBhvr>
                                        <p:cTn id="36" dur="1000" spd="-100000" fill="hold"/>
                                        <p:tgtEl>
                                          <p:spTgt spid="5"/>
                                        </p:tgtEl>
                                        <p:attrNameLst>
                                          <p:attrName>ppt_x</p:attrName>
                                          <p:attrName>ppt_y</p:attrName>
                                        </p:attrNameLst>
                                      </p:cBhvr>
                                      <p:rCtr x="-15143" y="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6" grpId="2"/>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8088923" y="246423"/>
            <a:ext cx="4103077" cy="675011"/>
          </a:xfrm>
          <a:prstGeom prst="rect">
            <a:avLst/>
          </a:prstGeom>
        </p:spPr>
      </p:pic>
      <p:cxnSp>
        <p:nvCxnSpPr>
          <p:cNvPr id="4" name="直接连接符 3"/>
          <p:cNvCxnSpPr/>
          <p:nvPr>
            <p:custDataLst>
              <p:tags r:id="rId3"/>
            </p:custDataLst>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4"/>
            </p:custDataLst>
          </p:nvPr>
        </p:nvSpPr>
        <p:spPr>
          <a:xfrm>
            <a:off x="1060287" y="353095"/>
            <a:ext cx="7195946"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三、</a:t>
            </a:r>
            <a:r>
              <a:rPr lang="zh-CN" altLang="en-US" sz="2400" b="1">
                <a:solidFill>
                  <a:srgbClr val="C00000"/>
                </a:solidFill>
                <a:latin typeface="微软雅黑" panose="020B0503020204020204" pitchFamily="34" charset="-122"/>
                <a:ea typeface="微软雅黑" panose="020B0503020204020204" pitchFamily="34" charset="-122"/>
              </a:rPr>
              <a:t>考点精析 讲练结合</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6" name="Freeform 29"/>
          <p:cNvSpPr/>
          <p:nvPr>
            <p:custDataLst>
              <p:tags r:id="rId5"/>
            </p:custDataLst>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p:custDataLst>
              <p:tags r:id="rId6"/>
            </p:custDataLst>
          </p:nvPr>
        </p:nvSpPr>
        <p:spPr>
          <a:xfrm>
            <a:off x="397099" y="1005756"/>
            <a:ext cx="10014012" cy="646331"/>
          </a:xfrm>
          <a:prstGeom prst="rect">
            <a:avLst/>
          </a:prstGeom>
          <a:noFill/>
        </p:spPr>
        <p:txBody>
          <a:bodyPr wrap="square">
            <a:spAutoFit/>
          </a:bodyPr>
          <a:lstStyle/>
          <a:p>
            <a:pPr>
              <a:tabLst>
                <a:tab pos="2743200" algn="l"/>
              </a:tabLst>
            </a:pPr>
            <a:r>
              <a:rPr lang="zh-CN" altLang="en-US" sz="3600" b="1" kern="100">
                <a:solidFill>
                  <a:srgbClr val="323232"/>
                </a:solidFill>
                <a:latin typeface="宋体" panose="02010600030101010101" pitchFamily="2" charset="-122"/>
                <a:cs typeface="hakuyoxingshu7000"/>
              </a:rPr>
              <a:t>一、从感性具体到思维抽象</a:t>
            </a:r>
            <a:endParaRPr lang="zh-CN" altLang="en-US" sz="3600" b="1" kern="100">
              <a:solidFill>
                <a:srgbClr val="323232"/>
              </a:solidFill>
              <a:latin typeface="宋体" panose="02010600030101010101" pitchFamily="2" charset="-122"/>
              <a:cs typeface="hakuyoxingshu7000"/>
            </a:endParaRPr>
          </a:p>
        </p:txBody>
      </p:sp>
      <p:sp>
        <p:nvSpPr>
          <p:cNvPr id="8" name="文本框 7"/>
          <p:cNvSpPr txBox="1"/>
          <p:nvPr>
            <p:custDataLst>
              <p:tags r:id="rId7"/>
            </p:custDataLst>
          </p:nvPr>
        </p:nvSpPr>
        <p:spPr>
          <a:xfrm>
            <a:off x="577049" y="1398171"/>
            <a:ext cx="6107836" cy="738664"/>
          </a:xfrm>
          <a:prstGeom prst="rect">
            <a:avLst/>
          </a:prstGeom>
          <a:noFill/>
        </p:spPr>
        <p:txBody>
          <a:bodyPr wrap="square">
            <a:spAutoFit/>
          </a:bodyPr>
          <a:lstStyle/>
          <a:p>
            <a:pPr algn="l" fontAlgn="ctr">
              <a:lnSpc>
                <a:spcPct val="150000"/>
              </a:lnSpc>
            </a:pPr>
            <a:r>
              <a:rPr lang="en-US" altLang="zh-CN" sz="2800" kern="100" spc="40">
                <a:solidFill>
                  <a:srgbClr val="000000"/>
                </a:solidFill>
                <a:effectLst/>
                <a:latin typeface="宋体" panose="02010600030101010101" pitchFamily="2" charset="-122"/>
                <a:ea typeface="等线" panose="02010600030101010101" pitchFamily="2" charset="-122"/>
                <a:cs typeface="宋体" panose="02010600030101010101" pitchFamily="2" charset="-122"/>
              </a:rPr>
              <a:t>2</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．思维抽象</a:t>
            </a:r>
            <a:endParaRPr lang="zh-CN" altLang="zh-CN" sz="2800" kern="100">
              <a:effectLst/>
              <a:latin typeface="等线" panose="02010600030101010101" pitchFamily="2" charset="-122"/>
              <a:ea typeface="等线" panose="02010600030101010101" pitchFamily="2" charset="-122"/>
              <a:cs typeface="Times New Roman" panose="02020603050405020304" pitchFamily="18" charset="0"/>
            </a:endParaRPr>
          </a:p>
        </p:txBody>
      </p:sp>
      <p:graphicFrame>
        <p:nvGraphicFramePr>
          <p:cNvPr id="9" name="表格 8"/>
          <p:cNvGraphicFramePr>
            <a:graphicFrameLocks noGrp="1"/>
          </p:cNvGraphicFramePr>
          <p:nvPr>
            <p:custDataLst>
              <p:tags r:id="rId8"/>
            </p:custDataLst>
          </p:nvPr>
        </p:nvGraphicFramePr>
        <p:xfrm>
          <a:off x="833805" y="2097759"/>
          <a:ext cx="10781146" cy="4759057"/>
        </p:xfrm>
        <a:graphic>
          <a:graphicData uri="http://schemas.openxmlformats.org/drawingml/2006/table">
            <a:tbl>
              <a:tblPr firstRow="1" firstCol="1" bandRow="1">
                <a:tableStyleId>{5C22544A-7EE6-4342-B048-85BDC9FD1C3A}</a:tableStyleId>
              </a:tblPr>
              <a:tblGrid>
                <a:gridCol w="1172548"/>
                <a:gridCol w="9608598"/>
              </a:tblGrid>
              <a:tr h="458036">
                <a:tc>
                  <a:txBody>
                    <a:bodyPr wrap="square"/>
                    <a:lstStyle/>
                    <a:p>
                      <a:pPr algn="l" fontAlgn="ctr">
                        <a:lnSpc>
                          <a:spcPct val="100000"/>
                        </a:lnSpc>
                      </a:pPr>
                      <a:r>
                        <a:rPr lang="zh-CN" sz="1800" kern="100" spc="40">
                          <a:effectLst/>
                        </a:rPr>
                        <a:t>内涵</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5434" marR="65434" marT="0" marB="0" vert="horz" anchor="ctr"/>
                </a:tc>
                <a:tc>
                  <a:txBody>
                    <a:bodyPr wrap="square"/>
                    <a:lstStyle/>
                    <a:p>
                      <a:pPr algn="l" fontAlgn="ctr">
                        <a:lnSpc>
                          <a:spcPct val="100000"/>
                        </a:lnSpc>
                      </a:pPr>
                      <a:r>
                        <a:rPr lang="zh-CN" sz="1800" kern="100" spc="40">
                          <a:effectLst/>
                        </a:rPr>
                        <a:t>思维抽象是指从多样性统一的事物整体中抽取某一方面的本质规定，或者从其个性中抽取共性的思维活动</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5434" marR="65434" marT="0" marB="0" vert="horz" anchor="ctr"/>
                </a:tc>
              </a:tr>
              <a:tr h="229018">
                <a:tc>
                  <a:txBody>
                    <a:bodyPr wrap="square"/>
                    <a:lstStyle/>
                    <a:p>
                      <a:pPr algn="l" fontAlgn="ctr">
                        <a:lnSpc>
                          <a:spcPct val="100000"/>
                        </a:lnSpc>
                      </a:pPr>
                      <a:r>
                        <a:rPr lang="zh-CN" sz="1800" kern="100" spc="40">
                          <a:effectLst/>
                        </a:rPr>
                        <a:t>原因</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5434" marR="65434" marT="0" marB="0" vert="horz" anchor="ctr"/>
                </a:tc>
                <a:tc>
                  <a:txBody>
                    <a:bodyPr wrap="square"/>
                    <a:lstStyle/>
                    <a:p>
                      <a:pPr algn="l" fontAlgn="ctr">
                        <a:lnSpc>
                          <a:spcPct val="100000"/>
                        </a:lnSpc>
                      </a:pPr>
                      <a:r>
                        <a:rPr lang="zh-CN" sz="1800" kern="100" spc="40">
                          <a:effectLst/>
                        </a:rPr>
                        <a:t>感性具体认识存在局限，认识要向前发展，就需要运用思维抽象</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5434" marR="65434" marT="0" marB="0" vert="horz" anchor="ctr"/>
                </a:tc>
              </a:tr>
              <a:tr h="687053">
                <a:tc rowSpan="4">
                  <a:txBody>
                    <a:bodyPr wrap="square"/>
                    <a:lstStyle/>
                    <a:p>
                      <a:pPr algn="l" fontAlgn="ctr">
                        <a:lnSpc>
                          <a:spcPct val="100000"/>
                        </a:lnSpc>
                      </a:pPr>
                      <a:r>
                        <a:rPr lang="zh-CN" sz="1800" kern="100" spc="40">
                          <a:effectLst/>
                        </a:rPr>
                        <a:t>途径</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5434" marR="65434" marT="0" marB="0" vert="horz" anchor="ctr"/>
                </a:tc>
                <a:tc>
                  <a:txBody>
                    <a:bodyPr wrap="square"/>
                    <a:lstStyle/>
                    <a:p>
                      <a:pPr algn="l" fontAlgn="ctr">
                        <a:lnSpc>
                          <a:spcPct val="100000"/>
                        </a:lnSpc>
                      </a:pPr>
                      <a:r>
                        <a:rPr lang="zh-CN" sz="1800" kern="100" spc="40">
                          <a:effectLst/>
                        </a:rPr>
                        <a:t>分离是思维抽象的起始环节：任何一种科学认识都必须根据实践的要求，确立特定的研究对象。分离就是暂时不考虑研究对象与其他对象之间可能存在的各式各样的联系</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5434" marR="65434" marT="0" marB="0" vert="horz" anchor="ctr"/>
                </a:tc>
              </a:tr>
              <a:tr h="687053">
                <a:tc vMerge="1">
                  <a:tcPr/>
                </a:tc>
                <a:tc>
                  <a:txBody>
                    <a:bodyPr wrap="square"/>
                    <a:lstStyle/>
                    <a:p>
                      <a:pPr algn="l" fontAlgn="ctr">
                        <a:lnSpc>
                          <a:spcPct val="100000"/>
                        </a:lnSpc>
                      </a:pPr>
                      <a:r>
                        <a:rPr lang="zh-CN" sz="1800" kern="100" spc="40">
                          <a:effectLst/>
                        </a:rPr>
                        <a:t>提纯是思维抽象的关键环节：事物的现象总是错综复杂地交织在一起的。没有合理的纯粹化，就难以揭示事物某一方面的性质和规律。提纯就是在思想中排除那些干扰人们认识的因素，以便在某种单一的状态下研究事物某一方面的性质和规律</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5434" marR="65434" marT="0" marB="0" vert="horz" anchor="ctr"/>
                </a:tc>
              </a:tr>
              <a:tr h="687053">
                <a:tc vMerge="1">
                  <a:tcPr/>
                </a:tc>
                <a:tc>
                  <a:txBody>
                    <a:bodyPr wrap="square"/>
                    <a:lstStyle/>
                    <a:p>
                      <a:pPr algn="l" fontAlgn="ctr">
                        <a:lnSpc>
                          <a:spcPct val="100000"/>
                        </a:lnSpc>
                      </a:pPr>
                      <a:r>
                        <a:rPr lang="zh-CN" sz="1800" kern="100" spc="40">
                          <a:effectLst/>
                        </a:rPr>
                        <a:t>简略化是表述思维抽象结果的环节。对事物的情况作单一状态的考察本身就是一种简略化。表述认识的结果，也需要简略化。简略化就是对单一状态下的认识事物的结果进行简要化处理，或对认识结果作简略表达</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5434" marR="65434" marT="0" marB="0" vert="horz" anchor="ctr"/>
                </a:tc>
              </a:tr>
              <a:tr h="687053">
                <a:tc vMerge="1">
                  <a:tcPr/>
                </a:tc>
                <a:tc>
                  <a:txBody>
                    <a:bodyPr wrap="square"/>
                    <a:lstStyle/>
                    <a:p>
                      <a:pPr algn="l" fontAlgn="ctr">
                        <a:lnSpc>
                          <a:spcPct val="100000"/>
                        </a:lnSpc>
                      </a:pPr>
                      <a:r>
                        <a:rPr lang="zh-CN" sz="1800" kern="100" spc="40">
                          <a:effectLst/>
                        </a:rPr>
                        <a:t>理想化是思维抽象的一种特殊形式。虽然在自然状态中，思维所抽象的那种事物的理想化状态并不存在，但在思维中设想这种状态，有利于人们揭示认识对象的本质和规律</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5434" marR="65434" marT="0" marB="0" vert="horz" anchor="ctr"/>
                </a:tc>
              </a:tr>
              <a:tr h="916071">
                <a:tc>
                  <a:txBody>
                    <a:bodyPr wrap="square"/>
                    <a:lstStyle/>
                    <a:p>
                      <a:pPr algn="l" fontAlgn="ctr">
                        <a:lnSpc>
                          <a:spcPct val="100000"/>
                        </a:lnSpc>
                      </a:pPr>
                      <a:r>
                        <a:rPr lang="zh-CN" sz="1800" kern="100" spc="40">
                          <a:effectLst/>
                        </a:rPr>
                        <a:t>局限性</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5434" marR="65434" marT="0" marB="0" vert="horz" anchor="ctr"/>
                </a:tc>
                <a:tc>
                  <a:txBody>
                    <a:bodyPr wrap="square"/>
                    <a:lstStyle/>
                    <a:p>
                      <a:pPr algn="l" fontAlgn="ctr">
                        <a:lnSpc>
                          <a:spcPct val="100000"/>
                        </a:lnSpc>
                      </a:pPr>
                      <a:r>
                        <a:rPr lang="zh-CN" sz="1800" kern="100" spc="40">
                          <a:effectLst/>
                        </a:rPr>
                        <a:t>人们通过思维抽象形成的是对事物零散的、片面的认识，还不能把握事物整体的</a:t>
                      </a:r>
                      <a:r>
                        <a:rPr lang="zh-CN" sz="1800" u="sng" kern="100" spc="40">
                          <a:effectLst/>
                        </a:rPr>
                        <a:t>本质和规律</a:t>
                      </a:r>
                      <a:r>
                        <a:rPr lang="zh-CN" sz="1800" kern="100" spc="40">
                          <a:effectLst/>
                        </a:rPr>
                        <a:t>。认识不能停留在思维抽象阶段。要在思想中再现活生生的、内容丰富的具体事物，认识必须发展到</a:t>
                      </a:r>
                      <a:r>
                        <a:rPr lang="zh-CN" sz="1800" u="sng" kern="100" spc="40">
                          <a:effectLst/>
                        </a:rPr>
                        <a:t>思维具体</a:t>
                      </a:r>
                      <a:r>
                        <a:rPr lang="zh-CN" sz="1800" kern="100" spc="40">
                          <a:effectLst/>
                        </a:rPr>
                        <a:t>。</a:t>
                      </a:r>
                      <a:endParaRPr lang="zh-CN" sz="1800" kern="100">
                        <a:effectLst/>
                      </a:endParaRPr>
                    </a:p>
                  </a:txBody>
                  <a:tcPr marL="65434" marR="65434" marT="0" marB="0" vert="horz" anchor="ctr"/>
                </a:tc>
              </a:tr>
            </a:tbl>
          </a:graphicData>
        </a:graphic>
      </p:graphicFrame>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6.25E-07 -3.7037E-06 L 0.18997 -3.7037E-06" pathEditMode="relative" rAng="0" ptsTypes="AA">
                                      <p:cBhvr>
                                        <p:cTn id="11" dur="1000" spd="-100000" fill="hold"/>
                                        <p:tgtEl>
                                          <p:spTgt spid="2"/>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35" presetClass="path" presetSubtype="0" accel="50000" decel="50000" fill="hold" nodeType="withEffect">
                                  <p:stCondLst>
                                    <p:cond delay="0"/>
                                  </p:stCondLst>
                                  <p:childTnLst>
                                    <p:animMotion origin="layout" path="M 0 -3.7037E-06 L -0.41185 -3.7037E-06" pathEditMode="relative" rAng="0" ptsTypes="AA">
                                      <p:cBhvr>
                                        <p:cTn id="18" dur="1000" spd="-100000" fill="hold"/>
                                        <p:tgtEl>
                                          <p:spTgt spid="4"/>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fltVal val="0"/>
                                          </p:val>
                                        </p:tav>
                                        <p:tav tm="100000">
                                          <p:val>
                                            <p:strVal val="#ppt_w"/>
                                          </p:val>
                                        </p:tav>
                                      </p:tavLst>
                                    </p:anim>
                                    <p:anim calcmode="lin" valueType="num">
                                      <p:cBhvr>
                                        <p:cTn id="23" dur="250" fill="hold"/>
                                        <p:tgtEl>
                                          <p:spTgt spid="6"/>
                                        </p:tgtEl>
                                        <p:attrNameLst>
                                          <p:attrName>ppt_h</p:attrName>
                                        </p:attrNameLst>
                                      </p:cBhvr>
                                      <p:tavLst>
                                        <p:tav tm="0">
                                          <p:val>
                                            <p:fltVal val="0"/>
                                          </p:val>
                                        </p:tav>
                                        <p:tav tm="100000">
                                          <p:val>
                                            <p:strVal val="#ppt_h"/>
                                          </p:val>
                                        </p:tav>
                                      </p:tavLst>
                                    </p:anim>
                                    <p:animEffect transition="in" filter="fade">
                                      <p:cBhvr>
                                        <p:cTn id="24" dur="250"/>
                                        <p:tgtEl>
                                          <p:spTgt spid="6"/>
                                        </p:tgtEl>
                                      </p:cBhvr>
                                    </p:animEffect>
                                  </p:childTnLst>
                                </p:cTn>
                              </p:par>
                              <p:par>
                                <p:cTn id="25" presetID="6" presetClass="emph" presetSubtype="0" decel="100000" fill="hold" grpId="1" nodeType="withEffect">
                                  <p:stCondLst>
                                    <p:cond delay="200"/>
                                  </p:stCondLst>
                                  <p:childTnLst>
                                    <p:animScale>
                                      <p:cBhvr>
                                        <p:cTn id="26" dur="250" fill="hold"/>
                                        <p:tgtEl>
                                          <p:spTgt spid="6"/>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6"/>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35" presetClass="path" presetSubtype="0" accel="50000" decel="50000" fill="hold" grpId="1" nodeType="withEffect">
                                  <p:stCondLst>
                                    <p:cond delay="0"/>
                                  </p:stCondLst>
                                  <p:childTnLst>
                                    <p:animMotion origin="layout" path="M -4.375E-06 -3.7037E-06 L -0.30273 -3.7037E-06" pathEditMode="relative" rAng="0" ptsTypes="AA">
                                      <p:cBhvr>
                                        <p:cTn id="36" dur="1000" spd="-100000" fill="hold"/>
                                        <p:tgtEl>
                                          <p:spTgt spid="5"/>
                                        </p:tgtEl>
                                        <p:attrNameLst>
                                          <p:attrName>ppt_x</p:attrName>
                                          <p:attrName>ppt_y</p:attrName>
                                        </p:attrNameLst>
                                      </p:cBhvr>
                                      <p:rCtr x="-15143" y="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6" grpId="2"/>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8088923" y="246423"/>
            <a:ext cx="4103077" cy="675011"/>
          </a:xfrm>
          <a:prstGeom prst="rect">
            <a:avLst/>
          </a:prstGeom>
        </p:spPr>
      </p:pic>
      <p:cxnSp>
        <p:nvCxnSpPr>
          <p:cNvPr id="4" name="直接连接符 3"/>
          <p:cNvCxnSpPr/>
          <p:nvPr>
            <p:custDataLst>
              <p:tags r:id="rId3"/>
            </p:custDataLst>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4"/>
            </p:custDataLst>
          </p:nvPr>
        </p:nvSpPr>
        <p:spPr>
          <a:xfrm>
            <a:off x="1060287" y="353095"/>
            <a:ext cx="7195946"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三、</a:t>
            </a:r>
            <a:r>
              <a:rPr lang="zh-CN" altLang="en-US" sz="2400" b="1">
                <a:solidFill>
                  <a:srgbClr val="C00000"/>
                </a:solidFill>
                <a:latin typeface="微软雅黑" panose="020B0503020204020204" pitchFamily="34" charset="-122"/>
                <a:ea typeface="微软雅黑" panose="020B0503020204020204" pitchFamily="34" charset="-122"/>
              </a:rPr>
              <a:t>考点精析 讲练结合</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6" name="Freeform 29"/>
          <p:cNvSpPr/>
          <p:nvPr>
            <p:custDataLst>
              <p:tags r:id="rId5"/>
            </p:custDataLst>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p:custDataLst>
              <p:tags r:id="rId6"/>
            </p:custDataLst>
          </p:nvPr>
        </p:nvSpPr>
        <p:spPr>
          <a:xfrm>
            <a:off x="397099" y="1005756"/>
            <a:ext cx="10014012" cy="646331"/>
          </a:xfrm>
          <a:prstGeom prst="rect">
            <a:avLst/>
          </a:prstGeom>
          <a:noFill/>
        </p:spPr>
        <p:txBody>
          <a:bodyPr wrap="square">
            <a:spAutoFit/>
          </a:bodyPr>
          <a:lstStyle/>
          <a:p>
            <a:pPr>
              <a:tabLst>
                <a:tab pos="2743200" algn="l"/>
              </a:tabLst>
            </a:pPr>
            <a:r>
              <a:rPr lang="zh-CN" altLang="en-US" sz="3600" b="1" kern="100">
                <a:solidFill>
                  <a:srgbClr val="323232"/>
                </a:solidFill>
                <a:latin typeface="宋体" panose="02010600030101010101" pitchFamily="2" charset="-122"/>
                <a:cs typeface="hakuyoxingshu7000"/>
              </a:rPr>
              <a:t>一、从感性具体到思维抽象</a:t>
            </a:r>
            <a:endParaRPr lang="zh-CN" altLang="en-US" sz="3600" b="1" kern="100">
              <a:solidFill>
                <a:srgbClr val="323232"/>
              </a:solidFill>
              <a:latin typeface="宋体" panose="02010600030101010101" pitchFamily="2" charset="-122"/>
              <a:cs typeface="hakuyoxingshu7000"/>
            </a:endParaRPr>
          </a:p>
        </p:txBody>
      </p:sp>
      <p:sp>
        <p:nvSpPr>
          <p:cNvPr id="8" name="文本框 7"/>
          <p:cNvSpPr txBox="1"/>
          <p:nvPr>
            <p:custDataLst>
              <p:tags r:id="rId7"/>
            </p:custDataLst>
          </p:nvPr>
        </p:nvSpPr>
        <p:spPr>
          <a:xfrm>
            <a:off x="1184573" y="2551837"/>
            <a:ext cx="10178843" cy="2677656"/>
          </a:xfrm>
          <a:prstGeom prst="rect">
            <a:avLst/>
          </a:prstGeom>
          <a:noFill/>
        </p:spPr>
        <p:txBody>
          <a:bodyPr wrap="square">
            <a:spAutoFit/>
          </a:bodyPr>
          <a:lstStyle/>
          <a:p>
            <a:pPr algn="l" fontAlgn="ctr">
              <a:lnSpc>
                <a:spcPct val="150000"/>
              </a:lnSpc>
            </a:pPr>
            <a:r>
              <a:rPr lang="en-US" altLang="zh-CN" sz="2800" kern="100" spc="40">
                <a:solidFill>
                  <a:srgbClr val="000000"/>
                </a:solidFill>
                <a:effectLst/>
                <a:latin typeface="宋体" panose="02010600030101010101" pitchFamily="2" charset="-122"/>
                <a:ea typeface="等线" panose="02010600030101010101" pitchFamily="2" charset="-122"/>
                <a:cs typeface="宋体" panose="02010600030101010101" pitchFamily="2" charset="-122"/>
              </a:rPr>
              <a:t>[</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想一想</a:t>
            </a:r>
            <a:r>
              <a:rPr lang="en-US"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　思维抽象是对事物本质和规律的反映吗？</a:t>
            </a:r>
            <a:endParaRPr lang="zh-CN" altLang="zh-CN" sz="2800" kern="100">
              <a:effectLst/>
              <a:latin typeface="等线" panose="02010600030101010101" pitchFamily="2" charset="-122"/>
              <a:ea typeface="等线" panose="02010600030101010101" pitchFamily="2" charset="-122"/>
              <a:cs typeface="Times New Roman" panose="02020603050405020304" pitchFamily="18" charset="0"/>
            </a:endParaRPr>
          </a:p>
          <a:p>
            <a:pPr algn="l" fontAlgn="ctr">
              <a:lnSpc>
                <a:spcPct val="150000"/>
              </a:lnSpc>
            </a:pP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提示：思维抽象是对事物的某一方面、某一部分的本质和规律或某种共性的反映，是对事物零散的、片面的认识，还不是对事物整体的本质和规律的反映。</a:t>
            </a:r>
            <a:endParaRPr lang="zh-CN" altLang="zh-CN" sz="2800" kern="10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6.25E-07 -3.7037E-06 L 0.18997 -3.7037E-06" pathEditMode="relative" rAng="0" ptsTypes="AA">
                                      <p:cBhvr>
                                        <p:cTn id="11" dur="1000" spd="-100000" fill="hold"/>
                                        <p:tgtEl>
                                          <p:spTgt spid="2"/>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35" presetClass="path" presetSubtype="0" accel="50000" decel="50000" fill="hold" nodeType="withEffect">
                                  <p:stCondLst>
                                    <p:cond delay="0"/>
                                  </p:stCondLst>
                                  <p:childTnLst>
                                    <p:animMotion origin="layout" path="M 0 -3.7037E-06 L -0.41185 -3.7037E-06" pathEditMode="relative" rAng="0" ptsTypes="AA">
                                      <p:cBhvr>
                                        <p:cTn id="18" dur="1000" spd="-100000" fill="hold"/>
                                        <p:tgtEl>
                                          <p:spTgt spid="4"/>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fltVal val="0"/>
                                          </p:val>
                                        </p:tav>
                                        <p:tav tm="100000">
                                          <p:val>
                                            <p:strVal val="#ppt_w"/>
                                          </p:val>
                                        </p:tav>
                                      </p:tavLst>
                                    </p:anim>
                                    <p:anim calcmode="lin" valueType="num">
                                      <p:cBhvr>
                                        <p:cTn id="23" dur="250" fill="hold"/>
                                        <p:tgtEl>
                                          <p:spTgt spid="6"/>
                                        </p:tgtEl>
                                        <p:attrNameLst>
                                          <p:attrName>ppt_h</p:attrName>
                                        </p:attrNameLst>
                                      </p:cBhvr>
                                      <p:tavLst>
                                        <p:tav tm="0">
                                          <p:val>
                                            <p:fltVal val="0"/>
                                          </p:val>
                                        </p:tav>
                                        <p:tav tm="100000">
                                          <p:val>
                                            <p:strVal val="#ppt_h"/>
                                          </p:val>
                                        </p:tav>
                                      </p:tavLst>
                                    </p:anim>
                                    <p:animEffect transition="in" filter="fade">
                                      <p:cBhvr>
                                        <p:cTn id="24" dur="250"/>
                                        <p:tgtEl>
                                          <p:spTgt spid="6"/>
                                        </p:tgtEl>
                                      </p:cBhvr>
                                    </p:animEffect>
                                  </p:childTnLst>
                                </p:cTn>
                              </p:par>
                              <p:par>
                                <p:cTn id="25" presetID="6" presetClass="emph" presetSubtype="0" decel="100000" fill="hold" grpId="1" nodeType="withEffect">
                                  <p:stCondLst>
                                    <p:cond delay="200"/>
                                  </p:stCondLst>
                                  <p:childTnLst>
                                    <p:animScale>
                                      <p:cBhvr>
                                        <p:cTn id="26" dur="250" fill="hold"/>
                                        <p:tgtEl>
                                          <p:spTgt spid="6"/>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6"/>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35" presetClass="path" presetSubtype="0" accel="50000" decel="50000" fill="hold" grpId="1" nodeType="withEffect">
                                  <p:stCondLst>
                                    <p:cond delay="0"/>
                                  </p:stCondLst>
                                  <p:childTnLst>
                                    <p:animMotion origin="layout" path="M -4.375E-06 -3.7037E-06 L -0.30273 -3.7037E-06" pathEditMode="relative" rAng="0" ptsTypes="AA">
                                      <p:cBhvr>
                                        <p:cTn id="36" dur="1000" spd="-100000" fill="hold"/>
                                        <p:tgtEl>
                                          <p:spTgt spid="5"/>
                                        </p:tgtEl>
                                        <p:attrNameLst>
                                          <p:attrName>ppt_x</p:attrName>
                                          <p:attrName>ppt_y</p:attrName>
                                        </p:attrNameLst>
                                      </p:cBhvr>
                                      <p:rCtr x="-15143" y="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6" grpId="2"/>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8088923" y="246423"/>
            <a:ext cx="4103077" cy="675011"/>
          </a:xfrm>
          <a:prstGeom prst="rect">
            <a:avLst/>
          </a:prstGeom>
        </p:spPr>
      </p:pic>
      <p:cxnSp>
        <p:nvCxnSpPr>
          <p:cNvPr id="4" name="直接连接符 3"/>
          <p:cNvCxnSpPr/>
          <p:nvPr>
            <p:custDataLst>
              <p:tags r:id="rId3"/>
            </p:custDataLst>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4"/>
            </p:custDataLst>
          </p:nvPr>
        </p:nvSpPr>
        <p:spPr>
          <a:xfrm>
            <a:off x="1060287" y="353095"/>
            <a:ext cx="7195946"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三、</a:t>
            </a:r>
            <a:r>
              <a:rPr lang="zh-CN" altLang="en-US" sz="2400" b="1">
                <a:solidFill>
                  <a:srgbClr val="C00000"/>
                </a:solidFill>
                <a:latin typeface="微软雅黑" panose="020B0503020204020204" pitchFamily="34" charset="-122"/>
                <a:ea typeface="微软雅黑" panose="020B0503020204020204" pitchFamily="34" charset="-122"/>
              </a:rPr>
              <a:t>考点精析 讲练结合</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6" name="Freeform 29"/>
          <p:cNvSpPr/>
          <p:nvPr>
            <p:custDataLst>
              <p:tags r:id="rId5"/>
            </p:custDataLst>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p:custDataLst>
              <p:tags r:id="rId6"/>
            </p:custDataLst>
          </p:nvPr>
        </p:nvSpPr>
        <p:spPr>
          <a:xfrm>
            <a:off x="397099" y="1005756"/>
            <a:ext cx="10014012" cy="646331"/>
          </a:xfrm>
          <a:prstGeom prst="rect">
            <a:avLst/>
          </a:prstGeom>
          <a:noFill/>
        </p:spPr>
        <p:txBody>
          <a:bodyPr wrap="square">
            <a:spAutoFit/>
          </a:bodyPr>
          <a:lstStyle/>
          <a:p>
            <a:pPr>
              <a:tabLst>
                <a:tab pos="2743200" algn="l"/>
              </a:tabLst>
            </a:pPr>
            <a:r>
              <a:rPr lang="zh-CN" altLang="en-US" sz="3600" b="1" kern="100">
                <a:solidFill>
                  <a:srgbClr val="323232"/>
                </a:solidFill>
                <a:latin typeface="宋体" panose="02010600030101010101" pitchFamily="2" charset="-122"/>
                <a:cs typeface="hakuyoxingshu7000"/>
              </a:rPr>
              <a:t>二、从思维抽象到思维具体</a:t>
            </a:r>
            <a:endParaRPr lang="zh-CN" altLang="en-US" sz="3600" b="1" kern="100">
              <a:solidFill>
                <a:srgbClr val="323232"/>
              </a:solidFill>
              <a:latin typeface="宋体" panose="02010600030101010101" pitchFamily="2" charset="-122"/>
              <a:cs typeface="hakuyoxingshu7000"/>
            </a:endParaRPr>
          </a:p>
        </p:txBody>
      </p:sp>
      <p:sp>
        <p:nvSpPr>
          <p:cNvPr id="8" name="文本框 7"/>
          <p:cNvSpPr txBox="1"/>
          <p:nvPr>
            <p:custDataLst>
              <p:tags r:id="rId7"/>
            </p:custDataLst>
          </p:nvPr>
        </p:nvSpPr>
        <p:spPr>
          <a:xfrm>
            <a:off x="745724" y="1888055"/>
            <a:ext cx="10875145" cy="3970318"/>
          </a:xfrm>
          <a:prstGeom prst="rect">
            <a:avLst/>
          </a:prstGeom>
          <a:noFill/>
        </p:spPr>
        <p:txBody>
          <a:bodyPr wrap="square">
            <a:spAutoFit/>
          </a:bodyPr>
          <a:lstStyle/>
          <a:p>
            <a:pPr algn="l" fontAlgn="ctr"/>
            <a:r>
              <a:rPr lang="en-US" altLang="zh-CN" sz="2800" kern="100" spc="40">
                <a:solidFill>
                  <a:srgbClr val="000000"/>
                </a:solidFill>
                <a:effectLst/>
                <a:latin typeface="宋体" panose="02010600030101010101" pitchFamily="2" charset="-122"/>
                <a:ea typeface="等线" panose="02010600030101010101" pitchFamily="2" charset="-122"/>
                <a:cs typeface="宋体" panose="02010600030101010101" pitchFamily="2" charset="-122"/>
              </a:rPr>
              <a:t>1</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．思维具体的含义：思维具体是指在</a:t>
            </a:r>
            <a:r>
              <a:rPr lang="zh-CN" altLang="zh-CN" sz="2800" u="sng"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理性认识</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的层次上反映</a:t>
            </a:r>
            <a:r>
              <a:rPr lang="zh-CN" altLang="zh-CN" sz="2800" u="sng"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事物具体整体</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的认识，是人们在思维中把事物各个方面的</a:t>
            </a:r>
            <a:r>
              <a:rPr lang="zh-CN" altLang="zh-CN" sz="2800" u="sng"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本质规定</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按照其</a:t>
            </a:r>
            <a:r>
              <a:rPr lang="zh-CN" altLang="zh-CN" sz="2800" u="sng"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内在联系</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综合起来，形成关于事物整体的</a:t>
            </a:r>
            <a:r>
              <a:rPr lang="zh-CN" altLang="zh-CN" sz="2800" u="sng"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本质</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和</a:t>
            </a:r>
            <a:r>
              <a:rPr lang="zh-CN" altLang="zh-CN" sz="2800" u="sng"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规律</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的认识。</a:t>
            </a:r>
            <a:endParaRPr lang="zh-CN" altLang="zh-CN" sz="2800" kern="100">
              <a:effectLst/>
              <a:latin typeface="等线" panose="02010600030101010101" pitchFamily="2" charset="-122"/>
              <a:ea typeface="等线" panose="02010600030101010101" pitchFamily="2" charset="-122"/>
              <a:cs typeface="Times New Roman" panose="02020603050405020304" pitchFamily="18" charset="0"/>
            </a:endParaRPr>
          </a:p>
          <a:p>
            <a:pPr algn="l" fontAlgn="ctr"/>
            <a:r>
              <a:rPr lang="en-US" altLang="zh-CN" sz="2800" kern="100" spc="40">
                <a:solidFill>
                  <a:srgbClr val="000000"/>
                </a:solidFill>
                <a:effectLst/>
                <a:latin typeface="宋体" panose="02010600030101010101" pitchFamily="2" charset="-122"/>
                <a:ea typeface="等线" panose="02010600030101010101" pitchFamily="2" charset="-122"/>
                <a:cs typeface="宋体" panose="02010600030101010101" pitchFamily="2" charset="-122"/>
              </a:rPr>
              <a:t>2</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．从思维抽象发展到思维具体的上升环节</a:t>
            </a:r>
            <a:endParaRPr lang="zh-CN" altLang="zh-CN" sz="2800" kern="100">
              <a:effectLst/>
              <a:latin typeface="等线" panose="02010600030101010101" pitchFamily="2" charset="-122"/>
              <a:ea typeface="等线" panose="02010600030101010101" pitchFamily="2" charset="-122"/>
              <a:cs typeface="Times New Roman" panose="02020603050405020304" pitchFamily="18" charset="0"/>
            </a:endParaRPr>
          </a:p>
          <a:p>
            <a:pPr algn="l" fontAlgn="ctr"/>
            <a:r>
              <a:rPr lang="en-US" altLang="zh-CN" sz="2800" kern="100" spc="40">
                <a:solidFill>
                  <a:srgbClr val="000000"/>
                </a:solidFill>
                <a:effectLst/>
                <a:latin typeface="宋体" panose="02010600030101010101" pitchFamily="2" charset="-122"/>
                <a:ea typeface="等线" panose="02010600030101010101" pitchFamily="2" charset="-122"/>
                <a:cs typeface="宋体" panose="02010600030101010101" pitchFamily="2" charset="-122"/>
              </a:rPr>
              <a:t>(1)</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要选择一个合适的上升起点。这样的起点应是某一认识领域里最简单、最基本的</a:t>
            </a:r>
            <a:r>
              <a:rPr lang="zh-CN" altLang="zh-CN" sz="2800" u="sng"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概念</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，是对研究对象的</a:t>
            </a:r>
            <a:r>
              <a:rPr lang="zh-CN" altLang="zh-CN" sz="2800" u="sng"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基本单位</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的反映。</a:t>
            </a:r>
            <a:endParaRPr lang="zh-CN" altLang="zh-CN" sz="2800" kern="100">
              <a:effectLst/>
              <a:latin typeface="等线" panose="02010600030101010101" pitchFamily="2" charset="-122"/>
              <a:ea typeface="等线" panose="02010600030101010101" pitchFamily="2" charset="-122"/>
              <a:cs typeface="Times New Roman" panose="02020603050405020304" pitchFamily="18" charset="0"/>
            </a:endParaRPr>
          </a:p>
          <a:p>
            <a:pPr algn="l" fontAlgn="ctr"/>
            <a:r>
              <a:rPr lang="en-US" altLang="zh-CN" sz="2800" kern="100" spc="40">
                <a:solidFill>
                  <a:srgbClr val="000000"/>
                </a:solidFill>
                <a:effectLst/>
                <a:latin typeface="宋体" panose="02010600030101010101" pitchFamily="2" charset="-122"/>
                <a:ea typeface="等线" panose="02010600030101010101" pitchFamily="2" charset="-122"/>
                <a:cs typeface="宋体" panose="02010600030101010101" pitchFamily="2" charset="-122"/>
              </a:rPr>
              <a:t>(2)</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随着认识的发展，起点中所包含的种种矛盾会逐一展现出来。这些一一展现出来的矛盾是</a:t>
            </a:r>
            <a:r>
              <a:rPr lang="zh-CN" altLang="zh-CN" sz="2800" u="sng"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认识发展</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的环节，也是思维从抽象逐步走向具体的</a:t>
            </a:r>
            <a:r>
              <a:rPr lang="zh-CN" altLang="zh-CN" sz="2800" u="sng"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桥梁</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a:t>
            </a:r>
            <a:endParaRPr lang="zh-CN" altLang="zh-CN" sz="2800" kern="10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6.25E-07 -3.7037E-06 L 0.18997 -3.7037E-06" pathEditMode="relative" rAng="0" ptsTypes="AA">
                                      <p:cBhvr>
                                        <p:cTn id="11" dur="1000" spd="-100000" fill="hold"/>
                                        <p:tgtEl>
                                          <p:spTgt spid="2"/>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35" presetClass="path" presetSubtype="0" accel="50000" decel="50000" fill="hold" nodeType="withEffect">
                                  <p:stCondLst>
                                    <p:cond delay="0"/>
                                  </p:stCondLst>
                                  <p:childTnLst>
                                    <p:animMotion origin="layout" path="M 0 -3.7037E-06 L -0.41185 -3.7037E-06" pathEditMode="relative" rAng="0" ptsTypes="AA">
                                      <p:cBhvr>
                                        <p:cTn id="18" dur="1000" spd="-100000" fill="hold"/>
                                        <p:tgtEl>
                                          <p:spTgt spid="4"/>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fltVal val="0"/>
                                          </p:val>
                                        </p:tav>
                                        <p:tav tm="100000">
                                          <p:val>
                                            <p:strVal val="#ppt_w"/>
                                          </p:val>
                                        </p:tav>
                                      </p:tavLst>
                                    </p:anim>
                                    <p:anim calcmode="lin" valueType="num">
                                      <p:cBhvr>
                                        <p:cTn id="23" dur="250" fill="hold"/>
                                        <p:tgtEl>
                                          <p:spTgt spid="6"/>
                                        </p:tgtEl>
                                        <p:attrNameLst>
                                          <p:attrName>ppt_h</p:attrName>
                                        </p:attrNameLst>
                                      </p:cBhvr>
                                      <p:tavLst>
                                        <p:tav tm="0">
                                          <p:val>
                                            <p:fltVal val="0"/>
                                          </p:val>
                                        </p:tav>
                                        <p:tav tm="100000">
                                          <p:val>
                                            <p:strVal val="#ppt_h"/>
                                          </p:val>
                                        </p:tav>
                                      </p:tavLst>
                                    </p:anim>
                                    <p:animEffect transition="in" filter="fade">
                                      <p:cBhvr>
                                        <p:cTn id="24" dur="250"/>
                                        <p:tgtEl>
                                          <p:spTgt spid="6"/>
                                        </p:tgtEl>
                                      </p:cBhvr>
                                    </p:animEffect>
                                  </p:childTnLst>
                                </p:cTn>
                              </p:par>
                              <p:par>
                                <p:cTn id="25" presetID="6" presetClass="emph" presetSubtype="0" decel="100000" fill="hold" grpId="1" nodeType="withEffect">
                                  <p:stCondLst>
                                    <p:cond delay="200"/>
                                  </p:stCondLst>
                                  <p:childTnLst>
                                    <p:animScale>
                                      <p:cBhvr>
                                        <p:cTn id="26" dur="250" fill="hold"/>
                                        <p:tgtEl>
                                          <p:spTgt spid="6"/>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6"/>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35" presetClass="path" presetSubtype="0" accel="50000" decel="50000" fill="hold" grpId="1" nodeType="withEffect">
                                  <p:stCondLst>
                                    <p:cond delay="0"/>
                                  </p:stCondLst>
                                  <p:childTnLst>
                                    <p:animMotion origin="layout" path="M -4.375E-06 -3.7037E-06 L -0.30273 -3.7037E-06" pathEditMode="relative" rAng="0" ptsTypes="AA">
                                      <p:cBhvr>
                                        <p:cTn id="36" dur="1000" spd="-100000" fill="hold"/>
                                        <p:tgtEl>
                                          <p:spTgt spid="5"/>
                                        </p:tgtEl>
                                        <p:attrNameLst>
                                          <p:attrName>ppt_x</p:attrName>
                                          <p:attrName>ppt_y</p:attrName>
                                        </p:attrNameLst>
                                      </p:cBhvr>
                                      <p:rCtr x="-15143" y="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6" grpId="2"/>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8088923" y="246423"/>
            <a:ext cx="4103077" cy="675011"/>
          </a:xfrm>
          <a:prstGeom prst="rect">
            <a:avLst/>
          </a:prstGeom>
        </p:spPr>
      </p:pic>
      <p:cxnSp>
        <p:nvCxnSpPr>
          <p:cNvPr id="4" name="直接连接符 3"/>
          <p:cNvCxnSpPr/>
          <p:nvPr>
            <p:custDataLst>
              <p:tags r:id="rId3"/>
            </p:custDataLst>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4"/>
            </p:custDataLst>
          </p:nvPr>
        </p:nvSpPr>
        <p:spPr>
          <a:xfrm>
            <a:off x="1060287" y="353095"/>
            <a:ext cx="7195946"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三、</a:t>
            </a:r>
            <a:r>
              <a:rPr lang="zh-CN" altLang="en-US" sz="2400" b="1">
                <a:solidFill>
                  <a:srgbClr val="C00000"/>
                </a:solidFill>
                <a:latin typeface="微软雅黑" panose="020B0503020204020204" pitchFamily="34" charset="-122"/>
                <a:ea typeface="微软雅黑" panose="020B0503020204020204" pitchFamily="34" charset="-122"/>
              </a:rPr>
              <a:t>考点精析 讲练结合</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6" name="Freeform 29"/>
          <p:cNvSpPr/>
          <p:nvPr>
            <p:custDataLst>
              <p:tags r:id="rId5"/>
            </p:custDataLst>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p:custDataLst>
              <p:tags r:id="rId6"/>
            </p:custDataLst>
          </p:nvPr>
        </p:nvSpPr>
        <p:spPr>
          <a:xfrm>
            <a:off x="397099" y="1005756"/>
            <a:ext cx="10014012" cy="646331"/>
          </a:xfrm>
          <a:prstGeom prst="rect">
            <a:avLst/>
          </a:prstGeom>
          <a:noFill/>
        </p:spPr>
        <p:txBody>
          <a:bodyPr wrap="square">
            <a:spAutoFit/>
          </a:bodyPr>
          <a:lstStyle/>
          <a:p>
            <a:pPr>
              <a:tabLst>
                <a:tab pos="2743200" algn="l"/>
              </a:tabLst>
            </a:pPr>
            <a:r>
              <a:rPr lang="zh-CN" altLang="en-US" sz="3600" b="1" kern="100">
                <a:solidFill>
                  <a:srgbClr val="323232"/>
                </a:solidFill>
                <a:latin typeface="宋体" panose="02010600030101010101" pitchFamily="2" charset="-122"/>
                <a:cs typeface="hakuyoxingshu7000"/>
              </a:rPr>
              <a:t>二、从思维抽象到思维具体</a:t>
            </a:r>
            <a:endParaRPr lang="zh-CN" altLang="en-US" sz="3600" b="1" kern="100">
              <a:solidFill>
                <a:srgbClr val="323232"/>
              </a:solidFill>
              <a:latin typeface="宋体" panose="02010600030101010101" pitchFamily="2" charset="-122"/>
              <a:cs typeface="hakuyoxingshu7000"/>
            </a:endParaRPr>
          </a:p>
        </p:txBody>
      </p:sp>
      <p:sp>
        <p:nvSpPr>
          <p:cNvPr id="8" name="文本框 7"/>
          <p:cNvSpPr txBox="1"/>
          <p:nvPr>
            <p:custDataLst>
              <p:tags r:id="rId7"/>
            </p:custDataLst>
          </p:nvPr>
        </p:nvSpPr>
        <p:spPr>
          <a:xfrm>
            <a:off x="745724" y="1888055"/>
            <a:ext cx="10875145" cy="3108543"/>
          </a:xfrm>
          <a:prstGeom prst="rect">
            <a:avLst/>
          </a:prstGeom>
          <a:noFill/>
        </p:spPr>
        <p:txBody>
          <a:bodyPr wrap="square">
            <a:spAutoFit/>
          </a:bodyPr>
          <a:lstStyle/>
          <a:p>
            <a:pPr algn="l" fontAlgn="ctr"/>
            <a:r>
              <a:rPr lang="en-US" altLang="zh-CN" sz="2800" kern="100" spc="40">
                <a:solidFill>
                  <a:srgbClr val="000000"/>
                </a:solidFill>
                <a:effectLst/>
                <a:latin typeface="宋体" panose="02010600030101010101" pitchFamily="2" charset="-122"/>
                <a:ea typeface="等线" panose="02010600030101010101" pitchFamily="2" charset="-122"/>
                <a:cs typeface="宋体" panose="02010600030101010101" pitchFamily="2" charset="-122"/>
              </a:rPr>
              <a:t>3</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．感性具体、思维抽象与思维具体之间的辩证关系</a:t>
            </a:r>
            <a:endParaRPr lang="zh-CN" altLang="zh-CN" sz="2800" kern="100">
              <a:effectLst/>
              <a:latin typeface="等线" panose="02010600030101010101" pitchFamily="2" charset="-122"/>
              <a:ea typeface="等线" panose="02010600030101010101" pitchFamily="2" charset="-122"/>
              <a:cs typeface="Times New Roman" panose="02020603050405020304" pitchFamily="18" charset="0"/>
            </a:endParaRPr>
          </a:p>
          <a:p>
            <a:pPr algn="l" fontAlgn="ct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从感性具体到思维抽象，再从思维抽象到思维具体，思维过程的这两个阶段相互依赖、不可分割。</a:t>
            </a:r>
            <a:endParaRPr lang="zh-CN" altLang="zh-CN" sz="2800" kern="100">
              <a:effectLst/>
              <a:latin typeface="等线" panose="02010600030101010101" pitchFamily="2" charset="-122"/>
              <a:ea typeface="等线" panose="02010600030101010101" pitchFamily="2" charset="-122"/>
              <a:cs typeface="Times New Roman" panose="02020603050405020304" pitchFamily="18" charset="0"/>
            </a:endParaRPr>
          </a:p>
          <a:p>
            <a:pPr algn="l" fontAlgn="ctr"/>
            <a:r>
              <a:rPr lang="en-US" altLang="zh-CN" sz="2800" kern="100" spc="40">
                <a:solidFill>
                  <a:srgbClr val="000000"/>
                </a:solidFill>
                <a:effectLst/>
                <a:latin typeface="宋体" panose="02010600030101010101" pitchFamily="2" charset="-122"/>
                <a:ea typeface="等线" panose="02010600030101010101" pitchFamily="2" charset="-122"/>
                <a:cs typeface="宋体" panose="02010600030101010101" pitchFamily="2" charset="-122"/>
              </a:rPr>
              <a:t>[</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想一想</a:t>
            </a:r>
            <a:r>
              <a:rPr lang="en-US"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　从感性具体到思维抽象，再从思维抽象到思维具体，是认识的两个过程吗？</a:t>
            </a:r>
            <a:endParaRPr lang="zh-CN" altLang="zh-CN" sz="2800" kern="100">
              <a:effectLst/>
              <a:latin typeface="等线" panose="02010600030101010101" pitchFamily="2" charset="-122"/>
              <a:ea typeface="等线" panose="02010600030101010101" pitchFamily="2" charset="-122"/>
              <a:cs typeface="Times New Roman" panose="02020603050405020304" pitchFamily="18" charset="0"/>
            </a:endParaRPr>
          </a:p>
          <a:p>
            <a:pPr algn="l" fontAlgn="ct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提示：从感性具体到思维抽象，再从思维抽象到思维具体，是同一思维过程中的两个不同阶段，而不是认识的两个过程。</a:t>
            </a:r>
            <a:endParaRPr lang="zh-CN" altLang="zh-CN" sz="2800" kern="10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6.25E-07 -3.7037E-06 L 0.18997 -3.7037E-06" pathEditMode="relative" rAng="0" ptsTypes="AA">
                                      <p:cBhvr>
                                        <p:cTn id="11" dur="1000" spd="-100000" fill="hold"/>
                                        <p:tgtEl>
                                          <p:spTgt spid="2"/>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35" presetClass="path" presetSubtype="0" accel="50000" decel="50000" fill="hold" nodeType="withEffect">
                                  <p:stCondLst>
                                    <p:cond delay="0"/>
                                  </p:stCondLst>
                                  <p:childTnLst>
                                    <p:animMotion origin="layout" path="M 0 -3.7037E-06 L -0.41185 -3.7037E-06" pathEditMode="relative" rAng="0" ptsTypes="AA">
                                      <p:cBhvr>
                                        <p:cTn id="18" dur="1000" spd="-100000" fill="hold"/>
                                        <p:tgtEl>
                                          <p:spTgt spid="4"/>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fltVal val="0"/>
                                          </p:val>
                                        </p:tav>
                                        <p:tav tm="100000">
                                          <p:val>
                                            <p:strVal val="#ppt_w"/>
                                          </p:val>
                                        </p:tav>
                                      </p:tavLst>
                                    </p:anim>
                                    <p:anim calcmode="lin" valueType="num">
                                      <p:cBhvr>
                                        <p:cTn id="23" dur="250" fill="hold"/>
                                        <p:tgtEl>
                                          <p:spTgt spid="6"/>
                                        </p:tgtEl>
                                        <p:attrNameLst>
                                          <p:attrName>ppt_h</p:attrName>
                                        </p:attrNameLst>
                                      </p:cBhvr>
                                      <p:tavLst>
                                        <p:tav tm="0">
                                          <p:val>
                                            <p:fltVal val="0"/>
                                          </p:val>
                                        </p:tav>
                                        <p:tav tm="100000">
                                          <p:val>
                                            <p:strVal val="#ppt_h"/>
                                          </p:val>
                                        </p:tav>
                                      </p:tavLst>
                                    </p:anim>
                                    <p:animEffect transition="in" filter="fade">
                                      <p:cBhvr>
                                        <p:cTn id="24" dur="250"/>
                                        <p:tgtEl>
                                          <p:spTgt spid="6"/>
                                        </p:tgtEl>
                                      </p:cBhvr>
                                    </p:animEffect>
                                  </p:childTnLst>
                                </p:cTn>
                              </p:par>
                              <p:par>
                                <p:cTn id="25" presetID="6" presetClass="emph" presetSubtype="0" decel="100000" fill="hold" grpId="1" nodeType="withEffect">
                                  <p:stCondLst>
                                    <p:cond delay="200"/>
                                  </p:stCondLst>
                                  <p:childTnLst>
                                    <p:animScale>
                                      <p:cBhvr>
                                        <p:cTn id="26" dur="250" fill="hold"/>
                                        <p:tgtEl>
                                          <p:spTgt spid="6"/>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6"/>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35" presetClass="path" presetSubtype="0" accel="50000" decel="50000" fill="hold" grpId="1" nodeType="withEffect">
                                  <p:stCondLst>
                                    <p:cond delay="0"/>
                                  </p:stCondLst>
                                  <p:childTnLst>
                                    <p:animMotion origin="layout" path="M -4.375E-06 -3.7037E-06 L -0.30273 -3.7037E-06" pathEditMode="relative" rAng="0" ptsTypes="AA">
                                      <p:cBhvr>
                                        <p:cTn id="36" dur="1000" spd="-100000" fill="hold"/>
                                        <p:tgtEl>
                                          <p:spTgt spid="5"/>
                                        </p:tgtEl>
                                        <p:attrNameLst>
                                          <p:attrName>ppt_x</p:attrName>
                                          <p:attrName>ppt_y</p:attrName>
                                        </p:attrNameLst>
                                      </p:cBhvr>
                                      <p:rCtr x="-15143" y="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6" grpId="2"/>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8088923" y="246423"/>
            <a:ext cx="4103077" cy="675011"/>
          </a:xfrm>
          <a:prstGeom prst="rect">
            <a:avLst/>
          </a:prstGeom>
        </p:spPr>
      </p:pic>
      <p:cxnSp>
        <p:nvCxnSpPr>
          <p:cNvPr id="4" name="直接连接符 3"/>
          <p:cNvCxnSpPr/>
          <p:nvPr>
            <p:custDataLst>
              <p:tags r:id="rId3"/>
            </p:custDataLst>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4"/>
            </p:custDataLst>
          </p:nvPr>
        </p:nvSpPr>
        <p:spPr>
          <a:xfrm>
            <a:off x="1060287" y="353095"/>
            <a:ext cx="7195946"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三、考点精析 讲练结合</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6" name="Freeform 29"/>
          <p:cNvSpPr/>
          <p:nvPr>
            <p:custDataLst>
              <p:tags r:id="rId5"/>
            </p:custDataLst>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p:custDataLst>
              <p:tags r:id="rId6"/>
            </p:custDataLst>
          </p:nvPr>
        </p:nvSpPr>
        <p:spPr>
          <a:xfrm>
            <a:off x="412756" y="1789097"/>
            <a:ext cx="11234747" cy="4154984"/>
          </a:xfrm>
          <a:prstGeom prst="rect">
            <a:avLst/>
          </a:prstGeom>
          <a:noFill/>
        </p:spPr>
        <p:txBody>
          <a:bodyPr wrap="square">
            <a:spAutoFit/>
          </a:bodyPr>
          <a:lstStyle/>
          <a:p>
            <a:pPr indent="266700" algn="just"/>
            <a:r>
              <a:rPr lang="en-US" altLang="zh-CN" sz="2400" kern="100">
                <a:effectLst/>
                <a:latin typeface="+mn-ea"/>
                <a:cs typeface="Times New Roman" panose="02020603050405020304" pitchFamily="18" charset="0"/>
              </a:rPr>
              <a:t>【</a:t>
            </a:r>
            <a:r>
              <a:rPr lang="zh-CN" altLang="en-US" sz="2400" kern="100">
                <a:effectLst/>
                <a:latin typeface="+mn-ea"/>
                <a:cs typeface="Times New Roman" panose="02020603050405020304" pitchFamily="18" charset="0"/>
              </a:rPr>
              <a:t>典例</a:t>
            </a:r>
            <a:r>
              <a:rPr lang="en-US" altLang="zh-CN" sz="2400" kern="100">
                <a:effectLst/>
                <a:latin typeface="+mn-ea"/>
                <a:cs typeface="Times New Roman" panose="02020603050405020304" pitchFamily="18" charset="0"/>
              </a:rPr>
              <a:t>1】</a:t>
            </a:r>
            <a:r>
              <a:rPr lang="zh-CN" altLang="en-US" sz="2400" kern="100">
                <a:effectLst/>
                <a:latin typeface="+mn-ea"/>
                <a:cs typeface="Times New Roman" panose="02020603050405020304" pitchFamily="18" charset="0"/>
              </a:rPr>
              <a:t>下图展现的是数学中通过思维抽象形成“交换”概念的过程。</a:t>
            </a:r>
            <a:endParaRPr lang="zh-CN" altLang="en-US" sz="2400" kern="100">
              <a:effectLst/>
              <a:latin typeface="+mn-ea"/>
              <a:cs typeface="Times New Roman" panose="02020603050405020304" pitchFamily="18" charset="0"/>
            </a:endParaRPr>
          </a:p>
          <a:p>
            <a:pPr indent="266700" algn="just"/>
            <a:r>
              <a:rPr lang="zh-CN" altLang="en-US" sz="2400" kern="100">
                <a:effectLst/>
                <a:latin typeface="+mn-ea"/>
                <a:cs typeface="Times New Roman" panose="02020603050405020304" pitchFamily="18" charset="0"/>
              </a:rPr>
              <a:t>第一级抽象	第二级抽象	第三级抽象</a:t>
            </a:r>
            <a:endParaRPr lang="zh-CN" altLang="en-US" sz="2400" kern="100">
              <a:effectLst/>
              <a:latin typeface="+mn-ea"/>
              <a:cs typeface="Times New Roman" panose="02020603050405020304" pitchFamily="18" charset="0"/>
            </a:endParaRPr>
          </a:p>
          <a:p>
            <a:pPr indent="266700" algn="just"/>
            <a:r>
              <a:rPr lang="en-US" altLang="zh-CN" sz="2400" kern="100">
                <a:effectLst/>
                <a:latin typeface="+mn-ea"/>
                <a:cs typeface="Times New Roman" panose="02020603050405020304" pitchFamily="18" charset="0"/>
              </a:rPr>
              <a:t>1</a:t>
            </a:r>
            <a:r>
              <a:rPr lang="zh-CN" altLang="en-US" sz="2400" kern="100">
                <a:effectLst/>
                <a:latin typeface="+mn-ea"/>
                <a:cs typeface="Times New Roman" panose="02020603050405020304" pitchFamily="18" charset="0"/>
              </a:rPr>
              <a:t>＋</a:t>
            </a:r>
            <a:r>
              <a:rPr lang="en-US" altLang="zh-CN" sz="2400" kern="100">
                <a:effectLst/>
                <a:latin typeface="+mn-ea"/>
                <a:cs typeface="Times New Roman" panose="02020603050405020304" pitchFamily="18" charset="0"/>
              </a:rPr>
              <a:t>2</a:t>
            </a:r>
            <a:r>
              <a:rPr lang="zh-CN" altLang="en-US" sz="2400" kern="100">
                <a:effectLst/>
                <a:latin typeface="+mn-ea"/>
                <a:cs typeface="Times New Roman" panose="02020603050405020304" pitchFamily="18" charset="0"/>
              </a:rPr>
              <a:t>＝</a:t>
            </a:r>
            <a:r>
              <a:rPr lang="en-US" altLang="zh-CN" sz="2400" kern="100">
                <a:effectLst/>
                <a:latin typeface="+mn-ea"/>
                <a:cs typeface="Times New Roman" panose="02020603050405020304" pitchFamily="18" charset="0"/>
              </a:rPr>
              <a:t>2</a:t>
            </a:r>
            <a:r>
              <a:rPr lang="zh-CN" altLang="en-US" sz="2400" kern="100">
                <a:effectLst/>
                <a:latin typeface="+mn-ea"/>
                <a:cs typeface="Times New Roman" panose="02020603050405020304" pitchFamily="18" charset="0"/>
              </a:rPr>
              <a:t>＋</a:t>
            </a:r>
            <a:r>
              <a:rPr lang="en-US" altLang="zh-CN" sz="2400" kern="100">
                <a:effectLst/>
                <a:latin typeface="+mn-ea"/>
                <a:cs typeface="Times New Roman" panose="02020603050405020304" pitchFamily="18" charset="0"/>
              </a:rPr>
              <a:t>1</a:t>
            </a:r>
            <a:endParaRPr lang="en-US" altLang="zh-CN" sz="2400" kern="100">
              <a:effectLst/>
              <a:latin typeface="+mn-ea"/>
              <a:cs typeface="Times New Roman" panose="02020603050405020304" pitchFamily="18" charset="0"/>
            </a:endParaRPr>
          </a:p>
          <a:p>
            <a:pPr indent="266700" algn="just"/>
            <a:r>
              <a:rPr lang="en-US" altLang="zh-CN" sz="2400" kern="100">
                <a:effectLst/>
                <a:latin typeface="+mn-ea"/>
                <a:cs typeface="Times New Roman" panose="02020603050405020304" pitchFamily="18" charset="0"/>
              </a:rPr>
              <a:t>8×6</a:t>
            </a:r>
            <a:r>
              <a:rPr lang="zh-CN" altLang="en-US" sz="2400" kern="100">
                <a:effectLst/>
                <a:latin typeface="+mn-ea"/>
                <a:cs typeface="Times New Roman" panose="02020603050405020304" pitchFamily="18" charset="0"/>
              </a:rPr>
              <a:t>＝</a:t>
            </a:r>
            <a:r>
              <a:rPr lang="en-US" altLang="zh-CN" sz="2400" kern="100">
                <a:effectLst/>
                <a:latin typeface="+mn-ea"/>
                <a:cs typeface="Times New Roman" panose="02020603050405020304" pitchFamily="18" charset="0"/>
              </a:rPr>
              <a:t>6×8	A</a:t>
            </a:r>
            <a:r>
              <a:rPr lang="zh-CN" altLang="en-US" sz="2400" kern="100">
                <a:effectLst/>
                <a:latin typeface="+mn-ea"/>
                <a:cs typeface="Times New Roman" panose="02020603050405020304" pitchFamily="18" charset="0"/>
              </a:rPr>
              <a:t>＋</a:t>
            </a:r>
            <a:r>
              <a:rPr lang="en-US" altLang="zh-CN" sz="2400" kern="100">
                <a:effectLst/>
                <a:latin typeface="+mn-ea"/>
                <a:cs typeface="Times New Roman" panose="02020603050405020304" pitchFamily="18" charset="0"/>
              </a:rPr>
              <a:t>B</a:t>
            </a:r>
            <a:r>
              <a:rPr lang="zh-CN" altLang="en-US" sz="2400" kern="100">
                <a:effectLst/>
                <a:latin typeface="+mn-ea"/>
                <a:cs typeface="Times New Roman" panose="02020603050405020304" pitchFamily="18" charset="0"/>
              </a:rPr>
              <a:t>＝</a:t>
            </a:r>
            <a:r>
              <a:rPr lang="en-US" altLang="zh-CN" sz="2400" kern="100">
                <a:effectLst/>
                <a:latin typeface="+mn-ea"/>
                <a:cs typeface="Times New Roman" panose="02020603050405020304" pitchFamily="18" charset="0"/>
              </a:rPr>
              <a:t>B</a:t>
            </a:r>
            <a:r>
              <a:rPr lang="zh-CN" altLang="en-US" sz="2400" kern="100">
                <a:effectLst/>
                <a:latin typeface="+mn-ea"/>
                <a:cs typeface="Times New Roman" panose="02020603050405020304" pitchFamily="18" charset="0"/>
              </a:rPr>
              <a:t>＋</a:t>
            </a:r>
            <a:r>
              <a:rPr lang="en-US" altLang="zh-CN" sz="2400" kern="100">
                <a:effectLst/>
                <a:latin typeface="+mn-ea"/>
                <a:cs typeface="Times New Roman" panose="02020603050405020304" pitchFamily="18" charset="0"/>
              </a:rPr>
              <a:t>A</a:t>
            </a:r>
            <a:endParaRPr lang="en-US" altLang="zh-CN" sz="2400" kern="100">
              <a:effectLst/>
              <a:latin typeface="+mn-ea"/>
              <a:cs typeface="Times New Roman" panose="02020603050405020304" pitchFamily="18" charset="0"/>
            </a:endParaRPr>
          </a:p>
          <a:p>
            <a:pPr indent="266700" algn="just"/>
            <a:r>
              <a:rPr lang="en-US" altLang="zh-CN" sz="2400" kern="100">
                <a:effectLst/>
                <a:latin typeface="+mn-ea"/>
                <a:cs typeface="Times New Roman" panose="02020603050405020304" pitchFamily="18" charset="0"/>
              </a:rPr>
              <a:t>A×B</a:t>
            </a:r>
            <a:r>
              <a:rPr lang="zh-CN" altLang="en-US" sz="2400" kern="100">
                <a:effectLst/>
                <a:latin typeface="+mn-ea"/>
                <a:cs typeface="Times New Roman" panose="02020603050405020304" pitchFamily="18" charset="0"/>
              </a:rPr>
              <a:t>＝</a:t>
            </a:r>
            <a:r>
              <a:rPr lang="en-US" altLang="zh-CN" sz="2400" kern="100">
                <a:effectLst/>
                <a:latin typeface="+mn-ea"/>
                <a:cs typeface="Times New Roman" panose="02020603050405020304" pitchFamily="18" charset="0"/>
              </a:rPr>
              <a:t>B×A	ARB</a:t>
            </a:r>
            <a:r>
              <a:rPr lang="zh-CN" altLang="en-US" sz="2400" kern="100">
                <a:effectLst/>
                <a:latin typeface="+mn-ea"/>
                <a:cs typeface="Times New Roman" panose="02020603050405020304" pitchFamily="18" charset="0"/>
              </a:rPr>
              <a:t>＝</a:t>
            </a:r>
            <a:r>
              <a:rPr lang="en-US" altLang="zh-CN" sz="2400" kern="100">
                <a:effectLst/>
                <a:latin typeface="+mn-ea"/>
                <a:cs typeface="Times New Roman" panose="02020603050405020304" pitchFamily="18" charset="0"/>
              </a:rPr>
              <a:t>BRA</a:t>
            </a:r>
            <a:endParaRPr lang="en-US" altLang="zh-CN" sz="2400" kern="100">
              <a:effectLst/>
              <a:latin typeface="+mn-ea"/>
              <a:cs typeface="Times New Roman" panose="02020603050405020304" pitchFamily="18" charset="0"/>
            </a:endParaRPr>
          </a:p>
          <a:p>
            <a:pPr indent="266700" algn="just"/>
            <a:r>
              <a:rPr lang="zh-CN" altLang="en-US" sz="2400" kern="100">
                <a:effectLst/>
                <a:latin typeface="+mn-ea"/>
                <a:cs typeface="Times New Roman" panose="02020603050405020304" pitchFamily="18" charset="0"/>
              </a:rPr>
              <a:t>下列认识正确的是（   ）</a:t>
            </a:r>
            <a:endParaRPr lang="zh-CN" altLang="en-US" sz="2400" kern="100">
              <a:effectLst/>
              <a:latin typeface="+mn-ea"/>
              <a:cs typeface="Times New Roman" panose="02020603050405020304" pitchFamily="18" charset="0"/>
            </a:endParaRPr>
          </a:p>
          <a:p>
            <a:pPr indent="266700" algn="just"/>
            <a:r>
              <a:rPr lang="zh-CN" altLang="en-US" sz="2400" kern="100">
                <a:effectLst/>
                <a:latin typeface="+mn-ea"/>
                <a:cs typeface="Times New Roman" panose="02020603050405020304" pitchFamily="18" charset="0"/>
              </a:rPr>
              <a:t>①思维抽象是事物联系在人脑中的反映</a:t>
            </a:r>
            <a:endParaRPr lang="zh-CN" altLang="en-US" sz="2400" kern="100">
              <a:effectLst/>
              <a:latin typeface="+mn-ea"/>
              <a:cs typeface="Times New Roman" panose="02020603050405020304" pitchFamily="18" charset="0"/>
            </a:endParaRPr>
          </a:p>
          <a:p>
            <a:pPr indent="266700" algn="just"/>
            <a:r>
              <a:rPr lang="zh-CN" altLang="en-US" sz="2400" kern="100">
                <a:effectLst/>
                <a:latin typeface="+mn-ea"/>
                <a:cs typeface="Times New Roman" panose="02020603050405020304" pitchFamily="18" charset="0"/>
              </a:rPr>
              <a:t>②思维抽象是矛盾双方相互转化的结果</a:t>
            </a:r>
            <a:endParaRPr lang="zh-CN" altLang="en-US" sz="2400" kern="100">
              <a:effectLst/>
              <a:latin typeface="+mn-ea"/>
              <a:cs typeface="Times New Roman" panose="02020603050405020304" pitchFamily="18" charset="0"/>
            </a:endParaRPr>
          </a:p>
          <a:p>
            <a:pPr indent="266700" algn="just"/>
            <a:r>
              <a:rPr lang="zh-CN" altLang="en-US" sz="2400" kern="100">
                <a:effectLst/>
                <a:latin typeface="+mn-ea"/>
                <a:cs typeface="Times New Roman" panose="02020603050405020304" pitchFamily="18" charset="0"/>
              </a:rPr>
              <a:t>③思维抽象推动感性认识上升为理性认识</a:t>
            </a:r>
            <a:endParaRPr lang="zh-CN" altLang="en-US" sz="2400" kern="100">
              <a:effectLst/>
              <a:latin typeface="+mn-ea"/>
              <a:cs typeface="Times New Roman" panose="02020603050405020304" pitchFamily="18" charset="0"/>
            </a:endParaRPr>
          </a:p>
          <a:p>
            <a:pPr indent="266700" algn="just"/>
            <a:r>
              <a:rPr lang="zh-CN" altLang="en-US" sz="2400" kern="100">
                <a:effectLst/>
                <a:latin typeface="+mn-ea"/>
                <a:cs typeface="Times New Roman" panose="02020603050405020304" pitchFamily="18" charset="0"/>
              </a:rPr>
              <a:t>④思维抽象是推动人类认识发展的根本途径</a:t>
            </a:r>
            <a:endParaRPr lang="zh-CN" altLang="en-US" sz="2400" kern="100">
              <a:effectLst/>
              <a:latin typeface="+mn-ea"/>
              <a:cs typeface="Times New Roman" panose="02020603050405020304" pitchFamily="18" charset="0"/>
            </a:endParaRPr>
          </a:p>
          <a:p>
            <a:pPr indent="266700" algn="just"/>
            <a:r>
              <a:rPr lang="en-US" altLang="zh-CN" sz="2400" kern="100">
                <a:effectLst/>
                <a:latin typeface="+mn-ea"/>
                <a:cs typeface="Times New Roman" panose="02020603050405020304" pitchFamily="18" charset="0"/>
              </a:rPr>
              <a:t>A</a:t>
            </a:r>
            <a:r>
              <a:rPr lang="zh-CN" altLang="en-US" sz="2400" kern="100">
                <a:effectLst/>
                <a:latin typeface="+mn-ea"/>
                <a:cs typeface="Times New Roman" panose="02020603050405020304" pitchFamily="18" charset="0"/>
              </a:rPr>
              <a:t>．①③	</a:t>
            </a:r>
            <a:r>
              <a:rPr lang="en-US" altLang="zh-CN" sz="2400" kern="100">
                <a:effectLst/>
                <a:latin typeface="+mn-ea"/>
                <a:cs typeface="Times New Roman" panose="02020603050405020304" pitchFamily="18" charset="0"/>
              </a:rPr>
              <a:t>B</a:t>
            </a:r>
            <a:r>
              <a:rPr lang="zh-CN" altLang="en-US" sz="2400" kern="100">
                <a:effectLst/>
                <a:latin typeface="+mn-ea"/>
                <a:cs typeface="Times New Roman" panose="02020603050405020304" pitchFamily="18" charset="0"/>
              </a:rPr>
              <a:t>．②③	</a:t>
            </a:r>
            <a:r>
              <a:rPr lang="en-US" altLang="zh-CN" sz="2400" kern="100">
                <a:effectLst/>
                <a:latin typeface="+mn-ea"/>
                <a:cs typeface="Times New Roman" panose="02020603050405020304" pitchFamily="18" charset="0"/>
              </a:rPr>
              <a:t>C</a:t>
            </a:r>
            <a:r>
              <a:rPr lang="zh-CN" altLang="en-US" sz="2400" kern="100">
                <a:effectLst/>
                <a:latin typeface="+mn-ea"/>
                <a:cs typeface="Times New Roman" panose="02020603050405020304" pitchFamily="18" charset="0"/>
              </a:rPr>
              <a:t>．②④	</a:t>
            </a:r>
            <a:r>
              <a:rPr lang="en-US" altLang="zh-CN" sz="2400" kern="100">
                <a:effectLst/>
                <a:latin typeface="+mn-ea"/>
                <a:cs typeface="Times New Roman" panose="02020603050405020304" pitchFamily="18" charset="0"/>
              </a:rPr>
              <a:t>D</a:t>
            </a:r>
            <a:r>
              <a:rPr lang="zh-CN" altLang="en-US" sz="2400" kern="100">
                <a:effectLst/>
                <a:latin typeface="+mn-ea"/>
                <a:cs typeface="Times New Roman" panose="02020603050405020304" pitchFamily="18" charset="0"/>
              </a:rPr>
              <a:t>．①④</a:t>
            </a:r>
            <a:endParaRPr lang="zh-CN" altLang="en-US" sz="2400" kern="100">
              <a:effectLst/>
              <a:latin typeface="+mn-ea"/>
              <a:cs typeface="Times New Roman" panose="02020603050405020304" pitchFamily="18" charset="0"/>
            </a:endParaRPr>
          </a:p>
        </p:txBody>
      </p:sp>
      <p:sp>
        <p:nvSpPr>
          <p:cNvPr id="8" name="卷形: 水平 7"/>
          <p:cNvSpPr/>
          <p:nvPr>
            <p:custDataLst>
              <p:tags r:id="rId7"/>
            </p:custDataLst>
          </p:nvPr>
        </p:nvSpPr>
        <p:spPr>
          <a:xfrm>
            <a:off x="288468" y="946893"/>
            <a:ext cx="2574524" cy="81674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t>典型训练</a:t>
            </a:r>
            <a:endParaRPr lang="zh-CN" altLang="en-US" sz="3200"/>
          </a:p>
        </p:txBody>
      </p:sp>
      <p:sp>
        <p:nvSpPr>
          <p:cNvPr id="10" name="矩形 9"/>
          <p:cNvSpPr/>
          <p:nvPr>
            <p:custDataLst>
              <p:tags r:id="rId8"/>
            </p:custDataLst>
          </p:nvPr>
        </p:nvSpPr>
        <p:spPr>
          <a:xfrm>
            <a:off x="3211659" y="3404924"/>
            <a:ext cx="913961" cy="923330"/>
          </a:xfrm>
          <a:prstGeom prst="rect">
            <a:avLst/>
          </a:prstGeom>
          <a:noFill/>
        </p:spPr>
        <p:txBody>
          <a:bodyPr wrap="square" lIns="91440" tIns="45720" rIns="91440" bIns="45720">
            <a:spAutoFit/>
          </a:bodyPr>
          <a:lstStyle/>
          <a:p>
            <a:pPr algn="ctr"/>
            <a:r>
              <a:rPr lang="en-US" altLang="zh-CN" sz="5400" b="0" cap="none" spc="0">
                <a:ln w="0"/>
                <a:solidFill>
                  <a:schemeClr val="accent1"/>
                </a:solidFill>
                <a:effectLst>
                  <a:outerShdw blurRad="38100" dist="25400" dir="5400000" algn="ctr" rotWithShape="0">
                    <a:srgbClr val="6E747A">
                      <a:alpha val="43000"/>
                    </a:srgbClr>
                  </a:outerShdw>
                </a:effectLst>
              </a:rPr>
              <a:t>A</a:t>
            </a:r>
            <a:endParaRPr lang="zh-CN" altLang="en-US" sz="5400" b="0" cap="none" spc="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6.25E-07 -3.7037E-06 L 0.18997 -3.7037E-06" pathEditMode="relative" rAng="0" ptsTypes="AA">
                                      <p:cBhvr>
                                        <p:cTn id="11" dur="1000" spd="-100000" fill="hold"/>
                                        <p:tgtEl>
                                          <p:spTgt spid="2"/>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35" presetClass="path" presetSubtype="0" accel="50000" decel="50000" fill="hold" nodeType="withEffect">
                                  <p:stCondLst>
                                    <p:cond delay="0"/>
                                  </p:stCondLst>
                                  <p:childTnLst>
                                    <p:animMotion origin="layout" path="M 0 -3.7037E-06 L -0.41185 -3.7037E-06" pathEditMode="relative" rAng="0" ptsTypes="AA">
                                      <p:cBhvr>
                                        <p:cTn id="18" dur="1000" spd="-100000" fill="hold"/>
                                        <p:tgtEl>
                                          <p:spTgt spid="4"/>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fltVal val="0"/>
                                          </p:val>
                                        </p:tav>
                                        <p:tav tm="100000">
                                          <p:val>
                                            <p:strVal val="#ppt_w"/>
                                          </p:val>
                                        </p:tav>
                                      </p:tavLst>
                                    </p:anim>
                                    <p:anim calcmode="lin" valueType="num">
                                      <p:cBhvr>
                                        <p:cTn id="23" dur="250" fill="hold"/>
                                        <p:tgtEl>
                                          <p:spTgt spid="6"/>
                                        </p:tgtEl>
                                        <p:attrNameLst>
                                          <p:attrName>ppt_h</p:attrName>
                                        </p:attrNameLst>
                                      </p:cBhvr>
                                      <p:tavLst>
                                        <p:tav tm="0">
                                          <p:val>
                                            <p:fltVal val="0"/>
                                          </p:val>
                                        </p:tav>
                                        <p:tav tm="100000">
                                          <p:val>
                                            <p:strVal val="#ppt_h"/>
                                          </p:val>
                                        </p:tav>
                                      </p:tavLst>
                                    </p:anim>
                                    <p:animEffect transition="in" filter="fade">
                                      <p:cBhvr>
                                        <p:cTn id="24" dur="250"/>
                                        <p:tgtEl>
                                          <p:spTgt spid="6"/>
                                        </p:tgtEl>
                                      </p:cBhvr>
                                    </p:animEffect>
                                  </p:childTnLst>
                                </p:cTn>
                              </p:par>
                              <p:par>
                                <p:cTn id="25" presetID="6" presetClass="emph" presetSubtype="0" decel="100000" fill="hold" grpId="1" nodeType="withEffect">
                                  <p:stCondLst>
                                    <p:cond delay="200"/>
                                  </p:stCondLst>
                                  <p:childTnLst>
                                    <p:animScale>
                                      <p:cBhvr>
                                        <p:cTn id="26" dur="250" fill="hold"/>
                                        <p:tgtEl>
                                          <p:spTgt spid="6"/>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6"/>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35" presetClass="path" presetSubtype="0" accel="50000" decel="50000" fill="hold" grpId="1" nodeType="withEffect">
                                  <p:stCondLst>
                                    <p:cond delay="0"/>
                                  </p:stCondLst>
                                  <p:childTnLst>
                                    <p:animMotion origin="layout" path="M -4.375E-06 -3.7037E-06 L -0.30273 -3.7037E-06" pathEditMode="relative" rAng="0" ptsTypes="AA">
                                      <p:cBhvr>
                                        <p:cTn id="36" dur="1000" spd="-100000" fill="hold"/>
                                        <p:tgtEl>
                                          <p:spTgt spid="5"/>
                                        </p:tgtEl>
                                        <p:attrNameLst>
                                          <p:attrName>ppt_x</p:attrName>
                                          <p:attrName>ppt_y</p:attrName>
                                        </p:attrNameLst>
                                      </p:cBhvr>
                                      <p:rCtr x="-15143" y="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6" grpId="2"/>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5"/>
          <p:cNvSpPr/>
          <p:nvPr>
            <p:custDataLst>
              <p:tags r:id="rId1"/>
            </p:custDataLst>
          </p:nvPr>
        </p:nvSpPr>
        <p:spPr bwMode="auto">
          <a:xfrm>
            <a:off x="1059110" y="996059"/>
            <a:ext cx="2855851" cy="3202129"/>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noFill/>
          <a:ln w="12700">
            <a:solidFill>
              <a:schemeClr val="accent1"/>
            </a:solidFill>
          </a:ln>
        </p:spPr>
        <p:txBody>
          <a:bodyPr vert="horz" wrap="square" lIns="91440" tIns="45720" rIns="91440" bIns="45720" numCol="1" anchor="t" anchorCtr="0" compatLnSpc="1"/>
          <a:lstStyle/>
          <a:p>
            <a:endParaRPr lang="zh-CN" altLang="en-US"/>
          </a:p>
        </p:txBody>
      </p:sp>
      <p:sp>
        <p:nvSpPr>
          <p:cNvPr id="3" name="Freeform 5"/>
          <p:cNvSpPr/>
          <p:nvPr>
            <p:custDataLst>
              <p:tags r:id="rId2"/>
            </p:custDataLst>
          </p:nvPr>
        </p:nvSpPr>
        <p:spPr bwMode="auto">
          <a:xfrm>
            <a:off x="1289144" y="1253985"/>
            <a:ext cx="2395783" cy="2686277"/>
          </a:xfrm>
          <a:custGeom>
            <a:avLst/>
            <a:gdLst>
              <a:gd name="T0" fmla="*/ 1837 w 3175"/>
              <a:gd name="T1" fmla="*/ 92 h 3561"/>
              <a:gd name="T2" fmla="*/ 2381 w 3175"/>
              <a:gd name="T3" fmla="*/ 406 h 3561"/>
              <a:gd name="T4" fmla="*/ 2925 w 3175"/>
              <a:gd name="T5" fmla="*/ 720 h 3561"/>
              <a:gd name="T6" fmla="*/ 3175 w 3175"/>
              <a:gd name="T7" fmla="*/ 1153 h 3561"/>
              <a:gd name="T8" fmla="*/ 3175 w 3175"/>
              <a:gd name="T9" fmla="*/ 1781 h 3561"/>
              <a:gd name="T10" fmla="*/ 3175 w 3175"/>
              <a:gd name="T11" fmla="*/ 2408 h 3561"/>
              <a:gd name="T12" fmla="*/ 2925 w 3175"/>
              <a:gd name="T13" fmla="*/ 2841 h 3561"/>
              <a:gd name="T14" fmla="*/ 2381 w 3175"/>
              <a:gd name="T15" fmla="*/ 3155 h 3561"/>
              <a:gd name="T16" fmla="*/ 1837 w 3175"/>
              <a:gd name="T17" fmla="*/ 3469 h 3561"/>
              <a:gd name="T18" fmla="*/ 1338 w 3175"/>
              <a:gd name="T19" fmla="*/ 3469 h 3561"/>
              <a:gd name="T20" fmla="*/ 794 w 3175"/>
              <a:gd name="T21" fmla="*/ 3155 h 3561"/>
              <a:gd name="T22" fmla="*/ 250 w 3175"/>
              <a:gd name="T23" fmla="*/ 2841 h 3561"/>
              <a:gd name="T24" fmla="*/ 0 w 3175"/>
              <a:gd name="T25" fmla="*/ 2408 h 3561"/>
              <a:gd name="T26" fmla="*/ 0 w 3175"/>
              <a:gd name="T27" fmla="*/ 1781 h 3561"/>
              <a:gd name="T28" fmla="*/ 0 w 3175"/>
              <a:gd name="T29" fmla="*/ 1153 h 3561"/>
              <a:gd name="T30" fmla="*/ 250 w 3175"/>
              <a:gd name="T31" fmla="*/ 720 h 3561"/>
              <a:gd name="T32" fmla="*/ 794 w 3175"/>
              <a:gd name="T33" fmla="*/ 406 h 3561"/>
              <a:gd name="T34" fmla="*/ 1338 w 3175"/>
              <a:gd name="T35" fmla="*/ 92 h 3561"/>
              <a:gd name="T36" fmla="*/ 1837 w 3175"/>
              <a:gd name="T37" fmla="*/ 92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75" h="3560">
                <a:moveTo>
                  <a:pt x="1837" y="92"/>
                </a:moveTo>
                <a:lnTo>
                  <a:pt x="2381" y="406"/>
                </a:lnTo>
                <a:lnTo>
                  <a:pt x="2925" y="720"/>
                </a:lnTo>
                <a:cubicBezTo>
                  <a:pt x="3084" y="812"/>
                  <a:pt x="3175" y="969"/>
                  <a:pt x="3175" y="1153"/>
                </a:cubicBezTo>
                <a:lnTo>
                  <a:pt x="3175" y="1781"/>
                </a:lnTo>
                <a:lnTo>
                  <a:pt x="3175" y="2408"/>
                </a:lnTo>
                <a:cubicBezTo>
                  <a:pt x="3175" y="2592"/>
                  <a:pt x="3084" y="2750"/>
                  <a:pt x="2925" y="2841"/>
                </a:cubicBezTo>
                <a:lnTo>
                  <a:pt x="2381" y="3155"/>
                </a:lnTo>
                <a:lnTo>
                  <a:pt x="1837" y="3469"/>
                </a:lnTo>
                <a:cubicBezTo>
                  <a:pt x="1678" y="3561"/>
                  <a:pt x="1496" y="3561"/>
                  <a:pt x="1338" y="3469"/>
                </a:cubicBezTo>
                <a:lnTo>
                  <a:pt x="794" y="3155"/>
                </a:lnTo>
                <a:lnTo>
                  <a:pt x="250" y="2841"/>
                </a:lnTo>
                <a:cubicBezTo>
                  <a:pt x="91" y="2750"/>
                  <a:pt x="0" y="2592"/>
                  <a:pt x="0" y="2408"/>
                </a:cubicBezTo>
                <a:lnTo>
                  <a:pt x="0" y="1781"/>
                </a:lnTo>
                <a:lnTo>
                  <a:pt x="0" y="1153"/>
                </a:lnTo>
                <a:cubicBezTo>
                  <a:pt x="0" y="969"/>
                  <a:pt x="91" y="812"/>
                  <a:pt x="250" y="720"/>
                </a:cubicBezTo>
                <a:lnTo>
                  <a:pt x="794" y="406"/>
                </a:lnTo>
                <a:lnTo>
                  <a:pt x="1338" y="92"/>
                </a:lnTo>
                <a:cubicBezTo>
                  <a:pt x="1496" y="0"/>
                  <a:pt x="1678" y="0"/>
                  <a:pt x="1837" y="92"/>
                </a:cubicBezTo>
                <a:close/>
              </a:path>
            </a:pathLst>
          </a:custGeom>
          <a:solidFill>
            <a:schemeClr val="accent3"/>
          </a:solidFill>
          <a:ln w="28575">
            <a:gradFill>
              <a:gsLst>
                <a:gs pos="50000">
                  <a:srgbClr val="FFFF00"/>
                </a:gs>
                <a:gs pos="0">
                  <a:srgbClr val="FFA000"/>
                </a:gs>
                <a:gs pos="100000">
                  <a:srgbClr val="FFA000"/>
                </a:gs>
              </a:gsLst>
              <a:lin ang="1800000" scaled="0"/>
            </a:gradFill>
          </a:ln>
          <a:effectLst>
            <a:outerShdw blurRad="203200" dist="1016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p:cNvSpPr/>
          <p:nvPr>
            <p:custDataLst>
              <p:tags r:id="rId3"/>
            </p:custDataLst>
          </p:nvPr>
        </p:nvSpPr>
        <p:spPr>
          <a:xfrm>
            <a:off x="1298133" y="2195531"/>
            <a:ext cx="2377804" cy="1107996"/>
          </a:xfrm>
          <a:prstGeom prst="rect">
            <a:avLst/>
          </a:prstGeom>
          <a:noFill/>
          <a:effectLst/>
        </p:spPr>
        <p:txBody>
          <a:bodyPr wrap="square" rtlCol="0">
            <a:spAutoFit/>
          </a:bodyPr>
          <a:lstStyle/>
          <a:p>
            <a:pPr algn="ctr"/>
            <a:r>
              <a:rPr lang="zh-CN" altLang="en-US" sz="6600" b="1">
                <a:gradFill>
                  <a:gsLst>
                    <a:gs pos="0">
                      <a:srgbClr val="FFC000"/>
                    </a:gs>
                    <a:gs pos="33000">
                      <a:srgbClr val="FFFF99"/>
                    </a:gs>
                    <a:gs pos="66000">
                      <a:srgbClr val="F2B800"/>
                    </a:gs>
                    <a:gs pos="100000">
                      <a:srgbClr val="FFFF00"/>
                    </a:gs>
                  </a:gsLst>
                  <a:lin ang="5400000" scaled="0"/>
                </a:gradFill>
                <a:effectLst>
                  <a:outerShdw blurRad="152400" dist="152400" dir="2700000" algn="tl" rotWithShape="0">
                    <a:prstClr val="black">
                      <a:alpha val="60000"/>
                    </a:prstClr>
                  </a:outerShdw>
                </a:effectLst>
                <a:latin typeface="微软雅黑" panose="020B0503020204020204" pitchFamily="34" charset="-122"/>
                <a:ea typeface="微软雅黑" panose="020B0503020204020204" pitchFamily="34" charset="-122"/>
              </a:rPr>
              <a:t>目录</a:t>
            </a:r>
            <a:endParaRPr lang="zh-CN" altLang="en-US" sz="6600" b="1">
              <a:gradFill>
                <a:gsLst>
                  <a:gs pos="0">
                    <a:srgbClr val="FFC000"/>
                  </a:gs>
                  <a:gs pos="33000">
                    <a:srgbClr val="FFFF99"/>
                  </a:gs>
                  <a:gs pos="66000">
                    <a:srgbClr val="F2B800"/>
                  </a:gs>
                  <a:gs pos="100000">
                    <a:srgbClr val="FFFF00"/>
                  </a:gs>
                </a:gsLst>
                <a:lin ang="5400000" scaled="0"/>
              </a:gradFill>
              <a:effectLst>
                <a:outerShdw blurRad="152400" dist="152400" dir="2700000" algn="tl" rotWithShape="0">
                  <a:prstClr val="black">
                    <a:alpha val="60000"/>
                  </a:prstClr>
                </a:outerShdw>
              </a:effectLst>
              <a:latin typeface="微软雅黑" panose="020B0503020204020204" pitchFamily="34" charset="-122"/>
              <a:ea typeface="微软雅黑" panose="020B0503020204020204" pitchFamily="34" charset="-122"/>
            </a:endParaRPr>
          </a:p>
        </p:txBody>
      </p:sp>
      <p:pic>
        <p:nvPicPr>
          <p:cNvPr id="5" name="图片 4"/>
          <p:cNvPicPr>
            <a:picLocks noChangeAspect="1"/>
          </p:cNvPicPr>
          <p:nvPr>
            <p:custDataLst>
              <p:tags r:id="rId4"/>
            </p:custDataLst>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2094247" y="1527371"/>
            <a:ext cx="785577" cy="668160"/>
          </a:xfrm>
          <a:prstGeom prst="rect">
            <a:avLst/>
          </a:prstGeom>
        </p:spPr>
      </p:pic>
      <p:pic>
        <p:nvPicPr>
          <p:cNvPr id="28" name="图片 27"/>
          <p:cNvPicPr>
            <a:picLocks noChangeAspect="1"/>
          </p:cNvPicPr>
          <p:nvPr>
            <p:custDataLst>
              <p:tags r:id="rId7"/>
            </p:custDataLst>
          </p:nvPr>
        </p:nvPicPr>
        <p:blipFill>
          <a:blip r:embed="rId8"/>
          <a:stretch>
            <a:fillRect/>
          </a:stretch>
        </p:blipFill>
        <p:spPr>
          <a:xfrm>
            <a:off x="566737" y="5038725"/>
            <a:ext cx="11058525" cy="1819275"/>
          </a:xfrm>
          <a:prstGeom prst="rect">
            <a:avLst/>
          </a:prstGeom>
        </p:spPr>
      </p:pic>
      <p:pic>
        <p:nvPicPr>
          <p:cNvPr id="29" name="图片 28"/>
          <p:cNvPicPr>
            <a:picLocks noChangeAspect="1"/>
          </p:cNvPicPr>
          <p:nvPr>
            <p:custDataLst>
              <p:tags r:id="rId9"/>
            </p:custDataLst>
          </p:nvPr>
        </p:nvPicPr>
        <p:blipFill>
          <a:blip r:embed="rId10"/>
          <a:stretch>
            <a:fillRect/>
          </a:stretch>
        </p:blipFill>
        <p:spPr>
          <a:xfrm flipH="1">
            <a:off x="470171" y="4749667"/>
            <a:ext cx="2036340" cy="848475"/>
          </a:xfrm>
          <a:prstGeom prst="rect">
            <a:avLst/>
          </a:prstGeom>
        </p:spPr>
      </p:pic>
      <p:grpSp>
        <p:nvGrpSpPr>
          <p:cNvPr id="16" name="组合 15"/>
          <p:cNvGrpSpPr/>
          <p:nvPr>
            <p:custDataLst>
              <p:tags r:id="rId11"/>
            </p:custDataLst>
          </p:nvPr>
        </p:nvGrpSpPr>
        <p:grpSpPr>
          <a:xfrm>
            <a:off x="5715240" y="1532041"/>
            <a:ext cx="4752902" cy="523220"/>
            <a:chOff x="5544649" y="861109"/>
            <a:chExt cx="4752902" cy="523220"/>
          </a:xfrm>
        </p:grpSpPr>
        <p:sp>
          <p:nvSpPr>
            <p:cNvPr id="17" name="圆角矩形 12"/>
            <p:cNvSpPr/>
            <p:nvPr>
              <p:custDataLst>
                <p:tags r:id="rId12"/>
              </p:custDataLst>
            </p:nvPr>
          </p:nvSpPr>
          <p:spPr>
            <a:xfrm>
              <a:off x="5544649" y="861109"/>
              <a:ext cx="4752902" cy="523220"/>
            </a:xfrm>
            <a:prstGeom prst="roundRect">
              <a:avLst/>
            </a:pr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custDataLst>
                <p:tags r:id="rId13"/>
              </p:custDataLst>
            </p:nvPr>
          </p:nvSpPr>
          <p:spPr>
            <a:xfrm>
              <a:off x="6287387" y="891887"/>
              <a:ext cx="3602201" cy="461665"/>
            </a:xfrm>
            <a:prstGeom prst="rect">
              <a:avLst/>
            </a:prstGeom>
          </p:spPr>
          <p:txBody>
            <a:bodyPr wrap="square">
              <a:spAutoFit/>
            </a:bodyPr>
            <a:lstStyle/>
            <a:p>
              <a:r>
                <a:rPr lang="zh-CN" altLang="en-US" sz="2400" b="1">
                  <a:solidFill>
                    <a:schemeClr val="bg1"/>
                  </a:solidFill>
                  <a:latin typeface="微软雅黑" panose="020B0503020204020204" pitchFamily="34" charset="-122"/>
                  <a:ea typeface="微软雅黑" panose="020B0503020204020204" pitchFamily="34" charset="-122"/>
                </a:rPr>
                <a:t>课标解读 考情分析</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1" name="圆角矩形 18"/>
            <p:cNvSpPr>
              <a:spLocks noChangeAspect="1"/>
            </p:cNvSpPr>
            <p:nvPr>
              <p:custDataLst>
                <p:tags r:id="rId14"/>
              </p:custDataLst>
            </p:nvPr>
          </p:nvSpPr>
          <p:spPr>
            <a:xfrm>
              <a:off x="5600920" y="906719"/>
              <a:ext cx="430993" cy="43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accent1"/>
                  </a:solidFill>
                  <a:latin typeface="微软雅黑" panose="020B0503020204020204" pitchFamily="34" charset="-122"/>
                  <a:ea typeface="微软雅黑" panose="020B0503020204020204" pitchFamily="34" charset="-122"/>
                </a:rPr>
                <a:t>1</a:t>
              </a:r>
              <a:endParaRPr lang="zh-CN" altLang="en-US" sz="2800" b="1">
                <a:solidFill>
                  <a:schemeClr val="accent1"/>
                </a:solidFill>
                <a:latin typeface="微软雅黑" panose="020B0503020204020204" pitchFamily="34" charset="-122"/>
                <a:ea typeface="微软雅黑" panose="020B0503020204020204" pitchFamily="34" charset="-122"/>
              </a:endParaRPr>
            </a:p>
          </p:txBody>
        </p:sp>
      </p:grpSp>
      <p:grpSp>
        <p:nvGrpSpPr>
          <p:cNvPr id="22" name="组合 21"/>
          <p:cNvGrpSpPr/>
          <p:nvPr>
            <p:custDataLst>
              <p:tags r:id="rId15"/>
            </p:custDataLst>
          </p:nvPr>
        </p:nvGrpSpPr>
        <p:grpSpPr>
          <a:xfrm>
            <a:off x="5715240" y="2204068"/>
            <a:ext cx="4752902" cy="523220"/>
            <a:chOff x="5544649" y="1533136"/>
            <a:chExt cx="4752902" cy="523220"/>
          </a:xfrm>
        </p:grpSpPr>
        <p:sp>
          <p:nvSpPr>
            <p:cNvPr id="23" name="圆角矩形 13"/>
            <p:cNvSpPr/>
            <p:nvPr>
              <p:custDataLst>
                <p:tags r:id="rId16"/>
              </p:custDataLst>
            </p:nvPr>
          </p:nvSpPr>
          <p:spPr>
            <a:xfrm>
              <a:off x="5544649" y="1533136"/>
              <a:ext cx="4752902" cy="523220"/>
            </a:xfrm>
            <a:prstGeom prst="roundRect">
              <a:avLst/>
            </a:pr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custDataLst>
                <p:tags r:id="rId17"/>
              </p:custDataLst>
            </p:nvPr>
          </p:nvSpPr>
          <p:spPr>
            <a:xfrm>
              <a:off x="6287387" y="1563914"/>
              <a:ext cx="3602201" cy="461665"/>
            </a:xfrm>
            <a:prstGeom prst="rect">
              <a:avLst/>
            </a:prstGeom>
          </p:spPr>
          <p:txBody>
            <a:bodyPr wrap="square">
              <a:spAutoFit/>
            </a:bodyPr>
            <a:lstStyle/>
            <a:p>
              <a:r>
                <a:rPr lang="zh-CN" altLang="en-US" sz="2400" b="1">
                  <a:solidFill>
                    <a:schemeClr val="bg1"/>
                  </a:solidFill>
                  <a:latin typeface="微软雅黑" panose="020B0503020204020204" pitchFamily="34" charset="-122"/>
                  <a:ea typeface="微软雅黑" panose="020B0503020204020204" pitchFamily="34" charset="-122"/>
                </a:rPr>
                <a:t>知识整合 网络构建</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5" name="圆角矩形 19"/>
            <p:cNvSpPr>
              <a:spLocks noChangeAspect="1"/>
            </p:cNvSpPr>
            <p:nvPr>
              <p:custDataLst>
                <p:tags r:id="rId18"/>
              </p:custDataLst>
            </p:nvPr>
          </p:nvSpPr>
          <p:spPr>
            <a:xfrm>
              <a:off x="5600920" y="1578746"/>
              <a:ext cx="430993" cy="43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accent1"/>
                  </a:solidFill>
                  <a:latin typeface="微软雅黑" panose="020B0503020204020204" pitchFamily="34" charset="-122"/>
                  <a:ea typeface="微软雅黑" panose="020B0503020204020204" pitchFamily="34" charset="-122"/>
                </a:rPr>
                <a:t>2</a:t>
              </a:r>
              <a:endParaRPr lang="zh-CN" altLang="en-US" sz="2800" b="1">
                <a:solidFill>
                  <a:schemeClr val="accent1"/>
                </a:solidFill>
                <a:latin typeface="微软雅黑" panose="020B0503020204020204" pitchFamily="34" charset="-122"/>
                <a:ea typeface="微软雅黑" panose="020B0503020204020204" pitchFamily="34" charset="-122"/>
              </a:endParaRPr>
            </a:p>
          </p:txBody>
        </p:sp>
      </p:grpSp>
      <p:grpSp>
        <p:nvGrpSpPr>
          <p:cNvPr id="26" name="组合 25"/>
          <p:cNvGrpSpPr/>
          <p:nvPr>
            <p:custDataLst>
              <p:tags r:id="rId19"/>
            </p:custDataLst>
          </p:nvPr>
        </p:nvGrpSpPr>
        <p:grpSpPr>
          <a:xfrm>
            <a:off x="5715240" y="2905780"/>
            <a:ext cx="4752902" cy="523220"/>
            <a:chOff x="5544649" y="861109"/>
            <a:chExt cx="4752902" cy="523220"/>
          </a:xfrm>
        </p:grpSpPr>
        <p:sp>
          <p:nvSpPr>
            <p:cNvPr id="27" name="圆角矩形 12"/>
            <p:cNvSpPr/>
            <p:nvPr>
              <p:custDataLst>
                <p:tags r:id="rId20"/>
              </p:custDataLst>
            </p:nvPr>
          </p:nvSpPr>
          <p:spPr>
            <a:xfrm>
              <a:off x="5544649" y="861109"/>
              <a:ext cx="4752902" cy="523220"/>
            </a:xfrm>
            <a:prstGeom prst="roundRect">
              <a:avLst/>
            </a:prstGeom>
            <a:ln>
              <a:noFill/>
            </a:ln>
            <a:effectLst>
              <a:outerShdw blurRad="127000" dist="50800" dir="27000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custDataLst>
                <p:tags r:id="rId21"/>
              </p:custDataLst>
            </p:nvPr>
          </p:nvSpPr>
          <p:spPr>
            <a:xfrm>
              <a:off x="6287387" y="891887"/>
              <a:ext cx="3602201" cy="461665"/>
            </a:xfrm>
            <a:prstGeom prst="rect">
              <a:avLst/>
            </a:prstGeom>
          </p:spPr>
          <p:txBody>
            <a:bodyPr wrap="square">
              <a:spAutoFit/>
            </a:bodyPr>
            <a:lstStyle/>
            <a:p>
              <a:r>
                <a:rPr lang="zh-CN" altLang="en-US" sz="2400" b="1">
                  <a:solidFill>
                    <a:schemeClr val="bg1"/>
                  </a:solidFill>
                  <a:latin typeface="微软雅黑" panose="020B0503020204020204" pitchFamily="34" charset="-122"/>
                  <a:ea typeface="微软雅黑" panose="020B0503020204020204" pitchFamily="34" charset="-122"/>
                </a:rPr>
                <a:t>考点精析</a:t>
              </a:r>
              <a:r>
                <a:rPr lang="en-US" altLang="zh-CN" sz="2400" b="1">
                  <a:solidFill>
                    <a:schemeClr val="bg1"/>
                  </a:solidFill>
                  <a:latin typeface="微软雅黑" panose="020B0503020204020204" pitchFamily="34" charset="-122"/>
                  <a:ea typeface="微软雅黑" panose="020B0503020204020204" pitchFamily="34" charset="-122"/>
                </a:rPr>
                <a:t> </a:t>
              </a:r>
              <a:r>
                <a:rPr lang="zh-CN" altLang="en-US" sz="2400" b="1">
                  <a:solidFill>
                    <a:schemeClr val="bg1"/>
                  </a:solidFill>
                  <a:latin typeface="微软雅黑" panose="020B0503020204020204" pitchFamily="34" charset="-122"/>
                  <a:ea typeface="微软雅黑" panose="020B0503020204020204" pitchFamily="34" charset="-122"/>
                </a:rPr>
                <a:t>讲练结合</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3" name="圆角矩形 18"/>
            <p:cNvSpPr>
              <a:spLocks noChangeAspect="1"/>
            </p:cNvSpPr>
            <p:nvPr>
              <p:custDataLst>
                <p:tags r:id="rId22"/>
              </p:custDataLst>
            </p:nvPr>
          </p:nvSpPr>
          <p:spPr>
            <a:xfrm>
              <a:off x="5600920" y="906719"/>
              <a:ext cx="430993" cy="432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b="1">
                  <a:solidFill>
                    <a:schemeClr val="accent1"/>
                  </a:solidFill>
                  <a:latin typeface="微软雅黑" panose="020B0503020204020204" pitchFamily="34" charset="-122"/>
                  <a:ea typeface="微软雅黑" panose="020B0503020204020204" pitchFamily="34" charset="-122"/>
                </a:rPr>
                <a:t>3</a:t>
              </a:r>
              <a:endParaRPr lang="zh-CN" altLang="en-US" sz="2800" b="1">
                <a:solidFill>
                  <a:schemeClr val="accent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500" fill="hold"/>
                                        <p:tgtEl>
                                          <p:spTgt spid="29"/>
                                        </p:tgtEl>
                                        <p:attrNameLst>
                                          <p:attrName>ppt_x</p:attrName>
                                        </p:attrNameLst>
                                      </p:cBhvr>
                                      <p:tavLst>
                                        <p:tav tm="0">
                                          <p:val>
                                            <p:strVal val="0-#ppt_w/2"/>
                                          </p:val>
                                        </p:tav>
                                        <p:tav tm="100000">
                                          <p:val>
                                            <p:strVal val="#ppt_x"/>
                                          </p:val>
                                        </p:tav>
                                      </p:tavLst>
                                    </p:anim>
                                    <p:anim calcmode="lin" valueType="num">
                                      <p:cBhvr additive="base">
                                        <p:cTn id="14" dur="500" fill="hold"/>
                                        <p:tgtEl>
                                          <p:spTgt spid="29"/>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250" fill="hold"/>
                                        <p:tgtEl>
                                          <p:spTgt spid="2"/>
                                        </p:tgtEl>
                                        <p:attrNameLst>
                                          <p:attrName>ppt_w</p:attrName>
                                        </p:attrNameLst>
                                      </p:cBhvr>
                                      <p:tavLst>
                                        <p:tav tm="0">
                                          <p:val>
                                            <p:fltVal val="0"/>
                                          </p:val>
                                        </p:tav>
                                        <p:tav tm="100000">
                                          <p:val>
                                            <p:strVal val="#ppt_w"/>
                                          </p:val>
                                        </p:tav>
                                      </p:tavLst>
                                    </p:anim>
                                    <p:anim calcmode="lin" valueType="num">
                                      <p:cBhvr>
                                        <p:cTn id="19" dur="250" fill="hold"/>
                                        <p:tgtEl>
                                          <p:spTgt spid="2"/>
                                        </p:tgtEl>
                                        <p:attrNameLst>
                                          <p:attrName>ppt_h</p:attrName>
                                        </p:attrNameLst>
                                      </p:cBhvr>
                                      <p:tavLst>
                                        <p:tav tm="0">
                                          <p:val>
                                            <p:fltVal val="0"/>
                                          </p:val>
                                        </p:tav>
                                        <p:tav tm="100000">
                                          <p:val>
                                            <p:strVal val="#ppt_h"/>
                                          </p:val>
                                        </p:tav>
                                      </p:tavLst>
                                    </p:anim>
                                    <p:animEffect transition="in" filter="fade">
                                      <p:cBhvr>
                                        <p:cTn id="20" dur="250"/>
                                        <p:tgtEl>
                                          <p:spTgt spid="2"/>
                                        </p:tgtEl>
                                      </p:cBhvr>
                                    </p:animEffect>
                                  </p:childTnLst>
                                </p:cTn>
                              </p:par>
                              <p:par>
                                <p:cTn id="21" presetID="6" presetClass="emph" presetSubtype="0" decel="100000" fill="hold" grpId="1" nodeType="withEffect">
                                  <p:stCondLst>
                                    <p:cond delay="200"/>
                                  </p:stCondLst>
                                  <p:childTnLst>
                                    <p:animScale>
                                      <p:cBhvr>
                                        <p:cTn id="22" dur="250" fill="hold"/>
                                        <p:tgtEl>
                                          <p:spTgt spid="2"/>
                                        </p:tgtEl>
                                      </p:cBhvr>
                                      <p:by x="120000" y="120000"/>
                                    </p:animScale>
                                  </p:childTnLst>
                                </p:cTn>
                              </p:par>
                              <p:par>
                                <p:cTn id="23" presetID="6" presetClass="emph" presetSubtype="0" decel="100000" fill="hold" grpId="2" nodeType="withEffect">
                                  <p:stCondLst>
                                    <p:cond delay="400"/>
                                  </p:stCondLst>
                                  <p:childTnLst>
                                    <p:animScale>
                                      <p:cBhvr>
                                        <p:cTn id="24" dur="250" fill="hold"/>
                                        <p:tgtEl>
                                          <p:spTgt spid="2"/>
                                        </p:tgtEl>
                                      </p:cBhvr>
                                      <p:by x="83000" y="83000"/>
                                    </p:animScale>
                                  </p:childTnLst>
                                </p:cTn>
                              </p:par>
                              <p:par>
                                <p:cTn id="25" presetID="53" presetClass="entr" presetSubtype="16" fill="hold" grpId="0" nodeType="withEffect">
                                  <p:stCondLst>
                                    <p:cond delay="400"/>
                                  </p:stCondLst>
                                  <p:childTnLst>
                                    <p:set>
                                      <p:cBhvr>
                                        <p:cTn id="26" dur="1" fill="hold">
                                          <p:stCondLst>
                                            <p:cond delay="0"/>
                                          </p:stCondLst>
                                        </p:cTn>
                                        <p:tgtEl>
                                          <p:spTgt spid="3"/>
                                        </p:tgtEl>
                                        <p:attrNameLst>
                                          <p:attrName>style.visibility</p:attrName>
                                        </p:attrNameLst>
                                      </p:cBhvr>
                                      <p:to>
                                        <p:strVal val="visible"/>
                                      </p:to>
                                    </p:set>
                                    <p:anim calcmode="lin" valueType="num">
                                      <p:cBhvr>
                                        <p:cTn id="27" dur="250" fill="hold"/>
                                        <p:tgtEl>
                                          <p:spTgt spid="3"/>
                                        </p:tgtEl>
                                        <p:attrNameLst>
                                          <p:attrName>ppt_w</p:attrName>
                                        </p:attrNameLst>
                                      </p:cBhvr>
                                      <p:tavLst>
                                        <p:tav tm="0">
                                          <p:val>
                                            <p:fltVal val="0"/>
                                          </p:val>
                                        </p:tav>
                                        <p:tav tm="100000">
                                          <p:val>
                                            <p:strVal val="#ppt_w"/>
                                          </p:val>
                                        </p:tav>
                                      </p:tavLst>
                                    </p:anim>
                                    <p:anim calcmode="lin" valueType="num">
                                      <p:cBhvr>
                                        <p:cTn id="28" dur="250" fill="hold"/>
                                        <p:tgtEl>
                                          <p:spTgt spid="3"/>
                                        </p:tgtEl>
                                        <p:attrNameLst>
                                          <p:attrName>ppt_h</p:attrName>
                                        </p:attrNameLst>
                                      </p:cBhvr>
                                      <p:tavLst>
                                        <p:tav tm="0">
                                          <p:val>
                                            <p:fltVal val="0"/>
                                          </p:val>
                                        </p:tav>
                                        <p:tav tm="100000">
                                          <p:val>
                                            <p:strVal val="#ppt_h"/>
                                          </p:val>
                                        </p:tav>
                                      </p:tavLst>
                                    </p:anim>
                                    <p:animEffect transition="in" filter="fade">
                                      <p:cBhvr>
                                        <p:cTn id="29" dur="250"/>
                                        <p:tgtEl>
                                          <p:spTgt spid="3"/>
                                        </p:tgtEl>
                                      </p:cBhvr>
                                    </p:animEffect>
                                  </p:childTnLst>
                                </p:cTn>
                              </p:par>
                              <p:par>
                                <p:cTn id="30" presetID="6" presetClass="emph" presetSubtype="0" decel="100000" fill="hold" grpId="1" nodeType="withEffect">
                                  <p:stCondLst>
                                    <p:cond delay="600"/>
                                  </p:stCondLst>
                                  <p:childTnLst>
                                    <p:animScale>
                                      <p:cBhvr>
                                        <p:cTn id="31" dur="250" fill="hold"/>
                                        <p:tgtEl>
                                          <p:spTgt spid="3"/>
                                        </p:tgtEl>
                                      </p:cBhvr>
                                      <p:by x="120000" y="120000"/>
                                    </p:animScale>
                                  </p:childTnLst>
                                </p:cTn>
                              </p:par>
                              <p:par>
                                <p:cTn id="32" presetID="6" presetClass="emph" presetSubtype="0" decel="100000" fill="hold" grpId="2" nodeType="withEffect">
                                  <p:stCondLst>
                                    <p:cond delay="800"/>
                                  </p:stCondLst>
                                  <p:childTnLst>
                                    <p:animScale>
                                      <p:cBhvr>
                                        <p:cTn id="33" dur="250" fill="hold"/>
                                        <p:tgtEl>
                                          <p:spTgt spid="3"/>
                                        </p:tgtEl>
                                      </p:cBhvr>
                                      <p:by x="83000" y="83000"/>
                                    </p:animScale>
                                  </p:childTnLst>
                                </p:cTn>
                              </p:par>
                              <p:par>
                                <p:cTn id="34" presetID="53" presetClass="entr" presetSubtype="16" fill="hold" nodeType="withEffect">
                                  <p:stCondLst>
                                    <p:cond delay="600"/>
                                  </p:stCondLst>
                                  <p:childTnLst>
                                    <p:set>
                                      <p:cBhvr>
                                        <p:cTn id="35" dur="1" fill="hold">
                                          <p:stCondLst>
                                            <p:cond delay="0"/>
                                          </p:stCondLst>
                                        </p:cTn>
                                        <p:tgtEl>
                                          <p:spTgt spid="5"/>
                                        </p:tgtEl>
                                        <p:attrNameLst>
                                          <p:attrName>style.visibility</p:attrName>
                                        </p:attrNameLst>
                                      </p:cBhvr>
                                      <p:to>
                                        <p:strVal val="visible"/>
                                      </p:to>
                                    </p:set>
                                    <p:anim calcmode="lin" valueType="num">
                                      <p:cBhvr>
                                        <p:cTn id="36" dur="250" fill="hold"/>
                                        <p:tgtEl>
                                          <p:spTgt spid="5"/>
                                        </p:tgtEl>
                                        <p:attrNameLst>
                                          <p:attrName>ppt_w</p:attrName>
                                        </p:attrNameLst>
                                      </p:cBhvr>
                                      <p:tavLst>
                                        <p:tav tm="0">
                                          <p:val>
                                            <p:fltVal val="0"/>
                                          </p:val>
                                        </p:tav>
                                        <p:tav tm="100000">
                                          <p:val>
                                            <p:strVal val="#ppt_w"/>
                                          </p:val>
                                        </p:tav>
                                      </p:tavLst>
                                    </p:anim>
                                    <p:anim calcmode="lin" valueType="num">
                                      <p:cBhvr>
                                        <p:cTn id="37" dur="250" fill="hold"/>
                                        <p:tgtEl>
                                          <p:spTgt spid="5"/>
                                        </p:tgtEl>
                                        <p:attrNameLst>
                                          <p:attrName>ppt_h</p:attrName>
                                        </p:attrNameLst>
                                      </p:cBhvr>
                                      <p:tavLst>
                                        <p:tav tm="0">
                                          <p:val>
                                            <p:fltVal val="0"/>
                                          </p:val>
                                        </p:tav>
                                        <p:tav tm="100000">
                                          <p:val>
                                            <p:strVal val="#ppt_h"/>
                                          </p:val>
                                        </p:tav>
                                      </p:tavLst>
                                    </p:anim>
                                    <p:animEffect transition="in" filter="fade">
                                      <p:cBhvr>
                                        <p:cTn id="38" dur="250"/>
                                        <p:tgtEl>
                                          <p:spTgt spid="5"/>
                                        </p:tgtEl>
                                      </p:cBhvr>
                                    </p:animEffect>
                                  </p:childTnLst>
                                </p:cTn>
                              </p:par>
                              <p:par>
                                <p:cTn id="39" presetID="6" presetClass="emph" presetSubtype="0" decel="100000" fill="hold" nodeType="withEffect">
                                  <p:stCondLst>
                                    <p:cond delay="800"/>
                                  </p:stCondLst>
                                  <p:childTnLst>
                                    <p:animScale>
                                      <p:cBhvr>
                                        <p:cTn id="40" dur="250" fill="hold"/>
                                        <p:tgtEl>
                                          <p:spTgt spid="5"/>
                                        </p:tgtEl>
                                      </p:cBhvr>
                                      <p:by x="120000" y="120000"/>
                                    </p:animScale>
                                  </p:childTnLst>
                                </p:cTn>
                              </p:par>
                              <p:par>
                                <p:cTn id="41" presetID="6" presetClass="emph" presetSubtype="0" decel="100000" fill="hold" nodeType="withEffect">
                                  <p:stCondLst>
                                    <p:cond delay="1000"/>
                                  </p:stCondLst>
                                  <p:childTnLst>
                                    <p:animScale>
                                      <p:cBhvr>
                                        <p:cTn id="42" dur="250" fill="hold"/>
                                        <p:tgtEl>
                                          <p:spTgt spid="5"/>
                                        </p:tgtEl>
                                      </p:cBhvr>
                                      <p:by x="83000" y="83000"/>
                                    </p:animScale>
                                  </p:childTnLst>
                                </p:cTn>
                              </p:par>
                              <p:par>
                                <p:cTn id="43" presetID="53" presetClass="entr" presetSubtype="16" fill="hold" grpId="0" nodeType="withEffect">
                                  <p:stCondLst>
                                    <p:cond delay="600"/>
                                  </p:stCondLst>
                                  <p:childTnLst>
                                    <p:set>
                                      <p:cBhvr>
                                        <p:cTn id="44" dur="1" fill="hold">
                                          <p:stCondLst>
                                            <p:cond delay="0"/>
                                          </p:stCondLst>
                                        </p:cTn>
                                        <p:tgtEl>
                                          <p:spTgt spid="4"/>
                                        </p:tgtEl>
                                        <p:attrNameLst>
                                          <p:attrName>style.visibility</p:attrName>
                                        </p:attrNameLst>
                                      </p:cBhvr>
                                      <p:to>
                                        <p:strVal val="visible"/>
                                      </p:to>
                                    </p:set>
                                    <p:anim calcmode="lin" valueType="num">
                                      <p:cBhvr>
                                        <p:cTn id="45" dur="250" fill="hold"/>
                                        <p:tgtEl>
                                          <p:spTgt spid="4"/>
                                        </p:tgtEl>
                                        <p:attrNameLst>
                                          <p:attrName>ppt_w</p:attrName>
                                        </p:attrNameLst>
                                      </p:cBhvr>
                                      <p:tavLst>
                                        <p:tav tm="0">
                                          <p:val>
                                            <p:fltVal val="0"/>
                                          </p:val>
                                        </p:tav>
                                        <p:tav tm="100000">
                                          <p:val>
                                            <p:strVal val="#ppt_w"/>
                                          </p:val>
                                        </p:tav>
                                      </p:tavLst>
                                    </p:anim>
                                    <p:anim calcmode="lin" valueType="num">
                                      <p:cBhvr>
                                        <p:cTn id="46" dur="250" fill="hold"/>
                                        <p:tgtEl>
                                          <p:spTgt spid="4"/>
                                        </p:tgtEl>
                                        <p:attrNameLst>
                                          <p:attrName>ppt_h</p:attrName>
                                        </p:attrNameLst>
                                      </p:cBhvr>
                                      <p:tavLst>
                                        <p:tav tm="0">
                                          <p:val>
                                            <p:fltVal val="0"/>
                                          </p:val>
                                        </p:tav>
                                        <p:tav tm="100000">
                                          <p:val>
                                            <p:strVal val="#ppt_h"/>
                                          </p:val>
                                        </p:tav>
                                      </p:tavLst>
                                    </p:anim>
                                    <p:animEffect transition="in" filter="fade">
                                      <p:cBhvr>
                                        <p:cTn id="47" dur="250"/>
                                        <p:tgtEl>
                                          <p:spTgt spid="4"/>
                                        </p:tgtEl>
                                      </p:cBhvr>
                                    </p:animEffect>
                                  </p:childTnLst>
                                </p:cTn>
                              </p:par>
                              <p:par>
                                <p:cTn id="48" presetID="6" presetClass="emph" presetSubtype="0" decel="100000" fill="hold" grpId="1" nodeType="withEffect">
                                  <p:stCondLst>
                                    <p:cond delay="800"/>
                                  </p:stCondLst>
                                  <p:childTnLst>
                                    <p:animScale>
                                      <p:cBhvr>
                                        <p:cTn id="49" dur="250" fill="hold"/>
                                        <p:tgtEl>
                                          <p:spTgt spid="4"/>
                                        </p:tgtEl>
                                      </p:cBhvr>
                                      <p:by x="120000" y="120000"/>
                                    </p:animScale>
                                  </p:childTnLst>
                                </p:cTn>
                              </p:par>
                              <p:par>
                                <p:cTn id="50" presetID="6" presetClass="emph" presetSubtype="0" decel="100000" fill="hold" grpId="2" nodeType="withEffect">
                                  <p:stCondLst>
                                    <p:cond delay="1000"/>
                                  </p:stCondLst>
                                  <p:childTnLst>
                                    <p:animScale>
                                      <p:cBhvr>
                                        <p:cTn id="51" dur="250" fill="hold"/>
                                        <p:tgtEl>
                                          <p:spTgt spid="4"/>
                                        </p:tgtEl>
                                      </p:cBhvr>
                                      <p:by x="83000" y="83000"/>
                                    </p:animScale>
                                  </p:childTnLst>
                                </p:cTn>
                              </p:par>
                            </p:childTnLst>
                          </p:cTn>
                        </p:par>
                        <p:par>
                          <p:cTn id="52" fill="hold">
                            <p:stCondLst>
                              <p:cond delay="20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par>
                                <p:cTn id="58" presetID="35" presetClass="path" presetSubtype="0" accel="50000" decel="50000" fill="hold" nodeType="withEffect">
                                  <p:stCondLst>
                                    <p:cond delay="0"/>
                                  </p:stCondLst>
                                  <p:childTnLst>
                                    <p:animMotion origin="layout" path="M 1.25E-06 -1.11111E-06 L 0.31575 -1.11111E-06" pathEditMode="relative" rAng="0" ptsTypes="AA">
                                      <p:cBhvr>
                                        <p:cTn id="59" dur="1000" spd="-100000" fill="hold"/>
                                        <p:tgtEl>
                                          <p:spTgt spid="16"/>
                                        </p:tgtEl>
                                        <p:attrNameLst>
                                          <p:attrName>ppt_x</p:attrName>
                                          <p:attrName>ppt_y</p:attrName>
                                        </p:attrNameLst>
                                      </p:cBhvr>
                                      <p:rCtr x="15781" y="0"/>
                                    </p:animMotion>
                                  </p:childTnLst>
                                </p:cTn>
                              </p:par>
                              <p:par>
                                <p:cTn id="60" presetID="53" presetClass="entr" presetSubtype="16" fill="hold" nodeType="withEffect">
                                  <p:stCondLst>
                                    <p:cond delay="30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35" presetClass="path" presetSubtype="0" accel="50000" decel="50000" fill="hold" nodeType="withEffect">
                                  <p:stCondLst>
                                    <p:cond delay="300"/>
                                  </p:stCondLst>
                                  <p:childTnLst>
                                    <p:animMotion origin="layout" path="M 1.25E-06 -1.11111E-06 L 0.31575 -1.11111E-06" pathEditMode="relative" rAng="0" ptsTypes="AA">
                                      <p:cBhvr>
                                        <p:cTn id="66" dur="1000" spd="-100000" fill="hold"/>
                                        <p:tgtEl>
                                          <p:spTgt spid="22"/>
                                        </p:tgtEl>
                                        <p:attrNameLst>
                                          <p:attrName>ppt_x</p:attrName>
                                          <p:attrName>ppt_y</p:attrName>
                                        </p:attrNameLst>
                                      </p:cBhvr>
                                      <p:rCtr x="15781" y="0"/>
                                    </p:animMotion>
                                  </p:childTnLst>
                                </p:cTn>
                              </p:par>
                            </p:childTnLst>
                          </p:cTn>
                        </p:par>
                        <p:par>
                          <p:cTn id="67" fill="hold">
                            <p:stCondLst>
                              <p:cond delay="2500"/>
                            </p:stCondLst>
                            <p:childTnLst>
                              <p:par>
                                <p:cTn id="68" presetID="53" presetClass="entr" presetSubtype="16" fill="hold"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par>
                                <p:cTn id="73" presetID="35" presetClass="path" presetSubtype="0" accel="50000" decel="50000" fill="hold" nodeType="withEffect">
                                  <p:stCondLst>
                                    <p:cond delay="0"/>
                                  </p:stCondLst>
                                  <p:childTnLst>
                                    <p:animMotion origin="layout" path="M 1.25E-06 -1.11111E-06 L 0.31575 -1.11111E-06" pathEditMode="relative" rAng="0" ptsTypes="AA">
                                      <p:cBhvr>
                                        <p:cTn id="74" dur="1000" spd="-100000" fill="hold"/>
                                        <p:tgtEl>
                                          <p:spTgt spid="26"/>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p:bldP spid="3" grpId="1"/>
      <p:bldP spid="3" grpId="2"/>
      <p:bldP spid="4" grpId="0"/>
      <p:bldP spid="4" grpId="1"/>
      <p:bldP spid="4"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8088923" y="246423"/>
            <a:ext cx="4103077" cy="675011"/>
          </a:xfrm>
          <a:prstGeom prst="rect">
            <a:avLst/>
          </a:prstGeom>
        </p:spPr>
      </p:pic>
      <p:cxnSp>
        <p:nvCxnSpPr>
          <p:cNvPr id="4" name="直接连接符 3"/>
          <p:cNvCxnSpPr/>
          <p:nvPr>
            <p:custDataLst>
              <p:tags r:id="rId3"/>
            </p:custDataLst>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4"/>
            </p:custDataLst>
          </p:nvPr>
        </p:nvSpPr>
        <p:spPr>
          <a:xfrm>
            <a:off x="1060287" y="353095"/>
            <a:ext cx="7195946"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三、考点精析 讲练结合</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6" name="Freeform 29"/>
          <p:cNvSpPr/>
          <p:nvPr>
            <p:custDataLst>
              <p:tags r:id="rId5"/>
            </p:custDataLst>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p:custDataLst>
              <p:tags r:id="rId6"/>
            </p:custDataLst>
          </p:nvPr>
        </p:nvSpPr>
        <p:spPr>
          <a:xfrm>
            <a:off x="412756" y="1789097"/>
            <a:ext cx="11234747" cy="1938992"/>
          </a:xfrm>
          <a:prstGeom prst="rect">
            <a:avLst/>
          </a:prstGeom>
          <a:noFill/>
        </p:spPr>
        <p:txBody>
          <a:bodyPr wrap="square">
            <a:spAutoFit/>
          </a:bodyPr>
          <a:lstStyle/>
          <a:p>
            <a:pPr indent="266700" algn="just"/>
            <a:r>
              <a:rPr lang="en-US" altLang="zh-CN" sz="2400" kern="100">
                <a:effectLst/>
                <a:latin typeface="+mn-ea"/>
                <a:cs typeface="Times New Roman" panose="02020603050405020304" pitchFamily="18" charset="0"/>
              </a:rPr>
              <a:t>【</a:t>
            </a:r>
            <a:r>
              <a:rPr lang="zh-CN" altLang="en-US" sz="2400" kern="100">
                <a:effectLst/>
                <a:latin typeface="+mn-ea"/>
                <a:cs typeface="Times New Roman" panose="02020603050405020304" pitchFamily="18" charset="0"/>
              </a:rPr>
              <a:t>典例</a:t>
            </a:r>
            <a:r>
              <a:rPr lang="en-US" altLang="zh-CN" sz="2400" kern="100">
                <a:effectLst/>
                <a:latin typeface="+mn-ea"/>
                <a:cs typeface="Times New Roman" panose="02020603050405020304" pitchFamily="18" charset="0"/>
              </a:rPr>
              <a:t>2】</a:t>
            </a:r>
            <a:r>
              <a:rPr lang="zh-CN" altLang="en-US" sz="2400" kern="100">
                <a:effectLst/>
                <a:latin typeface="+mn-ea"/>
                <a:cs typeface="Times New Roman" panose="02020603050405020304" pitchFamily="18" charset="0"/>
              </a:rPr>
              <a:t>理性认识是人们借助抽象思维在概括、整理大量感性材料的基础上达到关于事物的本质、全体、内部联系和事物自身规律性的认识，包括的三种形式是（   ）</a:t>
            </a:r>
            <a:endParaRPr lang="zh-CN" altLang="en-US" sz="2400" kern="100">
              <a:effectLst/>
              <a:latin typeface="+mn-ea"/>
              <a:cs typeface="Times New Roman" panose="02020603050405020304" pitchFamily="18" charset="0"/>
            </a:endParaRPr>
          </a:p>
          <a:p>
            <a:pPr indent="266700" algn="just"/>
            <a:r>
              <a:rPr lang="en-US" altLang="zh-CN" sz="2400" kern="100">
                <a:effectLst/>
                <a:latin typeface="+mn-ea"/>
                <a:cs typeface="Times New Roman" panose="02020603050405020304" pitchFamily="18" charset="0"/>
              </a:rPr>
              <a:t>A</a:t>
            </a:r>
            <a:r>
              <a:rPr lang="zh-CN" altLang="en-US" sz="2400" kern="100">
                <a:effectLst/>
                <a:latin typeface="+mn-ea"/>
                <a:cs typeface="Times New Roman" panose="02020603050405020304" pitchFamily="18" charset="0"/>
              </a:rPr>
              <a:t>．感觉、判断和推理	</a:t>
            </a:r>
            <a:r>
              <a:rPr lang="en-US" altLang="zh-CN" sz="2400" kern="100">
                <a:effectLst/>
                <a:latin typeface="+mn-ea"/>
                <a:cs typeface="Times New Roman" panose="02020603050405020304" pitchFamily="18" charset="0"/>
              </a:rPr>
              <a:t>B</a:t>
            </a:r>
            <a:r>
              <a:rPr lang="zh-CN" altLang="en-US" sz="2400" kern="100">
                <a:effectLst/>
                <a:latin typeface="+mn-ea"/>
                <a:cs typeface="Times New Roman" panose="02020603050405020304" pitchFamily="18" charset="0"/>
              </a:rPr>
              <a:t>．概念、知觉和推理</a:t>
            </a:r>
            <a:endParaRPr lang="zh-CN" altLang="en-US" sz="2400" kern="100">
              <a:effectLst/>
              <a:latin typeface="+mn-ea"/>
              <a:cs typeface="Times New Roman" panose="02020603050405020304" pitchFamily="18" charset="0"/>
            </a:endParaRPr>
          </a:p>
          <a:p>
            <a:pPr indent="266700" algn="just"/>
            <a:r>
              <a:rPr lang="en-US" altLang="zh-CN" sz="2400" kern="100">
                <a:effectLst/>
                <a:latin typeface="+mn-ea"/>
                <a:cs typeface="Times New Roman" panose="02020603050405020304" pitchFamily="18" charset="0"/>
              </a:rPr>
              <a:t>C</a:t>
            </a:r>
            <a:r>
              <a:rPr lang="zh-CN" altLang="en-US" sz="2400" kern="100">
                <a:effectLst/>
                <a:latin typeface="+mn-ea"/>
                <a:cs typeface="Times New Roman" panose="02020603050405020304" pitchFamily="18" charset="0"/>
              </a:rPr>
              <a:t>．概念、判断和表象	</a:t>
            </a:r>
            <a:r>
              <a:rPr lang="en-US" altLang="zh-CN" sz="2400" kern="100">
                <a:effectLst/>
                <a:latin typeface="+mn-ea"/>
                <a:cs typeface="Times New Roman" panose="02020603050405020304" pitchFamily="18" charset="0"/>
              </a:rPr>
              <a:t>D</a:t>
            </a:r>
            <a:r>
              <a:rPr lang="zh-CN" altLang="en-US" sz="2400" kern="100">
                <a:effectLst/>
                <a:latin typeface="+mn-ea"/>
                <a:cs typeface="Times New Roman" panose="02020603050405020304" pitchFamily="18" charset="0"/>
              </a:rPr>
              <a:t>．概念、判断和推理</a:t>
            </a:r>
            <a:endParaRPr lang="zh-CN" altLang="en-US" sz="2400" kern="100">
              <a:effectLst/>
              <a:latin typeface="+mn-ea"/>
              <a:cs typeface="Times New Roman" panose="02020603050405020304" pitchFamily="18" charset="0"/>
            </a:endParaRPr>
          </a:p>
        </p:txBody>
      </p:sp>
      <p:sp>
        <p:nvSpPr>
          <p:cNvPr id="8" name="卷形: 水平 7"/>
          <p:cNvSpPr/>
          <p:nvPr>
            <p:custDataLst>
              <p:tags r:id="rId7"/>
            </p:custDataLst>
          </p:nvPr>
        </p:nvSpPr>
        <p:spPr>
          <a:xfrm>
            <a:off x="288468" y="946893"/>
            <a:ext cx="2574524" cy="81674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t>典型训练</a:t>
            </a:r>
            <a:endParaRPr lang="zh-CN" altLang="en-US" sz="3200"/>
          </a:p>
        </p:txBody>
      </p:sp>
      <p:sp>
        <p:nvSpPr>
          <p:cNvPr id="10" name="矩形 9"/>
          <p:cNvSpPr/>
          <p:nvPr>
            <p:custDataLst>
              <p:tags r:id="rId8"/>
            </p:custDataLst>
          </p:nvPr>
        </p:nvSpPr>
        <p:spPr>
          <a:xfrm>
            <a:off x="544497" y="2231806"/>
            <a:ext cx="913961" cy="923330"/>
          </a:xfrm>
          <a:prstGeom prst="rect">
            <a:avLst/>
          </a:prstGeom>
          <a:noFill/>
        </p:spPr>
        <p:txBody>
          <a:bodyPr wrap="square" lIns="91440" tIns="45720" rIns="91440" bIns="45720">
            <a:spAutoFit/>
          </a:bodyPr>
          <a:lstStyle/>
          <a:p>
            <a:pPr algn="ctr"/>
            <a:r>
              <a:rPr lang="en-US" altLang="zh-CN" sz="5400" b="0" cap="none" spc="0">
                <a:ln w="0"/>
                <a:solidFill>
                  <a:schemeClr val="accent1"/>
                </a:solidFill>
                <a:effectLst>
                  <a:outerShdw blurRad="38100" dist="25400" dir="5400000" algn="ctr" rotWithShape="0">
                    <a:srgbClr val="6E747A">
                      <a:alpha val="43000"/>
                    </a:srgbClr>
                  </a:outerShdw>
                </a:effectLst>
              </a:rPr>
              <a:t>D</a:t>
            </a:r>
            <a:endParaRPr lang="zh-CN" altLang="en-US" sz="5400" b="0" cap="none" spc="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6.25E-07 -3.7037E-06 L 0.18997 -3.7037E-06" pathEditMode="relative" rAng="0" ptsTypes="AA">
                                      <p:cBhvr>
                                        <p:cTn id="11" dur="1000" spd="-100000" fill="hold"/>
                                        <p:tgtEl>
                                          <p:spTgt spid="2"/>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35" presetClass="path" presetSubtype="0" accel="50000" decel="50000" fill="hold" nodeType="withEffect">
                                  <p:stCondLst>
                                    <p:cond delay="0"/>
                                  </p:stCondLst>
                                  <p:childTnLst>
                                    <p:animMotion origin="layout" path="M 0 -3.7037E-06 L -0.41185 -3.7037E-06" pathEditMode="relative" rAng="0" ptsTypes="AA">
                                      <p:cBhvr>
                                        <p:cTn id="18" dur="1000" spd="-100000" fill="hold"/>
                                        <p:tgtEl>
                                          <p:spTgt spid="4"/>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fltVal val="0"/>
                                          </p:val>
                                        </p:tav>
                                        <p:tav tm="100000">
                                          <p:val>
                                            <p:strVal val="#ppt_w"/>
                                          </p:val>
                                        </p:tav>
                                      </p:tavLst>
                                    </p:anim>
                                    <p:anim calcmode="lin" valueType="num">
                                      <p:cBhvr>
                                        <p:cTn id="23" dur="250" fill="hold"/>
                                        <p:tgtEl>
                                          <p:spTgt spid="6"/>
                                        </p:tgtEl>
                                        <p:attrNameLst>
                                          <p:attrName>ppt_h</p:attrName>
                                        </p:attrNameLst>
                                      </p:cBhvr>
                                      <p:tavLst>
                                        <p:tav tm="0">
                                          <p:val>
                                            <p:fltVal val="0"/>
                                          </p:val>
                                        </p:tav>
                                        <p:tav tm="100000">
                                          <p:val>
                                            <p:strVal val="#ppt_h"/>
                                          </p:val>
                                        </p:tav>
                                      </p:tavLst>
                                    </p:anim>
                                    <p:animEffect transition="in" filter="fade">
                                      <p:cBhvr>
                                        <p:cTn id="24" dur="250"/>
                                        <p:tgtEl>
                                          <p:spTgt spid="6"/>
                                        </p:tgtEl>
                                      </p:cBhvr>
                                    </p:animEffect>
                                  </p:childTnLst>
                                </p:cTn>
                              </p:par>
                              <p:par>
                                <p:cTn id="25" presetID="6" presetClass="emph" presetSubtype="0" decel="100000" fill="hold" grpId="1" nodeType="withEffect">
                                  <p:stCondLst>
                                    <p:cond delay="200"/>
                                  </p:stCondLst>
                                  <p:childTnLst>
                                    <p:animScale>
                                      <p:cBhvr>
                                        <p:cTn id="26" dur="250" fill="hold"/>
                                        <p:tgtEl>
                                          <p:spTgt spid="6"/>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6"/>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35" presetClass="path" presetSubtype="0" accel="50000" decel="50000" fill="hold" grpId="1" nodeType="withEffect">
                                  <p:stCondLst>
                                    <p:cond delay="0"/>
                                  </p:stCondLst>
                                  <p:childTnLst>
                                    <p:animMotion origin="layout" path="M -4.375E-06 -3.7037E-06 L -0.30273 -3.7037E-06" pathEditMode="relative" rAng="0" ptsTypes="AA">
                                      <p:cBhvr>
                                        <p:cTn id="36" dur="1000" spd="-100000" fill="hold"/>
                                        <p:tgtEl>
                                          <p:spTgt spid="5"/>
                                        </p:tgtEl>
                                        <p:attrNameLst>
                                          <p:attrName>ppt_x</p:attrName>
                                          <p:attrName>ppt_y</p:attrName>
                                        </p:attrNameLst>
                                      </p:cBhvr>
                                      <p:rCtr x="-15143" y="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6" grpId="2"/>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8088923" y="246423"/>
            <a:ext cx="4103077" cy="675011"/>
          </a:xfrm>
          <a:prstGeom prst="rect">
            <a:avLst/>
          </a:prstGeom>
        </p:spPr>
      </p:pic>
      <p:cxnSp>
        <p:nvCxnSpPr>
          <p:cNvPr id="4" name="直接连接符 3"/>
          <p:cNvCxnSpPr/>
          <p:nvPr>
            <p:custDataLst>
              <p:tags r:id="rId3"/>
            </p:custDataLst>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4"/>
            </p:custDataLst>
          </p:nvPr>
        </p:nvSpPr>
        <p:spPr>
          <a:xfrm>
            <a:off x="1060287" y="353095"/>
            <a:ext cx="7195946"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三、考点精析 讲练结合</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6" name="Freeform 29"/>
          <p:cNvSpPr/>
          <p:nvPr>
            <p:custDataLst>
              <p:tags r:id="rId5"/>
            </p:custDataLst>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p:custDataLst>
              <p:tags r:id="rId6"/>
            </p:custDataLst>
          </p:nvPr>
        </p:nvSpPr>
        <p:spPr>
          <a:xfrm>
            <a:off x="412756" y="1789097"/>
            <a:ext cx="11234747" cy="3416320"/>
          </a:xfrm>
          <a:prstGeom prst="rect">
            <a:avLst/>
          </a:prstGeom>
          <a:noFill/>
        </p:spPr>
        <p:txBody>
          <a:bodyPr wrap="square">
            <a:spAutoFit/>
          </a:bodyPr>
          <a:lstStyle/>
          <a:p>
            <a:pPr indent="266700" algn="just"/>
            <a:r>
              <a:rPr lang="en-US" altLang="zh-CN" sz="2400" kern="100">
                <a:effectLst/>
                <a:latin typeface="+mn-ea"/>
                <a:cs typeface="Times New Roman" panose="02020603050405020304" pitchFamily="18" charset="0"/>
              </a:rPr>
              <a:t>【</a:t>
            </a:r>
            <a:r>
              <a:rPr lang="zh-CN" altLang="en-US" sz="2400" kern="100">
                <a:effectLst/>
                <a:latin typeface="+mn-ea"/>
                <a:cs typeface="Times New Roman" panose="02020603050405020304" pitchFamily="18" charset="0"/>
              </a:rPr>
              <a:t>典例</a:t>
            </a:r>
            <a:r>
              <a:rPr lang="en-US" altLang="zh-CN" sz="2400" kern="100">
                <a:effectLst/>
                <a:latin typeface="+mn-ea"/>
                <a:cs typeface="Times New Roman" panose="02020603050405020304" pitchFamily="18" charset="0"/>
              </a:rPr>
              <a:t>3】2021</a:t>
            </a:r>
            <a:r>
              <a:rPr lang="zh-CN" altLang="en-US" sz="2400" kern="100">
                <a:effectLst/>
                <a:latin typeface="+mn-ea"/>
                <a:cs typeface="Times New Roman" panose="02020603050405020304" pitchFamily="18" charset="0"/>
              </a:rPr>
              <a:t>年</a:t>
            </a:r>
            <a:r>
              <a:rPr lang="en-US" altLang="zh-CN" sz="2400" kern="100">
                <a:effectLst/>
                <a:latin typeface="+mn-ea"/>
                <a:cs typeface="Times New Roman" panose="02020603050405020304" pitchFamily="18" charset="0"/>
              </a:rPr>
              <a:t>10</a:t>
            </a:r>
            <a:r>
              <a:rPr lang="zh-CN" altLang="en-US" sz="2400" kern="100">
                <a:effectLst/>
                <a:latin typeface="+mn-ea"/>
                <a:cs typeface="Times New Roman" panose="02020603050405020304" pitchFamily="18" charset="0"/>
              </a:rPr>
              <a:t>月</a:t>
            </a:r>
            <a:r>
              <a:rPr lang="en-US" altLang="zh-CN" sz="2400" kern="100">
                <a:effectLst/>
                <a:latin typeface="+mn-ea"/>
                <a:cs typeface="Times New Roman" panose="02020603050405020304" pitchFamily="18" charset="0"/>
              </a:rPr>
              <a:t>16</a:t>
            </a:r>
            <a:r>
              <a:rPr lang="zh-CN" altLang="en-US" sz="2400" kern="100">
                <a:effectLst/>
                <a:latin typeface="+mn-ea"/>
                <a:cs typeface="Times New Roman" panose="02020603050405020304" pitchFamily="18" charset="0"/>
              </a:rPr>
              <a:t>日，神舟十三号载人飞船发射成功，这是我国空间站阶段的再次载人飞行任务。根据中国载人航天工程“三步走”战略，神舟十二号飞行任务承上启下，将进一步验证载人天地往返运输系统的功能，为后续空间站建造及应用发展奠定坚实基础。从思维方式看，神舟十三号飞行任务的实验</a:t>
            </a:r>
            <a:r>
              <a:rPr lang="en-US" altLang="zh-CN" sz="2400" kern="100">
                <a:effectLst/>
                <a:latin typeface="+mn-ea"/>
                <a:cs typeface="Times New Roman" panose="02020603050405020304" pitchFamily="18" charset="0"/>
              </a:rPr>
              <a:t>(    )</a:t>
            </a:r>
            <a:endParaRPr lang="en-US" altLang="zh-CN" sz="2400" kern="100">
              <a:effectLst/>
              <a:latin typeface="+mn-ea"/>
              <a:cs typeface="Times New Roman" panose="02020603050405020304" pitchFamily="18" charset="0"/>
            </a:endParaRPr>
          </a:p>
          <a:p>
            <a:pPr indent="266700" algn="just"/>
            <a:r>
              <a:rPr lang="en-US" altLang="zh-CN" sz="2400" kern="100">
                <a:effectLst/>
                <a:latin typeface="+mn-ea"/>
                <a:cs typeface="Times New Roman" panose="02020603050405020304" pitchFamily="18" charset="0"/>
              </a:rPr>
              <a:t>①</a:t>
            </a:r>
            <a:r>
              <a:rPr lang="zh-CN" altLang="en-US" sz="2400" kern="100">
                <a:effectLst/>
                <a:latin typeface="+mn-ea"/>
                <a:cs typeface="Times New Roman" panose="02020603050405020304" pitchFamily="18" charset="0"/>
              </a:rPr>
              <a:t>着眼于事物的整体和发展趋势</a:t>
            </a:r>
            <a:endParaRPr lang="zh-CN" altLang="en-US" sz="2400" kern="100">
              <a:effectLst/>
              <a:latin typeface="+mn-ea"/>
              <a:cs typeface="Times New Roman" panose="02020603050405020304" pitchFamily="18" charset="0"/>
            </a:endParaRPr>
          </a:p>
          <a:p>
            <a:pPr indent="266700" algn="just"/>
            <a:r>
              <a:rPr lang="zh-CN" altLang="en-US" sz="2400" kern="100">
                <a:effectLst/>
                <a:latin typeface="+mn-ea"/>
                <a:cs typeface="Times New Roman" panose="02020603050405020304" pitchFamily="18" charset="0"/>
              </a:rPr>
              <a:t>②注重分析各个部分之间的相互联系</a:t>
            </a:r>
            <a:endParaRPr lang="zh-CN" altLang="en-US" sz="2400" kern="100">
              <a:effectLst/>
              <a:latin typeface="+mn-ea"/>
              <a:cs typeface="Times New Roman" panose="02020603050405020304" pitchFamily="18" charset="0"/>
            </a:endParaRPr>
          </a:p>
          <a:p>
            <a:pPr indent="266700" algn="just"/>
            <a:r>
              <a:rPr lang="zh-CN" altLang="en-US" sz="2400" kern="100">
                <a:effectLst/>
                <a:latin typeface="+mn-ea"/>
                <a:cs typeface="Times New Roman" panose="02020603050405020304" pitchFamily="18" charset="0"/>
              </a:rPr>
              <a:t>③从关键个体的分析中形成对事物的正确认识</a:t>
            </a:r>
            <a:endParaRPr lang="zh-CN" altLang="en-US" sz="2400" kern="100">
              <a:effectLst/>
              <a:latin typeface="+mn-ea"/>
              <a:cs typeface="Times New Roman" panose="02020603050405020304" pitchFamily="18" charset="0"/>
            </a:endParaRPr>
          </a:p>
          <a:p>
            <a:pPr indent="266700" algn="just"/>
            <a:r>
              <a:rPr lang="zh-CN" altLang="en-US" sz="2400" kern="100">
                <a:effectLst/>
                <a:latin typeface="+mn-ea"/>
                <a:cs typeface="Times New Roman" panose="02020603050405020304" pitchFamily="18" charset="0"/>
              </a:rPr>
              <a:t>④在实践基础上实现思维抽象到思维具体的飞跃</a:t>
            </a:r>
            <a:endParaRPr lang="zh-CN" altLang="en-US" sz="2400" kern="100">
              <a:effectLst/>
              <a:latin typeface="+mn-ea"/>
              <a:cs typeface="Times New Roman" panose="02020603050405020304" pitchFamily="18" charset="0"/>
            </a:endParaRPr>
          </a:p>
          <a:p>
            <a:pPr indent="266700" algn="just"/>
            <a:r>
              <a:rPr lang="en-US" altLang="zh-CN" sz="2400" kern="100">
                <a:effectLst/>
                <a:latin typeface="+mn-ea"/>
                <a:cs typeface="Times New Roman" panose="02020603050405020304" pitchFamily="18" charset="0"/>
              </a:rPr>
              <a:t>A</a:t>
            </a:r>
            <a:r>
              <a:rPr lang="zh-CN" altLang="en-US" sz="2400" kern="100">
                <a:effectLst/>
                <a:latin typeface="+mn-ea"/>
                <a:cs typeface="Times New Roman" panose="02020603050405020304" pitchFamily="18" charset="0"/>
              </a:rPr>
              <a:t>．①②	</a:t>
            </a:r>
            <a:r>
              <a:rPr lang="en-US" altLang="zh-CN" sz="2400" kern="100">
                <a:effectLst/>
                <a:latin typeface="+mn-ea"/>
                <a:cs typeface="Times New Roman" panose="02020603050405020304" pitchFamily="18" charset="0"/>
              </a:rPr>
              <a:t>B</a:t>
            </a:r>
            <a:r>
              <a:rPr lang="zh-CN" altLang="en-US" sz="2400" kern="100">
                <a:effectLst/>
                <a:latin typeface="+mn-ea"/>
                <a:cs typeface="Times New Roman" panose="02020603050405020304" pitchFamily="18" charset="0"/>
              </a:rPr>
              <a:t>．①③	</a:t>
            </a:r>
            <a:r>
              <a:rPr lang="en-US" altLang="zh-CN" sz="2400" kern="100">
                <a:effectLst/>
                <a:latin typeface="+mn-ea"/>
                <a:cs typeface="Times New Roman" panose="02020603050405020304" pitchFamily="18" charset="0"/>
              </a:rPr>
              <a:t>C</a:t>
            </a:r>
            <a:r>
              <a:rPr lang="zh-CN" altLang="en-US" sz="2400" kern="100">
                <a:effectLst/>
                <a:latin typeface="+mn-ea"/>
                <a:cs typeface="Times New Roman" panose="02020603050405020304" pitchFamily="18" charset="0"/>
              </a:rPr>
              <a:t>．②④	</a:t>
            </a:r>
            <a:r>
              <a:rPr lang="en-US" altLang="zh-CN" sz="2400" kern="100">
                <a:effectLst/>
                <a:latin typeface="+mn-ea"/>
                <a:cs typeface="Times New Roman" panose="02020603050405020304" pitchFamily="18" charset="0"/>
              </a:rPr>
              <a:t>D</a:t>
            </a:r>
            <a:r>
              <a:rPr lang="zh-CN" altLang="en-US" sz="2400" kern="100">
                <a:effectLst/>
                <a:latin typeface="+mn-ea"/>
                <a:cs typeface="Times New Roman" panose="02020603050405020304" pitchFamily="18" charset="0"/>
              </a:rPr>
              <a:t>．③④</a:t>
            </a:r>
            <a:endParaRPr lang="zh-CN" altLang="en-US" sz="2400" kern="100">
              <a:effectLst/>
              <a:latin typeface="+mn-ea"/>
              <a:cs typeface="Times New Roman" panose="02020603050405020304" pitchFamily="18" charset="0"/>
            </a:endParaRPr>
          </a:p>
        </p:txBody>
      </p:sp>
      <p:sp>
        <p:nvSpPr>
          <p:cNvPr id="8" name="卷形: 水平 7"/>
          <p:cNvSpPr/>
          <p:nvPr>
            <p:custDataLst>
              <p:tags r:id="rId7"/>
            </p:custDataLst>
          </p:nvPr>
        </p:nvSpPr>
        <p:spPr>
          <a:xfrm>
            <a:off x="288468" y="946893"/>
            <a:ext cx="2574524" cy="81674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t>典型训练</a:t>
            </a:r>
            <a:endParaRPr lang="zh-CN" altLang="en-US" sz="3200"/>
          </a:p>
        </p:txBody>
      </p:sp>
      <p:sp>
        <p:nvSpPr>
          <p:cNvPr id="10" name="矩形 9"/>
          <p:cNvSpPr/>
          <p:nvPr>
            <p:custDataLst>
              <p:tags r:id="rId8"/>
            </p:custDataLst>
          </p:nvPr>
        </p:nvSpPr>
        <p:spPr>
          <a:xfrm>
            <a:off x="9683480" y="2720078"/>
            <a:ext cx="913961" cy="923330"/>
          </a:xfrm>
          <a:prstGeom prst="rect">
            <a:avLst/>
          </a:prstGeom>
          <a:noFill/>
        </p:spPr>
        <p:txBody>
          <a:bodyPr wrap="square" lIns="91440" tIns="45720" rIns="91440" bIns="45720">
            <a:spAutoFit/>
          </a:bodyPr>
          <a:lstStyle/>
          <a:p>
            <a:pPr algn="ctr"/>
            <a:r>
              <a:rPr lang="en-US" altLang="zh-CN" sz="5400" b="0" cap="none" spc="0">
                <a:ln w="0"/>
                <a:solidFill>
                  <a:schemeClr val="accent1"/>
                </a:solidFill>
                <a:effectLst>
                  <a:outerShdw blurRad="38100" dist="25400" dir="5400000" algn="ctr" rotWithShape="0">
                    <a:srgbClr val="6E747A">
                      <a:alpha val="43000"/>
                    </a:srgbClr>
                  </a:outerShdw>
                </a:effectLst>
              </a:rPr>
              <a:t>A</a:t>
            </a:r>
            <a:endParaRPr lang="zh-CN" altLang="en-US" sz="5400" b="0" cap="none" spc="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6.25E-07 -3.7037E-06 L 0.18997 -3.7037E-06" pathEditMode="relative" rAng="0" ptsTypes="AA">
                                      <p:cBhvr>
                                        <p:cTn id="11" dur="1000" spd="-100000" fill="hold"/>
                                        <p:tgtEl>
                                          <p:spTgt spid="2"/>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35" presetClass="path" presetSubtype="0" accel="50000" decel="50000" fill="hold" nodeType="withEffect">
                                  <p:stCondLst>
                                    <p:cond delay="0"/>
                                  </p:stCondLst>
                                  <p:childTnLst>
                                    <p:animMotion origin="layout" path="M 0 -3.7037E-06 L -0.41185 -3.7037E-06" pathEditMode="relative" rAng="0" ptsTypes="AA">
                                      <p:cBhvr>
                                        <p:cTn id="18" dur="1000" spd="-100000" fill="hold"/>
                                        <p:tgtEl>
                                          <p:spTgt spid="4"/>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fltVal val="0"/>
                                          </p:val>
                                        </p:tav>
                                        <p:tav tm="100000">
                                          <p:val>
                                            <p:strVal val="#ppt_w"/>
                                          </p:val>
                                        </p:tav>
                                      </p:tavLst>
                                    </p:anim>
                                    <p:anim calcmode="lin" valueType="num">
                                      <p:cBhvr>
                                        <p:cTn id="23" dur="250" fill="hold"/>
                                        <p:tgtEl>
                                          <p:spTgt spid="6"/>
                                        </p:tgtEl>
                                        <p:attrNameLst>
                                          <p:attrName>ppt_h</p:attrName>
                                        </p:attrNameLst>
                                      </p:cBhvr>
                                      <p:tavLst>
                                        <p:tav tm="0">
                                          <p:val>
                                            <p:fltVal val="0"/>
                                          </p:val>
                                        </p:tav>
                                        <p:tav tm="100000">
                                          <p:val>
                                            <p:strVal val="#ppt_h"/>
                                          </p:val>
                                        </p:tav>
                                      </p:tavLst>
                                    </p:anim>
                                    <p:animEffect transition="in" filter="fade">
                                      <p:cBhvr>
                                        <p:cTn id="24" dur="250"/>
                                        <p:tgtEl>
                                          <p:spTgt spid="6"/>
                                        </p:tgtEl>
                                      </p:cBhvr>
                                    </p:animEffect>
                                  </p:childTnLst>
                                </p:cTn>
                              </p:par>
                              <p:par>
                                <p:cTn id="25" presetID="6" presetClass="emph" presetSubtype="0" decel="100000" fill="hold" grpId="1" nodeType="withEffect">
                                  <p:stCondLst>
                                    <p:cond delay="200"/>
                                  </p:stCondLst>
                                  <p:childTnLst>
                                    <p:animScale>
                                      <p:cBhvr>
                                        <p:cTn id="26" dur="250" fill="hold"/>
                                        <p:tgtEl>
                                          <p:spTgt spid="6"/>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6"/>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35" presetClass="path" presetSubtype="0" accel="50000" decel="50000" fill="hold" grpId="1" nodeType="withEffect">
                                  <p:stCondLst>
                                    <p:cond delay="0"/>
                                  </p:stCondLst>
                                  <p:childTnLst>
                                    <p:animMotion origin="layout" path="M -4.375E-06 -3.7037E-06 L -0.30273 -3.7037E-06" pathEditMode="relative" rAng="0" ptsTypes="AA">
                                      <p:cBhvr>
                                        <p:cTn id="36" dur="1000" spd="-100000" fill="hold"/>
                                        <p:tgtEl>
                                          <p:spTgt spid="5"/>
                                        </p:tgtEl>
                                        <p:attrNameLst>
                                          <p:attrName>ppt_x</p:attrName>
                                          <p:attrName>ppt_y</p:attrName>
                                        </p:attrNameLst>
                                      </p:cBhvr>
                                      <p:rCtr x="-15143" y="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6" grpId="2"/>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8088923" y="246423"/>
            <a:ext cx="4103077" cy="675011"/>
          </a:xfrm>
          <a:prstGeom prst="rect">
            <a:avLst/>
          </a:prstGeom>
        </p:spPr>
      </p:pic>
      <p:cxnSp>
        <p:nvCxnSpPr>
          <p:cNvPr id="4" name="直接连接符 3"/>
          <p:cNvCxnSpPr/>
          <p:nvPr>
            <p:custDataLst>
              <p:tags r:id="rId3"/>
            </p:custDataLst>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4"/>
            </p:custDataLst>
          </p:nvPr>
        </p:nvSpPr>
        <p:spPr>
          <a:xfrm>
            <a:off x="1060287" y="353095"/>
            <a:ext cx="7195946"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三、考点精析 讲练结合</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6" name="Freeform 29"/>
          <p:cNvSpPr/>
          <p:nvPr>
            <p:custDataLst>
              <p:tags r:id="rId5"/>
            </p:custDataLst>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p:custDataLst>
              <p:tags r:id="rId6"/>
            </p:custDataLst>
          </p:nvPr>
        </p:nvSpPr>
        <p:spPr>
          <a:xfrm>
            <a:off x="412756" y="1789097"/>
            <a:ext cx="11234747" cy="2677656"/>
          </a:xfrm>
          <a:prstGeom prst="rect">
            <a:avLst/>
          </a:prstGeom>
          <a:noFill/>
        </p:spPr>
        <p:txBody>
          <a:bodyPr wrap="square">
            <a:spAutoFit/>
          </a:bodyPr>
          <a:lstStyle/>
          <a:p>
            <a:pPr indent="266700" algn="just"/>
            <a:r>
              <a:rPr lang="en-US" altLang="zh-CN" sz="2400" kern="100">
                <a:effectLst/>
                <a:latin typeface="+mn-ea"/>
                <a:cs typeface="Times New Roman" panose="02020603050405020304" pitchFamily="18" charset="0"/>
              </a:rPr>
              <a:t>【</a:t>
            </a:r>
            <a:r>
              <a:rPr lang="zh-CN" altLang="en-US" sz="2400" kern="100">
                <a:effectLst/>
                <a:latin typeface="+mn-ea"/>
                <a:cs typeface="Times New Roman" panose="02020603050405020304" pitchFamily="18" charset="0"/>
              </a:rPr>
              <a:t>典例</a:t>
            </a:r>
            <a:r>
              <a:rPr lang="en-US" altLang="zh-CN" sz="2400" kern="100">
                <a:effectLst/>
                <a:latin typeface="+mn-ea"/>
                <a:cs typeface="Times New Roman" panose="02020603050405020304" pitchFamily="18" charset="0"/>
              </a:rPr>
              <a:t>4】</a:t>
            </a:r>
            <a:r>
              <a:rPr lang="zh-CN" altLang="en-US" sz="2400" kern="100">
                <a:effectLst/>
                <a:latin typeface="+mn-ea"/>
                <a:cs typeface="Times New Roman" panose="02020603050405020304" pitchFamily="18" charset="0"/>
              </a:rPr>
              <a:t>在北京的胡同、百工坊博物馆，深藏着很多身怀绝技的手工艺大师，他们不断转变观念，将传统文化体验、国际流行的私人定制等概念引入工艺品的制作中，为传统手工艺注入了新活力。这些手工艺大师们的做法给我们的启示有（    ）。</a:t>
            </a:r>
            <a:endParaRPr lang="zh-CN" altLang="en-US" sz="2400" kern="100">
              <a:effectLst/>
              <a:latin typeface="+mn-ea"/>
              <a:cs typeface="Times New Roman" panose="02020603050405020304" pitchFamily="18" charset="0"/>
            </a:endParaRPr>
          </a:p>
          <a:p>
            <a:pPr indent="266700" algn="just"/>
            <a:r>
              <a:rPr lang="zh-CN" altLang="en-US" sz="2400" kern="100">
                <a:effectLst/>
                <a:latin typeface="+mn-ea"/>
                <a:cs typeface="Times New Roman" panose="02020603050405020304" pitchFamily="18" charset="0"/>
              </a:rPr>
              <a:t>①要树立辩证的否定观    ②要坚持共性与个性相统一</a:t>
            </a:r>
            <a:endParaRPr lang="zh-CN" altLang="en-US" sz="2400" kern="100">
              <a:effectLst/>
              <a:latin typeface="+mn-ea"/>
              <a:cs typeface="Times New Roman" panose="02020603050405020304" pitchFamily="18" charset="0"/>
            </a:endParaRPr>
          </a:p>
          <a:p>
            <a:pPr indent="266700" algn="just"/>
            <a:r>
              <a:rPr lang="zh-CN" altLang="en-US" sz="2400" kern="100">
                <a:effectLst/>
                <a:latin typeface="+mn-ea"/>
                <a:cs typeface="Times New Roman" panose="02020603050405020304" pitchFamily="18" charset="0"/>
              </a:rPr>
              <a:t>③创新推动社会制度的变革    ④矛盾的特殊性寓于普遍性之中</a:t>
            </a:r>
            <a:endParaRPr lang="zh-CN" altLang="en-US" sz="2400" kern="100">
              <a:effectLst/>
              <a:latin typeface="+mn-ea"/>
              <a:cs typeface="Times New Roman" panose="02020603050405020304" pitchFamily="18" charset="0"/>
            </a:endParaRPr>
          </a:p>
          <a:p>
            <a:pPr indent="266700" algn="just"/>
            <a:r>
              <a:rPr lang="en-US" altLang="zh-CN" sz="2400" kern="100">
                <a:effectLst/>
                <a:latin typeface="+mn-ea"/>
                <a:cs typeface="Times New Roman" panose="02020603050405020304" pitchFamily="18" charset="0"/>
              </a:rPr>
              <a:t>A</a:t>
            </a:r>
            <a:r>
              <a:rPr lang="zh-CN" altLang="en-US" sz="2400" kern="100">
                <a:effectLst/>
                <a:latin typeface="+mn-ea"/>
                <a:cs typeface="Times New Roman" panose="02020603050405020304" pitchFamily="18" charset="0"/>
              </a:rPr>
              <a:t>．①②	</a:t>
            </a:r>
            <a:r>
              <a:rPr lang="en-US" altLang="zh-CN" sz="2400" kern="100">
                <a:effectLst/>
                <a:latin typeface="+mn-ea"/>
                <a:cs typeface="Times New Roman" panose="02020603050405020304" pitchFamily="18" charset="0"/>
              </a:rPr>
              <a:t>B</a:t>
            </a:r>
            <a:r>
              <a:rPr lang="zh-CN" altLang="en-US" sz="2400" kern="100">
                <a:effectLst/>
                <a:latin typeface="+mn-ea"/>
                <a:cs typeface="Times New Roman" panose="02020603050405020304" pitchFamily="18" charset="0"/>
              </a:rPr>
              <a:t>．①④	</a:t>
            </a:r>
            <a:r>
              <a:rPr lang="en-US" altLang="zh-CN" sz="2400" kern="100">
                <a:effectLst/>
                <a:latin typeface="+mn-ea"/>
                <a:cs typeface="Times New Roman" panose="02020603050405020304" pitchFamily="18" charset="0"/>
              </a:rPr>
              <a:t>C</a:t>
            </a:r>
            <a:r>
              <a:rPr lang="zh-CN" altLang="en-US" sz="2400" kern="100">
                <a:effectLst/>
                <a:latin typeface="+mn-ea"/>
                <a:cs typeface="Times New Roman" panose="02020603050405020304" pitchFamily="18" charset="0"/>
              </a:rPr>
              <a:t>．②③	</a:t>
            </a:r>
            <a:r>
              <a:rPr lang="en-US" altLang="zh-CN" sz="2400" kern="100">
                <a:effectLst/>
                <a:latin typeface="+mn-ea"/>
                <a:cs typeface="Times New Roman" panose="02020603050405020304" pitchFamily="18" charset="0"/>
              </a:rPr>
              <a:t>D</a:t>
            </a:r>
            <a:r>
              <a:rPr lang="zh-CN" altLang="en-US" sz="2400" kern="100">
                <a:effectLst/>
                <a:latin typeface="+mn-ea"/>
                <a:cs typeface="Times New Roman" panose="02020603050405020304" pitchFamily="18" charset="0"/>
              </a:rPr>
              <a:t>．③④</a:t>
            </a:r>
            <a:endParaRPr lang="zh-CN" altLang="en-US" sz="2400" kern="100">
              <a:effectLst/>
              <a:latin typeface="+mn-ea"/>
              <a:cs typeface="Times New Roman" panose="02020603050405020304" pitchFamily="18" charset="0"/>
            </a:endParaRPr>
          </a:p>
        </p:txBody>
      </p:sp>
      <p:sp>
        <p:nvSpPr>
          <p:cNvPr id="8" name="卷形: 水平 7"/>
          <p:cNvSpPr/>
          <p:nvPr>
            <p:custDataLst>
              <p:tags r:id="rId7"/>
            </p:custDataLst>
          </p:nvPr>
        </p:nvSpPr>
        <p:spPr>
          <a:xfrm>
            <a:off x="288468" y="946893"/>
            <a:ext cx="2574524" cy="81674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t>典型训练</a:t>
            </a:r>
            <a:endParaRPr lang="zh-CN" altLang="en-US" sz="3200"/>
          </a:p>
        </p:txBody>
      </p:sp>
      <p:sp>
        <p:nvSpPr>
          <p:cNvPr id="10" name="矩形 9"/>
          <p:cNvSpPr/>
          <p:nvPr>
            <p:custDataLst>
              <p:tags r:id="rId8"/>
            </p:custDataLst>
          </p:nvPr>
        </p:nvSpPr>
        <p:spPr>
          <a:xfrm>
            <a:off x="832443" y="2631301"/>
            <a:ext cx="913961" cy="923330"/>
          </a:xfrm>
          <a:prstGeom prst="rect">
            <a:avLst/>
          </a:prstGeom>
          <a:noFill/>
        </p:spPr>
        <p:txBody>
          <a:bodyPr wrap="square" lIns="91440" tIns="45720" rIns="91440" bIns="45720">
            <a:spAutoFit/>
          </a:bodyPr>
          <a:lstStyle/>
          <a:p>
            <a:pPr algn="ctr"/>
            <a:r>
              <a:rPr lang="en-US" altLang="zh-CN" sz="5400" b="0" cap="none" spc="0">
                <a:ln w="0"/>
                <a:solidFill>
                  <a:schemeClr val="accent1"/>
                </a:solidFill>
                <a:effectLst>
                  <a:outerShdw blurRad="38100" dist="25400" dir="5400000" algn="ctr" rotWithShape="0">
                    <a:srgbClr val="6E747A">
                      <a:alpha val="43000"/>
                    </a:srgbClr>
                  </a:outerShdw>
                </a:effectLst>
              </a:rPr>
              <a:t>A</a:t>
            </a:r>
            <a:endParaRPr lang="zh-CN" altLang="en-US" sz="5400" b="0" cap="none" spc="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6.25E-07 -3.7037E-06 L 0.18997 -3.7037E-06" pathEditMode="relative" rAng="0" ptsTypes="AA">
                                      <p:cBhvr>
                                        <p:cTn id="11" dur="1000" spd="-100000" fill="hold"/>
                                        <p:tgtEl>
                                          <p:spTgt spid="2"/>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35" presetClass="path" presetSubtype="0" accel="50000" decel="50000" fill="hold" nodeType="withEffect">
                                  <p:stCondLst>
                                    <p:cond delay="0"/>
                                  </p:stCondLst>
                                  <p:childTnLst>
                                    <p:animMotion origin="layout" path="M 0 -3.7037E-06 L -0.41185 -3.7037E-06" pathEditMode="relative" rAng="0" ptsTypes="AA">
                                      <p:cBhvr>
                                        <p:cTn id="18" dur="1000" spd="-100000" fill="hold"/>
                                        <p:tgtEl>
                                          <p:spTgt spid="4"/>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fltVal val="0"/>
                                          </p:val>
                                        </p:tav>
                                        <p:tav tm="100000">
                                          <p:val>
                                            <p:strVal val="#ppt_w"/>
                                          </p:val>
                                        </p:tav>
                                      </p:tavLst>
                                    </p:anim>
                                    <p:anim calcmode="lin" valueType="num">
                                      <p:cBhvr>
                                        <p:cTn id="23" dur="250" fill="hold"/>
                                        <p:tgtEl>
                                          <p:spTgt spid="6"/>
                                        </p:tgtEl>
                                        <p:attrNameLst>
                                          <p:attrName>ppt_h</p:attrName>
                                        </p:attrNameLst>
                                      </p:cBhvr>
                                      <p:tavLst>
                                        <p:tav tm="0">
                                          <p:val>
                                            <p:fltVal val="0"/>
                                          </p:val>
                                        </p:tav>
                                        <p:tav tm="100000">
                                          <p:val>
                                            <p:strVal val="#ppt_h"/>
                                          </p:val>
                                        </p:tav>
                                      </p:tavLst>
                                    </p:anim>
                                    <p:animEffect transition="in" filter="fade">
                                      <p:cBhvr>
                                        <p:cTn id="24" dur="250"/>
                                        <p:tgtEl>
                                          <p:spTgt spid="6"/>
                                        </p:tgtEl>
                                      </p:cBhvr>
                                    </p:animEffect>
                                  </p:childTnLst>
                                </p:cTn>
                              </p:par>
                              <p:par>
                                <p:cTn id="25" presetID="6" presetClass="emph" presetSubtype="0" decel="100000" fill="hold" grpId="1" nodeType="withEffect">
                                  <p:stCondLst>
                                    <p:cond delay="200"/>
                                  </p:stCondLst>
                                  <p:childTnLst>
                                    <p:animScale>
                                      <p:cBhvr>
                                        <p:cTn id="26" dur="250" fill="hold"/>
                                        <p:tgtEl>
                                          <p:spTgt spid="6"/>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6"/>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35" presetClass="path" presetSubtype="0" accel="50000" decel="50000" fill="hold" grpId="1" nodeType="withEffect">
                                  <p:stCondLst>
                                    <p:cond delay="0"/>
                                  </p:stCondLst>
                                  <p:childTnLst>
                                    <p:animMotion origin="layout" path="M -4.375E-06 -3.7037E-06 L -0.30273 -3.7037E-06" pathEditMode="relative" rAng="0" ptsTypes="AA">
                                      <p:cBhvr>
                                        <p:cTn id="36" dur="1000" spd="-100000" fill="hold"/>
                                        <p:tgtEl>
                                          <p:spTgt spid="5"/>
                                        </p:tgtEl>
                                        <p:attrNameLst>
                                          <p:attrName>ppt_x</p:attrName>
                                          <p:attrName>ppt_y</p:attrName>
                                        </p:attrNameLst>
                                      </p:cBhvr>
                                      <p:rCtr x="-15143" y="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6" grpId="2"/>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8088923" y="246423"/>
            <a:ext cx="4103077" cy="675011"/>
          </a:xfrm>
          <a:prstGeom prst="rect">
            <a:avLst/>
          </a:prstGeom>
        </p:spPr>
      </p:pic>
      <p:cxnSp>
        <p:nvCxnSpPr>
          <p:cNvPr id="4" name="直接连接符 3"/>
          <p:cNvCxnSpPr/>
          <p:nvPr>
            <p:custDataLst>
              <p:tags r:id="rId3"/>
            </p:custDataLst>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4"/>
            </p:custDataLst>
          </p:nvPr>
        </p:nvSpPr>
        <p:spPr>
          <a:xfrm>
            <a:off x="1060287" y="353095"/>
            <a:ext cx="7195946"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三、考点精析 讲练结合</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6" name="Freeform 29"/>
          <p:cNvSpPr/>
          <p:nvPr>
            <p:custDataLst>
              <p:tags r:id="rId5"/>
            </p:custDataLst>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p:custDataLst>
              <p:tags r:id="rId6"/>
            </p:custDataLst>
          </p:nvPr>
        </p:nvSpPr>
        <p:spPr>
          <a:xfrm>
            <a:off x="412756" y="1789097"/>
            <a:ext cx="11234747" cy="3416320"/>
          </a:xfrm>
          <a:prstGeom prst="rect">
            <a:avLst/>
          </a:prstGeom>
          <a:noFill/>
        </p:spPr>
        <p:txBody>
          <a:bodyPr wrap="square">
            <a:spAutoFit/>
          </a:bodyPr>
          <a:lstStyle/>
          <a:p>
            <a:pPr indent="266700" algn="just"/>
            <a:r>
              <a:rPr lang="en-US" altLang="zh-CN" sz="2400" kern="100">
                <a:effectLst/>
                <a:latin typeface="+mn-ea"/>
                <a:cs typeface="Times New Roman" panose="02020603050405020304" pitchFamily="18" charset="0"/>
              </a:rPr>
              <a:t>【</a:t>
            </a:r>
            <a:r>
              <a:rPr lang="zh-CN" altLang="en-US" sz="2400" kern="100">
                <a:effectLst/>
                <a:latin typeface="+mn-ea"/>
                <a:cs typeface="Times New Roman" panose="02020603050405020304" pitchFamily="18" charset="0"/>
              </a:rPr>
              <a:t>典例</a:t>
            </a:r>
            <a:r>
              <a:rPr lang="en-US" altLang="zh-CN" sz="2400" kern="100">
                <a:effectLst/>
                <a:latin typeface="+mn-ea"/>
                <a:cs typeface="Times New Roman" panose="02020603050405020304" pitchFamily="18" charset="0"/>
              </a:rPr>
              <a:t>5】</a:t>
            </a:r>
            <a:r>
              <a:rPr lang="zh-CN" altLang="en-US" sz="2400" kern="100">
                <a:effectLst/>
                <a:latin typeface="+mn-ea"/>
                <a:cs typeface="Times New Roman" panose="02020603050405020304" pitchFamily="18" charset="0"/>
              </a:rPr>
              <a:t>对于玫瑰和百合花，有的人认为是爱情和幸福的象征；有的人认为是治疗疾病的良方（玫瑰具有祛斑、养颜、消炎的药用价值，百合花则具有润肺、清火、安神的功效，也可以治咳嗽、眩晕、夜寐不安和湿疹）；还有的人认为玫瑰和百合花可以给自己带来好运，是吉祥之花。对上述材料的认识正确的是（   ）</a:t>
            </a:r>
            <a:endParaRPr lang="zh-CN" altLang="en-US" sz="2400" kern="100">
              <a:effectLst/>
              <a:latin typeface="+mn-ea"/>
              <a:cs typeface="Times New Roman" panose="02020603050405020304" pitchFamily="18" charset="0"/>
            </a:endParaRPr>
          </a:p>
          <a:p>
            <a:pPr indent="266700" algn="just"/>
            <a:r>
              <a:rPr lang="en-US" altLang="zh-CN" sz="2400" kern="100">
                <a:effectLst/>
                <a:latin typeface="+mn-ea"/>
                <a:cs typeface="Times New Roman" panose="02020603050405020304" pitchFamily="18" charset="0"/>
              </a:rPr>
              <a:t>A</a:t>
            </a:r>
            <a:r>
              <a:rPr lang="zh-CN" altLang="en-US" sz="2400" kern="100">
                <a:effectLst/>
                <a:latin typeface="+mn-ea"/>
                <a:cs typeface="Times New Roman" panose="02020603050405020304" pitchFamily="18" charset="0"/>
              </a:rPr>
              <a:t>．实践的需要不同，抽象的目的也就不同</a:t>
            </a:r>
            <a:endParaRPr lang="zh-CN" altLang="en-US" sz="2400" kern="100">
              <a:effectLst/>
              <a:latin typeface="+mn-ea"/>
              <a:cs typeface="Times New Roman" panose="02020603050405020304" pitchFamily="18" charset="0"/>
            </a:endParaRPr>
          </a:p>
          <a:p>
            <a:pPr indent="266700" algn="just"/>
            <a:r>
              <a:rPr lang="en-US" altLang="zh-CN" sz="2400" kern="100">
                <a:effectLst/>
                <a:latin typeface="+mn-ea"/>
                <a:cs typeface="Times New Roman" panose="02020603050405020304" pitchFamily="18" charset="0"/>
              </a:rPr>
              <a:t>B</a:t>
            </a:r>
            <a:r>
              <a:rPr lang="zh-CN" altLang="en-US" sz="2400" kern="100">
                <a:effectLst/>
                <a:latin typeface="+mn-ea"/>
                <a:cs typeface="Times New Roman" panose="02020603050405020304" pitchFamily="18" charset="0"/>
              </a:rPr>
              <a:t>．抽象，既可以从事物整体中抽取某部分，抽取事物某一方面质的规定性，也可以从事物个性中抽取某种共同性</a:t>
            </a:r>
            <a:endParaRPr lang="zh-CN" altLang="en-US" sz="2400" kern="100">
              <a:effectLst/>
              <a:latin typeface="+mn-ea"/>
              <a:cs typeface="Times New Roman" panose="02020603050405020304" pitchFamily="18" charset="0"/>
            </a:endParaRPr>
          </a:p>
          <a:p>
            <a:pPr indent="266700" algn="just"/>
            <a:r>
              <a:rPr lang="en-US" altLang="zh-CN" sz="2400" kern="100">
                <a:effectLst/>
                <a:latin typeface="+mn-ea"/>
                <a:cs typeface="Times New Roman" panose="02020603050405020304" pitchFamily="18" charset="0"/>
              </a:rPr>
              <a:t>C</a:t>
            </a:r>
            <a:r>
              <a:rPr lang="zh-CN" altLang="en-US" sz="2400" kern="100">
                <a:effectLst/>
                <a:latin typeface="+mn-ea"/>
                <a:cs typeface="Times New Roman" panose="02020603050405020304" pitchFamily="18" charset="0"/>
              </a:rPr>
              <a:t>．理想化环节有利于人们揭示认识对象的本质和规律</a:t>
            </a:r>
            <a:endParaRPr lang="zh-CN" altLang="en-US" sz="2400" kern="100">
              <a:effectLst/>
              <a:latin typeface="+mn-ea"/>
              <a:cs typeface="Times New Roman" panose="02020603050405020304" pitchFamily="18" charset="0"/>
            </a:endParaRPr>
          </a:p>
          <a:p>
            <a:pPr indent="266700" algn="just"/>
            <a:r>
              <a:rPr lang="en-US" altLang="zh-CN" sz="2400" kern="100">
                <a:effectLst/>
                <a:latin typeface="+mn-ea"/>
                <a:cs typeface="Times New Roman" panose="02020603050405020304" pitchFamily="18" charset="0"/>
              </a:rPr>
              <a:t>D</a:t>
            </a:r>
            <a:r>
              <a:rPr lang="zh-CN" altLang="en-US" sz="2400" kern="100">
                <a:effectLst/>
                <a:latin typeface="+mn-ea"/>
                <a:cs typeface="Times New Roman" panose="02020603050405020304" pitchFamily="18" charset="0"/>
              </a:rPr>
              <a:t>．分离是思维抽象的起始环节</a:t>
            </a:r>
            <a:endParaRPr lang="zh-CN" altLang="en-US" sz="2400" kern="100">
              <a:effectLst/>
              <a:latin typeface="+mn-ea"/>
              <a:cs typeface="Times New Roman" panose="02020603050405020304" pitchFamily="18" charset="0"/>
            </a:endParaRPr>
          </a:p>
        </p:txBody>
      </p:sp>
      <p:sp>
        <p:nvSpPr>
          <p:cNvPr id="8" name="卷形: 水平 7"/>
          <p:cNvSpPr/>
          <p:nvPr>
            <p:custDataLst>
              <p:tags r:id="rId7"/>
            </p:custDataLst>
          </p:nvPr>
        </p:nvSpPr>
        <p:spPr>
          <a:xfrm>
            <a:off x="288468" y="946893"/>
            <a:ext cx="2574524" cy="81674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t>典型训练</a:t>
            </a:r>
            <a:endParaRPr lang="zh-CN" altLang="en-US" sz="3200"/>
          </a:p>
        </p:txBody>
      </p:sp>
      <p:sp>
        <p:nvSpPr>
          <p:cNvPr id="10" name="矩形 9"/>
          <p:cNvSpPr/>
          <p:nvPr>
            <p:custDataLst>
              <p:tags r:id="rId8"/>
            </p:custDataLst>
          </p:nvPr>
        </p:nvSpPr>
        <p:spPr>
          <a:xfrm>
            <a:off x="9949810" y="2666812"/>
            <a:ext cx="913961" cy="923330"/>
          </a:xfrm>
          <a:prstGeom prst="rect">
            <a:avLst/>
          </a:prstGeom>
          <a:noFill/>
        </p:spPr>
        <p:txBody>
          <a:bodyPr wrap="square" lIns="91440" tIns="45720" rIns="91440" bIns="45720">
            <a:spAutoFit/>
          </a:bodyPr>
          <a:lstStyle/>
          <a:p>
            <a:pPr algn="ctr"/>
            <a:r>
              <a:rPr lang="en-US" altLang="zh-CN" sz="5400" b="0" cap="none" spc="0">
                <a:ln w="0"/>
                <a:solidFill>
                  <a:schemeClr val="accent1"/>
                </a:solidFill>
                <a:effectLst>
                  <a:outerShdw blurRad="38100" dist="25400" dir="5400000" algn="ctr" rotWithShape="0">
                    <a:srgbClr val="6E747A">
                      <a:alpha val="43000"/>
                    </a:srgbClr>
                  </a:outerShdw>
                </a:effectLst>
              </a:rPr>
              <a:t>A</a:t>
            </a:r>
            <a:endParaRPr lang="zh-CN" altLang="en-US" sz="5400" b="0" cap="none" spc="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6.25E-07 -3.7037E-06 L 0.18997 -3.7037E-06" pathEditMode="relative" rAng="0" ptsTypes="AA">
                                      <p:cBhvr>
                                        <p:cTn id="11" dur="1000" spd="-100000" fill="hold"/>
                                        <p:tgtEl>
                                          <p:spTgt spid="2"/>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35" presetClass="path" presetSubtype="0" accel="50000" decel="50000" fill="hold" nodeType="withEffect">
                                  <p:stCondLst>
                                    <p:cond delay="0"/>
                                  </p:stCondLst>
                                  <p:childTnLst>
                                    <p:animMotion origin="layout" path="M 0 -3.7037E-06 L -0.41185 -3.7037E-06" pathEditMode="relative" rAng="0" ptsTypes="AA">
                                      <p:cBhvr>
                                        <p:cTn id="18" dur="1000" spd="-100000" fill="hold"/>
                                        <p:tgtEl>
                                          <p:spTgt spid="4"/>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fltVal val="0"/>
                                          </p:val>
                                        </p:tav>
                                        <p:tav tm="100000">
                                          <p:val>
                                            <p:strVal val="#ppt_w"/>
                                          </p:val>
                                        </p:tav>
                                      </p:tavLst>
                                    </p:anim>
                                    <p:anim calcmode="lin" valueType="num">
                                      <p:cBhvr>
                                        <p:cTn id="23" dur="250" fill="hold"/>
                                        <p:tgtEl>
                                          <p:spTgt spid="6"/>
                                        </p:tgtEl>
                                        <p:attrNameLst>
                                          <p:attrName>ppt_h</p:attrName>
                                        </p:attrNameLst>
                                      </p:cBhvr>
                                      <p:tavLst>
                                        <p:tav tm="0">
                                          <p:val>
                                            <p:fltVal val="0"/>
                                          </p:val>
                                        </p:tav>
                                        <p:tav tm="100000">
                                          <p:val>
                                            <p:strVal val="#ppt_h"/>
                                          </p:val>
                                        </p:tav>
                                      </p:tavLst>
                                    </p:anim>
                                    <p:animEffect transition="in" filter="fade">
                                      <p:cBhvr>
                                        <p:cTn id="24" dur="250"/>
                                        <p:tgtEl>
                                          <p:spTgt spid="6"/>
                                        </p:tgtEl>
                                      </p:cBhvr>
                                    </p:animEffect>
                                  </p:childTnLst>
                                </p:cTn>
                              </p:par>
                              <p:par>
                                <p:cTn id="25" presetID="6" presetClass="emph" presetSubtype="0" decel="100000" fill="hold" grpId="1" nodeType="withEffect">
                                  <p:stCondLst>
                                    <p:cond delay="200"/>
                                  </p:stCondLst>
                                  <p:childTnLst>
                                    <p:animScale>
                                      <p:cBhvr>
                                        <p:cTn id="26" dur="250" fill="hold"/>
                                        <p:tgtEl>
                                          <p:spTgt spid="6"/>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6"/>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35" presetClass="path" presetSubtype="0" accel="50000" decel="50000" fill="hold" grpId="1" nodeType="withEffect">
                                  <p:stCondLst>
                                    <p:cond delay="0"/>
                                  </p:stCondLst>
                                  <p:childTnLst>
                                    <p:animMotion origin="layout" path="M -4.375E-06 -3.7037E-06 L -0.30273 -3.7037E-06" pathEditMode="relative" rAng="0" ptsTypes="AA">
                                      <p:cBhvr>
                                        <p:cTn id="36" dur="1000" spd="-100000" fill="hold"/>
                                        <p:tgtEl>
                                          <p:spTgt spid="5"/>
                                        </p:tgtEl>
                                        <p:attrNameLst>
                                          <p:attrName>ppt_x</p:attrName>
                                          <p:attrName>ppt_y</p:attrName>
                                        </p:attrNameLst>
                                      </p:cBhvr>
                                      <p:rCtr x="-15143" y="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6" grpId="2"/>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8088923" y="246423"/>
            <a:ext cx="4103077" cy="675011"/>
          </a:xfrm>
          <a:prstGeom prst="rect">
            <a:avLst/>
          </a:prstGeom>
        </p:spPr>
      </p:pic>
      <p:cxnSp>
        <p:nvCxnSpPr>
          <p:cNvPr id="4" name="直接连接符 3"/>
          <p:cNvCxnSpPr/>
          <p:nvPr>
            <p:custDataLst>
              <p:tags r:id="rId3"/>
            </p:custDataLst>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4"/>
            </p:custDataLst>
          </p:nvPr>
        </p:nvSpPr>
        <p:spPr>
          <a:xfrm>
            <a:off x="1060287" y="353095"/>
            <a:ext cx="7195946"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三、考点精析 讲练结合</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6" name="Freeform 29"/>
          <p:cNvSpPr/>
          <p:nvPr>
            <p:custDataLst>
              <p:tags r:id="rId5"/>
            </p:custDataLst>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p:custDataLst>
              <p:tags r:id="rId6"/>
            </p:custDataLst>
          </p:nvPr>
        </p:nvSpPr>
        <p:spPr>
          <a:xfrm>
            <a:off x="412756" y="1789097"/>
            <a:ext cx="11234747" cy="2677656"/>
          </a:xfrm>
          <a:prstGeom prst="rect">
            <a:avLst/>
          </a:prstGeom>
          <a:noFill/>
        </p:spPr>
        <p:txBody>
          <a:bodyPr wrap="square">
            <a:spAutoFit/>
          </a:bodyPr>
          <a:lstStyle/>
          <a:p>
            <a:pPr indent="266700" algn="just"/>
            <a:r>
              <a:rPr lang="en-US" altLang="zh-CN" sz="2400" kern="100">
                <a:effectLst/>
                <a:latin typeface="+mn-ea"/>
                <a:cs typeface="Times New Roman" panose="02020603050405020304" pitchFamily="18" charset="0"/>
              </a:rPr>
              <a:t>【</a:t>
            </a:r>
            <a:r>
              <a:rPr lang="zh-CN" altLang="en-US" sz="2400" kern="100">
                <a:effectLst/>
                <a:latin typeface="+mn-ea"/>
                <a:cs typeface="Times New Roman" panose="02020603050405020304" pitchFamily="18" charset="0"/>
              </a:rPr>
              <a:t>典例</a:t>
            </a:r>
            <a:r>
              <a:rPr lang="en-US" altLang="zh-CN" sz="2400" kern="100">
                <a:effectLst/>
                <a:latin typeface="+mn-ea"/>
                <a:cs typeface="Times New Roman" panose="02020603050405020304" pitchFamily="18" charset="0"/>
              </a:rPr>
              <a:t>6】</a:t>
            </a:r>
            <a:r>
              <a:rPr lang="zh-CN" altLang="en-US" sz="2400" kern="100">
                <a:effectLst/>
                <a:latin typeface="+mn-ea"/>
                <a:cs typeface="Times New Roman" panose="02020603050405020304" pitchFamily="18" charset="0"/>
              </a:rPr>
              <a:t>一位禅师说：“老僧三十年前未参禅时，见山是山，见水是水。及至后来，亲见知识，有个人处，见山不是山见水不是水。而今得个休歇处，依前见山只是山，见水只是水。”认识事物所经历的“是山”“不是山”“只是山”的过程表明（   ）</a:t>
            </a:r>
            <a:endParaRPr lang="zh-CN" altLang="en-US" sz="2400" kern="100">
              <a:effectLst/>
              <a:latin typeface="+mn-ea"/>
              <a:cs typeface="Times New Roman" panose="02020603050405020304" pitchFamily="18" charset="0"/>
            </a:endParaRPr>
          </a:p>
          <a:p>
            <a:pPr indent="266700" algn="just"/>
            <a:r>
              <a:rPr lang="zh-CN" altLang="en-US" sz="2400" kern="100">
                <a:effectLst/>
                <a:latin typeface="+mn-ea"/>
                <a:cs typeface="Times New Roman" panose="02020603050405020304" pitchFamily="18" charset="0"/>
              </a:rPr>
              <a:t>①要透过现象看本质                ②感性认识无须上升到理性认识</a:t>
            </a:r>
            <a:endParaRPr lang="zh-CN" altLang="en-US" sz="2400" kern="100">
              <a:effectLst/>
              <a:latin typeface="+mn-ea"/>
              <a:cs typeface="Times New Roman" panose="02020603050405020304" pitchFamily="18" charset="0"/>
            </a:endParaRPr>
          </a:p>
          <a:p>
            <a:pPr indent="266700" algn="just"/>
            <a:r>
              <a:rPr lang="zh-CN" altLang="en-US" sz="2400" kern="100">
                <a:effectLst/>
                <a:latin typeface="+mn-ea"/>
                <a:cs typeface="Times New Roman" panose="02020603050405020304" pitchFamily="18" charset="0"/>
              </a:rPr>
              <a:t>③真理总是在与谬误的斗争中发展的        ④思维抽象要上升到思维具体</a:t>
            </a:r>
            <a:endParaRPr lang="zh-CN" altLang="en-US" sz="2400" kern="100">
              <a:effectLst/>
              <a:latin typeface="+mn-ea"/>
              <a:cs typeface="Times New Roman" panose="02020603050405020304" pitchFamily="18" charset="0"/>
            </a:endParaRPr>
          </a:p>
          <a:p>
            <a:pPr indent="266700" algn="just"/>
            <a:r>
              <a:rPr lang="en-US" altLang="zh-CN" sz="2400" kern="100">
                <a:effectLst/>
                <a:latin typeface="+mn-ea"/>
                <a:cs typeface="Times New Roman" panose="02020603050405020304" pitchFamily="18" charset="0"/>
              </a:rPr>
              <a:t>A</a:t>
            </a:r>
            <a:r>
              <a:rPr lang="zh-CN" altLang="en-US" sz="2400" kern="100">
                <a:effectLst/>
                <a:latin typeface="+mn-ea"/>
                <a:cs typeface="Times New Roman" panose="02020603050405020304" pitchFamily="18" charset="0"/>
              </a:rPr>
              <a:t>．①④	</a:t>
            </a:r>
            <a:r>
              <a:rPr lang="en-US" altLang="zh-CN" sz="2400" kern="100">
                <a:effectLst/>
                <a:latin typeface="+mn-ea"/>
                <a:cs typeface="Times New Roman" panose="02020603050405020304" pitchFamily="18" charset="0"/>
              </a:rPr>
              <a:t>B</a:t>
            </a:r>
            <a:r>
              <a:rPr lang="zh-CN" altLang="en-US" sz="2400" kern="100">
                <a:effectLst/>
                <a:latin typeface="+mn-ea"/>
                <a:cs typeface="Times New Roman" panose="02020603050405020304" pitchFamily="18" charset="0"/>
              </a:rPr>
              <a:t>．②③	</a:t>
            </a:r>
            <a:r>
              <a:rPr lang="en-US" altLang="zh-CN" sz="2400" kern="100">
                <a:effectLst/>
                <a:latin typeface="+mn-ea"/>
                <a:cs typeface="Times New Roman" panose="02020603050405020304" pitchFamily="18" charset="0"/>
              </a:rPr>
              <a:t>C</a:t>
            </a:r>
            <a:r>
              <a:rPr lang="zh-CN" altLang="en-US" sz="2400" kern="100">
                <a:effectLst/>
                <a:latin typeface="+mn-ea"/>
                <a:cs typeface="Times New Roman" panose="02020603050405020304" pitchFamily="18" charset="0"/>
              </a:rPr>
              <a:t>．②④	</a:t>
            </a:r>
            <a:r>
              <a:rPr lang="en-US" altLang="zh-CN" sz="2400" kern="100">
                <a:effectLst/>
                <a:latin typeface="+mn-ea"/>
                <a:cs typeface="Times New Roman" panose="02020603050405020304" pitchFamily="18" charset="0"/>
              </a:rPr>
              <a:t>D</a:t>
            </a:r>
            <a:r>
              <a:rPr lang="zh-CN" altLang="en-US" sz="2400" kern="100">
                <a:effectLst/>
                <a:latin typeface="+mn-ea"/>
                <a:cs typeface="Times New Roman" panose="02020603050405020304" pitchFamily="18" charset="0"/>
              </a:rPr>
              <a:t>．③④</a:t>
            </a:r>
            <a:endParaRPr lang="zh-CN" altLang="en-US" sz="2400" kern="100">
              <a:effectLst/>
              <a:latin typeface="+mn-ea"/>
              <a:cs typeface="Times New Roman" panose="02020603050405020304" pitchFamily="18" charset="0"/>
            </a:endParaRPr>
          </a:p>
        </p:txBody>
      </p:sp>
      <p:sp>
        <p:nvSpPr>
          <p:cNvPr id="8" name="卷形: 水平 7"/>
          <p:cNvSpPr/>
          <p:nvPr>
            <p:custDataLst>
              <p:tags r:id="rId7"/>
            </p:custDataLst>
          </p:nvPr>
        </p:nvSpPr>
        <p:spPr>
          <a:xfrm>
            <a:off x="288468" y="946893"/>
            <a:ext cx="2574524" cy="81674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t>典型训练</a:t>
            </a:r>
            <a:endParaRPr lang="zh-CN" altLang="en-US" sz="3200"/>
          </a:p>
        </p:txBody>
      </p:sp>
      <p:sp>
        <p:nvSpPr>
          <p:cNvPr id="10" name="矩形 9"/>
          <p:cNvSpPr/>
          <p:nvPr>
            <p:custDataLst>
              <p:tags r:id="rId8"/>
            </p:custDataLst>
          </p:nvPr>
        </p:nvSpPr>
        <p:spPr>
          <a:xfrm>
            <a:off x="1214183" y="2631301"/>
            <a:ext cx="913961" cy="923330"/>
          </a:xfrm>
          <a:prstGeom prst="rect">
            <a:avLst/>
          </a:prstGeom>
          <a:noFill/>
        </p:spPr>
        <p:txBody>
          <a:bodyPr wrap="square" lIns="91440" tIns="45720" rIns="91440" bIns="45720">
            <a:spAutoFit/>
          </a:bodyPr>
          <a:lstStyle/>
          <a:p>
            <a:pPr algn="ctr"/>
            <a:r>
              <a:rPr lang="en-US" altLang="zh-CN" sz="5400" b="0" cap="none" spc="0">
                <a:ln w="0"/>
                <a:solidFill>
                  <a:schemeClr val="accent1"/>
                </a:solidFill>
                <a:effectLst>
                  <a:outerShdw blurRad="38100" dist="25400" dir="5400000" algn="ctr" rotWithShape="0">
                    <a:srgbClr val="6E747A">
                      <a:alpha val="43000"/>
                    </a:srgbClr>
                  </a:outerShdw>
                </a:effectLst>
              </a:rPr>
              <a:t>A</a:t>
            </a:r>
            <a:endParaRPr lang="zh-CN" altLang="en-US" sz="5400" b="0" cap="none" spc="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6.25E-07 -3.7037E-06 L 0.18997 -3.7037E-06" pathEditMode="relative" rAng="0" ptsTypes="AA">
                                      <p:cBhvr>
                                        <p:cTn id="11" dur="1000" spd="-100000" fill="hold"/>
                                        <p:tgtEl>
                                          <p:spTgt spid="2"/>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35" presetClass="path" presetSubtype="0" accel="50000" decel="50000" fill="hold" nodeType="withEffect">
                                  <p:stCondLst>
                                    <p:cond delay="0"/>
                                  </p:stCondLst>
                                  <p:childTnLst>
                                    <p:animMotion origin="layout" path="M 0 -3.7037E-06 L -0.41185 -3.7037E-06" pathEditMode="relative" rAng="0" ptsTypes="AA">
                                      <p:cBhvr>
                                        <p:cTn id="18" dur="1000" spd="-100000" fill="hold"/>
                                        <p:tgtEl>
                                          <p:spTgt spid="4"/>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fltVal val="0"/>
                                          </p:val>
                                        </p:tav>
                                        <p:tav tm="100000">
                                          <p:val>
                                            <p:strVal val="#ppt_w"/>
                                          </p:val>
                                        </p:tav>
                                      </p:tavLst>
                                    </p:anim>
                                    <p:anim calcmode="lin" valueType="num">
                                      <p:cBhvr>
                                        <p:cTn id="23" dur="250" fill="hold"/>
                                        <p:tgtEl>
                                          <p:spTgt spid="6"/>
                                        </p:tgtEl>
                                        <p:attrNameLst>
                                          <p:attrName>ppt_h</p:attrName>
                                        </p:attrNameLst>
                                      </p:cBhvr>
                                      <p:tavLst>
                                        <p:tav tm="0">
                                          <p:val>
                                            <p:fltVal val="0"/>
                                          </p:val>
                                        </p:tav>
                                        <p:tav tm="100000">
                                          <p:val>
                                            <p:strVal val="#ppt_h"/>
                                          </p:val>
                                        </p:tav>
                                      </p:tavLst>
                                    </p:anim>
                                    <p:animEffect transition="in" filter="fade">
                                      <p:cBhvr>
                                        <p:cTn id="24" dur="250"/>
                                        <p:tgtEl>
                                          <p:spTgt spid="6"/>
                                        </p:tgtEl>
                                      </p:cBhvr>
                                    </p:animEffect>
                                  </p:childTnLst>
                                </p:cTn>
                              </p:par>
                              <p:par>
                                <p:cTn id="25" presetID="6" presetClass="emph" presetSubtype="0" decel="100000" fill="hold" grpId="1" nodeType="withEffect">
                                  <p:stCondLst>
                                    <p:cond delay="200"/>
                                  </p:stCondLst>
                                  <p:childTnLst>
                                    <p:animScale>
                                      <p:cBhvr>
                                        <p:cTn id="26" dur="250" fill="hold"/>
                                        <p:tgtEl>
                                          <p:spTgt spid="6"/>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6"/>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35" presetClass="path" presetSubtype="0" accel="50000" decel="50000" fill="hold" grpId="1" nodeType="withEffect">
                                  <p:stCondLst>
                                    <p:cond delay="0"/>
                                  </p:stCondLst>
                                  <p:childTnLst>
                                    <p:animMotion origin="layout" path="M -4.375E-06 -3.7037E-06 L -0.30273 -3.7037E-06" pathEditMode="relative" rAng="0" ptsTypes="AA">
                                      <p:cBhvr>
                                        <p:cTn id="36" dur="1000" spd="-100000" fill="hold"/>
                                        <p:tgtEl>
                                          <p:spTgt spid="5"/>
                                        </p:tgtEl>
                                        <p:attrNameLst>
                                          <p:attrName>ppt_x</p:attrName>
                                          <p:attrName>ppt_y</p:attrName>
                                        </p:attrNameLst>
                                      </p:cBhvr>
                                      <p:rCtr x="-15143" y="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6" grpId="2"/>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8088923" y="246423"/>
            <a:ext cx="4103077" cy="675011"/>
          </a:xfrm>
          <a:prstGeom prst="rect">
            <a:avLst/>
          </a:prstGeom>
        </p:spPr>
      </p:pic>
      <p:cxnSp>
        <p:nvCxnSpPr>
          <p:cNvPr id="4" name="直接连接符 3"/>
          <p:cNvCxnSpPr/>
          <p:nvPr>
            <p:custDataLst>
              <p:tags r:id="rId3"/>
            </p:custDataLst>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4"/>
            </p:custDataLst>
          </p:nvPr>
        </p:nvSpPr>
        <p:spPr>
          <a:xfrm>
            <a:off x="1060287" y="353095"/>
            <a:ext cx="7195946"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三、考点精析 讲练结合</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6" name="Freeform 29"/>
          <p:cNvSpPr/>
          <p:nvPr>
            <p:custDataLst>
              <p:tags r:id="rId5"/>
            </p:custDataLst>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p:custDataLst>
              <p:tags r:id="rId6"/>
            </p:custDataLst>
          </p:nvPr>
        </p:nvSpPr>
        <p:spPr>
          <a:xfrm>
            <a:off x="412756" y="1789097"/>
            <a:ext cx="11234747" cy="3416320"/>
          </a:xfrm>
          <a:prstGeom prst="rect">
            <a:avLst/>
          </a:prstGeom>
          <a:noFill/>
        </p:spPr>
        <p:txBody>
          <a:bodyPr wrap="square">
            <a:spAutoFit/>
          </a:bodyPr>
          <a:lstStyle/>
          <a:p>
            <a:pPr indent="266700" algn="just"/>
            <a:r>
              <a:rPr lang="en-US" altLang="zh-CN" sz="2400" kern="100">
                <a:effectLst/>
                <a:latin typeface="+mn-ea"/>
                <a:cs typeface="Times New Roman" panose="02020603050405020304" pitchFamily="18" charset="0"/>
              </a:rPr>
              <a:t>【</a:t>
            </a:r>
            <a:r>
              <a:rPr lang="zh-CN" altLang="en-US" sz="2400" kern="100">
                <a:effectLst/>
                <a:latin typeface="+mn-ea"/>
                <a:cs typeface="Times New Roman" panose="02020603050405020304" pitchFamily="18" charset="0"/>
              </a:rPr>
              <a:t>典例</a:t>
            </a:r>
            <a:r>
              <a:rPr lang="en-US" altLang="zh-CN" sz="2400" kern="100">
                <a:effectLst/>
                <a:latin typeface="+mn-ea"/>
                <a:cs typeface="Times New Roman" panose="02020603050405020304" pitchFamily="18" charset="0"/>
              </a:rPr>
              <a:t>7】</a:t>
            </a:r>
            <a:r>
              <a:rPr lang="zh-CN" altLang="en-US" sz="2400" kern="100">
                <a:effectLst/>
                <a:latin typeface="+mn-ea"/>
                <a:cs typeface="Times New Roman" panose="02020603050405020304" pitchFamily="18" charset="0"/>
              </a:rPr>
              <a:t>人们知道磁铁吸引铁屑现象、有电流的导线会使磁针发生偏转现象。法拉第从这些现象中发现了电磁感应定律，麦克斯韦提出了电动力学，使电磁理论更加系统。在电磁理论的基础上，人们制造出发电机、无线电发射机等。上述材料说明（   ）</a:t>
            </a:r>
            <a:endParaRPr lang="zh-CN" altLang="en-US" sz="2400" kern="100">
              <a:effectLst/>
              <a:latin typeface="+mn-ea"/>
              <a:cs typeface="Times New Roman" panose="02020603050405020304" pitchFamily="18" charset="0"/>
            </a:endParaRPr>
          </a:p>
          <a:p>
            <a:pPr indent="266700" algn="just"/>
            <a:r>
              <a:rPr lang="zh-CN" altLang="en-US" sz="2400" kern="100">
                <a:effectLst/>
                <a:latin typeface="+mn-ea"/>
                <a:cs typeface="Times New Roman" panose="02020603050405020304" pitchFamily="18" charset="0"/>
              </a:rPr>
              <a:t>①思维过程以感性具体为起点</a:t>
            </a:r>
            <a:endParaRPr lang="zh-CN" altLang="en-US" sz="2400" kern="100">
              <a:effectLst/>
              <a:latin typeface="+mn-ea"/>
              <a:cs typeface="Times New Roman" panose="02020603050405020304" pitchFamily="18" charset="0"/>
            </a:endParaRPr>
          </a:p>
          <a:p>
            <a:pPr indent="266700" algn="just"/>
            <a:r>
              <a:rPr lang="zh-CN" altLang="en-US" sz="2400" kern="100">
                <a:effectLst/>
                <a:latin typeface="+mn-ea"/>
                <a:cs typeface="Times New Roman" panose="02020603050405020304" pitchFamily="18" charset="0"/>
              </a:rPr>
              <a:t>②通过思维抽象获得的是对事物整体本质和规律的认识</a:t>
            </a:r>
            <a:endParaRPr lang="zh-CN" altLang="en-US" sz="2400" kern="100">
              <a:effectLst/>
              <a:latin typeface="+mn-ea"/>
              <a:cs typeface="Times New Roman" panose="02020603050405020304" pitchFamily="18" charset="0"/>
            </a:endParaRPr>
          </a:p>
          <a:p>
            <a:pPr indent="266700" algn="just"/>
            <a:r>
              <a:rPr lang="zh-CN" altLang="en-US" sz="2400" kern="100">
                <a:effectLst/>
                <a:latin typeface="+mn-ea"/>
                <a:cs typeface="Times New Roman" panose="02020603050405020304" pitchFamily="18" charset="0"/>
              </a:rPr>
              <a:t>③从感性具体到思维抽象，从思维抽象到思维具体，是相互依赖、不可分割的</a:t>
            </a:r>
            <a:endParaRPr lang="zh-CN" altLang="en-US" sz="2400" kern="100">
              <a:effectLst/>
              <a:latin typeface="+mn-ea"/>
              <a:cs typeface="Times New Roman" panose="02020603050405020304" pitchFamily="18" charset="0"/>
            </a:endParaRPr>
          </a:p>
          <a:p>
            <a:pPr indent="266700" algn="just"/>
            <a:r>
              <a:rPr lang="zh-CN" altLang="en-US" sz="2400" kern="100">
                <a:effectLst/>
                <a:latin typeface="+mn-ea"/>
                <a:cs typeface="Times New Roman" panose="02020603050405020304" pitchFamily="18" charset="0"/>
              </a:rPr>
              <a:t>④从抽象上升到具体的方法是我们认识事物的唯一方法</a:t>
            </a:r>
            <a:endParaRPr lang="zh-CN" altLang="en-US" sz="2400" kern="100">
              <a:effectLst/>
              <a:latin typeface="+mn-ea"/>
              <a:cs typeface="Times New Roman" panose="02020603050405020304" pitchFamily="18" charset="0"/>
            </a:endParaRPr>
          </a:p>
          <a:p>
            <a:pPr indent="266700" algn="just"/>
            <a:r>
              <a:rPr lang="en-US" altLang="zh-CN" sz="2400" kern="100">
                <a:effectLst/>
                <a:latin typeface="+mn-ea"/>
                <a:cs typeface="Times New Roman" panose="02020603050405020304" pitchFamily="18" charset="0"/>
              </a:rPr>
              <a:t>A</a:t>
            </a:r>
            <a:r>
              <a:rPr lang="zh-CN" altLang="en-US" sz="2400" kern="100">
                <a:effectLst/>
                <a:latin typeface="+mn-ea"/>
                <a:cs typeface="Times New Roman" panose="02020603050405020304" pitchFamily="18" charset="0"/>
              </a:rPr>
              <a:t>．①②	</a:t>
            </a:r>
            <a:r>
              <a:rPr lang="en-US" altLang="zh-CN" sz="2400" kern="100">
                <a:effectLst/>
                <a:latin typeface="+mn-ea"/>
                <a:cs typeface="Times New Roman" panose="02020603050405020304" pitchFamily="18" charset="0"/>
              </a:rPr>
              <a:t>B</a:t>
            </a:r>
            <a:r>
              <a:rPr lang="zh-CN" altLang="en-US" sz="2400" kern="100">
                <a:effectLst/>
                <a:latin typeface="+mn-ea"/>
                <a:cs typeface="Times New Roman" panose="02020603050405020304" pitchFamily="18" charset="0"/>
              </a:rPr>
              <a:t>．①③	</a:t>
            </a:r>
            <a:r>
              <a:rPr lang="en-US" altLang="zh-CN" sz="2400" kern="100">
                <a:effectLst/>
                <a:latin typeface="+mn-ea"/>
                <a:cs typeface="Times New Roman" panose="02020603050405020304" pitchFamily="18" charset="0"/>
              </a:rPr>
              <a:t>C</a:t>
            </a:r>
            <a:r>
              <a:rPr lang="zh-CN" altLang="en-US" sz="2400" kern="100">
                <a:effectLst/>
                <a:latin typeface="+mn-ea"/>
                <a:cs typeface="Times New Roman" panose="02020603050405020304" pitchFamily="18" charset="0"/>
              </a:rPr>
              <a:t>．②③	</a:t>
            </a:r>
            <a:r>
              <a:rPr lang="en-US" altLang="zh-CN" sz="2400" kern="100">
                <a:effectLst/>
                <a:latin typeface="+mn-ea"/>
                <a:cs typeface="Times New Roman" panose="02020603050405020304" pitchFamily="18" charset="0"/>
              </a:rPr>
              <a:t>D</a:t>
            </a:r>
            <a:r>
              <a:rPr lang="zh-CN" altLang="en-US" sz="2400" kern="100">
                <a:effectLst/>
                <a:latin typeface="+mn-ea"/>
                <a:cs typeface="Times New Roman" panose="02020603050405020304" pitchFamily="18" charset="0"/>
              </a:rPr>
              <a:t>．③④</a:t>
            </a:r>
            <a:endParaRPr lang="zh-CN" altLang="en-US" sz="2400" kern="100">
              <a:effectLst/>
              <a:latin typeface="+mn-ea"/>
              <a:cs typeface="Times New Roman" panose="02020603050405020304" pitchFamily="18" charset="0"/>
            </a:endParaRPr>
          </a:p>
        </p:txBody>
      </p:sp>
      <p:sp>
        <p:nvSpPr>
          <p:cNvPr id="8" name="卷形: 水平 7"/>
          <p:cNvSpPr/>
          <p:nvPr>
            <p:custDataLst>
              <p:tags r:id="rId7"/>
            </p:custDataLst>
          </p:nvPr>
        </p:nvSpPr>
        <p:spPr>
          <a:xfrm>
            <a:off x="288468" y="946893"/>
            <a:ext cx="2574524" cy="81674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t>典型训练</a:t>
            </a:r>
            <a:endParaRPr lang="zh-CN" altLang="en-US" sz="3200"/>
          </a:p>
        </p:txBody>
      </p:sp>
      <p:sp>
        <p:nvSpPr>
          <p:cNvPr id="10" name="矩形 9"/>
          <p:cNvSpPr/>
          <p:nvPr>
            <p:custDataLst>
              <p:tags r:id="rId8"/>
            </p:custDataLst>
          </p:nvPr>
        </p:nvSpPr>
        <p:spPr>
          <a:xfrm>
            <a:off x="1118749" y="2737834"/>
            <a:ext cx="913961" cy="923330"/>
          </a:xfrm>
          <a:prstGeom prst="rect">
            <a:avLst/>
          </a:prstGeom>
          <a:noFill/>
        </p:spPr>
        <p:txBody>
          <a:bodyPr wrap="square" lIns="91440" tIns="45720" rIns="91440" bIns="45720">
            <a:spAutoFit/>
          </a:bodyPr>
          <a:lstStyle/>
          <a:p>
            <a:pPr algn="ctr"/>
            <a:r>
              <a:rPr lang="en-US" altLang="zh-CN" sz="5400" b="0" cap="none" spc="0">
                <a:ln w="0"/>
                <a:solidFill>
                  <a:schemeClr val="accent1"/>
                </a:solidFill>
                <a:effectLst>
                  <a:outerShdw blurRad="38100" dist="25400" dir="5400000" algn="ctr" rotWithShape="0">
                    <a:srgbClr val="6E747A">
                      <a:alpha val="43000"/>
                    </a:srgbClr>
                  </a:outerShdw>
                </a:effectLst>
              </a:rPr>
              <a:t>B</a:t>
            </a:r>
            <a:endParaRPr lang="zh-CN" altLang="en-US" sz="5400" b="0" cap="none" spc="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6.25E-07 -3.7037E-06 L 0.18997 -3.7037E-06" pathEditMode="relative" rAng="0" ptsTypes="AA">
                                      <p:cBhvr>
                                        <p:cTn id="11" dur="1000" spd="-100000" fill="hold"/>
                                        <p:tgtEl>
                                          <p:spTgt spid="2"/>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35" presetClass="path" presetSubtype="0" accel="50000" decel="50000" fill="hold" nodeType="withEffect">
                                  <p:stCondLst>
                                    <p:cond delay="0"/>
                                  </p:stCondLst>
                                  <p:childTnLst>
                                    <p:animMotion origin="layout" path="M 0 -3.7037E-06 L -0.41185 -3.7037E-06" pathEditMode="relative" rAng="0" ptsTypes="AA">
                                      <p:cBhvr>
                                        <p:cTn id="18" dur="1000" spd="-100000" fill="hold"/>
                                        <p:tgtEl>
                                          <p:spTgt spid="4"/>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fltVal val="0"/>
                                          </p:val>
                                        </p:tav>
                                        <p:tav tm="100000">
                                          <p:val>
                                            <p:strVal val="#ppt_w"/>
                                          </p:val>
                                        </p:tav>
                                      </p:tavLst>
                                    </p:anim>
                                    <p:anim calcmode="lin" valueType="num">
                                      <p:cBhvr>
                                        <p:cTn id="23" dur="250" fill="hold"/>
                                        <p:tgtEl>
                                          <p:spTgt spid="6"/>
                                        </p:tgtEl>
                                        <p:attrNameLst>
                                          <p:attrName>ppt_h</p:attrName>
                                        </p:attrNameLst>
                                      </p:cBhvr>
                                      <p:tavLst>
                                        <p:tav tm="0">
                                          <p:val>
                                            <p:fltVal val="0"/>
                                          </p:val>
                                        </p:tav>
                                        <p:tav tm="100000">
                                          <p:val>
                                            <p:strVal val="#ppt_h"/>
                                          </p:val>
                                        </p:tav>
                                      </p:tavLst>
                                    </p:anim>
                                    <p:animEffect transition="in" filter="fade">
                                      <p:cBhvr>
                                        <p:cTn id="24" dur="250"/>
                                        <p:tgtEl>
                                          <p:spTgt spid="6"/>
                                        </p:tgtEl>
                                      </p:cBhvr>
                                    </p:animEffect>
                                  </p:childTnLst>
                                </p:cTn>
                              </p:par>
                              <p:par>
                                <p:cTn id="25" presetID="6" presetClass="emph" presetSubtype="0" decel="100000" fill="hold" grpId="1" nodeType="withEffect">
                                  <p:stCondLst>
                                    <p:cond delay="200"/>
                                  </p:stCondLst>
                                  <p:childTnLst>
                                    <p:animScale>
                                      <p:cBhvr>
                                        <p:cTn id="26" dur="250" fill="hold"/>
                                        <p:tgtEl>
                                          <p:spTgt spid="6"/>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6"/>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35" presetClass="path" presetSubtype="0" accel="50000" decel="50000" fill="hold" grpId="1" nodeType="withEffect">
                                  <p:stCondLst>
                                    <p:cond delay="0"/>
                                  </p:stCondLst>
                                  <p:childTnLst>
                                    <p:animMotion origin="layout" path="M -4.375E-06 -3.7037E-06 L -0.30273 -3.7037E-06" pathEditMode="relative" rAng="0" ptsTypes="AA">
                                      <p:cBhvr>
                                        <p:cTn id="36" dur="1000" spd="-100000" fill="hold"/>
                                        <p:tgtEl>
                                          <p:spTgt spid="5"/>
                                        </p:tgtEl>
                                        <p:attrNameLst>
                                          <p:attrName>ppt_x</p:attrName>
                                          <p:attrName>ppt_y</p:attrName>
                                        </p:attrNameLst>
                                      </p:cBhvr>
                                      <p:rCtr x="-15143" y="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6" grpId="2"/>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8088923" y="246423"/>
            <a:ext cx="4103077" cy="675011"/>
          </a:xfrm>
          <a:prstGeom prst="rect">
            <a:avLst/>
          </a:prstGeom>
        </p:spPr>
      </p:pic>
      <p:cxnSp>
        <p:nvCxnSpPr>
          <p:cNvPr id="4" name="直接连接符 3"/>
          <p:cNvCxnSpPr/>
          <p:nvPr>
            <p:custDataLst>
              <p:tags r:id="rId3"/>
            </p:custDataLst>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4"/>
            </p:custDataLst>
          </p:nvPr>
        </p:nvSpPr>
        <p:spPr>
          <a:xfrm>
            <a:off x="1060287" y="353095"/>
            <a:ext cx="7195946"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三、考点精析 讲练结合</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6" name="Freeform 29"/>
          <p:cNvSpPr/>
          <p:nvPr>
            <p:custDataLst>
              <p:tags r:id="rId5"/>
            </p:custDataLst>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p:custDataLst>
              <p:tags r:id="rId6"/>
            </p:custDataLst>
          </p:nvPr>
        </p:nvSpPr>
        <p:spPr>
          <a:xfrm>
            <a:off x="412756" y="1789097"/>
            <a:ext cx="11234747" cy="4154984"/>
          </a:xfrm>
          <a:prstGeom prst="rect">
            <a:avLst/>
          </a:prstGeom>
          <a:noFill/>
        </p:spPr>
        <p:txBody>
          <a:bodyPr wrap="square">
            <a:spAutoFit/>
          </a:bodyPr>
          <a:lstStyle/>
          <a:p>
            <a:pPr indent="266700" algn="just"/>
            <a:r>
              <a:rPr lang="en-US" altLang="zh-CN" sz="2400" kern="100">
                <a:effectLst/>
                <a:latin typeface="+mn-ea"/>
                <a:cs typeface="Times New Roman" panose="02020603050405020304" pitchFamily="18" charset="0"/>
              </a:rPr>
              <a:t>【</a:t>
            </a:r>
            <a:r>
              <a:rPr lang="zh-CN" altLang="en-US" sz="2400" kern="100">
                <a:effectLst/>
                <a:latin typeface="+mn-ea"/>
                <a:cs typeface="Times New Roman" panose="02020603050405020304" pitchFamily="18" charset="0"/>
              </a:rPr>
              <a:t>典例</a:t>
            </a:r>
            <a:r>
              <a:rPr lang="en-US" altLang="zh-CN" sz="2400" kern="100">
                <a:effectLst/>
                <a:latin typeface="+mn-ea"/>
                <a:cs typeface="Times New Roman" panose="02020603050405020304" pitchFamily="18" charset="0"/>
              </a:rPr>
              <a:t>8】</a:t>
            </a:r>
            <a:r>
              <a:rPr lang="zh-CN" altLang="en-US" sz="2400" kern="100">
                <a:effectLst/>
                <a:latin typeface="+mn-ea"/>
                <a:cs typeface="Times New Roman" panose="02020603050405020304" pitchFamily="18" charset="0"/>
              </a:rPr>
              <a:t>漫画</a:t>
            </a:r>
            <a:r>
              <a:rPr lang="en-US" altLang="zh-CN" sz="2400" kern="100">
                <a:effectLst/>
                <a:latin typeface="+mn-ea"/>
                <a:cs typeface="Times New Roman" panose="02020603050405020304" pitchFamily="18" charset="0"/>
              </a:rPr>
              <a:t>《</a:t>
            </a:r>
            <a:r>
              <a:rPr lang="zh-CN" altLang="en-US" sz="2400" kern="100">
                <a:effectLst/>
                <a:latin typeface="+mn-ea"/>
                <a:cs typeface="Times New Roman" panose="02020603050405020304" pitchFamily="18" charset="0"/>
              </a:rPr>
              <a:t>抛弃一切与赞扬一切是一对大笨蛋</a:t>
            </a:r>
            <a:r>
              <a:rPr lang="en-US" altLang="zh-CN" sz="2400" kern="100">
                <a:effectLst/>
                <a:latin typeface="+mn-ea"/>
                <a:cs typeface="Times New Roman" panose="02020603050405020304" pitchFamily="18" charset="0"/>
              </a:rPr>
              <a:t>》</a:t>
            </a:r>
            <a:r>
              <a:rPr lang="zh-CN" altLang="en-US" sz="2400" kern="100">
                <a:effectLst/>
                <a:latin typeface="+mn-ea"/>
                <a:cs typeface="Times New Roman" panose="02020603050405020304" pitchFamily="18" charset="0"/>
              </a:rPr>
              <a:t>给我们的哲学启示是（    ）。</a:t>
            </a:r>
            <a:endParaRPr lang="zh-CN" altLang="en-US" sz="2400" kern="100">
              <a:effectLst/>
              <a:latin typeface="+mn-ea"/>
              <a:cs typeface="Times New Roman" panose="02020603050405020304" pitchFamily="18" charset="0"/>
            </a:endParaRPr>
          </a:p>
          <a:p>
            <a:pPr indent="266700" algn="just"/>
            <a:r>
              <a:rPr lang="zh-CN" altLang="en-US" sz="2400" kern="100">
                <a:effectLst/>
                <a:latin typeface="+mn-ea"/>
                <a:cs typeface="Times New Roman" panose="02020603050405020304" pitchFamily="18" charset="0"/>
              </a:rPr>
              <a:t> </a:t>
            </a:r>
            <a:endParaRPr lang="zh-CN" altLang="en-US" sz="2400" kern="100">
              <a:effectLst/>
              <a:latin typeface="+mn-ea"/>
              <a:cs typeface="Times New Roman" panose="02020603050405020304" pitchFamily="18" charset="0"/>
            </a:endParaRPr>
          </a:p>
          <a:p>
            <a:pPr indent="266700" algn="just"/>
            <a:endParaRPr lang="en-US" altLang="zh-CN" sz="2400" kern="100">
              <a:effectLst/>
              <a:latin typeface="+mn-ea"/>
              <a:cs typeface="Times New Roman" panose="02020603050405020304" pitchFamily="18" charset="0"/>
            </a:endParaRPr>
          </a:p>
          <a:p>
            <a:pPr indent="266700" algn="just"/>
            <a:endParaRPr lang="en-US" altLang="zh-CN" sz="2400" kern="100">
              <a:latin typeface="+mn-ea"/>
              <a:cs typeface="Times New Roman" panose="02020603050405020304" pitchFamily="18" charset="0"/>
            </a:endParaRPr>
          </a:p>
          <a:p>
            <a:pPr indent="266700" algn="just"/>
            <a:endParaRPr lang="en-US" altLang="zh-CN" sz="2400" kern="100">
              <a:effectLst/>
              <a:latin typeface="+mn-ea"/>
              <a:cs typeface="Times New Roman" panose="02020603050405020304" pitchFamily="18" charset="0"/>
            </a:endParaRPr>
          </a:p>
          <a:p>
            <a:pPr indent="266700" algn="just"/>
            <a:endParaRPr lang="zh-CN" altLang="en-US" sz="2400" kern="100">
              <a:effectLst/>
              <a:latin typeface="+mn-ea"/>
              <a:cs typeface="Times New Roman" panose="02020603050405020304" pitchFamily="18" charset="0"/>
            </a:endParaRPr>
          </a:p>
          <a:p>
            <a:pPr indent="266700" algn="just"/>
            <a:r>
              <a:rPr lang="en-US" altLang="zh-CN" sz="2400" kern="100">
                <a:effectLst/>
                <a:latin typeface="+mn-ea"/>
                <a:cs typeface="Times New Roman" panose="02020603050405020304" pitchFamily="18" charset="0"/>
              </a:rPr>
              <a:t>A</a:t>
            </a:r>
            <a:r>
              <a:rPr lang="zh-CN" altLang="en-US" sz="2400" kern="100">
                <a:effectLst/>
                <a:latin typeface="+mn-ea"/>
                <a:cs typeface="Times New Roman" panose="02020603050405020304" pitchFamily="18" charset="0"/>
              </a:rPr>
              <a:t>．要抓住矛盾的主要方面</a:t>
            </a:r>
            <a:endParaRPr lang="zh-CN" altLang="en-US" sz="2400" kern="100">
              <a:effectLst/>
              <a:latin typeface="+mn-ea"/>
              <a:cs typeface="Times New Roman" panose="02020603050405020304" pitchFamily="18" charset="0"/>
            </a:endParaRPr>
          </a:p>
          <a:p>
            <a:pPr indent="266700" algn="just"/>
            <a:r>
              <a:rPr lang="en-US" altLang="zh-CN" sz="2400" kern="100">
                <a:effectLst/>
                <a:latin typeface="+mn-ea"/>
                <a:cs typeface="Times New Roman" panose="02020603050405020304" pitchFamily="18" charset="0"/>
              </a:rPr>
              <a:t>B</a:t>
            </a:r>
            <a:r>
              <a:rPr lang="zh-CN" altLang="en-US" sz="2400" kern="100">
                <a:effectLst/>
                <a:latin typeface="+mn-ea"/>
                <a:cs typeface="Times New Roman" panose="02020603050405020304" pitchFamily="18" charset="0"/>
              </a:rPr>
              <a:t>．要坚持均衡论</a:t>
            </a:r>
            <a:endParaRPr lang="zh-CN" altLang="en-US" sz="2400" kern="100">
              <a:effectLst/>
              <a:latin typeface="+mn-ea"/>
              <a:cs typeface="Times New Roman" panose="02020603050405020304" pitchFamily="18" charset="0"/>
            </a:endParaRPr>
          </a:p>
          <a:p>
            <a:pPr indent="266700" algn="just"/>
            <a:r>
              <a:rPr lang="en-US" altLang="zh-CN" sz="2400" kern="100">
                <a:effectLst/>
                <a:latin typeface="+mn-ea"/>
                <a:cs typeface="Times New Roman" panose="02020603050405020304" pitchFamily="18" charset="0"/>
              </a:rPr>
              <a:t>C</a:t>
            </a:r>
            <a:r>
              <a:rPr lang="zh-CN" altLang="en-US" sz="2400" kern="100">
                <a:effectLst/>
                <a:latin typeface="+mn-ea"/>
                <a:cs typeface="Times New Roman" panose="02020603050405020304" pitchFamily="18" charset="0"/>
              </a:rPr>
              <a:t>．要坚持辩证的否定观</a:t>
            </a:r>
            <a:endParaRPr lang="zh-CN" altLang="en-US" sz="2400" kern="100">
              <a:effectLst/>
              <a:latin typeface="+mn-ea"/>
              <a:cs typeface="Times New Roman" panose="02020603050405020304" pitchFamily="18" charset="0"/>
            </a:endParaRPr>
          </a:p>
          <a:p>
            <a:pPr indent="266700" algn="just"/>
            <a:r>
              <a:rPr lang="en-US" altLang="zh-CN" sz="2400" kern="100">
                <a:effectLst/>
                <a:latin typeface="+mn-ea"/>
                <a:cs typeface="Times New Roman" panose="02020603050405020304" pitchFamily="18" charset="0"/>
              </a:rPr>
              <a:t>D</a:t>
            </a:r>
            <a:r>
              <a:rPr lang="zh-CN" altLang="en-US" sz="2400" kern="100">
                <a:effectLst/>
                <a:latin typeface="+mn-ea"/>
                <a:cs typeface="Times New Roman" panose="02020603050405020304" pitchFamily="18" charset="0"/>
              </a:rPr>
              <a:t>．要坚持折中主义</a:t>
            </a:r>
            <a:endParaRPr lang="zh-CN" altLang="en-US" sz="2400" kern="100">
              <a:effectLst/>
              <a:latin typeface="+mn-ea"/>
              <a:cs typeface="Times New Roman" panose="02020603050405020304" pitchFamily="18" charset="0"/>
            </a:endParaRPr>
          </a:p>
        </p:txBody>
      </p:sp>
      <p:sp>
        <p:nvSpPr>
          <p:cNvPr id="8" name="卷形: 水平 7"/>
          <p:cNvSpPr/>
          <p:nvPr>
            <p:custDataLst>
              <p:tags r:id="rId7"/>
            </p:custDataLst>
          </p:nvPr>
        </p:nvSpPr>
        <p:spPr>
          <a:xfrm>
            <a:off x="288468" y="946893"/>
            <a:ext cx="2574524" cy="81674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t>典型训练</a:t>
            </a:r>
            <a:endParaRPr lang="zh-CN" altLang="en-US" sz="3200"/>
          </a:p>
        </p:txBody>
      </p:sp>
      <p:sp>
        <p:nvSpPr>
          <p:cNvPr id="10" name="矩形 9"/>
          <p:cNvSpPr/>
          <p:nvPr>
            <p:custDataLst>
              <p:tags r:id="rId8"/>
            </p:custDataLst>
          </p:nvPr>
        </p:nvSpPr>
        <p:spPr>
          <a:xfrm>
            <a:off x="603306" y="1956598"/>
            <a:ext cx="913961" cy="923330"/>
          </a:xfrm>
          <a:prstGeom prst="rect">
            <a:avLst/>
          </a:prstGeom>
          <a:noFill/>
        </p:spPr>
        <p:txBody>
          <a:bodyPr wrap="square" lIns="91440" tIns="45720" rIns="91440" bIns="45720">
            <a:spAutoFit/>
          </a:bodyPr>
          <a:lstStyle/>
          <a:p>
            <a:pPr algn="ctr"/>
            <a:r>
              <a:rPr lang="en-US" altLang="zh-CN" sz="5400" b="0" cap="none" spc="0">
                <a:ln w="0"/>
                <a:solidFill>
                  <a:schemeClr val="accent1"/>
                </a:solidFill>
                <a:effectLst>
                  <a:outerShdw blurRad="38100" dist="25400" dir="5400000" algn="ctr" rotWithShape="0">
                    <a:srgbClr val="6E747A">
                      <a:alpha val="43000"/>
                    </a:srgbClr>
                  </a:outerShdw>
                </a:effectLst>
              </a:rPr>
              <a:t>C</a:t>
            </a:r>
            <a:endParaRPr lang="zh-CN" altLang="en-US" sz="5400" b="0" cap="none" spc="0">
              <a:ln w="0"/>
              <a:solidFill>
                <a:schemeClr val="accent1"/>
              </a:solidFill>
              <a:effectLst>
                <a:outerShdw blurRad="38100" dist="25400" dir="5400000" algn="ctr" rotWithShape="0">
                  <a:srgbClr val="6E747A">
                    <a:alpha val="43000"/>
                  </a:srgbClr>
                </a:outerShdw>
              </a:effectLst>
            </a:endParaRPr>
          </a:p>
        </p:txBody>
      </p:sp>
      <p:pic>
        <p:nvPicPr>
          <p:cNvPr id="9" name="图片 8" descr="figure"/>
          <p:cNvPicPr>
            <a:picLocks noChangeAspect="1"/>
          </p:cNvPicPr>
          <p:nvPr>
            <p:custDataLst>
              <p:tags r:id="rId9"/>
            </p:custDataLst>
          </p:nvPr>
        </p:nvPicPr>
        <p:blipFill>
          <a:blip r:embed="rId10"/>
          <a:stretch>
            <a:fillRect/>
          </a:stretch>
        </p:blipFill>
        <p:spPr>
          <a:xfrm>
            <a:off x="2400835" y="2800350"/>
            <a:ext cx="2257425" cy="1257300"/>
          </a:xfrm>
          <a:prstGeom prst="rect">
            <a:avLst/>
          </a:prstGeom>
        </p:spPr>
      </p:pic>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6.25E-07 -3.7037E-06 L 0.18997 -3.7037E-06" pathEditMode="relative" rAng="0" ptsTypes="AA">
                                      <p:cBhvr>
                                        <p:cTn id="11" dur="1000" spd="-100000" fill="hold"/>
                                        <p:tgtEl>
                                          <p:spTgt spid="2"/>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35" presetClass="path" presetSubtype="0" accel="50000" decel="50000" fill="hold" nodeType="withEffect">
                                  <p:stCondLst>
                                    <p:cond delay="0"/>
                                  </p:stCondLst>
                                  <p:childTnLst>
                                    <p:animMotion origin="layout" path="M 0 -3.7037E-06 L -0.41185 -3.7037E-06" pathEditMode="relative" rAng="0" ptsTypes="AA">
                                      <p:cBhvr>
                                        <p:cTn id="18" dur="1000" spd="-100000" fill="hold"/>
                                        <p:tgtEl>
                                          <p:spTgt spid="4"/>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fltVal val="0"/>
                                          </p:val>
                                        </p:tav>
                                        <p:tav tm="100000">
                                          <p:val>
                                            <p:strVal val="#ppt_w"/>
                                          </p:val>
                                        </p:tav>
                                      </p:tavLst>
                                    </p:anim>
                                    <p:anim calcmode="lin" valueType="num">
                                      <p:cBhvr>
                                        <p:cTn id="23" dur="250" fill="hold"/>
                                        <p:tgtEl>
                                          <p:spTgt spid="6"/>
                                        </p:tgtEl>
                                        <p:attrNameLst>
                                          <p:attrName>ppt_h</p:attrName>
                                        </p:attrNameLst>
                                      </p:cBhvr>
                                      <p:tavLst>
                                        <p:tav tm="0">
                                          <p:val>
                                            <p:fltVal val="0"/>
                                          </p:val>
                                        </p:tav>
                                        <p:tav tm="100000">
                                          <p:val>
                                            <p:strVal val="#ppt_h"/>
                                          </p:val>
                                        </p:tav>
                                      </p:tavLst>
                                    </p:anim>
                                    <p:animEffect transition="in" filter="fade">
                                      <p:cBhvr>
                                        <p:cTn id="24" dur="250"/>
                                        <p:tgtEl>
                                          <p:spTgt spid="6"/>
                                        </p:tgtEl>
                                      </p:cBhvr>
                                    </p:animEffect>
                                  </p:childTnLst>
                                </p:cTn>
                              </p:par>
                              <p:par>
                                <p:cTn id="25" presetID="6" presetClass="emph" presetSubtype="0" decel="100000" fill="hold" grpId="1" nodeType="withEffect">
                                  <p:stCondLst>
                                    <p:cond delay="200"/>
                                  </p:stCondLst>
                                  <p:childTnLst>
                                    <p:animScale>
                                      <p:cBhvr>
                                        <p:cTn id="26" dur="250" fill="hold"/>
                                        <p:tgtEl>
                                          <p:spTgt spid="6"/>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6"/>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35" presetClass="path" presetSubtype="0" accel="50000" decel="50000" fill="hold" grpId="1" nodeType="withEffect">
                                  <p:stCondLst>
                                    <p:cond delay="0"/>
                                  </p:stCondLst>
                                  <p:childTnLst>
                                    <p:animMotion origin="layout" path="M -4.375E-06 -3.7037E-06 L -0.30273 -3.7037E-06" pathEditMode="relative" rAng="0" ptsTypes="AA">
                                      <p:cBhvr>
                                        <p:cTn id="36" dur="1000" spd="-100000" fill="hold"/>
                                        <p:tgtEl>
                                          <p:spTgt spid="5"/>
                                        </p:tgtEl>
                                        <p:attrNameLst>
                                          <p:attrName>ppt_x</p:attrName>
                                          <p:attrName>ppt_y</p:attrName>
                                        </p:attrNameLst>
                                      </p:cBhvr>
                                      <p:rCtr x="-15143" y="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6" grpId="2"/>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8088923" y="246423"/>
            <a:ext cx="4103077" cy="675011"/>
          </a:xfrm>
          <a:prstGeom prst="rect">
            <a:avLst/>
          </a:prstGeom>
        </p:spPr>
      </p:pic>
      <p:cxnSp>
        <p:nvCxnSpPr>
          <p:cNvPr id="4" name="直接连接符 3"/>
          <p:cNvCxnSpPr/>
          <p:nvPr>
            <p:custDataLst>
              <p:tags r:id="rId3"/>
            </p:custDataLst>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4"/>
            </p:custDataLst>
          </p:nvPr>
        </p:nvSpPr>
        <p:spPr>
          <a:xfrm>
            <a:off x="1060287" y="353095"/>
            <a:ext cx="7195946"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三、考点精析 讲练结合</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6" name="Freeform 29"/>
          <p:cNvSpPr/>
          <p:nvPr>
            <p:custDataLst>
              <p:tags r:id="rId5"/>
            </p:custDataLst>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p:custDataLst>
              <p:tags r:id="rId6"/>
            </p:custDataLst>
          </p:nvPr>
        </p:nvSpPr>
        <p:spPr>
          <a:xfrm>
            <a:off x="412756" y="1789097"/>
            <a:ext cx="11234747" cy="3785652"/>
          </a:xfrm>
          <a:prstGeom prst="rect">
            <a:avLst/>
          </a:prstGeom>
          <a:noFill/>
        </p:spPr>
        <p:txBody>
          <a:bodyPr wrap="square">
            <a:spAutoFit/>
          </a:bodyPr>
          <a:lstStyle/>
          <a:p>
            <a:pPr indent="266700" algn="just"/>
            <a:r>
              <a:rPr lang="en-US" altLang="zh-CN" sz="2400" kern="100">
                <a:effectLst/>
                <a:latin typeface="+mn-ea"/>
                <a:cs typeface="Times New Roman" panose="02020603050405020304" pitchFamily="18" charset="0"/>
              </a:rPr>
              <a:t>【</a:t>
            </a:r>
            <a:r>
              <a:rPr lang="zh-CN" altLang="en-US" sz="2400" kern="100">
                <a:effectLst/>
                <a:latin typeface="+mn-ea"/>
                <a:cs typeface="Times New Roman" panose="02020603050405020304" pitchFamily="18" charset="0"/>
              </a:rPr>
              <a:t>典例</a:t>
            </a:r>
            <a:r>
              <a:rPr lang="en-US" altLang="zh-CN" sz="2400" kern="100">
                <a:effectLst/>
                <a:latin typeface="+mn-ea"/>
                <a:cs typeface="Times New Roman" panose="02020603050405020304" pitchFamily="18" charset="0"/>
              </a:rPr>
              <a:t>9】</a:t>
            </a:r>
            <a:r>
              <a:rPr lang="zh-CN" altLang="en-US" sz="2400" kern="100">
                <a:effectLst/>
                <a:latin typeface="+mn-ea"/>
                <a:cs typeface="Times New Roman" panose="02020603050405020304" pitchFamily="18" charset="0"/>
              </a:rPr>
              <a:t>亚里士多德在西方被称为“最博学的人”，也被奉为绝对权威，他认为“重物体比轻物体下落速度要快些”，这一观点统治了西方将近两千年。</a:t>
            </a:r>
            <a:r>
              <a:rPr lang="en-US" altLang="zh-CN" sz="2400" kern="100">
                <a:effectLst/>
                <a:latin typeface="+mn-ea"/>
                <a:cs typeface="Times New Roman" panose="02020603050405020304" pitchFamily="18" charset="0"/>
              </a:rPr>
              <a:t>1590</a:t>
            </a:r>
            <a:r>
              <a:rPr lang="zh-CN" altLang="en-US" sz="2400" kern="100">
                <a:effectLst/>
                <a:latin typeface="+mn-ea"/>
                <a:cs typeface="Times New Roman" panose="02020603050405020304" pitchFamily="18" charset="0"/>
              </a:rPr>
              <a:t>年伽利略做了著名的比萨斜塔自由落体实验，证明物体下落的速度与物体的重量无关，进而动摇了亚里士多德在物理学中的长期统治地位，引起了极大的震动。伽利略的实验告诉我们坚持辩证的否定观（    ）。</a:t>
            </a:r>
            <a:endParaRPr lang="zh-CN" altLang="en-US" sz="2400" kern="100">
              <a:effectLst/>
              <a:latin typeface="+mn-ea"/>
              <a:cs typeface="Times New Roman" panose="02020603050405020304" pitchFamily="18" charset="0"/>
            </a:endParaRPr>
          </a:p>
          <a:p>
            <a:pPr indent="266700" algn="just"/>
            <a:r>
              <a:rPr lang="zh-CN" altLang="en-US" sz="2400" kern="100">
                <a:effectLst/>
                <a:latin typeface="+mn-ea"/>
                <a:cs typeface="Times New Roman" panose="02020603050405020304" pitchFamily="18" charset="0"/>
              </a:rPr>
              <a:t>①要做到敢于怀疑权威，立足实践不断创新</a:t>
            </a:r>
            <a:endParaRPr lang="en-US" altLang="zh-CN" sz="2400" kern="100">
              <a:effectLst/>
              <a:latin typeface="+mn-ea"/>
              <a:cs typeface="Times New Roman" panose="02020603050405020304" pitchFamily="18" charset="0"/>
            </a:endParaRPr>
          </a:p>
          <a:p>
            <a:pPr indent="266700" algn="just"/>
            <a:r>
              <a:rPr lang="zh-CN" altLang="en-US" sz="2400" kern="100">
                <a:effectLst/>
                <a:latin typeface="+mn-ea"/>
                <a:cs typeface="Times New Roman" panose="02020603050405020304" pitchFamily="18" charset="0"/>
              </a:rPr>
              <a:t>②要对旧事物整体、旧矛盾统一体进行否定</a:t>
            </a:r>
            <a:endParaRPr lang="zh-CN" altLang="en-US" sz="2400" kern="100">
              <a:effectLst/>
              <a:latin typeface="+mn-ea"/>
              <a:cs typeface="Times New Roman" panose="02020603050405020304" pitchFamily="18" charset="0"/>
            </a:endParaRPr>
          </a:p>
          <a:p>
            <a:pPr indent="266700" algn="just"/>
            <a:r>
              <a:rPr lang="zh-CN" altLang="en-US" sz="2400" kern="100">
                <a:effectLst/>
                <a:latin typeface="+mn-ea"/>
                <a:cs typeface="Times New Roman" panose="02020603050405020304" pitchFamily="18" charset="0"/>
              </a:rPr>
              <a:t>③就要敢于颠覆前人的一切成果</a:t>
            </a:r>
            <a:endParaRPr lang="en-US" altLang="zh-CN" sz="2400" kern="100">
              <a:effectLst/>
              <a:latin typeface="+mn-ea"/>
              <a:cs typeface="Times New Roman" panose="02020603050405020304" pitchFamily="18" charset="0"/>
            </a:endParaRPr>
          </a:p>
          <a:p>
            <a:pPr indent="266700" algn="just"/>
            <a:r>
              <a:rPr lang="zh-CN" altLang="en-US" sz="2400" kern="100">
                <a:effectLst/>
                <a:latin typeface="+mn-ea"/>
                <a:cs typeface="Times New Roman" panose="02020603050405020304" pitchFamily="18" charset="0"/>
              </a:rPr>
              <a:t>④要肯定旧事物整体、旧矛盾统一体中的合理因素</a:t>
            </a:r>
            <a:endParaRPr lang="zh-CN" altLang="en-US" sz="2400" kern="100">
              <a:effectLst/>
              <a:latin typeface="+mn-ea"/>
              <a:cs typeface="Times New Roman" panose="02020603050405020304" pitchFamily="18" charset="0"/>
            </a:endParaRPr>
          </a:p>
          <a:p>
            <a:pPr indent="266700" algn="just"/>
            <a:r>
              <a:rPr lang="en-US" altLang="zh-CN" sz="2400" kern="100">
                <a:effectLst/>
                <a:latin typeface="+mn-ea"/>
                <a:cs typeface="Times New Roman" panose="02020603050405020304" pitchFamily="18" charset="0"/>
              </a:rPr>
              <a:t>A</a:t>
            </a:r>
            <a:r>
              <a:rPr lang="zh-CN" altLang="en-US" sz="2400" kern="100">
                <a:effectLst/>
                <a:latin typeface="+mn-ea"/>
                <a:cs typeface="Times New Roman" panose="02020603050405020304" pitchFamily="18" charset="0"/>
              </a:rPr>
              <a:t>．①②	</a:t>
            </a:r>
            <a:r>
              <a:rPr lang="en-US" altLang="zh-CN" sz="2400" kern="100">
                <a:effectLst/>
                <a:latin typeface="+mn-ea"/>
                <a:cs typeface="Times New Roman" panose="02020603050405020304" pitchFamily="18" charset="0"/>
              </a:rPr>
              <a:t>B</a:t>
            </a:r>
            <a:r>
              <a:rPr lang="zh-CN" altLang="en-US" sz="2400" kern="100">
                <a:effectLst/>
                <a:latin typeface="+mn-ea"/>
                <a:cs typeface="Times New Roman" panose="02020603050405020304" pitchFamily="18" charset="0"/>
              </a:rPr>
              <a:t>．①③	</a:t>
            </a:r>
            <a:r>
              <a:rPr lang="en-US" altLang="zh-CN" sz="2400" kern="100">
                <a:effectLst/>
                <a:latin typeface="+mn-ea"/>
                <a:cs typeface="Times New Roman" panose="02020603050405020304" pitchFamily="18" charset="0"/>
              </a:rPr>
              <a:t>C</a:t>
            </a:r>
            <a:r>
              <a:rPr lang="zh-CN" altLang="en-US" sz="2400" kern="100">
                <a:effectLst/>
                <a:latin typeface="+mn-ea"/>
                <a:cs typeface="Times New Roman" panose="02020603050405020304" pitchFamily="18" charset="0"/>
              </a:rPr>
              <a:t>．②④	</a:t>
            </a:r>
            <a:r>
              <a:rPr lang="en-US" altLang="zh-CN" sz="2400" kern="100">
                <a:effectLst/>
                <a:latin typeface="+mn-ea"/>
                <a:cs typeface="Times New Roman" panose="02020603050405020304" pitchFamily="18" charset="0"/>
              </a:rPr>
              <a:t>D</a:t>
            </a:r>
            <a:r>
              <a:rPr lang="zh-CN" altLang="en-US" sz="2400" kern="100">
                <a:effectLst/>
                <a:latin typeface="+mn-ea"/>
                <a:cs typeface="Times New Roman" panose="02020603050405020304" pitchFamily="18" charset="0"/>
              </a:rPr>
              <a:t>．③④</a:t>
            </a:r>
            <a:endParaRPr lang="zh-CN" altLang="en-US" sz="2400" kern="100">
              <a:effectLst/>
              <a:latin typeface="+mn-ea"/>
              <a:cs typeface="Times New Roman" panose="02020603050405020304" pitchFamily="18" charset="0"/>
            </a:endParaRPr>
          </a:p>
        </p:txBody>
      </p:sp>
      <p:sp>
        <p:nvSpPr>
          <p:cNvPr id="8" name="卷形: 水平 7"/>
          <p:cNvSpPr/>
          <p:nvPr>
            <p:custDataLst>
              <p:tags r:id="rId7"/>
            </p:custDataLst>
          </p:nvPr>
        </p:nvSpPr>
        <p:spPr>
          <a:xfrm>
            <a:off x="288468" y="946893"/>
            <a:ext cx="2574524" cy="81674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t>典型训练</a:t>
            </a:r>
            <a:endParaRPr lang="zh-CN" altLang="en-US" sz="3200"/>
          </a:p>
        </p:txBody>
      </p:sp>
      <p:sp>
        <p:nvSpPr>
          <p:cNvPr id="10" name="矩形 9"/>
          <p:cNvSpPr/>
          <p:nvPr>
            <p:custDataLst>
              <p:tags r:id="rId8"/>
            </p:custDataLst>
          </p:nvPr>
        </p:nvSpPr>
        <p:spPr>
          <a:xfrm>
            <a:off x="4951682" y="3039674"/>
            <a:ext cx="913961" cy="923330"/>
          </a:xfrm>
          <a:prstGeom prst="rect">
            <a:avLst/>
          </a:prstGeom>
          <a:noFill/>
        </p:spPr>
        <p:txBody>
          <a:bodyPr wrap="square" lIns="91440" tIns="45720" rIns="91440" bIns="45720">
            <a:spAutoFit/>
          </a:bodyPr>
          <a:lstStyle/>
          <a:p>
            <a:pPr algn="ctr"/>
            <a:r>
              <a:rPr lang="en-US" altLang="zh-CN" sz="5400" b="0" cap="none" spc="0">
                <a:ln w="0"/>
                <a:solidFill>
                  <a:schemeClr val="accent1"/>
                </a:solidFill>
                <a:effectLst>
                  <a:outerShdw blurRad="38100" dist="25400" dir="5400000" algn="ctr" rotWithShape="0">
                    <a:srgbClr val="6E747A">
                      <a:alpha val="43000"/>
                    </a:srgbClr>
                  </a:outerShdw>
                </a:effectLst>
              </a:rPr>
              <a:t>A</a:t>
            </a:r>
            <a:endParaRPr lang="zh-CN" altLang="en-US" sz="5400" b="0" cap="none" spc="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6.25E-07 -3.7037E-06 L 0.18997 -3.7037E-06" pathEditMode="relative" rAng="0" ptsTypes="AA">
                                      <p:cBhvr>
                                        <p:cTn id="11" dur="1000" spd="-100000" fill="hold"/>
                                        <p:tgtEl>
                                          <p:spTgt spid="2"/>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35" presetClass="path" presetSubtype="0" accel="50000" decel="50000" fill="hold" nodeType="withEffect">
                                  <p:stCondLst>
                                    <p:cond delay="0"/>
                                  </p:stCondLst>
                                  <p:childTnLst>
                                    <p:animMotion origin="layout" path="M 0 -3.7037E-06 L -0.41185 -3.7037E-06" pathEditMode="relative" rAng="0" ptsTypes="AA">
                                      <p:cBhvr>
                                        <p:cTn id="18" dur="1000" spd="-100000" fill="hold"/>
                                        <p:tgtEl>
                                          <p:spTgt spid="4"/>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fltVal val="0"/>
                                          </p:val>
                                        </p:tav>
                                        <p:tav tm="100000">
                                          <p:val>
                                            <p:strVal val="#ppt_w"/>
                                          </p:val>
                                        </p:tav>
                                      </p:tavLst>
                                    </p:anim>
                                    <p:anim calcmode="lin" valueType="num">
                                      <p:cBhvr>
                                        <p:cTn id="23" dur="250" fill="hold"/>
                                        <p:tgtEl>
                                          <p:spTgt spid="6"/>
                                        </p:tgtEl>
                                        <p:attrNameLst>
                                          <p:attrName>ppt_h</p:attrName>
                                        </p:attrNameLst>
                                      </p:cBhvr>
                                      <p:tavLst>
                                        <p:tav tm="0">
                                          <p:val>
                                            <p:fltVal val="0"/>
                                          </p:val>
                                        </p:tav>
                                        <p:tav tm="100000">
                                          <p:val>
                                            <p:strVal val="#ppt_h"/>
                                          </p:val>
                                        </p:tav>
                                      </p:tavLst>
                                    </p:anim>
                                    <p:animEffect transition="in" filter="fade">
                                      <p:cBhvr>
                                        <p:cTn id="24" dur="250"/>
                                        <p:tgtEl>
                                          <p:spTgt spid="6"/>
                                        </p:tgtEl>
                                      </p:cBhvr>
                                    </p:animEffect>
                                  </p:childTnLst>
                                </p:cTn>
                              </p:par>
                              <p:par>
                                <p:cTn id="25" presetID="6" presetClass="emph" presetSubtype="0" decel="100000" fill="hold" grpId="1" nodeType="withEffect">
                                  <p:stCondLst>
                                    <p:cond delay="200"/>
                                  </p:stCondLst>
                                  <p:childTnLst>
                                    <p:animScale>
                                      <p:cBhvr>
                                        <p:cTn id="26" dur="250" fill="hold"/>
                                        <p:tgtEl>
                                          <p:spTgt spid="6"/>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6"/>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35" presetClass="path" presetSubtype="0" accel="50000" decel="50000" fill="hold" grpId="1" nodeType="withEffect">
                                  <p:stCondLst>
                                    <p:cond delay="0"/>
                                  </p:stCondLst>
                                  <p:childTnLst>
                                    <p:animMotion origin="layout" path="M -4.375E-06 -3.7037E-06 L -0.30273 -3.7037E-06" pathEditMode="relative" rAng="0" ptsTypes="AA">
                                      <p:cBhvr>
                                        <p:cTn id="36" dur="1000" spd="-100000" fill="hold"/>
                                        <p:tgtEl>
                                          <p:spTgt spid="5"/>
                                        </p:tgtEl>
                                        <p:attrNameLst>
                                          <p:attrName>ppt_x</p:attrName>
                                          <p:attrName>ppt_y</p:attrName>
                                        </p:attrNameLst>
                                      </p:cBhvr>
                                      <p:rCtr x="-15143" y="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6" grpId="2"/>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8088923" y="246423"/>
            <a:ext cx="4103077" cy="675011"/>
          </a:xfrm>
          <a:prstGeom prst="rect">
            <a:avLst/>
          </a:prstGeom>
        </p:spPr>
      </p:pic>
      <p:cxnSp>
        <p:nvCxnSpPr>
          <p:cNvPr id="4" name="直接连接符 3"/>
          <p:cNvCxnSpPr/>
          <p:nvPr>
            <p:custDataLst>
              <p:tags r:id="rId3"/>
            </p:custDataLst>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4"/>
            </p:custDataLst>
          </p:nvPr>
        </p:nvSpPr>
        <p:spPr>
          <a:xfrm>
            <a:off x="1060287" y="353095"/>
            <a:ext cx="7195946"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三、考点精析 讲练结合</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6" name="Freeform 29"/>
          <p:cNvSpPr/>
          <p:nvPr>
            <p:custDataLst>
              <p:tags r:id="rId5"/>
            </p:custDataLst>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p:custDataLst>
              <p:tags r:id="rId6"/>
            </p:custDataLst>
          </p:nvPr>
        </p:nvSpPr>
        <p:spPr>
          <a:xfrm>
            <a:off x="412756" y="1789097"/>
            <a:ext cx="11234747" cy="2677656"/>
          </a:xfrm>
          <a:prstGeom prst="rect">
            <a:avLst/>
          </a:prstGeom>
          <a:noFill/>
        </p:spPr>
        <p:txBody>
          <a:bodyPr wrap="square">
            <a:spAutoFit/>
          </a:bodyPr>
          <a:lstStyle/>
          <a:p>
            <a:pPr indent="266700" algn="just"/>
            <a:r>
              <a:rPr lang="en-US" altLang="zh-CN" sz="2400" kern="100">
                <a:effectLst/>
                <a:latin typeface="+mn-ea"/>
                <a:cs typeface="Times New Roman" panose="02020603050405020304" pitchFamily="18" charset="0"/>
              </a:rPr>
              <a:t>【</a:t>
            </a:r>
            <a:r>
              <a:rPr lang="zh-CN" altLang="en-US" sz="2400" kern="100">
                <a:effectLst/>
                <a:latin typeface="+mn-ea"/>
                <a:cs typeface="Times New Roman" panose="02020603050405020304" pitchFamily="18" charset="0"/>
              </a:rPr>
              <a:t>典例</a:t>
            </a:r>
            <a:r>
              <a:rPr lang="en-US" altLang="zh-CN" sz="2400" kern="100">
                <a:effectLst/>
                <a:latin typeface="+mn-ea"/>
                <a:cs typeface="Times New Roman" panose="02020603050405020304" pitchFamily="18" charset="0"/>
              </a:rPr>
              <a:t>10】</a:t>
            </a:r>
            <a:r>
              <a:rPr lang="zh-CN" altLang="en-US" sz="2400" kern="100">
                <a:effectLst/>
                <a:latin typeface="+mn-ea"/>
                <a:cs typeface="Times New Roman" panose="02020603050405020304" pitchFamily="18" charset="0"/>
              </a:rPr>
              <a:t>思维具体是人们在思维中把事物各个方面的本质规定按照其内在联系综合起来，形成关于事物整体的本质和规律的认识。思维具体（    ）。</a:t>
            </a:r>
            <a:endParaRPr lang="zh-CN" altLang="en-US" sz="2400" kern="100">
              <a:effectLst/>
              <a:latin typeface="+mn-ea"/>
              <a:cs typeface="Times New Roman" panose="02020603050405020304" pitchFamily="18" charset="0"/>
            </a:endParaRPr>
          </a:p>
          <a:p>
            <a:pPr indent="266700" algn="just"/>
            <a:r>
              <a:rPr lang="zh-CN" altLang="en-US" sz="2400" kern="100">
                <a:effectLst/>
                <a:latin typeface="+mn-ea"/>
                <a:cs typeface="Times New Roman" panose="02020603050405020304" pitchFamily="18" charset="0"/>
              </a:rPr>
              <a:t>①是指在感性认识的层次上反映事物具体整体的认识</a:t>
            </a:r>
            <a:endParaRPr lang="zh-CN" altLang="en-US" sz="2400" kern="100">
              <a:effectLst/>
              <a:latin typeface="+mn-ea"/>
              <a:cs typeface="Times New Roman" panose="02020603050405020304" pitchFamily="18" charset="0"/>
            </a:endParaRPr>
          </a:p>
          <a:p>
            <a:pPr indent="266700" algn="just"/>
            <a:r>
              <a:rPr lang="zh-CN" altLang="en-US" sz="2400" kern="100">
                <a:effectLst/>
                <a:latin typeface="+mn-ea"/>
                <a:cs typeface="Times New Roman" panose="02020603050405020304" pitchFamily="18" charset="0"/>
              </a:rPr>
              <a:t>②是多样性统一的事物整体在思维中的再现</a:t>
            </a:r>
            <a:endParaRPr lang="zh-CN" altLang="en-US" sz="2400" kern="100">
              <a:effectLst/>
              <a:latin typeface="+mn-ea"/>
              <a:cs typeface="Times New Roman" panose="02020603050405020304" pitchFamily="18" charset="0"/>
            </a:endParaRPr>
          </a:p>
          <a:p>
            <a:pPr indent="266700" algn="just"/>
            <a:r>
              <a:rPr lang="zh-CN" altLang="en-US" sz="2400" kern="100">
                <a:effectLst/>
                <a:latin typeface="+mn-ea"/>
                <a:cs typeface="Times New Roman" panose="02020603050405020304" pitchFamily="18" charset="0"/>
              </a:rPr>
              <a:t>③是思维活动的起点，而不是结果</a:t>
            </a:r>
            <a:endParaRPr lang="zh-CN" altLang="en-US" sz="2400" kern="100">
              <a:effectLst/>
              <a:latin typeface="+mn-ea"/>
              <a:cs typeface="Times New Roman" panose="02020603050405020304" pitchFamily="18" charset="0"/>
            </a:endParaRPr>
          </a:p>
          <a:p>
            <a:pPr indent="266700" algn="just"/>
            <a:r>
              <a:rPr lang="zh-CN" altLang="en-US" sz="2400" kern="100">
                <a:effectLst/>
                <a:latin typeface="+mn-ea"/>
                <a:cs typeface="Times New Roman" panose="02020603050405020304" pitchFamily="18" charset="0"/>
              </a:rPr>
              <a:t>④表现为具有丰富内涵的科学概念</a:t>
            </a:r>
            <a:endParaRPr lang="zh-CN" altLang="en-US" sz="2400" kern="100">
              <a:effectLst/>
              <a:latin typeface="+mn-ea"/>
              <a:cs typeface="Times New Roman" panose="02020603050405020304" pitchFamily="18" charset="0"/>
            </a:endParaRPr>
          </a:p>
          <a:p>
            <a:pPr indent="266700" algn="just"/>
            <a:r>
              <a:rPr lang="en-US" altLang="zh-CN" sz="2400" kern="100">
                <a:effectLst/>
                <a:latin typeface="+mn-ea"/>
                <a:cs typeface="Times New Roman" panose="02020603050405020304" pitchFamily="18" charset="0"/>
              </a:rPr>
              <a:t>A</a:t>
            </a:r>
            <a:r>
              <a:rPr lang="zh-CN" altLang="en-US" sz="2400" kern="100">
                <a:effectLst/>
                <a:latin typeface="+mn-ea"/>
                <a:cs typeface="Times New Roman" panose="02020603050405020304" pitchFamily="18" charset="0"/>
              </a:rPr>
              <a:t>．①②	</a:t>
            </a:r>
            <a:r>
              <a:rPr lang="en-US" altLang="zh-CN" sz="2400" kern="100">
                <a:effectLst/>
                <a:latin typeface="+mn-ea"/>
                <a:cs typeface="Times New Roman" panose="02020603050405020304" pitchFamily="18" charset="0"/>
              </a:rPr>
              <a:t>B</a:t>
            </a:r>
            <a:r>
              <a:rPr lang="zh-CN" altLang="en-US" sz="2400" kern="100">
                <a:effectLst/>
                <a:latin typeface="+mn-ea"/>
                <a:cs typeface="Times New Roman" panose="02020603050405020304" pitchFamily="18" charset="0"/>
              </a:rPr>
              <a:t>．①③	</a:t>
            </a:r>
            <a:r>
              <a:rPr lang="en-US" altLang="zh-CN" sz="2400" kern="100">
                <a:effectLst/>
                <a:latin typeface="+mn-ea"/>
                <a:cs typeface="Times New Roman" panose="02020603050405020304" pitchFamily="18" charset="0"/>
              </a:rPr>
              <a:t>C</a:t>
            </a:r>
            <a:r>
              <a:rPr lang="zh-CN" altLang="en-US" sz="2400" kern="100">
                <a:effectLst/>
                <a:latin typeface="+mn-ea"/>
                <a:cs typeface="Times New Roman" panose="02020603050405020304" pitchFamily="18" charset="0"/>
              </a:rPr>
              <a:t>．②④	</a:t>
            </a:r>
            <a:r>
              <a:rPr lang="en-US" altLang="zh-CN" sz="2400" kern="100">
                <a:effectLst/>
                <a:latin typeface="+mn-ea"/>
                <a:cs typeface="Times New Roman" panose="02020603050405020304" pitchFamily="18" charset="0"/>
              </a:rPr>
              <a:t>D</a:t>
            </a:r>
            <a:r>
              <a:rPr lang="zh-CN" altLang="en-US" sz="2400" kern="100">
                <a:effectLst/>
                <a:latin typeface="+mn-ea"/>
                <a:cs typeface="Times New Roman" panose="02020603050405020304" pitchFamily="18" charset="0"/>
              </a:rPr>
              <a:t>．③④</a:t>
            </a:r>
            <a:endParaRPr lang="zh-CN" altLang="en-US" sz="2400" kern="100">
              <a:effectLst/>
              <a:latin typeface="+mn-ea"/>
              <a:cs typeface="Times New Roman" panose="02020603050405020304" pitchFamily="18" charset="0"/>
            </a:endParaRPr>
          </a:p>
        </p:txBody>
      </p:sp>
      <p:sp>
        <p:nvSpPr>
          <p:cNvPr id="8" name="卷形: 水平 7"/>
          <p:cNvSpPr/>
          <p:nvPr>
            <p:custDataLst>
              <p:tags r:id="rId7"/>
            </p:custDataLst>
          </p:nvPr>
        </p:nvSpPr>
        <p:spPr>
          <a:xfrm>
            <a:off x="288468" y="946893"/>
            <a:ext cx="2574524" cy="81674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t>典型训练</a:t>
            </a:r>
            <a:endParaRPr lang="zh-CN" altLang="en-US" sz="3200"/>
          </a:p>
        </p:txBody>
      </p:sp>
      <p:sp>
        <p:nvSpPr>
          <p:cNvPr id="10" name="矩形 9"/>
          <p:cNvSpPr/>
          <p:nvPr>
            <p:custDataLst>
              <p:tags r:id="rId8"/>
            </p:custDataLst>
          </p:nvPr>
        </p:nvSpPr>
        <p:spPr>
          <a:xfrm>
            <a:off x="8928878" y="1983231"/>
            <a:ext cx="913961" cy="923330"/>
          </a:xfrm>
          <a:prstGeom prst="rect">
            <a:avLst/>
          </a:prstGeom>
          <a:noFill/>
        </p:spPr>
        <p:txBody>
          <a:bodyPr wrap="square" lIns="91440" tIns="45720" rIns="91440" bIns="45720">
            <a:spAutoFit/>
          </a:bodyPr>
          <a:lstStyle/>
          <a:p>
            <a:pPr algn="ctr"/>
            <a:r>
              <a:rPr lang="en-US" altLang="zh-CN" sz="5400" b="0" cap="none" spc="0">
                <a:ln w="0"/>
                <a:solidFill>
                  <a:schemeClr val="accent1"/>
                </a:solidFill>
                <a:effectLst>
                  <a:outerShdw blurRad="38100" dist="25400" dir="5400000" algn="ctr" rotWithShape="0">
                    <a:srgbClr val="6E747A">
                      <a:alpha val="43000"/>
                    </a:srgbClr>
                  </a:outerShdw>
                </a:effectLst>
              </a:rPr>
              <a:t>C</a:t>
            </a:r>
            <a:endParaRPr lang="zh-CN" altLang="en-US" sz="5400" b="0" cap="none" spc="0">
              <a:ln w="0"/>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6.25E-07 -3.7037E-06 L 0.18997 -3.7037E-06" pathEditMode="relative" rAng="0" ptsTypes="AA">
                                      <p:cBhvr>
                                        <p:cTn id="11" dur="1000" spd="-100000" fill="hold"/>
                                        <p:tgtEl>
                                          <p:spTgt spid="2"/>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35" presetClass="path" presetSubtype="0" accel="50000" decel="50000" fill="hold" nodeType="withEffect">
                                  <p:stCondLst>
                                    <p:cond delay="0"/>
                                  </p:stCondLst>
                                  <p:childTnLst>
                                    <p:animMotion origin="layout" path="M 0 -3.7037E-06 L -0.41185 -3.7037E-06" pathEditMode="relative" rAng="0" ptsTypes="AA">
                                      <p:cBhvr>
                                        <p:cTn id="18" dur="1000" spd="-100000" fill="hold"/>
                                        <p:tgtEl>
                                          <p:spTgt spid="4"/>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fltVal val="0"/>
                                          </p:val>
                                        </p:tav>
                                        <p:tav tm="100000">
                                          <p:val>
                                            <p:strVal val="#ppt_w"/>
                                          </p:val>
                                        </p:tav>
                                      </p:tavLst>
                                    </p:anim>
                                    <p:anim calcmode="lin" valueType="num">
                                      <p:cBhvr>
                                        <p:cTn id="23" dur="250" fill="hold"/>
                                        <p:tgtEl>
                                          <p:spTgt spid="6"/>
                                        </p:tgtEl>
                                        <p:attrNameLst>
                                          <p:attrName>ppt_h</p:attrName>
                                        </p:attrNameLst>
                                      </p:cBhvr>
                                      <p:tavLst>
                                        <p:tav tm="0">
                                          <p:val>
                                            <p:fltVal val="0"/>
                                          </p:val>
                                        </p:tav>
                                        <p:tav tm="100000">
                                          <p:val>
                                            <p:strVal val="#ppt_h"/>
                                          </p:val>
                                        </p:tav>
                                      </p:tavLst>
                                    </p:anim>
                                    <p:animEffect transition="in" filter="fade">
                                      <p:cBhvr>
                                        <p:cTn id="24" dur="250"/>
                                        <p:tgtEl>
                                          <p:spTgt spid="6"/>
                                        </p:tgtEl>
                                      </p:cBhvr>
                                    </p:animEffect>
                                  </p:childTnLst>
                                </p:cTn>
                              </p:par>
                              <p:par>
                                <p:cTn id="25" presetID="6" presetClass="emph" presetSubtype="0" decel="100000" fill="hold" grpId="1" nodeType="withEffect">
                                  <p:stCondLst>
                                    <p:cond delay="200"/>
                                  </p:stCondLst>
                                  <p:childTnLst>
                                    <p:animScale>
                                      <p:cBhvr>
                                        <p:cTn id="26" dur="250" fill="hold"/>
                                        <p:tgtEl>
                                          <p:spTgt spid="6"/>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6"/>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35" presetClass="path" presetSubtype="0" accel="50000" decel="50000" fill="hold" grpId="1" nodeType="withEffect">
                                  <p:stCondLst>
                                    <p:cond delay="0"/>
                                  </p:stCondLst>
                                  <p:childTnLst>
                                    <p:animMotion origin="layout" path="M -4.375E-06 -3.7037E-06 L -0.30273 -3.7037E-06" pathEditMode="relative" rAng="0" ptsTypes="AA">
                                      <p:cBhvr>
                                        <p:cTn id="36" dur="1000" spd="-100000" fill="hold"/>
                                        <p:tgtEl>
                                          <p:spTgt spid="5"/>
                                        </p:tgtEl>
                                        <p:attrNameLst>
                                          <p:attrName>ppt_x</p:attrName>
                                          <p:attrName>ppt_y</p:attrName>
                                        </p:attrNameLst>
                                      </p:cBhvr>
                                      <p:rCtr x="-15143" y="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6" grpId="2"/>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8088923" y="246423"/>
            <a:ext cx="4103077" cy="675011"/>
          </a:xfrm>
          <a:prstGeom prst="rect">
            <a:avLst/>
          </a:prstGeom>
        </p:spPr>
      </p:pic>
      <p:cxnSp>
        <p:nvCxnSpPr>
          <p:cNvPr id="4" name="直接连接符 3"/>
          <p:cNvCxnSpPr/>
          <p:nvPr>
            <p:custDataLst>
              <p:tags r:id="rId3"/>
            </p:custDataLst>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4"/>
            </p:custDataLst>
          </p:nvPr>
        </p:nvSpPr>
        <p:spPr>
          <a:xfrm>
            <a:off x="1060287" y="353095"/>
            <a:ext cx="7195946"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三、考点精析 讲练结合</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6" name="Freeform 29"/>
          <p:cNvSpPr/>
          <p:nvPr>
            <p:custDataLst>
              <p:tags r:id="rId5"/>
            </p:custDataLst>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p:custDataLst>
              <p:tags r:id="rId6"/>
            </p:custDataLst>
          </p:nvPr>
        </p:nvSpPr>
        <p:spPr>
          <a:xfrm>
            <a:off x="412756" y="1733989"/>
            <a:ext cx="11234747" cy="5262979"/>
          </a:xfrm>
          <a:prstGeom prst="rect">
            <a:avLst/>
          </a:prstGeom>
          <a:noFill/>
        </p:spPr>
        <p:txBody>
          <a:bodyPr wrap="square">
            <a:spAutoFit/>
          </a:bodyPr>
          <a:lstStyle/>
          <a:p>
            <a:pPr indent="266700" algn="just"/>
            <a:r>
              <a:rPr lang="en-US" altLang="zh-CN" sz="2400" kern="100">
                <a:effectLst/>
                <a:latin typeface="+mn-ea"/>
                <a:cs typeface="Times New Roman" panose="02020603050405020304" pitchFamily="18" charset="0"/>
              </a:rPr>
              <a:t>【</a:t>
            </a:r>
            <a:r>
              <a:rPr lang="zh-CN" altLang="en-US" sz="2400" kern="100">
                <a:effectLst/>
                <a:latin typeface="+mn-ea"/>
                <a:cs typeface="Times New Roman" panose="02020603050405020304" pitchFamily="18" charset="0"/>
              </a:rPr>
              <a:t>典例</a:t>
            </a:r>
            <a:r>
              <a:rPr lang="en-US" altLang="zh-CN" sz="2400" kern="100">
                <a:effectLst/>
                <a:latin typeface="+mn-ea"/>
                <a:cs typeface="Times New Roman" panose="02020603050405020304" pitchFamily="18" charset="0"/>
              </a:rPr>
              <a:t>11】</a:t>
            </a:r>
            <a:r>
              <a:rPr lang="zh-CN" altLang="en-US" sz="2400" kern="100">
                <a:effectLst/>
                <a:latin typeface="+mn-ea"/>
                <a:cs typeface="Times New Roman" panose="02020603050405020304" pitchFamily="18" charset="0"/>
              </a:rPr>
              <a:t>阅读材料，完成下列要求。</a:t>
            </a:r>
            <a:endParaRPr lang="zh-CN" altLang="en-US" sz="2400" kern="100">
              <a:effectLst/>
              <a:latin typeface="+mn-ea"/>
              <a:cs typeface="Times New Roman" panose="02020603050405020304" pitchFamily="18" charset="0"/>
            </a:endParaRPr>
          </a:p>
          <a:p>
            <a:pPr indent="266700" algn="just"/>
            <a:r>
              <a:rPr lang="en-US" altLang="zh-CN" sz="2400" kern="100">
                <a:effectLst/>
                <a:latin typeface="+mn-ea"/>
                <a:cs typeface="Times New Roman" panose="02020603050405020304" pitchFamily="18" charset="0"/>
              </a:rPr>
              <a:t>2021</a:t>
            </a:r>
            <a:r>
              <a:rPr lang="zh-CN" altLang="en-US" sz="2400" kern="100">
                <a:effectLst/>
                <a:latin typeface="+mn-ea"/>
                <a:cs typeface="Times New Roman" panose="02020603050405020304" pitchFamily="18" charset="0"/>
              </a:rPr>
              <a:t>年</a:t>
            </a:r>
            <a:r>
              <a:rPr lang="en-US" altLang="zh-CN" sz="2400" kern="100">
                <a:effectLst/>
                <a:latin typeface="+mn-ea"/>
                <a:cs typeface="Times New Roman" panose="02020603050405020304" pitchFamily="18" charset="0"/>
              </a:rPr>
              <a:t>5</a:t>
            </a:r>
            <a:r>
              <a:rPr lang="zh-CN" altLang="en-US" sz="2400" kern="100">
                <a:effectLst/>
                <a:latin typeface="+mn-ea"/>
                <a:cs typeface="Times New Roman" panose="02020603050405020304" pitchFamily="18" charset="0"/>
              </a:rPr>
              <a:t>月</a:t>
            </a:r>
            <a:r>
              <a:rPr lang="en-US" altLang="zh-CN" sz="2400" kern="100">
                <a:effectLst/>
                <a:latin typeface="+mn-ea"/>
                <a:cs typeface="Times New Roman" panose="02020603050405020304" pitchFamily="18" charset="0"/>
              </a:rPr>
              <a:t>22</a:t>
            </a:r>
            <a:r>
              <a:rPr lang="zh-CN" altLang="en-US" sz="2400" kern="100">
                <a:effectLst/>
                <a:latin typeface="+mn-ea"/>
                <a:cs typeface="Times New Roman" panose="02020603050405020304" pitchFamily="18" charset="0"/>
              </a:rPr>
              <a:t>日</a:t>
            </a:r>
            <a:r>
              <a:rPr lang="en-US" altLang="zh-CN" sz="2400" kern="100">
                <a:effectLst/>
                <a:latin typeface="+mn-ea"/>
                <a:cs typeface="Times New Roman" panose="02020603050405020304" pitchFamily="18" charset="0"/>
              </a:rPr>
              <a:t>13</a:t>
            </a:r>
            <a:r>
              <a:rPr lang="zh-CN" altLang="en-US" sz="2400" kern="100">
                <a:effectLst/>
                <a:latin typeface="+mn-ea"/>
                <a:cs typeface="Times New Roman" panose="02020603050405020304" pitchFamily="18" charset="0"/>
              </a:rPr>
              <a:t>时</a:t>
            </a:r>
            <a:r>
              <a:rPr lang="en-US" altLang="zh-CN" sz="2400" kern="100">
                <a:effectLst/>
                <a:latin typeface="+mn-ea"/>
                <a:cs typeface="Times New Roman" panose="02020603050405020304" pitchFamily="18" charset="0"/>
              </a:rPr>
              <a:t>07</a:t>
            </a:r>
            <a:r>
              <a:rPr lang="zh-CN" altLang="en-US" sz="2400" kern="100">
                <a:effectLst/>
                <a:latin typeface="+mn-ea"/>
                <a:cs typeface="Times New Roman" panose="02020603050405020304" pitchFamily="18" charset="0"/>
              </a:rPr>
              <a:t>分，杂交水稻之父袁隆平在湖南长沙逝世，享年</a:t>
            </a:r>
            <a:r>
              <a:rPr lang="en-US" altLang="zh-CN" sz="2400" kern="100">
                <a:effectLst/>
                <a:latin typeface="+mn-ea"/>
                <a:cs typeface="Times New Roman" panose="02020603050405020304" pitchFamily="18" charset="0"/>
              </a:rPr>
              <a:t>91</a:t>
            </a:r>
            <a:r>
              <a:rPr lang="zh-CN" altLang="en-US" sz="2400" kern="100">
                <a:effectLst/>
                <a:latin typeface="+mn-ea"/>
                <a:cs typeface="Times New Roman" panose="02020603050405020304" pitchFamily="18" charset="0"/>
              </a:rPr>
              <a:t>岁。袁隆平的逝世是中国和世界的巨大损失。</a:t>
            </a:r>
            <a:endParaRPr lang="zh-CN" altLang="en-US" sz="2400" kern="100">
              <a:effectLst/>
              <a:latin typeface="+mn-ea"/>
              <a:cs typeface="Times New Roman" panose="02020603050405020304" pitchFamily="18" charset="0"/>
            </a:endParaRPr>
          </a:p>
          <a:p>
            <a:pPr indent="266700" algn="just"/>
            <a:r>
              <a:rPr lang="zh-CN" altLang="en-US" sz="2400" kern="100">
                <a:effectLst/>
                <a:latin typeface="+mn-ea"/>
                <a:cs typeface="Times New Roman" panose="02020603050405020304" pitchFamily="18" charset="0"/>
              </a:rPr>
              <a:t>杂交水稻的基本思想与技术，以及首次成功的实现，是由美国人</a:t>
            </a:r>
            <a:r>
              <a:rPr lang="en-US" altLang="zh-CN" sz="2400" kern="100" err="1">
                <a:effectLst/>
                <a:latin typeface="+mn-ea"/>
                <a:cs typeface="Times New Roman" panose="02020603050405020304" pitchFamily="18" charset="0"/>
              </a:rPr>
              <a:t>HenryBeache</a:t>
            </a:r>
            <a:r>
              <a:rPr lang="zh-CN" altLang="en-US" sz="2400" kern="100">
                <a:effectLst/>
                <a:latin typeface="+mn-ea"/>
                <a:cs typeface="Times New Roman" panose="02020603050405020304" pitchFamily="18" charset="0"/>
              </a:rPr>
              <a:t>，在</a:t>
            </a:r>
            <a:r>
              <a:rPr lang="en-US" altLang="zh-CN" sz="2400" kern="100">
                <a:effectLst/>
                <a:latin typeface="+mn-ea"/>
                <a:cs typeface="Times New Roman" panose="02020603050405020304" pitchFamily="18" charset="0"/>
              </a:rPr>
              <a:t>1963</a:t>
            </a:r>
            <a:r>
              <a:rPr lang="zh-CN" altLang="en-US" sz="2400" kern="100">
                <a:effectLst/>
                <a:latin typeface="+mn-ea"/>
                <a:cs typeface="Times New Roman" panose="02020603050405020304" pitchFamily="18" charset="0"/>
              </a:rPr>
              <a:t>年于印度尼西亚完成的。</a:t>
            </a:r>
            <a:r>
              <a:rPr lang="en-US" altLang="zh-CN" sz="2400" kern="100">
                <a:effectLst/>
                <a:latin typeface="+mn-ea"/>
                <a:cs typeface="Times New Roman" panose="02020603050405020304" pitchFamily="18" charset="0"/>
              </a:rPr>
              <a:t>1968</a:t>
            </a:r>
            <a:r>
              <a:rPr lang="zh-CN" altLang="en-US" sz="2400" kern="100">
                <a:effectLst/>
                <a:latin typeface="+mn-ea"/>
                <a:cs typeface="Times New Roman" panose="02020603050405020304" pitchFamily="18" charset="0"/>
              </a:rPr>
              <a:t>年，日本科学家新城长友提出了一系列诸如赶粉等杂交水稻育种的新方法，并且首次成功实现了基于“三系法”配套育种。但是以前的方案都存在着某些缺陷，使得水稻杂交停留在实验室阶段，未能完成杂交水稻的产业化。袁隆平遵照前人的方法以及思路，率先开展了水稻杂种优势利用的研究，他在</a:t>
            </a:r>
            <a:r>
              <a:rPr lang="en-US" altLang="zh-CN" sz="2400" kern="100">
                <a:effectLst/>
                <a:latin typeface="+mn-ea"/>
                <a:cs typeface="Times New Roman" panose="02020603050405020304" pitchFamily="18" charset="0"/>
              </a:rPr>
              <a:t>《</a:t>
            </a:r>
            <a:r>
              <a:rPr lang="zh-CN" altLang="en-US" sz="2400" kern="100">
                <a:effectLst/>
                <a:latin typeface="+mn-ea"/>
                <a:cs typeface="Times New Roman" panose="02020603050405020304" pitchFamily="18" charset="0"/>
              </a:rPr>
              <a:t>水稻的雄性不孕性</a:t>
            </a:r>
            <a:r>
              <a:rPr lang="en-US" altLang="zh-CN" sz="2400" kern="100">
                <a:effectLst/>
                <a:latin typeface="+mn-ea"/>
                <a:cs typeface="Times New Roman" panose="02020603050405020304" pitchFamily="18" charset="0"/>
              </a:rPr>
              <a:t>》</a:t>
            </a:r>
            <a:r>
              <a:rPr lang="zh-CN" altLang="en-US" sz="2400" kern="100">
                <a:effectLst/>
                <a:latin typeface="+mn-ea"/>
                <a:cs typeface="Times New Roman" panose="02020603050405020304" pitchFamily="18" charset="0"/>
              </a:rPr>
              <a:t>中提出了：“要想利用水稻杂种优势，首推利用雄性不孕性”。他的理论以及研究实践，是对经典遗传学理论的挑战，他否定了水稻等“自花授粉作物没有杂种优势”的传统观点，从而极大地丰富了水稻遗传育种的理论以及技术。</a:t>
            </a:r>
            <a:endParaRPr lang="zh-CN" altLang="en-US" sz="2400" kern="100">
              <a:effectLst/>
              <a:latin typeface="+mn-ea"/>
              <a:cs typeface="Times New Roman" panose="02020603050405020304" pitchFamily="18" charset="0"/>
            </a:endParaRPr>
          </a:p>
          <a:p>
            <a:pPr indent="266700" algn="just"/>
            <a:r>
              <a:rPr lang="zh-CN" altLang="en-US" sz="2400" b="1" kern="100">
                <a:effectLst/>
                <a:latin typeface="+mn-ea"/>
                <a:cs typeface="Times New Roman" panose="02020603050405020304" pitchFamily="18" charset="0"/>
              </a:rPr>
              <a:t>结合材料，运用辩证否定的相关知识，分析袁隆平是如何丰富水稻遗传育种的理论以及技术的。</a:t>
            </a:r>
            <a:endParaRPr lang="zh-CN" altLang="en-US" sz="2400" b="1" kern="100">
              <a:effectLst/>
              <a:latin typeface="+mn-ea"/>
              <a:cs typeface="Times New Roman" panose="02020603050405020304" pitchFamily="18" charset="0"/>
            </a:endParaRPr>
          </a:p>
        </p:txBody>
      </p:sp>
      <p:sp>
        <p:nvSpPr>
          <p:cNvPr id="8" name="卷形: 水平 7"/>
          <p:cNvSpPr/>
          <p:nvPr>
            <p:custDataLst>
              <p:tags r:id="rId7"/>
            </p:custDataLst>
          </p:nvPr>
        </p:nvSpPr>
        <p:spPr>
          <a:xfrm>
            <a:off x="288468" y="946893"/>
            <a:ext cx="2574524" cy="81674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t>典型训练</a:t>
            </a:r>
            <a:endParaRPr lang="zh-CN" altLang="en-US" sz="3200"/>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6.25E-07 -3.7037E-06 L 0.18997 -3.7037E-06" pathEditMode="relative" rAng="0" ptsTypes="AA">
                                      <p:cBhvr>
                                        <p:cTn id="11" dur="1000" spd="-100000" fill="hold"/>
                                        <p:tgtEl>
                                          <p:spTgt spid="2"/>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35" presetClass="path" presetSubtype="0" accel="50000" decel="50000" fill="hold" nodeType="withEffect">
                                  <p:stCondLst>
                                    <p:cond delay="0"/>
                                  </p:stCondLst>
                                  <p:childTnLst>
                                    <p:animMotion origin="layout" path="M 0 -3.7037E-06 L -0.41185 -3.7037E-06" pathEditMode="relative" rAng="0" ptsTypes="AA">
                                      <p:cBhvr>
                                        <p:cTn id="18" dur="1000" spd="-100000" fill="hold"/>
                                        <p:tgtEl>
                                          <p:spTgt spid="4"/>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fltVal val="0"/>
                                          </p:val>
                                        </p:tav>
                                        <p:tav tm="100000">
                                          <p:val>
                                            <p:strVal val="#ppt_w"/>
                                          </p:val>
                                        </p:tav>
                                      </p:tavLst>
                                    </p:anim>
                                    <p:anim calcmode="lin" valueType="num">
                                      <p:cBhvr>
                                        <p:cTn id="23" dur="250" fill="hold"/>
                                        <p:tgtEl>
                                          <p:spTgt spid="6"/>
                                        </p:tgtEl>
                                        <p:attrNameLst>
                                          <p:attrName>ppt_h</p:attrName>
                                        </p:attrNameLst>
                                      </p:cBhvr>
                                      <p:tavLst>
                                        <p:tav tm="0">
                                          <p:val>
                                            <p:fltVal val="0"/>
                                          </p:val>
                                        </p:tav>
                                        <p:tav tm="100000">
                                          <p:val>
                                            <p:strVal val="#ppt_h"/>
                                          </p:val>
                                        </p:tav>
                                      </p:tavLst>
                                    </p:anim>
                                    <p:animEffect transition="in" filter="fade">
                                      <p:cBhvr>
                                        <p:cTn id="24" dur="250"/>
                                        <p:tgtEl>
                                          <p:spTgt spid="6"/>
                                        </p:tgtEl>
                                      </p:cBhvr>
                                    </p:animEffect>
                                  </p:childTnLst>
                                </p:cTn>
                              </p:par>
                              <p:par>
                                <p:cTn id="25" presetID="6" presetClass="emph" presetSubtype="0" decel="100000" fill="hold" grpId="1" nodeType="withEffect">
                                  <p:stCondLst>
                                    <p:cond delay="200"/>
                                  </p:stCondLst>
                                  <p:childTnLst>
                                    <p:animScale>
                                      <p:cBhvr>
                                        <p:cTn id="26" dur="250" fill="hold"/>
                                        <p:tgtEl>
                                          <p:spTgt spid="6"/>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6"/>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35" presetClass="path" presetSubtype="0" accel="50000" decel="50000" fill="hold" grpId="1" nodeType="withEffect">
                                  <p:stCondLst>
                                    <p:cond delay="0"/>
                                  </p:stCondLst>
                                  <p:childTnLst>
                                    <p:animMotion origin="layout" path="M -4.375E-06 -3.7037E-06 L -0.30273 -3.7037E-06" pathEditMode="relative" rAng="0" ptsTypes="AA">
                                      <p:cBhvr>
                                        <p:cTn id="36" dur="1000" spd="-100000" fill="hold"/>
                                        <p:tgtEl>
                                          <p:spTgt spid="5"/>
                                        </p:tgtEl>
                                        <p:attrNameLst>
                                          <p:attrName>ppt_x</p:attrName>
                                          <p:attrName>ppt_y</p:attrName>
                                        </p:attrNameLst>
                                      </p:cBhvr>
                                      <p:rCtr x="-1514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6"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2"/>
          <a:stretch>
            <a:fillRect/>
          </a:stretch>
        </p:blipFill>
        <p:spPr>
          <a:xfrm>
            <a:off x="3194340" y="5201716"/>
            <a:ext cx="10067778" cy="1656284"/>
          </a:xfrm>
          <a:prstGeom prst="rect">
            <a:avLst/>
          </a:prstGeom>
        </p:spPr>
      </p:pic>
      <p:sp>
        <p:nvSpPr>
          <p:cNvPr id="2" name="矩形 1"/>
          <p:cNvSpPr/>
          <p:nvPr>
            <p:custDataLst>
              <p:tags r:id="rId3"/>
            </p:custDataLst>
          </p:nvPr>
        </p:nvSpPr>
        <p:spPr>
          <a:xfrm>
            <a:off x="1" y="0"/>
            <a:ext cx="4175022" cy="6858000"/>
          </a:xfrm>
          <a:prstGeom prst="rect">
            <a:avLst/>
          </a:prstGeom>
          <a:ln>
            <a:noFill/>
          </a:ln>
          <a:effectLst>
            <a:outerShdw blurRad="127000" dist="508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4"/>
            </p:custDataLst>
          </p:nvPr>
        </p:nvSpPr>
        <p:spPr>
          <a:xfrm>
            <a:off x="456296" y="3605475"/>
            <a:ext cx="3262432" cy="1015663"/>
          </a:xfrm>
          <a:prstGeom prst="rect">
            <a:avLst/>
          </a:prstGeom>
          <a:noFill/>
        </p:spPr>
        <p:txBody>
          <a:bodyPr wrap="none" rtlCol="0">
            <a:spAutoFit/>
          </a:bodyPr>
          <a:lstStyle/>
          <a:p>
            <a:r>
              <a:rPr lang="zh-CN" altLang="en-US" sz="6000" b="1">
                <a:solidFill>
                  <a:srgbClr val="FFF9EF"/>
                </a:solidFill>
                <a:latin typeface="微软雅黑" panose="020B0503020204020204" pitchFamily="34" charset="-122"/>
                <a:ea typeface="微软雅黑" panose="020B0503020204020204" pitchFamily="34" charset="-122"/>
              </a:rPr>
              <a:t>第一部分</a:t>
            </a:r>
            <a:endParaRPr lang="zh-CN" altLang="en-US" sz="6000" b="1">
              <a:solidFill>
                <a:srgbClr val="FFF9EF"/>
              </a:solidFill>
              <a:latin typeface="微软雅黑" panose="020B0503020204020204" pitchFamily="34" charset="-122"/>
              <a:ea typeface="微软雅黑" panose="020B0503020204020204" pitchFamily="34" charset="-122"/>
            </a:endParaRPr>
          </a:p>
        </p:txBody>
      </p:sp>
      <p:sp>
        <p:nvSpPr>
          <p:cNvPr id="4" name="矩形 3"/>
          <p:cNvSpPr/>
          <p:nvPr>
            <p:custDataLst>
              <p:tags r:id="rId5"/>
            </p:custDataLst>
          </p:nvPr>
        </p:nvSpPr>
        <p:spPr>
          <a:xfrm>
            <a:off x="6187087" y="2216138"/>
            <a:ext cx="5062967" cy="769441"/>
          </a:xfrm>
          <a:prstGeom prst="rect">
            <a:avLst/>
          </a:prstGeom>
        </p:spPr>
        <p:txBody>
          <a:bodyPr wrap="square">
            <a:spAutoFit/>
          </a:bodyPr>
          <a:lstStyle/>
          <a:p>
            <a:r>
              <a:rPr lang="zh-CN" altLang="en-US" sz="4400" b="1">
                <a:solidFill>
                  <a:srgbClr val="C00000"/>
                </a:solidFill>
                <a:latin typeface="微软雅黑" panose="020B0503020204020204" pitchFamily="34" charset="-122"/>
                <a:ea typeface="微软雅黑" panose="020B0503020204020204" pitchFamily="34" charset="-122"/>
              </a:rPr>
              <a:t>课标解读 考情分析</a:t>
            </a:r>
            <a:endParaRPr lang="zh-CN" altLang="en-US" sz="4400" b="1">
              <a:solidFill>
                <a:srgbClr val="C00000"/>
              </a:solidFill>
              <a:latin typeface="微软雅黑" panose="020B0503020204020204" pitchFamily="34" charset="-122"/>
              <a:ea typeface="微软雅黑" panose="020B0503020204020204" pitchFamily="34" charset="-122"/>
            </a:endParaRPr>
          </a:p>
        </p:txBody>
      </p:sp>
      <p:sp>
        <p:nvSpPr>
          <p:cNvPr id="8" name="Freeform 29"/>
          <p:cNvSpPr/>
          <p:nvPr>
            <p:custDataLst>
              <p:tags r:id="rId6"/>
            </p:custDataLst>
          </p:nvPr>
        </p:nvSpPr>
        <p:spPr bwMode="auto">
          <a:xfrm>
            <a:off x="1041593" y="1382463"/>
            <a:ext cx="2091839" cy="1926869"/>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FFC000"/>
              </a:gs>
              <a:gs pos="50000">
                <a:schemeClr val="bg1"/>
              </a:gs>
              <a:gs pos="50000">
                <a:srgbClr val="F2B800"/>
              </a:gs>
              <a:gs pos="100000">
                <a:srgbClr val="FFFF00"/>
              </a:gs>
            </a:gsLst>
            <a:lin ang="5400000" scaled="1"/>
          </a:gradFill>
          <a:ln>
            <a:noFill/>
          </a:ln>
          <a:effectLst>
            <a:outerShdw blurRad="152400" dist="152400" dir="2700000" algn="tl" rotWithShape="0">
              <a:prstClr val="black">
                <a:alpha val="60000"/>
              </a:prstClr>
            </a:outerShdw>
          </a:effectLst>
        </p:spPr>
        <p:txBody>
          <a:bodyPr vert="horz" wrap="square" lIns="91440" tIns="45720" rIns="91440" bIns="45720" numCol="1" anchor="t" anchorCtr="0" compatLnSpc="1"/>
          <a:lstStyle/>
          <a:p>
            <a:endParaRPr lang="zh-CN" altLang="en-US">
              <a:noFill/>
            </a:endParaRPr>
          </a:p>
        </p:txBody>
      </p:sp>
    </p:spTree>
  </p:cSld>
  <p:clrMapOvr>
    <a:masterClrMapping/>
  </p:clrMapOvr>
  <mc:AlternateContent xmlns:mc="http://schemas.openxmlformats.org/markup-compatibility/2006">
    <mc:Choice xmlns:p14="http://schemas.microsoft.com/office/powerpoint/2010/main" Requires="p14">
      <p:transition spd="slow" p14:dur="20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grpId="1" nodeType="withEffect">
                                  <p:stCondLst>
                                    <p:cond delay="0"/>
                                  </p:stCondLst>
                                  <p:childTnLst>
                                    <p:animMotion origin="layout" path="M -3.95833E-06 0 L -0.00026 -0.63333" pathEditMode="relative" rAng="0" ptsTypes="AA">
                                      <p:cBhvr>
                                        <p:cTn id="11" dur="1000" spd="-100000" fill="hold"/>
                                        <p:tgtEl>
                                          <p:spTgt spid="2"/>
                                        </p:tgtEl>
                                        <p:attrNameLst>
                                          <p:attrName>ppt_x</p:attrName>
                                          <p:attrName>ppt_y</p:attrName>
                                        </p:attrNameLst>
                                      </p:cBhvr>
                                      <p:rCtr x="-13" y="-31667"/>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50" fill="hold"/>
                                        <p:tgtEl>
                                          <p:spTgt spid="8"/>
                                        </p:tgtEl>
                                        <p:attrNameLst>
                                          <p:attrName>ppt_w</p:attrName>
                                        </p:attrNameLst>
                                      </p:cBhvr>
                                      <p:tavLst>
                                        <p:tav tm="0">
                                          <p:val>
                                            <p:fltVal val="0"/>
                                          </p:val>
                                        </p:tav>
                                        <p:tav tm="100000">
                                          <p:val>
                                            <p:strVal val="#ppt_w"/>
                                          </p:val>
                                        </p:tav>
                                      </p:tavLst>
                                    </p:anim>
                                    <p:anim calcmode="lin" valueType="num">
                                      <p:cBhvr>
                                        <p:cTn id="16" dur="250" fill="hold"/>
                                        <p:tgtEl>
                                          <p:spTgt spid="8"/>
                                        </p:tgtEl>
                                        <p:attrNameLst>
                                          <p:attrName>ppt_h</p:attrName>
                                        </p:attrNameLst>
                                      </p:cBhvr>
                                      <p:tavLst>
                                        <p:tav tm="0">
                                          <p:val>
                                            <p:fltVal val="0"/>
                                          </p:val>
                                        </p:tav>
                                        <p:tav tm="100000">
                                          <p:val>
                                            <p:strVal val="#ppt_h"/>
                                          </p:val>
                                        </p:tav>
                                      </p:tavLst>
                                    </p:anim>
                                    <p:animEffect transition="in" filter="fade">
                                      <p:cBhvr>
                                        <p:cTn id="17" dur="250"/>
                                        <p:tgtEl>
                                          <p:spTgt spid="8"/>
                                        </p:tgtEl>
                                      </p:cBhvr>
                                    </p:animEffect>
                                  </p:childTnLst>
                                </p:cTn>
                              </p:par>
                              <p:par>
                                <p:cTn id="18" presetID="6" presetClass="emph" presetSubtype="0" decel="100000" fill="hold" grpId="1" nodeType="withEffect">
                                  <p:stCondLst>
                                    <p:cond delay="200"/>
                                  </p:stCondLst>
                                  <p:childTnLst>
                                    <p:animScale>
                                      <p:cBhvr>
                                        <p:cTn id="19" dur="250" fill="hold"/>
                                        <p:tgtEl>
                                          <p:spTgt spid="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8"/>
                                        </p:tgtEl>
                                      </p:cBhvr>
                                      <p:by x="83000" y="83000"/>
                                    </p:animScale>
                                  </p:childTnLst>
                                </p:cTn>
                              </p:par>
                              <p:par>
                                <p:cTn id="22" presetID="53" presetClass="entr" presetSubtype="16" fill="hold" grpId="0" nodeType="withEffect">
                                  <p:stCondLst>
                                    <p:cond delay="400"/>
                                  </p:stCondLst>
                                  <p:childTnLst>
                                    <p:set>
                                      <p:cBhvr>
                                        <p:cTn id="23" dur="1" fill="hold">
                                          <p:stCondLst>
                                            <p:cond delay="0"/>
                                          </p:stCondLst>
                                        </p:cTn>
                                        <p:tgtEl>
                                          <p:spTgt spid="3"/>
                                        </p:tgtEl>
                                        <p:attrNameLst>
                                          <p:attrName>style.visibility</p:attrName>
                                        </p:attrNameLst>
                                      </p:cBhvr>
                                      <p:to>
                                        <p:strVal val="visible"/>
                                      </p:to>
                                    </p:set>
                                    <p:anim calcmode="lin" valueType="num">
                                      <p:cBhvr>
                                        <p:cTn id="24" dur="250" fill="hold"/>
                                        <p:tgtEl>
                                          <p:spTgt spid="3"/>
                                        </p:tgtEl>
                                        <p:attrNameLst>
                                          <p:attrName>ppt_w</p:attrName>
                                        </p:attrNameLst>
                                      </p:cBhvr>
                                      <p:tavLst>
                                        <p:tav tm="0">
                                          <p:val>
                                            <p:fltVal val="0"/>
                                          </p:val>
                                        </p:tav>
                                        <p:tav tm="100000">
                                          <p:val>
                                            <p:strVal val="#ppt_w"/>
                                          </p:val>
                                        </p:tav>
                                      </p:tavLst>
                                    </p:anim>
                                    <p:anim calcmode="lin" valueType="num">
                                      <p:cBhvr>
                                        <p:cTn id="25" dur="250" fill="hold"/>
                                        <p:tgtEl>
                                          <p:spTgt spid="3"/>
                                        </p:tgtEl>
                                        <p:attrNameLst>
                                          <p:attrName>ppt_h</p:attrName>
                                        </p:attrNameLst>
                                      </p:cBhvr>
                                      <p:tavLst>
                                        <p:tav tm="0">
                                          <p:val>
                                            <p:fltVal val="0"/>
                                          </p:val>
                                        </p:tav>
                                        <p:tav tm="100000">
                                          <p:val>
                                            <p:strVal val="#ppt_h"/>
                                          </p:val>
                                        </p:tav>
                                      </p:tavLst>
                                    </p:anim>
                                    <p:animEffect transition="in" filter="fade">
                                      <p:cBhvr>
                                        <p:cTn id="26" dur="250"/>
                                        <p:tgtEl>
                                          <p:spTgt spid="3"/>
                                        </p:tgtEl>
                                      </p:cBhvr>
                                    </p:animEffect>
                                  </p:childTnLst>
                                </p:cTn>
                              </p:par>
                              <p:par>
                                <p:cTn id="27" presetID="6" presetClass="emph" presetSubtype="0" decel="100000" fill="hold" grpId="1" nodeType="withEffect">
                                  <p:stCondLst>
                                    <p:cond delay="600"/>
                                  </p:stCondLst>
                                  <p:childTnLst>
                                    <p:animScale>
                                      <p:cBhvr>
                                        <p:cTn id="28" dur="250" fill="hold"/>
                                        <p:tgtEl>
                                          <p:spTgt spid="3"/>
                                        </p:tgtEl>
                                      </p:cBhvr>
                                      <p:by x="120000" y="120000"/>
                                    </p:animScale>
                                  </p:childTnLst>
                                </p:cTn>
                              </p:par>
                              <p:par>
                                <p:cTn id="29" presetID="6" presetClass="emph" presetSubtype="0" decel="100000" fill="hold" grpId="2" nodeType="withEffect">
                                  <p:stCondLst>
                                    <p:cond delay="800"/>
                                  </p:stCondLst>
                                  <p:childTnLst>
                                    <p:animScale>
                                      <p:cBhvr>
                                        <p:cTn id="30" dur="250" fill="hold"/>
                                        <p:tgtEl>
                                          <p:spTgt spid="3"/>
                                        </p:tgtEl>
                                      </p:cBhvr>
                                      <p:by x="83000" y="83000"/>
                                    </p:animScale>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000"/>
                                        <p:tgtEl>
                                          <p:spTgt spid="9"/>
                                        </p:tgtEl>
                                      </p:cBhvr>
                                    </p:animEffect>
                                  </p:childTnLst>
                                </p:cTn>
                              </p:par>
                              <p:par>
                                <p:cTn id="35" presetID="53" presetClass="entr" presetSubtype="16" fill="hold" grpId="0" nodeType="withEffect">
                                  <p:stCondLst>
                                    <p:cond delay="60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par>
                                <p:cTn id="40" presetID="35" presetClass="path" presetSubtype="0" accel="50000" decel="50000" fill="hold" grpId="1" nodeType="withEffect">
                                  <p:stCondLst>
                                    <p:cond delay="600"/>
                                  </p:stCondLst>
                                  <p:childTnLst>
                                    <p:animMotion origin="layout" path="M 2.08333E-07 4.07407E-06 L 0.31576 4.07407E-06" pathEditMode="relative" rAng="0" ptsTypes="AA">
                                      <p:cBhvr>
                                        <p:cTn id="41" dur="1000" spd="-100000" fill="hold"/>
                                        <p:tgtEl>
                                          <p:spTgt spid="4"/>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3" grpId="2"/>
      <p:bldP spid="4" grpId="0"/>
      <p:bldP spid="4" grpId="1"/>
      <p:bldP spid="8" grpId="0"/>
      <p:bldP spid="8" grpId="1"/>
      <p:bldP spid="8"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8088923" y="246423"/>
            <a:ext cx="4103077" cy="675011"/>
          </a:xfrm>
          <a:prstGeom prst="rect">
            <a:avLst/>
          </a:prstGeom>
        </p:spPr>
      </p:pic>
      <p:cxnSp>
        <p:nvCxnSpPr>
          <p:cNvPr id="4" name="直接连接符 3"/>
          <p:cNvCxnSpPr/>
          <p:nvPr>
            <p:custDataLst>
              <p:tags r:id="rId3"/>
            </p:custDataLst>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4"/>
            </p:custDataLst>
          </p:nvPr>
        </p:nvSpPr>
        <p:spPr>
          <a:xfrm>
            <a:off x="1060287" y="353095"/>
            <a:ext cx="7195946"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三、考点精析 讲练结合</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6" name="Freeform 29"/>
          <p:cNvSpPr/>
          <p:nvPr>
            <p:custDataLst>
              <p:tags r:id="rId5"/>
            </p:custDataLst>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p:custDataLst>
              <p:tags r:id="rId6"/>
            </p:custDataLst>
          </p:nvPr>
        </p:nvSpPr>
        <p:spPr>
          <a:xfrm>
            <a:off x="412756" y="1733989"/>
            <a:ext cx="11234747" cy="1200329"/>
          </a:xfrm>
          <a:prstGeom prst="rect">
            <a:avLst/>
          </a:prstGeom>
          <a:noFill/>
        </p:spPr>
        <p:txBody>
          <a:bodyPr wrap="square">
            <a:spAutoFit/>
          </a:bodyPr>
          <a:lstStyle/>
          <a:p>
            <a:pPr indent="266700" algn="just"/>
            <a:r>
              <a:rPr lang="en-US" altLang="zh-CN" sz="2400" kern="100">
                <a:effectLst/>
                <a:latin typeface="+mn-ea"/>
                <a:cs typeface="Times New Roman" panose="02020603050405020304" pitchFamily="18" charset="0"/>
              </a:rPr>
              <a:t>【</a:t>
            </a:r>
            <a:r>
              <a:rPr lang="zh-CN" altLang="en-US" sz="2400" kern="100">
                <a:effectLst/>
                <a:latin typeface="+mn-ea"/>
                <a:cs typeface="Times New Roman" panose="02020603050405020304" pitchFamily="18" charset="0"/>
              </a:rPr>
              <a:t>典例</a:t>
            </a:r>
            <a:r>
              <a:rPr lang="en-US" altLang="zh-CN" sz="2400" kern="100">
                <a:effectLst/>
                <a:latin typeface="+mn-ea"/>
                <a:cs typeface="Times New Roman" panose="02020603050405020304" pitchFamily="18" charset="0"/>
              </a:rPr>
              <a:t>11】</a:t>
            </a:r>
            <a:r>
              <a:rPr lang="zh-CN" altLang="en-US" sz="2400" kern="100">
                <a:effectLst/>
                <a:latin typeface="+mn-ea"/>
                <a:cs typeface="Times New Roman" panose="02020603050405020304" pitchFamily="18" charset="0"/>
              </a:rPr>
              <a:t>阅读材料，完成下列要求。</a:t>
            </a:r>
            <a:endParaRPr lang="zh-CN" altLang="en-US" sz="2400" kern="100">
              <a:effectLst/>
              <a:latin typeface="+mn-ea"/>
              <a:cs typeface="Times New Roman" panose="02020603050405020304" pitchFamily="18" charset="0"/>
            </a:endParaRPr>
          </a:p>
          <a:p>
            <a:pPr indent="266700" algn="just"/>
            <a:r>
              <a:rPr lang="zh-CN" altLang="en-US" sz="2400" b="1" kern="100">
                <a:effectLst/>
                <a:latin typeface="+mn-ea"/>
                <a:cs typeface="Times New Roman" panose="02020603050405020304" pitchFamily="18" charset="0"/>
              </a:rPr>
              <a:t>结合材料，运用辩证否定的相关知识，分析袁隆平是如何丰富水稻遗传育种的理论以及技术的。</a:t>
            </a:r>
            <a:endParaRPr lang="zh-CN" altLang="en-US" sz="2400" b="1" kern="100">
              <a:effectLst/>
              <a:latin typeface="+mn-ea"/>
              <a:cs typeface="Times New Roman" panose="02020603050405020304" pitchFamily="18" charset="0"/>
            </a:endParaRPr>
          </a:p>
        </p:txBody>
      </p:sp>
      <p:sp>
        <p:nvSpPr>
          <p:cNvPr id="8" name="卷形: 水平 7"/>
          <p:cNvSpPr/>
          <p:nvPr>
            <p:custDataLst>
              <p:tags r:id="rId7"/>
            </p:custDataLst>
          </p:nvPr>
        </p:nvSpPr>
        <p:spPr>
          <a:xfrm>
            <a:off x="288468" y="946893"/>
            <a:ext cx="2574524" cy="816746"/>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a:t>典型训练</a:t>
            </a:r>
            <a:endParaRPr lang="zh-CN" altLang="en-US" sz="3200"/>
          </a:p>
        </p:txBody>
      </p:sp>
      <p:sp>
        <p:nvSpPr>
          <p:cNvPr id="9" name="文本框 8"/>
          <p:cNvSpPr txBox="1"/>
          <p:nvPr>
            <p:custDataLst>
              <p:tags r:id="rId8"/>
            </p:custDataLst>
          </p:nvPr>
        </p:nvSpPr>
        <p:spPr>
          <a:xfrm>
            <a:off x="878890" y="2807887"/>
            <a:ext cx="10156054" cy="2585323"/>
          </a:xfrm>
          <a:prstGeom prst="rect">
            <a:avLst/>
          </a:prstGeom>
          <a:noFill/>
        </p:spPr>
        <p:txBody>
          <a:bodyPr wrap="square">
            <a:spAutoFit/>
          </a:bodyPr>
          <a:lstStyle/>
          <a:p>
            <a:pPr algn="l" fontAlgn="ctr">
              <a:lnSpc>
                <a:spcPct val="150000"/>
              </a:lnSpc>
            </a:pPr>
            <a:r>
              <a:rPr lang="en-US" altLang="zh-CN" sz="1800" kern="100">
                <a:solidFill>
                  <a:srgbClr val="FF0000"/>
                </a:solidFill>
                <a:effectLst/>
                <a:latin typeface="宋体" panose="02010600030101010101" pitchFamily="2" charset="-122"/>
                <a:ea typeface="等线" panose="02010600030101010101" pitchFamily="2" charset="-122"/>
                <a:cs typeface="Times New Roman" panose="02020603050405020304" pitchFamily="18" charset="0"/>
              </a:rPr>
              <a:t>①</a:t>
            </a:r>
            <a:r>
              <a:rPr lang="zh-CN" altLang="zh-CN" sz="1800" kern="100">
                <a:solidFill>
                  <a:srgbClr val="FF0000"/>
                </a:solidFill>
                <a:effectLst/>
                <a:latin typeface="等线" panose="02010600030101010101" pitchFamily="2" charset="-122"/>
                <a:ea typeface="宋体" panose="02010600030101010101" pitchFamily="2" charset="-122"/>
                <a:cs typeface="Times New Roman" panose="02020603050405020304" pitchFamily="18" charset="0"/>
              </a:rPr>
              <a:t>任何事物都要经历肯定、否定，再到否定之否定的辩证发展过程。辩证否定的实质是扬弃。通过克服旧事物中过时的、消极的内容，保留其中积极合理的因素，自己否定自己，自己发展自己。</a:t>
            </a:r>
            <a:r>
              <a:rPr lang="en-US" altLang="zh-CN" sz="1800" kern="100">
                <a:solidFill>
                  <a:srgbClr val="FF0000"/>
                </a:solidFill>
                <a:effectLst/>
                <a:latin typeface="等线" panose="02010600030101010101" pitchFamily="2" charset="-122"/>
                <a:ea typeface="宋体" panose="02010600030101010101" pitchFamily="2" charset="-122"/>
                <a:cs typeface="Times New Roman" panose="02020603050405020304" pitchFamily="18" charset="0"/>
              </a:rPr>
              <a:t>②</a:t>
            </a:r>
            <a:r>
              <a:rPr lang="zh-CN" altLang="zh-CN" sz="1800" kern="100">
                <a:solidFill>
                  <a:srgbClr val="FF0000"/>
                </a:solidFill>
                <a:effectLst/>
                <a:latin typeface="等线" panose="02010600030101010101" pitchFamily="2" charset="-122"/>
                <a:ea typeface="宋体" panose="02010600030101010101" pitchFamily="2" charset="-122"/>
                <a:cs typeface="Times New Roman" panose="02020603050405020304" pitchFamily="18" charset="0"/>
              </a:rPr>
              <a:t>辩证的否定是联系和发展的环节。袁隆平坚持辩证否定观，深刻把握了肯定与否定之间的辩证关系。他肯定了以往杂交水稻的基本思想与技术的积极因素，遵照前人的方法以及思路，开展了水稻杂种优势利用的研究；同时，他又否定了水稻等</a:t>
            </a:r>
            <a:r>
              <a:rPr lang="en-US" altLang="zh-CN" sz="1800" kern="100">
                <a:solidFill>
                  <a:srgbClr val="FF0000"/>
                </a:solidFill>
                <a:effectLst/>
                <a:latin typeface="等线" panose="02010600030101010101" pitchFamily="2" charset="-122"/>
                <a:ea typeface="宋体" panose="02010600030101010101" pitchFamily="2" charset="-122"/>
                <a:cs typeface="Times New Roman" panose="02020603050405020304" pitchFamily="18" charset="0"/>
              </a:rPr>
              <a:t>“</a:t>
            </a:r>
            <a:r>
              <a:rPr lang="zh-CN" altLang="zh-CN" sz="1800" kern="100">
                <a:solidFill>
                  <a:srgbClr val="FF0000"/>
                </a:solidFill>
                <a:effectLst/>
                <a:latin typeface="等线" panose="02010600030101010101" pitchFamily="2" charset="-122"/>
                <a:ea typeface="宋体" panose="02010600030101010101" pitchFamily="2" charset="-122"/>
                <a:cs typeface="Times New Roman" panose="02020603050405020304" pitchFamily="18" charset="0"/>
              </a:rPr>
              <a:t>自花授粉作物没有杂种优势</a:t>
            </a:r>
            <a:r>
              <a:rPr lang="en-US" altLang="zh-CN" sz="1800" kern="100">
                <a:solidFill>
                  <a:srgbClr val="FF0000"/>
                </a:solidFill>
                <a:effectLst/>
                <a:latin typeface="等线" panose="02010600030101010101" pitchFamily="2" charset="-122"/>
                <a:ea typeface="宋体" panose="02010600030101010101" pitchFamily="2" charset="-122"/>
                <a:cs typeface="Times New Roman" panose="02020603050405020304" pitchFamily="18" charset="0"/>
              </a:rPr>
              <a:t>”</a:t>
            </a:r>
            <a:r>
              <a:rPr lang="zh-CN" altLang="zh-CN" sz="1800" kern="100">
                <a:solidFill>
                  <a:srgbClr val="FF0000"/>
                </a:solidFill>
                <a:effectLst/>
                <a:latin typeface="等线" panose="02010600030101010101" pitchFamily="2" charset="-122"/>
                <a:ea typeface="宋体" panose="02010600030101010101" pitchFamily="2" charset="-122"/>
                <a:cs typeface="Times New Roman" panose="02020603050405020304" pitchFamily="18" charset="0"/>
              </a:rPr>
              <a:t>的传统观点，从而极大地丰富了水稻遗传育种的理论以及技术。</a:t>
            </a:r>
            <a:endParaRPr lang="zh-CN" altLang="zh-CN" sz="1800" kern="10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6.25E-07 -3.7037E-06 L 0.18997 -3.7037E-06" pathEditMode="relative" rAng="0" ptsTypes="AA">
                                      <p:cBhvr>
                                        <p:cTn id="11" dur="1000" spd="-100000" fill="hold"/>
                                        <p:tgtEl>
                                          <p:spTgt spid="2"/>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35" presetClass="path" presetSubtype="0" accel="50000" decel="50000" fill="hold" nodeType="withEffect">
                                  <p:stCondLst>
                                    <p:cond delay="0"/>
                                  </p:stCondLst>
                                  <p:childTnLst>
                                    <p:animMotion origin="layout" path="M 0 -3.7037E-06 L -0.41185 -3.7037E-06" pathEditMode="relative" rAng="0" ptsTypes="AA">
                                      <p:cBhvr>
                                        <p:cTn id="18" dur="1000" spd="-100000" fill="hold"/>
                                        <p:tgtEl>
                                          <p:spTgt spid="4"/>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fltVal val="0"/>
                                          </p:val>
                                        </p:tav>
                                        <p:tav tm="100000">
                                          <p:val>
                                            <p:strVal val="#ppt_w"/>
                                          </p:val>
                                        </p:tav>
                                      </p:tavLst>
                                    </p:anim>
                                    <p:anim calcmode="lin" valueType="num">
                                      <p:cBhvr>
                                        <p:cTn id="23" dur="250" fill="hold"/>
                                        <p:tgtEl>
                                          <p:spTgt spid="6"/>
                                        </p:tgtEl>
                                        <p:attrNameLst>
                                          <p:attrName>ppt_h</p:attrName>
                                        </p:attrNameLst>
                                      </p:cBhvr>
                                      <p:tavLst>
                                        <p:tav tm="0">
                                          <p:val>
                                            <p:fltVal val="0"/>
                                          </p:val>
                                        </p:tav>
                                        <p:tav tm="100000">
                                          <p:val>
                                            <p:strVal val="#ppt_h"/>
                                          </p:val>
                                        </p:tav>
                                      </p:tavLst>
                                    </p:anim>
                                    <p:animEffect transition="in" filter="fade">
                                      <p:cBhvr>
                                        <p:cTn id="24" dur="250"/>
                                        <p:tgtEl>
                                          <p:spTgt spid="6"/>
                                        </p:tgtEl>
                                      </p:cBhvr>
                                    </p:animEffect>
                                  </p:childTnLst>
                                </p:cTn>
                              </p:par>
                              <p:par>
                                <p:cTn id="25" presetID="6" presetClass="emph" presetSubtype="0" decel="100000" fill="hold" grpId="1" nodeType="withEffect">
                                  <p:stCondLst>
                                    <p:cond delay="200"/>
                                  </p:stCondLst>
                                  <p:childTnLst>
                                    <p:animScale>
                                      <p:cBhvr>
                                        <p:cTn id="26" dur="250" fill="hold"/>
                                        <p:tgtEl>
                                          <p:spTgt spid="6"/>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6"/>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35" presetClass="path" presetSubtype="0" accel="50000" decel="50000" fill="hold" grpId="1" nodeType="withEffect">
                                  <p:stCondLst>
                                    <p:cond delay="0"/>
                                  </p:stCondLst>
                                  <p:childTnLst>
                                    <p:animMotion origin="layout" path="M -4.375E-06 -3.7037E-06 L -0.30273 -3.7037E-06" pathEditMode="relative" rAng="0" ptsTypes="AA">
                                      <p:cBhvr>
                                        <p:cTn id="36" dur="1000" spd="-100000" fill="hold"/>
                                        <p:tgtEl>
                                          <p:spTgt spid="5"/>
                                        </p:tgtEl>
                                        <p:attrNameLst>
                                          <p:attrName>ppt_x</p:attrName>
                                          <p:attrName>ppt_y</p:attrName>
                                        </p:attrNameLst>
                                      </p:cBhvr>
                                      <p:rCtr x="-1514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6" grpId="2"/>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tretch>
            <a:fillRect/>
          </a:stretch>
        </a:blipFill>
        <a:effectLst/>
      </p:bgPr>
    </p:bg>
    <p:spTree>
      <p:nvGrpSpPr>
        <p:cNvPr id="1" name=""/>
        <p:cNvGrpSpPr/>
        <p:nvPr/>
      </p:nvGrpSpPr>
      <p:grpSpPr>
        <a:xfrm>
          <a:off x="0" y="0"/>
          <a:ext cx="0" cy="0"/>
          <a:chOff x="0" y="0"/>
          <a:chExt cx="0" cy="0"/>
        </a:xfrm>
      </p:grpSpPr>
      <p:sp>
        <p:nvSpPr>
          <p:cNvPr id="6" name="矩形 5"/>
          <p:cNvSpPr/>
          <p:nvPr>
            <p:custDataLst>
              <p:tags r:id="rId2"/>
            </p:custDataLst>
          </p:nvPr>
        </p:nvSpPr>
        <p:spPr>
          <a:xfrm>
            <a:off x="4757142" y="2415162"/>
            <a:ext cx="3493265" cy="1415772"/>
          </a:xfrm>
          <a:prstGeom prst="rect">
            <a:avLst/>
          </a:prstGeom>
        </p:spPr>
        <p:txBody>
          <a:bodyPr wrap="none">
            <a:spAutoFit/>
          </a:bodyPr>
          <a:lstStyle/>
          <a:p>
            <a:pPr algn="ctr"/>
            <a:r>
              <a:rPr lang="zh-CN" altLang="en-US" sz="8600" b="1">
                <a:solidFill>
                  <a:srgbClr val="BE0000"/>
                </a:solidFill>
                <a:latin typeface="微软雅黑" panose="020B0503020204020204" pitchFamily="34" charset="-122"/>
                <a:ea typeface="微软雅黑" panose="020B0503020204020204" pitchFamily="34" charset="-122"/>
              </a:rPr>
              <a:t>谢谢！</a:t>
            </a:r>
            <a:endParaRPr lang="zh-CN" altLang="en-US" sz="8600" b="1">
              <a:solidFill>
                <a:srgbClr val="BE0000"/>
              </a:solidFill>
              <a:latin typeface="微软雅黑" panose="020B0503020204020204" pitchFamily="34" charset="-122"/>
              <a:ea typeface="微软雅黑" panose="020B0503020204020204" pitchFamily="34" charset="-122"/>
            </a:endParaRPr>
          </a:p>
        </p:txBody>
      </p:sp>
      <p:sp>
        <p:nvSpPr>
          <p:cNvPr id="8" name="Freeform 29"/>
          <p:cNvSpPr/>
          <p:nvPr>
            <p:custDataLst>
              <p:tags r:id="rId3"/>
            </p:custDataLst>
          </p:nvPr>
        </p:nvSpPr>
        <p:spPr bwMode="auto">
          <a:xfrm>
            <a:off x="5221018" y="590692"/>
            <a:ext cx="1749965" cy="1563763"/>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solidFill>
                <a:prstClr val="black"/>
              </a:solidFill>
            </a:endParaRPr>
          </a:p>
        </p:txBody>
      </p:sp>
      <p:pic>
        <p:nvPicPr>
          <p:cNvPr id="4" name="图片 3"/>
          <p:cNvPicPr>
            <a:picLocks noChangeAspect="1"/>
          </p:cNvPicPr>
          <p:nvPr>
            <p:custDataLst>
              <p:tags r:id="rId4"/>
            </p:custDataLst>
          </p:nvPr>
        </p:nvPicPr>
        <p:blipFill>
          <a:blip r:embed="rId5"/>
          <a:stretch>
            <a:fillRect/>
          </a:stretch>
        </p:blipFill>
        <p:spPr>
          <a:xfrm>
            <a:off x="4287240" y="4438649"/>
            <a:ext cx="2857500" cy="1190625"/>
          </a:xfrm>
          <a:prstGeom prst="rect">
            <a:avLst/>
          </a:prstGeom>
        </p:spPr>
      </p:pic>
      <p:pic>
        <p:nvPicPr>
          <p:cNvPr id="9" name="New picture"/>
          <p:cNvPicPr/>
          <p:nvPr>
            <p:custDataLst>
              <p:tags r:id="rId6"/>
            </p:custDataLst>
          </p:nvPr>
        </p:nvPicPr>
        <p:blipFill>
          <a:blip r:embed="rId7"/>
          <a:stretch>
            <a:fillRect/>
          </a:stretch>
        </p:blipFill>
        <p:spPr>
          <a:xfrm>
            <a:off x="12522200" y="12039600"/>
            <a:ext cx="342900" cy="241300"/>
          </a:xfrm>
          <a:prstGeom prst="cube">
            <a:avLst/>
          </a:prstGeom>
        </p:spPr>
      </p:pic>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250" fill="hold"/>
                                        <p:tgtEl>
                                          <p:spTgt spid="8"/>
                                        </p:tgtEl>
                                        <p:attrNameLst>
                                          <p:attrName>ppt_w</p:attrName>
                                        </p:attrNameLst>
                                      </p:cBhvr>
                                      <p:tavLst>
                                        <p:tav tm="0">
                                          <p:val>
                                            <p:fltVal val="0"/>
                                          </p:val>
                                        </p:tav>
                                        <p:tav tm="100000">
                                          <p:val>
                                            <p:strVal val="#ppt_w"/>
                                          </p:val>
                                        </p:tav>
                                      </p:tavLst>
                                    </p:anim>
                                    <p:anim calcmode="lin" valueType="num">
                                      <p:cBhvr>
                                        <p:cTn id="8" dur="250" fill="hold"/>
                                        <p:tgtEl>
                                          <p:spTgt spid="8"/>
                                        </p:tgtEl>
                                        <p:attrNameLst>
                                          <p:attrName>ppt_h</p:attrName>
                                        </p:attrNameLst>
                                      </p:cBhvr>
                                      <p:tavLst>
                                        <p:tav tm="0">
                                          <p:val>
                                            <p:fltVal val="0"/>
                                          </p:val>
                                        </p:tav>
                                        <p:tav tm="100000">
                                          <p:val>
                                            <p:strVal val="#ppt_h"/>
                                          </p:val>
                                        </p:tav>
                                      </p:tavLst>
                                    </p:anim>
                                    <p:animEffect transition="in" filter="fade">
                                      <p:cBhvr>
                                        <p:cTn id="9" dur="250"/>
                                        <p:tgtEl>
                                          <p:spTgt spid="8"/>
                                        </p:tgtEl>
                                      </p:cBhvr>
                                    </p:animEffect>
                                  </p:childTnLst>
                                </p:cTn>
                              </p:par>
                              <p:par>
                                <p:cTn id="10" presetID="6" presetClass="emph" presetSubtype="0" decel="100000" fill="hold" grpId="1" nodeType="withEffect">
                                  <p:stCondLst>
                                    <p:cond delay="200"/>
                                  </p:stCondLst>
                                  <p:childTnLst>
                                    <p:animScale>
                                      <p:cBhvr>
                                        <p:cTn id="11" dur="250" fill="hold"/>
                                        <p:tgtEl>
                                          <p:spTgt spid="8"/>
                                        </p:tgtEl>
                                      </p:cBhvr>
                                      <p:by x="120000" y="120000"/>
                                    </p:animScale>
                                  </p:childTnLst>
                                </p:cTn>
                              </p:par>
                              <p:par>
                                <p:cTn id="12" presetID="6" presetClass="emph" presetSubtype="0" decel="100000" fill="hold" grpId="2" nodeType="withEffect">
                                  <p:stCondLst>
                                    <p:cond delay="400"/>
                                  </p:stCondLst>
                                  <p:childTnLst>
                                    <p:animScale>
                                      <p:cBhvr>
                                        <p:cTn id="13" dur="250" fill="hold"/>
                                        <p:tgtEl>
                                          <p:spTgt spid="8"/>
                                        </p:tgtEl>
                                      </p:cBhvr>
                                      <p:by x="83000" y="83000"/>
                                    </p:animScale>
                                  </p:childTnLst>
                                </p:cTn>
                              </p:par>
                              <p:par>
                                <p:cTn id="14" presetID="53" presetClass="entr" presetSubtype="16" fill="hold" grpId="0" nodeType="withEffect">
                                  <p:stCondLst>
                                    <p:cond delay="400"/>
                                  </p:stCondLst>
                                  <p:childTnLst>
                                    <p:set>
                                      <p:cBhvr>
                                        <p:cTn id="15" dur="1" fill="hold">
                                          <p:stCondLst>
                                            <p:cond delay="0"/>
                                          </p:stCondLst>
                                        </p:cTn>
                                        <p:tgtEl>
                                          <p:spTgt spid="6"/>
                                        </p:tgtEl>
                                        <p:attrNameLst>
                                          <p:attrName>style.visibility</p:attrName>
                                        </p:attrNameLst>
                                      </p:cBhvr>
                                      <p:to>
                                        <p:strVal val="visible"/>
                                      </p:to>
                                    </p:set>
                                    <p:anim calcmode="lin" valueType="num">
                                      <p:cBhvr>
                                        <p:cTn id="16" dur="250" fill="hold"/>
                                        <p:tgtEl>
                                          <p:spTgt spid="6"/>
                                        </p:tgtEl>
                                        <p:attrNameLst>
                                          <p:attrName>ppt_w</p:attrName>
                                        </p:attrNameLst>
                                      </p:cBhvr>
                                      <p:tavLst>
                                        <p:tav tm="0">
                                          <p:val>
                                            <p:fltVal val="0"/>
                                          </p:val>
                                        </p:tav>
                                        <p:tav tm="100000">
                                          <p:val>
                                            <p:strVal val="#ppt_w"/>
                                          </p:val>
                                        </p:tav>
                                      </p:tavLst>
                                    </p:anim>
                                    <p:anim calcmode="lin" valueType="num">
                                      <p:cBhvr>
                                        <p:cTn id="17" dur="250" fill="hold"/>
                                        <p:tgtEl>
                                          <p:spTgt spid="6"/>
                                        </p:tgtEl>
                                        <p:attrNameLst>
                                          <p:attrName>ppt_h</p:attrName>
                                        </p:attrNameLst>
                                      </p:cBhvr>
                                      <p:tavLst>
                                        <p:tav tm="0">
                                          <p:val>
                                            <p:fltVal val="0"/>
                                          </p:val>
                                        </p:tav>
                                        <p:tav tm="100000">
                                          <p:val>
                                            <p:strVal val="#ppt_h"/>
                                          </p:val>
                                        </p:tav>
                                      </p:tavLst>
                                    </p:anim>
                                    <p:animEffect transition="in" filter="fade">
                                      <p:cBhvr>
                                        <p:cTn id="18" dur="250"/>
                                        <p:tgtEl>
                                          <p:spTgt spid="6"/>
                                        </p:tgtEl>
                                      </p:cBhvr>
                                    </p:animEffect>
                                  </p:childTnLst>
                                </p:cTn>
                              </p:par>
                              <p:par>
                                <p:cTn id="19" presetID="6" presetClass="emph" presetSubtype="0" decel="100000" fill="hold" grpId="1" nodeType="withEffect">
                                  <p:stCondLst>
                                    <p:cond delay="600"/>
                                  </p:stCondLst>
                                  <p:childTnLst>
                                    <p:animScale>
                                      <p:cBhvr>
                                        <p:cTn id="20" dur="250" fill="hold"/>
                                        <p:tgtEl>
                                          <p:spTgt spid="6"/>
                                        </p:tgtEl>
                                      </p:cBhvr>
                                      <p:by x="120000" y="120000"/>
                                    </p:animScale>
                                  </p:childTnLst>
                                </p:cTn>
                              </p:par>
                              <p:par>
                                <p:cTn id="21" presetID="6" presetClass="emph" presetSubtype="0" decel="100000" fill="hold" grpId="2" nodeType="withEffect">
                                  <p:stCondLst>
                                    <p:cond delay="800"/>
                                  </p:stCondLst>
                                  <p:childTnLst>
                                    <p:animScale>
                                      <p:cBhvr>
                                        <p:cTn id="22" dur="250" fill="hold"/>
                                        <p:tgtEl>
                                          <p:spTgt spid="6"/>
                                        </p:tgtEl>
                                      </p:cBhvr>
                                      <p:by x="83000" y="83000"/>
                                    </p:animScale>
                                  </p:childTnLst>
                                </p:cTn>
                              </p:par>
                            </p:childTnLst>
                          </p:cTn>
                        </p:par>
                        <p:par>
                          <p:cTn id="23" fill="hold">
                            <p:stCondLst>
                              <p:cond delay="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par>
                                <p:cTn id="29" presetID="35" presetClass="path" presetSubtype="0" accel="50000" decel="50000" fill="hold" nodeType="withEffect">
                                  <p:stCondLst>
                                    <p:cond delay="0"/>
                                  </p:stCondLst>
                                  <p:childTnLst>
                                    <p:animMotion origin="layout" path="M -2.08333E-07 2.22222E-06 L 0.22435 2.22222E-06" pathEditMode="relative" rAng="0" ptsTypes="AA">
                                      <p:cBhvr>
                                        <p:cTn id="30" dur="1000" spd="-100000" fill="hold"/>
                                        <p:tgtEl>
                                          <p:spTgt spid="4"/>
                                        </p:tgtEl>
                                        <p:attrNameLst>
                                          <p:attrName>ppt_x</p:attrName>
                                          <p:attrName>ppt_y</p:attrName>
                                        </p:attrNameLst>
                                      </p:cBhvr>
                                      <p:rCtr x="1121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6" grpId="2"/>
      <p:bldP spid="8" grpId="0"/>
      <p:bldP spid="8" grpId="1"/>
      <p:bldP spid="8"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8088923" y="246423"/>
            <a:ext cx="4103077" cy="675011"/>
          </a:xfrm>
          <a:prstGeom prst="rect">
            <a:avLst/>
          </a:prstGeom>
        </p:spPr>
      </p:pic>
      <p:cxnSp>
        <p:nvCxnSpPr>
          <p:cNvPr id="4" name="直接连接符 3"/>
          <p:cNvCxnSpPr/>
          <p:nvPr>
            <p:custDataLst>
              <p:tags r:id="rId3"/>
            </p:custDataLst>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4"/>
            </p:custDataLst>
          </p:nvPr>
        </p:nvSpPr>
        <p:spPr>
          <a:xfrm>
            <a:off x="1060287" y="353095"/>
            <a:ext cx="7195946"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一、课标解读 考情分析</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6" name="Freeform 29"/>
          <p:cNvSpPr/>
          <p:nvPr>
            <p:custDataLst>
              <p:tags r:id="rId5"/>
            </p:custDataLst>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graphicFrame>
        <p:nvGraphicFramePr>
          <p:cNvPr id="3" name="表格 2"/>
          <p:cNvGraphicFramePr>
            <a:graphicFrameLocks noGrp="1"/>
          </p:cNvGraphicFramePr>
          <p:nvPr>
            <p:custDataLst>
              <p:tags r:id="rId6"/>
            </p:custDataLst>
          </p:nvPr>
        </p:nvGraphicFramePr>
        <p:xfrm>
          <a:off x="1060287" y="1596446"/>
          <a:ext cx="10391907" cy="4754880"/>
        </p:xfrm>
        <a:graphic>
          <a:graphicData uri="http://schemas.openxmlformats.org/drawingml/2006/table">
            <a:tbl>
              <a:tblPr firstRow="1" firstCol="1" bandRow="1">
                <a:tableStyleId>{5C22544A-7EE6-4342-B048-85BDC9FD1C3A}</a:tableStyleId>
              </a:tblPr>
              <a:tblGrid>
                <a:gridCol w="1081646"/>
                <a:gridCol w="351858"/>
                <a:gridCol w="2166926"/>
                <a:gridCol w="1544343"/>
                <a:gridCol w="5247134"/>
              </a:tblGrid>
              <a:tr h="199825">
                <a:tc gridSpan="3">
                  <a:txBody>
                    <a:bodyPr wrap="square"/>
                    <a:lstStyle/>
                    <a:p>
                      <a:pPr algn="ctr">
                        <a:lnSpc>
                          <a:spcPct val="100000"/>
                        </a:lnSpc>
                      </a:pPr>
                      <a:r>
                        <a:rPr lang="zh-CN" sz="2400" kern="100">
                          <a:effectLst/>
                        </a:rPr>
                        <a:t>课标解读</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tc>
                <a:tc hMerge="1">
                  <a:tcPr/>
                </a:tc>
                <a:tc hMerge="1">
                  <a:tcPr/>
                </a:tc>
                <a:tc rowSpan="2">
                  <a:txBody>
                    <a:bodyPr wrap="square"/>
                    <a:lstStyle/>
                    <a:p>
                      <a:pPr algn="ctr">
                        <a:lnSpc>
                          <a:spcPct val="100000"/>
                        </a:lnSpc>
                      </a:pPr>
                      <a:r>
                        <a:rPr lang="zh-CN" sz="2400" kern="100">
                          <a:effectLst/>
                        </a:rPr>
                        <a:t>考情分析</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tc>
                <a:tc rowSpan="2">
                  <a:txBody>
                    <a:bodyPr wrap="square"/>
                    <a:lstStyle/>
                    <a:p>
                      <a:pPr algn="ctr">
                        <a:lnSpc>
                          <a:spcPct val="100000"/>
                        </a:lnSpc>
                      </a:pPr>
                      <a:r>
                        <a:rPr lang="zh-CN" sz="2400" kern="100">
                          <a:effectLst/>
                        </a:rPr>
                        <a:t>备考策略</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tc>
              </a:tr>
              <a:tr h="199825">
                <a:tc>
                  <a:txBody>
                    <a:bodyPr wrap="square"/>
                    <a:lstStyle/>
                    <a:p>
                      <a:pPr algn="ctr">
                        <a:lnSpc>
                          <a:spcPct val="100000"/>
                        </a:lnSpc>
                      </a:pPr>
                      <a:r>
                        <a:rPr lang="zh-CN" sz="2400" kern="100">
                          <a:effectLst/>
                        </a:rPr>
                        <a:t>考点</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tc>
                <a:tc gridSpan="2">
                  <a:txBody>
                    <a:bodyPr wrap="square"/>
                    <a:lstStyle/>
                    <a:p>
                      <a:pPr algn="ctr">
                        <a:lnSpc>
                          <a:spcPct val="100000"/>
                        </a:lnSpc>
                      </a:pPr>
                      <a:r>
                        <a:rPr lang="zh-CN" sz="2400" kern="100">
                          <a:effectLst/>
                        </a:rPr>
                        <a:t>内容</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tc>
                <a:tc hMerge="1">
                  <a:tcPr/>
                </a:tc>
                <a:tc vMerge="1">
                  <a:tcPr/>
                </a:tc>
                <a:tc vMerge="1">
                  <a:tcPr/>
                </a:tc>
              </a:tr>
              <a:tr h="1943497">
                <a:tc gridSpan="2">
                  <a:txBody>
                    <a:bodyPr wrap="square"/>
                    <a:lstStyle/>
                    <a:p>
                      <a:pPr algn="just">
                        <a:lnSpc>
                          <a:spcPct val="100000"/>
                        </a:lnSpc>
                      </a:pPr>
                      <a:r>
                        <a:rPr lang="zh-CN" sz="2400" kern="100">
                          <a:effectLst/>
                        </a:rPr>
                        <a:t>推动认识发展</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tc>
                <a:tc hMerge="1">
                  <a:tcPr/>
                </a:tc>
                <a:tc>
                  <a:txBody>
                    <a:bodyPr wrap="square"/>
                    <a:lstStyle/>
                    <a:p>
                      <a:pPr algn="just">
                        <a:lnSpc>
                          <a:spcPct val="100000"/>
                        </a:lnSpc>
                      </a:pPr>
                      <a:r>
                        <a:rPr lang="zh-CN" sz="2400" kern="100">
                          <a:effectLst/>
                        </a:rPr>
                        <a:t>辩证思维的含义与特征、分析与综合及其辩证关系、认识质量互变规律、把握适度原则、不简单肯定或否定、体会认识发展的历程</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tc>
                <a:tc>
                  <a:txBody>
                    <a:bodyPr wrap="square"/>
                    <a:lstStyle/>
                    <a:p>
                      <a:pPr algn="just">
                        <a:lnSpc>
                          <a:spcPct val="100000"/>
                        </a:lnSpc>
                      </a:pPr>
                      <a:r>
                        <a:rPr lang="zh-CN" sz="2400" kern="100">
                          <a:effectLst/>
                        </a:rPr>
                        <a:t>本专题为高考新增模块，还没有高考考题和考情，对于考情需要进一步了解</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tc>
                <a:tc>
                  <a:txBody>
                    <a:bodyPr wrap="square"/>
                    <a:lstStyle/>
                    <a:p>
                      <a:pPr algn="just">
                        <a:lnSpc>
                          <a:spcPct val="100000"/>
                        </a:lnSpc>
                      </a:pPr>
                      <a:r>
                        <a:rPr lang="en-US" sz="2400" kern="100">
                          <a:effectLst/>
                        </a:rPr>
                        <a:t>(1)</a:t>
                      </a:r>
                      <a:r>
                        <a:rPr lang="zh-CN" sz="2400" kern="100">
                          <a:effectLst/>
                        </a:rPr>
                        <a:t>结合对复杂事物的把握，体会辩证思维的特征</a:t>
                      </a:r>
                      <a:r>
                        <a:rPr lang="en-US" sz="2400" kern="100">
                          <a:effectLst/>
                        </a:rPr>
                        <a:t>;</a:t>
                      </a:r>
                      <a:r>
                        <a:rPr lang="zh-CN" sz="2400" kern="100">
                          <a:effectLst/>
                        </a:rPr>
                        <a:t>理解分析与综合的辩证关系</a:t>
                      </a:r>
                      <a:endParaRPr lang="zh-CN" sz="2400" kern="100">
                        <a:effectLst/>
                      </a:endParaRPr>
                    </a:p>
                    <a:p>
                      <a:pPr algn="just">
                        <a:lnSpc>
                          <a:spcPct val="100000"/>
                        </a:lnSpc>
                      </a:pPr>
                      <a:r>
                        <a:rPr lang="en-US" sz="2400" kern="100">
                          <a:effectLst/>
                        </a:rPr>
                        <a:t>(2)</a:t>
                      </a:r>
                      <a:r>
                        <a:rPr lang="zh-CN" sz="2400" kern="100">
                          <a:effectLst/>
                        </a:rPr>
                        <a:t>联系事物发展过程中的渐进性和飞跃性，懂得事物的发展过程是量变与质变的统一</a:t>
                      </a:r>
                      <a:r>
                        <a:rPr lang="en-US" sz="2400" kern="100">
                          <a:effectLst/>
                        </a:rPr>
                        <a:t>;</a:t>
                      </a:r>
                      <a:r>
                        <a:rPr lang="zh-CN" sz="2400" kern="100">
                          <a:effectLst/>
                        </a:rPr>
                        <a:t>理解质量互变规律</a:t>
                      </a:r>
                      <a:r>
                        <a:rPr lang="en-US" sz="2400" kern="100">
                          <a:effectLst/>
                        </a:rPr>
                        <a:t>;</a:t>
                      </a:r>
                      <a:r>
                        <a:rPr lang="zh-CN" sz="2400" kern="100">
                          <a:effectLst/>
                        </a:rPr>
                        <a:t>把握适度原则</a:t>
                      </a:r>
                      <a:endParaRPr lang="zh-CN" sz="2400" kern="100">
                        <a:effectLst/>
                      </a:endParaRPr>
                    </a:p>
                    <a:p>
                      <a:pPr algn="just">
                        <a:lnSpc>
                          <a:spcPct val="100000"/>
                        </a:lnSpc>
                      </a:pPr>
                      <a:r>
                        <a:rPr lang="en-US" sz="2400" kern="100">
                          <a:effectLst/>
                        </a:rPr>
                        <a:t>(3)</a:t>
                      </a:r>
                      <a:r>
                        <a:rPr lang="zh-CN" sz="2400" kern="100">
                          <a:effectLst/>
                        </a:rPr>
                        <a:t>了解简单肯定一切或否定一切的危害，分析认识经由</a:t>
                      </a:r>
                      <a:r>
                        <a:rPr lang="en-US" sz="2400" kern="100">
                          <a:effectLst/>
                        </a:rPr>
                        <a:t>“</a:t>
                      </a:r>
                      <a:r>
                        <a:rPr lang="zh-CN" sz="2400" kern="100">
                          <a:effectLst/>
                        </a:rPr>
                        <a:t>感性具体一思维抽象一思维具体</a:t>
                      </a:r>
                      <a:r>
                        <a:rPr lang="en-US" sz="2400" kern="100">
                          <a:effectLst/>
                        </a:rPr>
                        <a:t>”</a:t>
                      </a:r>
                      <a:r>
                        <a:rPr lang="zh-CN" sz="2400" kern="100">
                          <a:effectLst/>
                        </a:rPr>
                        <a:t>的途径</a:t>
                      </a:r>
                      <a:r>
                        <a:rPr lang="en-US" sz="2400" kern="100">
                          <a:effectLst/>
                        </a:rPr>
                        <a:t>;</a:t>
                      </a:r>
                      <a:r>
                        <a:rPr lang="zh-CN" sz="2400" kern="100">
                          <a:effectLst/>
                        </a:rPr>
                        <a:t>了解辩证否定观的实质</a:t>
                      </a:r>
                      <a:r>
                        <a:rPr lang="en-US" sz="2400" kern="100">
                          <a:effectLst/>
                        </a:rPr>
                        <a:t>;</a:t>
                      </a:r>
                      <a:r>
                        <a:rPr lang="zh-CN" sz="2400" kern="100">
                          <a:effectLst/>
                        </a:rPr>
                        <a:t>体会认识不断深化的历程</a:t>
                      </a:r>
                      <a:endParaRPr lang="zh-CN" sz="2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tc>
              </a:tr>
            </a:tbl>
          </a:graphicData>
        </a:graphic>
      </p:graphicFrame>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6.25E-07 -3.7037E-06 L 0.18997 -3.7037E-06" pathEditMode="relative" rAng="0" ptsTypes="AA">
                                      <p:cBhvr>
                                        <p:cTn id="11" dur="1000" spd="-100000" fill="hold"/>
                                        <p:tgtEl>
                                          <p:spTgt spid="2"/>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35" presetClass="path" presetSubtype="0" accel="50000" decel="50000" fill="hold" nodeType="withEffect">
                                  <p:stCondLst>
                                    <p:cond delay="0"/>
                                  </p:stCondLst>
                                  <p:childTnLst>
                                    <p:animMotion origin="layout" path="M 0 -3.7037E-06 L -0.41185 -3.7037E-06" pathEditMode="relative" rAng="0" ptsTypes="AA">
                                      <p:cBhvr>
                                        <p:cTn id="18" dur="1000" spd="-100000" fill="hold"/>
                                        <p:tgtEl>
                                          <p:spTgt spid="4"/>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fltVal val="0"/>
                                          </p:val>
                                        </p:tav>
                                        <p:tav tm="100000">
                                          <p:val>
                                            <p:strVal val="#ppt_w"/>
                                          </p:val>
                                        </p:tav>
                                      </p:tavLst>
                                    </p:anim>
                                    <p:anim calcmode="lin" valueType="num">
                                      <p:cBhvr>
                                        <p:cTn id="23" dur="250" fill="hold"/>
                                        <p:tgtEl>
                                          <p:spTgt spid="6"/>
                                        </p:tgtEl>
                                        <p:attrNameLst>
                                          <p:attrName>ppt_h</p:attrName>
                                        </p:attrNameLst>
                                      </p:cBhvr>
                                      <p:tavLst>
                                        <p:tav tm="0">
                                          <p:val>
                                            <p:fltVal val="0"/>
                                          </p:val>
                                        </p:tav>
                                        <p:tav tm="100000">
                                          <p:val>
                                            <p:strVal val="#ppt_h"/>
                                          </p:val>
                                        </p:tav>
                                      </p:tavLst>
                                    </p:anim>
                                    <p:animEffect transition="in" filter="fade">
                                      <p:cBhvr>
                                        <p:cTn id="24" dur="250"/>
                                        <p:tgtEl>
                                          <p:spTgt spid="6"/>
                                        </p:tgtEl>
                                      </p:cBhvr>
                                    </p:animEffect>
                                  </p:childTnLst>
                                </p:cTn>
                              </p:par>
                              <p:par>
                                <p:cTn id="25" presetID="6" presetClass="emph" presetSubtype="0" decel="100000" fill="hold" grpId="1" nodeType="withEffect">
                                  <p:stCondLst>
                                    <p:cond delay="200"/>
                                  </p:stCondLst>
                                  <p:childTnLst>
                                    <p:animScale>
                                      <p:cBhvr>
                                        <p:cTn id="26" dur="250" fill="hold"/>
                                        <p:tgtEl>
                                          <p:spTgt spid="6"/>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6"/>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35" presetClass="path" presetSubtype="0" accel="50000" decel="50000" fill="hold" grpId="1" nodeType="withEffect">
                                  <p:stCondLst>
                                    <p:cond delay="0"/>
                                  </p:stCondLst>
                                  <p:childTnLst>
                                    <p:animMotion origin="layout" path="M -4.375E-06 -3.7037E-06 L -0.30273 -3.7037E-06" pathEditMode="relative" rAng="0" ptsTypes="AA">
                                      <p:cBhvr>
                                        <p:cTn id="36" dur="1000" spd="-100000" fill="hold"/>
                                        <p:tgtEl>
                                          <p:spTgt spid="5"/>
                                        </p:tgtEl>
                                        <p:attrNameLst>
                                          <p:attrName>ppt_x</p:attrName>
                                          <p:attrName>ppt_y</p:attrName>
                                        </p:attrNameLst>
                                      </p:cBhvr>
                                      <p:rCtr x="-1514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6" grpId="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2"/>
          <a:stretch>
            <a:fillRect/>
          </a:stretch>
        </p:blipFill>
        <p:spPr>
          <a:xfrm>
            <a:off x="3194340" y="5201716"/>
            <a:ext cx="10067778" cy="1656284"/>
          </a:xfrm>
          <a:prstGeom prst="rect">
            <a:avLst/>
          </a:prstGeom>
        </p:spPr>
      </p:pic>
      <p:sp>
        <p:nvSpPr>
          <p:cNvPr id="2" name="矩形 1"/>
          <p:cNvSpPr/>
          <p:nvPr>
            <p:custDataLst>
              <p:tags r:id="rId3"/>
            </p:custDataLst>
          </p:nvPr>
        </p:nvSpPr>
        <p:spPr>
          <a:xfrm>
            <a:off x="1" y="0"/>
            <a:ext cx="4175022" cy="6858000"/>
          </a:xfrm>
          <a:prstGeom prst="rect">
            <a:avLst/>
          </a:prstGeom>
          <a:ln>
            <a:noFill/>
          </a:ln>
          <a:effectLst>
            <a:outerShdw blurRad="127000" dist="508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4"/>
            </p:custDataLst>
          </p:nvPr>
        </p:nvSpPr>
        <p:spPr>
          <a:xfrm>
            <a:off x="456296" y="3605475"/>
            <a:ext cx="3265638" cy="1015663"/>
          </a:xfrm>
          <a:prstGeom prst="rect">
            <a:avLst/>
          </a:prstGeom>
          <a:noFill/>
        </p:spPr>
        <p:txBody>
          <a:bodyPr wrap="none" rtlCol="0">
            <a:spAutoFit/>
          </a:bodyPr>
          <a:lstStyle/>
          <a:p>
            <a:r>
              <a:rPr lang="zh-CN" altLang="en-US" sz="6000" b="1">
                <a:solidFill>
                  <a:srgbClr val="FFF9EF"/>
                </a:solidFill>
                <a:latin typeface="微软雅黑" panose="020B0503020204020204" pitchFamily="34" charset="-122"/>
                <a:ea typeface="微软雅黑" panose="020B0503020204020204" pitchFamily="34" charset="-122"/>
              </a:rPr>
              <a:t>第二部分</a:t>
            </a:r>
            <a:endParaRPr lang="zh-CN" altLang="en-US" sz="6000" b="1">
              <a:solidFill>
                <a:srgbClr val="FFF9EF"/>
              </a:solidFill>
              <a:latin typeface="微软雅黑" panose="020B0503020204020204" pitchFamily="34" charset="-122"/>
              <a:ea typeface="微软雅黑" panose="020B0503020204020204" pitchFamily="34" charset="-122"/>
            </a:endParaRPr>
          </a:p>
        </p:txBody>
      </p:sp>
      <p:sp>
        <p:nvSpPr>
          <p:cNvPr id="4" name="矩形 3"/>
          <p:cNvSpPr/>
          <p:nvPr>
            <p:custDataLst>
              <p:tags r:id="rId5"/>
            </p:custDataLst>
          </p:nvPr>
        </p:nvSpPr>
        <p:spPr>
          <a:xfrm>
            <a:off x="6187087" y="2216138"/>
            <a:ext cx="5062967" cy="769441"/>
          </a:xfrm>
          <a:prstGeom prst="rect">
            <a:avLst/>
          </a:prstGeom>
        </p:spPr>
        <p:txBody>
          <a:bodyPr wrap="square">
            <a:spAutoFit/>
          </a:bodyPr>
          <a:lstStyle/>
          <a:p>
            <a:r>
              <a:rPr lang="zh-CN" altLang="en-US" sz="4400" b="1">
                <a:solidFill>
                  <a:srgbClr val="C00000"/>
                </a:solidFill>
                <a:latin typeface="微软雅黑" panose="020B0503020204020204" pitchFamily="34" charset="-122"/>
                <a:ea typeface="微软雅黑" panose="020B0503020204020204" pitchFamily="34" charset="-122"/>
              </a:rPr>
              <a:t>知识整合 网络构建</a:t>
            </a:r>
            <a:endParaRPr lang="zh-CN" altLang="en-US" sz="4400" b="1">
              <a:solidFill>
                <a:srgbClr val="C00000"/>
              </a:solidFill>
              <a:latin typeface="微软雅黑" panose="020B0503020204020204" pitchFamily="34" charset="-122"/>
              <a:ea typeface="微软雅黑" panose="020B0503020204020204" pitchFamily="34" charset="-122"/>
            </a:endParaRPr>
          </a:p>
        </p:txBody>
      </p:sp>
      <p:sp>
        <p:nvSpPr>
          <p:cNvPr id="8" name="Freeform 29"/>
          <p:cNvSpPr/>
          <p:nvPr>
            <p:custDataLst>
              <p:tags r:id="rId6"/>
            </p:custDataLst>
          </p:nvPr>
        </p:nvSpPr>
        <p:spPr bwMode="auto">
          <a:xfrm>
            <a:off x="1041593" y="1382463"/>
            <a:ext cx="2091839" cy="1926869"/>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FFC000"/>
              </a:gs>
              <a:gs pos="50000">
                <a:schemeClr val="bg1"/>
              </a:gs>
              <a:gs pos="50000">
                <a:srgbClr val="F2B800"/>
              </a:gs>
              <a:gs pos="100000">
                <a:srgbClr val="FFFF00"/>
              </a:gs>
            </a:gsLst>
            <a:lin ang="5400000" scaled="1"/>
          </a:gradFill>
          <a:ln>
            <a:noFill/>
          </a:ln>
          <a:effectLst>
            <a:outerShdw blurRad="152400" dist="152400" dir="2700000" algn="tl" rotWithShape="0">
              <a:prstClr val="black">
                <a:alpha val="60000"/>
              </a:prstClr>
            </a:outerShdw>
          </a:effectLst>
        </p:spPr>
        <p:txBody>
          <a:bodyPr vert="horz" wrap="square" lIns="91440" tIns="45720" rIns="91440" bIns="45720" numCol="1" anchor="t" anchorCtr="0" compatLnSpc="1"/>
          <a:lstStyle/>
          <a:p>
            <a:endParaRPr lang="zh-CN" altLang="en-US">
              <a:noFill/>
            </a:endParaRPr>
          </a:p>
        </p:txBody>
      </p:sp>
    </p:spTree>
  </p:cSld>
  <p:clrMapOvr>
    <a:masterClrMapping/>
  </p:clrMapOvr>
  <mc:AlternateContent xmlns:mc="http://schemas.openxmlformats.org/markup-compatibility/2006">
    <mc:Choice xmlns:p14="http://schemas.microsoft.com/office/powerpoint/2010/main" Requires="p14">
      <p:transition spd="slow" p14:dur="20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grpId="1" nodeType="withEffect">
                                  <p:stCondLst>
                                    <p:cond delay="0"/>
                                  </p:stCondLst>
                                  <p:childTnLst>
                                    <p:animMotion origin="layout" path="M -3.95833E-06 0 L -0.00026 -0.63333" pathEditMode="relative" rAng="0" ptsTypes="AA">
                                      <p:cBhvr>
                                        <p:cTn id="11" dur="1000" spd="-100000" fill="hold"/>
                                        <p:tgtEl>
                                          <p:spTgt spid="2"/>
                                        </p:tgtEl>
                                        <p:attrNameLst>
                                          <p:attrName>ppt_x</p:attrName>
                                          <p:attrName>ppt_y</p:attrName>
                                        </p:attrNameLst>
                                      </p:cBhvr>
                                      <p:rCtr x="-13" y="-31667"/>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50" fill="hold"/>
                                        <p:tgtEl>
                                          <p:spTgt spid="8"/>
                                        </p:tgtEl>
                                        <p:attrNameLst>
                                          <p:attrName>ppt_w</p:attrName>
                                        </p:attrNameLst>
                                      </p:cBhvr>
                                      <p:tavLst>
                                        <p:tav tm="0">
                                          <p:val>
                                            <p:fltVal val="0"/>
                                          </p:val>
                                        </p:tav>
                                        <p:tav tm="100000">
                                          <p:val>
                                            <p:strVal val="#ppt_w"/>
                                          </p:val>
                                        </p:tav>
                                      </p:tavLst>
                                    </p:anim>
                                    <p:anim calcmode="lin" valueType="num">
                                      <p:cBhvr>
                                        <p:cTn id="16" dur="250" fill="hold"/>
                                        <p:tgtEl>
                                          <p:spTgt spid="8"/>
                                        </p:tgtEl>
                                        <p:attrNameLst>
                                          <p:attrName>ppt_h</p:attrName>
                                        </p:attrNameLst>
                                      </p:cBhvr>
                                      <p:tavLst>
                                        <p:tav tm="0">
                                          <p:val>
                                            <p:fltVal val="0"/>
                                          </p:val>
                                        </p:tav>
                                        <p:tav tm="100000">
                                          <p:val>
                                            <p:strVal val="#ppt_h"/>
                                          </p:val>
                                        </p:tav>
                                      </p:tavLst>
                                    </p:anim>
                                    <p:animEffect transition="in" filter="fade">
                                      <p:cBhvr>
                                        <p:cTn id="17" dur="250"/>
                                        <p:tgtEl>
                                          <p:spTgt spid="8"/>
                                        </p:tgtEl>
                                      </p:cBhvr>
                                    </p:animEffect>
                                  </p:childTnLst>
                                </p:cTn>
                              </p:par>
                              <p:par>
                                <p:cTn id="18" presetID="6" presetClass="emph" presetSubtype="0" decel="100000" fill="hold" grpId="1" nodeType="withEffect">
                                  <p:stCondLst>
                                    <p:cond delay="200"/>
                                  </p:stCondLst>
                                  <p:childTnLst>
                                    <p:animScale>
                                      <p:cBhvr>
                                        <p:cTn id="19" dur="250" fill="hold"/>
                                        <p:tgtEl>
                                          <p:spTgt spid="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8"/>
                                        </p:tgtEl>
                                      </p:cBhvr>
                                      <p:by x="83000" y="83000"/>
                                    </p:animScale>
                                  </p:childTnLst>
                                </p:cTn>
                              </p:par>
                              <p:par>
                                <p:cTn id="22" presetID="53" presetClass="entr" presetSubtype="16" fill="hold" grpId="0" nodeType="withEffect">
                                  <p:stCondLst>
                                    <p:cond delay="400"/>
                                  </p:stCondLst>
                                  <p:childTnLst>
                                    <p:set>
                                      <p:cBhvr>
                                        <p:cTn id="23" dur="1" fill="hold">
                                          <p:stCondLst>
                                            <p:cond delay="0"/>
                                          </p:stCondLst>
                                        </p:cTn>
                                        <p:tgtEl>
                                          <p:spTgt spid="3"/>
                                        </p:tgtEl>
                                        <p:attrNameLst>
                                          <p:attrName>style.visibility</p:attrName>
                                        </p:attrNameLst>
                                      </p:cBhvr>
                                      <p:to>
                                        <p:strVal val="visible"/>
                                      </p:to>
                                    </p:set>
                                    <p:anim calcmode="lin" valueType="num">
                                      <p:cBhvr>
                                        <p:cTn id="24" dur="250" fill="hold"/>
                                        <p:tgtEl>
                                          <p:spTgt spid="3"/>
                                        </p:tgtEl>
                                        <p:attrNameLst>
                                          <p:attrName>ppt_w</p:attrName>
                                        </p:attrNameLst>
                                      </p:cBhvr>
                                      <p:tavLst>
                                        <p:tav tm="0">
                                          <p:val>
                                            <p:fltVal val="0"/>
                                          </p:val>
                                        </p:tav>
                                        <p:tav tm="100000">
                                          <p:val>
                                            <p:strVal val="#ppt_w"/>
                                          </p:val>
                                        </p:tav>
                                      </p:tavLst>
                                    </p:anim>
                                    <p:anim calcmode="lin" valueType="num">
                                      <p:cBhvr>
                                        <p:cTn id="25" dur="250" fill="hold"/>
                                        <p:tgtEl>
                                          <p:spTgt spid="3"/>
                                        </p:tgtEl>
                                        <p:attrNameLst>
                                          <p:attrName>ppt_h</p:attrName>
                                        </p:attrNameLst>
                                      </p:cBhvr>
                                      <p:tavLst>
                                        <p:tav tm="0">
                                          <p:val>
                                            <p:fltVal val="0"/>
                                          </p:val>
                                        </p:tav>
                                        <p:tav tm="100000">
                                          <p:val>
                                            <p:strVal val="#ppt_h"/>
                                          </p:val>
                                        </p:tav>
                                      </p:tavLst>
                                    </p:anim>
                                    <p:animEffect transition="in" filter="fade">
                                      <p:cBhvr>
                                        <p:cTn id="26" dur="250"/>
                                        <p:tgtEl>
                                          <p:spTgt spid="3"/>
                                        </p:tgtEl>
                                      </p:cBhvr>
                                    </p:animEffect>
                                  </p:childTnLst>
                                </p:cTn>
                              </p:par>
                              <p:par>
                                <p:cTn id="27" presetID="6" presetClass="emph" presetSubtype="0" decel="100000" fill="hold" grpId="1" nodeType="withEffect">
                                  <p:stCondLst>
                                    <p:cond delay="600"/>
                                  </p:stCondLst>
                                  <p:childTnLst>
                                    <p:animScale>
                                      <p:cBhvr>
                                        <p:cTn id="28" dur="250" fill="hold"/>
                                        <p:tgtEl>
                                          <p:spTgt spid="3"/>
                                        </p:tgtEl>
                                      </p:cBhvr>
                                      <p:by x="120000" y="120000"/>
                                    </p:animScale>
                                  </p:childTnLst>
                                </p:cTn>
                              </p:par>
                              <p:par>
                                <p:cTn id="29" presetID="6" presetClass="emph" presetSubtype="0" decel="100000" fill="hold" grpId="2" nodeType="withEffect">
                                  <p:stCondLst>
                                    <p:cond delay="800"/>
                                  </p:stCondLst>
                                  <p:childTnLst>
                                    <p:animScale>
                                      <p:cBhvr>
                                        <p:cTn id="30" dur="250" fill="hold"/>
                                        <p:tgtEl>
                                          <p:spTgt spid="3"/>
                                        </p:tgtEl>
                                      </p:cBhvr>
                                      <p:by x="83000" y="83000"/>
                                    </p:animScale>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000"/>
                                        <p:tgtEl>
                                          <p:spTgt spid="9"/>
                                        </p:tgtEl>
                                      </p:cBhvr>
                                    </p:animEffect>
                                  </p:childTnLst>
                                </p:cTn>
                              </p:par>
                              <p:par>
                                <p:cTn id="35" presetID="53" presetClass="entr" presetSubtype="16" fill="hold" grpId="0" nodeType="withEffect">
                                  <p:stCondLst>
                                    <p:cond delay="60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par>
                                <p:cTn id="40" presetID="35" presetClass="path" presetSubtype="0" accel="50000" decel="50000" fill="hold" grpId="1" nodeType="withEffect">
                                  <p:stCondLst>
                                    <p:cond delay="600"/>
                                  </p:stCondLst>
                                  <p:childTnLst>
                                    <p:animMotion origin="layout" path="M 2.08333E-07 4.07407E-06 L 0.31576 4.07407E-06" pathEditMode="relative" rAng="0" ptsTypes="AA">
                                      <p:cBhvr>
                                        <p:cTn id="41" dur="1000" spd="-100000" fill="hold"/>
                                        <p:tgtEl>
                                          <p:spTgt spid="4"/>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3" grpId="2"/>
      <p:bldP spid="4" grpId="0"/>
      <p:bldP spid="4" grpId="1"/>
      <p:bldP spid="8" grpId="0"/>
      <p:bldP spid="8" grpId="1"/>
      <p:bldP spid="8"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8088923" y="246423"/>
            <a:ext cx="4103077" cy="675011"/>
          </a:xfrm>
          <a:prstGeom prst="rect">
            <a:avLst/>
          </a:prstGeom>
        </p:spPr>
      </p:pic>
      <p:cxnSp>
        <p:nvCxnSpPr>
          <p:cNvPr id="4" name="直接连接符 3"/>
          <p:cNvCxnSpPr/>
          <p:nvPr>
            <p:custDataLst>
              <p:tags r:id="rId3"/>
            </p:custDataLst>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4"/>
            </p:custDataLst>
          </p:nvPr>
        </p:nvSpPr>
        <p:spPr>
          <a:xfrm>
            <a:off x="1060287" y="353095"/>
            <a:ext cx="7195946"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二、知识整合 网络构建</a:t>
            </a:r>
            <a:endParaRPr lang="zh-CN" altLang="en-US" sz="2400" b="1">
              <a:solidFill>
                <a:schemeClr val="accent1"/>
              </a:solidFill>
              <a:latin typeface="微软雅黑" panose="020B0503020204020204" pitchFamily="34" charset="-122"/>
              <a:ea typeface="微软雅黑" panose="020B0503020204020204" pitchFamily="34" charset="-122"/>
            </a:endParaRPr>
          </a:p>
        </p:txBody>
      </p:sp>
      <p:sp>
        <p:nvSpPr>
          <p:cNvPr id="6" name="Freeform 29"/>
          <p:cNvSpPr/>
          <p:nvPr>
            <p:custDataLst>
              <p:tags r:id="rId5"/>
            </p:custDataLst>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p:custDataLst>
              <p:tags r:id="rId6"/>
            </p:custDataLst>
          </p:nvPr>
        </p:nvSpPr>
        <p:spPr>
          <a:xfrm>
            <a:off x="1473586" y="2080555"/>
            <a:ext cx="1740953" cy="830997"/>
          </a:xfrm>
          <a:prstGeom prst="rect">
            <a:avLst/>
          </a:prstGeom>
          <a:noFill/>
          <a:ln w="9525">
            <a:noFill/>
          </a:ln>
        </p:spPr>
        <p:txBody>
          <a:bodyPr wrap="square">
            <a:spAutoFit/>
          </a:bodyPr>
          <a:lstStyle/>
          <a:p>
            <a:pPr algn="ctr"/>
            <a:r>
              <a:rPr lang="zh-CN" altLang="en-US" sz="2400">
                <a:latin typeface="黑体" panose="02010609060101010101" pitchFamily="49" charset="-122"/>
                <a:ea typeface="黑体" panose="02010609060101010101" pitchFamily="49" charset="-122"/>
              </a:rPr>
              <a:t>不作简答肯定与否定</a:t>
            </a:r>
            <a:endParaRPr lang="zh-CN" altLang="en-US" sz="2400">
              <a:latin typeface="黑体" panose="02010609060101010101" pitchFamily="49" charset="-122"/>
              <a:ea typeface="黑体" panose="02010609060101010101" pitchFamily="49" charset="-122"/>
            </a:endParaRPr>
          </a:p>
        </p:txBody>
      </p:sp>
      <p:pic>
        <p:nvPicPr>
          <p:cNvPr id="8" name="图片 7"/>
          <p:cNvPicPr>
            <a:picLocks noChangeAspect="1"/>
          </p:cNvPicPr>
          <p:nvPr>
            <p:custDataLst>
              <p:tags r:id="rId7"/>
            </p:custDataLst>
          </p:nvPr>
        </p:nvPicPr>
        <p:blipFill>
          <a:blip r:embed="rId8"/>
          <a:stretch>
            <a:fillRect/>
          </a:stretch>
        </p:blipFill>
        <p:spPr>
          <a:xfrm>
            <a:off x="2824991" y="3547539"/>
            <a:ext cx="459844" cy="3574782"/>
          </a:xfrm>
          <a:prstGeom prst="rect">
            <a:avLst/>
          </a:prstGeom>
        </p:spPr>
      </p:pic>
      <p:pic>
        <p:nvPicPr>
          <p:cNvPr id="9" name="图片 8"/>
          <p:cNvPicPr>
            <a:picLocks noChangeAspect="1"/>
          </p:cNvPicPr>
          <p:nvPr>
            <p:custDataLst>
              <p:tags r:id="rId9"/>
            </p:custDataLst>
          </p:nvPr>
        </p:nvPicPr>
        <p:blipFill>
          <a:blip r:embed="rId8"/>
          <a:stretch>
            <a:fillRect/>
          </a:stretch>
        </p:blipFill>
        <p:spPr>
          <a:xfrm>
            <a:off x="3004731" y="1028233"/>
            <a:ext cx="459844" cy="2201977"/>
          </a:xfrm>
          <a:prstGeom prst="rect">
            <a:avLst/>
          </a:prstGeom>
        </p:spPr>
      </p:pic>
      <p:sp>
        <p:nvSpPr>
          <p:cNvPr id="10" name="文本框 9"/>
          <p:cNvSpPr txBox="1"/>
          <p:nvPr>
            <p:custDataLst>
              <p:tags r:id="rId10"/>
            </p:custDataLst>
          </p:nvPr>
        </p:nvSpPr>
        <p:spPr>
          <a:xfrm>
            <a:off x="438086" y="2595162"/>
            <a:ext cx="459844" cy="3150927"/>
          </a:xfrm>
          <a:prstGeom prst="rect">
            <a:avLst/>
          </a:prstGeom>
          <a:noFill/>
          <a:ln w="9525">
            <a:noFill/>
          </a:ln>
        </p:spPr>
        <p:txBody>
          <a:bodyPr wrap="square">
            <a:spAutoFit/>
          </a:bodyPr>
          <a:lstStyle/>
          <a:p>
            <a:pPr algn="ctr">
              <a:lnSpc>
                <a:spcPct val="120000"/>
              </a:lnSpc>
            </a:pPr>
            <a:r>
              <a:rPr lang="zh-CN" altLang="en-US" sz="2800" b="1" spc="3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推动认识发展</a:t>
            </a:r>
            <a:endParaRPr lang="zh-CN" altLang="en-US" sz="2800" b="1" spc="30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11" name="图片 10"/>
          <p:cNvPicPr>
            <a:picLocks noChangeAspect="1"/>
          </p:cNvPicPr>
          <p:nvPr>
            <p:custDataLst>
              <p:tags r:id="rId11"/>
            </p:custDataLst>
          </p:nvPr>
        </p:nvPicPr>
        <p:blipFill>
          <a:blip r:embed="rId8"/>
          <a:stretch>
            <a:fillRect/>
          </a:stretch>
        </p:blipFill>
        <p:spPr>
          <a:xfrm>
            <a:off x="1066812" y="2080555"/>
            <a:ext cx="397022" cy="4600282"/>
          </a:xfrm>
          <a:prstGeom prst="rect">
            <a:avLst/>
          </a:prstGeom>
        </p:spPr>
      </p:pic>
      <p:sp>
        <p:nvSpPr>
          <p:cNvPr id="12" name="文本框 11"/>
          <p:cNvSpPr txBox="1"/>
          <p:nvPr>
            <p:custDataLst>
              <p:tags r:id="rId12"/>
            </p:custDataLst>
          </p:nvPr>
        </p:nvSpPr>
        <p:spPr>
          <a:xfrm>
            <a:off x="3592404" y="921432"/>
            <a:ext cx="6094428" cy="369332"/>
          </a:xfrm>
          <a:prstGeom prst="rect">
            <a:avLst/>
          </a:prstGeom>
          <a:noFill/>
        </p:spPr>
        <p:txBody>
          <a:bodyPr wrap="square">
            <a:spAutoFit/>
          </a:bodyPr>
          <a:lstStyle/>
          <a:p>
            <a:r>
              <a:rPr lang="zh-CN" altLang="en-US"/>
              <a:t>肯定方面和否定方面</a:t>
            </a:r>
            <a:endParaRPr lang="zh-CN" altLang="en-US"/>
          </a:p>
        </p:txBody>
      </p:sp>
      <p:sp>
        <p:nvSpPr>
          <p:cNvPr id="13" name="文本框 12"/>
          <p:cNvSpPr txBox="1"/>
          <p:nvPr>
            <p:custDataLst>
              <p:tags r:id="rId13"/>
            </p:custDataLst>
          </p:nvPr>
        </p:nvSpPr>
        <p:spPr>
          <a:xfrm>
            <a:off x="3546835" y="1567762"/>
            <a:ext cx="4095658" cy="369332"/>
          </a:xfrm>
          <a:prstGeom prst="rect">
            <a:avLst/>
          </a:prstGeom>
          <a:noFill/>
        </p:spPr>
        <p:txBody>
          <a:bodyPr wrap="square">
            <a:spAutoFit/>
          </a:bodyPr>
          <a:lstStyle/>
          <a:p>
            <a:r>
              <a:rPr lang="en-US" altLang="zh-CN" sz="1800" b="1" err="1">
                <a:solidFill>
                  <a:srgbClr val="FF0000"/>
                </a:solidFill>
                <a:effectLst/>
                <a:latin typeface="微软雅黑" panose="020B0503020204020204" pitchFamily="34" charset="-122"/>
                <a:ea typeface="微软雅黑" panose="020B0503020204020204" pitchFamily="34" charset="-122"/>
                <a:cs typeface="方正粗黑宋简体" panose="02000000000000000000" charset="-122"/>
                <a:sym typeface="+mn-ea"/>
              </a:rPr>
              <a:t>肯定方面与否定方面的辩证关系</a:t>
            </a:r>
            <a:endParaRPr lang="zh-CN" altLang="en-US"/>
          </a:p>
        </p:txBody>
      </p:sp>
      <p:sp>
        <p:nvSpPr>
          <p:cNvPr id="15" name="文本框 14"/>
          <p:cNvSpPr txBox="1"/>
          <p:nvPr>
            <p:custDataLst>
              <p:tags r:id="rId14"/>
            </p:custDataLst>
          </p:nvPr>
        </p:nvSpPr>
        <p:spPr>
          <a:xfrm>
            <a:off x="3546835" y="2055341"/>
            <a:ext cx="6094428" cy="369332"/>
          </a:xfrm>
          <a:prstGeom prst="rect">
            <a:avLst/>
          </a:prstGeom>
          <a:noFill/>
        </p:spPr>
        <p:txBody>
          <a:bodyPr wrap="square">
            <a:spAutoFit/>
          </a:bodyPr>
          <a:lstStyle/>
          <a:p>
            <a:r>
              <a:rPr lang="zh-CN" altLang="en-US" sz="1800" b="1">
                <a:effectLst/>
                <a:latin typeface="微软雅黑" panose="020B0503020204020204" pitchFamily="34" charset="-122"/>
                <a:ea typeface="微软雅黑" panose="020B0503020204020204" pitchFamily="34" charset="-122"/>
                <a:cs typeface="方正粗黑宋简体" panose="02000000000000000000" charset="-122"/>
                <a:sym typeface="+mn-ea"/>
              </a:rPr>
              <a:t>要求：</a:t>
            </a:r>
            <a:r>
              <a:rPr lang="en-US" altLang="zh-CN" sz="1800" b="1">
                <a:effectLst/>
                <a:latin typeface="微软雅黑" panose="020B0503020204020204" pitchFamily="34" charset="-122"/>
                <a:ea typeface="微软雅黑" panose="020B0503020204020204" pitchFamily="34" charset="-122"/>
                <a:cs typeface="方正粗黑宋简体" panose="02000000000000000000" charset="-122"/>
                <a:sym typeface="+mn-ea"/>
              </a:rPr>
              <a:t>(</a:t>
            </a:r>
            <a:r>
              <a:rPr lang="zh-CN" altLang="en-US" sz="1800" b="1">
                <a:effectLst/>
                <a:latin typeface="微软雅黑" panose="020B0503020204020204" pitchFamily="34" charset="-122"/>
                <a:ea typeface="微软雅黑" panose="020B0503020204020204" pitchFamily="34" charset="-122"/>
                <a:cs typeface="方正粗黑宋简体" panose="02000000000000000000" charset="-122"/>
                <a:sym typeface="+mn-ea"/>
              </a:rPr>
              <a:t>辩证否定观与形而上学否定观）</a:t>
            </a:r>
            <a:endParaRPr lang="zh-CN" altLang="en-US"/>
          </a:p>
        </p:txBody>
      </p:sp>
      <p:sp>
        <p:nvSpPr>
          <p:cNvPr id="16" name="文本框 15"/>
          <p:cNvSpPr txBox="1"/>
          <p:nvPr>
            <p:custDataLst>
              <p:tags r:id="rId15"/>
            </p:custDataLst>
          </p:nvPr>
        </p:nvSpPr>
        <p:spPr>
          <a:xfrm>
            <a:off x="3546835" y="2424673"/>
            <a:ext cx="2549165" cy="369332"/>
          </a:xfrm>
          <a:prstGeom prst="rect">
            <a:avLst/>
          </a:prstGeom>
          <a:noFill/>
        </p:spPr>
        <p:txBody>
          <a:bodyPr wrap="square">
            <a:spAutoFit/>
          </a:bodyPr>
          <a:lstStyle/>
          <a:p>
            <a:r>
              <a:rPr lang="zh-CN" altLang="en-US" sz="1800" b="1">
                <a:solidFill>
                  <a:srgbClr val="FF0000"/>
                </a:solidFill>
                <a:effectLst/>
                <a:latin typeface="微软雅黑" panose="020B0503020204020204" pitchFamily="34" charset="-122"/>
                <a:ea typeface="微软雅黑" panose="020B0503020204020204" pitchFamily="34" charset="-122"/>
                <a:cs typeface="Lantinghei SC Heavy" panose="02000000000000000000" charset="-122"/>
                <a:sym typeface="+mn-ea"/>
              </a:rPr>
              <a:t>辩证的否定的特点</a:t>
            </a:r>
            <a:endParaRPr lang="zh-CN" altLang="en-US" b="1">
              <a:latin typeface="微软雅黑" panose="020B0503020204020204" pitchFamily="34" charset="-122"/>
              <a:ea typeface="微软雅黑" panose="020B0503020204020204" pitchFamily="34" charset="-122"/>
            </a:endParaRPr>
          </a:p>
        </p:txBody>
      </p:sp>
      <p:sp>
        <p:nvSpPr>
          <p:cNvPr id="18" name="文本框 17"/>
          <p:cNvSpPr txBox="1"/>
          <p:nvPr>
            <p:custDataLst>
              <p:tags r:id="rId16"/>
            </p:custDataLst>
          </p:nvPr>
        </p:nvSpPr>
        <p:spPr>
          <a:xfrm>
            <a:off x="3464575" y="2860879"/>
            <a:ext cx="6094428" cy="369332"/>
          </a:xfrm>
          <a:prstGeom prst="rect">
            <a:avLst/>
          </a:prstGeom>
          <a:noFill/>
        </p:spPr>
        <p:txBody>
          <a:bodyPr wrap="square">
            <a:spAutoFit/>
          </a:bodyPr>
          <a:lstStyle/>
          <a:p>
            <a:r>
              <a:rPr lang="en-US" altLang="zh-CN" sz="1800" b="1" err="1">
                <a:solidFill>
                  <a:srgbClr val="FF0000"/>
                </a:solidFill>
                <a:effectLst/>
                <a:latin typeface="微软雅黑" panose="020B0503020204020204" pitchFamily="34" charset="-122"/>
                <a:ea typeface="微软雅黑" panose="020B0503020204020204" pitchFamily="34" charset="-122"/>
                <a:cs typeface="Lantinghei SC Heavy" panose="02000000000000000000" charset="-122"/>
                <a:sym typeface="+mn-ea"/>
              </a:rPr>
              <a:t>坚持辩证的否定观的要求</a:t>
            </a:r>
            <a:endParaRPr lang="zh-CN" altLang="en-US"/>
          </a:p>
        </p:txBody>
      </p:sp>
      <p:sp>
        <p:nvSpPr>
          <p:cNvPr id="19" name="文本框 18"/>
          <p:cNvSpPr txBox="1"/>
          <p:nvPr>
            <p:custDataLst>
              <p:tags r:id="rId17"/>
            </p:custDataLst>
          </p:nvPr>
        </p:nvSpPr>
        <p:spPr>
          <a:xfrm>
            <a:off x="1632716" y="4671918"/>
            <a:ext cx="1194847" cy="1200329"/>
          </a:xfrm>
          <a:prstGeom prst="rect">
            <a:avLst/>
          </a:prstGeom>
          <a:noFill/>
        </p:spPr>
        <p:txBody>
          <a:bodyPr wrap="square">
            <a:spAutoFit/>
          </a:bodyPr>
          <a:lstStyle/>
          <a:p>
            <a:r>
              <a:rPr lang="zh-CN" altLang="en-US" sz="2400"/>
              <a:t>体会认识发展的历程</a:t>
            </a:r>
            <a:endParaRPr lang="zh-CN" altLang="en-US" sz="2400"/>
          </a:p>
        </p:txBody>
      </p:sp>
      <p:sp>
        <p:nvSpPr>
          <p:cNvPr id="20" name="文本框 19"/>
          <p:cNvSpPr txBox="1"/>
          <p:nvPr>
            <p:custDataLst>
              <p:tags r:id="rId18"/>
            </p:custDataLst>
          </p:nvPr>
        </p:nvSpPr>
        <p:spPr>
          <a:xfrm>
            <a:off x="3464575" y="3507209"/>
            <a:ext cx="1864150" cy="379562"/>
          </a:xfrm>
          <a:prstGeom prst="rect">
            <a:avLst/>
          </a:prstGeom>
          <a:noFill/>
        </p:spPr>
        <p:txBody>
          <a:bodyPr wrap="square">
            <a:spAutoFit/>
          </a:bodyPr>
          <a:lstStyle/>
          <a:p>
            <a:r>
              <a:rPr lang="en-US" altLang="zh-CN" sz="1800" b="1" err="1">
                <a:effectLst/>
                <a:latin typeface="微软雅黑" panose="020B0503020204020204" pitchFamily="34" charset="-122"/>
                <a:ea typeface="微软雅黑" panose="020B0503020204020204" pitchFamily="34" charset="-122"/>
                <a:cs typeface="方正粗黑宋简体" panose="02000000000000000000" charset="-122"/>
                <a:sym typeface="+mn-ea"/>
              </a:rPr>
              <a:t>感性具体</a:t>
            </a:r>
            <a:endParaRPr lang="zh-CN" altLang="en-US"/>
          </a:p>
        </p:txBody>
      </p:sp>
      <p:sp>
        <p:nvSpPr>
          <p:cNvPr id="21" name="文本框 20"/>
          <p:cNvSpPr txBox="1"/>
          <p:nvPr>
            <p:custDataLst>
              <p:tags r:id="rId19"/>
            </p:custDataLst>
          </p:nvPr>
        </p:nvSpPr>
        <p:spPr>
          <a:xfrm>
            <a:off x="5486447" y="3180045"/>
            <a:ext cx="6094428" cy="646331"/>
          </a:xfrm>
          <a:prstGeom prst="rect">
            <a:avLst/>
          </a:prstGeom>
          <a:noFill/>
        </p:spPr>
        <p:txBody>
          <a:bodyPr wrap="square">
            <a:spAutoFit/>
          </a:bodyPr>
          <a:lstStyle/>
          <a:p>
            <a:pPr>
              <a:buFont typeface="Arial" panose="020B0604020202020204" pitchFamily="34" charset="0"/>
            </a:pPr>
            <a:r>
              <a:rPr lang="en-US" altLang="zh-CN" sz="1800" b="1">
                <a:latin typeface="微软雅黑" panose="020B0503020204020204" pitchFamily="34" charset="-122"/>
                <a:ea typeface="微软雅黑" panose="020B0503020204020204" pitchFamily="34" charset="-122"/>
                <a:cs typeface="黑体" panose="02010609060101010101" pitchFamily="49" charset="-122"/>
                <a:sym typeface="+mn-ea"/>
              </a:rPr>
              <a:t>(1)</a:t>
            </a:r>
            <a:r>
              <a:rPr lang="zh-CN" altLang="en-US" sz="1800" b="1">
                <a:latin typeface="微软雅黑" panose="020B0503020204020204" pitchFamily="34" charset="-122"/>
                <a:ea typeface="微软雅黑" panose="020B0503020204020204" pitchFamily="34" charset="-122"/>
                <a:cs typeface="黑体" panose="02010609060101010101" pitchFamily="49" charset="-122"/>
                <a:sym typeface="+mn-ea"/>
              </a:rPr>
              <a:t>含义：</a:t>
            </a:r>
            <a:endParaRPr lang="zh-CN" altLang="en-US" sz="1800" b="1">
              <a:latin typeface="微软雅黑" panose="020B0503020204020204" pitchFamily="34" charset="-122"/>
              <a:ea typeface="微软雅黑" panose="020B0503020204020204" pitchFamily="34" charset="-122"/>
              <a:cs typeface="黑体" panose="02010609060101010101" pitchFamily="49" charset="-122"/>
              <a:sym typeface="+mn-ea"/>
            </a:endParaRPr>
          </a:p>
          <a:p>
            <a:pPr>
              <a:buFont typeface="Arial" panose="020B0604020202020204" pitchFamily="34" charset="0"/>
            </a:pPr>
            <a:r>
              <a:rPr lang="en-US" altLang="zh-CN" sz="1800" b="1">
                <a:latin typeface="微软雅黑" panose="020B0503020204020204" pitchFamily="34" charset="-122"/>
                <a:ea typeface="微软雅黑" panose="020B0503020204020204" pitchFamily="34" charset="-122"/>
                <a:cs typeface="黑体" panose="02010609060101010101" pitchFamily="49" charset="-122"/>
                <a:sym typeface="+mn-ea"/>
              </a:rPr>
              <a:t>(2)</a:t>
            </a:r>
            <a:r>
              <a:rPr lang="zh-CN" altLang="en-US" sz="1800" b="1">
                <a:latin typeface="微软雅黑" panose="020B0503020204020204" pitchFamily="34" charset="-122"/>
                <a:ea typeface="微软雅黑" panose="020B0503020204020204" pitchFamily="34" charset="-122"/>
                <a:cs typeface="黑体" panose="02010609060101010101" pitchFamily="49" charset="-122"/>
                <a:sym typeface="+mn-ea"/>
              </a:rPr>
              <a:t>局限：</a:t>
            </a:r>
            <a:endParaRPr lang="zh-CN" altLang="en-US" sz="1800" b="1">
              <a:latin typeface="微软雅黑" panose="020B0503020204020204" pitchFamily="34" charset="-122"/>
              <a:ea typeface="微软雅黑" panose="020B0503020204020204" pitchFamily="34" charset="-122"/>
              <a:cs typeface="兰亭黑-简" panose="02000000000000000000" charset="-122"/>
              <a:sym typeface="+mn-ea"/>
            </a:endParaRPr>
          </a:p>
        </p:txBody>
      </p:sp>
      <p:sp>
        <p:nvSpPr>
          <p:cNvPr id="22" name="文本框 21"/>
          <p:cNvSpPr txBox="1"/>
          <p:nvPr>
            <p:custDataLst>
              <p:tags r:id="rId20"/>
            </p:custDataLst>
          </p:nvPr>
        </p:nvSpPr>
        <p:spPr>
          <a:xfrm>
            <a:off x="3348506" y="4274510"/>
            <a:ext cx="1760455" cy="369332"/>
          </a:xfrm>
          <a:prstGeom prst="rect">
            <a:avLst/>
          </a:prstGeom>
          <a:noFill/>
        </p:spPr>
        <p:txBody>
          <a:bodyPr wrap="square">
            <a:spAutoFit/>
          </a:bodyPr>
          <a:lstStyle/>
          <a:p>
            <a:r>
              <a:rPr lang="en-US" altLang="zh-CN" sz="1800" b="1" err="1">
                <a:effectLst/>
                <a:latin typeface="微软雅黑" panose="020B0503020204020204" pitchFamily="34" charset="-122"/>
                <a:ea typeface="微软雅黑" panose="020B0503020204020204" pitchFamily="34" charset="-122"/>
                <a:cs typeface="方正粗黑宋简体" panose="02000000000000000000" charset="-122"/>
                <a:sym typeface="+mn-ea"/>
              </a:rPr>
              <a:t>思维抽象</a:t>
            </a:r>
            <a:endParaRPr lang="zh-CN" altLang="en-US"/>
          </a:p>
        </p:txBody>
      </p:sp>
      <p:sp>
        <p:nvSpPr>
          <p:cNvPr id="23" name="文本框 22"/>
          <p:cNvSpPr txBox="1"/>
          <p:nvPr>
            <p:custDataLst>
              <p:tags r:id="rId21"/>
            </p:custDataLst>
          </p:nvPr>
        </p:nvSpPr>
        <p:spPr>
          <a:xfrm>
            <a:off x="5088949" y="3750835"/>
            <a:ext cx="3065237" cy="1323439"/>
          </a:xfrm>
          <a:prstGeom prst="rect">
            <a:avLst/>
          </a:prstGeom>
          <a:noFill/>
        </p:spPr>
        <p:txBody>
          <a:bodyPr wrap="square">
            <a:spAutoFit/>
          </a:bodyPr>
          <a:lstStyle/>
          <a:p>
            <a:pPr>
              <a:buFont typeface="Arial" panose="020B0604020202020204" pitchFamily="34" charset="0"/>
            </a:pPr>
            <a:r>
              <a:rPr lang="en-US" altLang="zh-CN" sz="2000" b="1">
                <a:latin typeface="微软雅黑" panose="020B0503020204020204" pitchFamily="34" charset="-122"/>
                <a:ea typeface="微软雅黑" panose="020B0503020204020204" pitchFamily="34" charset="-122"/>
                <a:cs typeface="黑体" panose="02010609060101010101" pitchFamily="49" charset="-122"/>
                <a:sym typeface="+mn-ea"/>
              </a:rPr>
              <a:t>(1)</a:t>
            </a:r>
            <a:r>
              <a:rPr lang="zh-CN" altLang="en-US" sz="2000" b="1">
                <a:latin typeface="微软雅黑" panose="020B0503020204020204" pitchFamily="34" charset="-122"/>
                <a:ea typeface="微软雅黑" panose="020B0503020204020204" pitchFamily="34" charset="-122"/>
                <a:cs typeface="黑体" panose="02010609060101010101" pitchFamily="49" charset="-122"/>
                <a:sym typeface="+mn-ea"/>
              </a:rPr>
              <a:t>含义：</a:t>
            </a:r>
            <a:endParaRPr lang="zh-CN" altLang="en-US" sz="2000" b="1">
              <a:latin typeface="微软雅黑" panose="020B0503020204020204" pitchFamily="34" charset="-122"/>
              <a:ea typeface="微软雅黑" panose="020B0503020204020204" pitchFamily="34" charset="-122"/>
              <a:cs typeface="黑体" panose="02010609060101010101" pitchFamily="49" charset="-122"/>
              <a:sym typeface="+mn-ea"/>
            </a:endParaRPr>
          </a:p>
          <a:p>
            <a:pPr>
              <a:buFont typeface="Arial" panose="020B0604020202020204" pitchFamily="34" charset="0"/>
            </a:pPr>
            <a:r>
              <a:rPr lang="en-US" altLang="zh-CN" sz="2000" b="1">
                <a:latin typeface="微软雅黑" panose="020B0503020204020204" pitchFamily="34" charset="-122"/>
                <a:ea typeface="微软雅黑" panose="020B0503020204020204" pitchFamily="34" charset="-122"/>
                <a:cs typeface="黑体" panose="02010609060101010101" pitchFamily="49" charset="-122"/>
                <a:sym typeface="+mn-ea"/>
              </a:rPr>
              <a:t>(2)</a:t>
            </a:r>
            <a:r>
              <a:rPr lang="zh-CN" altLang="en-US" sz="2000" b="1">
                <a:latin typeface="微软雅黑" panose="020B0503020204020204" pitchFamily="34" charset="-122"/>
                <a:ea typeface="微软雅黑" panose="020B0503020204020204" pitchFamily="34" charset="-122"/>
                <a:cs typeface="黑体" panose="02010609060101010101" pitchFamily="49" charset="-122"/>
                <a:sym typeface="+mn-ea"/>
              </a:rPr>
              <a:t>目的与内容：</a:t>
            </a:r>
            <a:endParaRPr lang="en-US" altLang="zh-CN" sz="2000" b="1">
              <a:latin typeface="微软雅黑" panose="020B0503020204020204" pitchFamily="34" charset="-122"/>
              <a:ea typeface="微软雅黑" panose="020B0503020204020204" pitchFamily="34" charset="-122"/>
              <a:cs typeface="黑体" panose="02010609060101010101" pitchFamily="49" charset="-122"/>
              <a:sym typeface="+mn-ea"/>
            </a:endParaRPr>
          </a:p>
          <a:p>
            <a:r>
              <a:rPr lang="zh-CN" altLang="en-US" sz="2000" b="1">
                <a:solidFill>
                  <a:srgbClr val="FF0000"/>
                </a:solidFill>
                <a:effectLst/>
                <a:latin typeface="微软雅黑" panose="020B0503020204020204" pitchFamily="34" charset="-122"/>
                <a:ea typeface="微软雅黑" panose="020B0503020204020204" pitchFamily="34" charset="-122"/>
                <a:cs typeface="方正粗黑宋简体" panose="02000000000000000000" charset="-122"/>
                <a:sym typeface="+mn-ea"/>
              </a:rPr>
              <a:t>（</a:t>
            </a:r>
            <a:r>
              <a:rPr lang="en-US" altLang="zh-CN" sz="2000" b="1">
                <a:solidFill>
                  <a:srgbClr val="FF0000"/>
                </a:solidFill>
                <a:effectLst/>
                <a:latin typeface="微软雅黑" panose="020B0503020204020204" pitchFamily="34" charset="-122"/>
                <a:ea typeface="微软雅黑" panose="020B0503020204020204" pitchFamily="34" charset="-122"/>
                <a:cs typeface="方正粗黑宋简体" panose="02000000000000000000" charset="-122"/>
                <a:sym typeface="+mn-ea"/>
              </a:rPr>
              <a:t>3</a:t>
            </a:r>
            <a:r>
              <a:rPr lang="zh-CN" altLang="en-US" sz="2000" b="1">
                <a:solidFill>
                  <a:srgbClr val="FF0000"/>
                </a:solidFill>
                <a:effectLst/>
                <a:latin typeface="微软雅黑" panose="020B0503020204020204" pitchFamily="34" charset="-122"/>
                <a:ea typeface="微软雅黑" panose="020B0503020204020204" pitchFamily="34" charset="-122"/>
                <a:cs typeface="方正粗黑宋简体" panose="02000000000000000000" charset="-122"/>
                <a:sym typeface="+mn-ea"/>
              </a:rPr>
              <a:t>）</a:t>
            </a:r>
            <a:r>
              <a:rPr lang="en-US" altLang="zh-CN" sz="2000" b="1" err="1">
                <a:solidFill>
                  <a:srgbClr val="FF0000"/>
                </a:solidFill>
                <a:effectLst/>
                <a:latin typeface="微软雅黑" panose="020B0503020204020204" pitchFamily="34" charset="-122"/>
                <a:ea typeface="微软雅黑" panose="020B0503020204020204" pitchFamily="34" charset="-122"/>
                <a:cs typeface="方正粗黑宋简体" panose="02000000000000000000" charset="-122"/>
                <a:sym typeface="+mn-ea"/>
              </a:rPr>
              <a:t>思维抽象</a:t>
            </a:r>
            <a:r>
              <a:rPr lang="zh-CN" altLang="en-US" sz="2000" b="1">
                <a:solidFill>
                  <a:srgbClr val="FF0000"/>
                </a:solidFill>
                <a:effectLst/>
                <a:latin typeface="微软雅黑" panose="020B0503020204020204" pitchFamily="34" charset="-122"/>
                <a:ea typeface="微软雅黑" panose="020B0503020204020204" pitchFamily="34" charset="-122"/>
                <a:cs typeface="方正粗黑宋简体" panose="02000000000000000000" charset="-122"/>
                <a:sym typeface="+mn-ea"/>
              </a:rPr>
              <a:t>的环节：</a:t>
            </a:r>
            <a:endParaRPr lang="en-US" altLang="zh-CN" sz="2000" b="1">
              <a:solidFill>
                <a:srgbClr val="FF0000"/>
              </a:solidFill>
              <a:effectLst/>
              <a:latin typeface="微软雅黑" panose="020B0503020204020204" pitchFamily="34" charset="-122"/>
              <a:ea typeface="微软雅黑" panose="020B0503020204020204" pitchFamily="34" charset="-122"/>
              <a:cs typeface="方正粗黑宋简体" panose="02000000000000000000" charset="-122"/>
              <a:sym typeface="+mn-ea"/>
            </a:endParaRPr>
          </a:p>
          <a:p>
            <a:r>
              <a:rPr lang="zh-CN" altLang="en-US" sz="2000" b="1">
                <a:latin typeface="微软雅黑" panose="020B0503020204020204" pitchFamily="34" charset="-122"/>
                <a:ea typeface="微软雅黑" panose="020B0503020204020204" pitchFamily="34" charset="-122"/>
                <a:cs typeface="黑体" panose="02010609060101010101" pitchFamily="49" charset="-122"/>
                <a:sym typeface="+mn-ea"/>
              </a:rPr>
              <a:t>（</a:t>
            </a:r>
            <a:r>
              <a:rPr lang="en-US" altLang="zh-CN" sz="2000" b="1">
                <a:latin typeface="微软雅黑" panose="020B0503020204020204" pitchFamily="34" charset="-122"/>
                <a:ea typeface="微软雅黑" panose="020B0503020204020204" pitchFamily="34" charset="-122"/>
                <a:cs typeface="黑体" panose="02010609060101010101" pitchFamily="49" charset="-122"/>
                <a:sym typeface="+mn-ea"/>
              </a:rPr>
              <a:t>4</a:t>
            </a:r>
            <a:r>
              <a:rPr lang="zh-CN" altLang="en-US" sz="2000" b="1">
                <a:latin typeface="微软雅黑" panose="020B0503020204020204" pitchFamily="34" charset="-122"/>
                <a:ea typeface="微软雅黑" panose="020B0503020204020204" pitchFamily="34" charset="-122"/>
                <a:cs typeface="黑体" panose="02010609060101010101" pitchFamily="49" charset="-122"/>
                <a:sym typeface="+mn-ea"/>
              </a:rPr>
              <a:t>）思维抽象的局限性：</a:t>
            </a:r>
            <a:r>
              <a:rPr lang="en-US" altLang="zh-CN" sz="2000" b="1">
                <a:solidFill>
                  <a:srgbClr val="FF0000"/>
                </a:solidFill>
                <a:effectLst/>
                <a:latin typeface="微软雅黑" panose="020B0503020204020204" pitchFamily="34" charset="-122"/>
                <a:ea typeface="微软雅黑" panose="020B0503020204020204" pitchFamily="34" charset="-122"/>
                <a:cs typeface="方正粗黑宋简体" panose="02000000000000000000" charset="-122"/>
                <a:sym typeface="+mn-ea"/>
              </a:rPr>
              <a:t> </a:t>
            </a:r>
            <a:endParaRPr lang="en-US" altLang="zh-CN" sz="2000" b="1">
              <a:solidFill>
                <a:srgbClr val="FF0000"/>
              </a:solidFill>
              <a:effectLst/>
              <a:latin typeface="微软雅黑" panose="020B0503020204020204" pitchFamily="34" charset="-122"/>
              <a:ea typeface="微软雅黑" panose="020B0503020204020204" pitchFamily="34" charset="-122"/>
              <a:cs typeface="方正粗黑宋简体" panose="02000000000000000000" charset="-122"/>
            </a:endParaRPr>
          </a:p>
        </p:txBody>
      </p:sp>
      <p:sp>
        <p:nvSpPr>
          <p:cNvPr id="25" name="文本框 24"/>
          <p:cNvSpPr txBox="1"/>
          <p:nvPr>
            <p:custDataLst>
              <p:tags r:id="rId22"/>
            </p:custDataLst>
          </p:nvPr>
        </p:nvSpPr>
        <p:spPr>
          <a:xfrm>
            <a:off x="3287777" y="5205996"/>
            <a:ext cx="7008828" cy="369332"/>
          </a:xfrm>
          <a:prstGeom prst="rect">
            <a:avLst/>
          </a:prstGeom>
          <a:noFill/>
        </p:spPr>
        <p:txBody>
          <a:bodyPr wrap="square">
            <a:spAutoFit/>
          </a:bodyPr>
          <a:lstStyle/>
          <a:p>
            <a:r>
              <a:rPr lang="zh-CN" altLang="en-US" sz="1800" b="1">
                <a:solidFill>
                  <a:srgbClr val="FF0000"/>
                </a:solidFill>
                <a:effectLst/>
                <a:latin typeface="微软雅黑" panose="020B0503020204020204" pitchFamily="34" charset="-122"/>
                <a:ea typeface="微软雅黑" panose="020B0503020204020204" pitchFamily="34" charset="-122"/>
                <a:cs typeface="方正粗黑宋简体" panose="02000000000000000000" charset="-122"/>
                <a:sym typeface="+mn-ea"/>
              </a:rPr>
              <a:t>思维具体的含义和表现</a:t>
            </a:r>
            <a:endParaRPr lang="zh-CN" altLang="en-US"/>
          </a:p>
        </p:txBody>
      </p:sp>
      <p:sp>
        <p:nvSpPr>
          <p:cNvPr id="26" name="文本框 25"/>
          <p:cNvSpPr txBox="1"/>
          <p:nvPr>
            <p:custDataLst>
              <p:tags r:id="rId23"/>
            </p:custDataLst>
          </p:nvPr>
        </p:nvSpPr>
        <p:spPr>
          <a:xfrm>
            <a:off x="3285020" y="5648504"/>
            <a:ext cx="2703929" cy="646331"/>
          </a:xfrm>
          <a:prstGeom prst="rect">
            <a:avLst/>
          </a:prstGeom>
          <a:noFill/>
        </p:spPr>
        <p:txBody>
          <a:bodyPr wrap="square">
            <a:spAutoFit/>
          </a:bodyPr>
          <a:lstStyle/>
          <a:p>
            <a:r>
              <a:rPr lang="en-US" altLang="zh-CN" sz="1800" b="1" err="1">
                <a:solidFill>
                  <a:srgbClr val="FF0000"/>
                </a:solidFill>
                <a:effectLst/>
                <a:latin typeface="微软雅黑" panose="020B0503020204020204" pitchFamily="34" charset="-122"/>
                <a:ea typeface="微软雅黑" panose="020B0503020204020204" pitchFamily="34" charset="-122"/>
                <a:cs typeface="方正粗黑宋简体" panose="02000000000000000000" charset="-122"/>
                <a:sym typeface="+mn-ea"/>
              </a:rPr>
              <a:t>从思维抽象发展到思维具体的环节</a:t>
            </a:r>
            <a:r>
              <a:rPr lang="zh-CN" altLang="en-US" sz="1800" b="1">
                <a:solidFill>
                  <a:srgbClr val="FF0000"/>
                </a:solidFill>
                <a:effectLst/>
                <a:latin typeface="微软雅黑" panose="020B0503020204020204" pitchFamily="34" charset="-122"/>
                <a:ea typeface="微软雅黑" panose="020B0503020204020204" pitchFamily="34" charset="-122"/>
                <a:cs typeface="方正粗黑宋简体" panose="02000000000000000000" charset="-122"/>
                <a:sym typeface="+mn-ea"/>
              </a:rPr>
              <a:t>：</a:t>
            </a:r>
            <a:endParaRPr lang="zh-CN" altLang="en-US"/>
          </a:p>
        </p:txBody>
      </p:sp>
      <p:sp>
        <p:nvSpPr>
          <p:cNvPr id="28" name="文本框 27"/>
          <p:cNvSpPr txBox="1"/>
          <p:nvPr>
            <p:custDataLst>
              <p:tags r:id="rId24"/>
            </p:custDataLst>
          </p:nvPr>
        </p:nvSpPr>
        <p:spPr>
          <a:xfrm>
            <a:off x="3135204" y="6422391"/>
            <a:ext cx="7008828" cy="369332"/>
          </a:xfrm>
          <a:prstGeom prst="rect">
            <a:avLst/>
          </a:prstGeom>
          <a:noFill/>
        </p:spPr>
        <p:txBody>
          <a:bodyPr wrap="square">
            <a:spAutoFit/>
          </a:bodyPr>
          <a:lstStyle/>
          <a:p>
            <a:r>
              <a:rPr lang="en-US" altLang="zh-CN" sz="1800" b="1" err="1">
                <a:solidFill>
                  <a:srgbClr val="FF0000"/>
                </a:solidFill>
                <a:effectLst/>
                <a:latin typeface="微软雅黑" panose="020B0503020204020204" pitchFamily="34" charset="-122"/>
                <a:ea typeface="微软雅黑" panose="020B0503020204020204" pitchFamily="34" charset="-122"/>
                <a:cs typeface="方正粗黑宋简体" panose="02000000000000000000" charset="-122"/>
                <a:sym typeface="+mn-ea"/>
              </a:rPr>
              <a:t>感性具体、思维抽象与思维具体之间的关系</a:t>
            </a:r>
            <a:endParaRPr lang="zh-CN" altLang="en-US"/>
          </a:p>
        </p:txBody>
      </p:sp>
      <p:sp>
        <p:nvSpPr>
          <p:cNvPr id="31" name="左大括号 30"/>
          <p:cNvSpPr/>
          <p:nvPr>
            <p:custDataLst>
              <p:tags r:id="rId25"/>
            </p:custDataLst>
          </p:nvPr>
        </p:nvSpPr>
        <p:spPr>
          <a:xfrm>
            <a:off x="5128974" y="3821909"/>
            <a:ext cx="45719" cy="1117574"/>
          </a:xfrm>
          <a:prstGeom prst="leftBrace">
            <a:avLst/>
          </a:prstGeom>
          <a:ln w="38100"/>
        </p:spPr>
        <p:style>
          <a:lnRef idx="1">
            <a:schemeClr val="dk1"/>
          </a:lnRef>
          <a:fillRef idx="0">
            <a:schemeClr val="dk1"/>
          </a:fillRef>
          <a:effectRef idx="0">
            <a:schemeClr val="dk1"/>
          </a:effectRef>
          <a:fontRef idx="minor">
            <a:schemeClr val="tx1"/>
          </a:fontRef>
        </p:style>
        <p:txBody>
          <a:bodyPr anchor="ctr"/>
          <a:lstStyle/>
          <a:p>
            <a:pPr algn="ctr">
              <a:defRPr/>
            </a:pPr>
            <a:endParaRPr lang="zh-CN" altLang="en-US" sz="1650">
              <a:latin typeface="黑体" panose="02010609060101010101" pitchFamily="49" charset="-122"/>
              <a:ea typeface="黑体" panose="02010609060101010101" pitchFamily="49" charset="-122"/>
            </a:endParaRPr>
          </a:p>
        </p:txBody>
      </p:sp>
      <p:sp>
        <p:nvSpPr>
          <p:cNvPr id="32" name="左大括号 31"/>
          <p:cNvSpPr/>
          <p:nvPr>
            <p:custDataLst>
              <p:tags r:id="rId26"/>
            </p:custDataLst>
          </p:nvPr>
        </p:nvSpPr>
        <p:spPr>
          <a:xfrm>
            <a:off x="5328725" y="3286457"/>
            <a:ext cx="136145" cy="469938"/>
          </a:xfrm>
          <a:prstGeom prst="leftBrace">
            <a:avLst/>
          </a:prstGeom>
          <a:ln w="38100"/>
        </p:spPr>
        <p:style>
          <a:lnRef idx="1">
            <a:schemeClr val="dk1"/>
          </a:lnRef>
          <a:fillRef idx="0">
            <a:schemeClr val="dk1"/>
          </a:fillRef>
          <a:effectRef idx="0">
            <a:schemeClr val="dk1"/>
          </a:effectRef>
          <a:fontRef idx="minor">
            <a:schemeClr val="tx1"/>
          </a:fontRef>
        </p:style>
        <p:txBody>
          <a:bodyPr anchor="ctr"/>
          <a:lstStyle/>
          <a:p>
            <a:pPr algn="ctr">
              <a:defRPr/>
            </a:pPr>
            <a:endParaRPr lang="zh-CN" altLang="en-US" sz="1650">
              <a:latin typeface="黑体" panose="02010609060101010101" pitchFamily="49" charset="-122"/>
              <a:ea typeface="黑体" panose="02010609060101010101" pitchFamily="49" charset="-122"/>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6.25E-07 -3.7037E-06 L 0.18997 -3.7037E-06" pathEditMode="relative" rAng="0" ptsTypes="AA">
                                      <p:cBhvr>
                                        <p:cTn id="11" dur="1000" spd="-100000" fill="hold"/>
                                        <p:tgtEl>
                                          <p:spTgt spid="2"/>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35" presetClass="path" presetSubtype="0" accel="50000" decel="50000" fill="hold" nodeType="withEffect">
                                  <p:stCondLst>
                                    <p:cond delay="0"/>
                                  </p:stCondLst>
                                  <p:childTnLst>
                                    <p:animMotion origin="layout" path="M 0 -3.7037E-06 L -0.41185 -3.7037E-06" pathEditMode="relative" rAng="0" ptsTypes="AA">
                                      <p:cBhvr>
                                        <p:cTn id="18" dur="1000" spd="-100000" fill="hold"/>
                                        <p:tgtEl>
                                          <p:spTgt spid="4"/>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fltVal val="0"/>
                                          </p:val>
                                        </p:tav>
                                        <p:tav tm="100000">
                                          <p:val>
                                            <p:strVal val="#ppt_w"/>
                                          </p:val>
                                        </p:tav>
                                      </p:tavLst>
                                    </p:anim>
                                    <p:anim calcmode="lin" valueType="num">
                                      <p:cBhvr>
                                        <p:cTn id="23" dur="250" fill="hold"/>
                                        <p:tgtEl>
                                          <p:spTgt spid="6"/>
                                        </p:tgtEl>
                                        <p:attrNameLst>
                                          <p:attrName>ppt_h</p:attrName>
                                        </p:attrNameLst>
                                      </p:cBhvr>
                                      <p:tavLst>
                                        <p:tav tm="0">
                                          <p:val>
                                            <p:fltVal val="0"/>
                                          </p:val>
                                        </p:tav>
                                        <p:tav tm="100000">
                                          <p:val>
                                            <p:strVal val="#ppt_h"/>
                                          </p:val>
                                        </p:tav>
                                      </p:tavLst>
                                    </p:anim>
                                    <p:animEffect transition="in" filter="fade">
                                      <p:cBhvr>
                                        <p:cTn id="24" dur="250"/>
                                        <p:tgtEl>
                                          <p:spTgt spid="6"/>
                                        </p:tgtEl>
                                      </p:cBhvr>
                                    </p:animEffect>
                                  </p:childTnLst>
                                </p:cTn>
                              </p:par>
                              <p:par>
                                <p:cTn id="25" presetID="6" presetClass="emph" presetSubtype="0" decel="100000" fill="hold" grpId="1" nodeType="withEffect">
                                  <p:stCondLst>
                                    <p:cond delay="200"/>
                                  </p:stCondLst>
                                  <p:childTnLst>
                                    <p:animScale>
                                      <p:cBhvr>
                                        <p:cTn id="26" dur="250" fill="hold"/>
                                        <p:tgtEl>
                                          <p:spTgt spid="6"/>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6"/>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35" presetClass="path" presetSubtype="0" accel="50000" decel="50000" fill="hold" grpId="1" nodeType="withEffect">
                                  <p:stCondLst>
                                    <p:cond delay="0"/>
                                  </p:stCondLst>
                                  <p:childTnLst>
                                    <p:animMotion origin="layout" path="M -4.375E-06 -3.7037E-06 L -0.30273 -3.7037E-06" pathEditMode="relative" rAng="0" ptsTypes="AA">
                                      <p:cBhvr>
                                        <p:cTn id="36" dur="1000" spd="-100000" fill="hold"/>
                                        <p:tgtEl>
                                          <p:spTgt spid="5"/>
                                        </p:tgtEl>
                                        <p:attrNameLst>
                                          <p:attrName>ppt_x</p:attrName>
                                          <p:attrName>ppt_y</p:attrName>
                                        </p:attrNameLst>
                                      </p:cBhvr>
                                      <p:rCtr x="-1514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6"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custDataLst>
              <p:tags r:id="rId1"/>
            </p:custDataLst>
          </p:nvPr>
        </p:nvPicPr>
        <p:blipFill>
          <a:blip r:embed="rId2"/>
          <a:stretch>
            <a:fillRect/>
          </a:stretch>
        </p:blipFill>
        <p:spPr>
          <a:xfrm>
            <a:off x="3194340" y="5201716"/>
            <a:ext cx="10067778" cy="1656284"/>
          </a:xfrm>
          <a:prstGeom prst="rect">
            <a:avLst/>
          </a:prstGeom>
        </p:spPr>
      </p:pic>
      <p:sp>
        <p:nvSpPr>
          <p:cNvPr id="2" name="矩形 1"/>
          <p:cNvSpPr/>
          <p:nvPr>
            <p:custDataLst>
              <p:tags r:id="rId3"/>
            </p:custDataLst>
          </p:nvPr>
        </p:nvSpPr>
        <p:spPr>
          <a:xfrm>
            <a:off x="1" y="0"/>
            <a:ext cx="4175022" cy="6858000"/>
          </a:xfrm>
          <a:prstGeom prst="rect">
            <a:avLst/>
          </a:prstGeom>
          <a:ln>
            <a:noFill/>
          </a:ln>
          <a:effectLst>
            <a:outerShdw blurRad="127000" dist="50800" algn="t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custDataLst>
              <p:tags r:id="rId4"/>
            </p:custDataLst>
          </p:nvPr>
        </p:nvSpPr>
        <p:spPr>
          <a:xfrm>
            <a:off x="456296" y="3605475"/>
            <a:ext cx="3262432" cy="1015663"/>
          </a:xfrm>
          <a:prstGeom prst="rect">
            <a:avLst/>
          </a:prstGeom>
          <a:noFill/>
        </p:spPr>
        <p:txBody>
          <a:bodyPr wrap="none" rtlCol="0">
            <a:spAutoFit/>
          </a:bodyPr>
          <a:lstStyle/>
          <a:p>
            <a:r>
              <a:rPr lang="zh-CN" altLang="en-US" sz="6000" b="1">
                <a:solidFill>
                  <a:srgbClr val="FFF9EF"/>
                </a:solidFill>
                <a:latin typeface="微软雅黑" panose="020B0503020204020204" pitchFamily="34" charset="-122"/>
                <a:ea typeface="微软雅黑" panose="020B0503020204020204" pitchFamily="34" charset="-122"/>
              </a:rPr>
              <a:t>第三部分</a:t>
            </a:r>
            <a:endParaRPr lang="zh-CN" altLang="en-US" sz="6000" b="1">
              <a:solidFill>
                <a:srgbClr val="FFF9EF"/>
              </a:solidFill>
              <a:latin typeface="微软雅黑" panose="020B0503020204020204" pitchFamily="34" charset="-122"/>
              <a:ea typeface="微软雅黑" panose="020B0503020204020204" pitchFamily="34" charset="-122"/>
            </a:endParaRPr>
          </a:p>
        </p:txBody>
      </p:sp>
      <p:sp>
        <p:nvSpPr>
          <p:cNvPr id="4" name="矩形 3"/>
          <p:cNvSpPr/>
          <p:nvPr>
            <p:custDataLst>
              <p:tags r:id="rId5"/>
            </p:custDataLst>
          </p:nvPr>
        </p:nvSpPr>
        <p:spPr>
          <a:xfrm>
            <a:off x="6187087" y="2216138"/>
            <a:ext cx="5062967" cy="769441"/>
          </a:xfrm>
          <a:prstGeom prst="rect">
            <a:avLst/>
          </a:prstGeom>
        </p:spPr>
        <p:txBody>
          <a:bodyPr wrap="square">
            <a:spAutoFit/>
          </a:bodyPr>
          <a:lstStyle/>
          <a:p>
            <a:r>
              <a:rPr lang="zh-CN" altLang="en-US" sz="4400" b="1">
                <a:solidFill>
                  <a:srgbClr val="C00000"/>
                </a:solidFill>
                <a:latin typeface="微软雅黑" panose="020B0503020204020204" pitchFamily="34" charset="-122"/>
                <a:ea typeface="微软雅黑" panose="020B0503020204020204" pitchFamily="34" charset="-122"/>
              </a:rPr>
              <a:t>考点精析 讲练结合</a:t>
            </a:r>
            <a:endParaRPr lang="zh-CN" altLang="en-US" sz="4400" b="1">
              <a:solidFill>
                <a:srgbClr val="C00000"/>
              </a:solidFill>
              <a:latin typeface="微软雅黑" panose="020B0503020204020204" pitchFamily="34" charset="-122"/>
              <a:ea typeface="微软雅黑" panose="020B0503020204020204" pitchFamily="34" charset="-122"/>
            </a:endParaRPr>
          </a:p>
        </p:txBody>
      </p:sp>
      <p:sp>
        <p:nvSpPr>
          <p:cNvPr id="8" name="Freeform 29"/>
          <p:cNvSpPr/>
          <p:nvPr>
            <p:custDataLst>
              <p:tags r:id="rId6"/>
            </p:custDataLst>
          </p:nvPr>
        </p:nvSpPr>
        <p:spPr bwMode="auto">
          <a:xfrm>
            <a:off x="1041593" y="1382463"/>
            <a:ext cx="2091839" cy="1926869"/>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gradFill>
            <a:gsLst>
              <a:gs pos="0">
                <a:srgbClr val="FFC000"/>
              </a:gs>
              <a:gs pos="50000">
                <a:schemeClr val="bg1"/>
              </a:gs>
              <a:gs pos="50000">
                <a:srgbClr val="F2B800"/>
              </a:gs>
              <a:gs pos="100000">
                <a:srgbClr val="FFFF00"/>
              </a:gs>
            </a:gsLst>
            <a:lin ang="5400000" scaled="1"/>
          </a:gradFill>
          <a:ln>
            <a:noFill/>
          </a:ln>
          <a:effectLst>
            <a:outerShdw blurRad="152400" dist="152400" dir="2700000" algn="tl" rotWithShape="0">
              <a:prstClr val="black">
                <a:alpha val="60000"/>
              </a:prstClr>
            </a:outerShdw>
          </a:effectLst>
        </p:spPr>
        <p:txBody>
          <a:bodyPr vert="horz" wrap="square" lIns="91440" tIns="45720" rIns="91440" bIns="45720" numCol="1" anchor="t" anchorCtr="0" compatLnSpc="1"/>
          <a:lstStyle/>
          <a:p>
            <a:endParaRPr lang="zh-CN" altLang="en-US">
              <a:noFill/>
            </a:endParaRPr>
          </a:p>
        </p:txBody>
      </p:sp>
    </p:spTree>
  </p:cSld>
  <p:clrMapOvr>
    <a:masterClrMapping/>
  </p:clrMapOvr>
  <mc:AlternateContent xmlns:mc="http://schemas.openxmlformats.org/markup-compatibility/2006">
    <mc:Choice xmlns:p14="http://schemas.microsoft.com/office/powerpoint/2010/main" Requires="p14">
      <p:transition spd="slow" p14:dur="20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grpId="1" nodeType="withEffect">
                                  <p:stCondLst>
                                    <p:cond delay="0"/>
                                  </p:stCondLst>
                                  <p:childTnLst>
                                    <p:animMotion origin="layout" path="M -3.95833E-06 0 L -0.00026 -0.63333" pathEditMode="relative" rAng="0" ptsTypes="AA">
                                      <p:cBhvr>
                                        <p:cTn id="11" dur="1000" spd="-100000" fill="hold"/>
                                        <p:tgtEl>
                                          <p:spTgt spid="2"/>
                                        </p:tgtEl>
                                        <p:attrNameLst>
                                          <p:attrName>ppt_x</p:attrName>
                                          <p:attrName>ppt_y</p:attrName>
                                        </p:attrNameLst>
                                      </p:cBhvr>
                                      <p:rCtr x="-13" y="-31667"/>
                                    </p:animMotion>
                                  </p:childTnLst>
                                </p:cTn>
                              </p:par>
                            </p:childTnLst>
                          </p:cTn>
                        </p:par>
                        <p:par>
                          <p:cTn id="12" fill="hold">
                            <p:stCondLst>
                              <p:cond delay="500"/>
                            </p:stCondLst>
                            <p:childTnLst>
                              <p:par>
                                <p:cTn id="13" presetID="53"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250" fill="hold"/>
                                        <p:tgtEl>
                                          <p:spTgt spid="8"/>
                                        </p:tgtEl>
                                        <p:attrNameLst>
                                          <p:attrName>ppt_w</p:attrName>
                                        </p:attrNameLst>
                                      </p:cBhvr>
                                      <p:tavLst>
                                        <p:tav tm="0">
                                          <p:val>
                                            <p:fltVal val="0"/>
                                          </p:val>
                                        </p:tav>
                                        <p:tav tm="100000">
                                          <p:val>
                                            <p:strVal val="#ppt_w"/>
                                          </p:val>
                                        </p:tav>
                                      </p:tavLst>
                                    </p:anim>
                                    <p:anim calcmode="lin" valueType="num">
                                      <p:cBhvr>
                                        <p:cTn id="16" dur="250" fill="hold"/>
                                        <p:tgtEl>
                                          <p:spTgt spid="8"/>
                                        </p:tgtEl>
                                        <p:attrNameLst>
                                          <p:attrName>ppt_h</p:attrName>
                                        </p:attrNameLst>
                                      </p:cBhvr>
                                      <p:tavLst>
                                        <p:tav tm="0">
                                          <p:val>
                                            <p:fltVal val="0"/>
                                          </p:val>
                                        </p:tav>
                                        <p:tav tm="100000">
                                          <p:val>
                                            <p:strVal val="#ppt_h"/>
                                          </p:val>
                                        </p:tav>
                                      </p:tavLst>
                                    </p:anim>
                                    <p:animEffect transition="in" filter="fade">
                                      <p:cBhvr>
                                        <p:cTn id="17" dur="250"/>
                                        <p:tgtEl>
                                          <p:spTgt spid="8"/>
                                        </p:tgtEl>
                                      </p:cBhvr>
                                    </p:animEffect>
                                  </p:childTnLst>
                                </p:cTn>
                              </p:par>
                              <p:par>
                                <p:cTn id="18" presetID="6" presetClass="emph" presetSubtype="0" decel="100000" fill="hold" grpId="1" nodeType="withEffect">
                                  <p:stCondLst>
                                    <p:cond delay="200"/>
                                  </p:stCondLst>
                                  <p:childTnLst>
                                    <p:animScale>
                                      <p:cBhvr>
                                        <p:cTn id="19" dur="250" fill="hold"/>
                                        <p:tgtEl>
                                          <p:spTgt spid="8"/>
                                        </p:tgtEl>
                                      </p:cBhvr>
                                      <p:by x="120000" y="120000"/>
                                    </p:animScale>
                                  </p:childTnLst>
                                </p:cTn>
                              </p:par>
                              <p:par>
                                <p:cTn id="20" presetID="6" presetClass="emph" presetSubtype="0" decel="100000" fill="hold" grpId="2" nodeType="withEffect">
                                  <p:stCondLst>
                                    <p:cond delay="400"/>
                                  </p:stCondLst>
                                  <p:childTnLst>
                                    <p:animScale>
                                      <p:cBhvr>
                                        <p:cTn id="21" dur="250" fill="hold"/>
                                        <p:tgtEl>
                                          <p:spTgt spid="8"/>
                                        </p:tgtEl>
                                      </p:cBhvr>
                                      <p:by x="83000" y="83000"/>
                                    </p:animScale>
                                  </p:childTnLst>
                                </p:cTn>
                              </p:par>
                              <p:par>
                                <p:cTn id="22" presetID="53" presetClass="entr" presetSubtype="16" fill="hold" grpId="0" nodeType="withEffect">
                                  <p:stCondLst>
                                    <p:cond delay="400"/>
                                  </p:stCondLst>
                                  <p:childTnLst>
                                    <p:set>
                                      <p:cBhvr>
                                        <p:cTn id="23" dur="1" fill="hold">
                                          <p:stCondLst>
                                            <p:cond delay="0"/>
                                          </p:stCondLst>
                                        </p:cTn>
                                        <p:tgtEl>
                                          <p:spTgt spid="3"/>
                                        </p:tgtEl>
                                        <p:attrNameLst>
                                          <p:attrName>style.visibility</p:attrName>
                                        </p:attrNameLst>
                                      </p:cBhvr>
                                      <p:to>
                                        <p:strVal val="visible"/>
                                      </p:to>
                                    </p:set>
                                    <p:anim calcmode="lin" valueType="num">
                                      <p:cBhvr>
                                        <p:cTn id="24" dur="250" fill="hold"/>
                                        <p:tgtEl>
                                          <p:spTgt spid="3"/>
                                        </p:tgtEl>
                                        <p:attrNameLst>
                                          <p:attrName>ppt_w</p:attrName>
                                        </p:attrNameLst>
                                      </p:cBhvr>
                                      <p:tavLst>
                                        <p:tav tm="0">
                                          <p:val>
                                            <p:fltVal val="0"/>
                                          </p:val>
                                        </p:tav>
                                        <p:tav tm="100000">
                                          <p:val>
                                            <p:strVal val="#ppt_w"/>
                                          </p:val>
                                        </p:tav>
                                      </p:tavLst>
                                    </p:anim>
                                    <p:anim calcmode="lin" valueType="num">
                                      <p:cBhvr>
                                        <p:cTn id="25" dur="250" fill="hold"/>
                                        <p:tgtEl>
                                          <p:spTgt spid="3"/>
                                        </p:tgtEl>
                                        <p:attrNameLst>
                                          <p:attrName>ppt_h</p:attrName>
                                        </p:attrNameLst>
                                      </p:cBhvr>
                                      <p:tavLst>
                                        <p:tav tm="0">
                                          <p:val>
                                            <p:fltVal val="0"/>
                                          </p:val>
                                        </p:tav>
                                        <p:tav tm="100000">
                                          <p:val>
                                            <p:strVal val="#ppt_h"/>
                                          </p:val>
                                        </p:tav>
                                      </p:tavLst>
                                    </p:anim>
                                    <p:animEffect transition="in" filter="fade">
                                      <p:cBhvr>
                                        <p:cTn id="26" dur="250"/>
                                        <p:tgtEl>
                                          <p:spTgt spid="3"/>
                                        </p:tgtEl>
                                      </p:cBhvr>
                                    </p:animEffect>
                                  </p:childTnLst>
                                </p:cTn>
                              </p:par>
                              <p:par>
                                <p:cTn id="27" presetID="6" presetClass="emph" presetSubtype="0" decel="100000" fill="hold" grpId="1" nodeType="withEffect">
                                  <p:stCondLst>
                                    <p:cond delay="600"/>
                                  </p:stCondLst>
                                  <p:childTnLst>
                                    <p:animScale>
                                      <p:cBhvr>
                                        <p:cTn id="28" dur="250" fill="hold"/>
                                        <p:tgtEl>
                                          <p:spTgt spid="3"/>
                                        </p:tgtEl>
                                      </p:cBhvr>
                                      <p:by x="120000" y="120000"/>
                                    </p:animScale>
                                  </p:childTnLst>
                                </p:cTn>
                              </p:par>
                              <p:par>
                                <p:cTn id="29" presetID="6" presetClass="emph" presetSubtype="0" decel="100000" fill="hold" grpId="2" nodeType="withEffect">
                                  <p:stCondLst>
                                    <p:cond delay="800"/>
                                  </p:stCondLst>
                                  <p:childTnLst>
                                    <p:animScale>
                                      <p:cBhvr>
                                        <p:cTn id="30" dur="250" fill="hold"/>
                                        <p:tgtEl>
                                          <p:spTgt spid="3"/>
                                        </p:tgtEl>
                                      </p:cBhvr>
                                      <p:by x="83000" y="83000"/>
                                    </p:animScale>
                                  </p:childTnLst>
                                </p:cTn>
                              </p:par>
                            </p:childTnLst>
                          </p:cTn>
                        </p:par>
                        <p:par>
                          <p:cTn id="31" fill="hold">
                            <p:stCondLst>
                              <p:cond delay="1000"/>
                            </p:stCondLst>
                            <p:childTnLst>
                              <p:par>
                                <p:cTn id="32" presetID="22" presetClass="entr" presetSubtype="8"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1000"/>
                                        <p:tgtEl>
                                          <p:spTgt spid="9"/>
                                        </p:tgtEl>
                                      </p:cBhvr>
                                    </p:animEffect>
                                  </p:childTnLst>
                                </p:cTn>
                              </p:par>
                              <p:par>
                                <p:cTn id="35" presetID="53" presetClass="entr" presetSubtype="16" fill="hold" grpId="0" nodeType="withEffect">
                                  <p:stCondLst>
                                    <p:cond delay="600"/>
                                  </p:stCondLst>
                                  <p:childTnLst>
                                    <p:set>
                                      <p:cBhvr>
                                        <p:cTn id="36" dur="1" fill="hold">
                                          <p:stCondLst>
                                            <p:cond delay="0"/>
                                          </p:stCondLst>
                                        </p:cTn>
                                        <p:tgtEl>
                                          <p:spTgt spid="4"/>
                                        </p:tgtEl>
                                        <p:attrNameLst>
                                          <p:attrName>style.visibility</p:attrName>
                                        </p:attrNameLst>
                                      </p:cBhvr>
                                      <p:to>
                                        <p:strVal val="visible"/>
                                      </p:to>
                                    </p:set>
                                    <p:anim calcmode="lin" valueType="num">
                                      <p:cBhvr>
                                        <p:cTn id="37" dur="500" fill="hold"/>
                                        <p:tgtEl>
                                          <p:spTgt spid="4"/>
                                        </p:tgtEl>
                                        <p:attrNameLst>
                                          <p:attrName>ppt_w</p:attrName>
                                        </p:attrNameLst>
                                      </p:cBhvr>
                                      <p:tavLst>
                                        <p:tav tm="0">
                                          <p:val>
                                            <p:fltVal val="0"/>
                                          </p:val>
                                        </p:tav>
                                        <p:tav tm="100000">
                                          <p:val>
                                            <p:strVal val="#ppt_w"/>
                                          </p:val>
                                        </p:tav>
                                      </p:tavLst>
                                    </p:anim>
                                    <p:anim calcmode="lin" valueType="num">
                                      <p:cBhvr>
                                        <p:cTn id="38" dur="500" fill="hold"/>
                                        <p:tgtEl>
                                          <p:spTgt spid="4"/>
                                        </p:tgtEl>
                                        <p:attrNameLst>
                                          <p:attrName>ppt_h</p:attrName>
                                        </p:attrNameLst>
                                      </p:cBhvr>
                                      <p:tavLst>
                                        <p:tav tm="0">
                                          <p:val>
                                            <p:fltVal val="0"/>
                                          </p:val>
                                        </p:tav>
                                        <p:tav tm="100000">
                                          <p:val>
                                            <p:strVal val="#ppt_h"/>
                                          </p:val>
                                        </p:tav>
                                      </p:tavLst>
                                    </p:anim>
                                    <p:animEffect transition="in" filter="fade">
                                      <p:cBhvr>
                                        <p:cTn id="39" dur="500"/>
                                        <p:tgtEl>
                                          <p:spTgt spid="4"/>
                                        </p:tgtEl>
                                      </p:cBhvr>
                                    </p:animEffect>
                                  </p:childTnLst>
                                </p:cTn>
                              </p:par>
                              <p:par>
                                <p:cTn id="40" presetID="35" presetClass="path" presetSubtype="0" accel="50000" decel="50000" fill="hold" grpId="1" nodeType="withEffect">
                                  <p:stCondLst>
                                    <p:cond delay="600"/>
                                  </p:stCondLst>
                                  <p:childTnLst>
                                    <p:animMotion origin="layout" path="M 2.08333E-07 4.07407E-06 L 0.31576 4.07407E-06" pathEditMode="relative" rAng="0" ptsTypes="AA">
                                      <p:cBhvr>
                                        <p:cTn id="41" dur="1000" spd="-100000" fill="hold"/>
                                        <p:tgtEl>
                                          <p:spTgt spid="4"/>
                                        </p:tgtEl>
                                        <p:attrNameLst>
                                          <p:attrName>ppt_x</p:attrName>
                                          <p:attrName>ppt_y</p:attrName>
                                        </p:attrNameLst>
                                      </p:cBhvr>
                                      <p:rCtr x="15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3" grpId="2"/>
      <p:bldP spid="4" grpId="0"/>
      <p:bldP spid="4" grpId="1"/>
      <p:bldP spid="8" grpId="0"/>
      <p:bldP spid="8" grpId="1"/>
      <p:bldP spid="8" grpId="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8088923" y="246423"/>
            <a:ext cx="4103077" cy="675011"/>
          </a:xfrm>
          <a:prstGeom prst="rect">
            <a:avLst/>
          </a:prstGeom>
        </p:spPr>
      </p:pic>
      <p:cxnSp>
        <p:nvCxnSpPr>
          <p:cNvPr id="4" name="直接连接符 3"/>
          <p:cNvCxnSpPr/>
          <p:nvPr>
            <p:custDataLst>
              <p:tags r:id="rId3"/>
            </p:custDataLst>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4"/>
            </p:custDataLst>
          </p:nvPr>
        </p:nvSpPr>
        <p:spPr>
          <a:xfrm>
            <a:off x="1060287" y="353095"/>
            <a:ext cx="7195946"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三、</a:t>
            </a:r>
            <a:r>
              <a:rPr lang="zh-CN" altLang="en-US" sz="2400" b="1">
                <a:solidFill>
                  <a:srgbClr val="C00000"/>
                </a:solidFill>
                <a:latin typeface="微软雅黑" panose="020B0503020204020204" pitchFamily="34" charset="-122"/>
                <a:ea typeface="微软雅黑" panose="020B0503020204020204" pitchFamily="34" charset="-122"/>
              </a:rPr>
              <a:t>考点精析 讲练结合</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6" name="Freeform 29"/>
          <p:cNvSpPr/>
          <p:nvPr>
            <p:custDataLst>
              <p:tags r:id="rId5"/>
            </p:custDataLst>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p:custDataLst>
              <p:tags r:id="rId6"/>
            </p:custDataLst>
          </p:nvPr>
        </p:nvSpPr>
        <p:spPr>
          <a:xfrm>
            <a:off x="397099" y="1005756"/>
            <a:ext cx="10014012" cy="1200329"/>
          </a:xfrm>
          <a:prstGeom prst="rect">
            <a:avLst/>
          </a:prstGeom>
          <a:noFill/>
        </p:spPr>
        <p:txBody>
          <a:bodyPr wrap="square">
            <a:spAutoFit/>
          </a:bodyPr>
          <a:lstStyle/>
          <a:p>
            <a:pPr algn="ctr">
              <a:tabLst>
                <a:tab pos="2743200" algn="l"/>
              </a:tabLst>
            </a:pPr>
            <a:r>
              <a:rPr lang="en-US" altLang="zh-CN" sz="3600" b="1" kern="100">
                <a:solidFill>
                  <a:srgbClr val="323232"/>
                </a:solidFill>
                <a:latin typeface="宋体" panose="02010600030101010101" pitchFamily="2" charset="-122"/>
                <a:cs typeface="hakuyoxingshu7000"/>
              </a:rPr>
              <a:t>10.1 </a:t>
            </a:r>
            <a:r>
              <a:rPr lang="zh-CN" altLang="en-US" sz="3600" b="1" kern="100">
                <a:solidFill>
                  <a:srgbClr val="323232"/>
                </a:solidFill>
                <a:latin typeface="宋体" panose="02010600030101010101" pitchFamily="2" charset="-122"/>
                <a:cs typeface="hakuyoxingshu7000"/>
              </a:rPr>
              <a:t>不作简单肯定或否定</a:t>
            </a:r>
            <a:endParaRPr lang="zh-CN" altLang="en-US" sz="3600" b="1" kern="100">
              <a:solidFill>
                <a:srgbClr val="323232"/>
              </a:solidFill>
              <a:latin typeface="宋体" panose="02010600030101010101" pitchFamily="2" charset="-122"/>
              <a:cs typeface="hakuyoxingshu7000"/>
            </a:endParaRPr>
          </a:p>
          <a:p>
            <a:pPr>
              <a:tabLst>
                <a:tab pos="2743200" algn="l"/>
              </a:tabLst>
            </a:pPr>
            <a:r>
              <a:rPr lang="zh-CN" altLang="en-US" sz="3600" b="1" kern="100">
                <a:solidFill>
                  <a:srgbClr val="323232"/>
                </a:solidFill>
                <a:latin typeface="宋体" panose="02010600030101010101" pitchFamily="2" charset="-122"/>
                <a:cs typeface="hakuyoxingshu7000"/>
              </a:rPr>
              <a:t>一、简单肯定或否定的危害</a:t>
            </a:r>
            <a:endParaRPr lang="zh-CN" altLang="en-US" sz="3600" b="1" kern="100">
              <a:solidFill>
                <a:srgbClr val="323232"/>
              </a:solidFill>
              <a:latin typeface="宋体" panose="02010600030101010101" pitchFamily="2" charset="-122"/>
              <a:cs typeface="hakuyoxingshu7000"/>
            </a:endParaRPr>
          </a:p>
        </p:txBody>
      </p:sp>
      <p:graphicFrame>
        <p:nvGraphicFramePr>
          <p:cNvPr id="3" name="表格 2"/>
          <p:cNvGraphicFramePr>
            <a:graphicFrameLocks noGrp="1"/>
          </p:cNvGraphicFramePr>
          <p:nvPr>
            <p:custDataLst>
              <p:tags r:id="rId7"/>
            </p:custDataLst>
          </p:nvPr>
        </p:nvGraphicFramePr>
        <p:xfrm>
          <a:off x="674377" y="2357594"/>
          <a:ext cx="10515600" cy="3840480"/>
        </p:xfrm>
        <a:graphic>
          <a:graphicData uri="http://schemas.openxmlformats.org/drawingml/2006/table">
            <a:tbl>
              <a:tblPr firstRow="1" firstCol="1" bandRow="1">
                <a:tableStyleId>{5C22544A-7EE6-4342-B048-85BDC9FD1C3A}</a:tableStyleId>
              </a:tblPr>
              <a:tblGrid>
                <a:gridCol w="319922"/>
                <a:gridCol w="435006"/>
                <a:gridCol w="5005518"/>
                <a:gridCol w="4755154"/>
              </a:tblGrid>
              <a:tr h="0">
                <a:tc gridSpan="2">
                  <a:txBody>
                    <a:bodyPr wrap="square"/>
                    <a:lstStyle/>
                    <a:p>
                      <a:pPr algn="l" fontAlgn="ctr">
                        <a:lnSpc>
                          <a:spcPct val="100000"/>
                        </a:lnSpc>
                      </a:pPr>
                      <a:r>
                        <a:rPr lang="en-US" sz="1800" kern="100" spc="40">
                          <a:effectLst/>
                        </a:rPr>
                        <a:t> </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nchor="ctr"/>
                </a:tc>
                <a:tc hMerge="1">
                  <a:tcPr/>
                </a:tc>
                <a:tc>
                  <a:txBody>
                    <a:bodyPr wrap="square"/>
                    <a:lstStyle/>
                    <a:p>
                      <a:pPr algn="l" fontAlgn="ctr">
                        <a:lnSpc>
                          <a:spcPct val="100000"/>
                        </a:lnSpc>
                      </a:pPr>
                      <a:r>
                        <a:rPr lang="zh-CN" sz="1800" kern="100" spc="40">
                          <a:effectLst/>
                        </a:rPr>
                        <a:t>肯定</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nchor="ctr"/>
                </a:tc>
                <a:tc>
                  <a:txBody>
                    <a:bodyPr wrap="square"/>
                    <a:lstStyle/>
                    <a:p>
                      <a:pPr algn="l" fontAlgn="ctr">
                        <a:lnSpc>
                          <a:spcPct val="100000"/>
                        </a:lnSpc>
                      </a:pPr>
                      <a:r>
                        <a:rPr lang="zh-CN" sz="1800" kern="100" spc="40">
                          <a:effectLst/>
                        </a:rPr>
                        <a:t>否定</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nchor="ctr"/>
                </a:tc>
              </a:tr>
              <a:tr h="0">
                <a:tc gridSpan="2">
                  <a:txBody>
                    <a:bodyPr wrap="square"/>
                    <a:lstStyle/>
                    <a:p>
                      <a:pPr algn="l" fontAlgn="ctr">
                        <a:lnSpc>
                          <a:spcPct val="100000"/>
                        </a:lnSpc>
                      </a:pPr>
                      <a:r>
                        <a:rPr lang="zh-CN" sz="1800" kern="100" spc="40">
                          <a:effectLst/>
                        </a:rPr>
                        <a:t>含义</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nchor="ctr"/>
                </a:tc>
                <a:tc hMerge="1">
                  <a:tcPr/>
                </a:tc>
                <a:tc>
                  <a:txBody>
                    <a:bodyPr wrap="square"/>
                    <a:lstStyle/>
                    <a:p>
                      <a:pPr algn="l" fontAlgn="ctr">
                        <a:lnSpc>
                          <a:spcPct val="100000"/>
                        </a:lnSpc>
                      </a:pPr>
                      <a:r>
                        <a:rPr lang="zh-CN" sz="1800" kern="100" spc="40">
                          <a:effectLst/>
                        </a:rPr>
                        <a:t>事物保持自身存在的方面，即肯定这一事物为它自身的方面</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nchor="ctr"/>
                </a:tc>
                <a:tc>
                  <a:txBody>
                    <a:bodyPr wrap="square"/>
                    <a:lstStyle/>
                    <a:p>
                      <a:pPr algn="l" fontAlgn="ctr">
                        <a:lnSpc>
                          <a:spcPct val="100000"/>
                        </a:lnSpc>
                      </a:pPr>
                      <a:r>
                        <a:rPr lang="zh-CN" sz="1800" kern="100" spc="40">
                          <a:effectLst/>
                        </a:rPr>
                        <a:t>促使该事物灭亡的方面，即促使它转化为他事物的方面</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nchor="ctr"/>
                </a:tc>
              </a:tr>
              <a:tr h="0">
                <a:tc rowSpan="2">
                  <a:txBody>
                    <a:bodyPr wrap="square"/>
                    <a:lstStyle/>
                    <a:p>
                      <a:pPr algn="l" fontAlgn="ctr">
                        <a:lnSpc>
                          <a:spcPct val="100000"/>
                        </a:lnSpc>
                      </a:pPr>
                      <a:r>
                        <a:rPr lang="zh-CN" sz="1800" kern="100" spc="40">
                          <a:effectLst/>
                        </a:rPr>
                        <a:t>关系</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nchor="ctr"/>
                </a:tc>
                <a:tc>
                  <a:txBody>
                    <a:bodyPr wrap="square"/>
                    <a:lstStyle/>
                    <a:p>
                      <a:pPr algn="l" fontAlgn="ctr">
                        <a:lnSpc>
                          <a:spcPct val="100000"/>
                        </a:lnSpc>
                      </a:pPr>
                      <a:r>
                        <a:rPr lang="zh-CN" sz="1800" kern="100" spc="40">
                          <a:effectLst/>
                        </a:rPr>
                        <a:t>对立</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nchor="ctr"/>
                </a:tc>
                <a:tc gridSpan="2">
                  <a:txBody>
                    <a:bodyPr wrap="square"/>
                    <a:lstStyle/>
                    <a:p>
                      <a:pPr algn="l" fontAlgn="ctr">
                        <a:lnSpc>
                          <a:spcPct val="100000"/>
                        </a:lnSpc>
                      </a:pPr>
                      <a:r>
                        <a:rPr lang="zh-CN" sz="1800" kern="100" spc="40">
                          <a:effectLst/>
                        </a:rPr>
                        <a:t>肯定方面维持着事物的质的规定性，当肯定方面处于优势时，事物就会保持其原有的性质和自身的存在；当否定方面在事物发展中取得支配地位时，事物就会改变自己的根本性质，实现对自身的否定</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nchor="ctr"/>
                </a:tc>
                <a:tc hMerge="1">
                  <a:tcPr/>
                </a:tc>
              </a:tr>
              <a:tr h="0">
                <a:tc vMerge="1">
                  <a:tcPr/>
                </a:tc>
                <a:tc>
                  <a:txBody>
                    <a:bodyPr wrap="square"/>
                    <a:lstStyle/>
                    <a:p>
                      <a:pPr algn="l" fontAlgn="ctr">
                        <a:lnSpc>
                          <a:spcPct val="100000"/>
                        </a:lnSpc>
                      </a:pPr>
                      <a:r>
                        <a:rPr lang="zh-CN" sz="1800" kern="100" spc="40">
                          <a:effectLst/>
                        </a:rPr>
                        <a:t>统一</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nchor="ctr"/>
                </a:tc>
                <a:tc gridSpan="2">
                  <a:txBody>
                    <a:bodyPr wrap="square"/>
                    <a:lstStyle/>
                    <a:p>
                      <a:pPr algn="l" fontAlgn="ctr">
                        <a:lnSpc>
                          <a:spcPct val="100000"/>
                        </a:lnSpc>
                      </a:pPr>
                      <a:r>
                        <a:rPr lang="en-US" sz="1800" kern="100" spc="40">
                          <a:effectLst/>
                        </a:rPr>
                        <a:t>①</a:t>
                      </a:r>
                      <a:r>
                        <a:rPr lang="zh-CN" sz="1800" kern="100" spc="40">
                          <a:effectLst/>
                        </a:rPr>
                        <a:t>肯定中包含否定。任何事物都包含着肯定性的因素和否定性的因素，二者的对立与斗争必然使事物的发展进入自我否定阶段，并因自我否定而自我更新。</a:t>
                      </a:r>
                      <a:r>
                        <a:rPr lang="en-US" sz="1800" kern="100" spc="40">
                          <a:effectLst/>
                        </a:rPr>
                        <a:t>②</a:t>
                      </a:r>
                      <a:r>
                        <a:rPr lang="zh-CN" sz="1800" kern="100" spc="40">
                          <a:effectLst/>
                        </a:rPr>
                        <a:t>否定中包含肯定。否定并不是全盘否定，矛盾斗争的结果并不将矛盾双方消解为虚无，而是产生新的规定性</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nchor="ctr"/>
                </a:tc>
                <a:tc hMerge="1">
                  <a:tcPr/>
                </a:tc>
              </a:tr>
              <a:tr h="0">
                <a:tc gridSpan="2">
                  <a:txBody>
                    <a:bodyPr wrap="square"/>
                    <a:lstStyle/>
                    <a:p>
                      <a:pPr algn="l" fontAlgn="ctr">
                        <a:lnSpc>
                          <a:spcPct val="100000"/>
                        </a:lnSpc>
                      </a:pPr>
                      <a:r>
                        <a:rPr lang="zh-CN" sz="1800" kern="100" spc="40">
                          <a:effectLst/>
                        </a:rPr>
                        <a:t>简单肯定或否定的危害</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nchor="ctr"/>
                </a:tc>
                <a:tc hMerge="1">
                  <a:tcPr/>
                </a:tc>
                <a:tc gridSpan="2">
                  <a:txBody>
                    <a:bodyPr wrap="square"/>
                    <a:lstStyle/>
                    <a:p>
                      <a:pPr algn="l" fontAlgn="ctr">
                        <a:lnSpc>
                          <a:spcPct val="100000"/>
                        </a:lnSpc>
                      </a:pPr>
                      <a:r>
                        <a:rPr lang="zh-CN" sz="1800" kern="100" spc="40">
                          <a:effectLst/>
                        </a:rPr>
                        <a:t>陷入主观的、极端的思维方式，犯形而上学的错误</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vert="horz" anchor="ctr"/>
                </a:tc>
                <a:tc hMerge="1">
                  <a:tcPr/>
                </a:tc>
              </a:tr>
            </a:tbl>
          </a:graphicData>
        </a:graphic>
      </p:graphicFrame>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6.25E-07 -3.7037E-06 L 0.18997 -3.7037E-06" pathEditMode="relative" rAng="0" ptsTypes="AA">
                                      <p:cBhvr>
                                        <p:cTn id="11" dur="1000" spd="-100000" fill="hold"/>
                                        <p:tgtEl>
                                          <p:spTgt spid="2"/>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35" presetClass="path" presetSubtype="0" accel="50000" decel="50000" fill="hold" nodeType="withEffect">
                                  <p:stCondLst>
                                    <p:cond delay="0"/>
                                  </p:stCondLst>
                                  <p:childTnLst>
                                    <p:animMotion origin="layout" path="M 0 -3.7037E-06 L -0.41185 -3.7037E-06" pathEditMode="relative" rAng="0" ptsTypes="AA">
                                      <p:cBhvr>
                                        <p:cTn id="18" dur="1000" spd="-100000" fill="hold"/>
                                        <p:tgtEl>
                                          <p:spTgt spid="4"/>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fltVal val="0"/>
                                          </p:val>
                                        </p:tav>
                                        <p:tav tm="100000">
                                          <p:val>
                                            <p:strVal val="#ppt_w"/>
                                          </p:val>
                                        </p:tav>
                                      </p:tavLst>
                                    </p:anim>
                                    <p:anim calcmode="lin" valueType="num">
                                      <p:cBhvr>
                                        <p:cTn id="23" dur="250" fill="hold"/>
                                        <p:tgtEl>
                                          <p:spTgt spid="6"/>
                                        </p:tgtEl>
                                        <p:attrNameLst>
                                          <p:attrName>ppt_h</p:attrName>
                                        </p:attrNameLst>
                                      </p:cBhvr>
                                      <p:tavLst>
                                        <p:tav tm="0">
                                          <p:val>
                                            <p:fltVal val="0"/>
                                          </p:val>
                                        </p:tav>
                                        <p:tav tm="100000">
                                          <p:val>
                                            <p:strVal val="#ppt_h"/>
                                          </p:val>
                                        </p:tav>
                                      </p:tavLst>
                                    </p:anim>
                                    <p:animEffect transition="in" filter="fade">
                                      <p:cBhvr>
                                        <p:cTn id="24" dur="250"/>
                                        <p:tgtEl>
                                          <p:spTgt spid="6"/>
                                        </p:tgtEl>
                                      </p:cBhvr>
                                    </p:animEffect>
                                  </p:childTnLst>
                                </p:cTn>
                              </p:par>
                              <p:par>
                                <p:cTn id="25" presetID="6" presetClass="emph" presetSubtype="0" decel="100000" fill="hold" grpId="1" nodeType="withEffect">
                                  <p:stCondLst>
                                    <p:cond delay="200"/>
                                  </p:stCondLst>
                                  <p:childTnLst>
                                    <p:animScale>
                                      <p:cBhvr>
                                        <p:cTn id="26" dur="250" fill="hold"/>
                                        <p:tgtEl>
                                          <p:spTgt spid="6"/>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6"/>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35" presetClass="path" presetSubtype="0" accel="50000" decel="50000" fill="hold" grpId="1" nodeType="withEffect">
                                  <p:stCondLst>
                                    <p:cond delay="0"/>
                                  </p:stCondLst>
                                  <p:childTnLst>
                                    <p:animMotion origin="layout" path="M -4.375E-06 -3.7037E-06 L -0.30273 -3.7037E-06" pathEditMode="relative" rAng="0" ptsTypes="AA">
                                      <p:cBhvr>
                                        <p:cTn id="36" dur="1000" spd="-100000" fill="hold"/>
                                        <p:tgtEl>
                                          <p:spTgt spid="5"/>
                                        </p:tgtEl>
                                        <p:attrNameLst>
                                          <p:attrName>ppt_x</p:attrName>
                                          <p:attrName>ppt_y</p:attrName>
                                        </p:attrNameLst>
                                      </p:cBhvr>
                                      <p:rCtr x="-15143" y="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6" grpId="2"/>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8088923" y="246423"/>
            <a:ext cx="4103077" cy="675011"/>
          </a:xfrm>
          <a:prstGeom prst="rect">
            <a:avLst/>
          </a:prstGeom>
        </p:spPr>
      </p:pic>
      <p:cxnSp>
        <p:nvCxnSpPr>
          <p:cNvPr id="4" name="直接连接符 3"/>
          <p:cNvCxnSpPr/>
          <p:nvPr>
            <p:custDataLst>
              <p:tags r:id="rId3"/>
            </p:custDataLst>
          </p:nvPr>
        </p:nvCxnSpPr>
        <p:spPr>
          <a:xfrm>
            <a:off x="0" y="921434"/>
            <a:ext cx="1219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矩形 4"/>
          <p:cNvSpPr/>
          <p:nvPr>
            <p:custDataLst>
              <p:tags r:id="rId4"/>
            </p:custDataLst>
          </p:nvPr>
        </p:nvSpPr>
        <p:spPr>
          <a:xfrm>
            <a:off x="1060287" y="353095"/>
            <a:ext cx="7195946" cy="461665"/>
          </a:xfrm>
          <a:prstGeom prst="rect">
            <a:avLst/>
          </a:prstGeom>
        </p:spPr>
        <p:txBody>
          <a:bodyPr wrap="square">
            <a:spAutoFit/>
          </a:bodyPr>
          <a:lstStyle/>
          <a:p>
            <a:r>
              <a:rPr lang="zh-CN" altLang="en-US" sz="2400" b="1">
                <a:solidFill>
                  <a:schemeClr val="accent1"/>
                </a:solidFill>
                <a:latin typeface="微软雅黑" panose="020B0503020204020204" pitchFamily="34" charset="-122"/>
                <a:ea typeface="微软雅黑" panose="020B0503020204020204" pitchFamily="34" charset="-122"/>
              </a:rPr>
              <a:t>三、</a:t>
            </a:r>
            <a:r>
              <a:rPr lang="zh-CN" altLang="en-US" sz="2400" b="1">
                <a:solidFill>
                  <a:srgbClr val="C00000"/>
                </a:solidFill>
                <a:latin typeface="微软雅黑" panose="020B0503020204020204" pitchFamily="34" charset="-122"/>
                <a:ea typeface="微软雅黑" panose="020B0503020204020204" pitchFamily="34" charset="-122"/>
              </a:rPr>
              <a:t>考点精析 讲练结合</a:t>
            </a:r>
            <a:endParaRPr lang="zh-CN" altLang="en-US" sz="2400" b="1">
              <a:solidFill>
                <a:srgbClr val="C00000"/>
              </a:solidFill>
              <a:latin typeface="微软雅黑" panose="020B0503020204020204" pitchFamily="34" charset="-122"/>
              <a:ea typeface="微软雅黑" panose="020B0503020204020204" pitchFamily="34" charset="-122"/>
            </a:endParaRPr>
          </a:p>
        </p:txBody>
      </p:sp>
      <p:sp>
        <p:nvSpPr>
          <p:cNvPr id="6" name="Freeform 29"/>
          <p:cNvSpPr/>
          <p:nvPr>
            <p:custDataLst>
              <p:tags r:id="rId5"/>
            </p:custDataLst>
          </p:nvPr>
        </p:nvSpPr>
        <p:spPr bwMode="auto">
          <a:xfrm>
            <a:off x="288468" y="125065"/>
            <a:ext cx="771819" cy="689695"/>
          </a:xfrm>
          <a:custGeom>
            <a:avLst/>
            <a:gdLst>
              <a:gd name="T0" fmla="*/ 803 w 1880"/>
              <a:gd name="T1" fmla="*/ 15 h 1680"/>
              <a:gd name="T2" fmla="*/ 1253 w 1880"/>
              <a:gd name="T3" fmla="*/ 1067 h 1680"/>
              <a:gd name="T4" fmla="*/ 728 w 1880"/>
              <a:gd name="T5" fmla="*/ 540 h 1680"/>
              <a:gd name="T6" fmla="*/ 928 w 1880"/>
              <a:gd name="T7" fmla="*/ 339 h 1680"/>
              <a:gd name="T8" fmla="*/ 803 w 1880"/>
              <a:gd name="T9" fmla="*/ 215 h 1680"/>
              <a:gd name="T10" fmla="*/ 549 w 1880"/>
              <a:gd name="T11" fmla="*/ 267 h 1680"/>
              <a:gd name="T12" fmla="*/ 150 w 1880"/>
              <a:gd name="T13" fmla="*/ 666 h 1680"/>
              <a:gd name="T14" fmla="*/ 376 w 1880"/>
              <a:gd name="T15" fmla="*/ 890 h 1680"/>
              <a:gd name="T16" fmla="*/ 527 w 1880"/>
              <a:gd name="T17" fmla="*/ 741 h 1680"/>
              <a:gd name="T18" fmla="*/ 1052 w 1880"/>
              <a:gd name="T19" fmla="*/ 1266 h 1680"/>
              <a:gd name="T20" fmla="*/ 176 w 1880"/>
              <a:gd name="T21" fmla="*/ 1090 h 1680"/>
              <a:gd name="T22" fmla="*/ 49 w 1880"/>
              <a:gd name="T23" fmla="*/ 1217 h 1680"/>
              <a:gd name="T24" fmla="*/ 159 w 1880"/>
              <a:gd name="T25" fmla="*/ 1357 h 1680"/>
              <a:gd name="T26" fmla="*/ 144 w 1880"/>
              <a:gd name="T27" fmla="*/ 1371 h 1680"/>
              <a:gd name="T28" fmla="*/ 122 w 1880"/>
              <a:gd name="T29" fmla="*/ 1367 h 1680"/>
              <a:gd name="T30" fmla="*/ 0 w 1880"/>
              <a:gd name="T31" fmla="*/ 1494 h 1680"/>
              <a:gd name="T32" fmla="*/ 123 w 1880"/>
              <a:gd name="T33" fmla="*/ 1616 h 1680"/>
              <a:gd name="T34" fmla="*/ 249 w 1880"/>
              <a:gd name="T35" fmla="*/ 1493 h 1680"/>
              <a:gd name="T36" fmla="*/ 245 w 1880"/>
              <a:gd name="T37" fmla="*/ 1470 h 1680"/>
              <a:gd name="T38" fmla="*/ 265 w 1880"/>
              <a:gd name="T39" fmla="*/ 1451 h 1680"/>
              <a:gd name="T40" fmla="*/ 1255 w 1880"/>
              <a:gd name="T41" fmla="*/ 1467 h 1680"/>
              <a:gd name="T42" fmla="*/ 1402 w 1880"/>
              <a:gd name="T43" fmla="*/ 1615 h 1680"/>
              <a:gd name="T44" fmla="*/ 1603 w 1880"/>
              <a:gd name="T45" fmla="*/ 1416 h 1680"/>
              <a:gd name="T46" fmla="*/ 1455 w 1880"/>
              <a:gd name="T47" fmla="*/ 1267 h 1680"/>
              <a:gd name="T48" fmla="*/ 803 w 1880"/>
              <a:gd name="T49" fmla="*/ 15 h 1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880" h="1680">
                <a:moveTo>
                  <a:pt x="803" y="15"/>
                </a:moveTo>
                <a:cubicBezTo>
                  <a:pt x="1217" y="170"/>
                  <a:pt x="1468" y="665"/>
                  <a:pt x="1253" y="1067"/>
                </a:cubicBezTo>
                <a:cubicBezTo>
                  <a:pt x="728" y="540"/>
                  <a:pt x="728" y="540"/>
                  <a:pt x="728" y="540"/>
                </a:cubicBezTo>
                <a:cubicBezTo>
                  <a:pt x="928" y="339"/>
                  <a:pt x="928" y="339"/>
                  <a:pt x="928" y="339"/>
                </a:cubicBezTo>
                <a:cubicBezTo>
                  <a:pt x="803" y="215"/>
                  <a:pt x="803" y="215"/>
                  <a:pt x="803" y="215"/>
                </a:cubicBezTo>
                <a:cubicBezTo>
                  <a:pt x="733" y="282"/>
                  <a:pt x="623" y="297"/>
                  <a:pt x="549" y="267"/>
                </a:cubicBezTo>
                <a:cubicBezTo>
                  <a:pt x="150" y="666"/>
                  <a:pt x="150" y="666"/>
                  <a:pt x="150" y="666"/>
                </a:cubicBezTo>
                <a:cubicBezTo>
                  <a:pt x="376" y="890"/>
                  <a:pt x="376" y="890"/>
                  <a:pt x="376" y="890"/>
                </a:cubicBezTo>
                <a:cubicBezTo>
                  <a:pt x="527" y="741"/>
                  <a:pt x="527" y="741"/>
                  <a:pt x="527" y="741"/>
                </a:cubicBezTo>
                <a:cubicBezTo>
                  <a:pt x="1052" y="1266"/>
                  <a:pt x="1052" y="1266"/>
                  <a:pt x="1052" y="1266"/>
                </a:cubicBezTo>
                <a:cubicBezTo>
                  <a:pt x="795" y="1407"/>
                  <a:pt x="439" y="1363"/>
                  <a:pt x="176" y="1090"/>
                </a:cubicBezTo>
                <a:cubicBezTo>
                  <a:pt x="49" y="1217"/>
                  <a:pt x="49" y="1217"/>
                  <a:pt x="49" y="1217"/>
                </a:cubicBezTo>
                <a:cubicBezTo>
                  <a:pt x="87" y="1270"/>
                  <a:pt x="119" y="1317"/>
                  <a:pt x="159" y="1357"/>
                </a:cubicBezTo>
                <a:cubicBezTo>
                  <a:pt x="155" y="1362"/>
                  <a:pt x="144" y="1371"/>
                  <a:pt x="144" y="1371"/>
                </a:cubicBezTo>
                <a:cubicBezTo>
                  <a:pt x="137" y="1370"/>
                  <a:pt x="129" y="1367"/>
                  <a:pt x="122" y="1367"/>
                </a:cubicBezTo>
                <a:cubicBezTo>
                  <a:pt x="55" y="1367"/>
                  <a:pt x="0" y="1426"/>
                  <a:pt x="0" y="1494"/>
                </a:cubicBezTo>
                <a:cubicBezTo>
                  <a:pt x="0" y="1561"/>
                  <a:pt x="55" y="1616"/>
                  <a:pt x="123" y="1616"/>
                </a:cubicBezTo>
                <a:cubicBezTo>
                  <a:pt x="191" y="1616"/>
                  <a:pt x="249" y="1561"/>
                  <a:pt x="249" y="1493"/>
                </a:cubicBezTo>
                <a:cubicBezTo>
                  <a:pt x="249" y="1485"/>
                  <a:pt x="247" y="1478"/>
                  <a:pt x="245" y="1470"/>
                </a:cubicBezTo>
                <a:cubicBezTo>
                  <a:pt x="265" y="1451"/>
                  <a:pt x="265" y="1451"/>
                  <a:pt x="265" y="1451"/>
                </a:cubicBezTo>
                <a:cubicBezTo>
                  <a:pt x="567" y="1655"/>
                  <a:pt x="898" y="1680"/>
                  <a:pt x="1255" y="1467"/>
                </a:cubicBezTo>
                <a:cubicBezTo>
                  <a:pt x="1402" y="1615"/>
                  <a:pt x="1402" y="1615"/>
                  <a:pt x="1402" y="1615"/>
                </a:cubicBezTo>
                <a:cubicBezTo>
                  <a:pt x="1603" y="1416"/>
                  <a:pt x="1603" y="1416"/>
                  <a:pt x="1603" y="1416"/>
                </a:cubicBezTo>
                <a:cubicBezTo>
                  <a:pt x="1455" y="1267"/>
                  <a:pt x="1455" y="1267"/>
                  <a:pt x="1455" y="1267"/>
                </a:cubicBezTo>
                <a:cubicBezTo>
                  <a:pt x="1880" y="628"/>
                  <a:pt x="1313" y="0"/>
                  <a:pt x="803" y="15"/>
                </a:cubicBezTo>
                <a:close/>
              </a:path>
            </a:pathLst>
          </a:custGeom>
          <a:solidFill>
            <a:schemeClr val="accent1"/>
          </a:solidFill>
          <a:ln>
            <a:noFill/>
          </a:ln>
        </p:spPr>
        <p:txBody>
          <a:bodyPr vert="horz" wrap="square" lIns="91440" tIns="45720" rIns="91440" bIns="45720" numCol="1" anchor="t" anchorCtr="0" compatLnSpc="1"/>
          <a:lstStyle/>
          <a:p>
            <a:endParaRPr lang="zh-CN" altLang="en-US"/>
          </a:p>
        </p:txBody>
      </p:sp>
      <p:sp>
        <p:nvSpPr>
          <p:cNvPr id="7" name="文本框 6"/>
          <p:cNvSpPr txBox="1"/>
          <p:nvPr>
            <p:custDataLst>
              <p:tags r:id="rId6"/>
            </p:custDataLst>
          </p:nvPr>
        </p:nvSpPr>
        <p:spPr>
          <a:xfrm>
            <a:off x="397099" y="1005756"/>
            <a:ext cx="10014012" cy="646331"/>
          </a:xfrm>
          <a:prstGeom prst="rect">
            <a:avLst/>
          </a:prstGeom>
          <a:noFill/>
        </p:spPr>
        <p:txBody>
          <a:bodyPr wrap="square">
            <a:spAutoFit/>
          </a:bodyPr>
          <a:lstStyle/>
          <a:p>
            <a:pPr>
              <a:tabLst>
                <a:tab pos="2743200" algn="l"/>
              </a:tabLst>
            </a:pPr>
            <a:r>
              <a:rPr lang="zh-CN" altLang="en-US" sz="3600" b="1" kern="100">
                <a:solidFill>
                  <a:srgbClr val="323232"/>
                </a:solidFill>
                <a:latin typeface="宋体" panose="02010600030101010101" pitchFamily="2" charset="-122"/>
                <a:cs typeface="hakuyoxingshu7000"/>
              </a:rPr>
              <a:t>一、简单肯定或否定的危害</a:t>
            </a:r>
            <a:endParaRPr lang="zh-CN" altLang="en-US" sz="3600" b="1" kern="100">
              <a:solidFill>
                <a:srgbClr val="323232"/>
              </a:solidFill>
              <a:latin typeface="宋体" panose="02010600030101010101" pitchFamily="2" charset="-122"/>
              <a:cs typeface="hakuyoxingshu7000"/>
            </a:endParaRPr>
          </a:p>
        </p:txBody>
      </p:sp>
      <p:sp>
        <p:nvSpPr>
          <p:cNvPr id="8" name="文本框 7"/>
          <p:cNvSpPr txBox="1"/>
          <p:nvPr>
            <p:custDataLst>
              <p:tags r:id="rId7"/>
            </p:custDataLst>
          </p:nvPr>
        </p:nvSpPr>
        <p:spPr>
          <a:xfrm>
            <a:off x="1060287" y="2346307"/>
            <a:ext cx="9779348" cy="3323987"/>
          </a:xfrm>
          <a:prstGeom prst="rect">
            <a:avLst/>
          </a:prstGeom>
          <a:noFill/>
        </p:spPr>
        <p:txBody>
          <a:bodyPr wrap="square">
            <a:spAutoFit/>
          </a:bodyPr>
          <a:lstStyle/>
          <a:p>
            <a:pPr algn="l" fontAlgn="ctr">
              <a:lnSpc>
                <a:spcPct val="150000"/>
              </a:lnSpc>
            </a:pP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提醒：辩证否定观实质是</a:t>
            </a:r>
            <a:r>
              <a:rPr lang="en-US"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扬弃</a:t>
            </a:r>
            <a:r>
              <a:rPr lang="en-US"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，既肯定又否定本身就是坚持了矛盾所要求的一分为二的观点。</a:t>
            </a:r>
            <a:endParaRPr lang="zh-CN" altLang="zh-CN" sz="2800" kern="100">
              <a:effectLst/>
              <a:latin typeface="等线" panose="02010600030101010101" pitchFamily="2" charset="-122"/>
              <a:ea typeface="等线" panose="02010600030101010101" pitchFamily="2" charset="-122"/>
              <a:cs typeface="Times New Roman" panose="02020603050405020304" pitchFamily="18" charset="0"/>
            </a:endParaRPr>
          </a:p>
          <a:p>
            <a:pPr algn="l" fontAlgn="ctr">
              <a:lnSpc>
                <a:spcPct val="150000"/>
              </a:lnSpc>
            </a:pPr>
            <a:r>
              <a:rPr lang="en-US" altLang="zh-CN" sz="2800" kern="100" spc="40">
                <a:solidFill>
                  <a:srgbClr val="000000"/>
                </a:solidFill>
                <a:effectLst/>
                <a:latin typeface="宋体" panose="02010600030101010101" pitchFamily="2" charset="-122"/>
                <a:ea typeface="等线" panose="02010600030101010101" pitchFamily="2" charset="-122"/>
                <a:cs typeface="宋体" panose="02010600030101010101" pitchFamily="2" charset="-122"/>
              </a:rPr>
              <a:t>[</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判一判</a:t>
            </a:r>
            <a:r>
              <a:rPr lang="en-US"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a:t>
            </a: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　只有彻底的否定才能真正推动事物发展。</a:t>
            </a:r>
            <a:endParaRPr lang="zh-CN" altLang="zh-CN" sz="2800" kern="100">
              <a:effectLst/>
              <a:latin typeface="等线" panose="02010600030101010101" pitchFamily="2" charset="-122"/>
              <a:ea typeface="等线" panose="02010600030101010101" pitchFamily="2" charset="-122"/>
              <a:cs typeface="Times New Roman" panose="02020603050405020304" pitchFamily="18" charset="0"/>
            </a:endParaRPr>
          </a:p>
          <a:p>
            <a:pPr algn="l" fontAlgn="ctr">
              <a:lnSpc>
                <a:spcPct val="150000"/>
              </a:lnSpc>
            </a:pPr>
            <a:r>
              <a:rPr lang="zh-CN" altLang="zh-CN" sz="2800" kern="100" spc="40">
                <a:solidFill>
                  <a:srgbClr val="000000"/>
                </a:solidFill>
                <a:effectLst/>
                <a:latin typeface="等线" panose="02010600030101010101" pitchFamily="2" charset="-122"/>
                <a:ea typeface="宋体" panose="02010600030101010101" pitchFamily="2" charset="-122"/>
                <a:cs typeface="宋体" panose="02010600030101010101" pitchFamily="2" charset="-122"/>
              </a:rPr>
              <a:t>提示：错误。辩证否定推动事物的发展，但这一否定不是完全、彻底的否定或肯定，而是否定与肯定的有机结合。</a:t>
            </a:r>
            <a:endParaRPr lang="zh-CN" altLang="zh-CN" sz="2800" kern="100">
              <a:effectLst/>
              <a:latin typeface="等线" panose="02010600030101010101" pitchFamily="2" charset="-122"/>
              <a:ea typeface="等线" panose="02010600030101010101" pitchFamily="2" charset="-122"/>
              <a:cs typeface="Times New Roman" panose="02020603050405020304" pitchFamily="18" charset="0"/>
            </a:endParaRP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35" presetClass="path" presetSubtype="0" accel="50000" decel="50000" fill="hold" nodeType="withEffect">
                                  <p:stCondLst>
                                    <p:cond delay="0"/>
                                  </p:stCondLst>
                                  <p:childTnLst>
                                    <p:animMotion origin="layout" path="M -6.25E-07 -3.7037E-06 L 0.18997 -3.7037E-06" pathEditMode="relative" rAng="0" ptsTypes="AA">
                                      <p:cBhvr>
                                        <p:cTn id="11" dur="1000" spd="-100000" fill="hold"/>
                                        <p:tgtEl>
                                          <p:spTgt spid="2"/>
                                        </p:tgtEl>
                                        <p:attrNameLst>
                                          <p:attrName>ppt_x</p:attrName>
                                          <p:attrName>ppt_y</p:attrName>
                                        </p:attrNameLst>
                                      </p:cBhvr>
                                      <p:rCtr x="9492" y="0"/>
                                    </p:animMotion>
                                  </p:childTnLst>
                                </p:cTn>
                              </p:par>
                              <p:par>
                                <p:cTn id="12" presetID="53" presetClass="entr" presetSubtype="16"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par>
                                <p:cTn id="17" presetID="35" presetClass="path" presetSubtype="0" accel="50000" decel="50000" fill="hold" nodeType="withEffect">
                                  <p:stCondLst>
                                    <p:cond delay="0"/>
                                  </p:stCondLst>
                                  <p:childTnLst>
                                    <p:animMotion origin="layout" path="M 0 -3.7037E-06 L -0.41185 -3.7037E-06" pathEditMode="relative" rAng="0" ptsTypes="AA">
                                      <p:cBhvr>
                                        <p:cTn id="18" dur="1000" spd="-100000" fill="hold"/>
                                        <p:tgtEl>
                                          <p:spTgt spid="4"/>
                                        </p:tgtEl>
                                        <p:attrNameLst>
                                          <p:attrName>ppt_x</p:attrName>
                                          <p:attrName>ppt_y</p:attrName>
                                        </p:attrNameLst>
                                      </p:cBhvr>
                                      <p:rCtr x="-20599" y="0"/>
                                    </p:animMotion>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250" fill="hold"/>
                                        <p:tgtEl>
                                          <p:spTgt spid="6"/>
                                        </p:tgtEl>
                                        <p:attrNameLst>
                                          <p:attrName>ppt_w</p:attrName>
                                        </p:attrNameLst>
                                      </p:cBhvr>
                                      <p:tavLst>
                                        <p:tav tm="0">
                                          <p:val>
                                            <p:fltVal val="0"/>
                                          </p:val>
                                        </p:tav>
                                        <p:tav tm="100000">
                                          <p:val>
                                            <p:strVal val="#ppt_w"/>
                                          </p:val>
                                        </p:tav>
                                      </p:tavLst>
                                    </p:anim>
                                    <p:anim calcmode="lin" valueType="num">
                                      <p:cBhvr>
                                        <p:cTn id="23" dur="250" fill="hold"/>
                                        <p:tgtEl>
                                          <p:spTgt spid="6"/>
                                        </p:tgtEl>
                                        <p:attrNameLst>
                                          <p:attrName>ppt_h</p:attrName>
                                        </p:attrNameLst>
                                      </p:cBhvr>
                                      <p:tavLst>
                                        <p:tav tm="0">
                                          <p:val>
                                            <p:fltVal val="0"/>
                                          </p:val>
                                        </p:tav>
                                        <p:tav tm="100000">
                                          <p:val>
                                            <p:strVal val="#ppt_h"/>
                                          </p:val>
                                        </p:tav>
                                      </p:tavLst>
                                    </p:anim>
                                    <p:animEffect transition="in" filter="fade">
                                      <p:cBhvr>
                                        <p:cTn id="24" dur="250"/>
                                        <p:tgtEl>
                                          <p:spTgt spid="6"/>
                                        </p:tgtEl>
                                      </p:cBhvr>
                                    </p:animEffect>
                                  </p:childTnLst>
                                </p:cTn>
                              </p:par>
                              <p:par>
                                <p:cTn id="25" presetID="6" presetClass="emph" presetSubtype="0" decel="100000" fill="hold" grpId="1" nodeType="withEffect">
                                  <p:stCondLst>
                                    <p:cond delay="200"/>
                                  </p:stCondLst>
                                  <p:childTnLst>
                                    <p:animScale>
                                      <p:cBhvr>
                                        <p:cTn id="26" dur="250" fill="hold"/>
                                        <p:tgtEl>
                                          <p:spTgt spid="6"/>
                                        </p:tgtEl>
                                      </p:cBhvr>
                                      <p:by x="120000" y="120000"/>
                                    </p:animScale>
                                  </p:childTnLst>
                                </p:cTn>
                              </p:par>
                              <p:par>
                                <p:cTn id="27" presetID="6" presetClass="emph" presetSubtype="0" decel="100000" fill="hold" grpId="2" nodeType="withEffect">
                                  <p:stCondLst>
                                    <p:cond delay="400"/>
                                  </p:stCondLst>
                                  <p:childTnLst>
                                    <p:animScale>
                                      <p:cBhvr>
                                        <p:cTn id="28" dur="250" fill="hold"/>
                                        <p:tgtEl>
                                          <p:spTgt spid="6"/>
                                        </p:tgtEl>
                                      </p:cBhvr>
                                      <p:by x="83000" y="83000"/>
                                    </p:animScale>
                                  </p:childTnLst>
                                </p:cTn>
                              </p:par>
                            </p:childTnLst>
                          </p:cTn>
                        </p:par>
                        <p:par>
                          <p:cTn id="29" fill="hold">
                            <p:stCondLst>
                              <p:cond delay="1000"/>
                            </p:stCondLst>
                            <p:childTnLst>
                              <p:par>
                                <p:cTn id="30" presetID="53" presetClass="entr" presetSubtype="16"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par>
                                <p:cTn id="35" presetID="35" presetClass="path" presetSubtype="0" accel="50000" decel="50000" fill="hold" grpId="1" nodeType="withEffect">
                                  <p:stCondLst>
                                    <p:cond delay="0"/>
                                  </p:stCondLst>
                                  <p:childTnLst>
                                    <p:animMotion origin="layout" path="M -4.375E-06 -3.7037E-06 L -0.30273 -3.7037E-06" pathEditMode="relative" rAng="0" ptsTypes="AA">
                                      <p:cBhvr>
                                        <p:cTn id="36" dur="1000" spd="-100000" fill="hold"/>
                                        <p:tgtEl>
                                          <p:spTgt spid="5"/>
                                        </p:tgtEl>
                                        <p:attrNameLst>
                                          <p:attrName>ppt_x</p:attrName>
                                          <p:attrName>ppt_y</p:attrName>
                                        </p:attrNameLst>
                                      </p:cBhvr>
                                      <p:rCtr x="-15143" y="0"/>
                                    </p:animMotion>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6" grpId="2"/>
      <p:bldP spid="7" grpId="0"/>
    </p:bldLst>
  </p:timing>
</p:sld>
</file>

<file path=ppt/tags/tag1.xml><?xml version="1.0" encoding="utf-8"?>
<p:tagLst xmlns:p="http://schemas.openxmlformats.org/presentationml/2006/main">
  <p:tag name="AS_UNIQUEID" val="1156"/>
</p:tagLst>
</file>

<file path=ppt/tags/tag10.xml><?xml version="1.0" encoding="utf-8"?>
<p:tagLst xmlns:p="http://schemas.openxmlformats.org/presentationml/2006/main">
  <p:tag name="AS_UNIQUEID" val="1166"/>
</p:tagLst>
</file>

<file path=ppt/tags/tag100.xml><?xml version="1.0" encoding="utf-8"?>
<p:tagLst xmlns:p="http://schemas.openxmlformats.org/presentationml/2006/main">
  <p:tag name="AS_UNIQUEID" val="1275"/>
</p:tagLst>
</file>

<file path=ppt/tags/tag101.xml><?xml version="1.0" encoding="utf-8"?>
<p:tagLst xmlns:p="http://schemas.openxmlformats.org/presentationml/2006/main">
  <p:tag name="AS_UNIQUEID" val="1276"/>
</p:tagLst>
</file>

<file path=ppt/tags/tag102.xml><?xml version="1.0" encoding="utf-8"?>
<p:tagLst xmlns:p="http://schemas.openxmlformats.org/presentationml/2006/main">
  <p:tag name="AS_UNIQUEID" val="1277"/>
</p:tagLst>
</file>

<file path=ppt/tags/tag103.xml><?xml version="1.0" encoding="utf-8"?>
<p:tagLst xmlns:p="http://schemas.openxmlformats.org/presentationml/2006/main">
  <p:tag name="AS_UNIQUEID" val="1279"/>
</p:tagLst>
</file>

<file path=ppt/tags/tag104.xml><?xml version="1.0" encoding="utf-8"?>
<p:tagLst xmlns:p="http://schemas.openxmlformats.org/presentationml/2006/main">
  <p:tag name="AS_UNIQUEID" val="1280"/>
</p:tagLst>
</file>

<file path=ppt/tags/tag105.xml><?xml version="1.0" encoding="utf-8"?>
<p:tagLst xmlns:p="http://schemas.openxmlformats.org/presentationml/2006/main">
  <p:tag name="AS_UNIQUEID" val="1281"/>
</p:tagLst>
</file>

<file path=ppt/tags/tag106.xml><?xml version="1.0" encoding="utf-8"?>
<p:tagLst xmlns:p="http://schemas.openxmlformats.org/presentationml/2006/main">
  <p:tag name="AS_UNIQUEID" val="1282"/>
</p:tagLst>
</file>

<file path=ppt/tags/tag107.xml><?xml version="1.0" encoding="utf-8"?>
<p:tagLst xmlns:p="http://schemas.openxmlformats.org/presentationml/2006/main">
  <p:tag name="AS_UNIQUEID" val="1137"/>
</p:tagLst>
</file>

<file path=ppt/tags/tag108.xml><?xml version="1.0" encoding="utf-8"?>
<p:tagLst xmlns:p="http://schemas.openxmlformats.org/presentationml/2006/main">
  <p:tag name="AS_UNIQUEID" val="1138"/>
</p:tagLst>
</file>

<file path=ppt/tags/tag109.xml><?xml version="1.0" encoding="utf-8"?>
<p:tagLst xmlns:p="http://schemas.openxmlformats.org/presentationml/2006/main">
  <p:tag name="AS_UNIQUEID" val="1138"/>
</p:tagLst>
</file>

<file path=ppt/tags/tag11.xml><?xml version="1.0" encoding="utf-8"?>
<p:tagLst xmlns:p="http://schemas.openxmlformats.org/presentationml/2006/main">
  <p:tag name="AS_UNIQUEID" val="1168"/>
</p:tagLst>
</file>

<file path=ppt/tags/tag110.xml><?xml version="1.0" encoding="utf-8"?>
<p:tagLst xmlns:p="http://schemas.openxmlformats.org/presentationml/2006/main">
  <p:tag name="AS_UNIQUEID" val="1137"/>
</p:tagLst>
</file>

<file path=ppt/tags/tag111.xml><?xml version="1.0" encoding="utf-8"?>
<p:tagLst xmlns:p="http://schemas.openxmlformats.org/presentationml/2006/main">
  <p:tag name="AS_UNIQUEID" val="1138"/>
</p:tagLst>
</file>

<file path=ppt/tags/tag112.xml><?xml version="1.0" encoding="utf-8"?>
<p:tagLst xmlns:p="http://schemas.openxmlformats.org/presentationml/2006/main">
  <p:tag name="AS_UNIQUEID" val="1283"/>
</p:tagLst>
</file>

<file path=ppt/tags/tag113.xml><?xml version="1.0" encoding="utf-8"?>
<p:tagLst xmlns:p="http://schemas.openxmlformats.org/presentationml/2006/main">
  <p:tag name="AS_UNIQUEID" val="1284"/>
</p:tagLst>
</file>

<file path=ppt/tags/tag114.xml><?xml version="1.0" encoding="utf-8"?>
<p:tagLst xmlns:p="http://schemas.openxmlformats.org/presentationml/2006/main">
  <p:tag name="AS_UNIQUEID" val="1285"/>
</p:tagLst>
</file>

<file path=ppt/tags/tag115.xml><?xml version="1.0" encoding="utf-8"?>
<p:tagLst xmlns:p="http://schemas.openxmlformats.org/presentationml/2006/main">
  <p:tag name="AS_UNIQUEID" val="1286"/>
</p:tagLst>
</file>

<file path=ppt/tags/tag116.xml><?xml version="1.0" encoding="utf-8"?>
<p:tagLst xmlns:p="http://schemas.openxmlformats.org/presentationml/2006/main">
  <p:tag name="AS_UNIQUEID" val="1287"/>
</p:tagLst>
</file>

<file path=ppt/tags/tag117.xml><?xml version="1.0" encoding="utf-8"?>
<p:tagLst xmlns:p="http://schemas.openxmlformats.org/presentationml/2006/main">
  <p:tag name="AS_UNIQUEID" val="1288"/>
</p:tagLst>
</file>

<file path=ppt/tags/tag118.xml><?xml version="1.0" encoding="utf-8"?>
<p:tagLst xmlns:p="http://schemas.openxmlformats.org/presentationml/2006/main">
  <p:tag name="AS_UNIQUEID" val="1289"/>
</p:tagLst>
</file>

<file path=ppt/tags/tag119.xml><?xml version="1.0" encoding="utf-8"?>
<p:tagLst xmlns:p="http://schemas.openxmlformats.org/presentationml/2006/main">
  <p:tag name="AS_UNIQUEID" val="1290"/>
</p:tagLst>
</file>

<file path=ppt/tags/tag12.xml><?xml version="1.0" encoding="utf-8"?>
<p:tagLst xmlns:p="http://schemas.openxmlformats.org/presentationml/2006/main">
  <p:tag name="AS_UNIQUEID" val="1169"/>
</p:tagLst>
</file>

<file path=ppt/tags/tag120.xml><?xml version="1.0" encoding="utf-8"?>
<p:tagLst xmlns:p="http://schemas.openxmlformats.org/presentationml/2006/main">
  <p:tag name="AS_UNIQUEID" val="1291"/>
</p:tagLst>
</file>

<file path=ppt/tags/tag121.xml><?xml version="1.0" encoding="utf-8"?>
<p:tagLst xmlns:p="http://schemas.openxmlformats.org/presentationml/2006/main">
  <p:tag name="AS_UNIQUEID" val="1292"/>
</p:tagLst>
</file>

<file path=ppt/tags/tag122.xml><?xml version="1.0" encoding="utf-8"?>
<p:tagLst xmlns:p="http://schemas.openxmlformats.org/presentationml/2006/main">
  <p:tag name="AS_UNIQUEID" val="1293"/>
</p:tagLst>
</file>

<file path=ppt/tags/tag123.xml><?xml version="1.0" encoding="utf-8"?>
<p:tagLst xmlns:p="http://schemas.openxmlformats.org/presentationml/2006/main">
  <p:tag name="AS_UNIQUEID" val="1294"/>
</p:tagLst>
</file>

<file path=ppt/tags/tag124.xml><?xml version="1.0" encoding="utf-8"?>
<p:tagLst xmlns:p="http://schemas.openxmlformats.org/presentationml/2006/main">
  <p:tag name="AS_UNIQUEID" val="1295"/>
</p:tagLst>
</file>

<file path=ppt/tags/tag125.xml><?xml version="1.0" encoding="utf-8"?>
<p:tagLst xmlns:p="http://schemas.openxmlformats.org/presentationml/2006/main">
  <p:tag name="AS_UNIQUEID" val="1154"/>
</p:tagLst>
</file>

<file path=ppt/tags/tag126.xml><?xml version="1.0" encoding="utf-8"?>
<p:tagLst xmlns:p="http://schemas.openxmlformats.org/presentationml/2006/main">
  <p:tag name="AS_UNIQUEID" val="1154"/>
</p:tagLst>
</file>

<file path=ppt/tags/tag127.xml><?xml version="1.0" encoding="utf-8"?>
<p:tagLst xmlns:p="http://schemas.openxmlformats.org/presentationml/2006/main">
  <p:tag name="AS_UNIQUEID" val="1297"/>
</p:tagLst>
</file>

<file path=ppt/tags/tag128.xml><?xml version="1.0" encoding="utf-8"?>
<p:tagLst xmlns:p="http://schemas.openxmlformats.org/presentationml/2006/main">
  <p:tag name="AS_UNIQUEID" val="1298"/>
</p:tagLst>
</file>

<file path=ppt/tags/tag129.xml><?xml version="1.0" encoding="utf-8"?>
<p:tagLst xmlns:p="http://schemas.openxmlformats.org/presentationml/2006/main">
  <p:tag name="AS_UNIQUEID" val="1299"/>
</p:tagLst>
</file>

<file path=ppt/tags/tag13.xml><?xml version="1.0" encoding="utf-8"?>
<p:tagLst xmlns:p="http://schemas.openxmlformats.org/presentationml/2006/main">
  <p:tag name="AS_UNIQUEID" val="1170"/>
</p:tagLst>
</file>

<file path=ppt/tags/tag130.xml><?xml version="1.0" encoding="utf-8"?>
<p:tagLst xmlns:p="http://schemas.openxmlformats.org/presentationml/2006/main">
  <p:tag name="AS_UNIQUEID" val="1300"/>
</p:tagLst>
</file>

<file path=ppt/tags/tag131.xml><?xml version="1.0" encoding="utf-8"?>
<p:tagLst xmlns:p="http://schemas.openxmlformats.org/presentationml/2006/main">
  <p:tag name="AS_UNIQUEID" val="1301"/>
</p:tagLst>
</file>

<file path=ppt/tags/tag132.xml><?xml version="1.0" encoding="utf-8"?>
<p:tagLst xmlns:p="http://schemas.openxmlformats.org/presentationml/2006/main">
  <p:tag name="AS_UNIQUEID" val="1303"/>
</p:tagLst>
</file>

<file path=ppt/tags/tag133.xml><?xml version="1.0" encoding="utf-8"?>
<p:tagLst xmlns:p="http://schemas.openxmlformats.org/presentationml/2006/main">
  <p:tag name="AS_UNIQUEID" val="1304"/>
</p:tagLst>
</file>

<file path=ppt/tags/tag134.xml><?xml version="1.0" encoding="utf-8"?>
<p:tagLst xmlns:p="http://schemas.openxmlformats.org/presentationml/2006/main">
  <p:tag name="AS_UNIQUEID" val="1305"/>
</p:tagLst>
</file>

<file path=ppt/tags/tag135.xml><?xml version="1.0" encoding="utf-8"?>
<p:tagLst xmlns:p="http://schemas.openxmlformats.org/presentationml/2006/main">
  <p:tag name="AS_UNIQUEID" val="1306"/>
</p:tagLst>
</file>

<file path=ppt/tags/tag136.xml><?xml version="1.0" encoding="utf-8"?>
<p:tagLst xmlns:p="http://schemas.openxmlformats.org/presentationml/2006/main">
  <p:tag name="AS_UNIQUEID" val="1307"/>
</p:tagLst>
</file>

<file path=ppt/tags/tag137.xml><?xml version="1.0" encoding="utf-8"?>
<p:tagLst xmlns:p="http://schemas.openxmlformats.org/presentationml/2006/main">
  <p:tag name="AS_UNIQUEID" val="1308"/>
</p:tagLst>
</file>

<file path=ppt/tags/tag138.xml><?xml version="1.0" encoding="utf-8"?>
<p:tagLst xmlns:p="http://schemas.openxmlformats.org/presentationml/2006/main">
  <p:tag name="AS_UNIQUEID" val="1310"/>
</p:tagLst>
</file>

<file path=ppt/tags/tag139.xml><?xml version="1.0" encoding="utf-8"?>
<p:tagLst xmlns:p="http://schemas.openxmlformats.org/presentationml/2006/main">
  <p:tag name="AS_UNIQUEID" val="1311"/>
</p:tagLst>
</file>

<file path=ppt/tags/tag14.xml><?xml version="1.0" encoding="utf-8"?>
<p:tagLst xmlns:p="http://schemas.openxmlformats.org/presentationml/2006/main">
  <p:tag name="AS_UNIQUEID" val="1171"/>
</p:tagLst>
</file>

<file path=ppt/tags/tag140.xml><?xml version="1.0" encoding="utf-8"?>
<p:tagLst xmlns:p="http://schemas.openxmlformats.org/presentationml/2006/main">
  <p:tag name="AS_UNIQUEID" val="1312"/>
</p:tagLst>
</file>

<file path=ppt/tags/tag141.xml><?xml version="1.0" encoding="utf-8"?>
<p:tagLst xmlns:p="http://schemas.openxmlformats.org/presentationml/2006/main">
  <p:tag name="AS_UNIQUEID" val="1313"/>
</p:tagLst>
</file>

<file path=ppt/tags/tag142.xml><?xml version="1.0" encoding="utf-8"?>
<p:tagLst xmlns:p="http://schemas.openxmlformats.org/presentationml/2006/main">
  <p:tag name="AS_UNIQUEID" val="1314"/>
</p:tagLst>
</file>

<file path=ppt/tags/tag143.xml><?xml version="1.0" encoding="utf-8"?>
<p:tagLst xmlns:p="http://schemas.openxmlformats.org/presentationml/2006/main">
  <p:tag name="AS_UNIQUEID" val="1315"/>
</p:tagLst>
</file>

<file path=ppt/tags/tag144.xml><?xml version="1.0" encoding="utf-8"?>
<p:tagLst xmlns:p="http://schemas.openxmlformats.org/presentationml/2006/main">
  <p:tag name="AS_UNIQUEID" val="1317"/>
</p:tagLst>
</file>

<file path=ppt/tags/tag145.xml><?xml version="1.0" encoding="utf-8"?>
<p:tagLst xmlns:p="http://schemas.openxmlformats.org/presentationml/2006/main">
  <p:tag name="AS_UNIQUEID" val="1318"/>
</p:tagLst>
</file>

<file path=ppt/tags/tag146.xml><?xml version="1.0" encoding="utf-8"?>
<p:tagLst xmlns:p="http://schemas.openxmlformats.org/presentationml/2006/main">
  <p:tag name="AS_UNIQUEID" val="1319"/>
</p:tagLst>
</file>

<file path=ppt/tags/tag147.xml><?xml version="1.0" encoding="utf-8"?>
<p:tagLst xmlns:p="http://schemas.openxmlformats.org/presentationml/2006/main">
  <p:tag name="AS_UNIQUEID" val="1320"/>
</p:tagLst>
</file>

<file path=ppt/tags/tag148.xml><?xml version="1.0" encoding="utf-8"?>
<p:tagLst xmlns:p="http://schemas.openxmlformats.org/presentationml/2006/main">
  <p:tag name="AS_UNIQUEID" val="1321"/>
</p:tagLst>
</file>

<file path=ppt/tags/tag149.xml><?xml version="1.0" encoding="utf-8"?>
<p:tagLst xmlns:p="http://schemas.openxmlformats.org/presentationml/2006/main">
  <p:tag name="AS_UNIQUEID" val="1322"/>
</p:tagLst>
</file>

<file path=ppt/tags/tag15.xml><?xml version="1.0" encoding="utf-8"?>
<p:tagLst xmlns:p="http://schemas.openxmlformats.org/presentationml/2006/main">
  <p:tag name="AS_UNIQUEID" val="1172"/>
</p:tagLst>
</file>

<file path=ppt/tags/tag150.xml><?xml version="1.0" encoding="utf-8"?>
<p:tagLst xmlns:p="http://schemas.openxmlformats.org/presentationml/2006/main">
  <p:tag name="AS_UNIQUEID" val="1324"/>
</p:tagLst>
</file>

<file path=ppt/tags/tag151.xml><?xml version="1.0" encoding="utf-8"?>
<p:tagLst xmlns:p="http://schemas.openxmlformats.org/presentationml/2006/main">
  <p:tag name="AS_UNIQUEID" val="1325"/>
</p:tagLst>
</file>

<file path=ppt/tags/tag152.xml><?xml version="1.0" encoding="utf-8"?>
<p:tagLst xmlns:p="http://schemas.openxmlformats.org/presentationml/2006/main">
  <p:tag name="AS_UNIQUEID" val="1326"/>
</p:tagLst>
</file>

<file path=ppt/tags/tag153.xml><?xml version="1.0" encoding="utf-8"?>
<p:tagLst xmlns:p="http://schemas.openxmlformats.org/presentationml/2006/main">
  <p:tag name="AS_UNIQUEID" val="1327"/>
</p:tagLst>
</file>

<file path=ppt/tags/tag154.xml><?xml version="1.0" encoding="utf-8"?>
<p:tagLst xmlns:p="http://schemas.openxmlformats.org/presentationml/2006/main">
  <p:tag name="AS_UNIQUEID" val="1328"/>
</p:tagLst>
</file>

<file path=ppt/tags/tag155.xml><?xml version="1.0" encoding="utf-8"?>
<p:tagLst xmlns:p="http://schemas.openxmlformats.org/presentationml/2006/main">
  <p:tag name="AS_UNIQUEID" val="1329"/>
</p:tagLst>
</file>

<file path=ppt/tags/tag156.xml><?xml version="1.0" encoding="utf-8"?>
<p:tagLst xmlns:p="http://schemas.openxmlformats.org/presentationml/2006/main">
  <p:tag name="AS_UNIQUEID" val="1331"/>
</p:tagLst>
</file>

<file path=ppt/tags/tag157.xml><?xml version="1.0" encoding="utf-8"?>
<p:tagLst xmlns:p="http://schemas.openxmlformats.org/presentationml/2006/main">
  <p:tag name="AS_UNIQUEID" val="1332"/>
</p:tagLst>
</file>

<file path=ppt/tags/tag158.xml><?xml version="1.0" encoding="utf-8"?>
<p:tagLst xmlns:p="http://schemas.openxmlformats.org/presentationml/2006/main">
  <p:tag name="AS_UNIQUEID" val="1333"/>
</p:tagLst>
</file>

<file path=ppt/tags/tag159.xml><?xml version="1.0" encoding="utf-8"?>
<p:tagLst xmlns:p="http://schemas.openxmlformats.org/presentationml/2006/main">
  <p:tag name="AS_UNIQUEID" val="1334"/>
</p:tagLst>
</file>

<file path=ppt/tags/tag16.xml><?xml version="1.0" encoding="utf-8"?>
<p:tagLst xmlns:p="http://schemas.openxmlformats.org/presentationml/2006/main">
  <p:tag name="AS_UNIQUEID" val="1174"/>
</p:tagLst>
</file>

<file path=ppt/tags/tag160.xml><?xml version="1.0" encoding="utf-8"?>
<p:tagLst xmlns:p="http://schemas.openxmlformats.org/presentationml/2006/main">
  <p:tag name="AS_UNIQUEID" val="1335"/>
</p:tagLst>
</file>

<file path=ppt/tags/tag161.xml><?xml version="1.0" encoding="utf-8"?>
<p:tagLst xmlns:p="http://schemas.openxmlformats.org/presentationml/2006/main">
  <p:tag name="AS_UNIQUEID" val="1336"/>
</p:tagLst>
</file>

<file path=ppt/tags/tag162.xml><?xml version="1.0" encoding="utf-8"?>
<p:tagLst xmlns:p="http://schemas.openxmlformats.org/presentationml/2006/main">
  <p:tag name="AS_UNIQUEID" val="1337"/>
</p:tagLst>
</file>

<file path=ppt/tags/tag163.xml><?xml version="1.0" encoding="utf-8"?>
<p:tagLst xmlns:p="http://schemas.openxmlformats.org/presentationml/2006/main">
  <p:tag name="AS_UNIQUEID" val="1339"/>
</p:tagLst>
</file>

<file path=ppt/tags/tag164.xml><?xml version="1.0" encoding="utf-8"?>
<p:tagLst xmlns:p="http://schemas.openxmlformats.org/presentationml/2006/main">
  <p:tag name="AS_UNIQUEID" val="1340"/>
</p:tagLst>
</file>

<file path=ppt/tags/tag165.xml><?xml version="1.0" encoding="utf-8"?>
<p:tagLst xmlns:p="http://schemas.openxmlformats.org/presentationml/2006/main">
  <p:tag name="AS_UNIQUEID" val="1341"/>
</p:tagLst>
</file>

<file path=ppt/tags/tag166.xml><?xml version="1.0" encoding="utf-8"?>
<p:tagLst xmlns:p="http://schemas.openxmlformats.org/presentationml/2006/main">
  <p:tag name="AS_UNIQUEID" val="1342"/>
</p:tagLst>
</file>

<file path=ppt/tags/tag167.xml><?xml version="1.0" encoding="utf-8"?>
<p:tagLst xmlns:p="http://schemas.openxmlformats.org/presentationml/2006/main">
  <p:tag name="AS_UNIQUEID" val="1343"/>
</p:tagLst>
</file>

<file path=ppt/tags/tag168.xml><?xml version="1.0" encoding="utf-8"?>
<p:tagLst xmlns:p="http://schemas.openxmlformats.org/presentationml/2006/main">
  <p:tag name="AS_UNIQUEID" val="1344"/>
</p:tagLst>
</file>

<file path=ppt/tags/tag169.xml><?xml version="1.0" encoding="utf-8"?>
<p:tagLst xmlns:p="http://schemas.openxmlformats.org/presentationml/2006/main">
  <p:tag name="AS_UNIQUEID" val="1346"/>
</p:tagLst>
</file>

<file path=ppt/tags/tag17.xml><?xml version="1.0" encoding="utf-8"?>
<p:tagLst xmlns:p="http://schemas.openxmlformats.org/presentationml/2006/main">
  <p:tag name="AS_UNIQUEID" val="1175"/>
</p:tagLst>
</file>

<file path=ppt/tags/tag170.xml><?xml version="1.0" encoding="utf-8"?>
<p:tagLst xmlns:p="http://schemas.openxmlformats.org/presentationml/2006/main">
  <p:tag name="AS_UNIQUEID" val="1347"/>
</p:tagLst>
</file>

<file path=ppt/tags/tag171.xml><?xml version="1.0" encoding="utf-8"?>
<p:tagLst xmlns:p="http://schemas.openxmlformats.org/presentationml/2006/main">
  <p:tag name="AS_UNIQUEID" val="1348"/>
</p:tagLst>
</file>

<file path=ppt/tags/tag172.xml><?xml version="1.0" encoding="utf-8"?>
<p:tagLst xmlns:p="http://schemas.openxmlformats.org/presentationml/2006/main">
  <p:tag name="AS_UNIQUEID" val="1349"/>
</p:tagLst>
</file>

<file path=ppt/tags/tag173.xml><?xml version="1.0" encoding="utf-8"?>
<p:tagLst xmlns:p="http://schemas.openxmlformats.org/presentationml/2006/main">
  <p:tag name="AS_UNIQUEID" val="1350"/>
</p:tagLst>
</file>

<file path=ppt/tags/tag174.xml><?xml version="1.0" encoding="utf-8"?>
<p:tagLst xmlns:p="http://schemas.openxmlformats.org/presentationml/2006/main">
  <p:tag name="AS_UNIQUEID" val="1351"/>
</p:tagLst>
</file>

<file path=ppt/tags/tag175.xml><?xml version="1.0" encoding="utf-8"?>
<p:tagLst xmlns:p="http://schemas.openxmlformats.org/presentationml/2006/main">
  <p:tag name="AS_UNIQUEID" val="1353"/>
</p:tagLst>
</file>

<file path=ppt/tags/tag176.xml><?xml version="1.0" encoding="utf-8"?>
<p:tagLst xmlns:p="http://schemas.openxmlformats.org/presentationml/2006/main">
  <p:tag name="AS_UNIQUEID" val="1354"/>
</p:tagLst>
</file>

<file path=ppt/tags/tag177.xml><?xml version="1.0" encoding="utf-8"?>
<p:tagLst xmlns:p="http://schemas.openxmlformats.org/presentationml/2006/main">
  <p:tag name="AS_UNIQUEID" val="1355"/>
</p:tagLst>
</file>

<file path=ppt/tags/tag178.xml><?xml version="1.0" encoding="utf-8"?>
<p:tagLst xmlns:p="http://schemas.openxmlformats.org/presentationml/2006/main">
  <p:tag name="AS_UNIQUEID" val="1356"/>
</p:tagLst>
</file>

<file path=ppt/tags/tag179.xml><?xml version="1.0" encoding="utf-8"?>
<p:tagLst xmlns:p="http://schemas.openxmlformats.org/presentationml/2006/main">
  <p:tag name="AS_UNIQUEID" val="1357"/>
</p:tagLst>
</file>

<file path=ppt/tags/tag18.xml><?xml version="1.0" encoding="utf-8"?>
<p:tagLst xmlns:p="http://schemas.openxmlformats.org/presentationml/2006/main">
  <p:tag name="AS_UNIQUEID" val="1176"/>
</p:tagLst>
</file>

<file path=ppt/tags/tag180.xml><?xml version="1.0" encoding="utf-8"?>
<p:tagLst xmlns:p="http://schemas.openxmlformats.org/presentationml/2006/main">
  <p:tag name="AS_UNIQUEID" val="1358"/>
</p:tagLst>
</file>

<file path=ppt/tags/tag181.xml><?xml version="1.0" encoding="utf-8"?>
<p:tagLst xmlns:p="http://schemas.openxmlformats.org/presentationml/2006/main">
  <p:tag name="AS_UNIQUEID" val="1359"/>
</p:tagLst>
</file>

<file path=ppt/tags/tag182.xml><?xml version="1.0" encoding="utf-8"?>
<p:tagLst xmlns:p="http://schemas.openxmlformats.org/presentationml/2006/main">
  <p:tag name="AS_UNIQUEID" val="1361"/>
</p:tagLst>
</file>

<file path=ppt/tags/tag183.xml><?xml version="1.0" encoding="utf-8"?>
<p:tagLst xmlns:p="http://schemas.openxmlformats.org/presentationml/2006/main">
  <p:tag name="AS_UNIQUEID" val="1362"/>
</p:tagLst>
</file>

<file path=ppt/tags/tag184.xml><?xml version="1.0" encoding="utf-8"?>
<p:tagLst xmlns:p="http://schemas.openxmlformats.org/presentationml/2006/main">
  <p:tag name="AS_UNIQUEID" val="1363"/>
</p:tagLst>
</file>

<file path=ppt/tags/tag185.xml><?xml version="1.0" encoding="utf-8"?>
<p:tagLst xmlns:p="http://schemas.openxmlformats.org/presentationml/2006/main">
  <p:tag name="AS_UNIQUEID" val="1364"/>
</p:tagLst>
</file>

<file path=ppt/tags/tag186.xml><?xml version="1.0" encoding="utf-8"?>
<p:tagLst xmlns:p="http://schemas.openxmlformats.org/presentationml/2006/main">
  <p:tag name="AS_UNIQUEID" val="1365"/>
</p:tagLst>
</file>

<file path=ppt/tags/tag187.xml><?xml version="1.0" encoding="utf-8"?>
<p:tagLst xmlns:p="http://schemas.openxmlformats.org/presentationml/2006/main">
  <p:tag name="AS_UNIQUEID" val="1366"/>
</p:tagLst>
</file>

<file path=ppt/tags/tag188.xml><?xml version="1.0" encoding="utf-8"?>
<p:tagLst xmlns:p="http://schemas.openxmlformats.org/presentationml/2006/main">
  <p:tag name="AS_UNIQUEID" val="1368"/>
</p:tagLst>
</file>

<file path=ppt/tags/tag189.xml><?xml version="1.0" encoding="utf-8"?>
<p:tagLst xmlns:p="http://schemas.openxmlformats.org/presentationml/2006/main">
  <p:tag name="AS_UNIQUEID" val="1369"/>
</p:tagLst>
</file>

<file path=ppt/tags/tag19.xml><?xml version="1.0" encoding="utf-8"?>
<p:tagLst xmlns:p="http://schemas.openxmlformats.org/presentationml/2006/main">
  <p:tag name="AS_UNIQUEID" val="1177"/>
</p:tagLst>
</file>

<file path=ppt/tags/tag190.xml><?xml version="1.0" encoding="utf-8"?>
<p:tagLst xmlns:p="http://schemas.openxmlformats.org/presentationml/2006/main">
  <p:tag name="AS_UNIQUEID" val="1370"/>
</p:tagLst>
</file>

<file path=ppt/tags/tag191.xml><?xml version="1.0" encoding="utf-8"?>
<p:tagLst xmlns:p="http://schemas.openxmlformats.org/presentationml/2006/main">
  <p:tag name="AS_UNIQUEID" val="1371"/>
</p:tagLst>
</file>

<file path=ppt/tags/tag192.xml><?xml version="1.0" encoding="utf-8"?>
<p:tagLst xmlns:p="http://schemas.openxmlformats.org/presentationml/2006/main">
  <p:tag name="AS_UNIQUEID" val="1372"/>
</p:tagLst>
</file>

<file path=ppt/tags/tag193.xml><?xml version="1.0" encoding="utf-8"?>
<p:tagLst xmlns:p="http://schemas.openxmlformats.org/presentationml/2006/main">
  <p:tag name="AS_UNIQUEID" val="1373"/>
</p:tagLst>
</file>

<file path=ppt/tags/tag194.xml><?xml version="1.0" encoding="utf-8"?>
<p:tagLst xmlns:p="http://schemas.openxmlformats.org/presentationml/2006/main">
  <p:tag name="AS_UNIQUEID" val="1375"/>
</p:tagLst>
</file>

<file path=ppt/tags/tag195.xml><?xml version="1.0" encoding="utf-8"?>
<p:tagLst xmlns:p="http://schemas.openxmlformats.org/presentationml/2006/main">
  <p:tag name="AS_UNIQUEID" val="1376"/>
</p:tagLst>
</file>

<file path=ppt/tags/tag196.xml><?xml version="1.0" encoding="utf-8"?>
<p:tagLst xmlns:p="http://schemas.openxmlformats.org/presentationml/2006/main">
  <p:tag name="AS_UNIQUEID" val="1377"/>
</p:tagLst>
</file>

<file path=ppt/tags/tag197.xml><?xml version="1.0" encoding="utf-8"?>
<p:tagLst xmlns:p="http://schemas.openxmlformats.org/presentationml/2006/main">
  <p:tag name="AS_UNIQUEID" val="1378"/>
</p:tagLst>
</file>

<file path=ppt/tags/tag198.xml><?xml version="1.0" encoding="utf-8"?>
<p:tagLst xmlns:p="http://schemas.openxmlformats.org/presentationml/2006/main">
  <p:tag name="AS_UNIQUEID" val="1379"/>
</p:tagLst>
</file>

<file path=ppt/tags/tag199.xml><?xml version="1.0" encoding="utf-8"?>
<p:tagLst xmlns:p="http://schemas.openxmlformats.org/presentationml/2006/main">
  <p:tag name="AS_UNIQUEID" val="1380"/>
</p:tagLst>
</file>

<file path=ppt/tags/tag2.xml><?xml version="1.0" encoding="utf-8"?>
<p:tagLst xmlns:p="http://schemas.openxmlformats.org/presentationml/2006/main">
  <p:tag name="AS_UNIQUEID" val="1157"/>
</p:tagLst>
</file>

<file path=ppt/tags/tag20.xml><?xml version="1.0" encoding="utf-8"?>
<p:tagLst xmlns:p="http://schemas.openxmlformats.org/presentationml/2006/main">
  <p:tag name="AS_UNIQUEID" val="1178"/>
</p:tagLst>
</file>

<file path=ppt/tags/tag200.xml><?xml version="1.0" encoding="utf-8"?>
<p:tagLst xmlns:p="http://schemas.openxmlformats.org/presentationml/2006/main">
  <p:tag name="AS_UNIQUEID" val="1382"/>
</p:tagLst>
</file>

<file path=ppt/tags/tag201.xml><?xml version="1.0" encoding="utf-8"?>
<p:tagLst xmlns:p="http://schemas.openxmlformats.org/presentationml/2006/main">
  <p:tag name="AS_UNIQUEID" val="1383"/>
</p:tagLst>
</file>

<file path=ppt/tags/tag202.xml><?xml version="1.0" encoding="utf-8"?>
<p:tagLst xmlns:p="http://schemas.openxmlformats.org/presentationml/2006/main">
  <p:tag name="AS_UNIQUEID" val="1384"/>
</p:tagLst>
</file>

<file path=ppt/tags/tag203.xml><?xml version="1.0" encoding="utf-8"?>
<p:tagLst xmlns:p="http://schemas.openxmlformats.org/presentationml/2006/main">
  <p:tag name="AS_UNIQUEID" val="1385"/>
</p:tagLst>
</file>

<file path=ppt/tags/tag204.xml><?xml version="1.0" encoding="utf-8"?>
<p:tagLst xmlns:p="http://schemas.openxmlformats.org/presentationml/2006/main">
  <p:tag name="AS_UNIQUEID" val="1386"/>
</p:tagLst>
</file>

<file path=ppt/tags/tag205.xml><?xml version="1.0" encoding="utf-8"?>
<p:tagLst xmlns:p="http://schemas.openxmlformats.org/presentationml/2006/main">
  <p:tag name="AS_UNIQUEID" val="1387"/>
</p:tagLst>
</file>

<file path=ppt/tags/tag206.xml><?xml version="1.0" encoding="utf-8"?>
<p:tagLst xmlns:p="http://schemas.openxmlformats.org/presentationml/2006/main">
  <p:tag name="AS_UNIQUEID" val="1388"/>
</p:tagLst>
</file>

<file path=ppt/tags/tag207.xml><?xml version="1.0" encoding="utf-8"?>
<p:tagLst xmlns:p="http://schemas.openxmlformats.org/presentationml/2006/main">
  <p:tag name="AS_UNIQUEID" val="1390"/>
</p:tagLst>
</file>

<file path=ppt/tags/tag208.xml><?xml version="1.0" encoding="utf-8"?>
<p:tagLst xmlns:p="http://schemas.openxmlformats.org/presentationml/2006/main">
  <p:tag name="AS_UNIQUEID" val="1391"/>
</p:tagLst>
</file>

<file path=ppt/tags/tag209.xml><?xml version="1.0" encoding="utf-8"?>
<p:tagLst xmlns:p="http://schemas.openxmlformats.org/presentationml/2006/main">
  <p:tag name="AS_UNIQUEID" val="1392"/>
</p:tagLst>
</file>

<file path=ppt/tags/tag21.xml><?xml version="1.0" encoding="utf-8"?>
<p:tagLst xmlns:p="http://schemas.openxmlformats.org/presentationml/2006/main">
  <p:tag name="AS_UNIQUEID" val="1179"/>
</p:tagLst>
</file>

<file path=ppt/tags/tag210.xml><?xml version="1.0" encoding="utf-8"?>
<p:tagLst xmlns:p="http://schemas.openxmlformats.org/presentationml/2006/main">
  <p:tag name="AS_UNIQUEID" val="1393"/>
</p:tagLst>
</file>

<file path=ppt/tags/tag211.xml><?xml version="1.0" encoding="utf-8"?>
<p:tagLst xmlns:p="http://schemas.openxmlformats.org/presentationml/2006/main">
  <p:tag name="AS_UNIQUEID" val="1394"/>
</p:tagLst>
</file>

<file path=ppt/tags/tag212.xml><?xml version="1.0" encoding="utf-8"?>
<p:tagLst xmlns:p="http://schemas.openxmlformats.org/presentationml/2006/main">
  <p:tag name="AS_UNIQUEID" val="1395"/>
</p:tagLst>
</file>

<file path=ppt/tags/tag213.xml><?xml version="1.0" encoding="utf-8"?>
<p:tagLst xmlns:p="http://schemas.openxmlformats.org/presentationml/2006/main">
  <p:tag name="AS_UNIQUEID" val="1396"/>
</p:tagLst>
</file>

<file path=ppt/tags/tag214.xml><?xml version="1.0" encoding="utf-8"?>
<p:tagLst xmlns:p="http://schemas.openxmlformats.org/presentationml/2006/main">
  <p:tag name="AS_UNIQUEID" val="1398"/>
</p:tagLst>
</file>

<file path=ppt/tags/tag215.xml><?xml version="1.0" encoding="utf-8"?>
<p:tagLst xmlns:p="http://schemas.openxmlformats.org/presentationml/2006/main">
  <p:tag name="AS_UNIQUEID" val="1399"/>
</p:tagLst>
</file>

<file path=ppt/tags/tag216.xml><?xml version="1.0" encoding="utf-8"?>
<p:tagLst xmlns:p="http://schemas.openxmlformats.org/presentationml/2006/main">
  <p:tag name="AS_UNIQUEID" val="1400"/>
</p:tagLst>
</file>

<file path=ppt/tags/tag217.xml><?xml version="1.0" encoding="utf-8"?>
<p:tagLst xmlns:p="http://schemas.openxmlformats.org/presentationml/2006/main">
  <p:tag name="AS_UNIQUEID" val="1401"/>
</p:tagLst>
</file>

<file path=ppt/tags/tag218.xml><?xml version="1.0" encoding="utf-8"?>
<p:tagLst xmlns:p="http://schemas.openxmlformats.org/presentationml/2006/main">
  <p:tag name="AS_UNIQUEID" val="1402"/>
</p:tagLst>
</file>

<file path=ppt/tags/tag219.xml><?xml version="1.0" encoding="utf-8"?>
<p:tagLst xmlns:p="http://schemas.openxmlformats.org/presentationml/2006/main">
  <p:tag name="AS_UNIQUEID" val="1403"/>
</p:tagLst>
</file>

<file path=ppt/tags/tag22.xml><?xml version="1.0" encoding="utf-8"?>
<p:tagLst xmlns:p="http://schemas.openxmlformats.org/presentationml/2006/main">
  <p:tag name="AS_UNIQUEID" val="1181"/>
</p:tagLst>
</file>

<file path=ppt/tags/tag220.xml><?xml version="1.0" encoding="utf-8"?>
<p:tagLst xmlns:p="http://schemas.openxmlformats.org/presentationml/2006/main">
  <p:tag name="AS_UNIQUEID" val="1404"/>
</p:tagLst>
</file>

<file path=ppt/tags/tag221.xml><?xml version="1.0" encoding="utf-8"?>
<p:tagLst xmlns:p="http://schemas.openxmlformats.org/presentationml/2006/main">
  <p:tag name="AS_UNIQUEID" val="1406"/>
</p:tagLst>
</file>

<file path=ppt/tags/tag222.xml><?xml version="1.0" encoding="utf-8"?>
<p:tagLst xmlns:p="http://schemas.openxmlformats.org/presentationml/2006/main">
  <p:tag name="AS_UNIQUEID" val="1407"/>
</p:tagLst>
</file>

<file path=ppt/tags/tag223.xml><?xml version="1.0" encoding="utf-8"?>
<p:tagLst xmlns:p="http://schemas.openxmlformats.org/presentationml/2006/main">
  <p:tag name="AS_UNIQUEID" val="1408"/>
</p:tagLst>
</file>

<file path=ppt/tags/tag224.xml><?xml version="1.0" encoding="utf-8"?>
<p:tagLst xmlns:p="http://schemas.openxmlformats.org/presentationml/2006/main">
  <p:tag name="AS_UNIQUEID" val="1409"/>
</p:tagLst>
</file>

<file path=ppt/tags/tag225.xml><?xml version="1.0" encoding="utf-8"?>
<p:tagLst xmlns:p="http://schemas.openxmlformats.org/presentationml/2006/main">
  <p:tag name="AS_UNIQUEID" val="1410"/>
</p:tagLst>
</file>

<file path=ppt/tags/tag226.xml><?xml version="1.0" encoding="utf-8"?>
<p:tagLst xmlns:p="http://schemas.openxmlformats.org/presentationml/2006/main">
  <p:tag name="AS_UNIQUEID" val="1411"/>
</p:tagLst>
</file>

<file path=ppt/tags/tag227.xml><?xml version="1.0" encoding="utf-8"?>
<p:tagLst xmlns:p="http://schemas.openxmlformats.org/presentationml/2006/main">
  <p:tag name="AS_UNIQUEID" val="1412"/>
</p:tagLst>
</file>

<file path=ppt/tags/tag228.xml><?xml version="1.0" encoding="utf-8"?>
<p:tagLst xmlns:p="http://schemas.openxmlformats.org/presentationml/2006/main">
  <p:tag name="AS_UNIQUEID" val="1414"/>
</p:tagLst>
</file>

<file path=ppt/tags/tag229.xml><?xml version="1.0" encoding="utf-8"?>
<p:tagLst xmlns:p="http://schemas.openxmlformats.org/presentationml/2006/main">
  <p:tag name="AS_UNIQUEID" val="1415"/>
</p:tagLst>
</file>

<file path=ppt/tags/tag23.xml><?xml version="1.0" encoding="utf-8"?>
<p:tagLst xmlns:p="http://schemas.openxmlformats.org/presentationml/2006/main">
  <p:tag name="AS_UNIQUEID" val="1182"/>
</p:tagLst>
</file>

<file path=ppt/tags/tag230.xml><?xml version="1.0" encoding="utf-8"?>
<p:tagLst xmlns:p="http://schemas.openxmlformats.org/presentationml/2006/main">
  <p:tag name="AS_UNIQUEID" val="1416"/>
</p:tagLst>
</file>

<file path=ppt/tags/tag231.xml><?xml version="1.0" encoding="utf-8"?>
<p:tagLst xmlns:p="http://schemas.openxmlformats.org/presentationml/2006/main">
  <p:tag name="AS_UNIQUEID" val="1417"/>
</p:tagLst>
</file>

<file path=ppt/tags/tag232.xml><?xml version="1.0" encoding="utf-8"?>
<p:tagLst xmlns:p="http://schemas.openxmlformats.org/presentationml/2006/main">
  <p:tag name="AS_UNIQUEID" val="1418"/>
</p:tagLst>
</file>

<file path=ppt/tags/tag233.xml><?xml version="1.0" encoding="utf-8"?>
<p:tagLst xmlns:p="http://schemas.openxmlformats.org/presentationml/2006/main">
  <p:tag name="AS_UNIQUEID" val="1419"/>
</p:tagLst>
</file>

<file path=ppt/tags/tag234.xml><?xml version="1.0" encoding="utf-8"?>
<p:tagLst xmlns:p="http://schemas.openxmlformats.org/presentationml/2006/main">
  <p:tag name="AS_UNIQUEID" val="1420"/>
</p:tagLst>
</file>

<file path=ppt/tags/tag235.xml><?xml version="1.0" encoding="utf-8"?>
<p:tagLst xmlns:p="http://schemas.openxmlformats.org/presentationml/2006/main">
  <p:tag name="AS_UNIQUEID" val="1422"/>
</p:tagLst>
</file>

<file path=ppt/tags/tag236.xml><?xml version="1.0" encoding="utf-8"?>
<p:tagLst xmlns:p="http://schemas.openxmlformats.org/presentationml/2006/main">
  <p:tag name="AS_UNIQUEID" val="1423"/>
</p:tagLst>
</file>

<file path=ppt/tags/tag237.xml><?xml version="1.0" encoding="utf-8"?>
<p:tagLst xmlns:p="http://schemas.openxmlformats.org/presentationml/2006/main">
  <p:tag name="AS_UNIQUEID" val="1424"/>
</p:tagLst>
</file>

<file path=ppt/tags/tag238.xml><?xml version="1.0" encoding="utf-8"?>
<p:tagLst xmlns:p="http://schemas.openxmlformats.org/presentationml/2006/main">
  <p:tag name="AS_UNIQUEID" val="1425"/>
</p:tagLst>
</file>

<file path=ppt/tags/tag239.xml><?xml version="1.0" encoding="utf-8"?>
<p:tagLst xmlns:p="http://schemas.openxmlformats.org/presentationml/2006/main">
  <p:tag name="AS_UNIQUEID" val="1426"/>
</p:tagLst>
</file>

<file path=ppt/tags/tag24.xml><?xml version="1.0" encoding="utf-8"?>
<p:tagLst xmlns:p="http://schemas.openxmlformats.org/presentationml/2006/main">
  <p:tag name="AS_UNIQUEID" val="1183"/>
</p:tagLst>
</file>

<file path=ppt/tags/tag240.xml><?xml version="1.0" encoding="utf-8"?>
<p:tagLst xmlns:p="http://schemas.openxmlformats.org/presentationml/2006/main">
  <p:tag name="AS_UNIQUEID" val="1427"/>
</p:tagLst>
</file>

<file path=ppt/tags/tag241.xml><?xml version="1.0" encoding="utf-8"?>
<p:tagLst xmlns:p="http://schemas.openxmlformats.org/presentationml/2006/main">
  <p:tag name="AS_UNIQUEID" val="1428"/>
</p:tagLst>
</file>

<file path=ppt/tags/tag242.xml><?xml version="1.0" encoding="utf-8"?>
<p:tagLst xmlns:p="http://schemas.openxmlformats.org/presentationml/2006/main">
  <p:tag name="AS_UNIQUEID" val="1430"/>
</p:tagLst>
</file>

<file path=ppt/tags/tag243.xml><?xml version="1.0" encoding="utf-8"?>
<p:tagLst xmlns:p="http://schemas.openxmlformats.org/presentationml/2006/main">
  <p:tag name="AS_UNIQUEID" val="1431"/>
</p:tagLst>
</file>

<file path=ppt/tags/tag244.xml><?xml version="1.0" encoding="utf-8"?>
<p:tagLst xmlns:p="http://schemas.openxmlformats.org/presentationml/2006/main">
  <p:tag name="AS_UNIQUEID" val="1432"/>
</p:tagLst>
</file>

<file path=ppt/tags/tag245.xml><?xml version="1.0" encoding="utf-8"?>
<p:tagLst xmlns:p="http://schemas.openxmlformats.org/presentationml/2006/main">
  <p:tag name="AS_UNIQUEID" val="1433"/>
</p:tagLst>
</file>

<file path=ppt/tags/tag246.xml><?xml version="1.0" encoding="utf-8"?>
<p:tagLst xmlns:p="http://schemas.openxmlformats.org/presentationml/2006/main">
  <p:tag name="AS_UNIQUEID" val="1434"/>
</p:tagLst>
</file>

<file path=ppt/tags/tag247.xml><?xml version="1.0" encoding="utf-8"?>
<p:tagLst xmlns:p="http://schemas.openxmlformats.org/presentationml/2006/main">
  <p:tag name="AS_UNIQUEID" val="1435"/>
</p:tagLst>
</file>

<file path=ppt/tags/tag248.xml><?xml version="1.0" encoding="utf-8"?>
<p:tagLst xmlns:p="http://schemas.openxmlformats.org/presentationml/2006/main">
  <p:tag name="AS_UNIQUEID" val="1436"/>
</p:tagLst>
</file>

<file path=ppt/tags/tag249.xml><?xml version="1.0" encoding="utf-8"?>
<p:tagLst xmlns:p="http://schemas.openxmlformats.org/presentationml/2006/main">
  <p:tag name="AS_UNIQUEID" val="1438"/>
</p:tagLst>
</file>

<file path=ppt/tags/tag25.xml><?xml version="1.0" encoding="utf-8"?>
<p:tagLst xmlns:p="http://schemas.openxmlformats.org/presentationml/2006/main">
  <p:tag name="AS_UNIQUEID" val="1184"/>
</p:tagLst>
</file>

<file path=ppt/tags/tag250.xml><?xml version="1.0" encoding="utf-8"?>
<p:tagLst xmlns:p="http://schemas.openxmlformats.org/presentationml/2006/main">
  <p:tag name="AS_UNIQUEID" val="1439"/>
</p:tagLst>
</file>

<file path=ppt/tags/tag251.xml><?xml version="1.0" encoding="utf-8"?>
<p:tagLst xmlns:p="http://schemas.openxmlformats.org/presentationml/2006/main">
  <p:tag name="AS_UNIQUEID" val="1440"/>
</p:tagLst>
</file>

<file path=ppt/tags/tag252.xml><?xml version="1.0" encoding="utf-8"?>
<p:tagLst xmlns:p="http://schemas.openxmlformats.org/presentationml/2006/main">
  <p:tag name="AS_UNIQUEID" val="1441"/>
</p:tagLst>
</file>

<file path=ppt/tags/tag253.xml><?xml version="1.0" encoding="utf-8"?>
<p:tagLst xmlns:p="http://schemas.openxmlformats.org/presentationml/2006/main">
  <p:tag name="AS_UNIQUEID" val="1442"/>
</p:tagLst>
</file>

<file path=ppt/tags/tag254.xml><?xml version="1.0" encoding="utf-8"?>
<p:tagLst xmlns:p="http://schemas.openxmlformats.org/presentationml/2006/main">
  <p:tag name="AS_UNIQUEID" val="1443"/>
</p:tagLst>
</file>

<file path=ppt/tags/tag255.xml><?xml version="1.0" encoding="utf-8"?>
<p:tagLst xmlns:p="http://schemas.openxmlformats.org/presentationml/2006/main">
  <p:tag name="AS_UNIQUEID" val="1444"/>
</p:tagLst>
</file>

<file path=ppt/tags/tag256.xml><?xml version="1.0" encoding="utf-8"?>
<p:tagLst xmlns:p="http://schemas.openxmlformats.org/presentationml/2006/main">
  <p:tag name="AS_UNIQUEID" val="1445"/>
</p:tagLst>
</file>

<file path=ppt/tags/tag257.xml><?xml version="1.0" encoding="utf-8"?>
<p:tagLst xmlns:p="http://schemas.openxmlformats.org/presentationml/2006/main">
  <p:tag name="AS_UNIQUEID" val="1447"/>
</p:tagLst>
</file>

<file path=ppt/tags/tag258.xml><?xml version="1.0" encoding="utf-8"?>
<p:tagLst xmlns:p="http://schemas.openxmlformats.org/presentationml/2006/main">
  <p:tag name="AS_UNIQUEID" val="1448"/>
</p:tagLst>
</file>

<file path=ppt/tags/tag259.xml><?xml version="1.0" encoding="utf-8"?>
<p:tagLst xmlns:p="http://schemas.openxmlformats.org/presentationml/2006/main">
  <p:tag name="AS_UNIQUEID" val="1449"/>
</p:tagLst>
</file>

<file path=ppt/tags/tag26.xml><?xml version="1.0" encoding="utf-8"?>
<p:tagLst xmlns:p="http://schemas.openxmlformats.org/presentationml/2006/main">
  <p:tag name="AS_UNIQUEID" val="1185"/>
</p:tagLst>
</file>

<file path=ppt/tags/tag260.xml><?xml version="1.0" encoding="utf-8"?>
<p:tagLst xmlns:p="http://schemas.openxmlformats.org/presentationml/2006/main">
  <p:tag name="AS_UNIQUEID" val="1450"/>
</p:tagLst>
</file>

<file path=ppt/tags/tag261.xml><?xml version="1.0" encoding="utf-8"?>
<p:tagLst xmlns:p="http://schemas.openxmlformats.org/presentationml/2006/main">
  <p:tag name="AS_UNIQUEID" val="1451"/>
</p:tagLst>
</file>

<file path=ppt/tags/tag262.xml><?xml version="1.0" encoding="utf-8"?>
<p:tagLst xmlns:p="http://schemas.openxmlformats.org/presentationml/2006/main">
  <p:tag name="AS_UNIQUEID" val="1452"/>
</p:tagLst>
</file>

<file path=ppt/tags/tag263.xml><?xml version="1.0" encoding="utf-8"?>
<p:tagLst xmlns:p="http://schemas.openxmlformats.org/presentationml/2006/main">
  <p:tag name="AS_UNIQUEID" val="1453"/>
</p:tagLst>
</file>

<file path=ppt/tags/tag264.xml><?xml version="1.0" encoding="utf-8"?>
<p:tagLst xmlns:p="http://schemas.openxmlformats.org/presentationml/2006/main">
  <p:tag name="AS_UNIQUEID" val="1455"/>
</p:tagLst>
</file>

<file path=ppt/tags/tag265.xml><?xml version="1.0" encoding="utf-8"?>
<p:tagLst xmlns:p="http://schemas.openxmlformats.org/presentationml/2006/main">
  <p:tag name="AS_UNIQUEID" val="1456"/>
</p:tagLst>
</file>

<file path=ppt/tags/tag266.xml><?xml version="1.0" encoding="utf-8"?>
<p:tagLst xmlns:p="http://schemas.openxmlformats.org/presentationml/2006/main">
  <p:tag name="AS_UNIQUEID" val="1457"/>
</p:tagLst>
</file>

<file path=ppt/tags/tag267.xml><?xml version="1.0" encoding="utf-8"?>
<p:tagLst xmlns:p="http://schemas.openxmlformats.org/presentationml/2006/main">
  <p:tag name="AS_UNIQUEID" val="1458"/>
</p:tagLst>
</file>

<file path=ppt/tags/tag268.xml><?xml version="1.0" encoding="utf-8"?>
<p:tagLst xmlns:p="http://schemas.openxmlformats.org/presentationml/2006/main">
  <p:tag name="AS_UNIQUEID" val="1459"/>
</p:tagLst>
</file>

<file path=ppt/tags/tag269.xml><?xml version="1.0" encoding="utf-8"?>
<p:tagLst xmlns:p="http://schemas.openxmlformats.org/presentationml/2006/main">
  <p:tag name="AS_UNIQUEID" val="1460"/>
</p:tagLst>
</file>

<file path=ppt/tags/tag27.xml><?xml version="1.0" encoding="utf-8"?>
<p:tagLst xmlns:p="http://schemas.openxmlformats.org/presentationml/2006/main">
  <p:tag name="AS_UNIQUEID" val="1186"/>
</p:tagLst>
</file>

<file path=ppt/tags/tag270.xml><?xml version="1.0" encoding="utf-8"?>
<p:tagLst xmlns:p="http://schemas.openxmlformats.org/presentationml/2006/main">
  <p:tag name="AS_UNIQUEID" val="1461"/>
</p:tagLst>
</file>

<file path=ppt/tags/tag271.xml><?xml version="1.0" encoding="utf-8"?>
<p:tagLst xmlns:p="http://schemas.openxmlformats.org/presentationml/2006/main">
  <p:tag name="AS_UNIQUEID" val="1463"/>
</p:tagLst>
</file>

<file path=ppt/tags/tag272.xml><?xml version="1.0" encoding="utf-8"?>
<p:tagLst xmlns:p="http://schemas.openxmlformats.org/presentationml/2006/main">
  <p:tag name="AS_UNIQUEID" val="1464"/>
</p:tagLst>
</file>

<file path=ppt/tags/tag273.xml><?xml version="1.0" encoding="utf-8"?>
<p:tagLst xmlns:p="http://schemas.openxmlformats.org/presentationml/2006/main">
  <p:tag name="AS_UNIQUEID" val="1465"/>
</p:tagLst>
</file>

<file path=ppt/tags/tag274.xml><?xml version="1.0" encoding="utf-8"?>
<p:tagLst xmlns:p="http://schemas.openxmlformats.org/presentationml/2006/main">
  <p:tag name="AS_UNIQUEID" val="1466"/>
</p:tagLst>
</file>

<file path=ppt/tags/tag275.xml><?xml version="1.0" encoding="utf-8"?>
<p:tagLst xmlns:p="http://schemas.openxmlformats.org/presentationml/2006/main">
  <p:tag name="AS_UNIQUEID" val="1467"/>
</p:tagLst>
</file>

<file path=ppt/tags/tag276.xml><?xml version="1.0" encoding="utf-8"?>
<p:tagLst xmlns:p="http://schemas.openxmlformats.org/presentationml/2006/main">
  <p:tag name="AS_UNIQUEID" val="1468"/>
</p:tagLst>
</file>

<file path=ppt/tags/tag277.xml><?xml version="1.0" encoding="utf-8"?>
<p:tagLst xmlns:p="http://schemas.openxmlformats.org/presentationml/2006/main">
  <p:tag name="AS_UNIQUEID" val="1470"/>
</p:tagLst>
</file>

<file path=ppt/tags/tag278.xml><?xml version="1.0" encoding="utf-8"?>
<p:tagLst xmlns:p="http://schemas.openxmlformats.org/presentationml/2006/main">
  <p:tag name="AS_UNIQUEID" val="1471"/>
</p:tagLst>
</file>

<file path=ppt/tags/tag279.xml><?xml version="1.0" encoding="utf-8"?>
<p:tagLst xmlns:p="http://schemas.openxmlformats.org/presentationml/2006/main">
  <p:tag name="AS_UNIQUEID" val="1472"/>
</p:tagLst>
</file>

<file path=ppt/tags/tag28.xml><?xml version="1.0" encoding="utf-8"?>
<p:tagLst xmlns:p="http://schemas.openxmlformats.org/presentationml/2006/main">
  <p:tag name="AS_UNIQUEID" val="1187"/>
</p:tagLst>
</file>

<file path=ppt/tags/tag280.xml><?xml version="1.0" encoding="utf-8"?>
<p:tagLst xmlns:p="http://schemas.openxmlformats.org/presentationml/2006/main">
  <p:tag name="AS_UNIQUEID" val="1473"/>
</p:tagLst>
</file>

<file path=ppt/tags/tag281.xml><?xml version="1.0" encoding="utf-8"?>
<p:tagLst xmlns:p="http://schemas.openxmlformats.org/presentationml/2006/main">
  <p:tag name="AS_UNIQUEID" val="1474"/>
</p:tagLst>
</file>

<file path=ppt/tags/tag282.xml><?xml version="1.0" encoding="utf-8"?>
<p:tagLst xmlns:p="http://schemas.openxmlformats.org/presentationml/2006/main">
  <p:tag name="AS_UNIQUEID" val="1475"/>
</p:tagLst>
</file>

<file path=ppt/tags/tag283.xml><?xml version="1.0" encoding="utf-8"?>
<p:tagLst xmlns:p="http://schemas.openxmlformats.org/presentationml/2006/main">
  <p:tag name="AS_UNIQUEID" val="1476"/>
</p:tagLst>
</file>

<file path=ppt/tags/tag284.xml><?xml version="1.0" encoding="utf-8"?>
<p:tagLst xmlns:p="http://schemas.openxmlformats.org/presentationml/2006/main">
  <p:tag name="AS_UNIQUEID" val="1478"/>
</p:tagLst>
</file>

<file path=ppt/tags/tag285.xml><?xml version="1.0" encoding="utf-8"?>
<p:tagLst xmlns:p="http://schemas.openxmlformats.org/presentationml/2006/main">
  <p:tag name="AS_UNIQUEID" val="1479"/>
</p:tagLst>
</file>

<file path=ppt/tags/tag286.xml><?xml version="1.0" encoding="utf-8"?>
<p:tagLst xmlns:p="http://schemas.openxmlformats.org/presentationml/2006/main">
  <p:tag name="AS_UNIQUEID" val="1480"/>
</p:tagLst>
</file>

<file path=ppt/tags/tag287.xml><?xml version="1.0" encoding="utf-8"?>
<p:tagLst xmlns:p="http://schemas.openxmlformats.org/presentationml/2006/main">
  <p:tag name="AS_UNIQUEID" val="1481"/>
</p:tagLst>
</file>

<file path=ppt/tags/tag288.xml><?xml version="1.0" encoding="utf-8"?>
<p:tagLst xmlns:p="http://schemas.openxmlformats.org/presentationml/2006/main">
  <p:tag name="AS_UNIQUEID" val="1231"/>
</p:tagLst>
</file>

<file path=ppt/tags/tag289.xml><?xml version="1.0" encoding="utf-8"?>
<p:tagLst xmlns:p="http://schemas.openxmlformats.org/presentationml/2006/main">
  <p:tag name="AS_UNIQUEID" val="1232"/>
</p:tagLst>
</file>

<file path=ppt/tags/tag29.xml><?xml version="1.0" encoding="utf-8"?>
<p:tagLst xmlns:p="http://schemas.openxmlformats.org/presentationml/2006/main">
  <p:tag name="AS_UNIQUEID" val="1188"/>
</p:tagLst>
</file>

<file path=ppt/tags/tag290.xml><?xml version="1.0" encoding="utf-8"?>
<p:tagLst xmlns:p="http://schemas.openxmlformats.org/presentationml/2006/main">
  <p:tag name="AS_UNIQUEID" val="1233"/>
</p:tagLst>
</file>

<file path=ppt/tags/tag291.xml><?xml version="1.0" encoding="utf-8"?>
<p:tagLst xmlns:p="http://schemas.openxmlformats.org/presentationml/2006/main">
  <p:tag name="AS_UNIQUEID" val="1234"/>
</p:tagLst>
</file>

<file path=ppt/tags/tag292.xml><?xml version="1.0" encoding="utf-8"?>
<p:tagLst xmlns:p="http://schemas.openxmlformats.org/presentationml/2006/main">
  <p:tag name="AS_UNIQUEID" val="1235"/>
</p:tagLst>
</file>

<file path=ppt/tags/tag293.xml><?xml version="1.0" encoding="utf-8"?>
<p:tagLst xmlns:p="http://schemas.openxmlformats.org/presentationml/2006/main">
  <p:tag name="AS_UNIQUEID" val="1236"/>
</p:tagLst>
</file>

<file path=ppt/tags/tag294.xml><?xml version="1.0" encoding="utf-8"?>
<p:tagLst xmlns:p="http://schemas.openxmlformats.org/presentationml/2006/main">
  <p:tag name="AS_OS" val="Unix 3.10 unknown"/>
  <p:tag name="AS_RELEASE_DATE" val="2020.11.30"/>
  <p:tag name="AS_TITLE" val="Aspose.Slides for Java"/>
  <p:tag name="AS_VERSION" val="20.11"/>
</p:tagLst>
</file>

<file path=ppt/tags/tag3.xml><?xml version="1.0" encoding="utf-8"?>
<p:tagLst xmlns:p="http://schemas.openxmlformats.org/presentationml/2006/main">
  <p:tag name="AS_UNIQUEID" val="1158"/>
</p:tagLst>
</file>

<file path=ppt/tags/tag30.xml><?xml version="1.0" encoding="utf-8"?>
<p:tagLst xmlns:p="http://schemas.openxmlformats.org/presentationml/2006/main">
  <p:tag name="AS_UNIQUEID" val="1190"/>
</p:tagLst>
</file>

<file path=ppt/tags/tag31.xml><?xml version="1.0" encoding="utf-8"?>
<p:tagLst xmlns:p="http://schemas.openxmlformats.org/presentationml/2006/main">
  <p:tag name="AS_UNIQUEID" val="1191"/>
</p:tagLst>
</file>

<file path=ppt/tags/tag32.xml><?xml version="1.0" encoding="utf-8"?>
<p:tagLst xmlns:p="http://schemas.openxmlformats.org/presentationml/2006/main">
  <p:tag name="AS_UNIQUEID" val="1192"/>
</p:tagLst>
</file>

<file path=ppt/tags/tag33.xml><?xml version="1.0" encoding="utf-8"?>
<p:tagLst xmlns:p="http://schemas.openxmlformats.org/presentationml/2006/main">
  <p:tag name="AS_UNIQUEID" val="1193"/>
</p:tagLst>
</file>

<file path=ppt/tags/tag34.xml><?xml version="1.0" encoding="utf-8"?>
<p:tagLst xmlns:p="http://schemas.openxmlformats.org/presentationml/2006/main">
  <p:tag name="AS_UNIQUEID" val="1195"/>
</p:tagLst>
</file>

<file path=ppt/tags/tag35.xml><?xml version="1.0" encoding="utf-8"?>
<p:tagLst xmlns:p="http://schemas.openxmlformats.org/presentationml/2006/main">
  <p:tag name="AS_UNIQUEID" val="1196"/>
</p:tagLst>
</file>

<file path=ppt/tags/tag36.xml><?xml version="1.0" encoding="utf-8"?>
<p:tagLst xmlns:p="http://schemas.openxmlformats.org/presentationml/2006/main">
  <p:tag name="AS_UNIQUEID" val="1197"/>
</p:tagLst>
</file>

<file path=ppt/tags/tag37.xml><?xml version="1.0" encoding="utf-8"?>
<p:tagLst xmlns:p="http://schemas.openxmlformats.org/presentationml/2006/main">
  <p:tag name="AS_UNIQUEID" val="1199"/>
</p:tagLst>
</file>

<file path=ppt/tags/tag38.xml><?xml version="1.0" encoding="utf-8"?>
<p:tagLst xmlns:p="http://schemas.openxmlformats.org/presentationml/2006/main">
  <p:tag name="AS_UNIQUEID" val="1200"/>
</p:tagLst>
</file>

<file path=ppt/tags/tag39.xml><?xml version="1.0" encoding="utf-8"?>
<p:tagLst xmlns:p="http://schemas.openxmlformats.org/presentationml/2006/main">
  <p:tag name="AS_UNIQUEID" val="1201"/>
</p:tagLst>
</file>

<file path=ppt/tags/tag4.xml><?xml version="1.0" encoding="utf-8"?>
<p:tagLst xmlns:p="http://schemas.openxmlformats.org/presentationml/2006/main">
  <p:tag name="AS_UNIQUEID" val="1159"/>
</p:tagLst>
</file>

<file path=ppt/tags/tag40.xml><?xml version="1.0" encoding="utf-8"?>
<p:tagLst xmlns:p="http://schemas.openxmlformats.org/presentationml/2006/main">
  <p:tag name="AS_UNIQUEID" val="1202"/>
</p:tagLst>
</file>

<file path=ppt/tags/tag41.xml><?xml version="1.0" encoding="utf-8"?>
<p:tagLst xmlns:p="http://schemas.openxmlformats.org/presentationml/2006/main">
  <p:tag name="AS_UNIQUEID" val="1203"/>
</p:tagLst>
</file>

<file path=ppt/tags/tag42.xml><?xml version="1.0" encoding="utf-8"?>
<p:tagLst xmlns:p="http://schemas.openxmlformats.org/presentationml/2006/main">
  <p:tag name="AS_UNIQUEID" val="1204"/>
</p:tagLst>
</file>

<file path=ppt/tags/tag43.xml><?xml version="1.0" encoding="utf-8"?>
<p:tagLst xmlns:p="http://schemas.openxmlformats.org/presentationml/2006/main">
  <p:tag name="AS_UNIQUEID" val="1206"/>
</p:tagLst>
</file>

<file path=ppt/tags/tag44.xml><?xml version="1.0" encoding="utf-8"?>
<p:tagLst xmlns:p="http://schemas.openxmlformats.org/presentationml/2006/main">
  <p:tag name="AS_UNIQUEID" val="1207"/>
</p:tagLst>
</file>

<file path=ppt/tags/tag45.xml><?xml version="1.0" encoding="utf-8"?>
<p:tagLst xmlns:p="http://schemas.openxmlformats.org/presentationml/2006/main">
  <p:tag name="AS_UNIQUEID" val="1208"/>
</p:tagLst>
</file>

<file path=ppt/tags/tag46.xml><?xml version="1.0" encoding="utf-8"?>
<p:tagLst xmlns:p="http://schemas.openxmlformats.org/presentationml/2006/main">
  <p:tag name="AS_UNIQUEID" val="1209"/>
</p:tagLst>
</file>

<file path=ppt/tags/tag47.xml><?xml version="1.0" encoding="utf-8"?>
<p:tagLst xmlns:p="http://schemas.openxmlformats.org/presentationml/2006/main">
  <p:tag name="AS_UNIQUEID" val="1210"/>
</p:tagLst>
</file>

<file path=ppt/tags/tag48.xml><?xml version="1.0" encoding="utf-8"?>
<p:tagLst xmlns:p="http://schemas.openxmlformats.org/presentationml/2006/main">
  <p:tag name="AS_UNIQUEID" val="1211"/>
</p:tagLst>
</file>

<file path=ppt/tags/tag49.xml><?xml version="1.0" encoding="utf-8"?>
<p:tagLst xmlns:p="http://schemas.openxmlformats.org/presentationml/2006/main">
  <p:tag name="AS_UNIQUEID" val="1213"/>
</p:tagLst>
</file>

<file path=ppt/tags/tag5.xml><?xml version="1.0" encoding="utf-8"?>
<p:tagLst xmlns:p="http://schemas.openxmlformats.org/presentationml/2006/main">
  <p:tag name="AS_UNIQUEID" val="1160"/>
</p:tagLst>
</file>

<file path=ppt/tags/tag50.xml><?xml version="1.0" encoding="utf-8"?>
<p:tagLst xmlns:p="http://schemas.openxmlformats.org/presentationml/2006/main">
  <p:tag name="AS_UNIQUEID" val="1214"/>
</p:tagLst>
</file>

<file path=ppt/tags/tag51.xml><?xml version="1.0" encoding="utf-8"?>
<p:tagLst xmlns:p="http://schemas.openxmlformats.org/presentationml/2006/main">
  <p:tag name="AS_UNIQUEID" val="1215"/>
</p:tagLst>
</file>

<file path=ppt/tags/tag52.xml><?xml version="1.0" encoding="utf-8"?>
<p:tagLst xmlns:p="http://schemas.openxmlformats.org/presentationml/2006/main">
  <p:tag name="AS_UNIQUEID" val="1216"/>
</p:tagLst>
</file>

<file path=ppt/tags/tag53.xml><?xml version="1.0" encoding="utf-8"?>
<p:tagLst xmlns:p="http://schemas.openxmlformats.org/presentationml/2006/main">
  <p:tag name="AS_UNIQUEID" val="1217"/>
</p:tagLst>
</file>

<file path=ppt/tags/tag54.xml><?xml version="1.0" encoding="utf-8"?>
<p:tagLst xmlns:p="http://schemas.openxmlformats.org/presentationml/2006/main">
  <p:tag name="AS_UNIQUEID" val="1219"/>
</p:tagLst>
</file>

<file path=ppt/tags/tag55.xml><?xml version="1.0" encoding="utf-8"?>
<p:tagLst xmlns:p="http://schemas.openxmlformats.org/presentationml/2006/main">
  <p:tag name="AS_UNIQUEID" val="1220"/>
</p:tagLst>
</file>

<file path=ppt/tags/tag56.xml><?xml version="1.0" encoding="utf-8"?>
<p:tagLst xmlns:p="http://schemas.openxmlformats.org/presentationml/2006/main">
  <p:tag name="AS_UNIQUEID" val="1221"/>
</p:tagLst>
</file>

<file path=ppt/tags/tag57.xml><?xml version="1.0" encoding="utf-8"?>
<p:tagLst xmlns:p="http://schemas.openxmlformats.org/presentationml/2006/main">
  <p:tag name="AS_UNIQUEID" val="1222"/>
</p:tagLst>
</file>

<file path=ppt/tags/tag58.xml><?xml version="1.0" encoding="utf-8"?>
<p:tagLst xmlns:p="http://schemas.openxmlformats.org/presentationml/2006/main">
  <p:tag name="AS_UNIQUEID" val="1223"/>
</p:tagLst>
</file>

<file path=ppt/tags/tag59.xml><?xml version="1.0" encoding="utf-8"?>
<p:tagLst xmlns:p="http://schemas.openxmlformats.org/presentationml/2006/main">
  <p:tag name="AS_UNIQUEID" val="1225"/>
</p:tagLst>
</file>

<file path=ppt/tags/tag6.xml><?xml version="1.0" encoding="utf-8"?>
<p:tagLst xmlns:p="http://schemas.openxmlformats.org/presentationml/2006/main">
  <p:tag name="AS_UNIQUEID" val="1162"/>
</p:tagLst>
</file>

<file path=ppt/tags/tag60.xml><?xml version="1.0" encoding="utf-8"?>
<p:tagLst xmlns:p="http://schemas.openxmlformats.org/presentationml/2006/main">
  <p:tag name="AS_UNIQUEID" val="1226"/>
</p:tagLst>
</file>

<file path=ppt/tags/tag61.xml><?xml version="1.0" encoding="utf-8"?>
<p:tagLst xmlns:p="http://schemas.openxmlformats.org/presentationml/2006/main">
  <p:tag name="AS_UNIQUEID" val="1227"/>
</p:tagLst>
</file>

<file path=ppt/tags/tag62.xml><?xml version="1.0" encoding="utf-8"?>
<p:tagLst xmlns:p="http://schemas.openxmlformats.org/presentationml/2006/main">
  <p:tag name="AS_UNIQUEID" val="1228"/>
</p:tagLst>
</file>

<file path=ppt/tags/tag63.xml><?xml version="1.0" encoding="utf-8"?>
<p:tagLst xmlns:p="http://schemas.openxmlformats.org/presentationml/2006/main">
  <p:tag name="AS_UNIQUEID" val="1229"/>
</p:tagLst>
</file>

<file path=ppt/tags/tag64.xml><?xml version="1.0" encoding="utf-8"?>
<p:tagLst xmlns:p="http://schemas.openxmlformats.org/presentationml/2006/main">
  <p:tag name="AS_UNIQUEID" val="1238"/>
</p:tagLst>
</file>

<file path=ppt/tags/tag65.xml><?xml version="1.0" encoding="utf-8"?>
<p:tagLst xmlns:p="http://schemas.openxmlformats.org/presentationml/2006/main">
  <p:tag name="AS_UNIQUEID" val="1239"/>
</p:tagLst>
</file>

<file path=ppt/tags/tag66.xml><?xml version="1.0" encoding="utf-8"?>
<p:tagLst xmlns:p="http://schemas.openxmlformats.org/presentationml/2006/main">
  <p:tag name="AS_UNIQUEID" val="609"/>
</p:tagLst>
</file>

<file path=ppt/tags/tag67.xml><?xml version="1.0" encoding="utf-8"?>
<p:tagLst xmlns:p="http://schemas.openxmlformats.org/presentationml/2006/main">
  <p:tag name="AS_UNIQUEID" val="611"/>
</p:tagLst>
</file>

<file path=ppt/tags/tag68.xml><?xml version="1.0" encoding="utf-8"?>
<p:tagLst xmlns:p="http://schemas.openxmlformats.org/presentationml/2006/main">
  <p:tag name="AS_UNIQUEID" val="612"/>
</p:tagLst>
</file>

<file path=ppt/tags/tag69.xml><?xml version="1.0" encoding="utf-8"?>
<p:tagLst xmlns:p="http://schemas.openxmlformats.org/presentationml/2006/main">
  <p:tag name="AS_UNIQUEID" val="1240"/>
</p:tagLst>
</file>

<file path=ppt/tags/tag7.xml><?xml version="1.0" encoding="utf-8"?>
<p:tagLst xmlns:p="http://schemas.openxmlformats.org/presentationml/2006/main">
  <p:tag name="AS_UNIQUEID" val="1163"/>
</p:tagLst>
</file>

<file path=ppt/tags/tag70.xml><?xml version="1.0" encoding="utf-8"?>
<p:tagLst xmlns:p="http://schemas.openxmlformats.org/presentationml/2006/main">
  <p:tag name="AS_UNIQUEID" val="1242"/>
</p:tagLst>
</file>

<file path=ppt/tags/tag71.xml><?xml version="1.0" encoding="utf-8"?>
<p:tagLst xmlns:p="http://schemas.openxmlformats.org/presentationml/2006/main">
  <p:tag name="AS_UNIQUEID" val="1243"/>
</p:tagLst>
</file>

<file path=ppt/tags/tag72.xml><?xml version="1.0" encoding="utf-8"?>
<p:tagLst xmlns:p="http://schemas.openxmlformats.org/presentationml/2006/main">
  <p:tag name="AS_UNIQUEID" val="1244"/>
</p:tagLst>
</file>

<file path=ppt/tags/tag73.xml><?xml version="1.0" encoding="utf-8"?>
<p:tagLst xmlns:p="http://schemas.openxmlformats.org/presentationml/2006/main">
  <p:tag name="AS_UNIQUEID" val="1245"/>
</p:tagLst>
</file>

<file path=ppt/tags/tag74.xml><?xml version="1.0" encoding="utf-8"?>
<p:tagLst xmlns:p="http://schemas.openxmlformats.org/presentationml/2006/main">
  <p:tag name="AS_UNIQUEID" val="1246"/>
</p:tagLst>
</file>

<file path=ppt/tags/tag75.xml><?xml version="1.0" encoding="utf-8"?>
<p:tagLst xmlns:p="http://schemas.openxmlformats.org/presentationml/2006/main">
  <p:tag name="AS_UNIQUEID" val="1247"/>
</p:tagLst>
</file>

<file path=ppt/tags/tag76.xml><?xml version="1.0" encoding="utf-8"?>
<p:tagLst xmlns:p="http://schemas.openxmlformats.org/presentationml/2006/main">
  <p:tag name="AS_UNIQUEID" val="1248"/>
</p:tagLst>
</file>

<file path=ppt/tags/tag77.xml><?xml version="1.0" encoding="utf-8"?>
<p:tagLst xmlns:p="http://schemas.openxmlformats.org/presentationml/2006/main">
  <p:tag name="AS_UNIQUEID" val="1249"/>
</p:tagLst>
</file>

<file path=ppt/tags/tag78.xml><?xml version="1.0" encoding="utf-8"?>
<p:tagLst xmlns:p="http://schemas.openxmlformats.org/presentationml/2006/main">
  <p:tag name="AS_UNIQUEID" val="1250"/>
</p:tagLst>
</file>

<file path=ppt/tags/tag79.xml><?xml version="1.0" encoding="utf-8"?>
<p:tagLst xmlns:p="http://schemas.openxmlformats.org/presentationml/2006/main">
  <p:tag name="AS_UNIQUEID" val="1251"/>
</p:tagLst>
</file>

<file path=ppt/tags/tag8.xml><?xml version="1.0" encoding="utf-8"?>
<p:tagLst xmlns:p="http://schemas.openxmlformats.org/presentationml/2006/main">
  <p:tag name="AS_UNIQUEID" val="1164"/>
</p:tagLst>
</file>

<file path=ppt/tags/tag80.xml><?xml version="1.0" encoding="utf-8"?>
<p:tagLst xmlns:p="http://schemas.openxmlformats.org/presentationml/2006/main">
  <p:tag name="AS_UNIQUEID" val="1252"/>
</p:tagLst>
</file>

<file path=ppt/tags/tag81.xml><?xml version="1.0" encoding="utf-8"?>
<p:tagLst xmlns:p="http://schemas.openxmlformats.org/presentationml/2006/main">
  <p:tag name="AS_UNIQUEID" val="1253"/>
</p:tagLst>
</file>

<file path=ppt/tags/tag82.xml><?xml version="1.0" encoding="utf-8"?>
<p:tagLst xmlns:p="http://schemas.openxmlformats.org/presentationml/2006/main">
  <p:tag name="AS_UNIQUEID" val="1254"/>
</p:tagLst>
</file>

<file path=ppt/tags/tag83.xml><?xml version="1.0" encoding="utf-8"?>
<p:tagLst xmlns:p="http://schemas.openxmlformats.org/presentationml/2006/main">
  <p:tag name="AS_UNIQUEID" val="1255"/>
</p:tagLst>
</file>

<file path=ppt/tags/tag84.xml><?xml version="1.0" encoding="utf-8"?>
<p:tagLst xmlns:p="http://schemas.openxmlformats.org/presentationml/2006/main">
  <p:tag name="AS_UNIQUEID" val="1256"/>
</p:tagLst>
</file>

<file path=ppt/tags/tag85.xml><?xml version="1.0" encoding="utf-8"?>
<p:tagLst xmlns:p="http://schemas.openxmlformats.org/presentationml/2006/main">
  <p:tag name="AS_UNIQUEID" val="1257"/>
</p:tagLst>
</file>

<file path=ppt/tags/tag86.xml><?xml version="1.0" encoding="utf-8"?>
<p:tagLst xmlns:p="http://schemas.openxmlformats.org/presentationml/2006/main">
  <p:tag name="AS_UNIQUEID" val="1258"/>
</p:tagLst>
</file>

<file path=ppt/tags/tag87.xml><?xml version="1.0" encoding="utf-8"?>
<p:tagLst xmlns:p="http://schemas.openxmlformats.org/presentationml/2006/main">
  <p:tag name="AS_UNIQUEID" val="1259"/>
</p:tagLst>
</file>

<file path=ppt/tags/tag88.xml><?xml version="1.0" encoding="utf-8"?>
<p:tagLst xmlns:p="http://schemas.openxmlformats.org/presentationml/2006/main">
  <p:tag name="AS_UNIQUEID" val="1261"/>
</p:tagLst>
</file>

<file path=ppt/tags/tag89.xml><?xml version="1.0" encoding="utf-8"?>
<p:tagLst xmlns:p="http://schemas.openxmlformats.org/presentationml/2006/main">
  <p:tag name="AS_UNIQUEID" val="1262"/>
</p:tagLst>
</file>

<file path=ppt/tags/tag9.xml><?xml version="1.0" encoding="utf-8"?>
<p:tagLst xmlns:p="http://schemas.openxmlformats.org/presentationml/2006/main">
  <p:tag name="AS_UNIQUEID" val="1165"/>
</p:tagLst>
</file>

<file path=ppt/tags/tag90.xml><?xml version="1.0" encoding="utf-8"?>
<p:tagLst xmlns:p="http://schemas.openxmlformats.org/presentationml/2006/main">
  <p:tag name="AS_UNIQUEID" val="1263"/>
</p:tagLst>
</file>

<file path=ppt/tags/tag91.xml><?xml version="1.0" encoding="utf-8"?>
<p:tagLst xmlns:p="http://schemas.openxmlformats.org/presentationml/2006/main">
  <p:tag name="AS_UNIQUEID" val="1264"/>
</p:tagLst>
</file>

<file path=ppt/tags/tag92.xml><?xml version="1.0" encoding="utf-8"?>
<p:tagLst xmlns:p="http://schemas.openxmlformats.org/presentationml/2006/main">
  <p:tag name="AS_UNIQUEID" val="1265"/>
</p:tagLst>
</file>

<file path=ppt/tags/tag93.xml><?xml version="1.0" encoding="utf-8"?>
<p:tagLst xmlns:p="http://schemas.openxmlformats.org/presentationml/2006/main">
  <p:tag name="AS_UNIQUEID" val="1267"/>
</p:tagLst>
</file>

<file path=ppt/tags/tag94.xml><?xml version="1.0" encoding="utf-8"?>
<p:tagLst xmlns:p="http://schemas.openxmlformats.org/presentationml/2006/main">
  <p:tag name="AS_UNIQUEID" val="1268"/>
</p:tagLst>
</file>

<file path=ppt/tags/tag95.xml><?xml version="1.0" encoding="utf-8"?>
<p:tagLst xmlns:p="http://schemas.openxmlformats.org/presentationml/2006/main">
  <p:tag name="AS_UNIQUEID" val="1269"/>
</p:tagLst>
</file>

<file path=ppt/tags/tag96.xml><?xml version="1.0" encoding="utf-8"?>
<p:tagLst xmlns:p="http://schemas.openxmlformats.org/presentationml/2006/main">
  <p:tag name="AS_UNIQUEID" val="1270"/>
</p:tagLst>
</file>

<file path=ppt/tags/tag97.xml><?xml version="1.0" encoding="utf-8"?>
<p:tagLst xmlns:p="http://schemas.openxmlformats.org/presentationml/2006/main">
  <p:tag name="AS_UNIQUEID" val="1271"/>
</p:tagLst>
</file>

<file path=ppt/tags/tag98.xml><?xml version="1.0" encoding="utf-8"?>
<p:tagLst xmlns:p="http://schemas.openxmlformats.org/presentationml/2006/main">
  <p:tag name="AS_UNIQUEID" val="1273"/>
</p:tagLst>
</file>

<file path=ppt/tags/tag99.xml><?xml version="1.0" encoding="utf-8"?>
<p:tagLst xmlns:p="http://schemas.openxmlformats.org/presentationml/2006/main">
  <p:tag name="AS_UNIQUEID" val="1274"/>
</p:tagLst>
</file>

<file path=ppt/theme/theme1.xml><?xml version="1.0" encoding="utf-8"?>
<a:theme xmlns:a="http://schemas.openxmlformats.org/drawingml/2006/main" name="第一PPT，www.1ppt.com">
  <a:themeElements>
    <a:clrScheme name="自定义 3">
      <a:dk1>
        <a:sysClr val="windowText" lastClr="000000"/>
      </a:dk1>
      <a:lt1>
        <a:sysClr val="window" lastClr="FFFFFF"/>
      </a:lt1>
      <a:dk2>
        <a:srgbClr val="BE0000"/>
      </a:dk2>
      <a:lt2>
        <a:srgbClr val="E7E6E6"/>
      </a:lt2>
      <a:accent1>
        <a:srgbClr val="BE0000"/>
      </a:accent1>
      <a:accent2>
        <a:srgbClr val="ED7D31"/>
      </a:accent2>
      <a:accent3>
        <a:srgbClr val="D20000"/>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6203</Words>
  <Application>WPS 演示</Application>
  <PresentationFormat/>
  <Paragraphs>430</Paragraphs>
  <Slides>31</Slides>
  <Notes>0</Notes>
  <HiddenSlides>0</HiddenSlides>
  <MMClips>0</MMClips>
  <ScaleCrop>false</ScaleCrop>
  <HeadingPairs>
    <vt:vector size="6" baseType="variant">
      <vt:variant>
        <vt:lpstr>已用的字体</vt:lpstr>
      </vt:variant>
      <vt:variant>
        <vt:i4>15</vt:i4>
      </vt:variant>
      <vt:variant>
        <vt:lpstr>主题</vt:lpstr>
      </vt:variant>
      <vt:variant>
        <vt:i4>1</vt:i4>
      </vt:variant>
      <vt:variant>
        <vt:lpstr>幻灯片标题</vt:lpstr>
      </vt:variant>
      <vt:variant>
        <vt:i4>31</vt:i4>
      </vt:variant>
    </vt:vector>
  </HeadingPairs>
  <TitlesOfParts>
    <vt:vector size="47" baseType="lpstr">
      <vt:lpstr>Arial</vt:lpstr>
      <vt:lpstr>宋体</vt:lpstr>
      <vt:lpstr>Wingdings</vt:lpstr>
      <vt:lpstr>微软雅黑</vt:lpstr>
      <vt:lpstr>黑体</vt:lpstr>
      <vt:lpstr>等线</vt:lpstr>
      <vt:lpstr>Times New Roman</vt:lpstr>
      <vt:lpstr>方正粗黑宋简体</vt:lpstr>
      <vt:lpstr>Lantinghei SC Heavy</vt:lpstr>
      <vt:lpstr>兰亭黑-简</vt:lpstr>
      <vt:lpstr>hakuyoxingshu7000</vt:lpstr>
      <vt:lpstr>Segoe Print</vt:lpstr>
      <vt:lpstr>Calibri</vt:lpstr>
      <vt:lpstr>Arial Unicode MS</vt:lpstr>
      <vt:lpstr>Calibri Light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学科网</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rbm.xkw.com</dc:creator>
  <cp:lastModifiedBy>张雯（张晨希）</cp:lastModifiedBy>
  <cp:revision>2</cp:revision>
  <cp:lastPrinted>2022-02-23T15:01:00Z</cp:lastPrinted>
  <dcterms:created xsi:type="dcterms:W3CDTF">2022-02-23T15:01:00Z</dcterms:created>
  <dcterms:modified xsi:type="dcterms:W3CDTF">2022-06-17T01:33:14Z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y fmtid="{D5CDD505-2E9C-101B-9397-08002B2CF9AE}" pid="6" name="ICV">
    <vt:lpwstr>C36F4329DDA447C69523D00BB3E4C2EE</vt:lpwstr>
  </property>
  <property fmtid="{D5CDD505-2E9C-101B-9397-08002B2CF9AE}" pid="7" name="KSOProductBuildVer">
    <vt:lpwstr>2052-11.1.0.11744</vt:lpwstr>
  </property>
</Properties>
</file>