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528" r:id="rId3"/>
    <p:sldId id="529" r:id="rId4"/>
    <p:sldId id="530" r:id="rId5"/>
    <p:sldId id="532" r:id="rId6"/>
    <p:sldId id="536" r:id="rId7"/>
    <p:sldId id="537" r:id="rId8"/>
    <p:sldId id="456" r:id="rId10"/>
    <p:sldId id="457" r:id="rId11"/>
    <p:sldId id="458" r:id="rId12"/>
    <p:sldId id="459" r:id="rId13"/>
    <p:sldId id="461" r:id="rId14"/>
    <p:sldId id="507" r:id="rId15"/>
    <p:sldId id="460" r:id="rId16"/>
    <p:sldId id="481" r:id="rId17"/>
    <p:sldId id="476" r:id="rId18"/>
    <p:sldId id="487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77561" autoAdjust="0"/>
  </p:normalViewPr>
  <p:slideViewPr>
    <p:cSldViewPr snapToGrid="0">
      <p:cViewPr>
        <p:scale>
          <a:sx n="60" d="100"/>
          <a:sy n="60" d="100"/>
        </p:scale>
        <p:origin x="-956" y="-244"/>
      </p:cViewPr>
      <p:guideLst>
        <p:guide orient="horz" pos="2149"/>
        <p:guide pos="38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6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31073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8434" name="文本占位符 131074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</p:spPr>
        <p:txBody>
          <a:bodyPr anchor="t" anchorCtr="0"/>
          <a:p>
            <a:pPr lvl="0" indent="0"/>
            <a:endParaRPr lang="zh-CN" altLang="zh-CN" dirty="0"/>
          </a:p>
        </p:txBody>
      </p:sp>
      <p:sp>
        <p:nvSpPr>
          <p:cNvPr id="1843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8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58.xml"/><Relationship Id="rId16" Type="http://schemas.openxmlformats.org/officeDocument/2006/relationships/tags" Target="../tags/tag57.xml"/><Relationship Id="rId15" Type="http://schemas.openxmlformats.org/officeDocument/2006/relationships/tags" Target="../tags/tag56.xml"/><Relationship Id="rId14" Type="http://schemas.openxmlformats.org/officeDocument/2006/relationships/tags" Target="../tags/tag55.xml"/><Relationship Id="rId13" Type="http://schemas.openxmlformats.org/officeDocument/2006/relationships/tags" Target="../tags/tag54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file:///C:\Users\cxy\AppData\Local\Temp\wps\INetCache\522994351983084bf34f92d2946757ab" TargetMode="External"/><Relationship Id="rId5" Type="http://schemas.openxmlformats.org/officeDocument/2006/relationships/image" Target="../media/image13.png"/><Relationship Id="rId4" Type="http://schemas.openxmlformats.org/officeDocument/2006/relationships/image" Target="file:///C:\Users\cxy\AppData\Local\Temp\wps\INetCache\94a88cebf37e517cb0b98b1a87616bf9" TargetMode="Externa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tags" Target="../tags/tag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7170" name="文本框 75788"/>
          <p:cNvSpPr txBox="1"/>
          <p:nvPr/>
        </p:nvSpPr>
        <p:spPr>
          <a:xfrm>
            <a:off x="592455" y="808355"/>
            <a:ext cx="95357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hlink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复习：将电流表改装成电压表和大量程的电流表</a:t>
            </a:r>
            <a:endParaRPr lang="zh-CN" altLang="en-US" sz="3200" b="1" dirty="0">
              <a:solidFill>
                <a:schemeClr val="hlink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grpSp>
        <p:nvGrpSpPr>
          <p:cNvPr id="75845" name="组合 75844"/>
          <p:cNvGrpSpPr/>
          <p:nvPr/>
        </p:nvGrpSpPr>
        <p:grpSpPr>
          <a:xfrm>
            <a:off x="7421563" y="4387850"/>
            <a:ext cx="2995612" cy="841375"/>
            <a:chOff x="3696" y="2568"/>
            <a:chExt cx="1769" cy="497"/>
          </a:xfrm>
        </p:grpSpPr>
        <p:sp>
          <p:nvSpPr>
            <p:cNvPr id="7172" name="椭圆 75795"/>
            <p:cNvSpPr/>
            <p:nvPr/>
          </p:nvSpPr>
          <p:spPr>
            <a:xfrm>
              <a:off x="4304" y="2568"/>
              <a:ext cx="497" cy="497"/>
            </a:xfrm>
            <a:prstGeom prst="ellipse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3" name="文本框 75796"/>
            <p:cNvSpPr txBox="1"/>
            <p:nvPr/>
          </p:nvSpPr>
          <p:spPr>
            <a:xfrm>
              <a:off x="4388" y="2638"/>
              <a:ext cx="331" cy="308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i="1">
                  <a:latin typeface="Tahoma" panose="020B0604030504040204" pitchFamily="34" charset="0"/>
                  <a:ea typeface="宋体" panose="02010600030101010101" pitchFamily="2" charset="-122"/>
                </a:rPr>
                <a:t>A</a:t>
              </a:r>
              <a:endParaRPr lang="en-US" altLang="zh-CN" sz="2800" b="1" i="1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4" name="直接连接符 75797"/>
            <p:cNvSpPr/>
            <p:nvPr/>
          </p:nvSpPr>
          <p:spPr>
            <a:xfrm>
              <a:off x="3696" y="2831"/>
              <a:ext cx="60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175" name="直接连接符 75798"/>
            <p:cNvSpPr/>
            <p:nvPr/>
          </p:nvSpPr>
          <p:spPr>
            <a:xfrm>
              <a:off x="4802" y="2843"/>
              <a:ext cx="66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75844" name="组合 75843"/>
          <p:cNvGrpSpPr/>
          <p:nvPr/>
        </p:nvGrpSpPr>
        <p:grpSpPr>
          <a:xfrm>
            <a:off x="7434263" y="1965008"/>
            <a:ext cx="3060700" cy="795337"/>
            <a:chOff x="3628" y="1260"/>
            <a:chExt cx="1928" cy="501"/>
          </a:xfrm>
        </p:grpSpPr>
        <p:sp>
          <p:nvSpPr>
            <p:cNvPr id="7177" name="椭圆 75817"/>
            <p:cNvSpPr/>
            <p:nvPr/>
          </p:nvSpPr>
          <p:spPr>
            <a:xfrm>
              <a:off x="4291" y="1260"/>
              <a:ext cx="541" cy="501"/>
            </a:xfrm>
            <a:prstGeom prst="ellipse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8" name="文本框 75820"/>
            <p:cNvSpPr txBox="1"/>
            <p:nvPr/>
          </p:nvSpPr>
          <p:spPr>
            <a:xfrm>
              <a:off x="4385" y="1348"/>
              <a:ext cx="361" cy="329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i="1">
                  <a:latin typeface="Tahoma" panose="020B0604030504040204" pitchFamily="34" charset="0"/>
                  <a:ea typeface="宋体" panose="02010600030101010101" pitchFamily="2" charset="-122"/>
                </a:rPr>
                <a:t>V</a:t>
              </a:r>
              <a:endParaRPr lang="en-US" altLang="zh-CN" sz="2800" b="1" i="1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9" name="直接连接符 75821"/>
            <p:cNvSpPr/>
            <p:nvPr/>
          </p:nvSpPr>
          <p:spPr>
            <a:xfrm>
              <a:off x="3628" y="1526"/>
              <a:ext cx="66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180" name="直接连接符 75822"/>
            <p:cNvSpPr/>
            <p:nvPr/>
          </p:nvSpPr>
          <p:spPr>
            <a:xfrm>
              <a:off x="4834" y="1538"/>
              <a:ext cx="72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75816" name="右箭头 75815"/>
          <p:cNvSpPr/>
          <p:nvPr/>
        </p:nvSpPr>
        <p:spPr>
          <a:xfrm>
            <a:off x="5808345" y="4695825"/>
            <a:ext cx="1414463" cy="533400"/>
          </a:xfrm>
          <a:prstGeom prst="rightArrow">
            <a:avLst>
              <a:gd name="adj1" fmla="val 50000"/>
              <a:gd name="adj2" fmla="val 66257"/>
            </a:avLst>
          </a:prstGeom>
          <a:solidFill>
            <a:schemeClr val="accent1"/>
          </a:solidFill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5843" name="右箭头 75842"/>
          <p:cNvSpPr/>
          <p:nvPr/>
        </p:nvSpPr>
        <p:spPr>
          <a:xfrm>
            <a:off x="5808663" y="2133600"/>
            <a:ext cx="1414462" cy="533400"/>
          </a:xfrm>
          <a:prstGeom prst="rightArrow">
            <a:avLst>
              <a:gd name="adj1" fmla="val 50000"/>
              <a:gd name="adj2" fmla="val 66257"/>
            </a:avLst>
          </a:prstGeom>
          <a:solidFill>
            <a:schemeClr val="accent1"/>
          </a:solidFill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5849" name="文本框 75848"/>
          <p:cNvSpPr txBox="1"/>
          <p:nvPr/>
        </p:nvSpPr>
        <p:spPr>
          <a:xfrm>
            <a:off x="7608888" y="2997200"/>
            <a:ext cx="2519362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rPr>
              <a:t>U</a:t>
            </a:r>
            <a:r>
              <a:rPr lang="en-US" altLang="zh-CN" sz="2400" b="1" i="1" baseline="-25000"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en-US" altLang="zh-CN" sz="2400" b="1" i="1" err="1">
                <a:latin typeface="Arial" panose="020B0604020202020204" pitchFamily="34" charset="0"/>
                <a:ea typeface="宋体" panose="02010600030101010101" pitchFamily="2" charset="-122"/>
              </a:rPr>
              <a:t>=I(Rg+R</a:t>
            </a:r>
            <a:r>
              <a: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en-US" altLang="zh-CN" sz="2400" b="1" i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75855" name="组合 75854"/>
          <p:cNvGrpSpPr/>
          <p:nvPr/>
        </p:nvGrpSpPr>
        <p:grpSpPr>
          <a:xfrm>
            <a:off x="8111808" y="5481955"/>
            <a:ext cx="1512887" cy="920750"/>
            <a:chOff x="3968" y="3233"/>
            <a:chExt cx="953" cy="580"/>
          </a:xfrm>
        </p:grpSpPr>
        <p:sp>
          <p:nvSpPr>
            <p:cNvPr id="7185" name="文本框 75849"/>
            <p:cNvSpPr txBox="1"/>
            <p:nvPr/>
          </p:nvSpPr>
          <p:spPr>
            <a:xfrm>
              <a:off x="3968" y="3378"/>
              <a:ext cx="590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i="1">
                  <a:latin typeface="Arial" panose="020B0604020202020204" pitchFamily="34" charset="0"/>
                  <a:ea typeface="宋体" panose="02010600030101010101" pitchFamily="2" charset="-122"/>
                </a:rPr>
                <a:t>I</a:t>
              </a:r>
              <a:r>
                <a:rPr lang="en-US" altLang="zh-CN" sz="2400" b="1" i="1" baseline="-25000">
                  <a:latin typeface="Arial" panose="020B0604020202020204" pitchFamily="34" charset="0"/>
                  <a:ea typeface="宋体" panose="02010600030101010101" pitchFamily="2" charset="-122"/>
                </a:rPr>
                <a:t>X</a:t>
              </a:r>
              <a:r>
                <a:rPr lang="en-US" altLang="zh-CN" sz="2400" b="1" i="1">
                  <a:latin typeface="Arial" panose="020B0604020202020204" pitchFamily="34" charset="0"/>
                  <a:ea typeface="宋体" panose="02010600030101010101" pitchFamily="2" charset="-122"/>
                </a:rPr>
                <a:t>=I+</a:t>
              </a:r>
              <a:endPara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86" name="直接连接符 75850"/>
            <p:cNvSpPr/>
            <p:nvPr/>
          </p:nvSpPr>
          <p:spPr>
            <a:xfrm>
              <a:off x="4523" y="3517"/>
              <a:ext cx="227" cy="0"/>
            </a:xfrm>
            <a:prstGeom prst="line">
              <a:avLst/>
            </a:prstGeom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187" name="文本框 75851"/>
            <p:cNvSpPr txBox="1"/>
            <p:nvPr/>
          </p:nvSpPr>
          <p:spPr>
            <a:xfrm>
              <a:off x="4468" y="3233"/>
              <a:ext cx="453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i="1">
                  <a:latin typeface="Arial" panose="020B0604020202020204" pitchFamily="34" charset="0"/>
                  <a:ea typeface="宋体" panose="02010600030101010101" pitchFamily="2" charset="-122"/>
                </a:rPr>
                <a:t>IR</a:t>
              </a:r>
              <a:r>
                <a:rPr lang="en-US" altLang="zh-CN" sz="2400" b="1" i="1" baseline="-25000">
                  <a:latin typeface="Arial" panose="020B0604020202020204" pitchFamily="34" charset="0"/>
                  <a:ea typeface="宋体" panose="02010600030101010101" pitchFamily="2" charset="-122"/>
                </a:rPr>
                <a:t>g</a:t>
              </a:r>
              <a:endParaRPr lang="en-US" altLang="zh-CN" sz="2400" b="1" i="1" baseline="-25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88" name="文本框 75852"/>
            <p:cNvSpPr txBox="1"/>
            <p:nvPr/>
          </p:nvSpPr>
          <p:spPr>
            <a:xfrm>
              <a:off x="4513" y="3523"/>
              <a:ext cx="27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i="1">
                  <a:latin typeface="Arial" panose="020B0604020202020204" pitchFamily="34" charset="0"/>
                  <a:ea typeface="宋体" panose="02010600030101010101" pitchFamily="2" charset="-122"/>
                </a:rPr>
                <a:t>R</a:t>
              </a:r>
              <a:endPara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5858" name="组合 75857"/>
          <p:cNvGrpSpPr/>
          <p:nvPr/>
        </p:nvGrpSpPr>
        <p:grpSpPr>
          <a:xfrm>
            <a:off x="1847850" y="1700213"/>
            <a:ext cx="3806825" cy="1789112"/>
            <a:chOff x="204" y="1071"/>
            <a:chExt cx="2398" cy="1127"/>
          </a:xfrm>
        </p:grpSpPr>
        <p:grpSp>
          <p:nvGrpSpPr>
            <p:cNvPr id="7190" name="组合 75847"/>
            <p:cNvGrpSpPr/>
            <p:nvPr/>
          </p:nvGrpSpPr>
          <p:grpSpPr>
            <a:xfrm>
              <a:off x="204" y="1071"/>
              <a:ext cx="2398" cy="1127"/>
              <a:chOff x="204" y="1071"/>
              <a:chExt cx="2398" cy="1127"/>
            </a:xfrm>
          </p:grpSpPr>
          <p:sp>
            <p:nvSpPr>
              <p:cNvPr id="7191" name="直接连接符 75830"/>
              <p:cNvSpPr/>
              <p:nvPr/>
            </p:nvSpPr>
            <p:spPr>
              <a:xfrm>
                <a:off x="538" y="1351"/>
                <a:ext cx="112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7192" name="椭圆 75808"/>
              <p:cNvSpPr/>
              <p:nvPr/>
            </p:nvSpPr>
            <p:spPr>
              <a:xfrm>
                <a:off x="706" y="1129"/>
                <a:ext cx="501" cy="502"/>
              </a:xfrm>
              <a:prstGeom prst="ellipse">
                <a:avLst/>
              </a:pr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193" name="直接连接符 75809"/>
              <p:cNvSpPr/>
              <p:nvPr/>
            </p:nvSpPr>
            <p:spPr>
              <a:xfrm flipH="1" flipV="1">
                <a:off x="958" y="1185"/>
                <a:ext cx="0" cy="39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7194" name="直接连接符 75810"/>
              <p:cNvSpPr/>
              <p:nvPr/>
            </p:nvSpPr>
            <p:spPr>
              <a:xfrm>
                <a:off x="204" y="1352"/>
                <a:ext cx="502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195" name="直接连接符 75811"/>
              <p:cNvSpPr/>
              <p:nvPr/>
            </p:nvSpPr>
            <p:spPr>
              <a:xfrm>
                <a:off x="1207" y="1352"/>
                <a:ext cx="33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196" name="矩形 75812"/>
              <p:cNvSpPr/>
              <p:nvPr/>
            </p:nvSpPr>
            <p:spPr>
              <a:xfrm>
                <a:off x="1542" y="1241"/>
                <a:ext cx="558" cy="168"/>
              </a:xfrm>
              <a:prstGeom prst="rect">
                <a:avLst/>
              </a:prstGeom>
              <a:noFill/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197" name="直接连接符 75813"/>
              <p:cNvSpPr/>
              <p:nvPr/>
            </p:nvSpPr>
            <p:spPr>
              <a:xfrm>
                <a:off x="2100" y="1352"/>
                <a:ext cx="502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198" name="矩形 75814"/>
              <p:cNvSpPr/>
              <p:nvPr/>
            </p:nvSpPr>
            <p:spPr>
              <a:xfrm>
                <a:off x="538" y="1071"/>
                <a:ext cx="1841" cy="614"/>
              </a:xfrm>
              <a:prstGeom prst="rect">
                <a:avLst/>
              </a:prstGeom>
              <a:noFill/>
              <a:ln w="222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199" name="直接连接符 75824"/>
              <p:cNvSpPr/>
              <p:nvPr/>
            </p:nvSpPr>
            <p:spPr>
              <a:xfrm>
                <a:off x="371" y="1350"/>
                <a:ext cx="0" cy="83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200" name="直接连接符 75825"/>
              <p:cNvSpPr/>
              <p:nvPr/>
            </p:nvSpPr>
            <p:spPr>
              <a:xfrm>
                <a:off x="2491" y="1350"/>
                <a:ext cx="0" cy="83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201" name="直接连接符 75826"/>
              <p:cNvSpPr/>
              <p:nvPr/>
            </p:nvSpPr>
            <p:spPr>
              <a:xfrm>
                <a:off x="1599" y="2075"/>
                <a:ext cx="892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7202" name="直接连接符 75827"/>
              <p:cNvSpPr/>
              <p:nvPr/>
            </p:nvSpPr>
            <p:spPr>
              <a:xfrm flipH="1">
                <a:off x="371" y="2075"/>
                <a:ext cx="89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7203" name="文本框 75828"/>
              <p:cNvSpPr txBox="1"/>
              <p:nvPr/>
            </p:nvSpPr>
            <p:spPr>
              <a:xfrm>
                <a:off x="1292" y="1908"/>
                <a:ext cx="409" cy="29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anchor="t" anchorCtr="0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400" b="1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U</a:t>
                </a:r>
                <a:r>
                  <a:rPr lang="en-US" altLang="zh-CN" sz="2400" b="1" i="1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x</a:t>
                </a:r>
                <a:endParaRPr lang="en-US" altLang="zh-CN" sz="2400" b="1" i="1" baseline="-250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04" name="文本框 75832"/>
              <p:cNvSpPr txBox="1"/>
              <p:nvPr/>
            </p:nvSpPr>
            <p:spPr>
              <a:xfrm>
                <a:off x="420" y="1345"/>
                <a:ext cx="447" cy="29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anchor="t" anchorCtr="0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400" b="1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I</a:t>
                </a:r>
                <a:endPara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205" name="文本框 75855"/>
            <p:cNvSpPr txBox="1"/>
            <p:nvPr/>
          </p:nvSpPr>
          <p:spPr>
            <a:xfrm>
              <a:off x="1655" y="1389"/>
              <a:ext cx="31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i="1">
                  <a:latin typeface="Arial" panose="020B0604020202020204" pitchFamily="34" charset="0"/>
                  <a:ea typeface="宋体" panose="02010600030101010101" pitchFamily="2" charset="-122"/>
                </a:rPr>
                <a:t>R</a:t>
              </a:r>
              <a:endPara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5859" name="组合 75858"/>
          <p:cNvGrpSpPr/>
          <p:nvPr/>
        </p:nvGrpSpPr>
        <p:grpSpPr>
          <a:xfrm>
            <a:off x="1625600" y="4358005"/>
            <a:ext cx="4067175" cy="1584325"/>
            <a:chOff x="158" y="2704"/>
            <a:chExt cx="2562" cy="998"/>
          </a:xfrm>
        </p:grpSpPr>
        <p:grpSp>
          <p:nvGrpSpPr>
            <p:cNvPr id="7207" name="组合 75846"/>
            <p:cNvGrpSpPr/>
            <p:nvPr/>
          </p:nvGrpSpPr>
          <p:grpSpPr>
            <a:xfrm>
              <a:off x="158" y="2704"/>
              <a:ext cx="2562" cy="998"/>
              <a:chOff x="158" y="2704"/>
              <a:chExt cx="2562" cy="998"/>
            </a:xfrm>
          </p:grpSpPr>
          <p:sp>
            <p:nvSpPr>
              <p:cNvPr id="7208" name="矩形 75784"/>
              <p:cNvSpPr/>
              <p:nvPr/>
            </p:nvSpPr>
            <p:spPr>
              <a:xfrm>
                <a:off x="1095" y="3453"/>
                <a:ext cx="750" cy="187"/>
              </a:xfrm>
              <a:prstGeom prst="rect">
                <a:avLst/>
              </a:prstGeom>
              <a:noFill/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09" name="直接连接符 75781"/>
              <p:cNvSpPr/>
              <p:nvPr/>
            </p:nvSpPr>
            <p:spPr>
              <a:xfrm>
                <a:off x="220" y="3016"/>
                <a:ext cx="100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210" name="直接连接符 75783"/>
              <p:cNvSpPr/>
              <p:nvPr/>
            </p:nvSpPr>
            <p:spPr>
              <a:xfrm>
                <a:off x="658" y="3016"/>
                <a:ext cx="0" cy="4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211" name="直接连接符 75780"/>
              <p:cNvSpPr/>
              <p:nvPr/>
            </p:nvSpPr>
            <p:spPr>
              <a:xfrm flipV="1">
                <a:off x="1469" y="2828"/>
                <a:ext cx="0" cy="37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7212" name="直接连接符 75782"/>
              <p:cNvSpPr/>
              <p:nvPr/>
            </p:nvSpPr>
            <p:spPr>
              <a:xfrm>
                <a:off x="1720" y="3016"/>
                <a:ext cx="100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213" name="直接连接符 75786"/>
              <p:cNvSpPr/>
              <p:nvPr/>
            </p:nvSpPr>
            <p:spPr>
              <a:xfrm>
                <a:off x="1845" y="3515"/>
                <a:ext cx="499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214" name="直接连接符 75787"/>
              <p:cNvSpPr/>
              <p:nvPr/>
            </p:nvSpPr>
            <p:spPr>
              <a:xfrm flipV="1">
                <a:off x="2344" y="3016"/>
                <a:ext cx="0" cy="4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215" name="椭圆 75779"/>
              <p:cNvSpPr/>
              <p:nvPr/>
            </p:nvSpPr>
            <p:spPr>
              <a:xfrm>
                <a:off x="1220" y="2766"/>
                <a:ext cx="500" cy="500"/>
              </a:xfrm>
              <a:prstGeom prst="ellipse">
                <a:avLst/>
              </a:pr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16" name="直接连接符 75785"/>
              <p:cNvSpPr/>
              <p:nvPr/>
            </p:nvSpPr>
            <p:spPr>
              <a:xfrm>
                <a:off x="658" y="3515"/>
                <a:ext cx="43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217" name="矩形 75790"/>
              <p:cNvSpPr/>
              <p:nvPr/>
            </p:nvSpPr>
            <p:spPr>
              <a:xfrm>
                <a:off x="594" y="2704"/>
                <a:ext cx="1813" cy="998"/>
              </a:xfrm>
              <a:prstGeom prst="rect">
                <a:avLst/>
              </a:prstGeom>
              <a:noFill/>
              <a:ln w="222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18" name="直接连接符 75793"/>
              <p:cNvSpPr/>
              <p:nvPr/>
            </p:nvSpPr>
            <p:spPr>
              <a:xfrm>
                <a:off x="345" y="3016"/>
                <a:ext cx="187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7219" name="直接连接符 75794"/>
              <p:cNvSpPr/>
              <p:nvPr/>
            </p:nvSpPr>
            <p:spPr>
              <a:xfrm>
                <a:off x="845" y="3016"/>
                <a:ext cx="249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7220" name="文本框 75831"/>
              <p:cNvSpPr txBox="1"/>
              <p:nvPr/>
            </p:nvSpPr>
            <p:spPr>
              <a:xfrm>
                <a:off x="845" y="3010"/>
                <a:ext cx="375" cy="29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anchor="t" anchorCtr="0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400" b="1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I</a:t>
                </a:r>
                <a:endPara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21" name="文本框 75835"/>
              <p:cNvSpPr txBox="1"/>
              <p:nvPr/>
            </p:nvSpPr>
            <p:spPr>
              <a:xfrm>
                <a:off x="158" y="3016"/>
                <a:ext cx="625" cy="29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anchor="t" anchorCtr="0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400" b="1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I</a:t>
                </a:r>
                <a:r>
                  <a:rPr lang="en-US" altLang="zh-CN" sz="2400" b="1" i="1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x</a:t>
                </a:r>
                <a:endParaRPr lang="en-US" altLang="zh-CN" sz="2400" b="1" i="1" baseline="-250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222" name="文本框 75856"/>
            <p:cNvSpPr txBox="1"/>
            <p:nvPr/>
          </p:nvSpPr>
          <p:spPr>
            <a:xfrm>
              <a:off x="1519" y="3203"/>
              <a:ext cx="31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i="1">
                  <a:latin typeface="Arial" panose="020B0604020202020204" pitchFamily="34" charset="0"/>
                  <a:ea typeface="宋体" panose="02010600030101010101" pitchFamily="2" charset="-122"/>
                </a:rPr>
                <a:t>R</a:t>
              </a:r>
              <a:endParaRPr lang="en-US" altLang="zh-CN" sz="2400" b="1" i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2" name="直接连接符 1"/>
          <p:cNvCxnSpPr/>
          <p:nvPr/>
        </p:nvCxnSpPr>
        <p:spPr>
          <a:xfrm flipV="1">
            <a:off x="8976995" y="5925820"/>
            <a:ext cx="446405" cy="16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4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45116" y="1509660"/>
            <a:ext cx="197167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>
            <a:spLocks noChangeAspect="1"/>
          </p:cNvSpPr>
          <p:nvPr/>
        </p:nvSpPr>
        <p:spPr>
          <a:xfrm>
            <a:off x="823983" y="1530427"/>
            <a:ext cx="8276885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30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）断开电路开关，把小灯泡的一个接线柱上的导线卸开</a:t>
            </a:r>
            <a:r>
              <a:rPr lang="zh-CN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4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823982" y="2347142"/>
            <a:ext cx="8276885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30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选挡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：将多用电表的选择开关旋至直流电流挡，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注意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选择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大于通过小灯泡电流估计值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的量程</a:t>
            </a:r>
            <a:r>
              <a:rPr lang="zh-CN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4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823983" y="3407371"/>
            <a:ext cx="8276885" cy="105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30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测量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：把多用电表从导线断开处串联在电路中，注意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电流方向：红</a:t>
            </a:r>
            <a:r>
              <a:rPr lang="zh-CN" altLang="en-US" sz="240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表笔流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入，黑</a:t>
            </a:r>
            <a:r>
              <a:rPr lang="zh-CN" altLang="en-US" sz="240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表笔流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出</a:t>
            </a:r>
            <a:r>
              <a:rPr lang="zh-CN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4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824230" y="4585970"/>
            <a:ext cx="8912860" cy="105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30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读数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：闭合开关，根据表盘上相应量程的直流电流刻度进行读数，记录流过小灯泡的电流值。</a:t>
            </a:r>
            <a:endParaRPr lang="zh-CN" altLang="zh-CN" sz="24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6543" y="763389"/>
            <a:ext cx="515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smtClean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测量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通过小灯泡的电流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spect="1"/>
          </p:cNvSpPr>
          <p:nvPr/>
        </p:nvSpPr>
        <p:spPr>
          <a:xfrm>
            <a:off x="823983" y="1519230"/>
            <a:ext cx="5425855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30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(1) </a:t>
            </a:r>
            <a:r>
              <a:rPr 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先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确认量程和精确度</a:t>
            </a:r>
            <a:endParaRPr lang="zh-CN" altLang="zh-CN" sz="24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0158" y="754110"/>
            <a:ext cx="515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电压挡和电流挡的表盘读数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9838" y="2396359"/>
            <a:ext cx="5440054" cy="250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Group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23983" y="2330954"/>
          <a:ext cx="5198262" cy="2298584"/>
        </p:xfrm>
        <a:graphic>
          <a:graphicData uri="http://schemas.openxmlformats.org/drawingml/2006/table">
            <a:tbl>
              <a:tblPr/>
              <a:tblGrid>
                <a:gridCol w="2535751"/>
                <a:gridCol w="1353974"/>
                <a:gridCol w="1308537"/>
              </a:tblGrid>
              <a:tr h="562064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量程</a:t>
                      </a:r>
                      <a:endParaRPr kumimoji="0" lang="zh-CN" sz="24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10mA</a:t>
                      </a:r>
                      <a:endParaRPr kumimoji="0" 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250V</a:t>
                      </a:r>
                      <a:endParaRPr kumimoji="0" 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174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总格数</a:t>
                      </a:r>
                      <a:endParaRPr kumimoji="0" lang="zh-CN" sz="24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673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每个格代表的值</a:t>
                      </a:r>
                      <a:endParaRPr kumimoji="0" lang="zh-CN" sz="24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673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精确度</a:t>
                      </a:r>
                      <a:endParaRPr kumimoji="0" lang="zh-CN" sz="24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010464" y="2401145"/>
            <a:ext cx="72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资料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36910" y="4168388"/>
            <a:ext cx="1070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0.2mA</a:t>
            </a:r>
            <a:endParaRPr lang="en-US" altLang="zh-CN" sz="24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04551" y="3059546"/>
            <a:ext cx="535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altLang="zh-CN" sz="24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2387" y="3647933"/>
            <a:ext cx="1070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0.2mA</a:t>
            </a:r>
            <a:endParaRPr lang="en-US" altLang="zh-CN" sz="24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94526" y="3647933"/>
            <a:ext cx="802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5V</a:t>
            </a:r>
            <a:endParaRPr lang="en-US" altLang="zh-CN" sz="24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4526" y="3039560"/>
            <a:ext cx="535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altLang="zh-CN" sz="24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96419" y="4142166"/>
            <a:ext cx="802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5V</a:t>
            </a:r>
            <a:endParaRPr lang="en-US" altLang="zh-CN" sz="24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spect="1"/>
          </p:cNvSpPr>
          <p:nvPr/>
        </p:nvSpPr>
        <p:spPr>
          <a:xfrm>
            <a:off x="849630" y="1697355"/>
            <a:ext cx="4603750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30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读数时的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估读</a:t>
            </a:r>
            <a:r>
              <a:rPr lang="zh-CN" altLang="en-US" sz="240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规范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    </a:t>
            </a:r>
            <a:endParaRPr lang="zh-CN" altLang="en-US" sz="24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1388853" y="2360440"/>
            <a:ext cx="9721970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30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①精确度尾数为“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”时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，在精确位后加一位估读数。</a:t>
            </a:r>
            <a:endParaRPr lang="zh-CN" altLang="en-US" sz="24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1388851" y="3648613"/>
            <a:ext cx="9721972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30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en-US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精确度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尾数为“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”或“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”时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保留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到与最小刻度位数相同即可。</a:t>
            </a:r>
            <a:endParaRPr lang="zh-CN" altLang="en-US" sz="24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1643332" y="4257687"/>
            <a:ext cx="9122434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30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若精确度为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0.02A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，则读到小数点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后两位，如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0.34A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0.45A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等；</a:t>
            </a:r>
            <a:endParaRPr lang="zh-CN" altLang="en-US" sz="24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1643332" y="2964803"/>
            <a:ext cx="906204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30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若精确度为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0.1A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，则应读到小数点后两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位，如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0.20A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0.32A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等；</a:t>
            </a:r>
            <a:endParaRPr lang="zh-CN" altLang="en-US" sz="24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1643215" y="4868545"/>
            <a:ext cx="9122434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30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若精确度为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0.5A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，则读到小数点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后一位，如：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1.2A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2.0A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等。</a:t>
            </a:r>
            <a:endParaRPr lang="zh-CN" altLang="en-US" sz="24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6543" y="997315"/>
            <a:ext cx="515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电压挡和电流挡的表盘读数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"/>
          <p:cNvSpPr txBox="1"/>
          <p:nvPr/>
        </p:nvSpPr>
        <p:spPr>
          <a:xfrm>
            <a:off x="881510" y="2822775"/>
            <a:ext cx="9515168" cy="153272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欧姆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调零</a:t>
            </a:r>
            <a:r>
              <a:rPr lang="en-US" altLang="zh-CN" sz="24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将红、黑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表笔直接接触，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调整欧姆调零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旋钮，使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指针指在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欧姆零刻度线（右侧零位置）。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改变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不同倍率的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欧姆挡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后</a:t>
            </a:r>
            <a:r>
              <a:rPr lang="zh-CN" altLang="en-US" sz="240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，要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重新</a:t>
            </a:r>
            <a:r>
              <a:rPr lang="zh-CN" altLang="en-US" sz="240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欧姆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调零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>
            <a:spLocks noChangeAspect="1"/>
          </p:cNvSpPr>
          <p:nvPr/>
        </p:nvSpPr>
        <p:spPr>
          <a:xfrm>
            <a:off x="1013831" y="1289844"/>
            <a:ext cx="9554932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选择倍率</a:t>
            </a:r>
            <a:r>
              <a:rPr lang="en-US" altLang="zh-CN" sz="24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测电阻时选择合适的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倍率，以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使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指针落在刻度盘的中间区域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若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不知道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待测电阻的估计值，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可以先用中等倍率的某个欧姆挡试测，再根据指针偏转情况选择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合适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的倍率。</a:t>
            </a:r>
            <a:endParaRPr lang="zh-CN" altLang="en-US" sz="24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14095" y="4355465"/>
            <a:ext cx="973137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测量</a:t>
            </a:r>
            <a:r>
              <a:rPr lang="en-US" altLang="zh-CN" sz="240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断开电阻与其它电路连接；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将红黑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表笔分别接在待测电阻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两端，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不能用手接触金属杆。</a:t>
            </a:r>
            <a:endParaRPr lang="zh-CN" altLang="en-US" sz="240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26543" y="763389"/>
            <a:ext cx="515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测量电阻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026601" y="5512621"/>
            <a:ext cx="628147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读数</a:t>
            </a:r>
            <a:r>
              <a:rPr lang="en-US" altLang="zh-CN" sz="240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电阻值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＝表盘指针示数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倍率。</a:t>
            </a:r>
            <a:endParaRPr lang="zh-CN" altLang="en-US" sz="240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11365" y="5450840"/>
            <a:ext cx="1997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不</a:t>
            </a:r>
            <a:r>
              <a:rPr lang="zh-CN" altLang="en-US" sz="2800"/>
              <a:t>需要</a:t>
            </a:r>
            <a:r>
              <a:rPr lang="zh-CN" altLang="en-US" sz="2800">
                <a:solidFill>
                  <a:srgbClr val="FF0000"/>
                </a:solidFill>
              </a:rPr>
              <a:t>估读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0"/>
          <p:cNvGrpSpPr/>
          <p:nvPr/>
        </p:nvGrpSpPr>
        <p:grpSpPr>
          <a:xfrm>
            <a:off x="5839306" y="1604304"/>
            <a:ext cx="3310235" cy="861267"/>
            <a:chOff x="2018" y="2374"/>
            <a:chExt cx="2269" cy="611"/>
          </a:xfrm>
        </p:grpSpPr>
        <p:sp>
          <p:nvSpPr>
            <p:cNvPr id="7" name="Rectangle 11"/>
            <p:cNvSpPr/>
            <p:nvPr/>
          </p:nvSpPr>
          <p:spPr>
            <a:xfrm>
              <a:off x="2018" y="2382"/>
              <a:ext cx="815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just"/>
              <a:r>
                <a: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正极</a:t>
              </a:r>
              <a:endParaRPr lang="zh-CN" altLang="en-US"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8" name="Group 12"/>
            <p:cNvGrpSpPr/>
            <p:nvPr/>
          </p:nvGrpSpPr>
          <p:grpSpPr>
            <a:xfrm>
              <a:off x="2339" y="2660"/>
              <a:ext cx="1149" cy="325"/>
              <a:chOff x="4004" y="2145"/>
              <a:chExt cx="1134" cy="320"/>
            </a:xfrm>
          </p:grpSpPr>
          <p:grpSp>
            <p:nvGrpSpPr>
              <p:cNvPr id="12" name="Group 13"/>
              <p:cNvGrpSpPr/>
              <p:nvPr/>
            </p:nvGrpSpPr>
            <p:grpSpPr>
              <a:xfrm>
                <a:off x="4469" y="2145"/>
                <a:ext cx="224" cy="320"/>
                <a:chOff x="5884" y="3387"/>
                <a:chExt cx="182" cy="261"/>
              </a:xfrm>
            </p:grpSpPr>
            <p:sp>
              <p:nvSpPr>
                <p:cNvPr id="14" name="AutoShape 174"/>
                <p:cNvSpPr/>
                <p:nvPr/>
              </p:nvSpPr>
              <p:spPr>
                <a:xfrm rot="5400000">
                  <a:off x="5861" y="3430"/>
                  <a:ext cx="213" cy="168"/>
                </a:xfrm>
                <a:prstGeom prst="triangle">
                  <a:avLst>
                    <a:gd name="adj" fmla="val 50000"/>
                  </a:avLst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rot="10800000" vert="eaVert"/>
                <a:lstStyle/>
                <a:p>
                  <a:endParaRPr lang="zh-CN" altLang="zh-CN" sz="2400" b="1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5" name="Line 175"/>
                <p:cNvSpPr/>
                <p:nvPr/>
              </p:nvSpPr>
              <p:spPr>
                <a:xfrm rot="5400000">
                  <a:off x="5934" y="3516"/>
                  <a:ext cx="261" cy="2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  <p:sp>
            <p:nvSpPr>
              <p:cNvPr id="13" name="Line 16"/>
              <p:cNvSpPr/>
              <p:nvPr/>
            </p:nvSpPr>
            <p:spPr>
              <a:xfrm>
                <a:off x="4004" y="2300"/>
                <a:ext cx="1134" cy="1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9" name="Rectangle 17"/>
            <p:cNvSpPr/>
            <p:nvPr/>
          </p:nvSpPr>
          <p:spPr>
            <a:xfrm>
              <a:off x="3380" y="2374"/>
              <a:ext cx="90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just"/>
              <a:r>
                <a: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负极</a:t>
              </a:r>
              <a:endParaRPr lang="zh-CN" altLang="en-US"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6" name="Text Box 2"/>
          <p:cNvSpPr txBox="1"/>
          <p:nvPr/>
        </p:nvSpPr>
        <p:spPr>
          <a:xfrm>
            <a:off x="871855" y="1690370"/>
            <a:ext cx="39833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二极管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单向</a:t>
            </a:r>
            <a:r>
              <a:rPr lang="zh-CN" altLang="en-US" sz="28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导电</a:t>
            </a: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性：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Rectangle 8"/>
          <p:cNvSpPr/>
          <p:nvPr/>
        </p:nvSpPr>
        <p:spPr>
          <a:xfrm>
            <a:off x="871855" y="2582545"/>
            <a:ext cx="4655185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二极管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是一种半导体</a:t>
            </a: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元件。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3663" y="797153"/>
            <a:ext cx="8381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思考：如何判断</a:t>
            </a:r>
            <a:r>
              <a:rPr lang="zh-CN" altLang="en-US"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二极管正</a:t>
            </a:r>
            <a:r>
              <a:rPr lang="zh-CN" altLang="en-US" sz="280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负极或区分它的好坏呢？</a:t>
            </a:r>
            <a:endParaRPr lang="zh-CN" altLang="en-US" sz="280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7367" y="434150"/>
            <a:ext cx="2747009" cy="303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组合 30"/>
          <p:cNvGrpSpPr/>
          <p:nvPr/>
        </p:nvGrpSpPr>
        <p:grpSpPr>
          <a:xfrm>
            <a:off x="6254501" y="2130395"/>
            <a:ext cx="1941887" cy="2690615"/>
            <a:chOff x="6254501" y="2130395"/>
            <a:chExt cx="1941887" cy="2690615"/>
          </a:xfrm>
        </p:grpSpPr>
        <p:grpSp>
          <p:nvGrpSpPr>
            <p:cNvPr id="26" name="组合 25"/>
            <p:cNvGrpSpPr/>
            <p:nvPr/>
          </p:nvGrpSpPr>
          <p:grpSpPr>
            <a:xfrm>
              <a:off x="6254501" y="2130395"/>
              <a:ext cx="1635722" cy="2137510"/>
              <a:chOff x="6009942" y="2353688"/>
              <a:chExt cx="1635722" cy="2137510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7129373" y="2356087"/>
                <a:ext cx="516291" cy="2135111"/>
                <a:chOff x="833501" y="2578061"/>
                <a:chExt cx="516291" cy="2135111"/>
              </a:xfrm>
            </p:grpSpPr>
            <p:sp>
              <p:nvSpPr>
                <p:cNvPr id="3" name="矩形 2"/>
                <p:cNvSpPr/>
                <p:nvPr/>
              </p:nvSpPr>
              <p:spPr>
                <a:xfrm>
                  <a:off x="1103910" y="3030279"/>
                  <a:ext cx="225160" cy="55049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 17"/>
                <p:cNvSpPr/>
                <p:nvPr/>
              </p:nvSpPr>
              <p:spPr>
                <a:xfrm>
                  <a:off x="833501" y="3586121"/>
                  <a:ext cx="516291" cy="1127051"/>
                </a:xfrm>
                <a:custGeom>
                  <a:avLst/>
                  <a:gdLst>
                    <a:gd name="connsiteX0" fmla="*/ 383346 w 516291"/>
                    <a:gd name="connsiteY0" fmla="*/ 0 h 1127051"/>
                    <a:gd name="connsiteX1" fmla="*/ 510937 w 516291"/>
                    <a:gd name="connsiteY1" fmla="*/ 329609 h 1127051"/>
                    <a:gd name="connsiteX2" fmla="*/ 223858 w 516291"/>
                    <a:gd name="connsiteY2" fmla="*/ 627320 h 1127051"/>
                    <a:gd name="connsiteX3" fmla="*/ 574 w 516291"/>
                    <a:gd name="connsiteY3" fmla="*/ 850604 h 1127051"/>
                    <a:gd name="connsiteX4" fmla="*/ 160063 w 516291"/>
                    <a:gd name="connsiteY4" fmla="*/ 999460 h 1127051"/>
                    <a:gd name="connsiteX5" fmla="*/ 181328 w 516291"/>
                    <a:gd name="connsiteY5" fmla="*/ 1127051 h 1127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6291" h="1127051">
                      <a:moveTo>
                        <a:pt x="383346" y="0"/>
                      </a:moveTo>
                      <a:cubicBezTo>
                        <a:pt x="460432" y="112528"/>
                        <a:pt x="537518" y="225056"/>
                        <a:pt x="510937" y="329609"/>
                      </a:cubicBezTo>
                      <a:cubicBezTo>
                        <a:pt x="484356" y="434162"/>
                        <a:pt x="308918" y="540488"/>
                        <a:pt x="223858" y="627320"/>
                      </a:cubicBezTo>
                      <a:cubicBezTo>
                        <a:pt x="138798" y="714152"/>
                        <a:pt x="11206" y="788581"/>
                        <a:pt x="574" y="850604"/>
                      </a:cubicBezTo>
                      <a:cubicBezTo>
                        <a:pt x="-10058" y="912627"/>
                        <a:pt x="129937" y="953385"/>
                        <a:pt x="160063" y="999460"/>
                      </a:cubicBezTo>
                      <a:cubicBezTo>
                        <a:pt x="190189" y="1045535"/>
                        <a:pt x="185758" y="1086293"/>
                        <a:pt x="181328" y="1127051"/>
                      </a:cubicBezTo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5" name="直接连接符 4"/>
                <p:cNvCxnSpPr>
                  <a:stCxn id="3" idx="0"/>
                </p:cNvCxnSpPr>
                <p:nvPr/>
              </p:nvCxnSpPr>
              <p:spPr>
                <a:xfrm flipH="1" flipV="1">
                  <a:off x="1216490" y="2578061"/>
                  <a:ext cx="0" cy="452218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组合 20"/>
              <p:cNvGrpSpPr/>
              <p:nvPr/>
            </p:nvGrpSpPr>
            <p:grpSpPr>
              <a:xfrm>
                <a:off x="6009942" y="2353688"/>
                <a:ext cx="516291" cy="2121530"/>
                <a:chOff x="3990388" y="2870231"/>
                <a:chExt cx="516291" cy="2121530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4265324" y="3322449"/>
                  <a:ext cx="225160" cy="55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3" name="直接连接符 22"/>
                <p:cNvCxnSpPr>
                  <a:stCxn id="22" idx="0"/>
                </p:cNvCxnSpPr>
                <p:nvPr/>
              </p:nvCxnSpPr>
              <p:spPr>
                <a:xfrm flipH="1" flipV="1">
                  <a:off x="4377904" y="2870231"/>
                  <a:ext cx="0" cy="452218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任意多边形 23"/>
                <p:cNvSpPr/>
                <p:nvPr/>
              </p:nvSpPr>
              <p:spPr>
                <a:xfrm>
                  <a:off x="3990388" y="3864710"/>
                  <a:ext cx="516291" cy="1127051"/>
                </a:xfrm>
                <a:custGeom>
                  <a:avLst/>
                  <a:gdLst>
                    <a:gd name="connsiteX0" fmla="*/ 383346 w 516291"/>
                    <a:gd name="connsiteY0" fmla="*/ 0 h 1127051"/>
                    <a:gd name="connsiteX1" fmla="*/ 510937 w 516291"/>
                    <a:gd name="connsiteY1" fmla="*/ 329609 h 1127051"/>
                    <a:gd name="connsiteX2" fmla="*/ 223858 w 516291"/>
                    <a:gd name="connsiteY2" fmla="*/ 627320 h 1127051"/>
                    <a:gd name="connsiteX3" fmla="*/ 574 w 516291"/>
                    <a:gd name="connsiteY3" fmla="*/ 850604 h 1127051"/>
                    <a:gd name="connsiteX4" fmla="*/ 160063 w 516291"/>
                    <a:gd name="connsiteY4" fmla="*/ 999460 h 1127051"/>
                    <a:gd name="connsiteX5" fmla="*/ 181328 w 516291"/>
                    <a:gd name="connsiteY5" fmla="*/ 1127051 h 1127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6291" h="1127051">
                      <a:moveTo>
                        <a:pt x="383346" y="0"/>
                      </a:moveTo>
                      <a:cubicBezTo>
                        <a:pt x="460432" y="112528"/>
                        <a:pt x="537518" y="225056"/>
                        <a:pt x="510937" y="329609"/>
                      </a:cubicBezTo>
                      <a:cubicBezTo>
                        <a:pt x="484356" y="434162"/>
                        <a:pt x="308918" y="540488"/>
                        <a:pt x="223858" y="627320"/>
                      </a:cubicBezTo>
                      <a:cubicBezTo>
                        <a:pt x="138798" y="714152"/>
                        <a:pt x="11206" y="788581"/>
                        <a:pt x="574" y="850604"/>
                      </a:cubicBezTo>
                      <a:cubicBezTo>
                        <a:pt x="-10058" y="912627"/>
                        <a:pt x="129937" y="953385"/>
                        <a:pt x="160063" y="999460"/>
                      </a:cubicBezTo>
                      <a:cubicBezTo>
                        <a:pt x="190189" y="1045535"/>
                        <a:pt x="185758" y="1086293"/>
                        <a:pt x="181328" y="1127051"/>
                      </a:cubicBezTo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6307456" y="4359345"/>
              <a:ext cx="1888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mtClean="0">
                  <a:latin typeface="黑体" panose="02010609060101010101" pitchFamily="49" charset="-122"/>
                  <a:ea typeface="黑体" panose="02010609060101010101" pitchFamily="49" charset="-122"/>
                </a:rPr>
                <a:t>正向导通</a:t>
              </a:r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29" name="直接箭头连接符 28"/>
            <p:cNvCxnSpPr/>
            <p:nvPr/>
          </p:nvCxnSpPr>
          <p:spPr>
            <a:xfrm>
              <a:off x="6678793" y="2305319"/>
              <a:ext cx="292375" cy="4527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8"/>
          <p:cNvSpPr/>
          <p:nvPr/>
        </p:nvSpPr>
        <p:spPr>
          <a:xfrm>
            <a:off x="649642" y="3327387"/>
            <a:ext cx="5223343" cy="17703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当黑表笔接正极时，电流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从正极</a:t>
            </a: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流入二极管，此时电阻值</a:t>
            </a:r>
            <a:r>
              <a:rPr lang="zh-CN" altLang="en-US" sz="28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较小</a:t>
            </a: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；反之，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电阻值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较大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spect="1"/>
          </p:cNvSpPr>
          <p:nvPr/>
        </p:nvSpPr>
        <p:spPr>
          <a:xfrm>
            <a:off x="553313" y="817729"/>
            <a:ext cx="9871291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3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选挡调零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：将</a:t>
            </a:r>
            <a:r>
              <a:rPr lang="zh-CN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选择</a:t>
            </a:r>
            <a:r>
              <a:rPr lang="zh-CN" altLang="zh-CN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开关</a:t>
            </a:r>
            <a:r>
              <a:rPr lang="zh-CN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置于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欧姆挡，</a:t>
            </a:r>
            <a:r>
              <a:rPr lang="zh-CN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红</a:t>
            </a:r>
            <a:r>
              <a:rPr lang="zh-CN" altLang="zh-CN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、黑</a:t>
            </a:r>
            <a:r>
              <a:rPr lang="zh-CN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表笔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直接接触，</a:t>
            </a:r>
            <a:r>
              <a:rPr lang="zh-CN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调节</a:t>
            </a:r>
            <a:r>
              <a:rPr lang="zh-CN" altLang="zh-CN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欧姆调零</a:t>
            </a:r>
            <a:r>
              <a:rPr lang="zh-CN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旋钮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然后</a:t>
            </a:r>
            <a:r>
              <a:rPr lang="zh-CN" altLang="zh-CN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断开表笔</a:t>
            </a:r>
            <a:r>
              <a:rPr lang="zh-CN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4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553285" y="1869862"/>
            <a:ext cx="9871291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3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测量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读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数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如</a:t>
            </a:r>
            <a:r>
              <a:rPr lang="zh-CN" altLang="zh-CN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图所</a:t>
            </a:r>
            <a:r>
              <a:rPr lang="zh-CN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示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zh-CN" altLang="zh-CN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两表笔分别接触二极管的</a:t>
            </a:r>
            <a:r>
              <a:rPr lang="zh-CN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两端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读出电阻值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；变换表笔和二极管的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连接方式，</a:t>
            </a:r>
            <a:r>
              <a:rPr lang="zh-CN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读出电</a:t>
            </a:r>
            <a:r>
              <a:rPr lang="zh-CN" altLang="zh-CN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阻值</a:t>
            </a:r>
            <a:r>
              <a:rPr lang="zh-CN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4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517725" y="2922521"/>
            <a:ext cx="6071387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3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判断正负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电</a:t>
            </a:r>
            <a:r>
              <a:rPr lang="zh-CN" altLang="zh-CN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阻值较小的一</a:t>
            </a:r>
            <a:r>
              <a:rPr lang="zh-CN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次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黑</a:t>
            </a:r>
            <a:r>
              <a:rPr lang="zh-CN" altLang="zh-CN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表笔所接的一端是二极管的</a:t>
            </a:r>
            <a:r>
              <a:rPr lang="zh-CN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正极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zh-CN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电阻值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很</a:t>
            </a:r>
            <a:r>
              <a:rPr lang="zh-CN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大</a:t>
            </a:r>
            <a:r>
              <a:rPr lang="zh-CN" altLang="zh-CN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的一</a:t>
            </a:r>
            <a:r>
              <a:rPr lang="zh-CN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次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红</a:t>
            </a:r>
            <a:r>
              <a:rPr lang="zh-CN" altLang="zh-CN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表笔所接的一端是二极管的正极。</a:t>
            </a:r>
            <a:endParaRPr lang="zh-CN" altLang="zh-CN" sz="2400">
              <a:solidFill>
                <a:srgbClr val="0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6833" y="294868"/>
            <a:ext cx="8381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思考：如何判断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二极管正</a:t>
            </a: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负极或区分它的好坏呢？</a:t>
            </a:r>
            <a:endParaRPr lang="zh-CN" altLang="en-US" sz="280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0542" y="2520667"/>
            <a:ext cx="1780531" cy="233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2130" y="2526218"/>
            <a:ext cx="1707660" cy="23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71129" y="4856780"/>
            <a:ext cx="1476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阻值较小</a:t>
            </a:r>
            <a:endParaRPr lang="zh-CN" altLang="en-US" sz="240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13308" y="4856926"/>
            <a:ext cx="1476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阻值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很大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1925" y="2526030"/>
            <a:ext cx="10262870" cy="4396740"/>
            <a:chOff x="255" y="3787"/>
            <a:chExt cx="16162" cy="6924"/>
          </a:xfrm>
        </p:grpSpPr>
        <p:grpSp>
          <p:nvGrpSpPr>
            <p:cNvPr id="5" name="组合 4"/>
            <p:cNvGrpSpPr/>
            <p:nvPr/>
          </p:nvGrpSpPr>
          <p:grpSpPr>
            <a:xfrm>
              <a:off x="255" y="3787"/>
              <a:ext cx="11258" cy="6924"/>
              <a:chOff x="255" y="3787"/>
              <a:chExt cx="11258" cy="6924"/>
            </a:xfrm>
          </p:grpSpPr>
          <p:pic>
            <p:nvPicPr>
              <p:cNvPr id="101" name="图片 100"/>
              <p:cNvPicPr/>
              <p:nvPr/>
            </p:nvPicPr>
            <p:blipFill>
              <a:blip r:embed="rId3" r:link="rId4">
                <a:lum bright="12000" contrast="12000"/>
              </a:blip>
              <a:stretch>
                <a:fillRect/>
              </a:stretch>
            </p:blipFill>
            <p:spPr>
              <a:xfrm>
                <a:off x="255" y="3787"/>
                <a:ext cx="10122" cy="610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" name="文本框 2"/>
              <p:cNvSpPr txBox="1"/>
              <p:nvPr/>
            </p:nvSpPr>
            <p:spPr>
              <a:xfrm>
                <a:off x="6874" y="9986"/>
                <a:ext cx="4639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>
                    <a:solidFill>
                      <a:srgbClr val="FF0000"/>
                    </a:solidFill>
                  </a:rPr>
                  <a:t>二极管正负极识别</a:t>
                </a:r>
                <a:endParaRPr lang="zh-CN" altLang="en-US" sz="240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00" name="图片 99"/>
            <p:cNvPicPr/>
            <p:nvPr/>
          </p:nvPicPr>
          <p:blipFill>
            <a:blip r:embed="rId5" r:link="rId6"/>
            <a:stretch>
              <a:fillRect/>
            </a:stretch>
          </p:blipFill>
          <p:spPr>
            <a:xfrm>
              <a:off x="10378" y="4602"/>
              <a:ext cx="6039" cy="529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653695" y="4741050"/>
            <a:ext cx="8480354" cy="1404150"/>
            <a:chOff x="615015" y="1905177"/>
            <a:chExt cx="8480354" cy="1404150"/>
          </a:xfrm>
        </p:grpSpPr>
        <p:sp>
          <p:nvSpPr>
            <p:cNvPr id="7" name="右箭头 6"/>
            <p:cNvSpPr/>
            <p:nvPr/>
          </p:nvSpPr>
          <p:spPr>
            <a:xfrm>
              <a:off x="3239647" y="2254976"/>
              <a:ext cx="448574" cy="1873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8" name="右箭头 7"/>
            <p:cNvSpPr/>
            <p:nvPr/>
          </p:nvSpPr>
          <p:spPr>
            <a:xfrm>
              <a:off x="4609038" y="2304140"/>
              <a:ext cx="448574" cy="1873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9" name="右箭头 8"/>
            <p:cNvSpPr/>
            <p:nvPr/>
          </p:nvSpPr>
          <p:spPr>
            <a:xfrm>
              <a:off x="5926569" y="2304140"/>
              <a:ext cx="448574" cy="1873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0" name="手杖形箭头 9"/>
            <p:cNvSpPr/>
            <p:nvPr/>
          </p:nvSpPr>
          <p:spPr>
            <a:xfrm rot="10800000">
              <a:off x="2432898" y="2732553"/>
              <a:ext cx="4874430" cy="576774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29920" y="2732553"/>
              <a:ext cx="3388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指针偏转过大或过小</a:t>
              </a:r>
              <a:endPara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24400" y="2083982"/>
              <a:ext cx="1119674" cy="461665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400" smtClean="0">
                  <a:latin typeface="黑体" panose="02010609060101010101" pitchFamily="49" charset="-122"/>
                  <a:ea typeface="黑体" panose="02010609060101010101" pitchFamily="49" charset="-122"/>
                </a:rPr>
                <a:t>选倍率</a:t>
              </a:r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98854" y="1905177"/>
              <a:ext cx="908882" cy="830997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400" smtClean="0">
                  <a:latin typeface="黑体" panose="02010609060101010101" pitchFamily="49" charset="-122"/>
                  <a:ea typeface="黑体" panose="02010609060101010101" pitchFamily="49" charset="-122"/>
                </a:rPr>
                <a:t>欧姆调零</a:t>
              </a:r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68758" y="2115874"/>
              <a:ext cx="840610" cy="461665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400" smtClean="0">
                  <a:latin typeface="黑体" panose="02010609060101010101" pitchFamily="49" charset="-122"/>
                  <a:ea typeface="黑体" panose="02010609060101010101" pitchFamily="49" charset="-122"/>
                </a:rPr>
                <a:t>测量</a:t>
              </a:r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396361" y="2124469"/>
              <a:ext cx="1415772" cy="461665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en-US" sz="2400" smtClean="0">
                  <a:latin typeface="黑体" panose="02010609060101010101" pitchFamily="49" charset="-122"/>
                  <a:ea typeface="黑体" panose="02010609060101010101" pitchFamily="49" charset="-122"/>
                </a:rPr>
                <a:t>指针偏转</a:t>
              </a:r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右箭头 17"/>
            <p:cNvSpPr/>
            <p:nvPr/>
          </p:nvSpPr>
          <p:spPr>
            <a:xfrm>
              <a:off x="7817270" y="2306215"/>
              <a:ext cx="448574" cy="1873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90201" y="2087941"/>
              <a:ext cx="805168" cy="461665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读数</a:t>
              </a:r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5015" y="2107204"/>
              <a:ext cx="1128721" cy="461665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400" smtClean="0">
                  <a:latin typeface="黑体" panose="02010609060101010101" pitchFamily="49" charset="-122"/>
                  <a:ea typeface="黑体" panose="02010609060101010101" pitchFamily="49" charset="-122"/>
                </a:rPr>
                <a:t>测电阻</a:t>
              </a:r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2" name="右箭头 21"/>
            <p:cNvSpPr/>
            <p:nvPr/>
          </p:nvSpPr>
          <p:spPr>
            <a:xfrm>
              <a:off x="1725984" y="2254977"/>
              <a:ext cx="398416" cy="1940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725604" y="5317353"/>
            <a:ext cx="758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合适</a:t>
            </a:r>
            <a:endParaRPr lang="zh-CN" altLang="en-US" sz="200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69546" y="3657347"/>
            <a:ext cx="448574" cy="156966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机械调零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左大括号 24"/>
          <p:cNvSpPr/>
          <p:nvPr/>
        </p:nvSpPr>
        <p:spPr>
          <a:xfrm>
            <a:off x="1318120" y="3732107"/>
            <a:ext cx="307582" cy="135874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右大括号 25"/>
          <p:cNvSpPr/>
          <p:nvPr/>
        </p:nvSpPr>
        <p:spPr>
          <a:xfrm>
            <a:off x="10169854" y="3795898"/>
            <a:ext cx="191988" cy="134418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0524407" y="3873838"/>
            <a:ext cx="724840" cy="1138773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置</a:t>
            </a:r>
            <a:r>
              <a:rPr lang="en-US" altLang="zh-CN" sz="20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OFF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挡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742665" y="3013747"/>
            <a:ext cx="8233198" cy="1344488"/>
            <a:chOff x="1625702" y="2991285"/>
            <a:chExt cx="8233198" cy="1344488"/>
          </a:xfrm>
        </p:grpSpPr>
        <p:grpSp>
          <p:nvGrpSpPr>
            <p:cNvPr id="38" name="组合 37"/>
            <p:cNvGrpSpPr/>
            <p:nvPr/>
          </p:nvGrpSpPr>
          <p:grpSpPr>
            <a:xfrm>
              <a:off x="1625702" y="3504776"/>
              <a:ext cx="8233198" cy="830997"/>
              <a:chOff x="1370510" y="1612102"/>
              <a:chExt cx="8233198" cy="830997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370510" y="1612102"/>
                <a:ext cx="1559543" cy="830997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测直流电压、电流</a:t>
                </a:r>
                <a:endParaRPr lang="zh-CN" altLang="en-US" sz="24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9" name="右箭头 28"/>
              <p:cNvSpPr/>
              <p:nvPr/>
            </p:nvSpPr>
            <p:spPr>
              <a:xfrm>
                <a:off x="3010395" y="1933906"/>
                <a:ext cx="448574" cy="18738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515631" y="1765119"/>
                <a:ext cx="1152064" cy="461665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选量程</a:t>
                </a:r>
                <a:endParaRPr lang="zh-CN" altLang="en-US" sz="24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1" name="右箭头 30"/>
              <p:cNvSpPr/>
              <p:nvPr/>
            </p:nvSpPr>
            <p:spPr>
              <a:xfrm>
                <a:off x="4720860" y="1859025"/>
                <a:ext cx="448574" cy="18738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251180" y="1718723"/>
                <a:ext cx="809386" cy="461665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测量</a:t>
                </a:r>
                <a:endParaRPr lang="zh-CN" altLang="en-US" sz="24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3" name="右箭头 32"/>
              <p:cNvSpPr/>
              <p:nvPr/>
            </p:nvSpPr>
            <p:spPr>
              <a:xfrm>
                <a:off x="6147433" y="1883961"/>
                <a:ext cx="448574" cy="18738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6697643" y="1711703"/>
                <a:ext cx="1415772" cy="461665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240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指针偏转</a:t>
                </a:r>
                <a:endParaRPr lang="zh-CN" altLang="en-US" sz="24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093057" y="1994701"/>
                <a:ext cx="7586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合适</a:t>
                </a:r>
                <a:endParaRPr lang="zh-CN" altLang="en-US" sz="200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6" name="右箭头 35"/>
              <p:cNvSpPr/>
              <p:nvPr/>
            </p:nvSpPr>
            <p:spPr>
              <a:xfrm>
                <a:off x="8234188" y="1842935"/>
                <a:ext cx="448574" cy="18738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798540" y="1703073"/>
                <a:ext cx="805168" cy="461665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>
                    <a:latin typeface="黑体" panose="02010609060101010101" pitchFamily="49" charset="-122"/>
                    <a:ea typeface="黑体" panose="02010609060101010101" pitchFamily="49" charset="-122"/>
                  </a:rPr>
                  <a:t>读数</a:t>
                </a:r>
                <a:endParaRPr lang="zh-CN" altLang="en-US" sz="24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39" name="手杖形箭头 38"/>
            <p:cNvSpPr/>
            <p:nvPr/>
          </p:nvSpPr>
          <p:spPr>
            <a:xfrm flipH="1">
              <a:off x="3998626" y="2991285"/>
              <a:ext cx="3955949" cy="474932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34498" y="3071917"/>
              <a:ext cx="2018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指针偏转过小</a:t>
              </a:r>
              <a:endPara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26095" y="1140688"/>
            <a:ext cx="4002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mtClean="0">
                <a:latin typeface="黑体" panose="02010609060101010101" pitchFamily="49" charset="-122"/>
                <a:ea typeface="黑体" panose="02010609060101010101" pitchFamily="49" charset="-122"/>
              </a:rPr>
              <a:t>一、认识多用电表</a:t>
            </a:r>
            <a:endParaRPr lang="zh-CN" altLang="en-US" sz="32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8063" y="2428972"/>
            <a:ext cx="4002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mtClean="0">
                <a:latin typeface="黑体" panose="02010609060101010101" pitchFamily="49" charset="-122"/>
                <a:ea typeface="黑体" panose="02010609060101010101" pitchFamily="49" charset="-122"/>
              </a:rPr>
              <a:t>二、使用多用电表</a:t>
            </a:r>
            <a:endParaRPr lang="zh-CN" altLang="en-US" sz="32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21102" y="214922"/>
            <a:ext cx="24416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zh-CN" altLang="en-US" sz="4400" cap="none" spc="0" smtClean="0">
                <a:ln>
                  <a:prstDash val="soli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  <a:endParaRPr lang="zh-CN" altLang="en-US" sz="4400" cap="none" spc="0" smtClean="0">
              <a:ln>
                <a:prstDash val="solid"/>
              </a:ln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82307" y="1864408"/>
            <a:ext cx="3061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指针式多用电表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8194" name="组合 124961"/>
          <p:cNvGrpSpPr/>
          <p:nvPr/>
        </p:nvGrpSpPr>
        <p:grpSpPr>
          <a:xfrm rot="0">
            <a:off x="1458932" y="4639310"/>
            <a:ext cx="1923078" cy="542925"/>
            <a:chOff x="3317" y="2347"/>
            <a:chExt cx="742" cy="342"/>
          </a:xfrm>
        </p:grpSpPr>
        <p:sp>
          <p:nvSpPr>
            <p:cNvPr id="8195" name="直接连接符 124962"/>
            <p:cNvSpPr/>
            <p:nvPr/>
          </p:nvSpPr>
          <p:spPr>
            <a:xfrm flipV="1">
              <a:off x="3317" y="2387"/>
              <a:ext cx="742" cy="11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196" name="矩形 124963"/>
            <p:cNvSpPr/>
            <p:nvPr/>
          </p:nvSpPr>
          <p:spPr>
            <a:xfrm>
              <a:off x="3552" y="2347"/>
              <a:ext cx="272" cy="91"/>
            </a:xfrm>
            <a:prstGeom prst="rect">
              <a:avLst/>
            </a:prstGeom>
            <a:solidFill>
              <a:schemeClr val="tx1"/>
            </a:solidFill>
            <a:ln w="25400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197" name="文本框 124964"/>
            <p:cNvSpPr txBox="1"/>
            <p:nvPr/>
          </p:nvSpPr>
          <p:spPr>
            <a:xfrm>
              <a:off x="3459" y="2438"/>
              <a:ext cx="408" cy="251"/>
            </a:xfrm>
            <a:prstGeom prst="rect">
              <a:avLst/>
            </a:prstGeom>
            <a:noFill/>
            <a:ln w="25400">
              <a:noFill/>
            </a:ln>
          </p:spPr>
          <p:txBody>
            <a:bodyPr anchor="t" anchorCtr="0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000" b="1">
                  <a:solidFill>
                    <a:srgbClr val="FF3399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rPr>
                <a:t>Rx</a:t>
              </a:r>
              <a:endParaRPr lang="en-US" altLang="zh-CN" sz="2000" b="1">
                <a:solidFill>
                  <a:srgbClr val="FF3399"/>
                </a:solidFill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sp>
        <p:nvSpPr>
          <p:cNvPr id="8201" name="直接连接符 124937"/>
          <p:cNvSpPr/>
          <p:nvPr/>
        </p:nvSpPr>
        <p:spPr>
          <a:xfrm>
            <a:off x="1148715" y="2267585"/>
            <a:ext cx="1176655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02" name="直接连接符 124938"/>
          <p:cNvSpPr/>
          <p:nvPr/>
        </p:nvSpPr>
        <p:spPr>
          <a:xfrm>
            <a:off x="2506980" y="2267585"/>
            <a:ext cx="1176655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03" name="直接连接符 124939"/>
          <p:cNvSpPr/>
          <p:nvPr/>
        </p:nvSpPr>
        <p:spPr>
          <a:xfrm>
            <a:off x="1148715" y="2267585"/>
            <a:ext cx="0" cy="122428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04" name="直接连接符 124940"/>
          <p:cNvSpPr/>
          <p:nvPr/>
        </p:nvSpPr>
        <p:spPr>
          <a:xfrm>
            <a:off x="3683000" y="2267585"/>
            <a:ext cx="0" cy="122428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05" name="直接连接符 124941"/>
          <p:cNvSpPr/>
          <p:nvPr/>
        </p:nvSpPr>
        <p:spPr>
          <a:xfrm>
            <a:off x="1122680" y="3491230"/>
            <a:ext cx="469265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06" name="直接连接符 124942"/>
          <p:cNvSpPr/>
          <p:nvPr/>
        </p:nvSpPr>
        <p:spPr>
          <a:xfrm>
            <a:off x="3237230" y="3491230"/>
            <a:ext cx="469265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07" name="椭圆 124943"/>
          <p:cNvSpPr/>
          <p:nvPr/>
        </p:nvSpPr>
        <p:spPr>
          <a:xfrm>
            <a:off x="1591945" y="3420110"/>
            <a:ext cx="235585" cy="14478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8" name="椭圆 124944"/>
          <p:cNvSpPr/>
          <p:nvPr/>
        </p:nvSpPr>
        <p:spPr>
          <a:xfrm>
            <a:off x="3001645" y="3420110"/>
            <a:ext cx="235585" cy="14478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9" name="椭圆 124945"/>
          <p:cNvSpPr/>
          <p:nvPr/>
        </p:nvSpPr>
        <p:spPr>
          <a:xfrm>
            <a:off x="2193290" y="2157730"/>
            <a:ext cx="469265" cy="287655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10" name="文本框 124952"/>
          <p:cNvSpPr txBox="1"/>
          <p:nvPr/>
        </p:nvSpPr>
        <p:spPr>
          <a:xfrm>
            <a:off x="1268095" y="3035935"/>
            <a:ext cx="1057275" cy="398780"/>
          </a:xfrm>
          <a:prstGeom prst="rect">
            <a:avLst/>
          </a:prstGeom>
          <a:noFill/>
          <a:ln w="25400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  <a:ea typeface="华文行楷" panose="02010800040101010101" pitchFamily="2" charset="-122"/>
              </a:rPr>
              <a:t>A</a:t>
            </a:r>
            <a:endParaRPr lang="en-US" altLang="zh-CN" sz="2000" b="1"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8211" name="文本框 124953"/>
          <p:cNvSpPr txBox="1"/>
          <p:nvPr/>
        </p:nvSpPr>
        <p:spPr>
          <a:xfrm>
            <a:off x="2651760" y="3070860"/>
            <a:ext cx="1057275" cy="398780"/>
          </a:xfrm>
          <a:prstGeom prst="rect">
            <a:avLst/>
          </a:prstGeom>
          <a:noFill/>
          <a:ln w="25400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  <a:ea typeface="华文行楷" panose="02010800040101010101" pitchFamily="2" charset="-122"/>
              </a:rPr>
              <a:t>B</a:t>
            </a:r>
            <a:endParaRPr lang="en-US" altLang="zh-CN" sz="2000" b="1"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 rot="5220000">
            <a:off x="2069735" y="5218493"/>
            <a:ext cx="768985" cy="733425"/>
            <a:chOff x="508" y="8379"/>
            <a:chExt cx="1211" cy="1155"/>
          </a:xfrm>
        </p:grpSpPr>
        <p:grpSp>
          <p:nvGrpSpPr>
            <p:cNvPr id="3" name="组合 2"/>
            <p:cNvGrpSpPr/>
            <p:nvPr/>
          </p:nvGrpSpPr>
          <p:grpSpPr>
            <a:xfrm>
              <a:off x="1169" y="8911"/>
              <a:ext cx="550" cy="314"/>
              <a:chOff x="1169" y="8911"/>
              <a:chExt cx="550" cy="314"/>
            </a:xfrm>
          </p:grpSpPr>
          <p:sp>
            <p:nvSpPr>
              <p:cNvPr id="8199" name="直接连接符 124935"/>
              <p:cNvSpPr/>
              <p:nvPr/>
            </p:nvSpPr>
            <p:spPr>
              <a:xfrm>
                <a:off x="1169" y="8911"/>
                <a:ext cx="551" cy="2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200" name="直接连接符 124936"/>
              <p:cNvSpPr/>
              <p:nvPr/>
            </p:nvSpPr>
            <p:spPr>
              <a:xfrm>
                <a:off x="1314" y="9225"/>
                <a:ext cx="261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8212" name="文本框 124954"/>
            <p:cNvSpPr txBox="1"/>
            <p:nvPr/>
          </p:nvSpPr>
          <p:spPr>
            <a:xfrm rot="16200000">
              <a:off x="244" y="8642"/>
              <a:ext cx="1155" cy="62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anchor="t" anchorCtr="0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000" b="1">
                  <a:latin typeface="Times New Roman" panose="02020603050405020304" pitchFamily="18" charset="0"/>
                  <a:ea typeface="华文行楷" panose="02010800040101010101" pitchFamily="2" charset="-122"/>
                </a:rPr>
                <a:t>E,r</a:t>
              </a:r>
              <a:endParaRPr lang="en-US" altLang="zh-CN" sz="20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8213" name="组合 124955"/>
          <p:cNvGrpSpPr/>
          <p:nvPr/>
        </p:nvGrpSpPr>
        <p:grpSpPr>
          <a:xfrm rot="0">
            <a:off x="1649095" y="3556635"/>
            <a:ext cx="302895" cy="1152525"/>
            <a:chOff x="3822" y="2477"/>
            <a:chExt cx="117" cy="726"/>
          </a:xfrm>
        </p:grpSpPr>
        <p:sp>
          <p:nvSpPr>
            <p:cNvPr id="8214" name="任意多边形 124956"/>
            <p:cNvSpPr/>
            <p:nvPr/>
          </p:nvSpPr>
          <p:spPr>
            <a:xfrm>
              <a:off x="3833" y="2477"/>
              <a:ext cx="106" cy="726"/>
            </a:xfrm>
            <a:custGeom>
              <a:avLst/>
              <a:gdLst/>
              <a:ahLst/>
              <a:cxnLst/>
              <a:pathLst>
                <a:path w="106" h="726">
                  <a:moveTo>
                    <a:pt x="15" y="0"/>
                  </a:moveTo>
                  <a:cubicBezTo>
                    <a:pt x="60" y="45"/>
                    <a:pt x="106" y="91"/>
                    <a:pt x="106" y="136"/>
                  </a:cubicBezTo>
                  <a:cubicBezTo>
                    <a:pt x="106" y="181"/>
                    <a:pt x="15" y="228"/>
                    <a:pt x="15" y="273"/>
                  </a:cubicBezTo>
                  <a:cubicBezTo>
                    <a:pt x="15" y="318"/>
                    <a:pt x="106" y="379"/>
                    <a:pt x="106" y="409"/>
                  </a:cubicBezTo>
                  <a:cubicBezTo>
                    <a:pt x="106" y="439"/>
                    <a:pt x="30" y="401"/>
                    <a:pt x="15" y="454"/>
                  </a:cubicBezTo>
                  <a:cubicBezTo>
                    <a:pt x="0" y="507"/>
                    <a:pt x="7" y="616"/>
                    <a:pt x="15" y="726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5" name="矩形 124957"/>
            <p:cNvSpPr/>
            <p:nvPr/>
          </p:nvSpPr>
          <p:spPr>
            <a:xfrm>
              <a:off x="3822" y="2966"/>
              <a:ext cx="46" cy="182"/>
            </a:xfrm>
            <a:prstGeom prst="rect">
              <a:avLst/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216" name="组合 124958"/>
          <p:cNvGrpSpPr/>
          <p:nvPr/>
        </p:nvGrpSpPr>
        <p:grpSpPr>
          <a:xfrm rot="0">
            <a:off x="3079115" y="3564255"/>
            <a:ext cx="302895" cy="1152525"/>
            <a:chOff x="3288" y="2523"/>
            <a:chExt cx="117" cy="726"/>
          </a:xfrm>
        </p:grpSpPr>
        <p:sp>
          <p:nvSpPr>
            <p:cNvPr id="8217" name="任意多边形 124959"/>
            <p:cNvSpPr/>
            <p:nvPr/>
          </p:nvSpPr>
          <p:spPr>
            <a:xfrm>
              <a:off x="3299" y="2523"/>
              <a:ext cx="106" cy="726"/>
            </a:xfrm>
            <a:custGeom>
              <a:avLst/>
              <a:gdLst/>
              <a:ahLst/>
              <a:cxnLst/>
              <a:pathLst>
                <a:path w="106" h="726">
                  <a:moveTo>
                    <a:pt x="15" y="0"/>
                  </a:moveTo>
                  <a:cubicBezTo>
                    <a:pt x="60" y="45"/>
                    <a:pt x="106" y="91"/>
                    <a:pt x="106" y="136"/>
                  </a:cubicBezTo>
                  <a:cubicBezTo>
                    <a:pt x="106" y="181"/>
                    <a:pt x="15" y="228"/>
                    <a:pt x="15" y="273"/>
                  </a:cubicBezTo>
                  <a:cubicBezTo>
                    <a:pt x="15" y="318"/>
                    <a:pt x="106" y="379"/>
                    <a:pt x="106" y="409"/>
                  </a:cubicBezTo>
                  <a:cubicBezTo>
                    <a:pt x="106" y="439"/>
                    <a:pt x="30" y="401"/>
                    <a:pt x="15" y="454"/>
                  </a:cubicBezTo>
                  <a:cubicBezTo>
                    <a:pt x="0" y="507"/>
                    <a:pt x="7" y="616"/>
                    <a:pt x="15" y="726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8" name="矩形 124960"/>
            <p:cNvSpPr/>
            <p:nvPr/>
          </p:nvSpPr>
          <p:spPr>
            <a:xfrm>
              <a:off x="3288" y="3012"/>
              <a:ext cx="46" cy="182"/>
            </a:xfrm>
            <a:prstGeom prst="rect">
              <a:avLst/>
            </a:prstGeom>
            <a:solidFill>
              <a:srgbClr val="000000"/>
            </a:solidFill>
            <a:ln w="25400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219" name="直接连接符 124965"/>
          <p:cNvSpPr/>
          <p:nvPr/>
        </p:nvSpPr>
        <p:spPr>
          <a:xfrm flipV="1">
            <a:off x="2426335" y="2191385"/>
            <a:ext cx="0" cy="217805"/>
          </a:xfrm>
          <a:prstGeom prst="line">
            <a:avLst/>
          </a:prstGeom>
          <a:ln w="254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sp>
      <p:grpSp>
        <p:nvGrpSpPr>
          <p:cNvPr id="125002" name="组合 125001"/>
          <p:cNvGrpSpPr/>
          <p:nvPr/>
        </p:nvGrpSpPr>
        <p:grpSpPr>
          <a:xfrm>
            <a:off x="6539889" y="2012950"/>
            <a:ext cx="3131161" cy="2976563"/>
            <a:chOff x="3566" y="824"/>
            <a:chExt cx="1264" cy="1875"/>
          </a:xfrm>
        </p:grpSpPr>
        <p:sp>
          <p:nvSpPr>
            <p:cNvPr id="8221" name="直接连接符 125002"/>
            <p:cNvSpPr/>
            <p:nvPr/>
          </p:nvSpPr>
          <p:spPr>
            <a:xfrm rot="16200000">
              <a:off x="3625" y="1265"/>
              <a:ext cx="0" cy="117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22" name="直接连接符 125003"/>
            <p:cNvSpPr/>
            <p:nvPr/>
          </p:nvSpPr>
          <p:spPr>
            <a:xfrm rot="16200000">
              <a:off x="3621" y="1385"/>
              <a:ext cx="0" cy="58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23" name="直接连接符 125004"/>
            <p:cNvSpPr/>
            <p:nvPr/>
          </p:nvSpPr>
          <p:spPr>
            <a:xfrm>
              <a:off x="3620" y="936"/>
              <a:ext cx="454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24" name="直接连接符 125005"/>
            <p:cNvSpPr/>
            <p:nvPr/>
          </p:nvSpPr>
          <p:spPr>
            <a:xfrm>
              <a:off x="4155" y="915"/>
              <a:ext cx="454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25" name="直接连接符 125006"/>
            <p:cNvSpPr/>
            <p:nvPr/>
          </p:nvSpPr>
          <p:spPr>
            <a:xfrm>
              <a:off x="3625" y="915"/>
              <a:ext cx="0" cy="771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26" name="直接连接符 125007"/>
            <p:cNvSpPr/>
            <p:nvPr/>
          </p:nvSpPr>
          <p:spPr>
            <a:xfrm>
              <a:off x="4609" y="915"/>
              <a:ext cx="0" cy="771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27" name="直接连接符 125008"/>
            <p:cNvSpPr/>
            <p:nvPr/>
          </p:nvSpPr>
          <p:spPr>
            <a:xfrm>
              <a:off x="3621" y="1686"/>
              <a:ext cx="181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28" name="直接连接符 125009"/>
            <p:cNvSpPr/>
            <p:nvPr/>
          </p:nvSpPr>
          <p:spPr>
            <a:xfrm>
              <a:off x="4437" y="1686"/>
              <a:ext cx="181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29" name="椭圆 125010"/>
            <p:cNvSpPr/>
            <p:nvPr/>
          </p:nvSpPr>
          <p:spPr>
            <a:xfrm>
              <a:off x="3802" y="1641"/>
              <a:ext cx="91" cy="91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30" name="椭圆 125011"/>
            <p:cNvSpPr/>
            <p:nvPr/>
          </p:nvSpPr>
          <p:spPr>
            <a:xfrm>
              <a:off x="4346" y="1641"/>
              <a:ext cx="91" cy="91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31" name="椭圆 125012"/>
            <p:cNvSpPr/>
            <p:nvPr/>
          </p:nvSpPr>
          <p:spPr>
            <a:xfrm>
              <a:off x="4011" y="824"/>
              <a:ext cx="181" cy="181"/>
            </a:xfrm>
            <a:prstGeom prst="ellipse">
              <a:avLst/>
            </a:prstGeom>
            <a:solidFill>
              <a:schemeClr val="bg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32" name="矩形 125013"/>
            <p:cNvSpPr/>
            <p:nvPr/>
          </p:nvSpPr>
          <p:spPr>
            <a:xfrm>
              <a:off x="4564" y="1187"/>
              <a:ext cx="90" cy="227"/>
            </a:xfrm>
            <a:prstGeom prst="rect">
              <a:avLst/>
            </a:prstGeom>
            <a:solidFill>
              <a:schemeClr val="bg1"/>
            </a:solidFill>
            <a:ln w="25400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33" name="直接连接符 125014"/>
            <p:cNvSpPr/>
            <p:nvPr/>
          </p:nvSpPr>
          <p:spPr>
            <a:xfrm flipH="1">
              <a:off x="4644" y="1323"/>
              <a:ext cx="181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8234" name="直接连接符 125015"/>
            <p:cNvSpPr/>
            <p:nvPr/>
          </p:nvSpPr>
          <p:spPr>
            <a:xfrm flipV="1">
              <a:off x="4820" y="1051"/>
              <a:ext cx="0" cy="272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35" name="直接连接符 125016"/>
            <p:cNvSpPr/>
            <p:nvPr/>
          </p:nvSpPr>
          <p:spPr>
            <a:xfrm flipH="1">
              <a:off x="4604" y="1051"/>
              <a:ext cx="226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36" name="椭圆 125017"/>
            <p:cNvSpPr>
              <a:spLocks noChangeAspect="1"/>
            </p:cNvSpPr>
            <p:nvPr/>
          </p:nvSpPr>
          <p:spPr>
            <a:xfrm>
              <a:off x="4584" y="1031"/>
              <a:ext cx="45" cy="45"/>
            </a:xfrm>
            <a:prstGeom prst="ellipse">
              <a:avLst/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37" name="文本框 125018"/>
            <p:cNvSpPr txBox="1"/>
            <p:nvPr/>
          </p:nvSpPr>
          <p:spPr>
            <a:xfrm>
              <a:off x="4283" y="1175"/>
              <a:ext cx="408" cy="251"/>
            </a:xfrm>
            <a:prstGeom prst="rect">
              <a:avLst/>
            </a:prstGeom>
            <a:noFill/>
            <a:ln w="25400">
              <a:noFill/>
            </a:ln>
          </p:spPr>
          <p:txBody>
            <a:bodyPr anchor="t" anchorCtr="0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000" b="1">
                  <a:latin typeface="Times New Roman" panose="02020603050405020304" pitchFamily="18" charset="0"/>
                  <a:ea typeface="华文行楷" panose="02010800040101010101" pitchFamily="2" charset="-122"/>
                </a:rPr>
                <a:t>R</a:t>
              </a:r>
              <a:r>
                <a:rPr lang="en-US" altLang="zh-CN" sz="2000" b="1" baseline="-25000">
                  <a:latin typeface="Times New Roman" panose="02020603050405020304" pitchFamily="18" charset="0"/>
                  <a:ea typeface="华文行楷" panose="02010800040101010101" pitchFamily="2" charset="-122"/>
                </a:rPr>
                <a:t>1</a:t>
              </a:r>
              <a:endParaRPr lang="en-US" altLang="zh-CN" sz="2000" b="1" baseline="-25000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8238" name="文本框 125019"/>
            <p:cNvSpPr txBox="1"/>
            <p:nvPr/>
          </p:nvSpPr>
          <p:spPr>
            <a:xfrm>
              <a:off x="3784" y="1435"/>
              <a:ext cx="290" cy="25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anchor="t" anchorCtr="0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000" b="1">
                  <a:latin typeface="Times New Roman" panose="02020603050405020304" pitchFamily="18" charset="0"/>
                  <a:ea typeface="华文行楷" panose="02010800040101010101" pitchFamily="2" charset="-122"/>
                </a:rPr>
                <a:t>A</a:t>
              </a:r>
              <a:endParaRPr lang="en-US" altLang="zh-CN" sz="20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8239" name="文本框 125020"/>
            <p:cNvSpPr txBox="1"/>
            <p:nvPr/>
          </p:nvSpPr>
          <p:spPr>
            <a:xfrm>
              <a:off x="4101" y="1459"/>
              <a:ext cx="408" cy="251"/>
            </a:xfrm>
            <a:prstGeom prst="rect">
              <a:avLst/>
            </a:prstGeom>
            <a:noFill/>
            <a:ln w="25400">
              <a:noFill/>
            </a:ln>
          </p:spPr>
          <p:txBody>
            <a:bodyPr anchor="t" anchorCtr="0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000" b="1">
                  <a:latin typeface="Times New Roman" panose="02020603050405020304" pitchFamily="18" charset="0"/>
                  <a:ea typeface="华文行楷" panose="02010800040101010101" pitchFamily="2" charset="-122"/>
                </a:rPr>
                <a:t>B</a:t>
              </a:r>
              <a:endParaRPr lang="en-US" altLang="zh-CN" sz="20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8240" name="文本框 125021"/>
            <p:cNvSpPr txBox="1"/>
            <p:nvPr/>
          </p:nvSpPr>
          <p:spPr>
            <a:xfrm>
              <a:off x="3566" y="1244"/>
              <a:ext cx="361" cy="25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anchor="t" anchorCtr="0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000" b="1">
                  <a:latin typeface="Times New Roman" panose="02020603050405020304" pitchFamily="18" charset="0"/>
                  <a:ea typeface="华文行楷" panose="02010800040101010101" pitchFamily="2" charset="-122"/>
                </a:rPr>
                <a:t>E,r</a:t>
              </a:r>
              <a:endParaRPr lang="en-US" altLang="zh-CN" sz="2000" b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grpSp>
          <p:nvGrpSpPr>
            <p:cNvPr id="8241" name="组合 125022"/>
            <p:cNvGrpSpPr/>
            <p:nvPr/>
          </p:nvGrpSpPr>
          <p:grpSpPr>
            <a:xfrm>
              <a:off x="3824" y="1727"/>
              <a:ext cx="117" cy="726"/>
              <a:chOff x="3822" y="2477"/>
              <a:chExt cx="117" cy="726"/>
            </a:xfrm>
          </p:grpSpPr>
          <p:sp>
            <p:nvSpPr>
              <p:cNvPr id="8242" name="任意多边形 125023"/>
              <p:cNvSpPr/>
              <p:nvPr/>
            </p:nvSpPr>
            <p:spPr>
              <a:xfrm>
                <a:off x="3833" y="2477"/>
                <a:ext cx="106" cy="726"/>
              </a:xfrm>
              <a:custGeom>
                <a:avLst/>
                <a:gdLst/>
                <a:ahLst/>
                <a:cxnLst/>
                <a:pathLst>
                  <a:path w="106" h="726">
                    <a:moveTo>
                      <a:pt x="15" y="0"/>
                    </a:moveTo>
                    <a:cubicBezTo>
                      <a:pt x="60" y="45"/>
                      <a:pt x="106" y="91"/>
                      <a:pt x="106" y="136"/>
                    </a:cubicBezTo>
                    <a:cubicBezTo>
                      <a:pt x="106" y="181"/>
                      <a:pt x="15" y="228"/>
                      <a:pt x="15" y="273"/>
                    </a:cubicBezTo>
                    <a:cubicBezTo>
                      <a:pt x="15" y="318"/>
                      <a:pt x="106" y="379"/>
                      <a:pt x="106" y="409"/>
                    </a:cubicBezTo>
                    <a:cubicBezTo>
                      <a:pt x="106" y="439"/>
                      <a:pt x="30" y="401"/>
                      <a:pt x="15" y="454"/>
                    </a:cubicBezTo>
                    <a:cubicBezTo>
                      <a:pt x="0" y="507"/>
                      <a:pt x="7" y="616"/>
                      <a:pt x="15" y="726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243" name="矩形 125024"/>
              <p:cNvSpPr/>
              <p:nvPr/>
            </p:nvSpPr>
            <p:spPr>
              <a:xfrm>
                <a:off x="3822" y="2966"/>
                <a:ext cx="46" cy="182"/>
              </a:xfrm>
              <a:prstGeom prst="rect">
                <a:avLst/>
              </a:prstGeom>
              <a:solidFill>
                <a:srgbClr val="FF0000"/>
              </a:solidFill>
              <a:ln w="2540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244" name="组合 125025"/>
            <p:cNvGrpSpPr/>
            <p:nvPr/>
          </p:nvGrpSpPr>
          <p:grpSpPr>
            <a:xfrm>
              <a:off x="4376" y="1732"/>
              <a:ext cx="117" cy="726"/>
              <a:chOff x="3288" y="2523"/>
              <a:chExt cx="117" cy="726"/>
            </a:xfrm>
          </p:grpSpPr>
          <p:sp>
            <p:nvSpPr>
              <p:cNvPr id="8245" name="任意多边形 125026"/>
              <p:cNvSpPr/>
              <p:nvPr/>
            </p:nvSpPr>
            <p:spPr>
              <a:xfrm>
                <a:off x="3299" y="2523"/>
                <a:ext cx="106" cy="726"/>
              </a:xfrm>
              <a:custGeom>
                <a:avLst/>
                <a:gdLst/>
                <a:ahLst/>
                <a:cxnLst/>
                <a:pathLst>
                  <a:path w="106" h="726">
                    <a:moveTo>
                      <a:pt x="15" y="0"/>
                    </a:moveTo>
                    <a:cubicBezTo>
                      <a:pt x="60" y="45"/>
                      <a:pt x="106" y="91"/>
                      <a:pt x="106" y="136"/>
                    </a:cubicBezTo>
                    <a:cubicBezTo>
                      <a:pt x="106" y="181"/>
                      <a:pt x="15" y="228"/>
                      <a:pt x="15" y="273"/>
                    </a:cubicBezTo>
                    <a:cubicBezTo>
                      <a:pt x="15" y="318"/>
                      <a:pt x="106" y="379"/>
                      <a:pt x="106" y="409"/>
                    </a:cubicBezTo>
                    <a:cubicBezTo>
                      <a:pt x="106" y="439"/>
                      <a:pt x="30" y="401"/>
                      <a:pt x="15" y="454"/>
                    </a:cubicBezTo>
                    <a:cubicBezTo>
                      <a:pt x="0" y="507"/>
                      <a:pt x="7" y="616"/>
                      <a:pt x="15" y="726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246" name="矩形 125027"/>
              <p:cNvSpPr/>
              <p:nvPr/>
            </p:nvSpPr>
            <p:spPr>
              <a:xfrm>
                <a:off x="3288" y="3012"/>
                <a:ext cx="46" cy="182"/>
              </a:xfrm>
              <a:prstGeom prst="rect">
                <a:avLst/>
              </a:prstGeom>
              <a:solidFill>
                <a:srgbClr val="000000"/>
              </a:solidFill>
              <a:ln w="25400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247" name="组合 125028"/>
            <p:cNvGrpSpPr/>
            <p:nvPr/>
          </p:nvGrpSpPr>
          <p:grpSpPr>
            <a:xfrm>
              <a:off x="3830" y="2401"/>
              <a:ext cx="589" cy="298"/>
              <a:chOff x="3470" y="2341"/>
              <a:chExt cx="589" cy="298"/>
            </a:xfrm>
          </p:grpSpPr>
          <p:sp>
            <p:nvSpPr>
              <p:cNvPr id="8248" name="直接连接符 125029"/>
              <p:cNvSpPr/>
              <p:nvPr/>
            </p:nvSpPr>
            <p:spPr>
              <a:xfrm>
                <a:off x="3470" y="2387"/>
                <a:ext cx="589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249" name="矩形 125030"/>
              <p:cNvSpPr/>
              <p:nvPr/>
            </p:nvSpPr>
            <p:spPr>
              <a:xfrm>
                <a:off x="3651" y="2341"/>
                <a:ext cx="272" cy="91"/>
              </a:xfrm>
              <a:prstGeom prst="rect">
                <a:avLst/>
              </a:prstGeom>
              <a:solidFill>
                <a:schemeClr val="tx1"/>
              </a:solidFill>
              <a:ln w="25400" cap="flat" cmpd="sng">
                <a:solidFill>
                  <a:schemeClr val="accen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50" name="文本框 125031"/>
              <p:cNvSpPr txBox="1"/>
              <p:nvPr/>
            </p:nvSpPr>
            <p:spPr>
              <a:xfrm>
                <a:off x="3596" y="2388"/>
                <a:ext cx="408" cy="25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anchor="t" anchorCtr="0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000" b="1">
                    <a:solidFill>
                      <a:srgbClr val="FF3399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rPr>
                  <a:t>Rx</a:t>
                </a:r>
                <a:endParaRPr lang="en-US" altLang="zh-CN" sz="2000" b="1">
                  <a:solidFill>
                    <a:srgbClr val="FF3399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endParaRPr>
              </a:p>
            </p:txBody>
          </p:sp>
        </p:grpSp>
        <p:sp>
          <p:nvSpPr>
            <p:cNvPr id="8251" name="直接连接符 125032"/>
            <p:cNvSpPr/>
            <p:nvPr/>
          </p:nvSpPr>
          <p:spPr>
            <a:xfrm flipV="1">
              <a:off x="4101" y="824"/>
              <a:ext cx="0" cy="137"/>
            </a:xfrm>
            <a:prstGeom prst="line">
              <a:avLst/>
            </a:prstGeom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sp>
        <p:nvSpPr>
          <p:cNvPr id="125035" name="燕尾形箭头 125034"/>
          <p:cNvSpPr/>
          <p:nvPr/>
        </p:nvSpPr>
        <p:spPr>
          <a:xfrm>
            <a:off x="4768850" y="2769235"/>
            <a:ext cx="1106488" cy="360363"/>
          </a:xfrm>
          <a:prstGeom prst="notchedRightArrow">
            <a:avLst>
              <a:gd name="adj1" fmla="val 50000"/>
              <a:gd name="adj2" fmla="val 3501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5036" name="矩形 125035"/>
          <p:cNvSpPr/>
          <p:nvPr/>
        </p:nvSpPr>
        <p:spPr>
          <a:xfrm>
            <a:off x="308610" y="793750"/>
            <a:ext cx="103905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那么，我们能否将电流表改装成能直接测量电阻的表呢</a:t>
            </a:r>
            <a:r>
              <a:rPr lang="en-US" altLang="zh-CN"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  <a:endParaRPr lang="en-US" altLang="zh-CN" sz="32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405255" y="4669155"/>
            <a:ext cx="2513965" cy="1190625"/>
            <a:chOff x="2213" y="7353"/>
            <a:chExt cx="3959" cy="1875"/>
          </a:xfrm>
        </p:grpSpPr>
        <p:grpSp>
          <p:nvGrpSpPr>
            <p:cNvPr id="9" name="组合 8"/>
            <p:cNvGrpSpPr/>
            <p:nvPr/>
          </p:nvGrpSpPr>
          <p:grpSpPr>
            <a:xfrm>
              <a:off x="2213" y="7408"/>
              <a:ext cx="3204" cy="1820"/>
              <a:chOff x="2213" y="7408"/>
              <a:chExt cx="3204" cy="182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2213" y="7408"/>
                <a:ext cx="3204" cy="1820"/>
                <a:chOff x="2213" y="7408"/>
                <a:chExt cx="3204" cy="1820"/>
              </a:xfrm>
            </p:grpSpPr>
            <p:cxnSp>
              <p:nvCxnSpPr>
                <p:cNvPr id="2" name="直接连接符 1"/>
                <p:cNvCxnSpPr/>
                <p:nvPr/>
              </p:nvCxnSpPr>
              <p:spPr>
                <a:xfrm>
                  <a:off x="2265" y="7457"/>
                  <a:ext cx="26" cy="1693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直接连接符 4"/>
                <p:cNvCxnSpPr/>
                <p:nvPr/>
              </p:nvCxnSpPr>
              <p:spPr>
                <a:xfrm>
                  <a:off x="5403" y="7408"/>
                  <a:ext cx="14" cy="182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直接连接符 5"/>
                <p:cNvCxnSpPr/>
                <p:nvPr/>
              </p:nvCxnSpPr>
              <p:spPr>
                <a:xfrm>
                  <a:off x="2213" y="9176"/>
                  <a:ext cx="1407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直接连接符 7"/>
              <p:cNvCxnSpPr/>
              <p:nvPr/>
            </p:nvCxnSpPr>
            <p:spPr>
              <a:xfrm>
                <a:off x="3948" y="9176"/>
                <a:ext cx="1407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矩形 9"/>
            <p:cNvSpPr/>
            <p:nvPr/>
          </p:nvSpPr>
          <p:spPr>
            <a:xfrm>
              <a:off x="5261" y="7952"/>
              <a:ext cx="339" cy="9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326" y="7353"/>
              <a:ext cx="847" cy="1172"/>
              <a:chOff x="5326" y="7353"/>
              <a:chExt cx="847" cy="1172"/>
            </a:xfrm>
          </p:grpSpPr>
          <p:cxnSp>
            <p:nvCxnSpPr>
              <p:cNvPr id="11" name="直接连接符 10"/>
              <p:cNvCxnSpPr>
                <a:stCxn id="8195" idx="1"/>
              </p:cNvCxnSpPr>
              <p:nvPr/>
            </p:nvCxnSpPr>
            <p:spPr>
              <a:xfrm flipV="1">
                <a:off x="5326" y="7405"/>
                <a:ext cx="847" cy="1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6147" y="7353"/>
                <a:ext cx="26" cy="117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/>
              <p:cNvCxnSpPr/>
              <p:nvPr/>
            </p:nvCxnSpPr>
            <p:spPr>
              <a:xfrm flipH="1">
                <a:off x="5600" y="8499"/>
                <a:ext cx="573" cy="26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5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2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5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5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0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9217" name="文本框 76881"/>
          <p:cNvSpPr txBox="1"/>
          <p:nvPr/>
        </p:nvSpPr>
        <p:spPr>
          <a:xfrm>
            <a:off x="653098" y="419100"/>
            <a:ext cx="59817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dirty="0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一、欧姆表测量原理图</a:t>
            </a:r>
            <a:endParaRPr lang="zh-CN" altLang="en-US" sz="4000" dirty="0">
              <a:solidFill>
                <a:schemeClr val="tx1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76890" name="文本框 76889"/>
          <p:cNvSpPr txBox="1"/>
          <p:nvPr/>
        </p:nvSpPr>
        <p:spPr>
          <a:xfrm>
            <a:off x="5373688" y="3845878"/>
            <a:ext cx="5040312" cy="18148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可见，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zh-CN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Ｉ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有着一一对应的关系，在刻度盘上标出与</a:t>
            </a:r>
            <a:r>
              <a:rPr lang="zh-CN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Ｉ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对应的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的值，就能从刻度盘上直接读出待测电阻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的阻值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6906" name="直接连接符 76905"/>
          <p:cNvSpPr/>
          <p:nvPr/>
        </p:nvSpPr>
        <p:spPr>
          <a:xfrm>
            <a:off x="5373688" y="2912745"/>
            <a:ext cx="762000" cy="0"/>
          </a:xfrm>
          <a:prstGeom prst="line">
            <a:avLst/>
          </a:prstGeom>
          <a:ln w="5715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sp>
      <p:grpSp>
        <p:nvGrpSpPr>
          <p:cNvPr id="76976" name="组合 76975"/>
          <p:cNvGrpSpPr/>
          <p:nvPr/>
        </p:nvGrpSpPr>
        <p:grpSpPr>
          <a:xfrm>
            <a:off x="1847850" y="1628775"/>
            <a:ext cx="3097213" cy="4032250"/>
            <a:chOff x="204" y="1026"/>
            <a:chExt cx="1951" cy="2540"/>
          </a:xfrm>
        </p:grpSpPr>
        <p:grpSp>
          <p:nvGrpSpPr>
            <p:cNvPr id="9237" name="组合 76973"/>
            <p:cNvGrpSpPr/>
            <p:nvPr/>
          </p:nvGrpSpPr>
          <p:grpSpPr>
            <a:xfrm>
              <a:off x="204" y="1026"/>
              <a:ext cx="1951" cy="2540"/>
              <a:chOff x="204" y="1026"/>
              <a:chExt cx="1951" cy="2540"/>
            </a:xfrm>
          </p:grpSpPr>
          <p:sp>
            <p:nvSpPr>
              <p:cNvPr id="9238" name="直接连接符 76859"/>
              <p:cNvSpPr/>
              <p:nvPr/>
            </p:nvSpPr>
            <p:spPr>
              <a:xfrm>
                <a:off x="912" y="3384"/>
                <a:ext cx="18" cy="13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9239" name="组合 76875"/>
              <p:cNvGrpSpPr/>
              <p:nvPr/>
            </p:nvGrpSpPr>
            <p:grpSpPr>
              <a:xfrm>
                <a:off x="431" y="1117"/>
                <a:ext cx="1542" cy="2449"/>
                <a:chOff x="975" y="1117"/>
                <a:chExt cx="1542" cy="2449"/>
              </a:xfrm>
            </p:grpSpPr>
            <p:sp>
              <p:nvSpPr>
                <p:cNvPr id="9240" name="直接连接符 76856"/>
                <p:cNvSpPr/>
                <p:nvPr/>
              </p:nvSpPr>
              <p:spPr>
                <a:xfrm>
                  <a:off x="2018" y="3521"/>
                  <a:ext cx="318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grpSp>
              <p:nvGrpSpPr>
                <p:cNvPr id="9241" name="组合 76874"/>
                <p:cNvGrpSpPr/>
                <p:nvPr/>
              </p:nvGrpSpPr>
              <p:grpSpPr>
                <a:xfrm>
                  <a:off x="975" y="1117"/>
                  <a:ext cx="1542" cy="2449"/>
                  <a:chOff x="975" y="1117"/>
                  <a:chExt cx="1542" cy="2449"/>
                </a:xfrm>
              </p:grpSpPr>
              <p:sp>
                <p:nvSpPr>
                  <p:cNvPr id="9242" name="矩形 76854"/>
                  <p:cNvSpPr/>
                  <p:nvPr/>
                </p:nvSpPr>
                <p:spPr>
                  <a:xfrm>
                    <a:off x="1519" y="3475"/>
                    <a:ext cx="499" cy="91"/>
                  </a:xfrm>
                  <a:prstGeom prst="rect">
                    <a:avLst/>
                  </a:pr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grpSp>
                <p:nvGrpSpPr>
                  <p:cNvPr id="9243" name="组合 76873"/>
                  <p:cNvGrpSpPr/>
                  <p:nvPr/>
                </p:nvGrpSpPr>
                <p:grpSpPr>
                  <a:xfrm>
                    <a:off x="975" y="1117"/>
                    <a:ext cx="1542" cy="2404"/>
                    <a:chOff x="975" y="1117"/>
                    <a:chExt cx="1542" cy="2404"/>
                  </a:xfrm>
                </p:grpSpPr>
                <p:grpSp>
                  <p:nvGrpSpPr>
                    <p:cNvPr id="9244" name="组合 76872"/>
                    <p:cNvGrpSpPr/>
                    <p:nvPr/>
                  </p:nvGrpSpPr>
                  <p:grpSpPr>
                    <a:xfrm>
                      <a:off x="1111" y="2596"/>
                      <a:ext cx="431" cy="925"/>
                      <a:chOff x="1111" y="2596"/>
                      <a:chExt cx="431" cy="925"/>
                    </a:xfrm>
                  </p:grpSpPr>
                  <p:sp>
                    <p:nvSpPr>
                      <p:cNvPr id="9245" name="直接连接符 76855"/>
                      <p:cNvSpPr/>
                      <p:nvPr/>
                    </p:nvSpPr>
                    <p:spPr>
                      <a:xfrm flipH="1">
                        <a:off x="1111" y="3521"/>
                        <a:ext cx="409" cy="0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  <p:grpSp>
                    <p:nvGrpSpPr>
                      <p:cNvPr id="9246" name="组合 76871"/>
                      <p:cNvGrpSpPr/>
                      <p:nvPr/>
                    </p:nvGrpSpPr>
                    <p:grpSpPr>
                      <a:xfrm>
                        <a:off x="1157" y="2596"/>
                        <a:ext cx="385" cy="834"/>
                        <a:chOff x="1157" y="2596"/>
                        <a:chExt cx="385" cy="834"/>
                      </a:xfrm>
                    </p:grpSpPr>
                    <p:sp>
                      <p:nvSpPr>
                        <p:cNvPr id="9247" name="直接连接符 76844"/>
                        <p:cNvSpPr/>
                        <p:nvPr/>
                      </p:nvSpPr>
                      <p:spPr>
                        <a:xfrm>
                          <a:off x="1157" y="2614"/>
                          <a:ext cx="362" cy="0"/>
                        </a:xfrm>
                        <a:prstGeom prst="line">
                          <a:avLst/>
                        </a:prstGeom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9248" name="矩形 76852"/>
                        <p:cNvSpPr/>
                        <p:nvPr/>
                      </p:nvSpPr>
                      <p:spPr>
                        <a:xfrm>
                          <a:off x="1429" y="3158"/>
                          <a:ext cx="45" cy="272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38100" cap="flat" cmpd="sng">
                          <a:solidFill>
                            <a:srgbClr val="FF0000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  <p:txBody>
                        <a:bodyPr anchor="t" anchorCtr="0"/>
                        <a:p>
                          <a:endParaRPr lang="zh-CN" altLang="en-US">
                            <a:latin typeface="Arial" panose="020B0604020202020204" pitchFamily="34" charset="0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9249" name="任意多边形 76857"/>
                        <p:cNvSpPr/>
                        <p:nvPr/>
                      </p:nvSpPr>
                      <p:spPr>
                        <a:xfrm>
                          <a:off x="1437" y="2596"/>
                          <a:ext cx="105" cy="567"/>
                        </a:xfrm>
                        <a:custGeom>
                          <a:avLst/>
                          <a:gdLst/>
                          <a:ahLst/>
                          <a:cxnLst/>
                          <a:pathLst>
                            <a:path w="105" h="567">
                              <a:moveTo>
                                <a:pt x="68" y="0"/>
                              </a:moveTo>
                              <a:cubicBezTo>
                                <a:pt x="74" y="6"/>
                                <a:pt x="83" y="10"/>
                                <a:pt x="87" y="18"/>
                              </a:cubicBezTo>
                              <a:cubicBezTo>
                                <a:pt x="96" y="35"/>
                                <a:pt x="105" y="73"/>
                                <a:pt x="105" y="73"/>
                              </a:cubicBezTo>
                              <a:cubicBezTo>
                                <a:pt x="91" y="143"/>
                                <a:pt x="81" y="193"/>
                                <a:pt x="50" y="256"/>
                              </a:cubicBezTo>
                              <a:cubicBezTo>
                                <a:pt x="41" y="303"/>
                                <a:pt x="45" y="322"/>
                                <a:pt x="59" y="366"/>
                              </a:cubicBezTo>
                              <a:cubicBezTo>
                                <a:pt x="38" y="451"/>
                                <a:pt x="47" y="415"/>
                                <a:pt x="32" y="475"/>
                              </a:cubicBezTo>
                              <a:cubicBezTo>
                                <a:pt x="29" y="486"/>
                                <a:pt x="19" y="493"/>
                                <a:pt x="14" y="503"/>
                              </a:cubicBezTo>
                              <a:cubicBezTo>
                                <a:pt x="0" y="531"/>
                                <a:pt x="4" y="534"/>
                                <a:pt x="4" y="567"/>
                              </a:cubicBezTo>
                            </a:path>
                          </a:pathLst>
                        </a:custGeom>
                        <a:noFill/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9250" name="组合 76869"/>
                    <p:cNvGrpSpPr/>
                    <p:nvPr/>
                  </p:nvGrpSpPr>
                  <p:grpSpPr>
                    <a:xfrm>
                      <a:off x="975" y="1117"/>
                      <a:ext cx="1542" cy="2404"/>
                      <a:chOff x="1020" y="1117"/>
                      <a:chExt cx="1542" cy="2404"/>
                    </a:xfrm>
                  </p:grpSpPr>
                  <p:sp>
                    <p:nvSpPr>
                      <p:cNvPr id="9251" name="直接连接符 76833"/>
                      <p:cNvSpPr/>
                      <p:nvPr/>
                    </p:nvSpPr>
                    <p:spPr>
                      <a:xfrm>
                        <a:off x="1746" y="1207"/>
                        <a:ext cx="0" cy="137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sp>
                  <p:grpSp>
                    <p:nvGrpSpPr>
                      <p:cNvPr id="9252" name="组合 76867"/>
                      <p:cNvGrpSpPr/>
                      <p:nvPr/>
                    </p:nvGrpSpPr>
                    <p:grpSpPr>
                      <a:xfrm>
                        <a:off x="1020" y="1117"/>
                        <a:ext cx="1542" cy="2404"/>
                        <a:chOff x="1020" y="1117"/>
                        <a:chExt cx="1542" cy="2404"/>
                      </a:xfrm>
                    </p:grpSpPr>
                    <p:sp>
                      <p:nvSpPr>
                        <p:cNvPr id="9253" name="任意多边形 76851"/>
                        <p:cNvSpPr/>
                        <p:nvPr/>
                      </p:nvSpPr>
                      <p:spPr>
                        <a:xfrm>
                          <a:off x="2109" y="2614"/>
                          <a:ext cx="45" cy="544"/>
                        </a:xfrm>
                        <a:custGeom>
                          <a:avLst/>
                          <a:gdLst/>
                          <a:ahLst/>
                          <a:cxnLst/>
                          <a:pathLst>
                            <a:path w="221" h="585">
                              <a:moveTo>
                                <a:pt x="9" y="0"/>
                              </a:moveTo>
                              <a:cubicBezTo>
                                <a:pt x="24" y="87"/>
                                <a:pt x="0" y="97"/>
                                <a:pt x="55" y="128"/>
                              </a:cubicBezTo>
                              <a:cubicBezTo>
                                <a:pt x="79" y="141"/>
                                <a:pt x="104" y="152"/>
                                <a:pt x="128" y="164"/>
                              </a:cubicBezTo>
                              <a:cubicBezTo>
                                <a:pt x="140" y="170"/>
                                <a:pt x="165" y="182"/>
                                <a:pt x="165" y="182"/>
                              </a:cubicBezTo>
                              <a:cubicBezTo>
                                <a:pt x="216" y="252"/>
                                <a:pt x="221" y="297"/>
                                <a:pt x="137" y="338"/>
                              </a:cubicBezTo>
                              <a:cubicBezTo>
                                <a:pt x="72" y="403"/>
                                <a:pt x="55" y="495"/>
                                <a:pt x="55" y="585"/>
                              </a:cubicBezTo>
                            </a:path>
                          </a:pathLst>
                        </a:custGeom>
                        <a:noFill/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9254" name="矩形 76853"/>
                        <p:cNvSpPr/>
                        <p:nvPr/>
                      </p:nvSpPr>
                      <p:spPr>
                        <a:xfrm>
                          <a:off x="2109" y="3113"/>
                          <a:ext cx="46" cy="272"/>
                        </a:xfrm>
                        <a:prstGeom prst="rect">
                          <a:avLst/>
                        </a:prstGeom>
                        <a:solidFill>
                          <a:srgbClr val="000000"/>
                        </a:solidFill>
                        <a:ln w="38100" cap="flat" cmpd="sng">
                          <a:solidFill>
                            <a:srgbClr val="000000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  <p:txBody>
                        <a:bodyPr anchor="t" anchorCtr="0"/>
                        <a:p>
                          <a:endParaRPr lang="zh-CN" altLang="en-US">
                            <a:latin typeface="Arial" panose="020B0604020202020204" pitchFamily="34" charset="0"/>
                            <a:ea typeface="宋体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9255" name="直接连接符 76860"/>
                        <p:cNvSpPr/>
                        <p:nvPr/>
                      </p:nvSpPr>
                      <p:spPr>
                        <a:xfrm>
                          <a:off x="2136" y="3385"/>
                          <a:ext cx="0" cy="136"/>
                        </a:xfrm>
                        <a:prstGeom prst="line">
                          <a:avLst/>
                        </a:prstGeom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</p:sp>
                    <p:grpSp>
                      <p:nvGrpSpPr>
                        <p:cNvPr id="9256" name="组合 76866"/>
                        <p:cNvGrpSpPr/>
                        <p:nvPr/>
                      </p:nvGrpSpPr>
                      <p:grpSpPr>
                        <a:xfrm>
                          <a:off x="1020" y="1117"/>
                          <a:ext cx="1542" cy="1497"/>
                          <a:chOff x="1020" y="1117"/>
                          <a:chExt cx="1542" cy="1497"/>
                        </a:xfrm>
                      </p:grpSpPr>
                      <p:sp>
                        <p:nvSpPr>
                          <p:cNvPr id="9257" name="直接连接符 76834"/>
                          <p:cNvSpPr/>
                          <p:nvPr/>
                        </p:nvSpPr>
                        <p:spPr>
                          <a:xfrm>
                            <a:off x="1791" y="1117"/>
                            <a:ext cx="0" cy="317"/>
                          </a:xfrm>
                          <a:prstGeom prst="line">
                            <a:avLst/>
                          </a:prstGeom>
                          <a:ln w="38100" cap="flat" cmpd="sng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</p:sp>
                      <p:grpSp>
                        <p:nvGrpSpPr>
                          <p:cNvPr id="9258" name="组合 76865"/>
                          <p:cNvGrpSpPr/>
                          <p:nvPr/>
                        </p:nvGrpSpPr>
                        <p:grpSpPr>
                          <a:xfrm>
                            <a:off x="1020" y="1252"/>
                            <a:ext cx="1542" cy="1362"/>
                            <a:chOff x="1020" y="1252"/>
                            <a:chExt cx="1542" cy="1362"/>
                          </a:xfrm>
                        </p:grpSpPr>
                        <p:sp>
                          <p:nvSpPr>
                            <p:cNvPr id="9259" name="直接连接符 76832"/>
                            <p:cNvSpPr/>
                            <p:nvPr/>
                          </p:nvSpPr>
                          <p:spPr>
                            <a:xfrm flipV="1">
                              <a:off x="1202" y="1253"/>
                              <a:ext cx="544" cy="0"/>
                            </a:xfrm>
                            <a:prstGeom prst="line">
                              <a:avLst/>
                            </a:prstGeom>
                            <a:ln w="38100" cap="flat" cmpd="sng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</p:spPr>
                        </p:sp>
                        <p:sp>
                          <p:nvSpPr>
                            <p:cNvPr id="9260" name="直接连接符 76835"/>
                            <p:cNvSpPr/>
                            <p:nvPr/>
                          </p:nvSpPr>
                          <p:spPr>
                            <a:xfrm>
                              <a:off x="1791" y="1253"/>
                              <a:ext cx="545" cy="0"/>
                            </a:xfrm>
                            <a:prstGeom prst="line">
                              <a:avLst/>
                            </a:prstGeom>
                            <a:ln w="38100" cap="flat" cmpd="sng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</p:spPr>
                        </p:sp>
                        <p:grpSp>
                          <p:nvGrpSpPr>
                            <p:cNvPr id="9261" name="组合 76863"/>
                            <p:cNvGrpSpPr/>
                            <p:nvPr/>
                          </p:nvGrpSpPr>
                          <p:grpSpPr>
                            <a:xfrm>
                              <a:off x="2290" y="1253"/>
                              <a:ext cx="272" cy="1361"/>
                              <a:chOff x="2290" y="1253"/>
                              <a:chExt cx="272" cy="1361"/>
                            </a:xfrm>
                          </p:grpSpPr>
                          <p:sp>
                            <p:nvSpPr>
                              <p:cNvPr id="9262" name="直接连接符 76839"/>
                              <p:cNvSpPr/>
                              <p:nvPr/>
                            </p:nvSpPr>
                            <p:spPr>
                              <a:xfrm>
                                <a:off x="2562" y="1616"/>
                                <a:ext cx="0" cy="408"/>
                              </a:xfrm>
                              <a:prstGeom prst="line">
                                <a:avLst/>
                              </a:prstGeom>
                              <a:ln w="38100" cap="flat" cmpd="sng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sp>
                          <p:grpSp>
                            <p:nvGrpSpPr>
                              <p:cNvPr id="9263" name="组合 76862"/>
                              <p:cNvGrpSpPr/>
                              <p:nvPr/>
                            </p:nvGrpSpPr>
                            <p:grpSpPr>
                              <a:xfrm>
                                <a:off x="2290" y="1253"/>
                                <a:ext cx="272" cy="1361"/>
                                <a:chOff x="2154" y="1253"/>
                                <a:chExt cx="272" cy="1361"/>
                              </a:xfrm>
                            </p:grpSpPr>
                            <p:sp>
                              <p:nvSpPr>
                                <p:cNvPr id="9264" name="直接连接符 76836"/>
                                <p:cNvSpPr/>
                                <p:nvPr/>
                              </p:nvSpPr>
                              <p:spPr>
                                <a:xfrm>
                                  <a:off x="2200" y="1253"/>
                                  <a:ext cx="0" cy="589"/>
                                </a:xfrm>
                                <a:prstGeom prst="line">
                                  <a:avLst/>
                                </a:prstGeom>
                                <a:ln w="38100" cap="flat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</p:sp>
                            <p:sp>
                              <p:nvSpPr>
                                <p:cNvPr id="9265" name="矩形 76837"/>
                                <p:cNvSpPr/>
                                <p:nvPr/>
                              </p:nvSpPr>
                              <p:spPr>
                                <a:xfrm>
                                  <a:off x="2154" y="1842"/>
                                  <a:ext cx="136" cy="363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tx1"/>
                                </a:solidFill>
                                <a:ln w="38100">
                                  <a:noFill/>
                                </a:ln>
                              </p:spPr>
                              <p:txBody>
                                <a:bodyPr anchor="t" anchorCtr="0"/>
                                <a:p>
                                  <a:endParaRPr lang="zh-CN" altLang="en-US">
                                    <a:latin typeface="Arial" panose="020B0604020202020204" pitchFamily="34" charset="0"/>
                                    <a:ea typeface="宋体" panose="02010600030101010101" pitchFamily="2" charset="-122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9266" name="直接连接符 76838"/>
                                <p:cNvSpPr/>
                                <p:nvPr/>
                              </p:nvSpPr>
                              <p:spPr>
                                <a:xfrm flipV="1">
                                  <a:off x="2200" y="1616"/>
                                  <a:ext cx="226" cy="0"/>
                                </a:xfrm>
                                <a:prstGeom prst="line">
                                  <a:avLst/>
                                </a:prstGeom>
                                <a:ln w="38100" cap="flat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</p:sp>
                            <p:sp>
                              <p:nvSpPr>
                                <p:cNvPr id="9267" name="直接连接符 76840"/>
                                <p:cNvSpPr/>
                                <p:nvPr/>
                              </p:nvSpPr>
                              <p:spPr>
                                <a:xfrm flipH="1">
                                  <a:off x="2290" y="2024"/>
                                  <a:ext cx="136" cy="0"/>
                                </a:xfrm>
                                <a:prstGeom prst="line">
                                  <a:avLst/>
                                </a:prstGeom>
                                <a:ln w="38100" cap="flat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triangle" w="med" len="med"/>
                                </a:ln>
                              </p:spPr>
                            </p:sp>
                            <p:sp>
                              <p:nvSpPr>
                                <p:cNvPr id="9268" name="直接连接符 76842"/>
                                <p:cNvSpPr/>
                                <p:nvPr/>
                              </p:nvSpPr>
                              <p:spPr>
                                <a:xfrm flipH="1">
                                  <a:off x="2200" y="2205"/>
                                  <a:ext cx="0" cy="409"/>
                                </a:xfrm>
                                <a:prstGeom prst="line">
                                  <a:avLst/>
                                </a:prstGeom>
                                <a:ln w="38100" cap="flat" cmpd="sng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</p:sp>
                          </p:grpSp>
                        </p:grpSp>
                        <p:grpSp>
                          <p:nvGrpSpPr>
                            <p:cNvPr id="9269" name="组合 76861"/>
                            <p:cNvGrpSpPr/>
                            <p:nvPr/>
                          </p:nvGrpSpPr>
                          <p:grpSpPr>
                            <a:xfrm>
                              <a:off x="1020" y="1252"/>
                              <a:ext cx="318" cy="1362"/>
                              <a:chOff x="1247" y="1252"/>
                              <a:chExt cx="318" cy="1362"/>
                            </a:xfrm>
                          </p:grpSpPr>
                          <p:sp>
                            <p:nvSpPr>
                              <p:cNvPr id="9270" name="椭圆 76830"/>
                              <p:cNvSpPr/>
                              <p:nvPr/>
                            </p:nvSpPr>
                            <p:spPr>
                              <a:xfrm>
                                <a:off x="1247" y="1797"/>
                                <a:ext cx="318" cy="318"/>
                              </a:xfrm>
                              <a:prstGeom prst="ellipse">
                                <a:avLst/>
                              </a:prstGeom>
                              <a:noFill/>
                              <a:ln w="38100" cap="flat" cmpd="sng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 anchor="t" anchorCtr="0"/>
                              <a:p>
                                <a:endParaRPr lang="zh-CN" altLang="en-US">
                                  <a:latin typeface="Arial" panose="020B0604020202020204" pitchFamily="34" charset="0"/>
                                  <a:ea typeface="宋体" panose="02010600030101010101" pitchFamily="2" charset="-122"/>
                                </a:endParaRPr>
                              </a:p>
                            </p:txBody>
                          </p:sp>
                          <p:sp>
                            <p:nvSpPr>
                              <p:cNvPr id="9271" name="直接连接符 76831"/>
                              <p:cNvSpPr/>
                              <p:nvPr/>
                            </p:nvSpPr>
                            <p:spPr>
                              <a:xfrm flipV="1">
                                <a:off x="1429" y="1252"/>
                                <a:ext cx="0" cy="545"/>
                              </a:xfrm>
                              <a:prstGeom prst="line">
                                <a:avLst/>
                              </a:prstGeom>
                              <a:ln w="38100" cap="flat" cmpd="sng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sp>
                          <p:sp>
                            <p:nvSpPr>
                              <p:cNvPr id="9272" name="直接连接符 76843"/>
                              <p:cNvSpPr/>
                              <p:nvPr/>
                            </p:nvSpPr>
                            <p:spPr>
                              <a:xfrm>
                                <a:off x="1429" y="2115"/>
                                <a:ext cx="0" cy="499"/>
                              </a:xfrm>
                              <a:prstGeom prst="line">
                                <a:avLst/>
                              </a:prstGeom>
                              <a:ln w="38100" cap="flat" cmpd="sng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</p:spPr>
                          </p:sp>
                        </p:grpSp>
                        <p:sp>
                          <p:nvSpPr>
                            <p:cNvPr id="9273" name="直接连接符 76845"/>
                            <p:cNvSpPr/>
                            <p:nvPr/>
                          </p:nvSpPr>
                          <p:spPr>
                            <a:xfrm flipH="1">
                              <a:off x="2109" y="2614"/>
                              <a:ext cx="227" cy="0"/>
                            </a:xfrm>
                            <a:prstGeom prst="line">
                              <a:avLst/>
                            </a:prstGeom>
                            <a:ln w="38100" cap="flat" cmpd="sng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</p:spPr>
                        </p:sp>
                        <p:sp>
                          <p:nvSpPr>
                            <p:cNvPr id="9274" name="直接连接符 76864"/>
                            <p:cNvSpPr/>
                            <p:nvPr/>
                          </p:nvSpPr>
                          <p:spPr>
                            <a:xfrm flipH="1" flipV="1">
                              <a:off x="1193" y="1851"/>
                              <a:ext cx="9" cy="218"/>
                            </a:xfrm>
                            <a:prstGeom prst="line">
                              <a:avLst/>
                            </a:prstGeom>
                            <a:ln w="38100" cap="flat" cmpd="sng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triangle" w="med" len="med"/>
                            </a:ln>
                          </p:spPr>
                        </p:sp>
                      </p:grpSp>
                    </p:grpSp>
                  </p:grpSp>
                </p:grpSp>
              </p:grpSp>
            </p:grpSp>
          </p:grpSp>
          <p:sp>
            <p:nvSpPr>
              <p:cNvPr id="9275" name="圆角矩形 76879"/>
              <p:cNvSpPr/>
              <p:nvPr/>
            </p:nvSpPr>
            <p:spPr>
              <a:xfrm>
                <a:off x="204" y="1026"/>
                <a:ext cx="1951" cy="1951"/>
              </a:xfrm>
              <a:prstGeom prst="roundRect">
                <a:avLst>
                  <a:gd name="adj" fmla="val 16667"/>
                </a:avLst>
              </a:prstGeom>
              <a:noFill/>
              <a:ln w="22225" cap="flat" cmpd="sng">
                <a:solidFill>
                  <a:schemeClr val="accent1"/>
                </a:solidFill>
                <a:prstDash val="lgDash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76" name="文本框 76917"/>
              <p:cNvSpPr txBox="1"/>
              <p:nvPr/>
            </p:nvSpPr>
            <p:spPr>
              <a:xfrm>
                <a:off x="1374" y="1843"/>
                <a:ext cx="363" cy="29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  <a:r>
                  <a:rPr lang="en-US" altLang="zh-CN" sz="2400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77" name="文本框 76918"/>
              <p:cNvSpPr txBox="1"/>
              <p:nvPr/>
            </p:nvSpPr>
            <p:spPr>
              <a:xfrm>
                <a:off x="840" y="1230"/>
                <a:ext cx="317" cy="29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E</a:t>
                </a:r>
                <a:endPara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78" name="文本框 76919"/>
              <p:cNvSpPr txBox="1"/>
              <p:nvPr/>
            </p:nvSpPr>
            <p:spPr>
              <a:xfrm>
                <a:off x="748" y="1842"/>
                <a:ext cx="408" cy="29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  <a:r>
                  <a:rPr lang="en-US" altLang="zh-CN" sz="2400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g</a:t>
                </a:r>
                <a:endPara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79" name="矩形 76920"/>
              <p:cNvSpPr/>
              <p:nvPr/>
            </p:nvSpPr>
            <p:spPr>
              <a:xfrm>
                <a:off x="1066" y="3113"/>
                <a:ext cx="306" cy="29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anchor="t" anchorCtr="0">
                <a:spAutoFit/>
              </a:bodyPr>
              <a:p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  <a:r>
                  <a:rPr lang="en-US" altLang="zh-CN" sz="2400" b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x</a:t>
                </a:r>
                <a:endPara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80" name="矩形 76921"/>
              <p:cNvSpPr/>
              <p:nvPr/>
            </p:nvSpPr>
            <p:spPr>
              <a:xfrm>
                <a:off x="1247" y="1208"/>
                <a:ext cx="177" cy="29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anchor="t" anchorCtr="0">
                <a:spAutoFit/>
              </a:bodyPr>
              <a:p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  <a:endPara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281" name="椭圆 76974"/>
            <p:cNvSpPr/>
            <p:nvPr/>
          </p:nvSpPr>
          <p:spPr>
            <a:xfrm>
              <a:off x="1728" y="1597"/>
              <a:ext cx="44" cy="44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5572760" y="1481455"/>
                <a:ext cx="1772920" cy="7950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𝐸</m:t>
                          </m:r>
                        </m:num>
                        <m:den>
                          <m: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  <m:r>
                            <a:rPr lang="en-US" altLang="zh-CN" sz="3200" i="1" baseline="-25000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𝛺</m:t>
                          </m:r>
                          <m: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+</m:t>
                          </m:r>
                          <m: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  <m:r>
                            <a:rPr lang="en-US" altLang="zh-CN" sz="3200" i="1" baseline="-25000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altLang="zh-CN" sz="3200" i="1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760" y="1481455"/>
                <a:ext cx="1772920" cy="795020"/>
              </a:xfrm>
              <a:prstGeom prst="rect">
                <a:avLst/>
              </a:prstGeom>
              <a:blipFill rotWithShape="1">
                <a:blip r:embed="rId1"/>
                <a:stretch>
                  <a:fillRect r="-3331" b="-308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6297930" y="2413000"/>
                <a:ext cx="3066415" cy="10020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2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3200" i="1" baseline="-25000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𝑋</m:t>
                      </m:r>
                      <m:r>
                        <a:rPr lang="en-US" altLang="zh-CN" sz="32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𝐸</m:t>
                          </m:r>
                        </m:num>
                        <m:den>
                          <m: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𝐼</m:t>
                          </m:r>
                        </m:den>
                      </m:f>
                      <m:r>
                        <a:rPr lang="en-US" altLang="zh-CN" sz="32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sz="32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−</m:t>
                      </m:r>
                      <m:r>
                        <a:rPr lang="en-US" altLang="zh-CN" sz="32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3200" i="1" baseline="-25000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𝛺</m:t>
                      </m:r>
                    </m:oMath>
                  </m:oMathPara>
                </a14:m>
                <a:endParaRPr lang="en-US" altLang="zh-CN" sz="3200" i="1" baseline="-25000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930" y="2413000"/>
                <a:ext cx="3066415" cy="1002030"/>
              </a:xfrm>
              <a:prstGeom prst="rect">
                <a:avLst/>
              </a:prstGeom>
              <a:blipFill rotWithShape="1">
                <a:blip r:embed="rId2"/>
                <a:stretch>
                  <a:fillRect b="-2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6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768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768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7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7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90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11620" name="文本框 111619"/>
          <p:cNvSpPr txBox="1"/>
          <p:nvPr/>
        </p:nvSpPr>
        <p:spPr>
          <a:xfrm>
            <a:off x="581660" y="1116330"/>
            <a:ext cx="8280400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、欧姆表的零刻度为什么在哪边？</a:t>
            </a:r>
            <a:endParaRPr lang="zh-CN" altLang="en-US" sz="36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1623" name="文本框 111622"/>
          <p:cNvSpPr txBox="1"/>
          <p:nvPr/>
        </p:nvSpPr>
        <p:spPr>
          <a:xfrm>
            <a:off x="581660" y="4694555"/>
            <a:ext cx="107061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r>
              <a: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、有人说，欧姆表的内阻等于指针半偏时的外接电阻的阻值</a:t>
            </a:r>
            <a:r>
              <a:rPr lang="en-US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(</a:t>
            </a:r>
            <a:r>
              <a: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中值电阻），这种说法对吗？为什么？</a:t>
            </a:r>
            <a:endParaRPr lang="zh-CN" altLang="en-US" sz="2800" b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291" name="文本框 1"/>
          <p:cNvSpPr txBox="1"/>
          <p:nvPr/>
        </p:nvSpPr>
        <p:spPr>
          <a:xfrm>
            <a:off x="395605" y="416560"/>
            <a:ext cx="7939088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观察欧姆表的刻度盘，思考下面问题：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292" name="图片 7"/>
          <p:cNvPicPr>
            <a:picLocks noChangeAspect="1"/>
          </p:cNvPicPr>
          <p:nvPr/>
        </p:nvPicPr>
        <p:blipFill>
          <a:blip r:embed="rId1"/>
          <a:srcRect l="44136" r="-4288" b="5479"/>
          <a:stretch>
            <a:fillRect/>
          </a:stretch>
        </p:blipFill>
        <p:spPr>
          <a:xfrm>
            <a:off x="6991985" y="1644968"/>
            <a:ext cx="4678363" cy="3255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文本框 3"/>
          <p:cNvSpPr txBox="1"/>
          <p:nvPr/>
        </p:nvSpPr>
        <p:spPr>
          <a:xfrm>
            <a:off x="581660" y="2940050"/>
            <a:ext cx="550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、欧姆表的刻度有何特点？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6445" y="1645285"/>
            <a:ext cx="29565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刻度盘的最右边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1660" y="2110105"/>
            <a:ext cx="63519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随指针向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右偏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转，通过表头的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电流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增大，此时待测电阻将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减小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。</a:t>
            </a:r>
            <a:endParaRPr lang="zh-CN" altLang="en-US" sz="2400" b="1" dirty="0"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189510" name="组合 189509"/>
          <p:cNvGrpSpPr/>
          <p:nvPr/>
        </p:nvGrpSpPr>
        <p:grpSpPr>
          <a:xfrm>
            <a:off x="895985" y="3867151"/>
            <a:ext cx="2663825" cy="1074737"/>
            <a:chOff x="1837" y="867"/>
            <a:chExt cx="1678" cy="677"/>
          </a:xfrm>
        </p:grpSpPr>
        <p:sp>
          <p:nvSpPr>
            <p:cNvPr id="14407" name="文本框 189511"/>
            <p:cNvSpPr txBox="1"/>
            <p:nvPr/>
          </p:nvSpPr>
          <p:spPr>
            <a:xfrm>
              <a:off x="1837" y="1034"/>
              <a:ext cx="1678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R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lang="en-US" altLang="zh-CN" sz="32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=   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</a:t>
              </a:r>
              <a:r>
                <a:rPr lang="en-US" altLang="zh-CN" sz="32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R</a:t>
              </a:r>
              <a:r>
                <a:rPr lang="zh-CN" altLang="en-US" sz="32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内</a:t>
              </a:r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3200" b="1" dirty="0">
                  <a:solidFill>
                    <a:schemeClr val="accent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32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endPara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408" name="直接连接符 189512"/>
            <p:cNvSpPr/>
            <p:nvPr/>
          </p:nvSpPr>
          <p:spPr>
            <a:xfrm>
              <a:off x="2328" y="1208"/>
              <a:ext cx="359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409" name="文本框 189513"/>
            <p:cNvSpPr txBox="1"/>
            <p:nvPr/>
          </p:nvSpPr>
          <p:spPr>
            <a:xfrm>
              <a:off x="2328" y="867"/>
              <a:ext cx="479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endPara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410" name="文本框 189514"/>
            <p:cNvSpPr txBox="1"/>
            <p:nvPr/>
          </p:nvSpPr>
          <p:spPr>
            <a:xfrm>
              <a:off x="2328" y="1176"/>
              <a:ext cx="479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endPara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89516" name="文本框 189515"/>
          <p:cNvSpPr txBox="1"/>
          <p:nvPr/>
        </p:nvSpPr>
        <p:spPr>
          <a:xfrm>
            <a:off x="395605" y="3523615"/>
            <a:ext cx="73050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i="1"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2400" b="1" i="1">
                <a:latin typeface="黑体" panose="02010609060101010101" pitchFamily="49" charset="-122"/>
                <a:ea typeface="黑体" panose="02010609060101010101" pitchFamily="49" charset="-122"/>
              </a:rPr>
              <a:t>I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非线性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关系，所以刻度不均匀（左密右稀）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90476" name="组合 190475"/>
          <p:cNvGrpSpPr/>
          <p:nvPr/>
        </p:nvGrpSpPr>
        <p:grpSpPr>
          <a:xfrm>
            <a:off x="1090930" y="5732876"/>
            <a:ext cx="1996659" cy="1031543"/>
            <a:chOff x="2880" y="1732"/>
            <a:chExt cx="1165" cy="985"/>
          </a:xfrm>
        </p:grpSpPr>
        <p:sp>
          <p:nvSpPr>
            <p:cNvPr id="15372" name="矩形 190476"/>
            <p:cNvSpPr/>
            <p:nvPr/>
          </p:nvSpPr>
          <p:spPr>
            <a:xfrm>
              <a:off x="2880" y="1878"/>
              <a:ext cx="343" cy="5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32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Ig</a:t>
              </a:r>
              <a:endPara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5373" name="组合 190477"/>
            <p:cNvGrpSpPr/>
            <p:nvPr/>
          </p:nvGrpSpPr>
          <p:grpSpPr>
            <a:xfrm>
              <a:off x="3061" y="1732"/>
              <a:ext cx="984" cy="985"/>
              <a:chOff x="4059" y="599"/>
              <a:chExt cx="984" cy="985"/>
            </a:xfrm>
          </p:grpSpPr>
          <p:sp>
            <p:nvSpPr>
              <p:cNvPr id="15374" name="文本框 190478"/>
              <p:cNvSpPr txBox="1"/>
              <p:nvPr/>
            </p:nvSpPr>
            <p:spPr>
              <a:xfrm>
                <a:off x="4059" y="767"/>
                <a:ext cx="984" cy="5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chemeClr val="accent2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 </a:t>
                </a: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=</a:t>
                </a:r>
                <a:endPara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5375" name="直接连接符 190479"/>
              <p:cNvSpPr/>
              <p:nvPr/>
            </p:nvSpPr>
            <p:spPr>
              <a:xfrm flipV="1">
                <a:off x="4337" y="1049"/>
                <a:ext cx="475" cy="1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376" name="文本框 190480"/>
              <p:cNvSpPr txBox="1"/>
              <p:nvPr/>
            </p:nvSpPr>
            <p:spPr>
              <a:xfrm>
                <a:off x="4400" y="599"/>
                <a:ext cx="396" cy="5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32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E</a:t>
                </a:r>
                <a:endParaRPr lang="en-US" altLang="zh-CN" sz="32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5377" name="文本框 190481"/>
              <p:cNvSpPr txBox="1"/>
              <p:nvPr/>
            </p:nvSpPr>
            <p:spPr>
              <a:xfrm>
                <a:off x="4346" y="1027"/>
                <a:ext cx="450" cy="5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32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  <a:r>
                  <a:rPr lang="zh-CN" altLang="en-US" sz="32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内</a:t>
                </a:r>
                <a:endParaRPr lang="zh-CN" altLang="en-US" sz="32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190483" name="组合 190482"/>
          <p:cNvGrpSpPr/>
          <p:nvPr/>
        </p:nvGrpSpPr>
        <p:grpSpPr>
          <a:xfrm>
            <a:off x="3521393" y="5660708"/>
            <a:ext cx="2854325" cy="1128711"/>
            <a:chOff x="1474" y="2024"/>
            <a:chExt cx="1798" cy="711"/>
          </a:xfrm>
        </p:grpSpPr>
        <p:grpSp>
          <p:nvGrpSpPr>
            <p:cNvPr id="15379" name="组合 190483"/>
            <p:cNvGrpSpPr/>
            <p:nvPr/>
          </p:nvGrpSpPr>
          <p:grpSpPr>
            <a:xfrm>
              <a:off x="1996" y="2024"/>
              <a:ext cx="1276" cy="711"/>
              <a:chOff x="4047" y="709"/>
              <a:chExt cx="1276" cy="711"/>
            </a:xfrm>
          </p:grpSpPr>
          <p:sp>
            <p:nvSpPr>
              <p:cNvPr id="15380" name="文本框 190484"/>
              <p:cNvSpPr txBox="1"/>
              <p:nvPr/>
            </p:nvSpPr>
            <p:spPr>
              <a:xfrm>
                <a:off x="4047" y="844"/>
                <a:ext cx="336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chemeClr val="accent2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 </a:t>
                </a: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=</a:t>
                </a:r>
                <a:endPara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5381" name="直接连接符 190485"/>
              <p:cNvSpPr/>
              <p:nvPr/>
            </p:nvSpPr>
            <p:spPr>
              <a:xfrm>
                <a:off x="4337" y="1048"/>
                <a:ext cx="813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382" name="文本框 190486"/>
              <p:cNvSpPr txBox="1"/>
              <p:nvPr/>
            </p:nvSpPr>
            <p:spPr>
              <a:xfrm>
                <a:off x="4545" y="709"/>
                <a:ext cx="396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32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E</a:t>
                </a:r>
                <a:endParaRPr lang="en-US" altLang="zh-CN" sz="32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5383" name="文本框 190487"/>
              <p:cNvSpPr txBox="1"/>
              <p:nvPr/>
            </p:nvSpPr>
            <p:spPr>
              <a:xfrm>
                <a:off x="4337" y="1052"/>
                <a:ext cx="986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32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  <a:r>
                  <a:rPr lang="zh-CN" altLang="en-US" sz="32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内</a:t>
                </a: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+</a:t>
                </a:r>
                <a:r>
                  <a:rPr lang="en-US" altLang="zh-CN" sz="32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x</a:t>
                </a:r>
                <a:endPara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5384" name="矩形 190488"/>
            <p:cNvSpPr/>
            <p:nvPr/>
          </p:nvSpPr>
          <p:spPr>
            <a:xfrm>
              <a:off x="1474" y="2160"/>
              <a:ext cx="663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32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0.5Ig</a:t>
              </a:r>
              <a:endPara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0491" name="矩形 190490"/>
          <p:cNvSpPr/>
          <p:nvPr/>
        </p:nvSpPr>
        <p:spPr>
          <a:xfrm>
            <a:off x="7339965" y="5933440"/>
            <a:ext cx="242189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解得：</a:t>
            </a:r>
            <a:r>
              <a:rPr lang="en-US" altLang="zh-CN" sz="3200" b="1" i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</a:t>
            </a:r>
            <a:r>
              <a:rPr lang="en-US" altLang="zh-CN" sz="3200" b="1" i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3200" b="1" i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</a:t>
            </a:r>
            <a:r>
              <a:rPr lang="zh-CN" altLang="en-US" sz="3200" b="1" baseline="-25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</a:t>
            </a:r>
            <a:endParaRPr lang="zh-CN" altLang="en-US" sz="3200" b="1" baseline="-25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42000" y="3238500"/>
            <a:ext cx="33464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latin typeface="Calibri" panose="020F0502020204030204" charset="0"/>
                <a:cs typeface="Calibri" panose="020F0502020204030204" charset="0"/>
              </a:rPr>
              <a:t>Ω</a:t>
            </a:r>
            <a:endParaRPr lang="zh-CN" altLang="en-US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42000" y="3238500"/>
            <a:ext cx="33464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latin typeface="Calibri" panose="020F0502020204030204" charset="0"/>
                <a:cs typeface="Calibri" panose="020F0502020204030204" charset="0"/>
              </a:rPr>
              <a:t>Ω</a:t>
            </a:r>
            <a:endParaRPr lang="zh-CN" altLang="en-US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42000" y="3238500"/>
            <a:ext cx="33464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latin typeface="Calibri" panose="020F0502020204030204" charset="0"/>
                <a:cs typeface="Calibri" panose="020F0502020204030204" charset="0"/>
              </a:rPr>
              <a:t>Ω</a:t>
            </a:r>
            <a:endParaRPr lang="zh-CN" altLang="en-US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/>
      <p:bldP spid="111623" grpId="0"/>
      <p:bldP spid="189516" grpId="0"/>
      <p:bldP spid="1904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26980" name="文本框 126979"/>
          <p:cNvSpPr txBox="1"/>
          <p:nvPr/>
        </p:nvSpPr>
        <p:spPr>
          <a:xfrm>
            <a:off x="709930" y="1029970"/>
            <a:ext cx="1026541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不论电压表、电流表，还是欧姆表都需要一个表头（毫安表）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那么，能不能让它们共用一个表头，从而实现一表多用呢</a:t>
            </a:r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endParaRPr lang="en-US" altLang="zh-CN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6386" name="组合 126981"/>
          <p:cNvGrpSpPr/>
          <p:nvPr/>
        </p:nvGrpSpPr>
        <p:grpSpPr>
          <a:xfrm>
            <a:off x="1992313" y="2492375"/>
            <a:ext cx="8459787" cy="2536825"/>
            <a:chOff x="295" y="1480"/>
            <a:chExt cx="5329" cy="1598"/>
          </a:xfrm>
        </p:grpSpPr>
        <p:grpSp>
          <p:nvGrpSpPr>
            <p:cNvPr id="16387" name="组合 126982"/>
            <p:cNvGrpSpPr/>
            <p:nvPr/>
          </p:nvGrpSpPr>
          <p:grpSpPr>
            <a:xfrm>
              <a:off x="295" y="1570"/>
              <a:ext cx="1451" cy="1508"/>
              <a:chOff x="431" y="1791"/>
              <a:chExt cx="1451" cy="1508"/>
            </a:xfrm>
          </p:grpSpPr>
          <p:sp>
            <p:nvSpPr>
              <p:cNvPr id="16388" name="直接连接符 126983"/>
              <p:cNvSpPr/>
              <p:nvPr/>
            </p:nvSpPr>
            <p:spPr>
              <a:xfrm>
                <a:off x="748" y="1933"/>
                <a:ext cx="0" cy="59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6389" name="椭圆 126984"/>
              <p:cNvSpPr/>
              <p:nvPr/>
            </p:nvSpPr>
            <p:spPr>
              <a:xfrm>
                <a:off x="727" y="2534"/>
                <a:ext cx="46" cy="46"/>
              </a:xfrm>
              <a:prstGeom prst="ellipse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390" name="直接连接符 126985"/>
              <p:cNvSpPr/>
              <p:nvPr/>
            </p:nvSpPr>
            <p:spPr>
              <a:xfrm>
                <a:off x="748" y="1933"/>
                <a:ext cx="771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6391" name="直接连接符 126986"/>
              <p:cNvSpPr/>
              <p:nvPr/>
            </p:nvSpPr>
            <p:spPr>
              <a:xfrm>
                <a:off x="839" y="1933"/>
                <a:ext cx="136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16392" name="椭圆 126987"/>
              <p:cNvSpPr/>
              <p:nvPr/>
            </p:nvSpPr>
            <p:spPr>
              <a:xfrm>
                <a:off x="1066" y="1842"/>
                <a:ext cx="181" cy="181"/>
              </a:xfrm>
              <a:prstGeom prst="ellipse">
                <a:avLst/>
              </a:prstGeom>
              <a:solidFill>
                <a:schemeClr val="bg1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393" name="直接连接符 126988"/>
              <p:cNvSpPr/>
              <p:nvPr/>
            </p:nvSpPr>
            <p:spPr>
              <a:xfrm>
                <a:off x="1519" y="1933"/>
                <a:ext cx="0" cy="59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6394" name="椭圆 126989"/>
              <p:cNvSpPr/>
              <p:nvPr/>
            </p:nvSpPr>
            <p:spPr>
              <a:xfrm>
                <a:off x="1494" y="2533"/>
                <a:ext cx="46" cy="46"/>
              </a:xfrm>
              <a:prstGeom prst="ellipse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395" name="文本框 126990"/>
              <p:cNvSpPr txBox="1"/>
              <p:nvPr/>
            </p:nvSpPr>
            <p:spPr>
              <a:xfrm>
                <a:off x="982" y="1791"/>
                <a:ext cx="363" cy="25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anchor="t" anchorCtr="0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000" b="1">
                    <a:solidFill>
                      <a:srgbClr val="FF3399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rPr>
                  <a:t>A</a:t>
                </a:r>
                <a:endParaRPr lang="en-US" altLang="zh-CN" sz="2000" b="1">
                  <a:solidFill>
                    <a:srgbClr val="FF3399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endParaRPr>
              </a:p>
            </p:txBody>
          </p:sp>
          <p:sp>
            <p:nvSpPr>
              <p:cNvPr id="16396" name="文本框 126991"/>
              <p:cNvSpPr txBox="1"/>
              <p:nvPr/>
            </p:nvSpPr>
            <p:spPr>
              <a:xfrm>
                <a:off x="431" y="2523"/>
                <a:ext cx="363" cy="25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anchor="t" anchorCtr="0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000" b="1">
                    <a:solidFill>
                      <a:srgbClr val="FF3399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rPr>
                  <a:t>A</a:t>
                </a:r>
                <a:endParaRPr lang="en-US" altLang="zh-CN" sz="2000" b="1">
                  <a:solidFill>
                    <a:srgbClr val="FF3399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endParaRPr>
              </a:p>
            </p:txBody>
          </p:sp>
          <p:sp>
            <p:nvSpPr>
              <p:cNvPr id="16397" name="文本框 126992"/>
              <p:cNvSpPr txBox="1"/>
              <p:nvPr/>
            </p:nvSpPr>
            <p:spPr>
              <a:xfrm>
                <a:off x="1519" y="2523"/>
                <a:ext cx="363" cy="25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anchor="t" anchorCtr="0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000" b="1">
                    <a:solidFill>
                      <a:srgbClr val="FF3399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rPr>
                  <a:t>B</a:t>
                </a:r>
                <a:endParaRPr lang="en-US" altLang="zh-CN" sz="2000" b="1">
                  <a:solidFill>
                    <a:srgbClr val="FF3399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endParaRPr>
              </a:p>
            </p:txBody>
          </p:sp>
          <p:grpSp>
            <p:nvGrpSpPr>
              <p:cNvPr id="16398" name="组合 126993"/>
              <p:cNvGrpSpPr/>
              <p:nvPr/>
            </p:nvGrpSpPr>
            <p:grpSpPr>
              <a:xfrm>
                <a:off x="1499" y="2573"/>
                <a:ext cx="117" cy="726"/>
                <a:chOff x="3288" y="2523"/>
                <a:chExt cx="117" cy="726"/>
              </a:xfrm>
            </p:grpSpPr>
            <p:sp>
              <p:nvSpPr>
                <p:cNvPr id="16399" name="任意多边形 126994"/>
                <p:cNvSpPr/>
                <p:nvPr/>
              </p:nvSpPr>
              <p:spPr>
                <a:xfrm>
                  <a:off x="3299" y="2523"/>
                  <a:ext cx="106" cy="726"/>
                </a:xfrm>
                <a:custGeom>
                  <a:avLst/>
                  <a:gdLst/>
                  <a:ahLst/>
                  <a:cxnLst/>
                  <a:pathLst>
                    <a:path w="106" h="726">
                      <a:moveTo>
                        <a:pt x="15" y="0"/>
                      </a:moveTo>
                      <a:cubicBezTo>
                        <a:pt x="60" y="45"/>
                        <a:pt x="106" y="91"/>
                        <a:pt x="106" y="136"/>
                      </a:cubicBezTo>
                      <a:cubicBezTo>
                        <a:pt x="106" y="181"/>
                        <a:pt x="15" y="228"/>
                        <a:pt x="15" y="273"/>
                      </a:cubicBezTo>
                      <a:cubicBezTo>
                        <a:pt x="15" y="318"/>
                        <a:pt x="106" y="379"/>
                        <a:pt x="106" y="409"/>
                      </a:cubicBezTo>
                      <a:cubicBezTo>
                        <a:pt x="106" y="439"/>
                        <a:pt x="30" y="401"/>
                        <a:pt x="15" y="454"/>
                      </a:cubicBezTo>
                      <a:cubicBezTo>
                        <a:pt x="0" y="507"/>
                        <a:pt x="7" y="616"/>
                        <a:pt x="15" y="72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00" name="矩形 126995"/>
                <p:cNvSpPr/>
                <p:nvPr/>
              </p:nvSpPr>
              <p:spPr>
                <a:xfrm>
                  <a:off x="3288" y="3012"/>
                  <a:ext cx="46" cy="182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>
                  <a:solidFill>
                    <a:schemeClr val="tx2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6401" name="组合 126996"/>
              <p:cNvGrpSpPr/>
              <p:nvPr/>
            </p:nvGrpSpPr>
            <p:grpSpPr>
              <a:xfrm>
                <a:off x="713" y="2563"/>
                <a:ext cx="117" cy="726"/>
                <a:chOff x="3822" y="2477"/>
                <a:chExt cx="117" cy="726"/>
              </a:xfrm>
            </p:grpSpPr>
            <p:sp>
              <p:nvSpPr>
                <p:cNvPr id="16402" name="任意多边形 126997"/>
                <p:cNvSpPr/>
                <p:nvPr/>
              </p:nvSpPr>
              <p:spPr>
                <a:xfrm>
                  <a:off x="3833" y="2477"/>
                  <a:ext cx="106" cy="726"/>
                </a:xfrm>
                <a:custGeom>
                  <a:avLst/>
                  <a:gdLst/>
                  <a:ahLst/>
                  <a:cxnLst/>
                  <a:pathLst>
                    <a:path w="106" h="726">
                      <a:moveTo>
                        <a:pt x="15" y="0"/>
                      </a:moveTo>
                      <a:cubicBezTo>
                        <a:pt x="60" y="45"/>
                        <a:pt x="106" y="91"/>
                        <a:pt x="106" y="136"/>
                      </a:cubicBezTo>
                      <a:cubicBezTo>
                        <a:pt x="106" y="181"/>
                        <a:pt x="15" y="228"/>
                        <a:pt x="15" y="273"/>
                      </a:cubicBezTo>
                      <a:cubicBezTo>
                        <a:pt x="15" y="318"/>
                        <a:pt x="106" y="379"/>
                        <a:pt x="106" y="409"/>
                      </a:cubicBezTo>
                      <a:cubicBezTo>
                        <a:pt x="106" y="439"/>
                        <a:pt x="30" y="401"/>
                        <a:pt x="15" y="454"/>
                      </a:cubicBezTo>
                      <a:cubicBezTo>
                        <a:pt x="0" y="507"/>
                        <a:pt x="7" y="616"/>
                        <a:pt x="15" y="726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6403" name="矩形 126998"/>
                <p:cNvSpPr/>
                <p:nvPr/>
              </p:nvSpPr>
              <p:spPr>
                <a:xfrm>
                  <a:off x="3822" y="2966"/>
                  <a:ext cx="46" cy="182"/>
                </a:xfrm>
                <a:prstGeom prst="rect">
                  <a:avLst/>
                </a:prstGeom>
                <a:solidFill>
                  <a:srgbClr val="FF0000"/>
                </a:solidFill>
                <a:ln w="25400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16404" name="组合 126999"/>
            <p:cNvGrpSpPr/>
            <p:nvPr/>
          </p:nvGrpSpPr>
          <p:grpSpPr>
            <a:xfrm>
              <a:off x="2018" y="1480"/>
              <a:ext cx="3606" cy="1553"/>
              <a:chOff x="2018" y="1480"/>
              <a:chExt cx="3606" cy="1553"/>
            </a:xfrm>
          </p:grpSpPr>
          <p:grpSp>
            <p:nvGrpSpPr>
              <p:cNvPr id="16405" name="组合 127000"/>
              <p:cNvGrpSpPr/>
              <p:nvPr/>
            </p:nvGrpSpPr>
            <p:grpSpPr>
              <a:xfrm>
                <a:off x="2018" y="1525"/>
                <a:ext cx="1451" cy="1508"/>
                <a:chOff x="2382" y="1428"/>
                <a:chExt cx="1451" cy="1508"/>
              </a:xfrm>
            </p:grpSpPr>
            <p:sp>
              <p:nvSpPr>
                <p:cNvPr id="16406" name="直接连接符 127001"/>
                <p:cNvSpPr/>
                <p:nvPr/>
              </p:nvSpPr>
              <p:spPr>
                <a:xfrm>
                  <a:off x="2699" y="1570"/>
                  <a:ext cx="0" cy="59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6407" name="椭圆 127002"/>
                <p:cNvSpPr/>
                <p:nvPr/>
              </p:nvSpPr>
              <p:spPr>
                <a:xfrm>
                  <a:off x="2678" y="2171"/>
                  <a:ext cx="46" cy="46"/>
                </a:xfrm>
                <a:prstGeom prst="ellipse">
                  <a:avLst/>
                </a:prstGeom>
                <a:noFill/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08" name="直接连接符 127003"/>
                <p:cNvSpPr/>
                <p:nvPr/>
              </p:nvSpPr>
              <p:spPr>
                <a:xfrm>
                  <a:off x="2699" y="1570"/>
                  <a:ext cx="771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6409" name="直接连接符 127004"/>
                <p:cNvSpPr/>
                <p:nvPr/>
              </p:nvSpPr>
              <p:spPr>
                <a:xfrm>
                  <a:off x="2790" y="1570"/>
                  <a:ext cx="136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sp>
            <p:sp>
              <p:nvSpPr>
                <p:cNvPr id="16410" name="椭圆 127005"/>
                <p:cNvSpPr/>
                <p:nvPr/>
              </p:nvSpPr>
              <p:spPr>
                <a:xfrm>
                  <a:off x="3017" y="1479"/>
                  <a:ext cx="181" cy="181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11" name="椭圆 127006"/>
                <p:cNvSpPr/>
                <p:nvPr/>
              </p:nvSpPr>
              <p:spPr>
                <a:xfrm>
                  <a:off x="3445" y="2170"/>
                  <a:ext cx="46" cy="46"/>
                </a:xfrm>
                <a:prstGeom prst="ellipse">
                  <a:avLst/>
                </a:prstGeom>
                <a:noFill/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12" name="文本框 127007"/>
                <p:cNvSpPr txBox="1"/>
                <p:nvPr/>
              </p:nvSpPr>
              <p:spPr>
                <a:xfrm>
                  <a:off x="2933" y="1428"/>
                  <a:ext cx="363" cy="251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anchor="t" anchorCtr="0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000" b="1">
                      <a:solidFill>
                        <a:srgbClr val="FF3399"/>
                      </a:solidFill>
                      <a:latin typeface="Times New Roman" panose="02020603050405020304" pitchFamily="18" charset="0"/>
                      <a:ea typeface="华文行楷" panose="02010800040101010101" pitchFamily="2" charset="-122"/>
                    </a:rPr>
                    <a:t>A</a:t>
                  </a:r>
                  <a:endParaRPr lang="en-US" altLang="zh-CN" sz="2000" b="1">
                    <a:solidFill>
                      <a:srgbClr val="FF3399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endParaRPr>
                </a:p>
              </p:txBody>
            </p:sp>
            <p:sp>
              <p:nvSpPr>
                <p:cNvPr id="16413" name="文本框 127008"/>
                <p:cNvSpPr txBox="1"/>
                <p:nvPr/>
              </p:nvSpPr>
              <p:spPr>
                <a:xfrm>
                  <a:off x="2382" y="2160"/>
                  <a:ext cx="363" cy="251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anchor="t" anchorCtr="0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000" b="1">
                      <a:solidFill>
                        <a:srgbClr val="FF3399"/>
                      </a:solidFill>
                      <a:latin typeface="Times New Roman" panose="02020603050405020304" pitchFamily="18" charset="0"/>
                      <a:ea typeface="华文行楷" panose="02010800040101010101" pitchFamily="2" charset="-122"/>
                    </a:rPr>
                    <a:t>A</a:t>
                  </a:r>
                  <a:endParaRPr lang="en-US" altLang="zh-CN" sz="2000" b="1">
                    <a:solidFill>
                      <a:srgbClr val="FF3399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endParaRPr>
                </a:p>
              </p:txBody>
            </p:sp>
            <p:sp>
              <p:nvSpPr>
                <p:cNvPr id="16414" name="文本框 127009"/>
                <p:cNvSpPr txBox="1"/>
                <p:nvPr/>
              </p:nvSpPr>
              <p:spPr>
                <a:xfrm>
                  <a:off x="3470" y="2160"/>
                  <a:ext cx="363" cy="251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anchor="t" anchorCtr="0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000" b="1">
                      <a:solidFill>
                        <a:srgbClr val="FF3399"/>
                      </a:solidFill>
                      <a:latin typeface="Times New Roman" panose="02020603050405020304" pitchFamily="18" charset="0"/>
                      <a:ea typeface="华文行楷" panose="02010800040101010101" pitchFamily="2" charset="-122"/>
                    </a:rPr>
                    <a:t>B</a:t>
                  </a:r>
                  <a:endParaRPr lang="en-US" altLang="zh-CN" sz="2000" b="1">
                    <a:solidFill>
                      <a:srgbClr val="FF3399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endParaRPr>
                </a:p>
              </p:txBody>
            </p:sp>
            <p:grpSp>
              <p:nvGrpSpPr>
                <p:cNvPr id="16415" name="组合 127010"/>
                <p:cNvGrpSpPr/>
                <p:nvPr/>
              </p:nvGrpSpPr>
              <p:grpSpPr>
                <a:xfrm>
                  <a:off x="3450" y="2210"/>
                  <a:ext cx="117" cy="726"/>
                  <a:chOff x="3288" y="2523"/>
                  <a:chExt cx="117" cy="726"/>
                </a:xfrm>
              </p:grpSpPr>
              <p:sp>
                <p:nvSpPr>
                  <p:cNvPr id="16416" name="任意多边形 127011"/>
                  <p:cNvSpPr/>
                  <p:nvPr/>
                </p:nvSpPr>
                <p:spPr>
                  <a:xfrm>
                    <a:off x="3299" y="2523"/>
                    <a:ext cx="106" cy="726"/>
                  </a:xfrm>
                  <a:custGeom>
                    <a:avLst/>
                    <a:gdLst/>
                    <a:ahLst/>
                    <a:cxnLst/>
                    <a:pathLst>
                      <a:path w="106" h="726">
                        <a:moveTo>
                          <a:pt x="15" y="0"/>
                        </a:moveTo>
                        <a:cubicBezTo>
                          <a:pt x="60" y="45"/>
                          <a:pt x="106" y="91"/>
                          <a:pt x="106" y="136"/>
                        </a:cubicBezTo>
                        <a:cubicBezTo>
                          <a:pt x="106" y="181"/>
                          <a:pt x="15" y="228"/>
                          <a:pt x="15" y="273"/>
                        </a:cubicBezTo>
                        <a:cubicBezTo>
                          <a:pt x="15" y="318"/>
                          <a:pt x="106" y="379"/>
                          <a:pt x="106" y="409"/>
                        </a:cubicBezTo>
                        <a:cubicBezTo>
                          <a:pt x="106" y="439"/>
                          <a:pt x="30" y="401"/>
                          <a:pt x="15" y="454"/>
                        </a:cubicBezTo>
                        <a:cubicBezTo>
                          <a:pt x="0" y="507"/>
                          <a:pt x="7" y="616"/>
                          <a:pt x="15" y="726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6417" name="矩形 127012"/>
                  <p:cNvSpPr/>
                  <p:nvPr/>
                </p:nvSpPr>
                <p:spPr>
                  <a:xfrm>
                    <a:off x="3288" y="3012"/>
                    <a:ext cx="46" cy="182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>
                    <a:solidFill>
                      <a:schemeClr val="tx2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16418" name="组合 127013"/>
                <p:cNvGrpSpPr/>
                <p:nvPr/>
              </p:nvGrpSpPr>
              <p:grpSpPr>
                <a:xfrm>
                  <a:off x="2664" y="2200"/>
                  <a:ext cx="117" cy="726"/>
                  <a:chOff x="3822" y="2477"/>
                  <a:chExt cx="117" cy="726"/>
                </a:xfrm>
              </p:grpSpPr>
              <p:sp>
                <p:nvSpPr>
                  <p:cNvPr id="16419" name="任意多边形 127014"/>
                  <p:cNvSpPr/>
                  <p:nvPr/>
                </p:nvSpPr>
                <p:spPr>
                  <a:xfrm>
                    <a:off x="3833" y="2477"/>
                    <a:ext cx="106" cy="726"/>
                  </a:xfrm>
                  <a:custGeom>
                    <a:avLst/>
                    <a:gdLst/>
                    <a:ahLst/>
                    <a:cxnLst/>
                    <a:pathLst>
                      <a:path w="106" h="726">
                        <a:moveTo>
                          <a:pt x="15" y="0"/>
                        </a:moveTo>
                        <a:cubicBezTo>
                          <a:pt x="60" y="45"/>
                          <a:pt x="106" y="91"/>
                          <a:pt x="106" y="136"/>
                        </a:cubicBezTo>
                        <a:cubicBezTo>
                          <a:pt x="106" y="181"/>
                          <a:pt x="15" y="228"/>
                          <a:pt x="15" y="273"/>
                        </a:cubicBezTo>
                        <a:cubicBezTo>
                          <a:pt x="15" y="318"/>
                          <a:pt x="106" y="379"/>
                          <a:pt x="106" y="409"/>
                        </a:cubicBezTo>
                        <a:cubicBezTo>
                          <a:pt x="106" y="439"/>
                          <a:pt x="30" y="401"/>
                          <a:pt x="15" y="454"/>
                        </a:cubicBezTo>
                        <a:cubicBezTo>
                          <a:pt x="0" y="507"/>
                          <a:pt x="7" y="616"/>
                          <a:pt x="15" y="726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6420" name="矩形 127015"/>
                  <p:cNvSpPr/>
                  <p:nvPr/>
                </p:nvSpPr>
                <p:spPr>
                  <a:xfrm>
                    <a:off x="3822" y="2966"/>
                    <a:ext cx="46" cy="182"/>
                  </a:xfrm>
                  <a:prstGeom prst="rect">
                    <a:avLst/>
                  </a:prstGeom>
                  <a:solidFill>
                    <a:srgbClr val="FF0000"/>
                  </a:solidFill>
                  <a:ln w="25400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6421" name="直接连接符 127016"/>
                <p:cNvSpPr/>
                <p:nvPr/>
              </p:nvSpPr>
              <p:spPr>
                <a:xfrm>
                  <a:off x="3470" y="1570"/>
                  <a:ext cx="0" cy="136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6422" name="直接连接符 127017"/>
                <p:cNvSpPr/>
                <p:nvPr/>
              </p:nvSpPr>
              <p:spPr>
                <a:xfrm>
                  <a:off x="3424" y="1706"/>
                  <a:ext cx="91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6423" name="直接连接符 127018"/>
                <p:cNvSpPr/>
                <p:nvPr/>
              </p:nvSpPr>
              <p:spPr>
                <a:xfrm>
                  <a:off x="3379" y="1762"/>
                  <a:ext cx="181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6424" name="直接连接符 127019"/>
                <p:cNvSpPr/>
                <p:nvPr/>
              </p:nvSpPr>
              <p:spPr>
                <a:xfrm>
                  <a:off x="3470" y="1762"/>
                  <a:ext cx="0" cy="408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6425" name="矩形 127020"/>
                <p:cNvSpPr/>
                <p:nvPr/>
              </p:nvSpPr>
              <p:spPr>
                <a:xfrm>
                  <a:off x="3424" y="1888"/>
                  <a:ext cx="91" cy="227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>
                  <a:solidFill>
                    <a:schemeClr val="accent2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26" name="直接连接符 127021"/>
                <p:cNvSpPr/>
                <p:nvPr/>
              </p:nvSpPr>
              <p:spPr>
                <a:xfrm flipH="1">
                  <a:off x="3500" y="2024"/>
                  <a:ext cx="136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sp>
            <p:sp>
              <p:nvSpPr>
                <p:cNvPr id="16427" name="直接连接符 127022"/>
                <p:cNvSpPr/>
                <p:nvPr/>
              </p:nvSpPr>
              <p:spPr>
                <a:xfrm flipV="1">
                  <a:off x="3651" y="1807"/>
                  <a:ext cx="0" cy="227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6428" name="直接连接符 127023"/>
                <p:cNvSpPr/>
                <p:nvPr/>
              </p:nvSpPr>
              <p:spPr>
                <a:xfrm flipH="1">
                  <a:off x="3470" y="1822"/>
                  <a:ext cx="181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6429" name="椭圆 127024"/>
                <p:cNvSpPr/>
                <p:nvPr/>
              </p:nvSpPr>
              <p:spPr>
                <a:xfrm>
                  <a:off x="3443" y="1802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30" name="文本框 127025"/>
                <p:cNvSpPr txBox="1"/>
                <p:nvPr/>
              </p:nvSpPr>
              <p:spPr>
                <a:xfrm>
                  <a:off x="3111" y="1852"/>
                  <a:ext cx="363" cy="251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anchor="t" anchorCtr="0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000" b="1">
                      <a:solidFill>
                        <a:srgbClr val="FF3399"/>
                      </a:solidFill>
                      <a:latin typeface="Times New Roman" panose="02020603050405020304" pitchFamily="18" charset="0"/>
                      <a:ea typeface="华文行楷" panose="02010800040101010101" pitchFamily="2" charset="-122"/>
                    </a:rPr>
                    <a:t>R</a:t>
                  </a:r>
                  <a:r>
                    <a:rPr lang="en-US" altLang="zh-CN" sz="2000" b="1" baseline="-25000">
                      <a:solidFill>
                        <a:srgbClr val="FF3399"/>
                      </a:solidFill>
                      <a:latin typeface="Times New Roman" panose="02020603050405020304" pitchFamily="18" charset="0"/>
                      <a:ea typeface="华文行楷" panose="02010800040101010101" pitchFamily="2" charset="-122"/>
                    </a:rPr>
                    <a:t>1</a:t>
                  </a:r>
                  <a:endParaRPr lang="en-US" altLang="zh-CN" sz="2000" b="1" baseline="-25000">
                    <a:solidFill>
                      <a:srgbClr val="FF3399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endParaRPr>
                </a:p>
              </p:txBody>
            </p:sp>
          </p:grpSp>
          <p:grpSp>
            <p:nvGrpSpPr>
              <p:cNvPr id="16431" name="组合 127026"/>
              <p:cNvGrpSpPr/>
              <p:nvPr/>
            </p:nvGrpSpPr>
            <p:grpSpPr>
              <a:xfrm>
                <a:off x="3878" y="1480"/>
                <a:ext cx="1746" cy="1508"/>
                <a:chOff x="4027" y="1888"/>
                <a:chExt cx="1746" cy="1508"/>
              </a:xfrm>
            </p:grpSpPr>
            <p:sp>
              <p:nvSpPr>
                <p:cNvPr id="16432" name="直接连接符 127027"/>
                <p:cNvSpPr/>
                <p:nvPr/>
              </p:nvSpPr>
              <p:spPr>
                <a:xfrm>
                  <a:off x="4324" y="2030"/>
                  <a:ext cx="0" cy="59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6433" name="椭圆 127028"/>
                <p:cNvSpPr/>
                <p:nvPr/>
              </p:nvSpPr>
              <p:spPr>
                <a:xfrm>
                  <a:off x="4303" y="2631"/>
                  <a:ext cx="46" cy="46"/>
                </a:xfrm>
                <a:prstGeom prst="ellipse">
                  <a:avLst/>
                </a:prstGeom>
                <a:noFill/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34" name="直接连接符 127029"/>
                <p:cNvSpPr/>
                <p:nvPr/>
              </p:nvSpPr>
              <p:spPr>
                <a:xfrm>
                  <a:off x="4324" y="2030"/>
                  <a:ext cx="771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6435" name="直接连接符 127030"/>
                <p:cNvSpPr/>
                <p:nvPr/>
              </p:nvSpPr>
              <p:spPr>
                <a:xfrm>
                  <a:off x="4415" y="2030"/>
                  <a:ext cx="136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sp>
            <p:sp>
              <p:nvSpPr>
                <p:cNvPr id="16436" name="椭圆 127031"/>
                <p:cNvSpPr/>
                <p:nvPr/>
              </p:nvSpPr>
              <p:spPr>
                <a:xfrm>
                  <a:off x="4642" y="1939"/>
                  <a:ext cx="181" cy="181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37" name="直接连接符 127032"/>
                <p:cNvSpPr/>
                <p:nvPr/>
              </p:nvSpPr>
              <p:spPr>
                <a:xfrm>
                  <a:off x="5420" y="2030"/>
                  <a:ext cx="0" cy="59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6438" name="椭圆 127033"/>
                <p:cNvSpPr/>
                <p:nvPr/>
              </p:nvSpPr>
              <p:spPr>
                <a:xfrm>
                  <a:off x="5399" y="2630"/>
                  <a:ext cx="46" cy="46"/>
                </a:xfrm>
                <a:prstGeom prst="ellipse">
                  <a:avLst/>
                </a:prstGeom>
                <a:noFill/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39" name="文本框 127034"/>
                <p:cNvSpPr txBox="1"/>
                <p:nvPr/>
              </p:nvSpPr>
              <p:spPr>
                <a:xfrm>
                  <a:off x="4558" y="1888"/>
                  <a:ext cx="363" cy="251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anchor="t" anchorCtr="0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000" b="1">
                      <a:solidFill>
                        <a:srgbClr val="FF3399"/>
                      </a:solidFill>
                      <a:latin typeface="Times New Roman" panose="02020603050405020304" pitchFamily="18" charset="0"/>
                      <a:ea typeface="华文行楷" panose="02010800040101010101" pitchFamily="2" charset="-122"/>
                    </a:rPr>
                    <a:t>A</a:t>
                  </a:r>
                  <a:endParaRPr lang="en-US" altLang="zh-CN" sz="2000" b="1">
                    <a:solidFill>
                      <a:srgbClr val="FF3399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endParaRPr>
                </a:p>
              </p:txBody>
            </p:sp>
            <p:sp>
              <p:nvSpPr>
                <p:cNvPr id="16440" name="文本框 127035"/>
                <p:cNvSpPr txBox="1"/>
                <p:nvPr/>
              </p:nvSpPr>
              <p:spPr>
                <a:xfrm>
                  <a:off x="4027" y="2620"/>
                  <a:ext cx="363" cy="251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anchor="t" anchorCtr="0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000" b="1">
                      <a:solidFill>
                        <a:srgbClr val="FF3399"/>
                      </a:solidFill>
                      <a:latin typeface="Times New Roman" panose="02020603050405020304" pitchFamily="18" charset="0"/>
                      <a:ea typeface="华文行楷" panose="02010800040101010101" pitchFamily="2" charset="-122"/>
                    </a:rPr>
                    <a:t>A</a:t>
                  </a:r>
                  <a:endParaRPr lang="en-US" altLang="zh-CN" sz="2000" b="1">
                    <a:solidFill>
                      <a:srgbClr val="FF3399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endParaRPr>
                </a:p>
              </p:txBody>
            </p:sp>
            <p:sp>
              <p:nvSpPr>
                <p:cNvPr id="16441" name="文本框 127036"/>
                <p:cNvSpPr txBox="1"/>
                <p:nvPr/>
              </p:nvSpPr>
              <p:spPr>
                <a:xfrm>
                  <a:off x="5410" y="2580"/>
                  <a:ext cx="363" cy="251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anchor="t" anchorCtr="0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000" b="1">
                      <a:solidFill>
                        <a:srgbClr val="FF3399"/>
                      </a:solidFill>
                      <a:latin typeface="Times New Roman" panose="02020603050405020304" pitchFamily="18" charset="0"/>
                      <a:ea typeface="华文行楷" panose="02010800040101010101" pitchFamily="2" charset="-122"/>
                    </a:rPr>
                    <a:t>B</a:t>
                  </a:r>
                  <a:endParaRPr lang="en-US" altLang="zh-CN" sz="2000" b="1">
                    <a:solidFill>
                      <a:srgbClr val="FF3399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endParaRPr>
                </a:p>
              </p:txBody>
            </p:sp>
            <p:grpSp>
              <p:nvGrpSpPr>
                <p:cNvPr id="16442" name="组合 127037"/>
                <p:cNvGrpSpPr/>
                <p:nvPr/>
              </p:nvGrpSpPr>
              <p:grpSpPr>
                <a:xfrm>
                  <a:off x="5404" y="2670"/>
                  <a:ext cx="117" cy="726"/>
                  <a:chOff x="3288" y="2523"/>
                  <a:chExt cx="117" cy="726"/>
                </a:xfrm>
              </p:grpSpPr>
              <p:sp>
                <p:nvSpPr>
                  <p:cNvPr id="16443" name="任意多边形 127038"/>
                  <p:cNvSpPr/>
                  <p:nvPr/>
                </p:nvSpPr>
                <p:spPr>
                  <a:xfrm>
                    <a:off x="3299" y="2523"/>
                    <a:ext cx="106" cy="726"/>
                  </a:xfrm>
                  <a:custGeom>
                    <a:avLst/>
                    <a:gdLst/>
                    <a:ahLst/>
                    <a:cxnLst/>
                    <a:pathLst>
                      <a:path w="106" h="726">
                        <a:moveTo>
                          <a:pt x="15" y="0"/>
                        </a:moveTo>
                        <a:cubicBezTo>
                          <a:pt x="60" y="45"/>
                          <a:pt x="106" y="91"/>
                          <a:pt x="106" y="136"/>
                        </a:cubicBezTo>
                        <a:cubicBezTo>
                          <a:pt x="106" y="181"/>
                          <a:pt x="15" y="228"/>
                          <a:pt x="15" y="273"/>
                        </a:cubicBezTo>
                        <a:cubicBezTo>
                          <a:pt x="15" y="318"/>
                          <a:pt x="106" y="379"/>
                          <a:pt x="106" y="409"/>
                        </a:cubicBezTo>
                        <a:cubicBezTo>
                          <a:pt x="106" y="439"/>
                          <a:pt x="30" y="401"/>
                          <a:pt x="15" y="454"/>
                        </a:cubicBezTo>
                        <a:cubicBezTo>
                          <a:pt x="0" y="507"/>
                          <a:pt x="7" y="616"/>
                          <a:pt x="15" y="726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6444" name="矩形 127039"/>
                  <p:cNvSpPr/>
                  <p:nvPr/>
                </p:nvSpPr>
                <p:spPr>
                  <a:xfrm>
                    <a:off x="3288" y="3012"/>
                    <a:ext cx="46" cy="182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>
                    <a:solidFill>
                      <a:schemeClr val="tx2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16445" name="组合 127040"/>
                <p:cNvGrpSpPr/>
                <p:nvPr/>
              </p:nvGrpSpPr>
              <p:grpSpPr>
                <a:xfrm>
                  <a:off x="4289" y="2660"/>
                  <a:ext cx="117" cy="726"/>
                  <a:chOff x="3822" y="2477"/>
                  <a:chExt cx="117" cy="726"/>
                </a:xfrm>
              </p:grpSpPr>
              <p:sp>
                <p:nvSpPr>
                  <p:cNvPr id="16446" name="任意多边形 127041"/>
                  <p:cNvSpPr/>
                  <p:nvPr/>
                </p:nvSpPr>
                <p:spPr>
                  <a:xfrm>
                    <a:off x="3833" y="2477"/>
                    <a:ext cx="106" cy="726"/>
                  </a:xfrm>
                  <a:custGeom>
                    <a:avLst/>
                    <a:gdLst/>
                    <a:ahLst/>
                    <a:cxnLst/>
                    <a:pathLst>
                      <a:path w="106" h="726">
                        <a:moveTo>
                          <a:pt x="15" y="0"/>
                        </a:moveTo>
                        <a:cubicBezTo>
                          <a:pt x="60" y="45"/>
                          <a:pt x="106" y="91"/>
                          <a:pt x="106" y="136"/>
                        </a:cubicBezTo>
                        <a:cubicBezTo>
                          <a:pt x="106" y="181"/>
                          <a:pt x="15" y="228"/>
                          <a:pt x="15" y="273"/>
                        </a:cubicBezTo>
                        <a:cubicBezTo>
                          <a:pt x="15" y="318"/>
                          <a:pt x="106" y="379"/>
                          <a:pt x="106" y="409"/>
                        </a:cubicBezTo>
                        <a:cubicBezTo>
                          <a:pt x="106" y="439"/>
                          <a:pt x="30" y="401"/>
                          <a:pt x="15" y="454"/>
                        </a:cubicBezTo>
                        <a:cubicBezTo>
                          <a:pt x="0" y="507"/>
                          <a:pt x="7" y="616"/>
                          <a:pt x="15" y="726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6447" name="矩形 127042"/>
                  <p:cNvSpPr/>
                  <p:nvPr/>
                </p:nvSpPr>
                <p:spPr>
                  <a:xfrm>
                    <a:off x="3822" y="2966"/>
                    <a:ext cx="46" cy="182"/>
                  </a:xfrm>
                  <a:prstGeom prst="rect">
                    <a:avLst/>
                  </a:prstGeom>
                  <a:solidFill>
                    <a:srgbClr val="FF0000"/>
                  </a:solidFill>
                  <a:ln w="25400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6448" name="直接连接符 127043"/>
                <p:cNvSpPr/>
                <p:nvPr/>
              </p:nvSpPr>
              <p:spPr>
                <a:xfrm>
                  <a:off x="5012" y="2034"/>
                  <a:ext cx="408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6449" name="矩形 127044"/>
                <p:cNvSpPr/>
                <p:nvPr/>
              </p:nvSpPr>
              <p:spPr>
                <a:xfrm>
                  <a:off x="5012" y="1979"/>
                  <a:ext cx="227" cy="90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>
                  <a:solidFill>
                    <a:schemeClr val="accent2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50" name="文本框 127045"/>
                <p:cNvSpPr txBox="1"/>
                <p:nvPr/>
              </p:nvSpPr>
              <p:spPr>
                <a:xfrm>
                  <a:off x="4991" y="2060"/>
                  <a:ext cx="363" cy="251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anchor="t" anchorCtr="0">
                  <a:spAutoFit/>
                </a:bodyPr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000" b="1">
                      <a:solidFill>
                        <a:srgbClr val="FF3399"/>
                      </a:solidFill>
                      <a:latin typeface="Times New Roman" panose="02020603050405020304" pitchFamily="18" charset="0"/>
                      <a:ea typeface="华文行楷" panose="02010800040101010101" pitchFamily="2" charset="-122"/>
                    </a:rPr>
                    <a:t>R</a:t>
                  </a:r>
                  <a:r>
                    <a:rPr lang="en-US" altLang="zh-CN" sz="2000" b="1" baseline="-25000">
                      <a:solidFill>
                        <a:srgbClr val="FF3399"/>
                      </a:solidFill>
                      <a:latin typeface="Times New Roman" panose="02020603050405020304" pitchFamily="18" charset="0"/>
                      <a:ea typeface="华文行楷" panose="02010800040101010101" pitchFamily="2" charset="-122"/>
                    </a:rPr>
                    <a:t>2</a:t>
                  </a:r>
                  <a:endParaRPr lang="en-US" altLang="zh-CN" sz="2000" b="1" baseline="-25000">
                    <a:solidFill>
                      <a:srgbClr val="FF3399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endParaRPr>
                </a:p>
              </p:txBody>
            </p:sp>
          </p:grpSp>
        </p:grpSp>
      </p:grpSp>
      <p:sp>
        <p:nvSpPr>
          <p:cNvPr id="16451" name="文本框 127047"/>
          <p:cNvSpPr txBox="1"/>
          <p:nvPr/>
        </p:nvSpPr>
        <p:spPr>
          <a:xfrm>
            <a:off x="812800" y="297498"/>
            <a:ext cx="3457575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二、多用电表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7049" name="文本框 127048"/>
          <p:cNvSpPr txBox="1"/>
          <p:nvPr/>
        </p:nvSpPr>
        <p:spPr>
          <a:xfrm>
            <a:off x="2279650" y="5373688"/>
            <a:ext cx="1512888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电流表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7050" name="文本框 127049"/>
          <p:cNvSpPr txBox="1"/>
          <p:nvPr/>
        </p:nvSpPr>
        <p:spPr>
          <a:xfrm>
            <a:off x="5232400" y="5373688"/>
            <a:ext cx="1584325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欧姆表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7051" name="文本框 127050"/>
          <p:cNvSpPr txBox="1"/>
          <p:nvPr/>
        </p:nvSpPr>
        <p:spPr>
          <a:xfrm>
            <a:off x="8256588" y="5373688"/>
            <a:ext cx="1439862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电压表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9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27049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0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7050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1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7051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1703705" y="1409700"/>
            <a:ext cx="4173220" cy="4037965"/>
            <a:chOff x="2683" y="2220"/>
            <a:chExt cx="6572" cy="6359"/>
          </a:xfrm>
        </p:grpSpPr>
        <p:grpSp>
          <p:nvGrpSpPr>
            <p:cNvPr id="17409" name="组合 129026"/>
            <p:cNvGrpSpPr/>
            <p:nvPr/>
          </p:nvGrpSpPr>
          <p:grpSpPr>
            <a:xfrm>
              <a:off x="3183" y="2345"/>
              <a:ext cx="2445" cy="5785"/>
              <a:chOff x="1086" y="1298"/>
              <a:chExt cx="978" cy="2314"/>
            </a:xfrm>
          </p:grpSpPr>
          <p:sp>
            <p:nvSpPr>
              <p:cNvPr id="17410" name="矩形 129027"/>
              <p:cNvSpPr/>
              <p:nvPr/>
            </p:nvSpPr>
            <p:spPr>
              <a:xfrm>
                <a:off x="1110" y="1389"/>
                <a:ext cx="771" cy="272"/>
              </a:xfrm>
              <a:prstGeom prst="rect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11" name="矩形 129028"/>
              <p:cNvSpPr/>
              <p:nvPr/>
            </p:nvSpPr>
            <p:spPr>
              <a:xfrm>
                <a:off x="1237" y="1616"/>
                <a:ext cx="182" cy="90"/>
              </a:xfrm>
              <a:prstGeom prst="rect">
                <a:avLst/>
              </a:prstGeom>
              <a:solidFill>
                <a:schemeClr val="tx1"/>
              </a:solidFill>
              <a:ln w="25400" cap="flat" cmpd="sng">
                <a:solidFill>
                  <a:schemeClr val="accen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12" name="矩形 129029"/>
              <p:cNvSpPr/>
              <p:nvPr/>
            </p:nvSpPr>
            <p:spPr>
              <a:xfrm>
                <a:off x="1594" y="1616"/>
                <a:ext cx="182" cy="90"/>
              </a:xfrm>
              <a:prstGeom prst="rect">
                <a:avLst/>
              </a:prstGeom>
              <a:solidFill>
                <a:schemeClr val="tx1"/>
              </a:solidFill>
              <a:ln w="25400" cap="flat" cmpd="sng">
                <a:solidFill>
                  <a:schemeClr val="accen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13" name="椭圆 129030"/>
              <p:cNvSpPr/>
              <p:nvPr/>
            </p:nvSpPr>
            <p:spPr>
              <a:xfrm>
                <a:off x="1393" y="1298"/>
                <a:ext cx="181" cy="181"/>
              </a:xfrm>
              <a:prstGeom prst="ellipse">
                <a:avLst/>
              </a:prstGeom>
              <a:solidFill>
                <a:schemeClr val="bg1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14" name="直接连接符 129031"/>
              <p:cNvSpPr/>
              <p:nvPr/>
            </p:nvSpPr>
            <p:spPr>
              <a:xfrm flipV="1">
                <a:off x="1484" y="1308"/>
                <a:ext cx="0" cy="136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17415" name="直接连接符 129032"/>
              <p:cNvSpPr/>
              <p:nvPr/>
            </p:nvSpPr>
            <p:spPr>
              <a:xfrm>
                <a:off x="1110" y="1661"/>
                <a:ext cx="0" cy="1179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16" name="椭圆 129033"/>
              <p:cNvSpPr/>
              <p:nvPr/>
            </p:nvSpPr>
            <p:spPr>
              <a:xfrm>
                <a:off x="1086" y="2851"/>
                <a:ext cx="46" cy="46"/>
              </a:xfrm>
              <a:prstGeom prst="ellipse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17" name="椭圆 129034"/>
              <p:cNvSpPr/>
              <p:nvPr/>
            </p:nvSpPr>
            <p:spPr>
              <a:xfrm>
                <a:off x="1484" y="1631"/>
                <a:ext cx="46" cy="46"/>
              </a:xfrm>
              <a:prstGeom prst="ellipse">
                <a:avLst/>
              </a:prstGeom>
              <a:solidFill>
                <a:srgbClr val="FF0000"/>
              </a:solidFill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18" name="椭圆 129035"/>
              <p:cNvSpPr/>
              <p:nvPr/>
            </p:nvSpPr>
            <p:spPr>
              <a:xfrm>
                <a:off x="2018" y="2614"/>
                <a:ext cx="46" cy="46"/>
              </a:xfrm>
              <a:prstGeom prst="ellipse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19" name="椭圆 129036"/>
              <p:cNvSpPr/>
              <p:nvPr/>
            </p:nvSpPr>
            <p:spPr>
              <a:xfrm>
                <a:off x="1086" y="1641"/>
                <a:ext cx="46" cy="46"/>
              </a:xfrm>
              <a:prstGeom prst="ellipse">
                <a:avLst/>
              </a:prstGeom>
              <a:solidFill>
                <a:srgbClr val="FF0000"/>
              </a:solidFill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20" name="直接连接符 129037"/>
              <p:cNvSpPr/>
              <p:nvPr/>
            </p:nvSpPr>
            <p:spPr>
              <a:xfrm>
                <a:off x="1511" y="1653"/>
                <a:ext cx="0" cy="95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21" name="直接连接符 129038"/>
              <p:cNvSpPr/>
              <p:nvPr/>
            </p:nvSpPr>
            <p:spPr>
              <a:xfrm>
                <a:off x="1519" y="2590"/>
                <a:ext cx="499" cy="4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17422" name="组合 129039"/>
              <p:cNvGrpSpPr/>
              <p:nvPr/>
            </p:nvGrpSpPr>
            <p:grpSpPr>
              <a:xfrm>
                <a:off x="1111" y="2886"/>
                <a:ext cx="117" cy="726"/>
                <a:chOff x="3822" y="2477"/>
                <a:chExt cx="117" cy="726"/>
              </a:xfrm>
            </p:grpSpPr>
            <p:sp>
              <p:nvSpPr>
                <p:cNvPr id="17423" name="任意多边形 129040"/>
                <p:cNvSpPr/>
                <p:nvPr/>
              </p:nvSpPr>
              <p:spPr>
                <a:xfrm>
                  <a:off x="3833" y="2477"/>
                  <a:ext cx="106" cy="726"/>
                </a:xfrm>
                <a:custGeom>
                  <a:avLst/>
                  <a:gdLst/>
                  <a:ahLst/>
                  <a:cxnLst/>
                  <a:pathLst>
                    <a:path w="106" h="726">
                      <a:moveTo>
                        <a:pt x="15" y="0"/>
                      </a:moveTo>
                      <a:cubicBezTo>
                        <a:pt x="60" y="45"/>
                        <a:pt x="106" y="91"/>
                        <a:pt x="106" y="136"/>
                      </a:cubicBezTo>
                      <a:cubicBezTo>
                        <a:pt x="106" y="181"/>
                        <a:pt x="15" y="228"/>
                        <a:pt x="15" y="273"/>
                      </a:cubicBezTo>
                      <a:cubicBezTo>
                        <a:pt x="15" y="318"/>
                        <a:pt x="106" y="379"/>
                        <a:pt x="106" y="409"/>
                      </a:cubicBezTo>
                      <a:cubicBezTo>
                        <a:pt x="106" y="439"/>
                        <a:pt x="30" y="401"/>
                        <a:pt x="15" y="454"/>
                      </a:cubicBezTo>
                      <a:cubicBezTo>
                        <a:pt x="0" y="507"/>
                        <a:pt x="7" y="616"/>
                        <a:pt x="15" y="726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424" name="矩形 129041"/>
                <p:cNvSpPr/>
                <p:nvPr/>
              </p:nvSpPr>
              <p:spPr>
                <a:xfrm>
                  <a:off x="3822" y="2966"/>
                  <a:ext cx="46" cy="182"/>
                </a:xfrm>
                <a:prstGeom prst="rect">
                  <a:avLst/>
                </a:prstGeom>
                <a:solidFill>
                  <a:srgbClr val="FF0000"/>
                </a:solidFill>
                <a:ln w="25400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17425" name="组合 129042"/>
            <p:cNvGrpSpPr/>
            <p:nvPr/>
          </p:nvGrpSpPr>
          <p:grpSpPr>
            <a:xfrm>
              <a:off x="5100" y="3193"/>
              <a:ext cx="1095" cy="2102"/>
              <a:chOff x="1853" y="1637"/>
              <a:chExt cx="438" cy="841"/>
            </a:xfrm>
          </p:grpSpPr>
          <p:sp>
            <p:nvSpPr>
              <p:cNvPr id="17426" name="椭圆 129043"/>
              <p:cNvSpPr/>
              <p:nvPr/>
            </p:nvSpPr>
            <p:spPr>
              <a:xfrm>
                <a:off x="2245" y="2432"/>
                <a:ext cx="46" cy="46"/>
              </a:xfrm>
              <a:prstGeom prst="ellipse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27" name="椭圆 129044"/>
              <p:cNvSpPr/>
              <p:nvPr/>
            </p:nvSpPr>
            <p:spPr>
              <a:xfrm>
                <a:off x="1853" y="1637"/>
                <a:ext cx="46" cy="46"/>
              </a:xfrm>
              <a:prstGeom prst="ellipse">
                <a:avLst/>
              </a:prstGeom>
              <a:solidFill>
                <a:srgbClr val="FF0000"/>
              </a:solidFill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28" name="直接连接符 129045"/>
              <p:cNvSpPr/>
              <p:nvPr/>
            </p:nvSpPr>
            <p:spPr>
              <a:xfrm>
                <a:off x="1882" y="1661"/>
                <a:ext cx="0" cy="544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29" name="直接连接符 129046"/>
              <p:cNvSpPr/>
              <p:nvPr/>
            </p:nvSpPr>
            <p:spPr>
              <a:xfrm>
                <a:off x="1882" y="2205"/>
                <a:ext cx="363" cy="227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7430" name="组合 129047"/>
            <p:cNvGrpSpPr/>
            <p:nvPr/>
          </p:nvGrpSpPr>
          <p:grpSpPr>
            <a:xfrm>
              <a:off x="5058" y="2830"/>
              <a:ext cx="1762" cy="2340"/>
              <a:chOff x="1858" y="1487"/>
              <a:chExt cx="705" cy="936"/>
            </a:xfrm>
          </p:grpSpPr>
          <p:sp>
            <p:nvSpPr>
              <p:cNvPr id="17431" name="椭圆 129048"/>
              <p:cNvSpPr/>
              <p:nvPr/>
            </p:nvSpPr>
            <p:spPr>
              <a:xfrm>
                <a:off x="2517" y="2377"/>
                <a:ext cx="46" cy="46"/>
              </a:xfrm>
              <a:prstGeom prst="ellipse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32" name="椭圆 129049"/>
              <p:cNvSpPr/>
              <p:nvPr/>
            </p:nvSpPr>
            <p:spPr>
              <a:xfrm>
                <a:off x="1858" y="1487"/>
                <a:ext cx="46" cy="46"/>
              </a:xfrm>
              <a:prstGeom prst="ellipse">
                <a:avLst/>
              </a:prstGeom>
              <a:solidFill>
                <a:srgbClr val="FF0000"/>
              </a:solidFill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33" name="椭圆 129050"/>
              <p:cNvSpPr/>
              <p:nvPr/>
            </p:nvSpPr>
            <p:spPr>
              <a:xfrm>
                <a:off x="2224" y="1768"/>
                <a:ext cx="46" cy="46"/>
              </a:xfrm>
              <a:prstGeom prst="ellipse">
                <a:avLst/>
              </a:prstGeom>
              <a:solidFill>
                <a:srgbClr val="FF0000"/>
              </a:solidFill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34" name="直接连接符 129051"/>
              <p:cNvSpPr/>
              <p:nvPr/>
            </p:nvSpPr>
            <p:spPr>
              <a:xfrm>
                <a:off x="1890" y="1509"/>
                <a:ext cx="363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35" name="直接连接符 129052"/>
              <p:cNvSpPr/>
              <p:nvPr/>
            </p:nvSpPr>
            <p:spPr>
              <a:xfrm>
                <a:off x="2245" y="1517"/>
                <a:ext cx="0" cy="136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36" name="直接连接符 129053"/>
              <p:cNvSpPr/>
              <p:nvPr/>
            </p:nvSpPr>
            <p:spPr>
              <a:xfrm>
                <a:off x="2200" y="1661"/>
                <a:ext cx="90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37" name="直接连接符 129054"/>
              <p:cNvSpPr/>
              <p:nvPr/>
            </p:nvSpPr>
            <p:spPr>
              <a:xfrm>
                <a:off x="2154" y="1712"/>
                <a:ext cx="182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38" name="直接连接符 129055"/>
              <p:cNvSpPr/>
              <p:nvPr/>
            </p:nvSpPr>
            <p:spPr>
              <a:xfrm>
                <a:off x="2245" y="1714"/>
                <a:ext cx="0" cy="499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39" name="矩形 129056"/>
              <p:cNvSpPr/>
              <p:nvPr/>
            </p:nvSpPr>
            <p:spPr>
              <a:xfrm>
                <a:off x="2200" y="1842"/>
                <a:ext cx="90" cy="182"/>
              </a:xfrm>
              <a:prstGeom prst="rect">
                <a:avLst/>
              </a:prstGeom>
              <a:solidFill>
                <a:schemeClr val="tx1"/>
              </a:solidFill>
              <a:ln w="28575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40" name="直接连接符 129057"/>
              <p:cNvSpPr/>
              <p:nvPr/>
            </p:nvSpPr>
            <p:spPr>
              <a:xfrm>
                <a:off x="2245" y="2205"/>
                <a:ext cx="272" cy="182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41" name="直接连接符 129058"/>
              <p:cNvSpPr/>
              <p:nvPr/>
            </p:nvSpPr>
            <p:spPr>
              <a:xfrm flipH="1">
                <a:off x="2290" y="1933"/>
                <a:ext cx="136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17442" name="直接连接符 129059"/>
              <p:cNvSpPr/>
              <p:nvPr/>
            </p:nvSpPr>
            <p:spPr>
              <a:xfrm flipV="1">
                <a:off x="2426" y="1797"/>
                <a:ext cx="0" cy="136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43" name="直接连接符 129060"/>
              <p:cNvSpPr/>
              <p:nvPr/>
            </p:nvSpPr>
            <p:spPr>
              <a:xfrm flipH="1">
                <a:off x="2245" y="1797"/>
                <a:ext cx="181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44" name="文本框 129061"/>
              <p:cNvSpPr txBox="1"/>
              <p:nvPr/>
            </p:nvSpPr>
            <p:spPr>
              <a:xfrm>
                <a:off x="1951" y="1682"/>
                <a:ext cx="318" cy="2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anchor="t" anchorCtr="0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b="1">
                    <a:solidFill>
                      <a:srgbClr val="FF3399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rPr>
                  <a:t>E</a:t>
                </a:r>
                <a:endParaRPr lang="en-US" altLang="zh-CN" b="1">
                  <a:solidFill>
                    <a:srgbClr val="FF3399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endParaRPr>
              </a:p>
            </p:txBody>
          </p:sp>
        </p:grpSp>
        <p:grpSp>
          <p:nvGrpSpPr>
            <p:cNvPr id="17445" name="组合 129062"/>
            <p:cNvGrpSpPr/>
            <p:nvPr/>
          </p:nvGrpSpPr>
          <p:grpSpPr>
            <a:xfrm>
              <a:off x="5970" y="2798"/>
              <a:ext cx="2055" cy="2375"/>
              <a:chOff x="2216" y="1482"/>
              <a:chExt cx="822" cy="950"/>
            </a:xfrm>
          </p:grpSpPr>
          <p:sp>
            <p:nvSpPr>
              <p:cNvPr id="17446" name="椭圆 129063"/>
              <p:cNvSpPr/>
              <p:nvPr/>
            </p:nvSpPr>
            <p:spPr>
              <a:xfrm>
                <a:off x="2789" y="2386"/>
                <a:ext cx="46" cy="46"/>
              </a:xfrm>
              <a:prstGeom prst="ellipse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47" name="椭圆 129064"/>
              <p:cNvSpPr/>
              <p:nvPr/>
            </p:nvSpPr>
            <p:spPr>
              <a:xfrm>
                <a:off x="2216" y="1482"/>
                <a:ext cx="46" cy="46"/>
              </a:xfrm>
              <a:prstGeom prst="ellipse">
                <a:avLst/>
              </a:prstGeom>
              <a:solidFill>
                <a:srgbClr val="FF0000"/>
              </a:solidFill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48" name="椭圆 129065"/>
              <p:cNvSpPr/>
              <p:nvPr/>
            </p:nvSpPr>
            <p:spPr>
              <a:xfrm>
                <a:off x="2677" y="1941"/>
                <a:ext cx="46" cy="46"/>
              </a:xfrm>
              <a:prstGeom prst="ellipse">
                <a:avLst/>
              </a:prstGeom>
              <a:solidFill>
                <a:srgbClr val="FF0000"/>
              </a:solidFill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49" name="直接连接符 129066"/>
              <p:cNvSpPr/>
              <p:nvPr/>
            </p:nvSpPr>
            <p:spPr>
              <a:xfrm>
                <a:off x="2648" y="1629"/>
                <a:ext cx="90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50" name="直接连接符 129067"/>
              <p:cNvSpPr/>
              <p:nvPr/>
            </p:nvSpPr>
            <p:spPr>
              <a:xfrm>
                <a:off x="2608" y="1677"/>
                <a:ext cx="182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51" name="直接连接符 129068"/>
              <p:cNvSpPr/>
              <p:nvPr/>
            </p:nvSpPr>
            <p:spPr>
              <a:xfrm>
                <a:off x="2245" y="1509"/>
                <a:ext cx="454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52" name="直接连接符 129069"/>
              <p:cNvSpPr/>
              <p:nvPr/>
            </p:nvSpPr>
            <p:spPr>
              <a:xfrm>
                <a:off x="2691" y="1501"/>
                <a:ext cx="0" cy="136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53" name="直接连接符 129070"/>
              <p:cNvSpPr/>
              <p:nvPr/>
            </p:nvSpPr>
            <p:spPr>
              <a:xfrm>
                <a:off x="2699" y="1669"/>
                <a:ext cx="0" cy="63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54" name="矩形 129071"/>
              <p:cNvSpPr/>
              <p:nvPr/>
            </p:nvSpPr>
            <p:spPr>
              <a:xfrm>
                <a:off x="2653" y="1739"/>
                <a:ext cx="91" cy="182"/>
              </a:xfrm>
              <a:prstGeom prst="rect">
                <a:avLst/>
              </a:prstGeom>
              <a:solidFill>
                <a:schemeClr val="tx1"/>
              </a:solidFill>
              <a:ln w="28575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55" name="矩形 129072"/>
              <p:cNvSpPr/>
              <p:nvPr/>
            </p:nvSpPr>
            <p:spPr>
              <a:xfrm>
                <a:off x="2653" y="2023"/>
                <a:ext cx="91" cy="182"/>
              </a:xfrm>
              <a:prstGeom prst="rect">
                <a:avLst/>
              </a:prstGeom>
              <a:solidFill>
                <a:schemeClr val="tx1"/>
              </a:solidFill>
              <a:ln w="28575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56" name="直接连接符 129073"/>
              <p:cNvSpPr/>
              <p:nvPr/>
            </p:nvSpPr>
            <p:spPr>
              <a:xfrm>
                <a:off x="2707" y="1963"/>
                <a:ext cx="181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57" name="直接连接符 129074"/>
              <p:cNvSpPr/>
              <p:nvPr/>
            </p:nvSpPr>
            <p:spPr>
              <a:xfrm>
                <a:off x="2880" y="1971"/>
                <a:ext cx="0" cy="136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58" name="直接连接符 129075"/>
              <p:cNvSpPr/>
              <p:nvPr/>
            </p:nvSpPr>
            <p:spPr>
              <a:xfrm flipH="1">
                <a:off x="2744" y="2107"/>
                <a:ext cx="136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17459" name="直接连接符 129076"/>
              <p:cNvSpPr/>
              <p:nvPr/>
            </p:nvSpPr>
            <p:spPr>
              <a:xfrm>
                <a:off x="2699" y="2296"/>
                <a:ext cx="90" cy="9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60" name="文本框 129077"/>
              <p:cNvSpPr txBox="1"/>
              <p:nvPr/>
            </p:nvSpPr>
            <p:spPr>
              <a:xfrm>
                <a:off x="2720" y="1611"/>
                <a:ext cx="318" cy="2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anchor="t" anchorCtr="0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b="1">
                    <a:solidFill>
                      <a:srgbClr val="FF3399"/>
                    </a:solidFill>
                    <a:latin typeface="Times New Roman" panose="02020603050405020304" pitchFamily="18" charset="0"/>
                    <a:ea typeface="华文行楷" panose="02010800040101010101" pitchFamily="2" charset="-122"/>
                  </a:rPr>
                  <a:t>E</a:t>
                </a:r>
                <a:endParaRPr lang="en-US" altLang="zh-CN" b="1">
                  <a:solidFill>
                    <a:srgbClr val="FF3399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endParaRPr>
              </a:p>
            </p:txBody>
          </p:sp>
        </p:grpSp>
        <p:grpSp>
          <p:nvGrpSpPr>
            <p:cNvPr id="17461" name="组合 129078"/>
            <p:cNvGrpSpPr/>
            <p:nvPr/>
          </p:nvGrpSpPr>
          <p:grpSpPr>
            <a:xfrm>
              <a:off x="6988" y="6200"/>
              <a:ext cx="342" cy="1930"/>
              <a:chOff x="4240" y="2840"/>
              <a:chExt cx="137" cy="772"/>
            </a:xfrm>
          </p:grpSpPr>
          <p:grpSp>
            <p:nvGrpSpPr>
              <p:cNvPr id="17462" name="组合 129079"/>
              <p:cNvGrpSpPr/>
              <p:nvPr/>
            </p:nvGrpSpPr>
            <p:grpSpPr>
              <a:xfrm>
                <a:off x="4260" y="2886"/>
                <a:ext cx="117" cy="726"/>
                <a:chOff x="3288" y="2523"/>
                <a:chExt cx="117" cy="726"/>
              </a:xfrm>
            </p:grpSpPr>
            <p:sp>
              <p:nvSpPr>
                <p:cNvPr id="17463" name="任意多边形 129080"/>
                <p:cNvSpPr/>
                <p:nvPr/>
              </p:nvSpPr>
              <p:spPr>
                <a:xfrm>
                  <a:off x="3299" y="2523"/>
                  <a:ext cx="106" cy="726"/>
                </a:xfrm>
                <a:custGeom>
                  <a:avLst/>
                  <a:gdLst/>
                  <a:ahLst/>
                  <a:cxnLst/>
                  <a:pathLst>
                    <a:path w="106" h="726">
                      <a:moveTo>
                        <a:pt x="15" y="0"/>
                      </a:moveTo>
                      <a:cubicBezTo>
                        <a:pt x="60" y="45"/>
                        <a:pt x="106" y="91"/>
                        <a:pt x="106" y="136"/>
                      </a:cubicBezTo>
                      <a:cubicBezTo>
                        <a:pt x="106" y="181"/>
                        <a:pt x="15" y="228"/>
                        <a:pt x="15" y="273"/>
                      </a:cubicBezTo>
                      <a:cubicBezTo>
                        <a:pt x="15" y="318"/>
                        <a:pt x="106" y="379"/>
                        <a:pt x="106" y="409"/>
                      </a:cubicBezTo>
                      <a:cubicBezTo>
                        <a:pt x="106" y="439"/>
                        <a:pt x="30" y="401"/>
                        <a:pt x="15" y="454"/>
                      </a:cubicBezTo>
                      <a:cubicBezTo>
                        <a:pt x="0" y="507"/>
                        <a:pt x="7" y="616"/>
                        <a:pt x="15" y="72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7464" name="矩形 129081"/>
                <p:cNvSpPr/>
                <p:nvPr/>
              </p:nvSpPr>
              <p:spPr>
                <a:xfrm>
                  <a:off x="3288" y="3012"/>
                  <a:ext cx="46" cy="182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>
                  <a:solidFill>
                    <a:schemeClr val="tx2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465" name="椭圆 129082"/>
              <p:cNvSpPr/>
              <p:nvPr/>
            </p:nvSpPr>
            <p:spPr>
              <a:xfrm>
                <a:off x="4240" y="2840"/>
                <a:ext cx="46" cy="46"/>
              </a:xfrm>
              <a:prstGeom prst="ellipse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7466" name="组合 129083"/>
            <p:cNvGrpSpPr/>
            <p:nvPr/>
          </p:nvGrpSpPr>
          <p:grpSpPr>
            <a:xfrm>
              <a:off x="7120" y="2758"/>
              <a:ext cx="1115" cy="2537"/>
              <a:chOff x="2669" y="1463"/>
              <a:chExt cx="446" cy="1015"/>
            </a:xfrm>
          </p:grpSpPr>
          <p:sp>
            <p:nvSpPr>
              <p:cNvPr id="17467" name="椭圆 129084"/>
              <p:cNvSpPr/>
              <p:nvPr/>
            </p:nvSpPr>
            <p:spPr>
              <a:xfrm>
                <a:off x="3069" y="2432"/>
                <a:ext cx="46" cy="46"/>
              </a:xfrm>
              <a:prstGeom prst="ellipse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68" name="椭圆 129085"/>
              <p:cNvSpPr/>
              <p:nvPr/>
            </p:nvSpPr>
            <p:spPr>
              <a:xfrm>
                <a:off x="2669" y="1484"/>
                <a:ext cx="46" cy="46"/>
              </a:xfrm>
              <a:prstGeom prst="ellipse">
                <a:avLst/>
              </a:prstGeom>
              <a:solidFill>
                <a:srgbClr val="FF0000"/>
              </a:solidFill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69" name="直接连接符 129086"/>
              <p:cNvSpPr/>
              <p:nvPr/>
            </p:nvSpPr>
            <p:spPr>
              <a:xfrm>
                <a:off x="2699" y="1509"/>
                <a:ext cx="408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70" name="椭圆 129087"/>
              <p:cNvSpPr/>
              <p:nvPr/>
            </p:nvSpPr>
            <p:spPr>
              <a:xfrm>
                <a:off x="3069" y="1488"/>
                <a:ext cx="46" cy="46"/>
              </a:xfrm>
              <a:prstGeom prst="ellipse">
                <a:avLst/>
              </a:prstGeom>
              <a:solidFill>
                <a:srgbClr val="FF0000"/>
              </a:solidFill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71" name="矩形 129088"/>
              <p:cNvSpPr/>
              <p:nvPr/>
            </p:nvSpPr>
            <p:spPr>
              <a:xfrm rot="-5400000">
                <a:off x="2852" y="1414"/>
                <a:ext cx="91" cy="182"/>
              </a:xfrm>
              <a:prstGeom prst="rect">
                <a:avLst/>
              </a:prstGeom>
              <a:solidFill>
                <a:schemeClr val="tx1"/>
              </a:solidFill>
              <a:ln w="28575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72" name="直接连接符 129089"/>
              <p:cNvSpPr/>
              <p:nvPr/>
            </p:nvSpPr>
            <p:spPr>
              <a:xfrm>
                <a:off x="3093" y="1525"/>
                <a:ext cx="0" cy="907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7473" name="组合 129090"/>
            <p:cNvGrpSpPr/>
            <p:nvPr/>
          </p:nvGrpSpPr>
          <p:grpSpPr>
            <a:xfrm>
              <a:off x="8123" y="2758"/>
              <a:ext cx="1132" cy="2992"/>
              <a:chOff x="3107" y="1463"/>
              <a:chExt cx="453" cy="1197"/>
            </a:xfrm>
          </p:grpSpPr>
          <p:sp>
            <p:nvSpPr>
              <p:cNvPr id="17474" name="椭圆 129091"/>
              <p:cNvSpPr/>
              <p:nvPr/>
            </p:nvSpPr>
            <p:spPr>
              <a:xfrm>
                <a:off x="3243" y="2614"/>
                <a:ext cx="46" cy="46"/>
              </a:xfrm>
              <a:prstGeom prst="ellipse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75" name="直接连接符 129092"/>
              <p:cNvSpPr/>
              <p:nvPr/>
            </p:nvSpPr>
            <p:spPr>
              <a:xfrm>
                <a:off x="3107" y="1509"/>
                <a:ext cx="453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76" name="矩形 129093"/>
              <p:cNvSpPr/>
              <p:nvPr/>
            </p:nvSpPr>
            <p:spPr>
              <a:xfrm rot="-5400000">
                <a:off x="3274" y="1414"/>
                <a:ext cx="91" cy="182"/>
              </a:xfrm>
              <a:prstGeom prst="rect">
                <a:avLst/>
              </a:prstGeom>
              <a:solidFill>
                <a:schemeClr val="tx1"/>
              </a:solidFill>
              <a:ln w="28575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77" name="直接连接符 129094"/>
              <p:cNvSpPr/>
              <p:nvPr/>
            </p:nvSpPr>
            <p:spPr>
              <a:xfrm>
                <a:off x="3552" y="1501"/>
                <a:ext cx="0" cy="726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478" name="直接连接符 129095"/>
              <p:cNvSpPr/>
              <p:nvPr/>
            </p:nvSpPr>
            <p:spPr>
              <a:xfrm flipH="1">
                <a:off x="3288" y="2205"/>
                <a:ext cx="272" cy="409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7479" name="直接连接符 129096"/>
            <p:cNvSpPr/>
            <p:nvPr/>
          </p:nvSpPr>
          <p:spPr>
            <a:xfrm>
              <a:off x="5628" y="5708"/>
              <a:ext cx="1360" cy="492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80" name="直接连接符 129097"/>
            <p:cNvSpPr/>
            <p:nvPr/>
          </p:nvSpPr>
          <p:spPr>
            <a:xfrm>
              <a:off x="6195" y="5295"/>
              <a:ext cx="793" cy="905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81" name="直接连接符 129098"/>
            <p:cNvSpPr/>
            <p:nvPr/>
          </p:nvSpPr>
          <p:spPr>
            <a:xfrm>
              <a:off x="6815" y="5108"/>
              <a:ext cx="228" cy="1135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82" name="直接连接符 129099"/>
            <p:cNvSpPr/>
            <p:nvPr/>
          </p:nvSpPr>
          <p:spPr>
            <a:xfrm flipH="1">
              <a:off x="7103" y="5180"/>
              <a:ext cx="340" cy="102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83" name="直接连接符 129100"/>
            <p:cNvSpPr/>
            <p:nvPr/>
          </p:nvSpPr>
          <p:spPr>
            <a:xfrm flipH="1">
              <a:off x="7103" y="5295"/>
              <a:ext cx="1020" cy="905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84" name="直接连接符 129101"/>
            <p:cNvSpPr/>
            <p:nvPr/>
          </p:nvSpPr>
          <p:spPr>
            <a:xfrm flipH="1">
              <a:off x="7008" y="5688"/>
              <a:ext cx="1475" cy="56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85" name="矩形 129102"/>
            <p:cNvSpPr/>
            <p:nvPr/>
          </p:nvSpPr>
          <p:spPr>
            <a:xfrm>
              <a:off x="2998" y="2220"/>
              <a:ext cx="2495" cy="1588"/>
            </a:xfrm>
            <a:prstGeom prst="rect">
              <a:avLst/>
            </a:prstGeom>
            <a:solidFill>
              <a:schemeClr val="accent1">
                <a:alpha val="23000"/>
              </a:schemeClr>
            </a:solidFill>
            <a:ln w="19050" cap="flat" cmpd="sng">
              <a:solidFill>
                <a:schemeClr val="accent2"/>
              </a:solidFill>
              <a:prstDash val="sysDot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86" name="文本框 129106"/>
            <p:cNvSpPr txBox="1"/>
            <p:nvPr/>
          </p:nvSpPr>
          <p:spPr>
            <a:xfrm>
              <a:off x="2683" y="7810"/>
              <a:ext cx="795" cy="725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3399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rPr>
                <a:t>A</a:t>
              </a:r>
              <a:endParaRPr lang="en-US" altLang="zh-CN" sz="2400" b="1">
                <a:solidFill>
                  <a:srgbClr val="FF3399"/>
                </a:solidFill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17487" name="文本框 129107"/>
            <p:cNvSpPr txBox="1"/>
            <p:nvPr/>
          </p:nvSpPr>
          <p:spPr>
            <a:xfrm>
              <a:off x="6533" y="7855"/>
              <a:ext cx="795" cy="725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3399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rPr>
                <a:t>B</a:t>
              </a:r>
              <a:endParaRPr lang="en-US" altLang="zh-CN" sz="2400" b="1">
                <a:solidFill>
                  <a:srgbClr val="FF3399"/>
                </a:solidFill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17488" name="文本框 129108"/>
            <p:cNvSpPr txBox="1"/>
            <p:nvPr/>
          </p:nvSpPr>
          <p:spPr>
            <a:xfrm>
              <a:off x="5045" y="5648"/>
              <a:ext cx="795" cy="725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3399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rPr>
                <a:t>1</a:t>
              </a:r>
              <a:endParaRPr lang="en-US" altLang="zh-CN" sz="2400" b="1">
                <a:solidFill>
                  <a:srgbClr val="FF3399"/>
                </a:solidFill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17489" name="文本框 129109"/>
            <p:cNvSpPr txBox="1"/>
            <p:nvPr/>
          </p:nvSpPr>
          <p:spPr>
            <a:xfrm>
              <a:off x="5578" y="5070"/>
              <a:ext cx="795" cy="725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3399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rPr>
                <a:t>2</a:t>
              </a:r>
              <a:endParaRPr lang="en-US" altLang="zh-CN" sz="2400" b="1">
                <a:solidFill>
                  <a:srgbClr val="FF3399"/>
                </a:solidFill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17490" name="文本框 129110"/>
            <p:cNvSpPr txBox="1"/>
            <p:nvPr/>
          </p:nvSpPr>
          <p:spPr>
            <a:xfrm>
              <a:off x="6208" y="4918"/>
              <a:ext cx="795" cy="725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3399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rPr>
                <a:t>3</a:t>
              </a:r>
              <a:endParaRPr lang="en-US" altLang="zh-CN" sz="2400" b="1">
                <a:solidFill>
                  <a:srgbClr val="FF3399"/>
                </a:solidFill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17491" name="文本框 129111"/>
            <p:cNvSpPr txBox="1"/>
            <p:nvPr/>
          </p:nvSpPr>
          <p:spPr>
            <a:xfrm>
              <a:off x="6850" y="4883"/>
              <a:ext cx="795" cy="725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3399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rPr>
                <a:t>4</a:t>
              </a:r>
              <a:endParaRPr lang="en-US" altLang="zh-CN" sz="2400" b="1">
                <a:solidFill>
                  <a:srgbClr val="FF3399"/>
                </a:solidFill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17492" name="文本框 129112"/>
            <p:cNvSpPr txBox="1"/>
            <p:nvPr/>
          </p:nvSpPr>
          <p:spPr>
            <a:xfrm>
              <a:off x="7555" y="4808"/>
              <a:ext cx="795" cy="725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3399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rPr>
                <a:t>5</a:t>
              </a:r>
              <a:endParaRPr lang="en-US" altLang="zh-CN" sz="2400" b="1">
                <a:solidFill>
                  <a:srgbClr val="FF3399"/>
                </a:solidFill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17493" name="文本框 129113"/>
            <p:cNvSpPr txBox="1"/>
            <p:nvPr/>
          </p:nvSpPr>
          <p:spPr>
            <a:xfrm>
              <a:off x="8198" y="5613"/>
              <a:ext cx="795" cy="725"/>
            </a:xfrm>
            <a:prstGeom prst="rect">
              <a:avLst/>
            </a:prstGeom>
            <a:noFill/>
            <a:ln w="28575">
              <a:noFill/>
            </a:ln>
          </p:spPr>
          <p:txBody>
            <a:bodyPr anchor="t" anchorCtr="0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3399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rPr>
                <a:t>6</a:t>
              </a:r>
              <a:endParaRPr lang="en-US" altLang="zh-CN" sz="2400" b="1">
                <a:solidFill>
                  <a:srgbClr val="FF3399"/>
                </a:solidFill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sp>
        <p:nvSpPr>
          <p:cNvPr id="129115" name="文本框 129114"/>
          <p:cNvSpPr txBox="1"/>
          <p:nvPr/>
        </p:nvSpPr>
        <p:spPr>
          <a:xfrm>
            <a:off x="409575" y="560705"/>
            <a:ext cx="75761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1.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多量程多用电表内部电路示意图及外形图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613" name="文本框 196612"/>
          <p:cNvSpPr txBox="1"/>
          <p:nvPr/>
        </p:nvSpPr>
        <p:spPr>
          <a:xfrm>
            <a:off x="576580" y="5414645"/>
            <a:ext cx="643572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2.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表盘功能区分布：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表的上半部分为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表盘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，下半部分是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选择开关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，选择开关周围分布有各种功能区及测量量程。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3600" y="1489075"/>
            <a:ext cx="2910840" cy="400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96613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66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8382" y="815605"/>
            <a:ext cx="405765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9394387" y="793629"/>
            <a:ext cx="2017284" cy="461665"/>
            <a:chOff x="9290644" y="718491"/>
            <a:chExt cx="2017284" cy="461665"/>
          </a:xfrm>
        </p:grpSpPr>
        <p:sp>
          <p:nvSpPr>
            <p:cNvPr id="3" name="圆角矩形标注 2"/>
            <p:cNvSpPr/>
            <p:nvPr/>
          </p:nvSpPr>
          <p:spPr>
            <a:xfrm>
              <a:off x="9346720" y="737424"/>
              <a:ext cx="1961208" cy="442732"/>
            </a:xfrm>
            <a:prstGeom prst="wedgeRoundRectCallout">
              <a:avLst>
                <a:gd name="adj1" fmla="val -163019"/>
                <a:gd name="adj2" fmla="val 9711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290644" y="718491"/>
              <a:ext cx="2017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电阻的刻度线</a:t>
              </a:r>
              <a:endPara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585265" y="1679764"/>
            <a:ext cx="1971841" cy="830997"/>
            <a:chOff x="9217317" y="1475500"/>
            <a:chExt cx="3786998" cy="830997"/>
          </a:xfrm>
        </p:grpSpPr>
        <p:sp>
          <p:nvSpPr>
            <p:cNvPr id="21" name="圆角矩形标注 20"/>
            <p:cNvSpPr/>
            <p:nvPr/>
          </p:nvSpPr>
          <p:spPr>
            <a:xfrm>
              <a:off x="9264756" y="1498333"/>
              <a:ext cx="3367143" cy="808164"/>
            </a:xfrm>
            <a:prstGeom prst="wedgeRoundRectCallout">
              <a:avLst>
                <a:gd name="adj1" fmla="val -167587"/>
                <a:gd name="adj2" fmla="val -2796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217317" y="1475500"/>
              <a:ext cx="37869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直流电流、</a:t>
              </a:r>
              <a:endParaRPr lang="en-US" altLang="zh-CN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240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电压刻度线</a:t>
              </a:r>
              <a:endPara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290763" y="3039406"/>
            <a:ext cx="2280608" cy="831164"/>
            <a:chOff x="10054085" y="2258296"/>
            <a:chExt cx="1628961" cy="831164"/>
          </a:xfrm>
        </p:grpSpPr>
        <p:sp>
          <p:nvSpPr>
            <p:cNvPr id="15" name="圆角矩形标注 14"/>
            <p:cNvSpPr/>
            <p:nvPr/>
          </p:nvSpPr>
          <p:spPr>
            <a:xfrm>
              <a:off x="10054086" y="2258296"/>
              <a:ext cx="1508083" cy="520452"/>
            </a:xfrm>
            <a:prstGeom prst="wedgeRoundRectCallout">
              <a:avLst>
                <a:gd name="adj1" fmla="val -108133"/>
                <a:gd name="adj2" fmla="val 244556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054085" y="2258463"/>
              <a:ext cx="16289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欧姆调零旋钮</a:t>
              </a:r>
              <a:endPara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039336" y="5349216"/>
            <a:ext cx="2497429" cy="499799"/>
            <a:chOff x="9371123" y="4312414"/>
            <a:chExt cx="2347703" cy="499799"/>
          </a:xfrm>
        </p:grpSpPr>
        <p:sp>
          <p:nvSpPr>
            <p:cNvPr id="9" name="圆角矩形标注 8"/>
            <p:cNvSpPr/>
            <p:nvPr/>
          </p:nvSpPr>
          <p:spPr>
            <a:xfrm>
              <a:off x="9371123" y="4332614"/>
              <a:ext cx="2236883" cy="479599"/>
            </a:xfrm>
            <a:prstGeom prst="wedgeRoundRectCallout">
              <a:avLst>
                <a:gd name="adj1" fmla="val -93255"/>
                <a:gd name="adj2" fmla="val 23737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420153" y="4312414"/>
              <a:ext cx="22986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红、黑表笔插孔</a:t>
              </a:r>
              <a:endPara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797287" y="5849015"/>
            <a:ext cx="2202613" cy="830997"/>
            <a:chOff x="9875623" y="5477634"/>
            <a:chExt cx="1564257" cy="830997"/>
          </a:xfrm>
        </p:grpSpPr>
        <p:sp>
          <p:nvSpPr>
            <p:cNvPr id="10" name="圆角矩形标注 9"/>
            <p:cNvSpPr/>
            <p:nvPr/>
          </p:nvSpPr>
          <p:spPr>
            <a:xfrm>
              <a:off x="9875623" y="5477634"/>
              <a:ext cx="1238021" cy="524013"/>
            </a:xfrm>
            <a:prstGeom prst="wedgeRoundRectCallout">
              <a:avLst>
                <a:gd name="adj1" fmla="val 185974"/>
                <a:gd name="adj2" fmla="val -822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875623" y="5477634"/>
              <a:ext cx="15642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直流电压挡</a:t>
              </a:r>
              <a:endPara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3552" name="组合 23551"/>
          <p:cNvGrpSpPr/>
          <p:nvPr/>
        </p:nvGrpSpPr>
        <p:grpSpPr>
          <a:xfrm>
            <a:off x="1768416" y="4934271"/>
            <a:ext cx="1839542" cy="552126"/>
            <a:chOff x="1613711" y="5228163"/>
            <a:chExt cx="1632508" cy="552126"/>
          </a:xfrm>
        </p:grpSpPr>
        <p:sp>
          <p:nvSpPr>
            <p:cNvPr id="14" name="圆角矩形标注 13"/>
            <p:cNvSpPr/>
            <p:nvPr/>
          </p:nvSpPr>
          <p:spPr>
            <a:xfrm>
              <a:off x="1664899" y="5228163"/>
              <a:ext cx="1444451" cy="552126"/>
            </a:xfrm>
            <a:prstGeom prst="wedgeRoundRectCallout">
              <a:avLst>
                <a:gd name="adj1" fmla="val 157786"/>
                <a:gd name="adj2" fmla="val -22891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13711" y="5259211"/>
              <a:ext cx="1632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直流电流挡</a:t>
              </a:r>
              <a:endPara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3553" name="组合 23552"/>
          <p:cNvGrpSpPr/>
          <p:nvPr/>
        </p:nvGrpSpPr>
        <p:grpSpPr>
          <a:xfrm>
            <a:off x="1828864" y="4116471"/>
            <a:ext cx="1674526" cy="461665"/>
            <a:chOff x="2052085" y="4112063"/>
            <a:chExt cx="1674526" cy="461665"/>
          </a:xfrm>
        </p:grpSpPr>
        <p:sp>
          <p:nvSpPr>
            <p:cNvPr id="11" name="圆角矩形标注 10"/>
            <p:cNvSpPr/>
            <p:nvPr/>
          </p:nvSpPr>
          <p:spPr>
            <a:xfrm>
              <a:off x="2052085" y="4129315"/>
              <a:ext cx="1529980" cy="435978"/>
            </a:xfrm>
            <a:prstGeom prst="wedgeRoundRectCallout">
              <a:avLst>
                <a:gd name="adj1" fmla="val 188484"/>
                <a:gd name="adj2" fmla="val 135246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57273" y="4112063"/>
              <a:ext cx="1569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选择开关</a:t>
              </a:r>
              <a:endPara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3557" name="组合 23556"/>
          <p:cNvGrpSpPr/>
          <p:nvPr/>
        </p:nvGrpSpPr>
        <p:grpSpPr>
          <a:xfrm>
            <a:off x="1828864" y="3279156"/>
            <a:ext cx="1349352" cy="486544"/>
            <a:chOff x="2128416" y="3278799"/>
            <a:chExt cx="1514033" cy="486544"/>
          </a:xfrm>
        </p:grpSpPr>
        <p:sp>
          <p:nvSpPr>
            <p:cNvPr id="12" name="圆角矩形标注 11"/>
            <p:cNvSpPr/>
            <p:nvPr/>
          </p:nvSpPr>
          <p:spPr>
            <a:xfrm>
              <a:off x="2128416" y="3331878"/>
              <a:ext cx="1401114" cy="433465"/>
            </a:xfrm>
            <a:prstGeom prst="wedgeRoundRectCallout">
              <a:avLst>
                <a:gd name="adj1" fmla="val 249979"/>
                <a:gd name="adj2" fmla="val 17855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48991" y="3278799"/>
              <a:ext cx="1393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欧姆挡</a:t>
              </a:r>
              <a:endPara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768416" y="2444531"/>
            <a:ext cx="2026432" cy="461665"/>
            <a:chOff x="1768416" y="2444531"/>
            <a:chExt cx="2026432" cy="461665"/>
          </a:xfrm>
        </p:grpSpPr>
        <p:sp>
          <p:nvSpPr>
            <p:cNvPr id="29" name="圆角矩形标注 28"/>
            <p:cNvSpPr/>
            <p:nvPr/>
          </p:nvSpPr>
          <p:spPr>
            <a:xfrm>
              <a:off x="1768416" y="2453157"/>
              <a:ext cx="2026431" cy="453039"/>
            </a:xfrm>
            <a:prstGeom prst="wedgeRoundRectCallout">
              <a:avLst>
                <a:gd name="adj1" fmla="val 183222"/>
                <a:gd name="adj2" fmla="val 219389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68416" y="2444531"/>
              <a:ext cx="202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指针定位螺丝</a:t>
              </a:r>
              <a:endPara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82502" y="1679764"/>
            <a:ext cx="3616830" cy="461665"/>
            <a:chOff x="882502" y="1679764"/>
            <a:chExt cx="3616830" cy="461665"/>
          </a:xfrm>
        </p:grpSpPr>
        <p:sp>
          <p:nvSpPr>
            <p:cNvPr id="13" name="圆角矩形标注 12"/>
            <p:cNvSpPr/>
            <p:nvPr/>
          </p:nvSpPr>
          <p:spPr>
            <a:xfrm>
              <a:off x="882502" y="1722297"/>
              <a:ext cx="3338623" cy="384404"/>
            </a:xfrm>
            <a:prstGeom prst="wedgeRoundRectCallout">
              <a:avLst>
                <a:gd name="adj1" fmla="val 104792"/>
                <a:gd name="adj2" fmla="val 72086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2503" y="1679764"/>
              <a:ext cx="3616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交变电压</a:t>
              </a:r>
              <a:r>
                <a:rPr lang="en-US" altLang="zh-CN" sz="240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2.5V</a:t>
              </a:r>
              <a:r>
                <a:rPr lang="zh-CN" altLang="en-US" sz="240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的刻度线</a:t>
              </a:r>
              <a:endPara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620156" y="4309816"/>
            <a:ext cx="1887017" cy="461665"/>
            <a:chOff x="9480498" y="5080520"/>
            <a:chExt cx="1887017" cy="461665"/>
          </a:xfrm>
        </p:grpSpPr>
        <p:sp>
          <p:nvSpPr>
            <p:cNvPr id="34" name="圆角矩形标注 33"/>
            <p:cNvSpPr/>
            <p:nvPr/>
          </p:nvSpPr>
          <p:spPr>
            <a:xfrm>
              <a:off x="9492911" y="5119226"/>
              <a:ext cx="1761415" cy="422959"/>
            </a:xfrm>
            <a:prstGeom prst="wedgeRoundRectCallout">
              <a:avLst>
                <a:gd name="adj1" fmla="val -176779"/>
                <a:gd name="adj2" fmla="val 11396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480498" y="5080520"/>
              <a:ext cx="18870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交流电压挡</a:t>
              </a:r>
              <a:endPara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9120" y="466725"/>
            <a:ext cx="4742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mtClean="0">
                <a:latin typeface="黑体" panose="02010609060101010101" pitchFamily="49" charset="-122"/>
                <a:ea typeface="黑体" panose="02010609060101010101" pitchFamily="49" charset="-122"/>
              </a:rPr>
              <a:t>三、使用多用电表测量</a:t>
            </a:r>
            <a:endParaRPr lang="zh-CN" altLang="en-US" sz="32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699770" y="1899285"/>
            <a:ext cx="10200640" cy="105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机械</a:t>
            </a:r>
            <a:r>
              <a:rPr 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调零</a:t>
            </a:r>
            <a:r>
              <a:rPr lang="zh-CN" sz="2400" smtClean="0">
                <a:latin typeface="黑体" panose="02010609060101010101" pitchFamily="49" charset="-122"/>
                <a:ea typeface="黑体" panose="02010609060101010101" pitchFamily="49" charset="-122"/>
              </a:rPr>
              <a:t>：使用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</a:rPr>
              <a:t>前，应观察指针是否指电表</a:t>
            </a:r>
            <a:r>
              <a:rPr lang="zh-CN" sz="2400" smtClean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左侧</a:t>
            </a:r>
            <a:r>
              <a:rPr lang="zh-CN" sz="2400" smtClean="0">
                <a:latin typeface="黑体" panose="02010609060101010101" pitchFamily="49" charset="-122"/>
                <a:ea typeface="黑体" panose="02010609060101010101" pitchFamily="49" charset="-122"/>
              </a:rPr>
              <a:t>零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</a:rPr>
              <a:t>刻度（即电阻的无穷大处），如果有偏差，调节定位螺丝，使指针指到零</a:t>
            </a:r>
            <a:r>
              <a:rPr lang="zh-CN" sz="2400" smtClean="0">
                <a:latin typeface="黑体" panose="02010609060101010101" pitchFamily="49" charset="-122"/>
                <a:ea typeface="黑体" panose="02010609060101010101" pitchFamily="49" charset="-122"/>
              </a:rPr>
              <a:t>刻度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228" y="1280867"/>
            <a:ext cx="515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800" smtClean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使用规则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699770" y="3044825"/>
            <a:ext cx="10062845" cy="105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选择开关</a:t>
            </a:r>
            <a:r>
              <a:rPr lang="zh-CN" sz="240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使用时，先将选择开关旋转到与被测物理量对应的位置上，并选择合适的量程。</a:t>
            </a:r>
            <a:endParaRPr lang="zh-CN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699770" y="4420870"/>
            <a:ext cx="10062845" cy="9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关闭旋钮</a:t>
            </a:r>
            <a:r>
              <a:rPr lang="zh-CN" sz="240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使用完毕，把选择开关旋转到</a:t>
            </a:r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OFF</a:t>
            </a:r>
            <a:r>
              <a:rPr lang="zh-CN" altLang="en-US" sz="24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zh-CN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交流电压最高挡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400" b="1">
                <a:latin typeface="Times New Roman" panose="02020603050405020304" pitchFamily="18" charset="0"/>
              </a:rPr>
              <a:t>拔出表笔</a:t>
            </a:r>
            <a:r>
              <a:rPr lang="zh-CN" altLang="en-US" sz="2400" b="1" smtClean="0">
                <a:latin typeface="Times New Roman" panose="02020603050405020304" pitchFamily="18" charset="0"/>
              </a:rPr>
              <a:t>。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如果长期不用，应将电池取出。</a:t>
            </a:r>
            <a:endParaRPr lang="zh-CN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6543" y="763389"/>
            <a:ext cx="515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smtClean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</a:rPr>
              <a:t>测量小灯泡的电压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6607" y="1510898"/>
            <a:ext cx="2014723" cy="290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>
            <a:spLocks noChangeAspect="1"/>
          </p:cNvSpPr>
          <p:nvPr/>
        </p:nvSpPr>
        <p:spPr>
          <a:xfrm>
            <a:off x="823983" y="1510824"/>
            <a:ext cx="8276885" cy="520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30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zh-CN" altLang="zh-CN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红、黑表笔分别插入</a:t>
            </a:r>
            <a:r>
              <a:rPr lang="en-US" altLang="zh-CN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“+”“</a:t>
            </a:r>
            <a:r>
              <a:rPr lang="en-US" altLang="zh-CN" sz="2400" i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插孔</a:t>
            </a:r>
            <a:r>
              <a:rPr lang="zh-CN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4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841234" y="2178446"/>
            <a:ext cx="8276885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3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选挡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按</a:t>
            </a:r>
            <a:r>
              <a:rPr lang="zh-CN" altLang="zh-CN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如</a:t>
            </a:r>
            <a:r>
              <a:rPr lang="zh-CN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图所</a:t>
            </a:r>
            <a:r>
              <a:rPr lang="zh-CN" altLang="zh-CN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示连好电路</a:t>
            </a:r>
            <a:r>
              <a:rPr lang="en-US" altLang="zh-CN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将多用电表选择开关置于直流电压挡</a:t>
            </a:r>
            <a:r>
              <a:rPr lang="en-US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注意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选择大于小灯泡两端电压估计值的量程</a:t>
            </a:r>
            <a:r>
              <a:rPr lang="zh-CN" altLang="zh-CN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4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832607" y="3379124"/>
            <a:ext cx="8276885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3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测量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：用两支表笔分别接触灯泡两端的接线柱，注意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红表笔接触点的电势应该比黑表笔高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697865" y="4579620"/>
            <a:ext cx="8947785" cy="105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3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读数</a:t>
            </a:r>
            <a:r>
              <a:rPr lang="zh-CN" altLang="en-US" sz="24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：根据表盘上相应量程的直流电压刻度进行读数，记录小灯泡两端的电压值。</a:t>
            </a:r>
            <a:endParaRPr lang="zh-CN" altLang="zh-CN" sz="24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UNIT_PLACING_PICTURE_USER_VIEWPORT" val="{&quot;height&quot;:9625,&quot;width&quot;:6997}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UNIT_TABLE_BEAUTIFY" val="smartTable{14ccc9a5-909c-4595-98a4-03b904991481}"/>
</p:tagLst>
</file>

<file path=ppt/tags/tag6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OGI2MGFhMWRiNjA1MGFhMTRlMDUyZDc1M2U5NWNjYjMifQ==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2012</Words>
  <Application>WPS 演示</Application>
  <PresentationFormat/>
  <Paragraphs>344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Wingdings</vt:lpstr>
      <vt:lpstr>Tahoma</vt:lpstr>
      <vt:lpstr>黑体</vt:lpstr>
      <vt:lpstr>Times New Roman</vt:lpstr>
      <vt:lpstr>华文行楷</vt:lpstr>
      <vt:lpstr>Cambria Math</vt:lpstr>
      <vt:lpstr>隶书</vt:lpstr>
      <vt:lpstr>Calibri</vt:lpstr>
      <vt:lpstr>Arial Unicode MS</vt:lpstr>
      <vt:lpstr>Times New Roman</vt:lpstr>
      <vt:lpstr>Courier New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Administrator</cp:lastModifiedBy>
  <cp:revision>7</cp:revision>
  <cp:lastPrinted>2021-02-09T16:04:00Z</cp:lastPrinted>
  <dcterms:created xsi:type="dcterms:W3CDTF">2021-02-09T16:04:00Z</dcterms:created>
  <dcterms:modified xsi:type="dcterms:W3CDTF">2022-05-31T00:01:41Z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00F85DF3F3B24BF4A65C5C05EC0B9B37</vt:lpwstr>
  </property>
  <property fmtid="{D5CDD505-2E9C-101B-9397-08002B2CF9AE}" pid="7" name="KSOProductBuildVer">
    <vt:lpwstr>2052-11.1.0.11744</vt:lpwstr>
  </property>
</Properties>
</file>