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9" r:id="rId4"/>
    <p:sldId id="264" r:id="rId5"/>
    <p:sldId id="265" r:id="rId6"/>
    <p:sldId id="268" r:id="rId7"/>
    <p:sldId id="260" r:id="rId8"/>
    <p:sldId id="266" r:id="rId9"/>
    <p:sldId id="267" r:id="rId10"/>
    <p:sldId id="257" r:id="rId11"/>
    <p:sldId id="259" r:id="rId12"/>
  </p:sldIdLst>
  <p:sldSz cx="12192000" cy="6858000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gs" Target="tags/tag3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58215" y="-317"/>
            <a:ext cx="9144000" cy="2387600"/>
          </a:xfrm>
        </p:spPr>
        <p:txBody>
          <a:bodyPr/>
          <a:p>
            <a:r>
              <a:rPr lang="zh-CN" altLang="en-US" sz="13800" b="1">
                <a:solidFill>
                  <a:srgbClr val="FF0000"/>
                </a:solidFill>
              </a:rPr>
              <a:t>祝福</a:t>
            </a:r>
            <a:endParaRPr lang="zh-CN" altLang="en-US" sz="13800" b="1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466975" y="2387283"/>
            <a:ext cx="9144000" cy="1655762"/>
          </a:xfrm>
        </p:spPr>
        <p:txBody>
          <a:bodyPr/>
          <a:p>
            <a:r>
              <a:rPr lang="zh-CN" altLang="en-US" sz="5400"/>
              <a:t>鲁迅</a:t>
            </a:r>
            <a:endParaRPr lang="zh-CN" altLang="en-US" sz="5400"/>
          </a:p>
        </p:txBody>
      </p:sp>
      <p:pic>
        <p:nvPicPr>
          <p:cNvPr id="101" name="图片 100"/>
          <p:cNvPicPr/>
          <p:nvPr/>
        </p:nvPicPr>
        <p:blipFill>
          <a:blip r:embed="rId1"/>
          <a:stretch>
            <a:fillRect/>
          </a:stretch>
        </p:blipFill>
        <p:spPr>
          <a:xfrm>
            <a:off x="3681841" y="0"/>
            <a:ext cx="4828318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文本框 3"/>
          <p:cNvSpPr txBox="1"/>
          <p:nvPr/>
        </p:nvSpPr>
        <p:spPr>
          <a:xfrm>
            <a:off x="1029335" y="1056005"/>
            <a:ext cx="999490" cy="50158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8000"/>
              <a:t>见微知著</a:t>
            </a:r>
            <a:endParaRPr lang="zh-CN" altLang="en-US" sz="8000"/>
          </a:p>
        </p:txBody>
      </p:sp>
      <p:sp>
        <p:nvSpPr>
          <p:cNvPr id="5" name="文本框 4"/>
          <p:cNvSpPr txBox="1"/>
          <p:nvPr/>
        </p:nvSpPr>
        <p:spPr>
          <a:xfrm>
            <a:off x="9580880" y="151765"/>
            <a:ext cx="377190" cy="65544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6000"/>
              <a:t>于</a:t>
            </a:r>
            <a:r>
              <a:rPr lang="zh-CN" altLang="en-US" sz="6000" b="1">
                <a:solidFill>
                  <a:srgbClr val="FF0000"/>
                </a:solidFill>
              </a:rPr>
              <a:t>细节</a:t>
            </a:r>
            <a:r>
              <a:rPr lang="zh-CN" altLang="en-US" sz="6000"/>
              <a:t>处看人物</a:t>
            </a:r>
            <a:endParaRPr lang="zh-CN" altLang="en-US" sz="6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/>
          <p:nvPr/>
        </p:nvPicPr>
        <p:blipFill>
          <a:blip r:embed="rId1">
            <a:lum bright="12000" contrast="24000"/>
          </a:blip>
          <a:stretch>
            <a:fillRect/>
          </a:stretch>
        </p:blipFill>
        <p:spPr>
          <a:xfrm>
            <a:off x="7321550" y="1942465"/>
            <a:ext cx="4869815" cy="49149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-64135" y="939165"/>
            <a:ext cx="12320270" cy="4351655"/>
          </a:xfrm>
        </p:spPr>
        <p:txBody>
          <a:bodyPr/>
          <a:p>
            <a:pPr fontAlgn="auto">
              <a:lnSpc>
                <a:spcPct val="150000"/>
              </a:lnSpc>
            </a:pPr>
            <a:r>
              <a:rPr lang="zh-CN" altLang="en-US" sz="540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一千个读者眼中就会有一千个哈姆雷特。</a:t>
            </a:r>
            <a:endParaRPr lang="zh-CN" altLang="en-US" sz="5400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1525" y="-153035"/>
            <a:ext cx="10515600" cy="1325563"/>
          </a:xfrm>
        </p:spPr>
        <p:txBody>
          <a:bodyPr/>
          <a:p>
            <a:pPr algn="ctr"/>
            <a:r>
              <a:rPr lang="zh-CN" altLang="en-US">
                <a:highlight>
                  <a:srgbClr val="00FFFF"/>
                </a:highlight>
                <a:sym typeface="+mn-ea"/>
              </a:rPr>
              <a:t>细节描写</a:t>
            </a:r>
            <a:endParaRPr lang="zh-CN" altLang="en-US">
              <a:highlight>
                <a:srgbClr val="00FFFF"/>
              </a:highlight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1285" y="982345"/>
            <a:ext cx="11949430" cy="5804535"/>
          </a:xfrm>
        </p:spPr>
        <p:txBody>
          <a:bodyPr>
            <a:noAutofit/>
          </a:bodyPr>
          <a:p>
            <a:pPr fontAlgn="auto">
              <a:lnSpc>
                <a:spcPct val="100000"/>
              </a:lnSpc>
            </a:pPr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细节描写是指</a:t>
            </a:r>
            <a:r>
              <a:rPr lang="zh-CN" altLang="en-US">
                <a:highlight>
                  <a:srgbClr val="FFFF00"/>
                </a:highlight>
                <a:latin typeface="楷体" panose="02010609060101010101" charset="-122"/>
                <a:ea typeface="楷体" panose="02010609060101010101" charset="-122"/>
              </a:rPr>
              <a:t>抓住生活中的细微而又具体的典型情节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，加以生动细致的描绘，它具体渗透在对人物、景物或场面描写之中。细节，是指人物、景物、事件等表现对象的富有特色的细小环节。它是小说、记叙文情节的基本构成单位。没有细节就没有艺术。同样，没有细节描写，就没有活生生的、有血有肉有个性的人物形象。</a:t>
            </a:r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成功的细节描写会让读者印象深刻，提高文章的可读性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。</a:t>
            </a:r>
            <a:endParaRPr lang="zh-CN" altLang="en-US"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ct val="100000"/>
              </a:lnSpc>
            </a:pPr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细节描写在文章描写中的地位看似闲笔或赘笔，信手拈来，无关紧要，可有可无。但都是作者精心的设置和安排，不能随意取代。一篇文章，恰到好处地运用细节描写，能起到烘托环境气氛、刻画人物性格和揭示主题思想的作用。运用细节描写，要为表现人物性格、发展故事情节以及直接、间接揭示作品意义或主题思想服务。</a:t>
            </a:r>
            <a:endParaRPr lang="zh-CN" altLang="en-US" sz="32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highlight>
                  <a:srgbClr val="00FFFF"/>
                </a:highlight>
              </a:rPr>
              <a:t>祥林嫂</a:t>
            </a:r>
            <a:endParaRPr lang="zh-CN" altLang="en-US">
              <a:highlight>
                <a:srgbClr val="00FFFF"/>
              </a:highligh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100" name="图片 99"/>
          <p:cNvPicPr/>
          <p:nvPr/>
        </p:nvPicPr>
        <p:blipFill>
          <a:blip r:embed="rId1">
            <a:lum bright="6000" contrast="6000"/>
          </a:blip>
          <a:stretch>
            <a:fillRect/>
          </a:stretch>
        </p:blipFill>
        <p:spPr>
          <a:xfrm>
            <a:off x="5665470" y="1414145"/>
            <a:ext cx="6118225" cy="459613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1" name="图片 100"/>
          <p:cNvPicPr/>
          <p:nvPr/>
        </p:nvPicPr>
        <p:blipFill>
          <a:blip r:embed="rId2">
            <a:lum contrast="6000"/>
          </a:blip>
          <a:stretch>
            <a:fillRect/>
          </a:stretch>
        </p:blipFill>
        <p:spPr>
          <a:xfrm>
            <a:off x="-223" y="0"/>
            <a:ext cx="5366197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31775"/>
            <a:ext cx="10515600" cy="648970"/>
          </a:xfrm>
        </p:spPr>
        <p:txBody>
          <a:bodyPr>
            <a:normAutofit fontScale="90000"/>
          </a:bodyPr>
          <a:p>
            <a:pPr algn="ctr"/>
            <a:r>
              <a:rPr lang="zh-CN" altLang="en-US">
                <a:highlight>
                  <a:srgbClr val="FFFF00"/>
                </a:highlight>
              </a:rPr>
              <a:t>神态细节：眼睛</a:t>
            </a:r>
            <a:endParaRPr lang="zh-CN" altLang="en-US">
              <a:highlight>
                <a:srgbClr val="FFFF00"/>
              </a:highlight>
            </a:endParaRPr>
          </a:p>
        </p:txBody>
      </p:sp>
      <p:graphicFrame>
        <p:nvGraphicFramePr>
          <p:cNvPr id="4" name="内容占位符 3"/>
          <p:cNvGraphicFramePr/>
          <p:nvPr>
            <p:ph idx="1"/>
            <p:custDataLst>
              <p:tags r:id="rId1"/>
            </p:custDataLst>
          </p:nvPr>
        </p:nvGraphicFramePr>
        <p:xfrm>
          <a:off x="516255" y="1037590"/>
          <a:ext cx="10837545" cy="5183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3580"/>
                <a:gridCol w="5103495"/>
                <a:gridCol w="3760470"/>
              </a:tblGrid>
              <a:tr h="6477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3600"/>
                        <a:t>情节</a:t>
                      </a:r>
                      <a:endParaRPr lang="zh-CN" altLang="en-US" sz="3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3600"/>
                        <a:t>眼睛描写</a:t>
                      </a:r>
                      <a:endParaRPr lang="zh-CN" altLang="en-US" sz="3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3600"/>
                        <a:t>性格特点</a:t>
                      </a:r>
                      <a:endParaRPr lang="zh-CN" altLang="en-US" sz="3600"/>
                    </a:p>
                  </a:txBody>
                  <a:tcPr/>
                </a:tc>
              </a:tr>
              <a:tr h="6477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/>
                        <a:t>初到鲁镇</a:t>
                      </a:r>
                      <a:endParaRPr lang="zh-CN" altLang="en-US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648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/>
                        <a:t>再到鲁镇</a:t>
                      </a:r>
                      <a:endParaRPr lang="zh-CN" altLang="en-US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648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/>
                        <a:t>讲阿毛故事</a:t>
                      </a:r>
                      <a:endParaRPr lang="zh-CN" altLang="en-US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648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/>
                        <a:t>捐门槛</a:t>
                      </a:r>
                      <a:endParaRPr lang="zh-CN" altLang="en-US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648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/>
                        <a:t>不让祝福</a:t>
                      </a:r>
                      <a:endParaRPr lang="zh-CN" altLang="en-US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648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/>
                        <a:t>行乞</a:t>
                      </a:r>
                      <a:endParaRPr lang="zh-CN" altLang="en-US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648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/>
                        <a:t>问有无灵魂</a:t>
                      </a:r>
                      <a:endParaRPr lang="zh-CN" altLang="en-US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9860" y="231775"/>
            <a:ext cx="12042140" cy="648970"/>
          </a:xfrm>
        </p:spPr>
        <p:txBody>
          <a:bodyPr>
            <a:normAutofit fontScale="90000"/>
          </a:bodyPr>
          <a:p>
            <a:pPr algn="ctr"/>
            <a:r>
              <a:rPr lang="en-US" altLang="zh-CN">
                <a:highlight>
                  <a:srgbClr val="FFFF00"/>
                </a:highlight>
              </a:rPr>
              <a:t>“</a:t>
            </a:r>
            <a:r>
              <a:rPr lang="zh-CN" altLang="en-US">
                <a:highlight>
                  <a:srgbClr val="FFFF00"/>
                </a:highlight>
              </a:rPr>
              <a:t>要极俭省的画出一个人的特点，最好是画他的眼睛</a:t>
            </a:r>
            <a:r>
              <a:rPr lang="en-US" altLang="zh-CN">
                <a:highlight>
                  <a:srgbClr val="FFFF00"/>
                </a:highlight>
              </a:rPr>
              <a:t>”</a:t>
            </a:r>
            <a:endParaRPr lang="en-US" altLang="zh-CN">
              <a:highlight>
                <a:srgbClr val="FFFF00"/>
              </a:highlight>
            </a:endParaRPr>
          </a:p>
        </p:txBody>
      </p:sp>
      <p:graphicFrame>
        <p:nvGraphicFramePr>
          <p:cNvPr id="4" name="内容占位符 3"/>
          <p:cNvGraphicFramePr/>
          <p:nvPr>
            <p:ph idx="1"/>
            <p:custDataLst>
              <p:tags r:id="rId1"/>
            </p:custDataLst>
          </p:nvPr>
        </p:nvGraphicFramePr>
        <p:xfrm>
          <a:off x="149860" y="1181735"/>
          <a:ext cx="11725275" cy="5183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3580"/>
                <a:gridCol w="5103495"/>
                <a:gridCol w="4648200"/>
              </a:tblGrid>
              <a:tr h="6477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3600"/>
                        <a:t>情节</a:t>
                      </a:r>
                      <a:endParaRPr lang="zh-CN" altLang="en-US" sz="3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3600"/>
                        <a:t>眼睛描写</a:t>
                      </a:r>
                      <a:endParaRPr lang="zh-CN" altLang="en-US" sz="3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3600"/>
                        <a:t>性格特点</a:t>
                      </a:r>
                      <a:endParaRPr lang="zh-CN" altLang="en-US" sz="3600"/>
                    </a:p>
                  </a:txBody>
                  <a:tcPr/>
                </a:tc>
              </a:tr>
              <a:tr h="6477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/>
                        <a:t>初到鲁镇</a:t>
                      </a:r>
                      <a:endParaRPr lang="zh-CN" altLang="en-US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648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/>
                        <a:t>再到鲁镇</a:t>
                      </a:r>
                      <a:endParaRPr lang="zh-CN" altLang="en-US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64833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/>
                        <a:t>讲阿毛故事</a:t>
                      </a:r>
                      <a:endParaRPr lang="zh-CN" altLang="en-US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648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/>
                        <a:t>捐门槛</a:t>
                      </a:r>
                      <a:endParaRPr lang="zh-CN" altLang="en-US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648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/>
                        <a:t>不让祝福</a:t>
                      </a:r>
                      <a:endParaRPr lang="zh-CN" altLang="en-US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648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/>
                        <a:t>行乞</a:t>
                      </a:r>
                      <a:endParaRPr lang="zh-CN" altLang="en-US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648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/>
                        <a:t>问有无灵魂</a:t>
                      </a:r>
                      <a:endParaRPr lang="zh-CN" altLang="en-US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4025900" y="1785620"/>
            <a:ext cx="2630170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36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顺着眼</a:t>
            </a:r>
            <a:endParaRPr lang="zh-CN" altLang="en-US" sz="36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416175" y="2453640"/>
            <a:ext cx="49923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顺着眼，眼角带着泪痕</a:t>
            </a:r>
            <a:endParaRPr lang="zh-CN" altLang="en-US" sz="36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264535" y="3088005"/>
            <a:ext cx="3495675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36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直着眼，瞪着眼</a:t>
            </a:r>
            <a:endParaRPr lang="zh-CN" altLang="en-US" sz="36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696970" y="3732530"/>
            <a:ext cx="2630170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36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分外有神</a:t>
            </a:r>
            <a:endParaRPr lang="zh-CN" altLang="en-US" sz="36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025900" y="4337685"/>
            <a:ext cx="2630170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36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失神</a:t>
            </a:r>
            <a:endParaRPr lang="zh-CN" altLang="en-US" sz="36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264535" y="5011420"/>
            <a:ext cx="3839210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36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眼珠间或一轮</a:t>
            </a:r>
            <a:endParaRPr lang="zh-CN" altLang="en-US" sz="36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597275" y="5685155"/>
            <a:ext cx="2630170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36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忽然发光</a:t>
            </a:r>
            <a:endParaRPr lang="zh-CN" altLang="en-US" sz="36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364855" y="1808480"/>
            <a:ext cx="27514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rgbClr val="FF0000"/>
                </a:solidFill>
              </a:rPr>
              <a:t>安分、善良</a:t>
            </a:r>
            <a:endParaRPr lang="zh-CN" altLang="en-US" sz="3600"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259320" y="2453640"/>
            <a:ext cx="46158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rgbClr val="FF0000"/>
                </a:solidFill>
              </a:rPr>
              <a:t>再受打击，内心痛苦</a:t>
            </a:r>
            <a:endParaRPr lang="zh-CN" altLang="en-US" sz="3600">
              <a:solidFill>
                <a:srgbClr val="FF0000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8082280" y="3087370"/>
            <a:ext cx="33166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rgbClr val="FF0000"/>
                </a:solidFill>
              </a:rPr>
              <a:t>精神有些麻木</a:t>
            </a:r>
            <a:endParaRPr lang="zh-CN" altLang="en-US" sz="3600">
              <a:solidFill>
                <a:srgbClr val="FF0000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558530" y="3802380"/>
            <a:ext cx="33166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rgbClr val="FF0000"/>
                </a:solidFill>
              </a:rPr>
              <a:t>又有希望</a:t>
            </a:r>
            <a:endParaRPr lang="zh-CN" altLang="en-US" sz="3600"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558530" y="4366260"/>
            <a:ext cx="33166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rgbClr val="FF0000"/>
                </a:solidFill>
              </a:rPr>
              <a:t>再受打击</a:t>
            </a:r>
            <a:endParaRPr lang="zh-CN" altLang="en-US" sz="3600">
              <a:solidFill>
                <a:srgbClr val="FF000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8202930" y="5039995"/>
            <a:ext cx="33166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rgbClr val="FF0000"/>
                </a:solidFill>
              </a:rPr>
              <a:t>麻木、活僵尸</a:t>
            </a:r>
            <a:endParaRPr lang="zh-CN" altLang="en-US" sz="3600">
              <a:solidFill>
                <a:srgbClr val="FF0000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8558530" y="5713730"/>
            <a:ext cx="33166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rgbClr val="FF0000"/>
                </a:solidFill>
              </a:rPr>
              <a:t>一丝希望</a:t>
            </a:r>
            <a:endParaRPr lang="zh-CN" altLang="en-US" sz="36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11" grpId="0"/>
      <p:bldP spid="11" grpId="1"/>
      <p:bldP spid="5" grpId="0"/>
      <p:bldP spid="5" grpId="1"/>
      <p:bldP spid="12" grpId="0"/>
      <p:bldP spid="12" grpId="1"/>
      <p:bldP spid="6" grpId="0"/>
      <p:bldP spid="6" grpId="1"/>
      <p:bldP spid="13" grpId="0"/>
      <p:bldP spid="13" grpId="1"/>
      <p:bldP spid="7" grpId="0"/>
      <p:bldP spid="7" grpId="1"/>
      <p:bldP spid="14" grpId="0"/>
      <p:bldP spid="14" grpId="1"/>
      <p:bldP spid="8" grpId="0"/>
      <p:bldP spid="8" grpId="1"/>
      <p:bldP spid="15" grpId="0"/>
      <p:bldP spid="15" grpId="1"/>
      <p:bldP spid="9" grpId="0"/>
      <p:bldP spid="9" grpId="1"/>
      <p:bldP spid="16" grpId="0"/>
      <p:bldP spid="16" grpId="1"/>
      <p:bldP spid="10" grpId="0"/>
      <p:bldP spid="10" grpId="1"/>
      <p:bldP spid="17" grpId="0"/>
      <p:bldP spid="1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11480" y="242570"/>
            <a:ext cx="11369040" cy="3312160"/>
          </a:xfrm>
        </p:spPr>
        <p:txBody>
          <a:bodyPr>
            <a:normAutofit fontScale="90000"/>
          </a:bodyPr>
          <a:p>
            <a:pPr fontAlgn="auto">
              <a:lnSpc>
                <a:spcPct val="100000"/>
              </a:lnSpc>
            </a:pPr>
            <a:r>
              <a:rPr lang="zh-CN" altLang="en-US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楷体" panose="02010609060101010101" charset="-122"/>
                <a:ea typeface="楷体" panose="02010609060101010101" charset="-122"/>
              </a:rPr>
              <a:t>封建礼教对她的种种迫害，她曾不断地挣扎与反抗，但并不是为了自由而反抗，而是为了顺从封建礼教而反抗，祥林嫂从始至终都选择了对封建礼教的屈服，最后还是被社会压垮了。祥林嫂的悲剧深刻揭示了旧社会封建礼教对劳动妇女的摧残和迫害，控诉了封建礼教吃人的本质。</a:t>
            </a:r>
            <a:endParaRPr lang="zh-CN" altLang="en-US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p>
            <a:pPr algn="ctr"/>
            <a:r>
              <a:rPr lang="en-US" altLang="zh-CN" sz="8800">
                <a:solidFill>
                  <a:srgbClr val="FF0000"/>
                </a:solidFill>
              </a:rPr>
              <a:t>“</a:t>
            </a:r>
            <a:r>
              <a:rPr lang="zh-CN" altLang="en-US" sz="8800">
                <a:solidFill>
                  <a:srgbClr val="FF0000"/>
                </a:solidFill>
              </a:rPr>
              <a:t>我</a:t>
            </a:r>
            <a:r>
              <a:rPr lang="en-US" altLang="zh-CN" sz="8800">
                <a:solidFill>
                  <a:srgbClr val="FF0000"/>
                </a:solidFill>
              </a:rPr>
              <a:t>”                    </a:t>
            </a:r>
            <a:r>
              <a:rPr lang="zh-CN" altLang="en-US" sz="8800">
                <a:solidFill>
                  <a:srgbClr val="FF0000"/>
                </a:solidFill>
              </a:rPr>
              <a:t>鲁迅</a:t>
            </a:r>
            <a:endParaRPr lang="zh-CN" altLang="en-US" sz="880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zh-CN" altLang="en-US" sz="4400"/>
              <a:t>《孔乙己》的叙述者：</a:t>
            </a:r>
            <a:endParaRPr lang="zh-CN" altLang="en-US" sz="4400"/>
          </a:p>
          <a:p>
            <a:r>
              <a:rPr lang="zh-CN" altLang="en-US" sz="4400"/>
              <a:t>小伙计</a:t>
            </a:r>
            <a:endParaRPr lang="zh-CN" altLang="en-US" sz="4400"/>
          </a:p>
          <a:p>
            <a:endParaRPr lang="zh-CN" altLang="en-US" sz="4400"/>
          </a:p>
          <a:p>
            <a:r>
              <a:rPr lang="zh-CN" altLang="en-US" sz="66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我是谁？</a:t>
            </a:r>
            <a:endParaRPr lang="zh-CN" altLang="en-US" sz="66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04850" y="1252855"/>
            <a:ext cx="10515600" cy="4351338"/>
          </a:xfrm>
        </p:spPr>
        <p:txBody>
          <a:bodyPr/>
          <a:p>
            <a:pPr fontAlgn="auto">
              <a:lnSpc>
                <a:spcPct val="150000"/>
              </a:lnSpc>
            </a:pPr>
            <a:r>
              <a:rPr lang="en-US" altLang="zh-CN" sz="72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72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我</a:t>
            </a:r>
            <a:r>
              <a:rPr lang="en-US" altLang="zh-CN" sz="72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r>
              <a:rPr lang="zh-CN" altLang="en-US" sz="72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对祥林嫂的态度？</a:t>
            </a:r>
            <a:endParaRPr lang="zh-CN" altLang="en-US" sz="720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fontAlgn="auto">
              <a:lnSpc>
                <a:spcPct val="150000"/>
              </a:lnSpc>
            </a:pPr>
            <a:endParaRPr lang="zh-CN" altLang="en-US" sz="720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5485" y="542925"/>
            <a:ext cx="11236325" cy="1736090"/>
          </a:xfrm>
        </p:spPr>
        <p:txBody>
          <a:bodyPr>
            <a:noAutofit/>
          </a:bodyPr>
          <a:p>
            <a:pPr fontAlgn="auto">
              <a:lnSpc>
                <a:spcPct val="100000"/>
              </a:lnSpc>
            </a:pPr>
            <a:r>
              <a:rPr lang="en-US" altLang="zh-CN" sz="40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40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相对于漠然的短工、麻木迷信的柳妈和鉴赏祥林嫂痛苦的民众，“我”依然不失为一个有正义感、有觉悟的新党。“我”的忽说有鬼神忽说没有，都是建立在对祥林嫂是否有害的担心上。</a:t>
            </a:r>
            <a:r>
              <a:rPr lang="en-US" altLang="zh-CN" sz="40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endParaRPr lang="en-US" altLang="zh-CN" sz="40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05485" y="2902585"/>
            <a:ext cx="10925175" cy="3274695"/>
          </a:xfrm>
        </p:spPr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a69083b4-1650-4e04-b375-bba2fa25aba8}"/>
</p:tagLst>
</file>

<file path=ppt/tags/tag2.xml><?xml version="1.0" encoding="utf-8"?>
<p:tagLst xmlns:p="http://schemas.openxmlformats.org/presentationml/2006/main">
  <p:tag name="KSO_WM_UNIT_TABLE_BEAUTIFY" val="smartTable{a69083b4-1650-4e04-b375-bba2fa25aba8}"/>
</p:tagLst>
</file>

<file path=ppt/tags/tag3.xml><?xml version="1.0" encoding="utf-8"?>
<p:tagLst xmlns:p="http://schemas.openxmlformats.org/presentationml/2006/main">
  <p:tag name="COMMONDATA" val="eyJoZGlkIjoiOTdhZjg3ZTFkOWE1MjU5NzkzZjE4ZDZiYWU2NjY4Zjk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790</Words>
  <Application>WPS 演示</Application>
  <PresentationFormat>宽屏</PresentationFormat>
  <Paragraphs>103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Arial</vt:lpstr>
      <vt:lpstr>宋体</vt:lpstr>
      <vt:lpstr>Wingdings</vt:lpstr>
      <vt:lpstr>楷体</vt:lpstr>
      <vt:lpstr>微软雅黑</vt:lpstr>
      <vt:lpstr>Calibri</vt:lpstr>
      <vt:lpstr>Arial Unicode MS</vt:lpstr>
      <vt:lpstr>Office 主题</vt:lpstr>
      <vt:lpstr>祝福</vt:lpstr>
      <vt:lpstr>细节描写</vt:lpstr>
      <vt:lpstr>祥林嫂</vt:lpstr>
      <vt:lpstr>神态细节：眼睛</vt:lpstr>
      <vt:lpstr>“要极俭省的画出一个人的特点，最好是画他的眼睛”</vt:lpstr>
      <vt:lpstr>封建礼教对她的种种迫害，她曾不断地挣扎与反抗，但并不是为了自由而反抗，而是为了顺从封建礼教而反抗，祥林嫂从始至终都选择了对封建礼教的屈服，最后还是被社会压垮了。祥林嫂的悲剧深刻揭示了旧社会封建礼教对劳动妇女的摧残和迫害，控诉了封建礼教吃人的本质。</vt:lpstr>
      <vt:lpstr>“我”                    鲁迅</vt:lpstr>
      <vt:lpstr>PowerPoint 演示文稿</vt:lpstr>
      <vt:lpstr>“相对于漠然的短工、麻木迷信的柳妈和鉴赏祥林嫂痛苦的民众，“我”依然不失为一个有正义感、有觉悟的新党。“我”的忽说有鬼神忽说没有，都是建立在对祥林嫂是否有害的担心上。”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陈跑</cp:lastModifiedBy>
  <cp:revision>7</cp:revision>
  <dcterms:created xsi:type="dcterms:W3CDTF">2022-05-09T09:46:00Z</dcterms:created>
  <dcterms:modified xsi:type="dcterms:W3CDTF">2022-06-09T05:34:10Z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F03AAB3E41214788AB8D54162D9E5421</vt:lpwstr>
  </property>
  <property fmtid="{D5CDD505-2E9C-101B-9397-08002B2CF9AE}" pid="3" name="KSOProductBuildVer">
    <vt:lpwstr>2052-11.1.0.11744</vt:lpwstr>
  </property>
</Properties>
</file>