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8"/>
  </p:notesMasterIdLst>
  <p:sldIdLst>
    <p:sldId id="430" r:id="rId3"/>
    <p:sldId id="466" r:id="rId4"/>
    <p:sldId id="455" r:id="rId5"/>
    <p:sldId id="468" r:id="rId6"/>
    <p:sldId id="469"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FF5539-59D1-418A-8B75-FD8A48EBAB31}" type="datetimeFigureOut">
              <a:rPr lang="zh-CN" altLang="en-US" smtClean="0"/>
              <a:t>2022/6/10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7980F2-2333-4081-B8C1-F8A7845AD6C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97285CE6-26C8-43EE-8FB5-D8C1B91F2ED8}"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Arial" panose="020B0604020202020204"/>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Arial" panose="020B0604020202020204"/>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62AA064-0659-472E-BBAF-AFE1FFDF26D4}"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8050238-EB91-4D93-A22A-65A430CBDFBA}" type="slidenum">
              <a:rPr lang="zh-CN" altLang="en-US" smtClean="0"/>
              <a:t>‹#›</a:t>
            </a:fld>
            <a:endParaRPr lang="zh-CN" alt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16CE4FD-E627-4DDF-9215-A1B9DCF3CB4B}" type="datetimeFigureOut">
              <a:rPr lang="zh-CN" altLang="en-US" smtClean="0"/>
              <a:t>2022/6/10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D807E-83C8-4D27-9708-8A5FAC351995}"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D807E-83C8-4D27-9708-8A5FAC35199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CE4FD-E627-4DDF-9215-A1B9DCF3CB4B}" type="datetimeFigureOut">
              <a:rPr lang="zh-CN" altLang="en-US" smtClean="0"/>
              <a:t>2022/6/10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D807E-83C8-4D27-9708-8A5FAC351995}"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2406015" y="1299845"/>
            <a:ext cx="9551035" cy="2004010"/>
          </a:xfrm>
          <a:prstGeom prst="rect">
            <a:avLst/>
          </a:prstGeom>
          <a:noFill/>
          <a:ln>
            <a:solidFill>
              <a:schemeClr val="tx1">
                <a:lumMod val="75000"/>
                <a:lumOff val="25000"/>
              </a:schemeClr>
            </a:solidFill>
          </a:ln>
          <a:effectLst>
            <a:outerShdw blurRad="50800" dist="38100" dir="10800000" algn="r" rotWithShape="0">
              <a:prstClr val="black">
                <a:alpha val="40000"/>
              </a:prstClr>
            </a:outerShdw>
          </a:effectLst>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zh-CN" altLang="en-US" sz="4400" b="0" i="0" u="none" strike="noStrike" kern="1200" cap="none" spc="0" normalizeH="0" baseline="0" noProof="0" dirty="0">
                <a:ln>
                  <a:noFill/>
                </a:ln>
                <a:solidFill>
                  <a:prstClr val="black"/>
                </a:solidFill>
                <a:effectLst/>
                <a:uLnTx/>
                <a:uFillTx/>
                <a:latin typeface="STHeiti Light" panose="02010600040101010101" charset="-122"/>
                <a:ea typeface="STHeiti Light" panose="02010600040101010101" charset="-122"/>
                <a:cs typeface="STHeiti Light" panose="02010600040101010101" charset="-122"/>
                <a:sym typeface="Arial" panose="020B0604020202020204" pitchFamily="34" charset="0"/>
              </a:rPr>
              <a:t>一个没有春天的女人</a:t>
            </a:r>
            <a:endParaRPr kumimoji="0" lang="en-US" altLang="zh-CN" sz="4400" b="0" i="0" u="none" strike="noStrike" kern="1200" cap="none" spc="0" normalizeH="0" baseline="0" noProof="0" dirty="0">
              <a:ln>
                <a:noFill/>
              </a:ln>
              <a:solidFill>
                <a:prstClr val="black"/>
              </a:solidFill>
              <a:effectLst/>
              <a:uLnTx/>
              <a:uFillTx/>
              <a:latin typeface="STHeiti Light" panose="02010600040101010101" charset="-122"/>
              <a:ea typeface="STHeiti Light" panose="02010600040101010101" charset="-122"/>
              <a:cs typeface="STHeiti Light" panose="02010600040101010101" charset="-122"/>
              <a:sym typeface="Arial" panose="020B0604020202020204" pitchFamily="34" charset="0"/>
            </a:endParaRPr>
          </a:p>
          <a:p>
            <a:pPr marL="0" marR="0" lvl="0" indent="0" algn="just" defTabSz="914400" rtl="0" eaLnBrk="1" fontAlgn="auto" latinLnBrk="0" hangingPunct="1">
              <a:lnSpc>
                <a:spcPct val="150000"/>
              </a:lnSpc>
              <a:spcBef>
                <a:spcPts val="0"/>
              </a:spcBef>
              <a:spcAft>
                <a:spcPts val="0"/>
              </a:spcAft>
              <a:buClrTx/>
              <a:buSzTx/>
              <a:buFontTx/>
              <a:buNone/>
              <a:defRPr/>
            </a:pPr>
            <a:r>
              <a:rPr lang="en-US" altLang="zh-CN" sz="4400" dirty="0">
                <a:solidFill>
                  <a:prstClr val="black"/>
                </a:solidFill>
                <a:latin typeface="STHeiti Light" panose="02010600040101010101" charset="-122"/>
                <a:ea typeface="STHeiti Light" panose="02010600040101010101" charset="-122"/>
                <a:cs typeface="STHeiti Light" panose="02010600040101010101" charset="-122"/>
                <a:sym typeface="Arial" panose="020B0604020202020204" pitchFamily="34" charset="0"/>
              </a:rPr>
              <a:t>                           </a:t>
            </a:r>
            <a:r>
              <a:rPr kumimoji="0" lang="en-US" altLang="zh-CN" sz="4400" b="0" i="0" u="none" strike="noStrike" kern="1200" cap="none" spc="0" normalizeH="0" baseline="0" noProof="0" dirty="0">
                <a:ln>
                  <a:noFill/>
                </a:ln>
                <a:solidFill>
                  <a:prstClr val="black"/>
                </a:solidFill>
                <a:effectLst/>
                <a:uLnTx/>
                <a:uFillTx/>
                <a:latin typeface="STHeiti Light" panose="02010600040101010101" charset="-122"/>
                <a:ea typeface="STHeiti Light" panose="02010600040101010101" charset="-122"/>
                <a:cs typeface="STHeiti Light" panose="02010600040101010101" charset="-122"/>
                <a:sym typeface="Arial" panose="020B0604020202020204" pitchFamily="34" charset="0"/>
              </a:rPr>
              <a:t>——《</a:t>
            </a:r>
            <a:r>
              <a:rPr kumimoji="0" lang="zh-CN" altLang="en-US" sz="4400" b="0" i="0" u="none" strike="noStrike" kern="1200" cap="none" spc="0" normalizeH="0" baseline="0" noProof="0" dirty="0">
                <a:ln>
                  <a:noFill/>
                </a:ln>
                <a:solidFill>
                  <a:prstClr val="black"/>
                </a:solidFill>
                <a:effectLst/>
                <a:uLnTx/>
                <a:uFillTx/>
                <a:latin typeface="STHeiti Light" panose="02010600040101010101" charset="-122"/>
                <a:ea typeface="STHeiti Light" panose="02010600040101010101" charset="-122"/>
                <a:cs typeface="STHeiti Light" panose="02010600040101010101" charset="-122"/>
                <a:sym typeface="Arial" panose="020B0604020202020204" pitchFamily="34" charset="0"/>
              </a:rPr>
              <a:t>祝福</a:t>
            </a:r>
            <a:r>
              <a:rPr kumimoji="0" lang="en-US" altLang="zh-CN" sz="4400" b="0" i="0" u="none" strike="noStrike" kern="1200" cap="none" spc="0" normalizeH="0" baseline="0" noProof="0" dirty="0">
                <a:ln>
                  <a:noFill/>
                </a:ln>
                <a:solidFill>
                  <a:prstClr val="black"/>
                </a:solidFill>
                <a:effectLst/>
                <a:uLnTx/>
                <a:uFillTx/>
                <a:latin typeface="STHeiti Light" panose="02010600040101010101" charset="-122"/>
                <a:ea typeface="STHeiti Light" panose="02010600040101010101" charset="-122"/>
                <a:cs typeface="STHeiti Light" panose="02010600040101010101" charset="-122"/>
                <a:sym typeface="Arial" panose="020B0604020202020204" pitchFamily="34" charset="0"/>
              </a:rPr>
              <a:t>》</a:t>
            </a:r>
            <a:endParaRPr kumimoji="0" lang="zh-CN" altLang="en-US" sz="4400" b="0" i="0" u="none" strike="noStrike" kern="1200" cap="none" spc="0" normalizeH="0" baseline="0" noProof="0" dirty="0">
              <a:ln>
                <a:noFill/>
              </a:ln>
              <a:solidFill>
                <a:prstClr val="black"/>
              </a:solidFill>
              <a:effectLst/>
              <a:uLnTx/>
              <a:uFillTx/>
              <a:latin typeface="STHeiti Light" panose="02010600040101010101" charset="-122"/>
              <a:ea typeface="STHeiti Light" panose="02010600040101010101" charset="-122"/>
              <a:cs typeface="STHeiti Light" panose="02010600040101010101" charset="-122"/>
              <a:sym typeface="Arial" panose="020B0604020202020204" pitchFamily="34" charset="0"/>
            </a:endParaRPr>
          </a:p>
        </p:txBody>
      </p:sp>
      <p:sp>
        <p:nvSpPr>
          <p:cNvPr id="24" name="矩形 23"/>
          <p:cNvSpPr/>
          <p:nvPr/>
        </p:nvSpPr>
        <p:spPr>
          <a:xfrm>
            <a:off x="2520315" y="1193800"/>
            <a:ext cx="9551670" cy="2122805"/>
          </a:xfrm>
          <a:prstGeom prst="rect">
            <a:avLst/>
          </a:prstGeom>
          <a:noFill/>
          <a:ln>
            <a:solidFill>
              <a:schemeClr val="bg2">
                <a:lumMod val="25000"/>
              </a:schemeClr>
            </a:solidFill>
          </a:ln>
          <a:effectLst>
            <a:outerShdw blurRad="50800" dist="38100" dir="10800000" algn="r" rotWithShape="0">
              <a:prstClr val="black">
                <a:alpha val="40000"/>
              </a:prstClr>
            </a:outerShdw>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charset="-122"/>
              <a:cs typeface="Arial" panose="020B0604020202020204"/>
            </a:endParaRPr>
          </a:p>
        </p:txBody>
      </p:sp>
      <p:pic>
        <p:nvPicPr>
          <p:cNvPr id="21" name="图片 20"/>
          <p:cNvPicPr>
            <a:picLocks noChangeAspect="1"/>
          </p:cNvPicPr>
          <p:nvPr/>
        </p:nvPicPr>
        <p:blipFill>
          <a:blip r:embed="rId3">
            <a:clrChange>
              <a:clrFrom>
                <a:srgbClr val="FFFFFF">
                  <a:alpha val="100000"/>
                </a:srgbClr>
              </a:clrFrom>
              <a:clrTo>
                <a:srgbClr val="FFFFFF">
                  <a:alpha val="100000"/>
                  <a:alpha val="0"/>
                </a:srgbClr>
              </a:clrTo>
            </a:clrChange>
          </a:blip>
          <a:stretch>
            <a:fillRect/>
          </a:stretch>
        </p:blipFill>
        <p:spPr>
          <a:xfrm flipH="1">
            <a:off x="119380" y="2924810"/>
            <a:ext cx="6313170" cy="3873500"/>
          </a:xfrm>
          <a:prstGeom prst="rect">
            <a:avLst/>
          </a:prstGeom>
        </p:spPr>
      </p:pic>
      <p:pic>
        <p:nvPicPr>
          <p:cNvPr id="20" name="图片 19"/>
          <p:cNvPicPr>
            <a:picLocks noChangeAspect="1"/>
          </p:cNvPicPr>
          <p:nvPr/>
        </p:nvPicPr>
        <p:blipFill>
          <a:blip r:embed="rId4">
            <a:clrChange>
              <a:clrFrom>
                <a:srgbClr val="FEFEFE">
                  <a:alpha val="100000"/>
                </a:srgbClr>
              </a:clrFrom>
              <a:clrTo>
                <a:srgbClr val="FEFEFE">
                  <a:alpha val="100000"/>
                  <a:alpha val="0"/>
                </a:srgbClr>
              </a:clrTo>
            </a:clrChange>
          </a:blip>
          <a:srcRect l="10345" t="5690" r="26131"/>
          <a:stretch>
            <a:fillRect/>
          </a:stretch>
        </p:blipFill>
        <p:spPr>
          <a:xfrm flipH="1">
            <a:off x="3863975" y="4580890"/>
            <a:ext cx="1328420" cy="2335530"/>
          </a:xfrm>
          <a:prstGeom prst="roundRect">
            <a:avLst/>
          </a:prstGeom>
          <a:ln>
            <a:noFill/>
          </a:ln>
          <a:effectLst>
            <a:softEdge rad="112500"/>
          </a:effectLst>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par>
                          <p:cTn id="8" fill="hold">
                            <p:stCondLst>
                              <p:cond delay="500"/>
                            </p:stCondLst>
                            <p:childTnLst>
                              <p:par>
                                <p:cTn id="9" presetID="16" presetClass="entr" presetSubtype="37" fill="hold" grpId="1"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outVertical)">
                                      <p:cBhvr>
                                        <p:cTn id="11" dur="500"/>
                                        <p:tgtEl>
                                          <p:spTgt spid="2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4" grpId="0" animBg="1"/>
      <p:bldP spid="2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584960"/>
            <a:ext cx="10515600" cy="3718559"/>
          </a:xfrm>
          <a:ln w="28575">
            <a:solidFill>
              <a:schemeClr val="tx1"/>
            </a:solidFill>
          </a:ln>
        </p:spPr>
        <p:txBody>
          <a:bodyPr>
            <a:normAutofit/>
          </a:bodyPr>
          <a:lstStyle/>
          <a:p>
            <a:r>
              <a:rPr lang="zh-CN" altLang="en-US" sz="3600" dirty="0">
                <a:latin typeface="楷体" panose="02010609060101010101" pitchFamily="49" charset="-122"/>
                <a:ea typeface="楷体" panose="02010609060101010101" pitchFamily="49" charset="-122"/>
              </a:rPr>
              <a:t>情境任务：秦淮高级中学高一“鲁迅小说研读”兴趣小组根据</a:t>
            </a:r>
            <a:r>
              <a:rPr lang="en-US" altLang="zh-CN" sz="3600" dirty="0">
                <a:latin typeface="楷体" panose="02010609060101010101" pitchFamily="49" charset="-122"/>
                <a:ea typeface="楷体" panose="02010609060101010101" pitchFamily="49" charset="-122"/>
              </a:rPr>
              <a:t>《</a:t>
            </a:r>
            <a:r>
              <a:rPr lang="zh-CN" altLang="en-US" sz="3600" dirty="0">
                <a:latin typeface="楷体" panose="02010609060101010101" pitchFamily="49" charset="-122"/>
                <a:ea typeface="楷体" panose="02010609060101010101" pitchFamily="49" charset="-122"/>
              </a:rPr>
              <a:t>祝福</a:t>
            </a:r>
            <a:r>
              <a:rPr lang="en-US" altLang="zh-CN" sz="3600" dirty="0">
                <a:latin typeface="楷体" panose="02010609060101010101" pitchFamily="49" charset="-122"/>
                <a:ea typeface="楷体" panose="02010609060101010101" pitchFamily="49" charset="-122"/>
              </a:rPr>
              <a:t>》</a:t>
            </a:r>
            <a:r>
              <a:rPr lang="zh-CN" altLang="en-US" sz="3600" dirty="0">
                <a:latin typeface="楷体" panose="02010609060101010101" pitchFamily="49" charset="-122"/>
                <a:ea typeface="楷体" panose="02010609060101010101" pitchFamily="49" charset="-122"/>
              </a:rPr>
              <a:t>拍摄了一部短片，短片名为</a:t>
            </a:r>
            <a:r>
              <a:rPr lang="en-US" altLang="zh-CN" sz="3600" dirty="0">
                <a:latin typeface="楷体" panose="02010609060101010101" pitchFamily="49" charset="-122"/>
                <a:ea typeface="楷体" panose="02010609060101010101" pitchFamily="49" charset="-122"/>
              </a:rPr>
              <a:t>《</a:t>
            </a:r>
            <a:r>
              <a:rPr lang="zh-CN" altLang="en-US" sz="3600" dirty="0">
                <a:latin typeface="楷体" panose="02010609060101010101" pitchFamily="49" charset="-122"/>
                <a:ea typeface="楷体" panose="02010609060101010101" pitchFamily="49" charset="-122"/>
              </a:rPr>
              <a:t>一个没有春天的女人</a:t>
            </a:r>
            <a:r>
              <a:rPr lang="en-US" altLang="zh-CN" sz="3600" dirty="0">
                <a:latin typeface="楷体" panose="02010609060101010101" pitchFamily="49" charset="-122"/>
                <a:ea typeface="楷体" panose="02010609060101010101" pitchFamily="49" charset="-122"/>
              </a:rPr>
              <a:t>》</a:t>
            </a:r>
            <a:r>
              <a:rPr lang="zh-CN" altLang="en-US" sz="3600" dirty="0">
                <a:latin typeface="楷体" panose="02010609060101010101" pitchFamily="49" charset="-122"/>
                <a:ea typeface="楷体" panose="02010609060101010101" pitchFamily="49" charset="-122"/>
              </a:rPr>
              <a:t>，但是由于特殊情况，短片的画面失真，现在请我们根据文本内容对短片的画面进行修复。</a:t>
            </a:r>
            <a:endParaRPr lang="en-US" altLang="zh-CN" sz="3600" dirty="0">
              <a:latin typeface="楷体" panose="02010609060101010101" pitchFamily="49" charset="-122"/>
              <a:ea typeface="楷体" panose="02010609060101010101" pitchFamily="49" charset="-122"/>
            </a:endParaRPr>
          </a:p>
          <a:p>
            <a:r>
              <a:rPr lang="zh-CN" altLang="en-US" sz="3600" dirty="0">
                <a:latin typeface="楷体" panose="02010609060101010101" pitchFamily="49" charset="-122"/>
                <a:ea typeface="楷体" panose="02010609060101010101" pitchFamily="49" charset="-122"/>
              </a:rPr>
              <a:t>提示：短片的开头是这句话：“无论如何，我明天决计要</a:t>
            </a:r>
            <a:r>
              <a:rPr lang="zh-CN" altLang="en-US" sz="3600" dirty="0">
                <a:solidFill>
                  <a:srgbClr val="FF0000"/>
                </a:solidFill>
                <a:latin typeface="楷体" panose="02010609060101010101" pitchFamily="49" charset="-122"/>
                <a:ea typeface="楷体" panose="02010609060101010101" pitchFamily="49" charset="-122"/>
              </a:rPr>
              <a:t>走</a:t>
            </a:r>
            <a:r>
              <a:rPr lang="zh-CN" altLang="en-US" sz="3600" dirty="0">
                <a:latin typeface="楷体" panose="02010609060101010101" pitchFamily="49" charset="-122"/>
                <a:ea typeface="楷体" panose="02010609060101010101" pitchFamily="49" charset="-122"/>
              </a:rPr>
              <a:t>了。”</a:t>
            </a: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393768" y="1092661"/>
            <a:ext cx="10492509" cy="871392"/>
          </a:xfrm>
          <a:prstGeom prst="rect">
            <a:avLst/>
          </a:prstGeom>
          <a:noFill/>
        </p:spPr>
        <p:txBody>
          <a:bodyPr wrap="square" rtlCol="0">
            <a:spAutoFit/>
          </a:bodyPr>
          <a:lstStyle/>
          <a:p>
            <a:pPr>
              <a:lnSpc>
                <a:spcPct val="150000"/>
              </a:lnSpc>
            </a:pPr>
            <a:r>
              <a:rPr lang="en-US" altLang="zh-CN"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a:t>
            </a:r>
            <a:r>
              <a:rPr lang="zh-CN" altLang="en-US"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祝福</a:t>
            </a:r>
            <a:r>
              <a:rPr lang="en-US" altLang="zh-CN"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a:t>
            </a:r>
            <a:r>
              <a:rPr lang="zh-CN" altLang="en-US"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中描写了一个</a:t>
            </a:r>
            <a:r>
              <a:rPr lang="en-US" altLang="zh-CN"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__________</a:t>
            </a:r>
            <a:r>
              <a:rPr lang="zh-CN" altLang="zh-CN"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的鲁镇</a:t>
            </a:r>
            <a:r>
              <a:rPr lang="zh-CN" altLang="en-US" sz="4000" dirty="0">
                <a:solidFill>
                  <a:srgbClr val="222222"/>
                </a:solidFill>
                <a:effectLst/>
                <a:latin typeface="黑体" panose="02010609060101010101" pitchFamily="49" charset="-122"/>
                <a:ea typeface="黑体" panose="02010609060101010101" pitchFamily="49" charset="-122"/>
                <a:cs typeface="微软雅黑" panose="020B0503020204020204" charset="-122"/>
              </a:rPr>
              <a:t>？</a:t>
            </a:r>
            <a:endParaRPr lang="en-US" altLang="zh-CN" sz="4000" dirty="0">
              <a:solidFill>
                <a:srgbClr val="222222"/>
              </a:solidFill>
              <a:effectLst/>
              <a:latin typeface="黑体" panose="02010609060101010101" pitchFamily="49" charset="-122"/>
              <a:ea typeface="黑体" panose="02010609060101010101" pitchFamily="49" charset="-122"/>
              <a:cs typeface="微软雅黑" panose="020B0503020204020204" charset="-122"/>
            </a:endParaRPr>
          </a:p>
        </p:txBody>
      </p:sp>
      <p:sp>
        <p:nvSpPr>
          <p:cNvPr id="3" name="文本框 2"/>
          <p:cNvSpPr txBox="1"/>
          <p:nvPr/>
        </p:nvSpPr>
        <p:spPr>
          <a:xfrm>
            <a:off x="1615440" y="2409004"/>
            <a:ext cx="9469120" cy="2153285"/>
          </a:xfrm>
          <a:prstGeom prst="rect">
            <a:avLst/>
          </a:prstGeom>
          <a:noFill/>
        </p:spPr>
        <p:txBody>
          <a:bodyPr wrap="square" rtlCol="0">
            <a:spAutoFit/>
          </a:bodyPr>
          <a:lstStyle/>
          <a:p>
            <a:r>
              <a:rPr lang="zh-CN" altLang="en-US" sz="2800" dirty="0">
                <a:solidFill>
                  <a:srgbClr val="222222"/>
                </a:solidFill>
                <a:latin typeface="楷体" panose="02010609060101010101" pitchFamily="49" charset="-122"/>
                <a:ea typeface="楷体" panose="02010609060101010101" pitchFamily="49" charset="-122"/>
                <a:cs typeface="Times New Roman" panose="02020603050405020304" pitchFamily="18" charset="0"/>
              </a:rPr>
              <a:t>提示：从自然环境和社会环境两个角度思考。</a:t>
            </a:r>
          </a:p>
          <a:p>
            <a:endParaRPr lang="en-US" altLang="zh-CN" sz="2800" dirty="0">
              <a:solidFill>
                <a:srgbClr val="222222"/>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kern="100" dirty="0">
              <a:solidFill>
                <a:srgbClr val="222222"/>
              </a:solidFill>
              <a:latin typeface="华文中宋" panose="02010600040101010101" pitchFamily="2" charset="-122"/>
              <a:ea typeface="华文中宋" panose="02010600040101010101" pitchFamily="2" charset="-122"/>
              <a:cs typeface="微软雅黑" panose="020B0503020204020204" charset="-122"/>
            </a:endParaRPr>
          </a:p>
          <a:p>
            <a:endParaRPr lang="zh-CN" altLang="zh-CN" sz="3200" dirty="0">
              <a:effectLst/>
              <a:latin typeface="楷体" panose="02010609060101010101" pitchFamily="49" charset="-122"/>
              <a:ea typeface="楷体" panose="02010609060101010101" pitchFamily="49" charset="-122"/>
              <a:cs typeface="Times New Roman" panose="02020603050405020304" pitchFamily="18" charset="0"/>
            </a:endParaRPr>
          </a:p>
          <a:p>
            <a:endParaRPr lang="zh-CN" altLang="en-US" dirty="0"/>
          </a:p>
        </p:txBody>
      </p:sp>
      <p:sp>
        <p:nvSpPr>
          <p:cNvPr id="4" name="文本框 3"/>
          <p:cNvSpPr txBox="1"/>
          <p:nvPr/>
        </p:nvSpPr>
        <p:spPr>
          <a:xfrm>
            <a:off x="1615440" y="3281680"/>
            <a:ext cx="9561830" cy="1814830"/>
          </a:xfrm>
          <a:prstGeom prst="rect">
            <a:avLst/>
          </a:prstGeom>
          <a:noFill/>
        </p:spPr>
        <p:txBody>
          <a:bodyPr wrap="square" rtlCol="0">
            <a:spAutoFit/>
          </a:bodyPr>
          <a:lstStyle/>
          <a:p>
            <a:r>
              <a:rPr lang="zh-CN" altLang="en-US" sz="4000" b="1">
                <a:sym typeface="+mn-ea"/>
              </a:rPr>
              <a:t>在鲁镇时，祥林嫂身边有哪些人？他们把祥林嫂当什么？</a:t>
            </a:r>
            <a:r>
              <a:rPr lang="zh-CN" altLang="en-US" sz="3200" b="1">
                <a:sym typeface="+mn-ea"/>
              </a:rPr>
              <a:t>提示：人物对话。</a:t>
            </a:r>
            <a:endParaRPr lang="zh-CN" altLang="en-US" sz="3200" b="1"/>
          </a:p>
          <a:p>
            <a:endParaRPr lang="zh-CN" alt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ox(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4"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462438"/>
            <a:ext cx="10515600" cy="5933123"/>
          </a:xfrm>
        </p:spPr>
        <p:txBody>
          <a:bodyPr>
            <a:normAutofit lnSpcReduction="10000"/>
          </a:bodyPr>
          <a:lstStyle/>
          <a:p>
            <a:pPr marL="0" indent="0">
              <a:buNone/>
            </a:pPr>
            <a:endParaRPr lang="en-US" altLang="zh-CN" sz="3200" dirty="0">
              <a:latin typeface="黑体" panose="02010609060101010101" pitchFamily="49" charset="-122"/>
              <a:ea typeface="黑体" panose="02010609060101010101" pitchFamily="49" charset="-122"/>
            </a:endParaRPr>
          </a:p>
          <a:p>
            <a:r>
              <a:rPr lang="zh-CN"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黑格尔在《美学》中说：“</a:t>
            </a:r>
            <a:r>
              <a:rPr lang="zh-CN" altLang="zh-CN" sz="3200" kern="100" dirty="0">
                <a:solidFill>
                  <a:srgbClr val="222222"/>
                </a:solidFill>
                <a:latin typeface="华文楷体" panose="02010600040101010101" pitchFamily="2" charset="-122"/>
                <a:ea typeface="华文楷体" panose="02010600040101010101" pitchFamily="2" charset="-122"/>
                <a:cs typeface="微软雅黑" panose="020B0503020204020204" charset="-122"/>
              </a:rPr>
              <a:t>人要有现实客观存在，就必须有一个</a:t>
            </a:r>
            <a:r>
              <a:rPr lang="zh-CN" altLang="zh-CN" sz="3200" u="sng" kern="100" dirty="0">
                <a:solidFill>
                  <a:srgbClr val="FF0000"/>
                </a:solidFill>
                <a:latin typeface="华文楷体" panose="02010600040101010101" pitchFamily="2" charset="-122"/>
                <a:ea typeface="华文楷体" panose="02010600040101010101" pitchFamily="2" charset="-122"/>
                <a:cs typeface="微软雅黑" panose="020B0503020204020204" charset="-122"/>
              </a:rPr>
              <a:t>周围的世界</a:t>
            </a:r>
            <a:r>
              <a:rPr lang="zh-CN" altLang="zh-CN" sz="3200" kern="100" dirty="0">
                <a:solidFill>
                  <a:srgbClr val="222222"/>
                </a:solidFill>
                <a:latin typeface="华文楷体" panose="02010600040101010101" pitchFamily="2" charset="-122"/>
                <a:ea typeface="华文楷体" panose="02010600040101010101" pitchFamily="2" charset="-122"/>
                <a:cs typeface="微软雅黑" panose="020B0503020204020204" charset="-122"/>
              </a:rPr>
              <a:t>，正如神像不能没有一座庙宇来安顿一样</a:t>
            </a:r>
            <a:r>
              <a:rPr lang="zh-CN" altLang="zh-CN" sz="3200" kern="100" dirty="0">
                <a:solidFill>
                  <a:srgbClr val="222222"/>
                </a:solidFill>
                <a:latin typeface="华文新魏" panose="02010800040101010101" pitchFamily="2" charset="-122"/>
                <a:ea typeface="华文新魏" panose="02010800040101010101" pitchFamily="2" charset="-122"/>
                <a:cs typeface="微软雅黑" panose="020B0503020204020204" charset="-122"/>
              </a:rPr>
              <a:t>。</a:t>
            </a:r>
            <a:r>
              <a:rPr lang="zh-CN"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a:t>
            </a:r>
            <a:endParaRPr lang="en-US"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endParaRPr>
          </a:p>
          <a:p>
            <a:r>
              <a:rPr lang="zh-CN" altLang="en-US"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恩格斯在</a:t>
            </a:r>
            <a:r>
              <a:rPr lang="en-US"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a:t>
            </a:r>
            <a:r>
              <a:rPr lang="zh-CN" altLang="en-US"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致玛</a:t>
            </a:r>
            <a:r>
              <a:rPr lang="en-US"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a:t>
            </a:r>
            <a:r>
              <a:rPr lang="zh-CN" altLang="en-US"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哈克奈斯</a:t>
            </a:r>
            <a:r>
              <a:rPr lang="en-US"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a:t>
            </a:r>
            <a:r>
              <a:rPr lang="zh-CN" altLang="en-US"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的信中认为：“</a:t>
            </a:r>
            <a:r>
              <a:rPr lang="zh-CN" altLang="en-US" sz="3200" kern="100" dirty="0">
                <a:solidFill>
                  <a:srgbClr val="222222"/>
                </a:solidFill>
                <a:latin typeface="华文楷体" panose="02010600040101010101" pitchFamily="2" charset="-122"/>
                <a:ea typeface="华文楷体" panose="02010600040101010101" pitchFamily="2" charset="-122"/>
                <a:cs typeface="微软雅黑" panose="020B0503020204020204" charset="-122"/>
              </a:rPr>
              <a:t>现实主义</a:t>
            </a:r>
            <a:r>
              <a:rPr lang="en-US" altLang="zh-CN" sz="3200" kern="100" dirty="0">
                <a:solidFill>
                  <a:srgbClr val="222222"/>
                </a:solidFill>
                <a:latin typeface="华文楷体" panose="02010600040101010101" pitchFamily="2" charset="-122"/>
                <a:ea typeface="华文楷体" panose="02010600040101010101" pitchFamily="2" charset="-122"/>
                <a:cs typeface="微软雅黑" panose="020B0503020204020204" charset="-122"/>
              </a:rPr>
              <a:t>……</a:t>
            </a:r>
            <a:r>
              <a:rPr lang="zh-CN" altLang="en-US" sz="3200" kern="100" dirty="0">
                <a:solidFill>
                  <a:srgbClr val="222222"/>
                </a:solidFill>
                <a:latin typeface="华文楷体" panose="02010600040101010101" pitchFamily="2" charset="-122"/>
                <a:ea typeface="华文楷体" panose="02010600040101010101" pitchFamily="2" charset="-122"/>
                <a:cs typeface="微软雅黑" panose="020B0503020204020204" charset="-122"/>
              </a:rPr>
              <a:t>要真实地再现典型环境中的典型人物</a:t>
            </a:r>
            <a:r>
              <a:rPr lang="zh-CN" altLang="en-US"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”。并且能够创设“</a:t>
            </a:r>
            <a:r>
              <a:rPr lang="zh-CN" altLang="en-US" sz="3200" kern="100" dirty="0">
                <a:solidFill>
                  <a:srgbClr val="222222"/>
                </a:solidFill>
                <a:latin typeface="华文楷体" panose="02010600040101010101" pitchFamily="2" charset="-122"/>
                <a:ea typeface="华文楷体" panose="02010600040101010101" pitchFamily="2" charset="-122"/>
                <a:cs typeface="微软雅黑" panose="020B0503020204020204" charset="-122"/>
              </a:rPr>
              <a:t>环绕着这些人物并促使他们行动的环境</a:t>
            </a:r>
            <a:r>
              <a:rPr lang="zh-CN" altLang="en-US"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rPr>
              <a:t>”。</a:t>
            </a:r>
            <a:endParaRPr lang="en-US" altLang="zh-CN" sz="3200" kern="100" dirty="0">
              <a:solidFill>
                <a:srgbClr val="222222"/>
              </a:solidFill>
              <a:latin typeface="华文中宋" panose="02010600040101010101" pitchFamily="2" charset="-122"/>
              <a:ea typeface="华文中宋" panose="02010600040101010101" pitchFamily="2" charset="-122"/>
              <a:cs typeface="微软雅黑" panose="020B0503020204020204" charset="-122"/>
            </a:endParaRPr>
          </a:p>
          <a:p>
            <a:r>
              <a:rPr lang="zh-CN" altLang="en-US" sz="3200" kern="100" dirty="0">
                <a:solidFill>
                  <a:srgbClr val="222222"/>
                </a:solidFill>
                <a:latin typeface="华文中宋" panose="02010600040101010101" pitchFamily="2" charset="-122"/>
                <a:ea typeface="华文中宋" panose="02010600040101010101" pitchFamily="2" charset="-122"/>
              </a:rPr>
              <a:t>可见：环境与人物存在密不可分的关系。</a:t>
            </a:r>
            <a:endParaRPr lang="en-US" altLang="zh-CN" sz="3200" dirty="0">
              <a:latin typeface="黑体" panose="02010609060101010101" pitchFamily="49" charset="-122"/>
              <a:ea typeface="黑体" panose="02010609060101010101" pitchFamily="49" charset="-122"/>
            </a:endParaRPr>
          </a:p>
          <a:p>
            <a:endParaRPr lang="en-US" altLang="zh-CN" sz="3200" dirty="0">
              <a:latin typeface="黑体" panose="02010609060101010101" pitchFamily="49" charset="-122"/>
              <a:ea typeface="黑体" panose="02010609060101010101" pitchFamily="49" charset="-122"/>
            </a:endParaRPr>
          </a:p>
          <a:p>
            <a:r>
              <a:rPr lang="zh-CN" altLang="en-US" sz="3200" b="1" dirty="0">
                <a:latin typeface="黑体" panose="02010609060101010101" pitchFamily="49" charset="-122"/>
                <a:ea typeface="黑体" panose="02010609060101010101" pitchFamily="49" charset="-122"/>
              </a:rPr>
              <a:t>讨论：如果祥林嫂的不幸遭遇发生在鲁镇中的其他女性身上，比如鲁四婶、柳妈，她们会如何应对，可能有不一样的结局吗？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31545"/>
            <a:ext cx="10515600" cy="4351338"/>
          </a:xfrm>
        </p:spPr>
        <p:txBody>
          <a:bodyPr>
            <a:normAutofit/>
          </a:bodyPr>
          <a:lstStyle/>
          <a:p>
            <a:pPr>
              <a:lnSpc>
                <a:spcPct val="150000"/>
              </a:lnSpc>
            </a:pPr>
            <a:r>
              <a:rPr lang="zh-CN" altLang="zh-CN" kern="100" dirty="0">
                <a:latin typeface="等线" panose="02010600030101010101" pitchFamily="2" charset="-122"/>
                <a:ea typeface="宋体" panose="02010600030101010101" pitchFamily="2" charset="-122"/>
                <a:cs typeface="Times New Roman" panose="02020603050405020304" pitchFamily="18" charset="0"/>
              </a:rPr>
              <a:t>在封建社会的漫漫寒冬，以祥林嫂为代表的劳苦妇女的命运注定蜷缩在春天的千里之外。鲁迅先生以冷峻的笔触揭露了那爆竹的余香和鲁镇盛大的祝福仪式也掩盖不了的比饿狼吃人更为残酷的社会现实——人吃人的封建礼教思想。</a:t>
            </a:r>
            <a:endParaRPr lang="zh-CN" altLang="zh-CN" kern="100" dirty="0">
              <a:latin typeface="等线" panose="02010600030101010101" pitchFamily="2" charset="-122"/>
              <a:cs typeface="Times New Roman" panose="02020603050405020304" pitchFamily="18" charset="0"/>
            </a:endParaRPr>
          </a:p>
          <a:p>
            <a:pPr>
              <a:lnSpc>
                <a:spcPct val="150000"/>
              </a:lnSpc>
            </a:pPr>
            <a:r>
              <a:rPr lang="zh-CN" altLang="zh-CN" dirty="0">
                <a:solidFill>
                  <a:srgbClr val="222222"/>
                </a:solidFill>
                <a:latin typeface="华文楷体" panose="02010600040101010101" pitchFamily="2" charset="-122"/>
                <a:ea typeface="华文楷体" panose="02010600040101010101" pitchFamily="2" charset="-122"/>
                <a:cs typeface="微软雅黑" panose="020B0503020204020204" charset="-122"/>
              </a:rPr>
              <a:t>“所以</a:t>
            </a:r>
            <a:r>
              <a:rPr lang="zh-CN" altLang="zh-CN" dirty="0">
                <a:solidFill>
                  <a:srgbClr val="222222"/>
                </a:solidFill>
                <a:effectLst/>
                <a:latin typeface="华文楷体" panose="02010600040101010101" pitchFamily="2" charset="-122"/>
                <a:ea typeface="华文楷体" panose="02010600040101010101" pitchFamily="2" charset="-122"/>
                <a:cs typeface="微软雅黑" panose="020B0503020204020204" charset="-122"/>
              </a:rPr>
              <a:t>我的取材，多采自病态社会的不幸的人们中，意思是在</a:t>
            </a:r>
            <a:r>
              <a:rPr lang="zh-CN" altLang="zh-CN" u="sng" dirty="0">
                <a:solidFill>
                  <a:srgbClr val="222222"/>
                </a:solidFill>
                <a:effectLst/>
                <a:latin typeface="华文楷体" panose="02010600040101010101" pitchFamily="2" charset="-122"/>
                <a:ea typeface="华文楷体" panose="02010600040101010101" pitchFamily="2" charset="-122"/>
                <a:cs typeface="微软雅黑" panose="020B0503020204020204" charset="-122"/>
              </a:rPr>
              <a:t>揭出病苦</a:t>
            </a:r>
            <a:r>
              <a:rPr lang="zh-CN" altLang="zh-CN" dirty="0">
                <a:solidFill>
                  <a:srgbClr val="222222"/>
                </a:solidFill>
                <a:effectLst/>
                <a:latin typeface="华文楷体" panose="02010600040101010101" pitchFamily="2" charset="-122"/>
                <a:ea typeface="华文楷体" panose="02010600040101010101" pitchFamily="2" charset="-122"/>
                <a:cs typeface="微软雅黑" panose="020B0503020204020204" charset="-122"/>
              </a:rPr>
              <a:t>，</a:t>
            </a:r>
            <a:r>
              <a:rPr lang="zh-CN" altLang="zh-CN" u="sng" dirty="0">
                <a:solidFill>
                  <a:srgbClr val="222222"/>
                </a:solidFill>
                <a:effectLst/>
                <a:latin typeface="华文楷体" panose="02010600040101010101" pitchFamily="2" charset="-122"/>
                <a:ea typeface="华文楷体" panose="02010600040101010101" pitchFamily="2" charset="-122"/>
                <a:cs typeface="微软雅黑" panose="020B0503020204020204" charset="-122"/>
              </a:rPr>
              <a:t>引起疗救的注意</a:t>
            </a:r>
            <a:r>
              <a:rPr lang="zh-CN" altLang="zh-CN" dirty="0">
                <a:solidFill>
                  <a:srgbClr val="222222"/>
                </a:solidFill>
                <a:effectLst/>
                <a:latin typeface="华文楷体" panose="02010600040101010101" pitchFamily="2" charset="-122"/>
                <a:ea typeface="华文楷体" panose="02010600040101010101" pitchFamily="2" charset="-122"/>
                <a:cs typeface="微软雅黑" panose="020B0503020204020204" charset="-122"/>
              </a:rPr>
              <a:t>。”</a:t>
            </a:r>
            <a:r>
              <a:rPr lang="zh-CN" altLang="zh-CN" dirty="0">
                <a:solidFill>
                  <a:srgbClr val="222222"/>
                </a:solidFill>
                <a:effectLst/>
                <a:latin typeface="Calibri" panose="020F0502020204030204" pitchFamily="34" charset="0"/>
                <a:ea typeface="微软雅黑" panose="020B0503020204020204" charset="-122"/>
                <a:cs typeface="微软雅黑" panose="020B0503020204020204" charset="-122"/>
              </a:rPr>
              <a:t>——鲁迅《我怎么做起小说来》</a:t>
            </a:r>
            <a:endParaRPr lang="zh-CN" altLang="zh-CN" dirty="0">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en-US" altLang="zh-CN" kern="100" dirty="0">
              <a:effectLst/>
              <a:latin typeface="等线" panose="02010600030101010101" pitchFamily="2" charset="-122"/>
              <a:ea typeface="宋体" panose="02010600030101010101" pitchFamily="2" charset="-122"/>
              <a:cs typeface="Times New Roman" panose="02020603050405020304" pitchFamily="18" charset="0"/>
            </a:endParaRPr>
          </a:p>
          <a:p>
            <a:pPr>
              <a:lnSpc>
                <a:spcPct val="150000"/>
              </a:lnSpc>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354</Words>
  <Application>Microsoft Office PowerPoint</Application>
  <PresentationFormat>宽屏</PresentationFormat>
  <Paragraphs>18</Paragraphs>
  <Slides>5</Slides>
  <Notes>1</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5</vt:i4>
      </vt:variant>
    </vt:vector>
  </HeadingPairs>
  <TitlesOfParts>
    <vt:vector size="18" baseType="lpstr">
      <vt:lpstr>STHeiti Light</vt:lpstr>
      <vt:lpstr>等线</vt:lpstr>
      <vt:lpstr>等线 Light</vt:lpstr>
      <vt:lpstr>黑体</vt:lpstr>
      <vt:lpstr>华文楷体</vt:lpstr>
      <vt:lpstr>华文新魏</vt:lpstr>
      <vt:lpstr>华文中宋</vt:lpstr>
      <vt:lpstr>楷体</vt:lpstr>
      <vt:lpstr>微软雅黑</vt:lpstr>
      <vt:lpstr>Arial</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陈 明珠</dc:creator>
  <cp:lastModifiedBy>陈 明珠</cp:lastModifiedBy>
  <cp:revision>7</cp:revision>
  <dcterms:created xsi:type="dcterms:W3CDTF">2022-05-07T12:17:00Z</dcterms:created>
  <dcterms:modified xsi:type="dcterms:W3CDTF">2022-06-10T00:12:03Z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2052-11.3.0.8775</vt:lpwstr>
  </property>
</Properties>
</file>