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1" r:id="rId7"/>
    <p:sldId id="262" r:id="rId8"/>
    <p:sldId id="263" r:id="rId9"/>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96"/>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72.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zh-CN" sz="6600"/>
              <a:t>祝</a:t>
            </a:r>
            <a:r>
              <a:rPr lang="en-US" altLang="zh-CN" sz="6600"/>
              <a:t>     </a:t>
            </a:r>
            <a:r>
              <a:rPr lang="zh-CN" altLang="zh-CN" sz="6600"/>
              <a:t>福</a:t>
            </a:r>
            <a:endParaRPr lang="zh-CN" altLang="zh-CN" sz="6600"/>
          </a:p>
        </p:txBody>
      </p:sp>
      <p:sp>
        <p:nvSpPr>
          <p:cNvPr id="3" name="副标题 2"/>
          <p:cNvSpPr>
            <a:spLocks noGrp="1"/>
          </p:cNvSpPr>
          <p:nvPr>
            <p:ph type="subTitle" idx="1"/>
            <p:custDataLst>
              <p:tags r:id="rId2"/>
            </p:custDataLst>
          </p:nvPr>
        </p:nvSpPr>
        <p:spPr/>
        <p:txBody>
          <a:bodyPr/>
          <a:p>
            <a:r>
              <a:rPr lang="en-US" altLang="zh-CN" sz="3200"/>
              <a:t>     </a:t>
            </a:r>
            <a:endParaRPr lang="en-US" altLang="zh-CN" sz="3200"/>
          </a:p>
          <a:p>
            <a:r>
              <a:rPr lang="en-US" altLang="zh-CN" sz="3200"/>
              <a:t>                        ——</a:t>
            </a:r>
            <a:r>
              <a:rPr lang="zh-CN" altLang="en-US" sz="3200"/>
              <a:t>鲁迅</a:t>
            </a:r>
            <a:endParaRPr lang="zh-CN" altLang="en-US" sz="3200"/>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小说定义</a:t>
            </a:r>
            <a:endParaRPr lang="zh-CN" altLang="en-US"/>
          </a:p>
        </p:txBody>
      </p:sp>
      <p:sp>
        <p:nvSpPr>
          <p:cNvPr id="3" name="内容占位符 2"/>
          <p:cNvSpPr>
            <a:spLocks noGrp="1"/>
          </p:cNvSpPr>
          <p:nvPr>
            <p:ph idx="1"/>
          </p:nvPr>
        </p:nvSpPr>
        <p:spPr>
          <a:xfrm>
            <a:off x="608965" y="1490345"/>
            <a:ext cx="10968355" cy="1021715"/>
          </a:xfrm>
        </p:spPr>
        <p:txBody>
          <a:bodyPr>
            <a:noAutofit/>
          </a:bodyPr>
          <a:p>
            <a:pPr marL="0" indent="0">
              <a:buNone/>
            </a:pPr>
            <a:r>
              <a:rPr lang="zh-CN" altLang="en-US" sz="2400"/>
              <a:t>小说是以塑造人物形象为中心，通过故事情节的叙述和环境的描写来反映社会生活的一种叙事性的文学体裁。</a:t>
            </a:r>
            <a:endParaRPr lang="zh-CN" altLang="en-US" sz="2400"/>
          </a:p>
        </p:txBody>
      </p:sp>
      <p:sp>
        <p:nvSpPr>
          <p:cNvPr id="4" name="文本框 3"/>
          <p:cNvSpPr txBox="1"/>
          <p:nvPr/>
        </p:nvSpPr>
        <p:spPr>
          <a:xfrm>
            <a:off x="847725" y="2595880"/>
            <a:ext cx="10133330" cy="829945"/>
          </a:xfrm>
          <a:prstGeom prst="rect">
            <a:avLst/>
          </a:prstGeom>
          <a:noFill/>
        </p:spPr>
        <p:txBody>
          <a:bodyPr wrap="square" rtlCol="0">
            <a:spAutoFit/>
          </a:bodyPr>
          <a:p>
            <a:r>
              <a:rPr lang="zh-CN" altLang="en-US" sz="2400">
                <a:solidFill>
                  <a:schemeClr val="tx1"/>
                </a:solidFill>
                <a:effectLst>
                  <a:outerShdw blurRad="38100" dist="19050" dir="2700000" algn="tl" rotWithShape="0">
                    <a:schemeClr val="dk1">
                      <a:alpha val="40000"/>
                    </a:schemeClr>
                  </a:outerShdw>
                </a:effectLst>
              </a:rPr>
              <a:t>写小说，说到底，就是写人物。小说艺术的精髓就是创造人物的艺术。</a:t>
            </a:r>
            <a:r>
              <a:rPr lang="en-US" altLang="zh-CN" sz="2400">
                <a:solidFill>
                  <a:schemeClr val="tx1"/>
                </a:solidFill>
                <a:effectLst>
                  <a:outerShdw blurRad="38100" dist="19050" dir="2700000" algn="tl" rotWithShape="0">
                    <a:schemeClr val="dk1">
                      <a:alpha val="40000"/>
                    </a:schemeClr>
                  </a:outerShdw>
                </a:effectLst>
              </a:rPr>
              <a:t>——</a:t>
            </a:r>
            <a:r>
              <a:rPr lang="zh-CN" altLang="en-US" sz="2400">
                <a:solidFill>
                  <a:schemeClr val="tx1"/>
                </a:solidFill>
                <a:effectLst>
                  <a:outerShdw blurRad="38100" dist="19050" dir="2700000" algn="tl" rotWithShape="0">
                    <a:schemeClr val="dk1">
                      <a:alpha val="40000"/>
                    </a:schemeClr>
                  </a:outerShdw>
                </a:effectLst>
              </a:rPr>
              <a:t>鲁迅</a:t>
            </a:r>
            <a:endParaRPr lang="zh-CN" altLang="en-US" sz="2400">
              <a:solidFill>
                <a:schemeClr val="tx1"/>
              </a:solidFill>
              <a:effectLst>
                <a:outerShdw blurRad="38100" dist="19050" dir="2700000" algn="tl" rotWithShape="0">
                  <a:schemeClr val="dk1">
                    <a:alpha val="40000"/>
                  </a:schemeClr>
                </a:outerShdw>
              </a:effectLst>
            </a:endParaRPr>
          </a:p>
        </p:txBody>
      </p:sp>
      <p:sp>
        <p:nvSpPr>
          <p:cNvPr id="5" name="文本框 4"/>
          <p:cNvSpPr txBox="1"/>
          <p:nvPr/>
        </p:nvSpPr>
        <p:spPr>
          <a:xfrm>
            <a:off x="942340" y="3598545"/>
            <a:ext cx="9101455" cy="460375"/>
          </a:xfrm>
          <a:prstGeom prst="rect">
            <a:avLst/>
          </a:prstGeom>
          <a:noFill/>
        </p:spPr>
        <p:txBody>
          <a:bodyPr wrap="square" rtlCol="0">
            <a:spAutoFit/>
          </a:bodyPr>
          <a:p>
            <a:r>
              <a:rPr lang="zh-CN" altLang="en-US" sz="2400">
                <a:solidFill>
                  <a:schemeClr val="tx1"/>
                </a:solidFill>
                <a:effectLst>
                  <a:outerShdw blurRad="38100" dist="19050" dir="2700000" algn="tl" rotWithShape="0">
                    <a:schemeClr val="dk1">
                      <a:alpha val="40000"/>
                    </a:schemeClr>
                  </a:outerShdw>
                </a:effectLst>
              </a:rPr>
              <a:t>所谓人生，是一刻不停的变化着的。</a:t>
            </a:r>
            <a:r>
              <a:rPr lang="en-US" altLang="zh-CN" sz="2400">
                <a:solidFill>
                  <a:schemeClr val="tx1"/>
                </a:solidFill>
                <a:effectLst>
                  <a:outerShdw blurRad="38100" dist="19050" dir="2700000" algn="tl" rotWithShape="0">
                    <a:schemeClr val="dk1">
                      <a:alpha val="40000"/>
                    </a:schemeClr>
                  </a:outerShdw>
                </a:effectLst>
              </a:rPr>
              <a:t>——</a:t>
            </a:r>
            <a:r>
              <a:rPr lang="zh-CN" altLang="en-US" sz="2400">
                <a:solidFill>
                  <a:schemeClr val="tx1"/>
                </a:solidFill>
                <a:effectLst>
                  <a:outerShdw blurRad="38100" dist="19050" dir="2700000" algn="tl" rotWithShape="0">
                    <a:schemeClr val="dk1">
                      <a:alpha val="40000"/>
                    </a:schemeClr>
                  </a:outerShdw>
                </a:effectLst>
              </a:rPr>
              <a:t>列夫</a:t>
            </a:r>
            <a:r>
              <a:rPr lang="en-US" altLang="zh-CN" sz="2400">
                <a:solidFill>
                  <a:schemeClr val="tx1"/>
                </a:solidFill>
                <a:effectLst>
                  <a:outerShdw blurRad="38100" dist="19050" dir="2700000" algn="tl" rotWithShape="0">
                    <a:schemeClr val="dk1">
                      <a:alpha val="40000"/>
                    </a:schemeClr>
                  </a:outerShdw>
                </a:effectLst>
              </a:rPr>
              <a:t>·</a:t>
            </a:r>
            <a:r>
              <a:rPr lang="zh-CN" altLang="en-US" sz="2400">
                <a:solidFill>
                  <a:schemeClr val="tx1"/>
                </a:solidFill>
                <a:effectLst>
                  <a:outerShdw blurRad="38100" dist="19050" dir="2700000" algn="tl" rotWithShape="0">
                    <a:schemeClr val="dk1">
                      <a:alpha val="40000"/>
                    </a:schemeClr>
                  </a:outerShdw>
                </a:effectLst>
              </a:rPr>
              <a:t>托尔斯泰</a:t>
            </a:r>
            <a:endParaRPr lang="zh-CN" altLang="en-US" sz="2400">
              <a:solidFill>
                <a:schemeClr val="tx1"/>
              </a:solidFill>
              <a:effectLst>
                <a:outerShdw blurRad="38100" dist="19050" dir="2700000" algn="tl" rotWithShape="0">
                  <a:schemeClr val="dk1">
                    <a:alpha val="40000"/>
                  </a:schemeClr>
                </a:outerShdw>
              </a:effectLst>
            </a:endParaRPr>
          </a:p>
        </p:txBody>
      </p:sp>
      <p:sp>
        <p:nvSpPr>
          <p:cNvPr id="6" name="文本框 5"/>
          <p:cNvSpPr txBox="1"/>
          <p:nvPr/>
        </p:nvSpPr>
        <p:spPr>
          <a:xfrm>
            <a:off x="608965" y="4873625"/>
            <a:ext cx="1315085" cy="1198880"/>
          </a:xfrm>
          <a:prstGeom prst="rect">
            <a:avLst/>
          </a:prstGeom>
          <a:noFill/>
        </p:spPr>
        <p:txBody>
          <a:bodyPr wrap="square" rtlCol="0">
            <a:spAutoFit/>
          </a:bodyPr>
          <a:p>
            <a:r>
              <a:rPr lang="zh-CN" altLang="en-US" sz="7200">
                <a:solidFill>
                  <a:srgbClr val="FF0000"/>
                </a:solidFill>
              </a:rPr>
              <a:t>变</a:t>
            </a:r>
            <a:endParaRPr lang="zh-CN" altLang="en-US" sz="7200">
              <a:solidFill>
                <a:srgbClr val="FF0000"/>
              </a:solidFill>
            </a:endParaRPr>
          </a:p>
        </p:txBody>
      </p:sp>
      <p:sp>
        <p:nvSpPr>
          <p:cNvPr id="7" name="文本框 6"/>
          <p:cNvSpPr txBox="1"/>
          <p:nvPr/>
        </p:nvSpPr>
        <p:spPr>
          <a:xfrm>
            <a:off x="2966085" y="4707890"/>
            <a:ext cx="7601585" cy="1814830"/>
          </a:xfrm>
          <a:prstGeom prst="rect">
            <a:avLst/>
          </a:prstGeom>
          <a:noFill/>
        </p:spPr>
        <p:txBody>
          <a:bodyPr wrap="square" rtlCol="0">
            <a:spAutoFit/>
          </a:bodyPr>
          <a:p>
            <a:r>
              <a:rPr lang="zh-CN" altLang="en-US" sz="2800"/>
              <a:t>祥林嫂在肖像、神态、语言和动作方面在变</a:t>
            </a:r>
            <a:endParaRPr lang="zh-CN" altLang="en-US" sz="2800"/>
          </a:p>
          <a:p>
            <a:r>
              <a:rPr lang="zh-CN" altLang="en-US" sz="2800"/>
              <a:t>祥林嫂的命运在变</a:t>
            </a:r>
            <a:endParaRPr lang="zh-CN" altLang="en-US" sz="2800"/>
          </a:p>
          <a:p>
            <a:r>
              <a:rPr lang="zh-CN" altLang="en-US" sz="2800"/>
              <a:t>祥林嫂的内心世界在变</a:t>
            </a:r>
            <a:endParaRPr lang="zh-CN" altLang="en-US" sz="2800"/>
          </a:p>
          <a:p>
            <a:r>
              <a:rPr lang="zh-CN" altLang="en-US" sz="2800"/>
              <a:t>周围的人对祥林嫂的态度在变</a:t>
            </a:r>
            <a:endParaRPr lang="zh-CN" altLang="en-US" sz="280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P spid="4" grpId="0"/>
      <p:bldP spid="4" grpId="1"/>
      <p:bldP spid="5" grpId="0"/>
      <p:bldP spid="5" grpId="1"/>
      <p:bldP spid="7" grpId="0"/>
      <p:bldP spid="7" grpId="1"/>
      <p:bldP spid="6" grpId="0"/>
      <p:bldP spid="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活动一：透过描写变化，看其命运变迁</a:t>
            </a:r>
            <a:endParaRPr lang="zh-CN" altLang="en-US"/>
          </a:p>
        </p:txBody>
      </p:sp>
      <p:sp>
        <p:nvSpPr>
          <p:cNvPr id="3" name="内容占位符 2"/>
          <p:cNvSpPr>
            <a:spLocks noGrp="1"/>
          </p:cNvSpPr>
          <p:nvPr>
            <p:ph idx="1"/>
          </p:nvPr>
        </p:nvSpPr>
        <p:spPr>
          <a:xfrm>
            <a:off x="608330" y="1490345"/>
            <a:ext cx="10968990" cy="943610"/>
          </a:xfrm>
        </p:spPr>
        <p:txBody>
          <a:bodyPr/>
          <a:p>
            <a:r>
              <a:rPr lang="zh-CN" altLang="en-US" sz="2800"/>
              <a:t>预习检查，请简洁地复述祥林嫂的命运变迁</a:t>
            </a:r>
            <a:endParaRPr lang="zh-CN" altLang="en-US" sz="2800"/>
          </a:p>
        </p:txBody>
      </p:sp>
      <p:sp>
        <p:nvSpPr>
          <p:cNvPr id="5" name="椭圆 4"/>
          <p:cNvSpPr/>
          <p:nvPr/>
        </p:nvSpPr>
        <p:spPr>
          <a:xfrm>
            <a:off x="4311015" y="3709670"/>
            <a:ext cx="2595880" cy="687705"/>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p>
            <a:pPr algn="ctr"/>
            <a:r>
              <a:rPr lang="zh-CN" altLang="en-US"/>
              <a:t>祥林嫂的遭遇</a:t>
            </a:r>
            <a:endParaRPr lang="zh-CN" altLang="en-US"/>
          </a:p>
        </p:txBody>
      </p:sp>
      <p:sp>
        <p:nvSpPr>
          <p:cNvPr id="6" name="矩形 5"/>
          <p:cNvSpPr/>
          <p:nvPr/>
        </p:nvSpPr>
        <p:spPr>
          <a:xfrm>
            <a:off x="977265" y="3075940"/>
            <a:ext cx="1976755" cy="713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年轻丧夫</a:t>
            </a:r>
            <a:endParaRPr lang="zh-CN" altLang="en-US"/>
          </a:p>
          <a:p>
            <a:pPr algn="ctr"/>
            <a:r>
              <a:rPr lang="zh-CN" altLang="en-US"/>
              <a:t>逃到鲁镇</a:t>
            </a:r>
            <a:endParaRPr lang="zh-CN" altLang="en-US"/>
          </a:p>
        </p:txBody>
      </p:sp>
      <p:sp>
        <p:nvSpPr>
          <p:cNvPr id="7" name="矩形 6"/>
          <p:cNvSpPr/>
          <p:nvPr/>
        </p:nvSpPr>
        <p:spPr>
          <a:xfrm>
            <a:off x="4509770" y="2205990"/>
            <a:ext cx="1976755" cy="713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被人劫回</a:t>
            </a:r>
            <a:endParaRPr lang="zh-CN" altLang="en-US"/>
          </a:p>
          <a:p>
            <a:pPr algn="ctr"/>
            <a:r>
              <a:rPr lang="zh-CN" altLang="en-US"/>
              <a:t>被迫改嫁</a:t>
            </a:r>
            <a:endParaRPr lang="zh-CN" altLang="en-US"/>
          </a:p>
        </p:txBody>
      </p:sp>
      <p:sp>
        <p:nvSpPr>
          <p:cNvPr id="8" name="矩形 7"/>
          <p:cNvSpPr/>
          <p:nvPr/>
        </p:nvSpPr>
        <p:spPr>
          <a:xfrm>
            <a:off x="8263255" y="3075940"/>
            <a:ext cx="1976755" cy="713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再寡失子</a:t>
            </a:r>
            <a:endParaRPr lang="zh-CN" altLang="en-US"/>
          </a:p>
          <a:p>
            <a:pPr algn="ctr"/>
            <a:r>
              <a:rPr lang="zh-CN" altLang="en-US"/>
              <a:t>再到鲁镇</a:t>
            </a:r>
            <a:endParaRPr lang="zh-CN" altLang="en-US"/>
          </a:p>
        </p:txBody>
      </p:sp>
      <p:sp>
        <p:nvSpPr>
          <p:cNvPr id="9" name="矩形 8"/>
          <p:cNvSpPr/>
          <p:nvPr/>
        </p:nvSpPr>
        <p:spPr>
          <a:xfrm>
            <a:off x="977265" y="4529455"/>
            <a:ext cx="1976755" cy="713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惨死雪地</a:t>
            </a:r>
            <a:endParaRPr lang="zh-CN" altLang="en-US"/>
          </a:p>
          <a:p>
            <a:pPr algn="ctr"/>
            <a:r>
              <a:rPr lang="zh-CN" altLang="en-US"/>
              <a:t>横遭辱骂</a:t>
            </a:r>
            <a:endParaRPr lang="zh-CN" altLang="en-US"/>
          </a:p>
        </p:txBody>
      </p:sp>
      <p:sp>
        <p:nvSpPr>
          <p:cNvPr id="10" name="矩形 9"/>
          <p:cNvSpPr/>
          <p:nvPr/>
        </p:nvSpPr>
        <p:spPr>
          <a:xfrm>
            <a:off x="4509770" y="5243195"/>
            <a:ext cx="1976755" cy="713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逐出鲁家</a:t>
            </a:r>
            <a:endParaRPr lang="zh-CN" altLang="en-US"/>
          </a:p>
          <a:p>
            <a:pPr algn="ctr"/>
            <a:r>
              <a:rPr lang="zh-CN" altLang="en-US"/>
              <a:t>沦为乞丐</a:t>
            </a:r>
            <a:endParaRPr lang="zh-CN" altLang="en-US"/>
          </a:p>
        </p:txBody>
      </p:sp>
      <p:sp>
        <p:nvSpPr>
          <p:cNvPr id="11" name="矩形 10"/>
          <p:cNvSpPr/>
          <p:nvPr/>
        </p:nvSpPr>
        <p:spPr>
          <a:xfrm>
            <a:off x="8263255" y="4840605"/>
            <a:ext cx="1976755" cy="713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捐献门槛</a:t>
            </a:r>
            <a:endParaRPr lang="zh-CN" altLang="en-US"/>
          </a:p>
          <a:p>
            <a:pPr algn="ctr"/>
            <a:r>
              <a:rPr lang="zh-CN" altLang="en-US"/>
              <a:t>未能赎罪</a:t>
            </a:r>
            <a:endParaRPr lang="zh-CN" altLang="en-US"/>
          </a:p>
        </p:txBody>
      </p:sp>
      <p:cxnSp>
        <p:nvCxnSpPr>
          <p:cNvPr id="12" name="直接箭头连接符 11"/>
          <p:cNvCxnSpPr/>
          <p:nvPr/>
        </p:nvCxnSpPr>
        <p:spPr>
          <a:xfrm flipV="1">
            <a:off x="2395855" y="2496185"/>
            <a:ext cx="1968500" cy="4946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a:off x="6580505" y="2505710"/>
            <a:ext cx="1511935" cy="8369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a:stCxn id="8" idx="2"/>
            <a:endCxn id="11" idx="0"/>
          </p:cNvCxnSpPr>
          <p:nvPr/>
        </p:nvCxnSpPr>
        <p:spPr>
          <a:xfrm>
            <a:off x="9251950" y="3789680"/>
            <a:ext cx="0" cy="1050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endCxn id="10" idx="3"/>
          </p:cNvCxnSpPr>
          <p:nvPr/>
        </p:nvCxnSpPr>
        <p:spPr>
          <a:xfrm flipH="1">
            <a:off x="6486525" y="5187315"/>
            <a:ext cx="1682115" cy="412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a:stCxn id="10" idx="1"/>
            <a:endCxn id="9" idx="3"/>
          </p:cNvCxnSpPr>
          <p:nvPr/>
        </p:nvCxnSpPr>
        <p:spPr>
          <a:xfrm flipH="1" flipV="1">
            <a:off x="2954020" y="4886325"/>
            <a:ext cx="1555750" cy="7137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fill="hold"/>
                                        <p:tgtEl>
                                          <p:spTgt spid="9"/>
                                        </p:tgtEl>
                                        <p:attrNameLst>
                                          <p:attrName>ppt_x</p:attrName>
                                        </p:attrNameLst>
                                      </p:cBhvr>
                                      <p:tavLst>
                                        <p:tav tm="0">
                                          <p:val>
                                            <p:strVal val="#ppt_x"/>
                                          </p:val>
                                        </p:tav>
                                        <p:tav tm="100000">
                                          <p:val>
                                            <p:strVal val="#ppt_x"/>
                                          </p:val>
                                        </p:tav>
                                      </p:tavLst>
                                    </p:anim>
                                    <p:anim calcmode="lin" valueType="num">
                                      <p:cBhvr additive="base">
                                        <p:cTn id="7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11" grpId="0" animBg="1"/>
      <p:bldP spid="11" grpId="1" animBg="1"/>
      <p:bldP spid="10" grpId="0" animBg="1"/>
      <p:bldP spid="10" grpId="1" animBg="1"/>
      <p:bldP spid="9" grpId="0" animBg="1"/>
      <p:bldP spid="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活动二：苦其内心变化，看尽世态炎凉</a:t>
            </a:r>
            <a:endParaRPr lang="zh-CN" altLang="en-US"/>
          </a:p>
        </p:txBody>
      </p:sp>
      <p:sp>
        <p:nvSpPr>
          <p:cNvPr id="3" name="内容占位符 2"/>
          <p:cNvSpPr>
            <a:spLocks noGrp="1"/>
          </p:cNvSpPr>
          <p:nvPr>
            <p:ph idx="1"/>
          </p:nvPr>
        </p:nvSpPr>
        <p:spPr>
          <a:xfrm>
            <a:off x="608330" y="1490345"/>
            <a:ext cx="10968990" cy="955675"/>
          </a:xfrm>
        </p:spPr>
        <p:txBody>
          <a:bodyPr>
            <a:noAutofit/>
          </a:bodyPr>
          <a:p>
            <a:r>
              <a:rPr lang="zh-CN" altLang="en-US" sz="2400"/>
              <a:t>小组内部对自选内容进行赏析，围绕本环节的学习目标进行充分合作交流，并选一位代表展示：</a:t>
            </a:r>
            <a:endParaRPr lang="zh-CN" altLang="en-US" sz="2400"/>
          </a:p>
        </p:txBody>
      </p:sp>
      <p:sp>
        <p:nvSpPr>
          <p:cNvPr id="4" name="文本框 3"/>
          <p:cNvSpPr txBox="1"/>
          <p:nvPr/>
        </p:nvSpPr>
        <p:spPr>
          <a:xfrm>
            <a:off x="3830320" y="2765425"/>
            <a:ext cx="5040630" cy="583565"/>
          </a:xfrm>
          <a:prstGeom prst="rect">
            <a:avLst/>
          </a:prstGeom>
          <a:noFill/>
        </p:spPr>
        <p:txBody>
          <a:bodyPr wrap="square" rtlCol="0">
            <a:spAutoFit/>
          </a:bodyPr>
          <a:p>
            <a:r>
              <a:rPr lang="en-US" altLang="zh-CN" sz="3200"/>
              <a:t>1. </a:t>
            </a:r>
            <a:r>
              <a:rPr lang="zh-CN" altLang="en-US" sz="3200"/>
              <a:t>明确指出不同变化之处</a:t>
            </a:r>
            <a:endParaRPr lang="zh-CN" altLang="en-US" sz="3200"/>
          </a:p>
        </p:txBody>
      </p:sp>
      <p:sp>
        <p:nvSpPr>
          <p:cNvPr id="5" name="文本框 4"/>
          <p:cNvSpPr txBox="1"/>
          <p:nvPr/>
        </p:nvSpPr>
        <p:spPr>
          <a:xfrm>
            <a:off x="7297420" y="3668395"/>
            <a:ext cx="2979420" cy="953135"/>
          </a:xfrm>
          <a:prstGeom prst="rect">
            <a:avLst/>
          </a:prstGeom>
          <a:noFill/>
        </p:spPr>
        <p:txBody>
          <a:bodyPr wrap="square" rtlCol="0">
            <a:spAutoFit/>
          </a:bodyPr>
          <a:p>
            <a:r>
              <a:rPr lang="en-US" altLang="zh-CN" sz="2800"/>
              <a:t>2. </a:t>
            </a:r>
            <a:r>
              <a:rPr lang="zh-CN" altLang="en-US" sz="2800"/>
              <a:t>分析人们的态度有怎样的变化</a:t>
            </a:r>
            <a:endParaRPr lang="zh-CN" altLang="en-US" sz="2800"/>
          </a:p>
        </p:txBody>
      </p:sp>
      <p:sp>
        <p:nvSpPr>
          <p:cNvPr id="6" name="文本框 5"/>
          <p:cNvSpPr txBox="1"/>
          <p:nvPr/>
        </p:nvSpPr>
        <p:spPr>
          <a:xfrm>
            <a:off x="1093470" y="3834765"/>
            <a:ext cx="2736850" cy="953135"/>
          </a:xfrm>
          <a:prstGeom prst="rect">
            <a:avLst/>
          </a:prstGeom>
          <a:noFill/>
        </p:spPr>
        <p:txBody>
          <a:bodyPr wrap="square" rtlCol="0">
            <a:spAutoFit/>
          </a:bodyPr>
          <a:p>
            <a:r>
              <a:rPr lang="en-US" altLang="zh-CN" sz="2800"/>
              <a:t>2. </a:t>
            </a:r>
            <a:r>
              <a:rPr lang="zh-CN" altLang="en-US" sz="2800"/>
              <a:t>反映了祥林嫂内心怎样的变化</a:t>
            </a:r>
            <a:endParaRPr lang="zh-CN" altLang="en-US" sz="2800"/>
          </a:p>
        </p:txBody>
      </p:sp>
      <p:sp>
        <p:nvSpPr>
          <p:cNvPr id="7" name="文本框 6"/>
          <p:cNvSpPr txBox="1"/>
          <p:nvPr/>
        </p:nvSpPr>
        <p:spPr>
          <a:xfrm>
            <a:off x="3738245" y="5597525"/>
            <a:ext cx="5132705" cy="521970"/>
          </a:xfrm>
          <a:prstGeom prst="rect">
            <a:avLst/>
          </a:prstGeom>
          <a:noFill/>
        </p:spPr>
        <p:txBody>
          <a:bodyPr wrap="square" rtlCol="0">
            <a:spAutoFit/>
          </a:bodyPr>
          <a:p>
            <a:r>
              <a:rPr lang="en-US" altLang="zh-CN" sz="2800"/>
              <a:t>3. </a:t>
            </a:r>
            <a:r>
              <a:rPr lang="zh-CN" altLang="en-US" sz="2800"/>
              <a:t>这种变化的原因是什么</a:t>
            </a:r>
            <a:endParaRPr lang="zh-CN" altLang="en-US" sz="2800"/>
          </a:p>
        </p:txBody>
      </p:sp>
      <p:sp>
        <p:nvSpPr>
          <p:cNvPr id="8" name="丁字箭头 7"/>
          <p:cNvSpPr/>
          <p:nvPr/>
        </p:nvSpPr>
        <p:spPr>
          <a:xfrm>
            <a:off x="4418965" y="3522980"/>
            <a:ext cx="2462530" cy="127762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下箭头 8"/>
          <p:cNvSpPr/>
          <p:nvPr/>
        </p:nvSpPr>
        <p:spPr>
          <a:xfrm>
            <a:off x="3567430" y="4900295"/>
            <a:ext cx="75565" cy="4184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下箭头 9"/>
          <p:cNvSpPr/>
          <p:nvPr/>
        </p:nvSpPr>
        <p:spPr>
          <a:xfrm>
            <a:off x="7691120" y="4900295"/>
            <a:ext cx="75565" cy="4184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汇总赏析点</a:t>
            </a:r>
            <a:endParaRPr lang="zh-CN" altLang="en-US"/>
          </a:p>
        </p:txBody>
      </p:sp>
      <p:sp>
        <p:nvSpPr>
          <p:cNvPr id="3" name="内容占位符 2"/>
          <p:cNvSpPr>
            <a:spLocks noGrp="1"/>
          </p:cNvSpPr>
          <p:nvPr>
            <p:ph idx="1"/>
          </p:nvPr>
        </p:nvSpPr>
        <p:spPr/>
        <p:txBody>
          <a:bodyPr>
            <a:normAutofit fontScale="90000" lnSpcReduction="20000"/>
          </a:bodyPr>
          <a:p>
            <a:pPr marL="0" indent="0">
              <a:buNone/>
            </a:pPr>
            <a:r>
              <a:rPr lang="en-US" altLang="zh-CN" sz="2400"/>
              <a:t>1. </a:t>
            </a:r>
            <a:r>
              <a:rPr lang="zh-CN" altLang="en-US" sz="2400"/>
              <a:t>祥林嫂的三次外貌</a:t>
            </a:r>
            <a:r>
              <a:rPr lang="zh-CN" altLang="en-US" sz="3600">
                <a:solidFill>
                  <a:srgbClr val="FF0000"/>
                </a:solidFill>
              </a:rPr>
              <a:t>变</a:t>
            </a:r>
            <a:r>
              <a:rPr lang="zh-CN" altLang="en-US" sz="2400"/>
              <a:t>化</a:t>
            </a:r>
            <a:endParaRPr lang="zh-CN" altLang="en-US" sz="2400"/>
          </a:p>
          <a:p>
            <a:pPr marL="0" indent="0">
              <a:buNone/>
            </a:pPr>
            <a:r>
              <a:rPr lang="en-US" altLang="zh-CN" sz="2400"/>
              <a:t>2. </a:t>
            </a:r>
            <a:r>
              <a:rPr lang="zh-CN" altLang="en-US" sz="2400"/>
              <a:t>鲁四老爷对祥林嫂被绑回的态度</a:t>
            </a:r>
            <a:r>
              <a:rPr lang="zh-CN" altLang="en-US" sz="3600">
                <a:solidFill>
                  <a:srgbClr val="FF0000"/>
                </a:solidFill>
              </a:rPr>
              <a:t>变</a:t>
            </a:r>
            <a:r>
              <a:rPr lang="zh-CN" altLang="en-US" sz="2400"/>
              <a:t>化</a:t>
            </a:r>
            <a:endParaRPr lang="zh-CN" altLang="en-US" sz="2400"/>
          </a:p>
          <a:p>
            <a:pPr marL="0" indent="0">
              <a:buNone/>
            </a:pPr>
            <a:r>
              <a:rPr lang="en-US" altLang="zh-CN" sz="2400"/>
              <a:t>3. </a:t>
            </a:r>
            <a:r>
              <a:rPr lang="zh-CN" altLang="en-US" sz="2400"/>
              <a:t>祥林嫂看似不变地诉说丧子之事中的</a:t>
            </a:r>
            <a:r>
              <a:rPr lang="zh-CN" altLang="en-US" sz="3600">
                <a:solidFill>
                  <a:srgbClr val="FF0000"/>
                </a:solidFill>
              </a:rPr>
              <a:t>变</a:t>
            </a:r>
            <a:r>
              <a:rPr lang="zh-CN" altLang="en-US" sz="2400"/>
              <a:t>化</a:t>
            </a:r>
            <a:endParaRPr lang="zh-CN" altLang="en-US" sz="2400"/>
          </a:p>
          <a:p>
            <a:pPr marL="0" indent="0">
              <a:buNone/>
            </a:pPr>
            <a:r>
              <a:rPr lang="en-US" altLang="zh-CN" sz="2400"/>
              <a:t>4. </a:t>
            </a:r>
            <a:r>
              <a:rPr lang="zh-CN" altLang="en-US" sz="2400"/>
              <a:t>周围人对她诉说的态度</a:t>
            </a:r>
            <a:r>
              <a:rPr lang="zh-CN" altLang="en-US" sz="3600">
                <a:solidFill>
                  <a:srgbClr val="FF0000"/>
                </a:solidFill>
              </a:rPr>
              <a:t>变</a:t>
            </a:r>
            <a:r>
              <a:rPr lang="zh-CN" altLang="en-US" sz="2400"/>
              <a:t>化</a:t>
            </a:r>
            <a:endParaRPr lang="zh-CN" altLang="en-US" sz="2400"/>
          </a:p>
          <a:p>
            <a:pPr marL="0" indent="0">
              <a:buNone/>
            </a:pPr>
            <a:r>
              <a:rPr lang="en-US" altLang="zh-CN" sz="2400"/>
              <a:t>5. </a:t>
            </a:r>
            <a:r>
              <a:rPr lang="zh-CN" altLang="en-US" sz="2400"/>
              <a:t>祥林嫂捐门槛前后的表现</a:t>
            </a:r>
            <a:r>
              <a:rPr lang="zh-CN" altLang="en-US" sz="3600">
                <a:solidFill>
                  <a:srgbClr val="FF0000"/>
                </a:solidFill>
              </a:rPr>
              <a:t>变</a:t>
            </a:r>
            <a:r>
              <a:rPr lang="zh-CN" altLang="en-US" sz="2400"/>
              <a:t>化</a:t>
            </a:r>
            <a:endParaRPr lang="zh-CN" altLang="en-US" sz="2400"/>
          </a:p>
          <a:p>
            <a:pPr marL="0" indent="0">
              <a:buNone/>
            </a:pPr>
            <a:r>
              <a:rPr lang="en-US" altLang="zh-CN" sz="2400"/>
              <a:t>6. </a:t>
            </a:r>
            <a:r>
              <a:rPr lang="zh-CN" altLang="en-US" sz="2400"/>
              <a:t>四婶阻止祥林嫂动祭祀用品的</a:t>
            </a:r>
            <a:r>
              <a:rPr lang="zh-CN" altLang="en-US" sz="3600">
                <a:solidFill>
                  <a:srgbClr val="FF0000"/>
                </a:solidFill>
              </a:rPr>
              <a:t>变</a:t>
            </a:r>
            <a:r>
              <a:rPr lang="zh-CN" altLang="en-US" sz="2400"/>
              <a:t>化</a:t>
            </a:r>
            <a:endParaRPr lang="zh-CN" altLang="en-US" sz="2400"/>
          </a:p>
          <a:p>
            <a:pPr marL="0" indent="0">
              <a:buNone/>
            </a:pPr>
            <a:r>
              <a:rPr lang="en-US" altLang="zh-CN" sz="2400"/>
              <a:t>7. “</a:t>
            </a:r>
            <a:r>
              <a:rPr lang="zh-CN" altLang="en-US" sz="2400"/>
              <a:t>我</a:t>
            </a:r>
            <a:r>
              <a:rPr lang="en-US" altLang="zh-CN" sz="2400"/>
              <a:t>”</a:t>
            </a:r>
            <a:r>
              <a:rPr lang="zh-CN" altLang="en-US" sz="2400"/>
              <a:t>对祥林嫂问问题回答的犹豫</a:t>
            </a:r>
            <a:r>
              <a:rPr lang="zh-CN" altLang="en-US" sz="3600">
                <a:solidFill>
                  <a:srgbClr val="FF0000"/>
                </a:solidFill>
              </a:rPr>
              <a:t>变</a:t>
            </a:r>
            <a:r>
              <a:rPr lang="zh-CN" altLang="en-US" sz="2400"/>
              <a:t>化</a:t>
            </a:r>
            <a:endParaRPr lang="zh-CN" altLang="en-US" sz="2400"/>
          </a:p>
          <a:p>
            <a:pPr marL="0" indent="0">
              <a:buNone/>
            </a:pPr>
            <a:endParaRPr lang="zh-CN" altLang="en-US" sz="240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活动三：透过变与不变，看尽作祟本质</a:t>
            </a:r>
            <a:endParaRPr lang="zh-CN" altLang="en-US"/>
          </a:p>
        </p:txBody>
      </p:sp>
      <p:sp>
        <p:nvSpPr>
          <p:cNvPr id="3" name="内容占位符 2"/>
          <p:cNvSpPr>
            <a:spLocks noGrp="1"/>
          </p:cNvSpPr>
          <p:nvPr>
            <p:ph idx="1"/>
          </p:nvPr>
        </p:nvSpPr>
        <p:spPr>
          <a:xfrm>
            <a:off x="608330" y="1490345"/>
            <a:ext cx="10968990" cy="1050925"/>
          </a:xfrm>
        </p:spPr>
        <p:txBody>
          <a:bodyPr/>
          <a:p>
            <a:r>
              <a:rPr lang="zh-CN" altLang="en-US" sz="3200"/>
              <a:t>探讨：</a:t>
            </a:r>
            <a:r>
              <a:rPr lang="zh-CN" altLang="en-US" sz="3600">
                <a:solidFill>
                  <a:srgbClr val="FF0000"/>
                </a:solidFill>
              </a:rPr>
              <a:t>变</a:t>
            </a:r>
            <a:r>
              <a:rPr lang="zh-CN" altLang="en-US" sz="3200"/>
              <a:t>的背后，</a:t>
            </a:r>
            <a:r>
              <a:rPr lang="zh-CN" altLang="en-US" sz="3600">
                <a:solidFill>
                  <a:srgbClr val="FF0000"/>
                </a:solidFill>
              </a:rPr>
              <a:t>不变</a:t>
            </a:r>
            <a:r>
              <a:rPr lang="zh-CN" altLang="en-US" sz="3200"/>
              <a:t>的是什么？</a:t>
            </a:r>
            <a:endParaRPr lang="zh-CN" altLang="en-US" sz="3200"/>
          </a:p>
        </p:txBody>
      </p:sp>
      <p:sp>
        <p:nvSpPr>
          <p:cNvPr id="4" name="文本框 3"/>
          <p:cNvSpPr txBox="1"/>
          <p:nvPr/>
        </p:nvSpPr>
        <p:spPr>
          <a:xfrm>
            <a:off x="4322445" y="2310765"/>
            <a:ext cx="2463165" cy="645160"/>
          </a:xfrm>
          <a:prstGeom prst="rect">
            <a:avLst/>
          </a:prstGeom>
          <a:noFill/>
        </p:spPr>
        <p:txBody>
          <a:bodyPr wrap="square" rtlCol="0">
            <a:spAutoFit/>
          </a:bodyPr>
          <a:p>
            <a:r>
              <a:rPr lang="zh-CN" altLang="en-US" sz="3600" spc="150">
                <a:solidFill>
                  <a:srgbClr val="FF0000"/>
                </a:solidFill>
                <a:uFillTx/>
              </a:rPr>
              <a:t>不变</a:t>
            </a:r>
            <a:endParaRPr lang="zh-CN" altLang="en-US" sz="3600"/>
          </a:p>
        </p:txBody>
      </p:sp>
      <p:sp>
        <p:nvSpPr>
          <p:cNvPr id="5" name="文本框 4"/>
          <p:cNvSpPr txBox="1"/>
          <p:nvPr/>
        </p:nvSpPr>
        <p:spPr>
          <a:xfrm>
            <a:off x="2084705" y="3030220"/>
            <a:ext cx="6939280" cy="521970"/>
          </a:xfrm>
          <a:prstGeom prst="rect">
            <a:avLst/>
          </a:prstGeom>
          <a:noFill/>
        </p:spPr>
        <p:txBody>
          <a:bodyPr wrap="square" rtlCol="0">
            <a:spAutoFit/>
          </a:bodyPr>
          <a:p>
            <a:r>
              <a:rPr lang="zh-CN" altLang="en-US" sz="2800"/>
              <a:t>延存了千年的封建礼教和封建迷信思想</a:t>
            </a:r>
            <a:endParaRPr lang="zh-CN" altLang="en-US" sz="2800"/>
          </a:p>
        </p:txBody>
      </p:sp>
      <p:sp>
        <p:nvSpPr>
          <p:cNvPr id="6" name="文本框 5"/>
          <p:cNvSpPr txBox="1"/>
          <p:nvPr/>
        </p:nvSpPr>
        <p:spPr>
          <a:xfrm>
            <a:off x="608330" y="3888740"/>
            <a:ext cx="3038475" cy="107632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p>
            <a:pPr algn="ctr"/>
            <a:r>
              <a:rPr lang="zh-CN" altLang="en-US" sz="3600" spc="150">
                <a:solidFill>
                  <a:srgbClr val="FF0000"/>
                </a:solidFill>
                <a:uFillTx/>
              </a:rPr>
              <a:t>变</a:t>
            </a:r>
            <a:endParaRPr lang="zh-CN" altLang="en-US" sz="2800"/>
          </a:p>
          <a:p>
            <a:pPr algn="ctr"/>
            <a:r>
              <a:rPr lang="zh-CN" altLang="en-US" sz="2800"/>
              <a:t>社会和人民生活</a:t>
            </a:r>
            <a:endParaRPr lang="zh-CN" altLang="en-US" sz="2800"/>
          </a:p>
        </p:txBody>
      </p:sp>
      <p:sp>
        <p:nvSpPr>
          <p:cNvPr id="7" name="矩形 6"/>
          <p:cNvSpPr/>
          <p:nvPr/>
        </p:nvSpPr>
        <p:spPr>
          <a:xfrm>
            <a:off x="7341235" y="3752215"/>
            <a:ext cx="3411855" cy="10375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p>
            <a:pPr algn="ctr">
              <a:buClrTx/>
              <a:buSzTx/>
              <a:buNone/>
            </a:pPr>
            <a:r>
              <a:rPr lang="zh-CN" altLang="en-US" sz="3600" spc="150">
                <a:solidFill>
                  <a:srgbClr val="FF0000"/>
                </a:solidFill>
                <a:uFillTx/>
              </a:rPr>
              <a:t>变</a:t>
            </a:r>
            <a:endParaRPr lang="zh-CN" altLang="en-US" sz="2800"/>
          </a:p>
          <a:p>
            <a:pPr algn="ctr">
              <a:buClrTx/>
              <a:buSzTx/>
              <a:buNone/>
            </a:pPr>
            <a:r>
              <a:rPr lang="zh-CN" altLang="en-US" sz="2800"/>
              <a:t>社会要变革和发展</a:t>
            </a:r>
            <a:endParaRPr lang="zh-CN" altLang="en-US" sz="2800"/>
          </a:p>
        </p:txBody>
      </p:sp>
      <p:sp>
        <p:nvSpPr>
          <p:cNvPr id="9" name="文本框 8"/>
          <p:cNvSpPr txBox="1"/>
          <p:nvPr/>
        </p:nvSpPr>
        <p:spPr>
          <a:xfrm>
            <a:off x="1139825" y="6007100"/>
            <a:ext cx="9613265" cy="645160"/>
          </a:xfrm>
          <a:prstGeom prst="rect">
            <a:avLst/>
          </a:prstGeom>
          <a:noFill/>
        </p:spPr>
        <p:txBody>
          <a:bodyPr wrap="square" rtlCol="0">
            <a:spAutoFit/>
          </a:bodyPr>
          <a:p>
            <a:r>
              <a:rPr lang="zh-CN" altLang="en-US" sz="3600"/>
              <a:t>矛盾冲突是造成悲剧的根源。</a:t>
            </a:r>
            <a:r>
              <a:rPr lang="en-US" altLang="zh-CN" sz="3600"/>
              <a:t>——</a:t>
            </a:r>
            <a:r>
              <a:rPr lang="zh-CN" altLang="en-US" sz="3600"/>
              <a:t>黑格尔</a:t>
            </a:r>
            <a:endParaRPr lang="zh-CN" altLang="en-US" sz="3600"/>
          </a:p>
        </p:txBody>
      </p:sp>
      <p:sp>
        <p:nvSpPr>
          <p:cNvPr id="10" name="文本框 9"/>
          <p:cNvSpPr txBox="1"/>
          <p:nvPr/>
        </p:nvSpPr>
        <p:spPr>
          <a:xfrm>
            <a:off x="737235" y="4947920"/>
            <a:ext cx="10255885" cy="1076325"/>
          </a:xfrm>
          <a:prstGeom prst="rect">
            <a:avLst/>
          </a:prstGeom>
          <a:noFill/>
        </p:spPr>
        <p:txBody>
          <a:bodyPr wrap="square" rtlCol="0">
            <a:spAutoFit/>
          </a:bodyPr>
          <a:p>
            <a:r>
              <a:rPr lang="zh-CN" altLang="en-US" sz="3200"/>
              <a:t>不过想利用文章的力量，来改良社会，揭出痛苦，引起疗救的注意。</a:t>
            </a:r>
            <a:r>
              <a:rPr lang="en-US" altLang="zh-CN" sz="2800"/>
              <a:t>                                                ——</a:t>
            </a:r>
            <a:r>
              <a:rPr lang="zh-CN" altLang="en-US" sz="2800"/>
              <a:t>鲁迅</a:t>
            </a:r>
            <a:endParaRPr lang="zh-CN" altLang="en-US" sz="2800"/>
          </a:p>
        </p:txBody>
      </p:sp>
      <p:cxnSp>
        <p:nvCxnSpPr>
          <p:cNvPr id="12" name="直接连接符 11"/>
          <p:cNvCxnSpPr/>
          <p:nvPr/>
        </p:nvCxnSpPr>
        <p:spPr>
          <a:xfrm flipH="1">
            <a:off x="2443480" y="2220595"/>
            <a:ext cx="4102100" cy="1169670"/>
          </a:xfrm>
          <a:prstGeom prst="line">
            <a:avLst/>
          </a:prstGeom>
        </p:spPr>
        <p:style>
          <a:lnRef idx="3">
            <a:schemeClr val="accent6"/>
          </a:lnRef>
          <a:fillRef idx="0">
            <a:schemeClr val="accent6"/>
          </a:fillRef>
          <a:effectRef idx="2">
            <a:schemeClr val="accent6"/>
          </a:effectRef>
          <a:fontRef idx="minor">
            <a:schemeClr val="tx1"/>
          </a:fontRef>
        </p:style>
      </p:cxnSp>
      <p:cxnSp>
        <p:nvCxnSpPr>
          <p:cNvPr id="13" name="直接连接符 12"/>
          <p:cNvCxnSpPr/>
          <p:nvPr/>
        </p:nvCxnSpPr>
        <p:spPr>
          <a:xfrm>
            <a:off x="2999105" y="2374265"/>
            <a:ext cx="4323080" cy="737870"/>
          </a:xfrm>
          <a:prstGeom prst="line">
            <a:avLst/>
          </a:prstGeom>
        </p:spPr>
        <p:style>
          <a:lnRef idx="3">
            <a:schemeClr val="accent6"/>
          </a:lnRef>
          <a:fillRef idx="0">
            <a:schemeClr val="accent6"/>
          </a:fillRef>
          <a:effectRef idx="2">
            <a:schemeClr val="accent6"/>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4" grpId="0"/>
      <p:bldP spid="4" grpId="1"/>
      <p:bldP spid="5" grpId="0"/>
      <p:bldP spid="5" grpId="1"/>
      <p:bldP spid="9" grpId="0"/>
      <p:bldP spid="9" grpId="1"/>
      <p:bldP spid="6" grpId="0" animBg="1"/>
      <p:bldP spid="6" grpId="1" animBg="1"/>
      <p:bldP spid="7" grpId="0" animBg="1"/>
      <p:bldP spid="7" grpId="1" animBg="1"/>
      <p:bldP spid="10" grpId="0"/>
      <p:bldP spid="10"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课后巩固：变换角度，写作训练</a:t>
            </a:r>
            <a:endParaRPr lang="zh-CN" altLang="en-US"/>
          </a:p>
        </p:txBody>
      </p:sp>
      <p:sp>
        <p:nvSpPr>
          <p:cNvPr id="3" name="内容占位符 2"/>
          <p:cNvSpPr>
            <a:spLocks noGrp="1"/>
          </p:cNvSpPr>
          <p:nvPr>
            <p:ph idx="1"/>
          </p:nvPr>
        </p:nvSpPr>
        <p:spPr/>
        <p:txBody>
          <a:bodyPr/>
          <a:p>
            <a:pPr marL="0" indent="0">
              <a:buNone/>
            </a:pPr>
            <a:r>
              <a:rPr lang="en-US" altLang="zh-CN" sz="3600"/>
              <a:t>  </a:t>
            </a:r>
            <a:r>
              <a:rPr lang="zh-CN" altLang="en-US" sz="3600"/>
              <a:t>快</a:t>
            </a:r>
            <a:r>
              <a:rPr lang="zh-CN" altLang="en-US" sz="3600">
                <a:sym typeface="+mn-ea"/>
              </a:rPr>
              <a:t>穿</a:t>
            </a:r>
            <a:r>
              <a:rPr lang="zh-CN" altLang="en-US" sz="3600"/>
              <a:t>之我成了鲁镇的</a:t>
            </a:r>
            <a:r>
              <a:rPr lang="en-US" altLang="zh-CN" u="sng"/>
              <a:t>  </a:t>
            </a:r>
            <a:r>
              <a:rPr lang="en-US" altLang="zh-CN"/>
              <a:t>         </a:t>
            </a:r>
            <a:endParaRPr lang="en-US" altLang="zh-CN"/>
          </a:p>
          <a:p>
            <a:pPr marL="0" indent="0">
              <a:buNone/>
            </a:pPr>
            <a:r>
              <a:rPr lang="en-US" altLang="zh-CN"/>
              <a:t>      </a:t>
            </a:r>
            <a:r>
              <a:rPr lang="en-US" altLang="zh-CN" sz="2800"/>
              <a:t> </a:t>
            </a:r>
            <a:r>
              <a:rPr lang="zh-CN" altLang="en-US" sz="2800"/>
              <a:t>提示：午夜梦回，你发现自己变成了生活在鲁镇的女人。鲁四奶奶、柳妈、祥林嫂的婆婆</a:t>
            </a:r>
            <a:r>
              <a:rPr lang="en-US" altLang="zh-CN" sz="2800"/>
              <a:t>……</a:t>
            </a:r>
            <a:r>
              <a:rPr lang="zh-CN" altLang="en-US" sz="2800"/>
              <a:t>身份在变化，但都经历了和祥林嫂一样的再寡失子的经历。在那个时代的鲁镇，你能改变自己的命运吗？</a:t>
            </a:r>
            <a:endParaRPr lang="zh-CN" altLang="en-US" sz="2800"/>
          </a:p>
        </p:txBody>
      </p:sp>
      <p:cxnSp>
        <p:nvCxnSpPr>
          <p:cNvPr id="4" name="直接连接符 3"/>
          <p:cNvCxnSpPr/>
          <p:nvPr/>
        </p:nvCxnSpPr>
        <p:spPr>
          <a:xfrm flipV="1">
            <a:off x="5383530" y="2144395"/>
            <a:ext cx="2223770" cy="9525"/>
          </a:xfrm>
          <a:prstGeom prst="line">
            <a:avLst/>
          </a:prstGeom>
        </p:spPr>
        <p:style>
          <a:lnRef idx="3">
            <a:schemeClr val="dk1"/>
          </a:lnRef>
          <a:fillRef idx="0">
            <a:schemeClr val="dk1"/>
          </a:fillRef>
          <a:effectRef idx="2">
            <a:schemeClr val="dk1"/>
          </a:effectRef>
          <a:fontRef idx="minor">
            <a:schemeClr val="tx1"/>
          </a:fontRef>
        </p:style>
      </p:cxn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COMMONDATA" val="eyJoZGlkIjoiZTIwMWZjZWUwZjEwODdlODk1ODA5YTJjZTdkNmI2N2IifQ=="/>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835</Words>
  <Application>WPS 演示</Application>
  <PresentationFormat>宽屏</PresentationFormat>
  <Paragraphs>90</Paragraphs>
  <Slides>7</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宋体</vt:lpstr>
      <vt:lpstr>Wingdings</vt:lpstr>
      <vt:lpstr>Wingdings</vt:lpstr>
      <vt:lpstr>微软雅黑</vt:lpstr>
      <vt:lpstr>Arial Unicode MS</vt:lpstr>
      <vt:lpstr>Calibri</vt:lpstr>
      <vt:lpstr>Office 主题​​</vt:lpstr>
      <vt:lpstr>祝     福</vt:lpstr>
      <vt:lpstr>小说定义</vt:lpstr>
      <vt:lpstr>活动一：透过描写变化，看其命运变迁</vt:lpstr>
      <vt:lpstr>活动二：苦其内心变化，看尽世态炎凉</vt:lpstr>
      <vt:lpstr>汇总赏析点</vt:lpstr>
      <vt:lpstr>活动三：透过变与不变，看尽作祟本质</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尊酒烟萝</cp:lastModifiedBy>
  <cp:revision>174</cp:revision>
  <dcterms:created xsi:type="dcterms:W3CDTF">2019-06-19T02:08:00Z</dcterms:created>
  <dcterms:modified xsi:type="dcterms:W3CDTF">2022-05-10T00:10:09Z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A632B046C369402B9A7192EA2363FB17</vt:lpwstr>
  </property>
</Properties>
</file>