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592" r:id="rId3"/>
    <p:sldId id="593" r:id="rId4"/>
    <p:sldId id="594" r:id="rId5"/>
    <p:sldId id="595" r:id="rId6"/>
    <p:sldId id="596" r:id="rId7"/>
    <p:sldId id="519" r:id="rId9"/>
    <p:sldId id="520" r:id="rId10"/>
    <p:sldId id="521" r:id="rId11"/>
    <p:sldId id="539" r:id="rId12"/>
    <p:sldId id="541" r:id="rId13"/>
    <p:sldId id="597" r:id="rId14"/>
    <p:sldId id="560" r:id="rId15"/>
    <p:sldId id="574" r:id="rId16"/>
    <p:sldId id="576" r:id="rId17"/>
    <p:sldId id="598" r:id="rId18"/>
    <p:sldId id="579" r:id="rId19"/>
    <p:sldId id="580" r:id="rId20"/>
    <p:sldId id="600" r:id="rId21"/>
    <p:sldId id="623" r:id="rId22"/>
    <p:sldId id="624" r:id="rId23"/>
    <p:sldId id="627" r:id="rId24"/>
    <p:sldId id="584" r:id="rId25"/>
    <p:sldId id="583" r:id="rId26"/>
  </p:sldIdLst>
  <p:sldSz cx="9144000" cy="6858000" type="screen4x3"/>
  <p:notesSz cx="6858000" cy="9144000"/>
  <p:custDataLst>
    <p:tags r:id="rId31"/>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 initials="w" lastIdx="0" clrIdx="0"/>
  <p:cmAuthor id="0" name="王子涵" initials="" lastIdx="0" clrIdx="0"/>
  <p:cmAuthor id="2" name="王鹏皓" initials="王" lastIdx="1" clrIdx="0"/>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87"/>
    <p:restoredTop sz="94660"/>
  </p:normalViewPr>
  <p:slideViewPr>
    <p:cSldViewPr showGuides="1">
      <p:cViewPr varScale="1">
        <p:scale>
          <a:sx n="75" d="100"/>
          <a:sy n="75" d="100"/>
        </p:scale>
        <p:origin x="-672" y="-90"/>
      </p:cViewPr>
      <p:guideLst>
        <p:guide orient="horz" pos="2114"/>
        <p:guide pos="29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gs" Target="tags/tag14.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p:cNvSpPr>
          <p:nvPr>
            <p:ph type="sldImg"/>
          </p:nvPr>
        </p:nvSpPr>
        <p:spPr/>
      </p:sp>
      <p:sp>
        <p:nvSpPr>
          <p:cNvPr id="33794"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5" name="矩形 4"/>
          <p:cNvSpPr/>
          <p:nvPr/>
        </p:nvSpPr>
        <p:spPr>
          <a:xfrm>
            <a:off x="1588" y="1930400"/>
            <a:ext cx="9144000" cy="24844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0" y="4524375"/>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0" y="1779588"/>
            <a:ext cx="9144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56" name="图片 7"/>
          <p:cNvPicPr>
            <a:picLocks noChangeAspect="1"/>
          </p:cNvPicPr>
          <p:nvPr/>
        </p:nvPicPr>
        <p:blipFill>
          <a:blip r:embed="rId2"/>
          <a:stretch>
            <a:fillRect/>
          </a:stretch>
        </p:blipFill>
        <p:spPr>
          <a:xfrm>
            <a:off x="250825" y="-26987"/>
            <a:ext cx="1584325" cy="158432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3" name="矩形 2"/>
          <p:cNvSpPr/>
          <p:nvPr/>
        </p:nvSpPr>
        <p:spPr>
          <a:xfrm>
            <a:off x="0" y="0"/>
            <a:ext cx="9144000" cy="6921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5" name="直接连接符 24"/>
          <p:cNvCxnSpPr/>
          <p:nvPr/>
        </p:nvCxnSpPr>
        <p:spPr>
          <a:xfrm>
            <a:off x="0" y="6272213"/>
            <a:ext cx="9144000" cy="0"/>
          </a:xfrm>
          <a:prstGeom prst="line">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a:spLocks noChangeArrowheads="1"/>
          </p:cNvSpPr>
          <p:nvPr/>
        </p:nvSpPr>
        <p:spPr bwMode="auto">
          <a:xfrm>
            <a:off x="623888" y="6280150"/>
            <a:ext cx="271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rPr>
              <a:t>山 东 省 宁 阳 第 四 中 学</a:t>
            </a:r>
            <a:endParaRPr kumimoji="0" lang="zh-CN" altLang="en-US" sz="1800" b="0" i="0" u="none" strike="noStrike" kern="1200" cap="none" spc="0" normalizeH="0" baseline="0" noProof="0" dirty="0" smtClean="0">
              <a:ln>
                <a:noFill/>
              </a:ln>
              <a:solidFill>
                <a:schemeClr val="tx1"/>
              </a:solidFill>
              <a:effectLst/>
              <a:uLnTx/>
              <a:uFillTx/>
              <a:latin typeface="华文行楷" panose="02010800040101010101" pitchFamily="2" charset="-122"/>
              <a:ea typeface="华文行楷" panose="02010800040101010101" pitchFamily="2" charset="-122"/>
              <a:cs typeface="+mn-cs"/>
            </a:endParaRPr>
          </a:p>
        </p:txBody>
      </p:sp>
      <p:sp>
        <p:nvSpPr>
          <p:cNvPr id="27" name="TextBox 26"/>
          <p:cNvSpPr txBox="1">
            <a:spLocks noChangeArrowheads="1"/>
          </p:cNvSpPr>
          <p:nvPr/>
        </p:nvSpPr>
        <p:spPr bwMode="auto">
          <a:xfrm>
            <a:off x="623888" y="6496050"/>
            <a:ext cx="4086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err="1" smtClean="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ShanDongShengNingYangDiSiZhongXue</a:t>
            </a:r>
            <a:endParaRPr kumimoji="0" lang="zh-CN" altLang="en-US" sz="1800" b="0" i="0" u="none" strike="noStrike" kern="1200" cap="none" spc="0" normalizeH="0" baseline="0" noProof="0" dirty="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pic>
        <p:nvPicPr>
          <p:cNvPr id="4105" name="图片 27"/>
          <p:cNvPicPr>
            <a:picLocks noChangeAspect="1"/>
          </p:cNvPicPr>
          <p:nvPr/>
        </p:nvPicPr>
        <p:blipFill>
          <a:blip r:embed="rId2"/>
          <a:stretch>
            <a:fillRect/>
          </a:stretch>
        </p:blipFill>
        <p:spPr>
          <a:xfrm>
            <a:off x="44450" y="6248400"/>
            <a:ext cx="603250" cy="603250"/>
          </a:xfrm>
          <a:prstGeom prst="rect">
            <a:avLst/>
          </a:prstGeom>
          <a:noFill/>
          <a:ln w="9525">
            <a:noFill/>
          </a:ln>
        </p:spPr>
      </p:pic>
      <p:sp>
        <p:nvSpPr>
          <p:cNvPr id="29" name="矩形 28"/>
          <p:cNvSpPr/>
          <p:nvPr/>
        </p:nvSpPr>
        <p:spPr>
          <a:xfrm>
            <a:off x="5868144" y="37120"/>
            <a:ext cx="3312368" cy="523220"/>
          </a:xfrm>
          <a:prstGeom prst="rect">
            <a:avLst/>
          </a:prstGeom>
          <a:no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诱思导学</a:t>
            </a:r>
            <a:r>
              <a:rPr kumimoji="0" lang="en-US" altLang="zh-CN"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a:t>
            </a:r>
            <a:r>
              <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rPr>
              <a:t>主体探究</a:t>
            </a:r>
            <a:endParaRPr kumimoji="0" lang="zh-CN" altLang="en-US" sz="2800" b="1" i="0" u="none" strike="noStrike" kern="1200" cap="all" spc="0" normalizeH="0" baseline="0" noProof="0" dirty="0">
              <a:solidFill>
                <a:schemeClr val="bg1"/>
              </a:solidFill>
              <a:effectLst>
                <a:reflection blurRad="10000" stA="55000" endPos="48000" dist="500" dir="5400000" sy="-100000" algn="bl" rotWithShape="0"/>
              </a:effectLst>
              <a:uLnTx/>
              <a:uFillTx/>
              <a:latin typeface="隶书" panose="02010509060101010101" pitchFamily="49" charset="-122"/>
              <a:ea typeface="隶书" panose="02010509060101010101" pitchFamily="49"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1"/>
            <a:ext cx="2133600" cy="365125"/>
          </a:xfrm>
        </p:spPr>
        <p:txBody>
          <a:bodyPr/>
          <a:lstStyle/>
          <a:p>
            <a:fld id="{22F8FDBA-C489-4DFA-B667-3D8AF2C7CDA9}" type="datetimeFigureOut">
              <a:rPr lang="zh-CN" altLang="en-US" smtClean="0"/>
            </a:fld>
            <a:endParaRPr lang="zh-CN" altLang="en-US"/>
          </a:p>
        </p:txBody>
      </p:sp>
      <p:sp>
        <p:nvSpPr>
          <p:cNvPr id="3" name="页脚占位符 2"/>
          <p:cNvSpPr>
            <a:spLocks noGrp="1"/>
          </p:cNvSpPr>
          <p:nvPr>
            <p:ph type="ftr" sz="quarter" idx="11"/>
          </p:nvPr>
        </p:nvSpPr>
        <p:spPr>
          <a:xfrm>
            <a:off x="3124200" y="6356351"/>
            <a:ext cx="2895600" cy="365125"/>
          </a:xfrm>
        </p:spPr>
        <p:txBody>
          <a:bodyPr/>
          <a:lstStyle/>
          <a:p>
            <a:endParaRPr lang="zh-CN" altLang="en-US"/>
          </a:p>
        </p:txBody>
      </p:sp>
      <p:sp>
        <p:nvSpPr>
          <p:cNvPr id="4" name="灯片编号占位符 3"/>
          <p:cNvSpPr>
            <a:spLocks noGrp="1"/>
          </p:cNvSpPr>
          <p:nvPr>
            <p:ph type="sldNum" sz="quarter" idx="12"/>
          </p:nvPr>
        </p:nvSpPr>
        <p:spPr>
          <a:xfrm>
            <a:off x="6553200" y="6356351"/>
            <a:ext cx="2133600" cy="365125"/>
          </a:xfrm>
        </p:spPr>
        <p:txBody>
          <a:bodyPr/>
          <a:lstStyle/>
          <a:p>
            <a:fld id="{7F5C5E32-346E-4C03-B7EC-4A82EC8296F1}"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7" name="矩形 6"/>
          <p:cNvSpPr/>
          <p:nvPr/>
        </p:nvSpPr>
        <p:spPr>
          <a:xfrm>
            <a:off x="0" y="0"/>
            <a:ext cx="9144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pic>
        <p:nvPicPr>
          <p:cNvPr id="5123" name="图片 4" descr="视频水印小"/>
          <p:cNvPicPr>
            <a:picLocks noChangeAspect="1"/>
          </p:cNvPicPr>
          <p:nvPr userDrawn="1"/>
        </p:nvPicPr>
        <p:blipFill>
          <a:blip r:embed="rId3"/>
          <a:stretch>
            <a:fillRect/>
          </a:stretch>
        </p:blipFill>
        <p:spPr>
          <a:xfrm>
            <a:off x="7321550" y="6415617"/>
            <a:ext cx="1658938" cy="306916"/>
          </a:xfrm>
          <a:prstGeom prst="rect">
            <a:avLst/>
          </a:prstGeom>
          <a:noFill/>
          <a:ln w="9525">
            <a:noFill/>
          </a:ln>
        </p:spPr>
      </p:pic>
      <p:sp>
        <p:nvSpPr>
          <p:cNvPr id="2" name="日期占位符 1"/>
          <p:cNvSpPr>
            <a:spLocks noGrp="1"/>
          </p:cNvSpPr>
          <p:nvPr>
            <p:ph type="dt" sz="half" idx="10"/>
          </p:nvPr>
        </p:nvSpPr>
        <p:spPr>
          <a:xfrm>
            <a:off x="457200" y="6356351"/>
            <a:ext cx="2133600" cy="36618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fld id="{8E4BB071-65F3-42A3-A592-686848CD0A26}" type="datetimeFigureOut">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a:xfrm>
            <a:off x="3124200" y="6356351"/>
            <a:ext cx="2895600" cy="36618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a:xfrm>
            <a:off x="6553200" y="6356351"/>
            <a:ext cx="2133600" cy="36618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101D03D8-F7CE-4A92-B791-1A55E7B8B12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2000">
        <p15:prstTrans prst="origami"/>
      </p:transition>
    </mc:Choice>
    <mc:Fallback>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showMasterSp="0">
  <p:cSld name="1_图片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628650" y="1523365"/>
            <a:ext cx="7728109" cy="3811905"/>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2" name="日期占位符 1"/>
          <p:cNvSpPr>
            <a:spLocks noGrp="1"/>
          </p:cNvSpPr>
          <p:nvPr>
            <p:ph type="dt" sz="half" idx="10"/>
          </p:nvPr>
        </p:nvSpPr>
        <p:spPr>
          <a:xfrm>
            <a:off x="628650" y="6356350"/>
            <a:ext cx="2057400" cy="365125"/>
          </a:xfrm>
        </p:spPr>
        <p:txBody>
          <a:bodyPr/>
          <a:p>
            <a:pPr marL="0" marR="0" lvl="0" indent="0" algn="l" defTabSz="914400" rtl="0" eaLnBrk="0" fontAlgn="base" latinLnBrk="0" hangingPunct="0">
              <a:lnSpc>
                <a:spcPct val="100000"/>
              </a:lnSpc>
              <a:spcBef>
                <a:spcPct val="0"/>
              </a:spcBef>
              <a:spcAft>
                <a:spcPct val="0"/>
              </a:spcAft>
              <a:buClrTx/>
              <a:buSzTx/>
              <a:buFontTx/>
              <a:buNone/>
              <a:defRPr/>
            </a:pPr>
            <a:fld id="{F1759039-F3E1-432E-A0C8-D289B43FB7DA}" type="datetimeFigureOut">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charset="-122"/>
              <a:cs typeface="+mn-cs"/>
            </a:endParaRPr>
          </a:p>
        </p:txBody>
      </p:sp>
      <p:sp>
        <p:nvSpPr>
          <p:cNvPr id="3" name="页脚占位符 2"/>
          <p:cNvSpPr>
            <a:spLocks noGrp="1"/>
          </p:cNvSpPr>
          <p:nvPr>
            <p:ph type="ftr" sz="quarter" idx="11"/>
          </p:nvPr>
        </p:nvSpPr>
        <p:spPr>
          <a:xfrm>
            <a:off x="3028950" y="6356350"/>
            <a:ext cx="3086100" cy="365125"/>
          </a:xfrm>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charset="-122"/>
              <a:cs typeface="+mn-cs"/>
            </a:endParaRPr>
          </a:p>
        </p:txBody>
      </p:sp>
      <p:sp>
        <p:nvSpPr>
          <p:cNvPr id="5" name="灯片编号占位符 4"/>
          <p:cNvSpPr>
            <a:spLocks noGrp="1"/>
          </p:cNvSpPr>
          <p:nvPr>
            <p:ph type="sldNum" sz="quarter" idx="12"/>
          </p:nvPr>
        </p:nvSpPr>
        <p:spPr>
          <a:xfrm>
            <a:off x="6457950" y="6356350"/>
            <a:ext cx="2057400" cy="365125"/>
          </a:xfrm>
        </p:spPr>
        <p:txBody>
          <a:bodyPr/>
          <a:p>
            <a:pPr marL="0" marR="0" lvl="0" indent="0" algn="r" defTabSz="914400" rtl="0" eaLnBrk="0" fontAlgn="base" latinLnBrk="0" hangingPunct="0">
              <a:lnSpc>
                <a:spcPct val="100000"/>
              </a:lnSpc>
              <a:spcBef>
                <a:spcPct val="0"/>
              </a:spcBef>
              <a:spcAft>
                <a:spcPct val="0"/>
              </a:spcAft>
              <a:buClrTx/>
              <a:buSzTx/>
              <a:buFontTx/>
              <a:buNone/>
              <a:defRPr/>
            </a:pPr>
            <a:fld id="{012EC3CF-B760-414D-9A99-1064D837E5F9}" type="slidenum">
              <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微软雅黑" panose="020B050302020402020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9"/>
            <a:ext cx="6858000" cy="165576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628650" y="6356351"/>
            <a:ext cx="2057400" cy="366184"/>
          </a:xfrm>
          <a:prstGeom prst="rect">
            <a:avLst/>
          </a:prstGeom>
        </p:spPr>
        <p:txBody>
          <a:bodyPr vert="horz" lIns="91440" tIns="45720" rIns="91440" bIns="45720" rtlCol="0" anchor="ctr"/>
          <a:lstStyle/>
          <a:p>
            <a:pPr fontAlgn="auto"/>
            <a:fld id="{53510B43-081D-4E0F-9419-D33DC28D54AD}"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3028950" y="6356351"/>
            <a:ext cx="3086100" cy="366184"/>
          </a:xfrm>
          <a:prstGeom prst="rect">
            <a:avLst/>
          </a:prstGeom>
        </p:spPr>
        <p:txBody>
          <a:bodyPr vert="horz" lIns="91440" tIns="45720" rIns="91440" bIns="45720" rtlCol="0" anchor="ctr"/>
          <a:lstStyle/>
          <a:p>
            <a:pPr fontAlgn="auto"/>
            <a:endParaRPr lang="zh-CN" altLang="en-US" strike="noStrike" noProof="1"/>
          </a:p>
        </p:txBody>
      </p:sp>
      <p:sp>
        <p:nvSpPr>
          <p:cNvPr id="6" name="灯片编号占位符 5"/>
          <p:cNvSpPr>
            <a:spLocks noGrp="1"/>
          </p:cNvSpPr>
          <p:nvPr>
            <p:ph type="sldNum" sz="quarter" idx="12"/>
          </p:nvPr>
        </p:nvSpPr>
        <p:spPr>
          <a:xfrm>
            <a:off x="6457950" y="6356351"/>
            <a:ext cx="2057400" cy="366184"/>
          </a:xfrm>
          <a:prstGeom prst="rect">
            <a:avLst/>
          </a:prstGeom>
        </p:spPr>
        <p:txBody>
          <a:bodyPr vert="horz" lIns="91440" tIns="45720" rIns="91440" bIns="45720" rtlCol="0" anchor="ctr"/>
          <a:lstStyle/>
          <a:p>
            <a:pPr fontAlgn="auto"/>
            <a:fld id="{2328EE60-3DBA-49D5-B4AC-48AED8060678}"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p14:dur="500">
        <p:newsflash/>
      </p:transition>
    </mc:Choice>
    <mc:Fallback>
      <p:transition>
        <p:newsfla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628650" y="6356350"/>
            <a:ext cx="2057400" cy="365126"/>
          </a:xfrm>
        </p:spPr>
        <p:txBody>
          <a:bodyPr/>
          <a:lstStyle/>
          <a:p>
            <a:fld id="{A4380229-A260-4CB0-8EC8-EC88141620B6}" type="datetimeFigureOut">
              <a:rPr lang="zh-CN" altLang="en-US" smtClean="0"/>
            </a:fld>
            <a:endParaRPr lang="zh-CN" altLang="en-US"/>
          </a:p>
        </p:txBody>
      </p:sp>
      <p:sp>
        <p:nvSpPr>
          <p:cNvPr id="6" name="页脚占位符 5"/>
          <p:cNvSpPr>
            <a:spLocks noGrp="1"/>
          </p:cNvSpPr>
          <p:nvPr>
            <p:ph type="ftr" sz="quarter" idx="11"/>
          </p:nvPr>
        </p:nvSpPr>
        <p:spPr>
          <a:xfrm>
            <a:off x="3028950" y="6356350"/>
            <a:ext cx="3086100" cy="365126"/>
          </a:xfrm>
        </p:spPr>
        <p:txBody>
          <a:bodyPr/>
          <a:lstStyle/>
          <a:p>
            <a:endParaRPr lang="zh-CN" altLang="en-US"/>
          </a:p>
        </p:txBody>
      </p:sp>
      <p:sp>
        <p:nvSpPr>
          <p:cNvPr id="7" name="灯片编号占位符 6"/>
          <p:cNvSpPr>
            <a:spLocks noGrp="1"/>
          </p:cNvSpPr>
          <p:nvPr>
            <p:ph type="sldNum" sz="quarter" idx="12"/>
          </p:nvPr>
        </p:nvSpPr>
        <p:spPr>
          <a:xfrm>
            <a:off x="6457950" y="6356350"/>
            <a:ext cx="2057400" cy="365126"/>
          </a:xfrm>
        </p:spPr>
        <p:txBody>
          <a:bodyPr/>
          <a:lstStyle/>
          <a:p>
            <a:fld id="{5F462F40-D0D2-429A-8259-794D97BEC6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ircle/>
      </p:transition>
    </mc:Choice>
    <mc:Fallback>
      <p:transition>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2" name="图片 1"/>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27584" y="0"/>
            <a:ext cx="7344816"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6.xml"/><Relationship Id="rId3" Type="http://schemas.openxmlformats.org/officeDocument/2006/relationships/tags" Target="../tags/tag5.xml"/><Relationship Id="rId2" Type="http://schemas.openxmlformats.org/officeDocument/2006/relationships/image" Target="../media/image10.png"/><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GIF"/><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77827" name="Freeform 12"/>
          <p:cNvSpPr>
            <a:spLocks noEditPoints="1"/>
          </p:cNvSpPr>
          <p:nvPr/>
        </p:nvSpPr>
        <p:spPr>
          <a:xfrm>
            <a:off x="2084433" y="948628"/>
            <a:ext cx="865736" cy="651385"/>
          </a:xfrm>
          <a:custGeom>
            <a:avLst/>
            <a:gdLst/>
            <a:ahLst/>
            <a:cxnLst>
              <a:cxn ang="0">
                <a:pos x="127" y="292"/>
              </a:cxn>
              <a:cxn ang="0">
                <a:pos x="322" y="63"/>
              </a:cxn>
              <a:cxn ang="0">
                <a:pos x="333" y="113"/>
              </a:cxn>
              <a:cxn ang="0">
                <a:pos x="336" y="178"/>
              </a:cxn>
              <a:cxn ang="0">
                <a:pos x="338" y="245"/>
              </a:cxn>
              <a:cxn ang="0">
                <a:pos x="321" y="314"/>
              </a:cxn>
              <a:cxn ang="0">
                <a:pos x="271" y="382"/>
              </a:cxn>
              <a:cxn ang="0">
                <a:pos x="172" y="226"/>
              </a:cxn>
              <a:cxn ang="0">
                <a:pos x="123" y="197"/>
              </a:cxn>
              <a:cxn ang="0">
                <a:pos x="125" y="208"/>
              </a:cxn>
              <a:cxn ang="0">
                <a:pos x="174" y="236"/>
              </a:cxn>
              <a:cxn ang="0">
                <a:pos x="172" y="226"/>
              </a:cxn>
              <a:cxn ang="0">
                <a:pos x="288" y="136"/>
              </a:cxn>
              <a:cxn ang="0">
                <a:pos x="263" y="125"/>
              </a:cxn>
              <a:cxn ang="0">
                <a:pos x="171" y="70"/>
              </a:cxn>
              <a:cxn ang="0">
                <a:pos x="148" y="54"/>
              </a:cxn>
              <a:cxn ang="0">
                <a:pos x="171" y="70"/>
              </a:cxn>
              <a:cxn ang="0">
                <a:pos x="204" y="39"/>
              </a:cxn>
              <a:cxn ang="0">
                <a:pos x="193" y="64"/>
              </a:cxn>
              <a:cxn ang="0">
                <a:pos x="258" y="103"/>
              </a:cxn>
              <a:cxn ang="0">
                <a:pos x="274" y="80"/>
              </a:cxn>
              <a:cxn ang="0">
                <a:pos x="258" y="103"/>
              </a:cxn>
              <a:cxn ang="0">
                <a:pos x="249" y="55"/>
              </a:cxn>
              <a:cxn ang="0">
                <a:pos x="226" y="71"/>
              </a:cxn>
              <a:cxn ang="0">
                <a:pos x="182" y="209"/>
              </a:cxn>
              <a:cxn ang="0">
                <a:pos x="133" y="180"/>
              </a:cxn>
              <a:cxn ang="0">
                <a:pos x="135" y="190"/>
              </a:cxn>
              <a:cxn ang="0">
                <a:pos x="184" y="219"/>
              </a:cxn>
              <a:cxn ang="0">
                <a:pos x="182" y="209"/>
              </a:cxn>
              <a:cxn ang="0">
                <a:pos x="157" y="104"/>
              </a:cxn>
              <a:cxn ang="0">
                <a:pos x="186" y="195"/>
              </a:cxn>
              <a:cxn ang="0">
                <a:pos x="222" y="90"/>
              </a:cxn>
              <a:cxn ang="0">
                <a:pos x="136" y="238"/>
              </a:cxn>
              <a:cxn ang="0">
                <a:pos x="129" y="216"/>
              </a:cxn>
            </a:cxnLst>
            <a:pathLst>
              <a:path w="358" h="382">
                <a:moveTo>
                  <a:pt x="131" y="382"/>
                </a:moveTo>
                <a:cubicBezTo>
                  <a:pt x="135" y="352"/>
                  <a:pt x="135" y="320"/>
                  <a:pt x="127" y="292"/>
                </a:cubicBezTo>
                <a:cubicBezTo>
                  <a:pt x="0" y="220"/>
                  <a:pt x="33"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bg1"/>
          </a:solidFill>
          <a:ln w="9525">
            <a:noFill/>
          </a:ln>
        </p:spPr>
        <p:txBody>
          <a:bodyPr/>
          <a:p>
            <a:endParaRPr lang="zh-CN" altLang="en-US" sz="100" b="1">
              <a:latin typeface="黑体" panose="02010609060101010101" pitchFamily="2" charset="-122"/>
              <a:ea typeface="黑体" panose="02010609060101010101" pitchFamily="2" charset="-122"/>
            </a:endParaRPr>
          </a:p>
        </p:txBody>
      </p:sp>
      <p:sp>
        <p:nvSpPr>
          <p:cNvPr id="10256" name="矩形 48129"/>
          <p:cNvSpPr/>
          <p:nvPr/>
        </p:nvSpPr>
        <p:spPr>
          <a:xfrm>
            <a:off x="323850" y="115888"/>
            <a:ext cx="8777605" cy="460375"/>
          </a:xfrm>
          <a:prstGeom prst="rect">
            <a:avLst/>
          </a:prstGeom>
          <a:solidFill>
            <a:schemeClr val="accent3"/>
          </a:solidFill>
          <a:ln w="9525">
            <a:noFill/>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rgbClr val="C00000"/>
                </a:solidFill>
                <a:effectLst/>
                <a:uLnTx/>
                <a:uFillTx/>
                <a:latin typeface="黑体" panose="02010609060101010101" pitchFamily="2" charset="-122"/>
                <a:ea typeface="黑体" panose="02010609060101010101" pitchFamily="2" charset="-122"/>
                <a:cs typeface="黑体" panose="02010609060101010101" pitchFamily="2" charset="-122"/>
              </a:rPr>
              <a:t>第二部分：</a:t>
            </a:r>
            <a:r>
              <a:rPr kumimoji="0" lang="zh-CN" altLang="en-US" sz="2400" b="1" i="0" u="none" strike="noStrike" kern="1200" cap="none" spc="0" normalizeH="0" baseline="0" noProof="1">
                <a:ln>
                  <a:noFill/>
                </a:ln>
                <a:solidFill>
                  <a:schemeClr val="tx1"/>
                </a:solidFill>
                <a:effectLst/>
                <a:uLnTx/>
                <a:uFillTx/>
                <a:latin typeface="黑体" panose="02010609060101010101" pitchFamily="2" charset="-122"/>
                <a:ea typeface="黑体" panose="02010609060101010101" pitchFamily="2" charset="-122"/>
                <a:cs typeface="黑体" panose="02010609060101010101" pitchFamily="2" charset="-122"/>
              </a:rPr>
              <a:t>中国近代史：近代化的曲折历程</a:t>
            </a:r>
            <a:r>
              <a:rPr kumimoji="0" lang="zh-CN" altLang="en-US" sz="2400" b="1" i="0" u="none" strike="noStrike" kern="1200" cap="none" spc="0" normalizeH="0" baseline="0" noProof="1">
                <a:ln>
                  <a:noFill/>
                </a:ln>
                <a:solidFill>
                  <a:srgbClr val="C00000"/>
                </a:solidFill>
                <a:effectLst/>
                <a:uLnTx/>
                <a:uFillTx/>
                <a:latin typeface="黑体" panose="02010609060101010101" pitchFamily="2" charset="-122"/>
                <a:ea typeface="黑体" panose="02010609060101010101" pitchFamily="2" charset="-122"/>
                <a:cs typeface="黑体" panose="02010609060101010101" pitchFamily="2" charset="-122"/>
              </a:rPr>
              <a:t>（</a:t>
            </a:r>
            <a:r>
              <a:rPr kumimoji="0" lang="en-US" altLang="zh-CN" sz="2400" b="1" i="0" u="none" strike="noStrike" kern="1200" cap="none" spc="0" normalizeH="0" baseline="0" noProof="1">
                <a:ln>
                  <a:noFill/>
                </a:ln>
                <a:solidFill>
                  <a:srgbClr val="C00000"/>
                </a:solidFill>
                <a:effectLst/>
                <a:uLnTx/>
                <a:uFillTx/>
                <a:latin typeface="黑体" panose="02010609060101010101" pitchFamily="2" charset="-122"/>
                <a:ea typeface="黑体" panose="02010609060101010101" pitchFamily="2" charset="-122"/>
                <a:cs typeface="黑体" panose="02010609060101010101" pitchFamily="2" charset="-122"/>
              </a:rPr>
              <a:t>1840---1949</a:t>
            </a:r>
            <a:r>
              <a:rPr kumimoji="0" lang="zh-CN" altLang="en-US" sz="2400" b="1" i="0" u="none" strike="noStrike" kern="1200" cap="none" spc="0" normalizeH="0" baseline="0" noProof="1">
                <a:ln>
                  <a:noFill/>
                </a:ln>
                <a:solidFill>
                  <a:srgbClr val="C00000"/>
                </a:solidFill>
                <a:effectLst/>
                <a:uLnTx/>
                <a:uFillTx/>
                <a:latin typeface="黑体" panose="02010609060101010101" pitchFamily="2" charset="-122"/>
                <a:ea typeface="黑体" panose="02010609060101010101" pitchFamily="2" charset="-122"/>
                <a:cs typeface="黑体" panose="02010609060101010101" pitchFamily="2" charset="-122"/>
              </a:rPr>
              <a:t>年）</a:t>
            </a:r>
            <a:endParaRPr kumimoji="0" lang="zh-CN" altLang="en-US" sz="2400" b="1" i="0" u="none" strike="noStrike" kern="1200" cap="none" spc="0" normalizeH="0" baseline="0" noProof="1">
              <a:ln>
                <a:noFill/>
              </a:ln>
              <a:solidFill>
                <a:srgbClr val="C00000"/>
              </a:solidFill>
              <a:effectLst/>
              <a:uLnTx/>
              <a:uFillTx/>
              <a:latin typeface="黑体" panose="02010609060101010101" pitchFamily="2" charset="-122"/>
              <a:ea typeface="黑体" panose="02010609060101010101" pitchFamily="2" charset="-122"/>
              <a:cs typeface="黑体" panose="02010609060101010101" pitchFamily="2" charset="-122"/>
            </a:endParaRPr>
          </a:p>
        </p:txBody>
      </p:sp>
      <p:sp>
        <p:nvSpPr>
          <p:cNvPr id="2" name="TextBox 5"/>
          <p:cNvSpPr txBox="1"/>
          <p:nvPr/>
        </p:nvSpPr>
        <p:spPr>
          <a:xfrm>
            <a:off x="251460" y="692468"/>
            <a:ext cx="9032240" cy="2676525"/>
          </a:xfrm>
          <a:prstGeom prst="rect">
            <a:avLst/>
          </a:prstGeom>
          <a:noFill/>
          <a:ln w="9525">
            <a:noFill/>
          </a:ln>
        </p:spPr>
        <p:txBody>
          <a:bodyPr wrap="square" anchor="t" anchorCtr="0">
            <a:spAutoFit/>
          </a:bodyPr>
          <a:p>
            <a:pPr>
              <a:lnSpc>
                <a:spcPct val="100000"/>
              </a:lnSpc>
            </a:pPr>
            <a:r>
              <a:rPr lang="en-US" altLang="zh-CN" sz="2400" b="1" dirty="0">
                <a:latin typeface="黑体" panose="02010609060101010101" pitchFamily="2" charset="-122"/>
                <a:ea typeface="黑体" panose="02010609060101010101" pitchFamily="2" charset="-122"/>
                <a:cs typeface="黑体" panose="02010609060101010101" pitchFamily="2" charset="-122"/>
              </a:rPr>
              <a:t>1</a:t>
            </a:r>
            <a:r>
              <a:rPr lang="zh-CN" altLang="en-US" sz="2400" b="1" dirty="0">
                <a:latin typeface="黑体" panose="02010609060101010101" pitchFamily="2" charset="-122"/>
                <a:ea typeface="黑体" panose="02010609060101010101" pitchFamily="2" charset="-122"/>
                <a:cs typeface="黑体" panose="02010609060101010101" pitchFamily="2" charset="-122"/>
              </a:rPr>
              <a:t>、时序与阶段（以革命、战争或军队番号划分）</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lgn="l">
              <a:lnSpc>
                <a:spcPct val="100000"/>
              </a:lnSpc>
              <a:buClrTx/>
              <a:buSzTx/>
              <a:buNone/>
            </a:pPr>
            <a:r>
              <a:rPr lang="zh-CN" altLang="en-US" sz="2400" b="1" dirty="0">
                <a:latin typeface="黑体" panose="02010609060101010101" pitchFamily="2" charset="-122"/>
                <a:ea typeface="黑体" panose="02010609060101010101" pitchFamily="2" charset="-122"/>
                <a:cs typeface="黑体" panose="02010609060101010101" pitchFamily="2" charset="-122"/>
              </a:rPr>
              <a:t>（一）旧民主主义革命时期（1840－1919）</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lgn="l">
              <a:lnSpc>
                <a:spcPct val="100000"/>
              </a:lnSpc>
              <a:buClrTx/>
              <a:buSzTx/>
              <a:buNone/>
            </a:pPr>
            <a:r>
              <a:rPr lang="zh-CN" altLang="en-US" sz="2400" b="1" dirty="0">
                <a:latin typeface="黑体" panose="02010609060101010101" pitchFamily="2" charset="-122"/>
                <a:ea typeface="黑体" panose="02010609060101010101" pitchFamily="2" charset="-122"/>
                <a:cs typeface="黑体" panose="02010609060101010101" pitchFamily="2" charset="-122"/>
              </a:rPr>
              <a:t>（二）新民主主义革命时期（1919－1949）</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国民革命时期（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1924</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1927</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）（北伐战争</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国民革命军）</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土地革命时期（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1927</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1937</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）（工农革命军</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红军）</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全面抗战时期（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1937</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1945</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）（国民革命军</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八路军</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新四军）</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解放战争时期（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1946</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1949</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）（野战军</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中国人民解放军）</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
        <p:nvSpPr>
          <p:cNvPr id="3" name="TextBox 5"/>
          <p:cNvSpPr txBox="1"/>
          <p:nvPr/>
        </p:nvSpPr>
        <p:spPr>
          <a:xfrm>
            <a:off x="179070" y="3428683"/>
            <a:ext cx="8861425" cy="2676525"/>
          </a:xfrm>
          <a:prstGeom prst="rect">
            <a:avLst/>
          </a:prstGeom>
          <a:noFill/>
          <a:ln w="9525">
            <a:noFill/>
          </a:ln>
        </p:spPr>
        <p:txBody>
          <a:bodyPr wrap="square" anchor="t" anchorCtr="0">
            <a:spAutoFit/>
          </a:bodyPr>
          <a:p>
            <a:pPr>
              <a:lnSpc>
                <a:spcPct val="100000"/>
              </a:lnSpc>
            </a:pPr>
            <a:r>
              <a:rPr lang="en-US" altLang="zh-CN" sz="2400" b="1" dirty="0">
                <a:latin typeface="黑体" panose="02010609060101010101" pitchFamily="2" charset="-122"/>
                <a:ea typeface="黑体" panose="02010609060101010101" pitchFamily="2" charset="-122"/>
                <a:cs typeface="黑体" panose="02010609060101010101" pitchFamily="2" charset="-122"/>
              </a:rPr>
              <a:t>2</a:t>
            </a:r>
            <a:r>
              <a:rPr lang="zh-CN" altLang="en-US" sz="2400" b="1" dirty="0">
                <a:latin typeface="黑体" panose="02010609060101010101" pitchFamily="2" charset="-122"/>
                <a:ea typeface="黑体" panose="02010609060101010101" pitchFamily="2" charset="-122"/>
                <a:cs typeface="黑体" panose="02010609060101010101" pitchFamily="2" charset="-122"/>
              </a:rPr>
              <a:t>、时序与阶段（以政府划分）</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（一）</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晚清时期（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1840</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1912</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（二）</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中华民国（</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1912</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1949</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（三）</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北洋军阀时期（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1912.3</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1928</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（四）</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南京国民政府时期（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1927</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1949</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（五）</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中华苏维埃共和国政府（1931—1937）</a:t>
            </a: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 </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ct val="100000"/>
              </a:lnSpc>
            </a:pPr>
            <a:r>
              <a:rPr lang="zh-CN" altLang="en-US" sz="2400" b="1" dirty="0">
                <a:latin typeface="黑体" panose="02010609060101010101" pitchFamily="2" charset="-122"/>
                <a:ea typeface="黑体" panose="02010609060101010101" pitchFamily="2" charset="-122"/>
                <a:cs typeface="黑体" panose="02010609060101010101" pitchFamily="2" charset="-122"/>
              </a:rPr>
              <a:t>（六）</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陕甘宁边区政府时期（</a:t>
            </a:r>
            <a:r>
              <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rPr>
              <a:t>1937-1949</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2290" name="Picture 2" descr="鸦片战争地图"/>
          <p:cNvPicPr>
            <a:picLocks noChangeAspect="1"/>
          </p:cNvPicPr>
          <p:nvPr/>
        </p:nvPicPr>
        <p:blipFill>
          <a:blip r:embed="rId1"/>
          <a:srcRect t="5501" b="5501"/>
          <a:stretch>
            <a:fillRect/>
          </a:stretch>
        </p:blipFill>
        <p:spPr>
          <a:xfrm>
            <a:off x="179070" y="476885"/>
            <a:ext cx="8771890" cy="6363970"/>
          </a:xfrm>
          <a:prstGeom prst="rect">
            <a:avLst/>
          </a:prstGeom>
          <a:noFill/>
          <a:ln w="9525">
            <a:noFill/>
          </a:ln>
        </p:spPr>
      </p:pic>
      <p:sp>
        <p:nvSpPr>
          <p:cNvPr id="166916" name="未知"/>
          <p:cNvSpPr/>
          <p:nvPr/>
        </p:nvSpPr>
        <p:spPr>
          <a:xfrm>
            <a:off x="2057400" y="6096000"/>
            <a:ext cx="649288" cy="415925"/>
          </a:xfrm>
          <a:custGeom>
            <a:avLst/>
            <a:gdLst>
              <a:gd name="txL" fmla="*/ 0 w 256"/>
              <a:gd name="txT" fmla="*/ 0 h 288"/>
              <a:gd name="txR" fmla="*/ 256 w 256"/>
              <a:gd name="txB" fmla="*/ 288 h 288"/>
            </a:gdLst>
            <a:ahLst/>
            <a:cxnLst>
              <a:cxn ang="0">
                <a:pos x="0" y="2147483646"/>
              </a:cxn>
              <a:cxn ang="0">
                <a:pos x="2147483646" y="2147483646"/>
              </a:cxn>
              <a:cxn ang="0">
                <a:pos x="2147483646" y="2147483646"/>
              </a:cxn>
              <a:cxn ang="0">
                <a:pos x="2147483646" y="0"/>
              </a:cxn>
            </a:cxnLst>
            <a:rect l="txL" t="txT" r="txR" b="txB"/>
            <a:pathLst>
              <a:path w="256" h="288">
                <a:moveTo>
                  <a:pt x="0" y="288"/>
                </a:moveTo>
                <a:cubicBezTo>
                  <a:pt x="52" y="276"/>
                  <a:pt x="104" y="264"/>
                  <a:pt x="144" y="240"/>
                </a:cubicBezTo>
                <a:cubicBezTo>
                  <a:pt x="184" y="216"/>
                  <a:pt x="224" y="184"/>
                  <a:pt x="240" y="144"/>
                </a:cubicBezTo>
                <a:cubicBezTo>
                  <a:pt x="256" y="104"/>
                  <a:pt x="240" y="24"/>
                  <a:pt x="240" y="0"/>
                </a:cubicBezTo>
              </a:path>
            </a:pathLst>
          </a:custGeom>
          <a:noFill/>
          <a:ln w="63500" cap="flat" cmpd="sng">
            <a:solidFill>
              <a:srgbClr val="FF0000">
                <a:alpha val="100000"/>
              </a:srgbClr>
            </a:solidFill>
            <a:prstDash val="dash"/>
            <a:round/>
            <a:headEnd type="none" w="med" len="med"/>
            <a:tailEnd type="triangle" w="med" len="med"/>
          </a:ln>
        </p:spPr>
        <p:txBody>
          <a:bodyPr/>
          <a:p>
            <a:endParaRPr lang="zh-CN" altLang="en-US"/>
          </a:p>
        </p:txBody>
      </p:sp>
      <p:sp>
        <p:nvSpPr>
          <p:cNvPr id="166917" name="未知"/>
          <p:cNvSpPr/>
          <p:nvPr/>
        </p:nvSpPr>
        <p:spPr>
          <a:xfrm>
            <a:off x="3048000" y="5562600"/>
            <a:ext cx="1787525" cy="533400"/>
          </a:xfrm>
          <a:custGeom>
            <a:avLst/>
            <a:gdLst>
              <a:gd name="txL" fmla="*/ 0 w 690"/>
              <a:gd name="txT" fmla="*/ 0 h 382"/>
              <a:gd name="txR" fmla="*/ 690 w 690"/>
              <a:gd name="txB" fmla="*/ 382 h 382"/>
            </a:gdLst>
            <a:ahLst/>
            <a:cxnLst>
              <a:cxn ang="0">
                <a:pos x="0" y="2147483646"/>
              </a:cxn>
              <a:cxn ang="0">
                <a:pos x="2147483646" y="2147483646"/>
              </a:cxn>
              <a:cxn ang="0">
                <a:pos x="2147483646" y="2147483646"/>
              </a:cxn>
              <a:cxn ang="0">
                <a:pos x="2147483646" y="2147483646"/>
              </a:cxn>
              <a:cxn ang="0">
                <a:pos x="2147483646" y="2147483646"/>
              </a:cxn>
              <a:cxn ang="0">
                <a:pos x="2147483646" y="0"/>
              </a:cxn>
            </a:cxnLst>
            <a:rect l="txL" t="txT" r="txR" b="txB"/>
            <a:pathLst>
              <a:path w="690" h="382">
                <a:moveTo>
                  <a:pt x="0" y="350"/>
                </a:moveTo>
                <a:cubicBezTo>
                  <a:pt x="169" y="382"/>
                  <a:pt x="302" y="293"/>
                  <a:pt x="454" y="246"/>
                </a:cubicBezTo>
                <a:cubicBezTo>
                  <a:pt x="492" y="221"/>
                  <a:pt x="529" y="195"/>
                  <a:pt x="567" y="170"/>
                </a:cubicBezTo>
                <a:cubicBezTo>
                  <a:pt x="576" y="164"/>
                  <a:pt x="586" y="157"/>
                  <a:pt x="595" y="151"/>
                </a:cubicBezTo>
                <a:cubicBezTo>
                  <a:pt x="605" y="145"/>
                  <a:pt x="624" y="133"/>
                  <a:pt x="624" y="133"/>
                </a:cubicBezTo>
                <a:cubicBezTo>
                  <a:pt x="651" y="91"/>
                  <a:pt x="690" y="52"/>
                  <a:pt x="690" y="0"/>
                </a:cubicBezTo>
              </a:path>
            </a:pathLst>
          </a:custGeom>
          <a:noFill/>
          <a:ln w="63500" cap="flat" cmpd="sng">
            <a:solidFill>
              <a:srgbClr val="FF0000">
                <a:alpha val="100000"/>
              </a:srgbClr>
            </a:solidFill>
            <a:prstDash val="dash"/>
            <a:round/>
            <a:headEnd type="none" w="med" len="med"/>
            <a:tailEnd type="triangle" w="med" len="med"/>
          </a:ln>
        </p:spPr>
        <p:txBody>
          <a:bodyPr/>
          <a:p>
            <a:endParaRPr lang="zh-CN" altLang="en-US"/>
          </a:p>
        </p:txBody>
      </p:sp>
      <p:sp>
        <p:nvSpPr>
          <p:cNvPr id="166918" name="未知"/>
          <p:cNvSpPr/>
          <p:nvPr/>
        </p:nvSpPr>
        <p:spPr>
          <a:xfrm>
            <a:off x="4953000" y="3581400"/>
            <a:ext cx="1981200" cy="1905000"/>
          </a:xfrm>
          <a:custGeom>
            <a:avLst/>
            <a:gdLst>
              <a:gd name="txL" fmla="*/ 0 w 510"/>
              <a:gd name="txT" fmla="*/ 0 h 887"/>
              <a:gd name="txR" fmla="*/ 510 w 510"/>
              <a:gd name="txB" fmla="*/ 887 h 887"/>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510" h="887">
                <a:moveTo>
                  <a:pt x="0" y="887"/>
                </a:moveTo>
                <a:cubicBezTo>
                  <a:pt x="22" y="854"/>
                  <a:pt x="42" y="852"/>
                  <a:pt x="75" y="830"/>
                </a:cubicBezTo>
                <a:cubicBezTo>
                  <a:pt x="81" y="821"/>
                  <a:pt x="86" y="810"/>
                  <a:pt x="94" y="802"/>
                </a:cubicBezTo>
                <a:cubicBezTo>
                  <a:pt x="102" y="794"/>
                  <a:pt x="115" y="792"/>
                  <a:pt x="123" y="783"/>
                </a:cubicBezTo>
                <a:cubicBezTo>
                  <a:pt x="124" y="781"/>
                  <a:pt x="169" y="713"/>
                  <a:pt x="179" y="698"/>
                </a:cubicBezTo>
                <a:cubicBezTo>
                  <a:pt x="186" y="687"/>
                  <a:pt x="200" y="681"/>
                  <a:pt x="208" y="670"/>
                </a:cubicBezTo>
                <a:cubicBezTo>
                  <a:pt x="245" y="623"/>
                  <a:pt x="261" y="572"/>
                  <a:pt x="311" y="538"/>
                </a:cubicBezTo>
                <a:cubicBezTo>
                  <a:pt x="327" y="492"/>
                  <a:pt x="377" y="439"/>
                  <a:pt x="406" y="396"/>
                </a:cubicBezTo>
                <a:cubicBezTo>
                  <a:pt x="456" y="322"/>
                  <a:pt x="394" y="415"/>
                  <a:pt x="444" y="339"/>
                </a:cubicBezTo>
                <a:cubicBezTo>
                  <a:pt x="450" y="330"/>
                  <a:pt x="463" y="311"/>
                  <a:pt x="463" y="311"/>
                </a:cubicBezTo>
                <a:cubicBezTo>
                  <a:pt x="475" y="273"/>
                  <a:pt x="488" y="236"/>
                  <a:pt x="500" y="198"/>
                </a:cubicBezTo>
                <a:cubicBezTo>
                  <a:pt x="510" y="129"/>
                  <a:pt x="500" y="69"/>
                  <a:pt x="500" y="0"/>
                </a:cubicBezTo>
              </a:path>
            </a:pathLst>
          </a:custGeom>
          <a:noFill/>
          <a:ln w="63500" cap="flat" cmpd="sng">
            <a:solidFill>
              <a:srgbClr val="FF0000">
                <a:alpha val="100000"/>
              </a:srgbClr>
            </a:solidFill>
            <a:prstDash val="dash"/>
            <a:round/>
            <a:headEnd type="none" w="med" len="med"/>
            <a:tailEnd type="triangle" w="med" len="med"/>
          </a:ln>
        </p:spPr>
        <p:txBody>
          <a:bodyPr/>
          <a:p>
            <a:endParaRPr lang="zh-CN" altLang="en-US"/>
          </a:p>
        </p:txBody>
      </p:sp>
      <p:sp>
        <p:nvSpPr>
          <p:cNvPr id="166919" name="未知"/>
          <p:cNvSpPr/>
          <p:nvPr/>
        </p:nvSpPr>
        <p:spPr>
          <a:xfrm>
            <a:off x="4427855" y="836930"/>
            <a:ext cx="2689225" cy="2824163"/>
          </a:xfrm>
          <a:custGeom>
            <a:avLst/>
            <a:gdLst>
              <a:gd name="txL" fmla="*/ 0 w 1120"/>
              <a:gd name="txT" fmla="*/ 0 h 1728"/>
              <a:gd name="txR" fmla="*/ 1120 w 1120"/>
              <a:gd name="txB" fmla="*/ 1728 h 172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0"/>
              </a:cxn>
            </a:cxnLst>
            <a:rect l="txL" t="txT" r="txR" b="txB"/>
            <a:pathLst>
              <a:path w="1120" h="1728">
                <a:moveTo>
                  <a:pt x="912" y="1728"/>
                </a:moveTo>
                <a:cubicBezTo>
                  <a:pt x="956" y="1688"/>
                  <a:pt x="1000" y="1648"/>
                  <a:pt x="1008" y="1584"/>
                </a:cubicBezTo>
                <a:cubicBezTo>
                  <a:pt x="1016" y="1520"/>
                  <a:pt x="1008" y="1432"/>
                  <a:pt x="960" y="1344"/>
                </a:cubicBezTo>
                <a:cubicBezTo>
                  <a:pt x="912" y="1256"/>
                  <a:pt x="776" y="1144"/>
                  <a:pt x="720" y="1056"/>
                </a:cubicBezTo>
                <a:cubicBezTo>
                  <a:pt x="664" y="968"/>
                  <a:pt x="640" y="880"/>
                  <a:pt x="624" y="816"/>
                </a:cubicBezTo>
                <a:cubicBezTo>
                  <a:pt x="608" y="752"/>
                  <a:pt x="568" y="736"/>
                  <a:pt x="624" y="672"/>
                </a:cubicBezTo>
                <a:cubicBezTo>
                  <a:pt x="680" y="608"/>
                  <a:pt x="880" y="504"/>
                  <a:pt x="960" y="432"/>
                </a:cubicBezTo>
                <a:cubicBezTo>
                  <a:pt x="1040" y="360"/>
                  <a:pt x="1120" y="288"/>
                  <a:pt x="1104" y="240"/>
                </a:cubicBezTo>
                <a:cubicBezTo>
                  <a:pt x="1088" y="192"/>
                  <a:pt x="976" y="176"/>
                  <a:pt x="864" y="144"/>
                </a:cubicBezTo>
                <a:cubicBezTo>
                  <a:pt x="752" y="112"/>
                  <a:pt x="528" y="56"/>
                  <a:pt x="432" y="48"/>
                </a:cubicBezTo>
                <a:cubicBezTo>
                  <a:pt x="336" y="40"/>
                  <a:pt x="360" y="104"/>
                  <a:pt x="288" y="96"/>
                </a:cubicBezTo>
                <a:cubicBezTo>
                  <a:pt x="216" y="88"/>
                  <a:pt x="48" y="16"/>
                  <a:pt x="0" y="0"/>
                </a:cubicBezTo>
              </a:path>
            </a:pathLst>
          </a:custGeom>
          <a:noFill/>
          <a:ln w="63500" cap="flat" cmpd="sng">
            <a:solidFill>
              <a:srgbClr val="FF0000">
                <a:alpha val="100000"/>
              </a:srgbClr>
            </a:solidFill>
            <a:prstDash val="dash"/>
            <a:round/>
            <a:headEnd type="none" w="med" len="med"/>
            <a:tailEnd type="triangle" w="med" len="med"/>
          </a:ln>
        </p:spPr>
        <p:txBody>
          <a:bodyPr/>
          <a:p>
            <a:endParaRPr lang="zh-CN" altLang="en-US"/>
          </a:p>
        </p:txBody>
      </p:sp>
      <p:sp>
        <p:nvSpPr>
          <p:cNvPr id="166920" name="未知"/>
          <p:cNvSpPr/>
          <p:nvPr/>
        </p:nvSpPr>
        <p:spPr>
          <a:xfrm rot="-313081">
            <a:off x="2205038" y="6318250"/>
            <a:ext cx="762000" cy="533400"/>
          </a:xfrm>
          <a:custGeom>
            <a:avLst/>
            <a:gdLst>
              <a:gd name="txL" fmla="*/ 0 w 236"/>
              <a:gd name="txT" fmla="*/ 0 h 388"/>
              <a:gd name="txR" fmla="*/ 236 w 236"/>
              <a:gd name="txB" fmla="*/ 388 h 388"/>
            </a:gdLst>
            <a:ahLst/>
            <a:cxnLst>
              <a:cxn ang="0">
                <a:pos x="0"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36" h="388">
                <a:moveTo>
                  <a:pt x="0" y="388"/>
                </a:moveTo>
                <a:cubicBezTo>
                  <a:pt x="17" y="332"/>
                  <a:pt x="80" y="234"/>
                  <a:pt x="132" y="199"/>
                </a:cubicBezTo>
                <a:cubicBezTo>
                  <a:pt x="143" y="182"/>
                  <a:pt x="174" y="137"/>
                  <a:pt x="189" y="114"/>
                </a:cubicBezTo>
                <a:cubicBezTo>
                  <a:pt x="195" y="104"/>
                  <a:pt x="208" y="85"/>
                  <a:pt x="208" y="85"/>
                </a:cubicBezTo>
                <a:cubicBezTo>
                  <a:pt x="214" y="66"/>
                  <a:pt x="220" y="48"/>
                  <a:pt x="226" y="29"/>
                </a:cubicBezTo>
                <a:cubicBezTo>
                  <a:pt x="229" y="19"/>
                  <a:pt x="236" y="0"/>
                  <a:pt x="236" y="0"/>
                </a:cubicBezTo>
              </a:path>
            </a:pathLst>
          </a:custGeom>
          <a:noFill/>
          <a:ln w="57150" cap="flat" cmpd="sng">
            <a:solidFill>
              <a:schemeClr val="tx1">
                <a:alpha val="100000"/>
              </a:schemeClr>
            </a:solidFill>
            <a:prstDash val="solid"/>
            <a:round/>
            <a:headEnd type="none" w="med" len="med"/>
            <a:tailEnd type="triangle" w="sm" len="med"/>
          </a:ln>
        </p:spPr>
        <p:txBody>
          <a:bodyPr/>
          <a:p>
            <a:endParaRPr lang="zh-CN" altLang="en-US"/>
          </a:p>
        </p:txBody>
      </p:sp>
      <p:sp>
        <p:nvSpPr>
          <p:cNvPr id="166921" name="未知"/>
          <p:cNvSpPr/>
          <p:nvPr/>
        </p:nvSpPr>
        <p:spPr>
          <a:xfrm>
            <a:off x="2971800" y="5638800"/>
            <a:ext cx="1600200" cy="725488"/>
          </a:xfrm>
          <a:custGeom>
            <a:avLst/>
            <a:gdLst>
              <a:gd name="txL" fmla="*/ 0 w 746"/>
              <a:gd name="txT" fmla="*/ 0 h 378"/>
              <a:gd name="txR" fmla="*/ 746 w 746"/>
              <a:gd name="txB" fmla="*/ 378 h 378"/>
            </a:gdLst>
            <a:ahLst/>
            <a:cxnLst>
              <a:cxn ang="0">
                <a:pos x="0" y="2147483646"/>
              </a:cxn>
              <a:cxn ang="0">
                <a:pos x="2147483646" y="2147483646"/>
              </a:cxn>
              <a:cxn ang="0">
                <a:pos x="2147483646" y="2147483646"/>
              </a:cxn>
              <a:cxn ang="0">
                <a:pos x="2147483646" y="2147483646"/>
              </a:cxn>
              <a:cxn ang="0">
                <a:pos x="2147483646" y="2147483646"/>
              </a:cxn>
              <a:cxn ang="0">
                <a:pos x="2147483646" y="0"/>
              </a:cxn>
            </a:cxnLst>
            <a:rect l="txL" t="txT" r="txR" b="txB"/>
            <a:pathLst>
              <a:path w="746" h="378">
                <a:moveTo>
                  <a:pt x="0" y="378"/>
                </a:moveTo>
                <a:cubicBezTo>
                  <a:pt x="151" y="369"/>
                  <a:pt x="256" y="352"/>
                  <a:pt x="396" y="312"/>
                </a:cubicBezTo>
                <a:cubicBezTo>
                  <a:pt x="435" y="301"/>
                  <a:pt x="483" y="295"/>
                  <a:pt x="519" y="274"/>
                </a:cubicBezTo>
                <a:cubicBezTo>
                  <a:pt x="539" y="263"/>
                  <a:pt x="576" y="236"/>
                  <a:pt x="576" y="236"/>
                </a:cubicBezTo>
                <a:cubicBezTo>
                  <a:pt x="608" y="189"/>
                  <a:pt x="586" y="214"/>
                  <a:pt x="651" y="170"/>
                </a:cubicBezTo>
                <a:cubicBezTo>
                  <a:pt x="701" y="136"/>
                  <a:pt x="746" y="61"/>
                  <a:pt x="746" y="0"/>
                </a:cubicBezTo>
              </a:path>
            </a:pathLst>
          </a:custGeom>
          <a:noFill/>
          <a:ln w="57150" cap="flat" cmpd="sng">
            <a:solidFill>
              <a:schemeClr val="tx1">
                <a:alpha val="100000"/>
              </a:schemeClr>
            </a:solidFill>
            <a:prstDash val="solid"/>
            <a:round/>
            <a:headEnd type="none" w="med" len="med"/>
            <a:tailEnd type="triangle" w="sm" len="med"/>
          </a:ln>
        </p:spPr>
        <p:txBody>
          <a:bodyPr/>
          <a:p>
            <a:endParaRPr lang="zh-CN" altLang="en-US"/>
          </a:p>
        </p:txBody>
      </p:sp>
      <p:sp>
        <p:nvSpPr>
          <p:cNvPr id="166922" name="未知"/>
          <p:cNvSpPr/>
          <p:nvPr/>
        </p:nvSpPr>
        <p:spPr>
          <a:xfrm>
            <a:off x="4724400" y="3429000"/>
            <a:ext cx="2362200" cy="2286000"/>
          </a:xfrm>
          <a:custGeom>
            <a:avLst/>
            <a:gdLst>
              <a:gd name="txL" fmla="*/ 0 w 519"/>
              <a:gd name="txT" fmla="*/ 0 h 916"/>
              <a:gd name="txR" fmla="*/ 519 w 519"/>
              <a:gd name="txB" fmla="*/ 916 h 916"/>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519" h="916">
                <a:moveTo>
                  <a:pt x="0" y="916"/>
                </a:moveTo>
                <a:cubicBezTo>
                  <a:pt x="37" y="903"/>
                  <a:pt x="76" y="900"/>
                  <a:pt x="113" y="887"/>
                </a:cubicBezTo>
                <a:cubicBezTo>
                  <a:pt x="119" y="878"/>
                  <a:pt x="123" y="866"/>
                  <a:pt x="132" y="859"/>
                </a:cubicBezTo>
                <a:cubicBezTo>
                  <a:pt x="140" y="853"/>
                  <a:pt x="153" y="857"/>
                  <a:pt x="160" y="850"/>
                </a:cubicBezTo>
                <a:cubicBezTo>
                  <a:pt x="273" y="737"/>
                  <a:pt x="145" y="829"/>
                  <a:pt x="226" y="774"/>
                </a:cubicBezTo>
                <a:cubicBezTo>
                  <a:pt x="237" y="743"/>
                  <a:pt x="274" y="689"/>
                  <a:pt x="274" y="689"/>
                </a:cubicBezTo>
                <a:cubicBezTo>
                  <a:pt x="287" y="648"/>
                  <a:pt x="311" y="614"/>
                  <a:pt x="330" y="576"/>
                </a:cubicBezTo>
                <a:cubicBezTo>
                  <a:pt x="339" y="558"/>
                  <a:pt x="339" y="537"/>
                  <a:pt x="349" y="519"/>
                </a:cubicBezTo>
                <a:cubicBezTo>
                  <a:pt x="360" y="499"/>
                  <a:pt x="387" y="463"/>
                  <a:pt x="387" y="463"/>
                </a:cubicBezTo>
                <a:cubicBezTo>
                  <a:pt x="399" y="424"/>
                  <a:pt x="421" y="384"/>
                  <a:pt x="444" y="349"/>
                </a:cubicBezTo>
                <a:cubicBezTo>
                  <a:pt x="463" y="293"/>
                  <a:pt x="482" y="236"/>
                  <a:pt x="500" y="179"/>
                </a:cubicBezTo>
                <a:cubicBezTo>
                  <a:pt x="507" y="115"/>
                  <a:pt x="519" y="60"/>
                  <a:pt x="491" y="0"/>
                </a:cubicBezTo>
              </a:path>
            </a:pathLst>
          </a:custGeom>
          <a:noFill/>
          <a:ln w="57150" cap="flat" cmpd="sng">
            <a:solidFill>
              <a:schemeClr val="tx1">
                <a:alpha val="100000"/>
              </a:schemeClr>
            </a:solidFill>
            <a:prstDash val="solid"/>
            <a:round/>
            <a:headEnd type="none" w="med" len="med"/>
            <a:tailEnd type="triangle" w="sm" len="med"/>
          </a:ln>
        </p:spPr>
        <p:txBody>
          <a:bodyPr/>
          <a:p>
            <a:endParaRPr lang="zh-CN" altLang="en-US"/>
          </a:p>
        </p:txBody>
      </p:sp>
      <p:sp>
        <p:nvSpPr>
          <p:cNvPr id="166923" name="未知"/>
          <p:cNvSpPr/>
          <p:nvPr/>
        </p:nvSpPr>
        <p:spPr>
          <a:xfrm>
            <a:off x="5410200" y="3048000"/>
            <a:ext cx="1600200" cy="457200"/>
          </a:xfrm>
          <a:custGeom>
            <a:avLst/>
            <a:gdLst>
              <a:gd name="txL" fmla="*/ 0 w 104"/>
              <a:gd name="txT" fmla="*/ 0 h 95"/>
              <a:gd name="txR" fmla="*/ 104 w 104"/>
              <a:gd name="txB" fmla="*/ 95 h 95"/>
            </a:gdLst>
            <a:ahLst/>
            <a:cxnLst>
              <a:cxn ang="0">
                <a:pos x="2147483646" y="2147483646"/>
              </a:cxn>
              <a:cxn ang="0">
                <a:pos x="2147483646" y="2147483646"/>
              </a:cxn>
              <a:cxn ang="0">
                <a:pos x="2147483646" y="2147483646"/>
              </a:cxn>
              <a:cxn ang="0">
                <a:pos x="0" y="0"/>
              </a:cxn>
            </a:cxnLst>
            <a:rect l="txL" t="txT" r="txR" b="txB"/>
            <a:pathLst>
              <a:path w="104" h="95">
                <a:moveTo>
                  <a:pt x="104" y="95"/>
                </a:moveTo>
                <a:cubicBezTo>
                  <a:pt x="101" y="86"/>
                  <a:pt x="100" y="75"/>
                  <a:pt x="94" y="67"/>
                </a:cubicBezTo>
                <a:cubicBezTo>
                  <a:pt x="87" y="58"/>
                  <a:pt x="75" y="55"/>
                  <a:pt x="66" y="48"/>
                </a:cubicBezTo>
                <a:cubicBezTo>
                  <a:pt x="47" y="32"/>
                  <a:pt x="28" y="0"/>
                  <a:pt x="0" y="0"/>
                </a:cubicBezTo>
              </a:path>
            </a:pathLst>
          </a:custGeom>
          <a:noFill/>
          <a:ln w="57150" cap="flat" cmpd="sng">
            <a:solidFill>
              <a:schemeClr val="tx2">
                <a:alpha val="100000"/>
              </a:schemeClr>
            </a:solidFill>
            <a:prstDash val="solid"/>
            <a:round/>
            <a:headEnd type="none" w="med" len="med"/>
            <a:tailEnd type="triangle" w="sm" len="sm"/>
          </a:ln>
        </p:spPr>
        <p:txBody>
          <a:bodyPr/>
          <a:p>
            <a:endParaRPr lang="zh-CN" altLang="en-US"/>
          </a:p>
        </p:txBody>
      </p:sp>
      <p:sp>
        <p:nvSpPr>
          <p:cNvPr id="78856" name="Rectangle 8"/>
          <p:cNvSpPr>
            <a:spLocks noChangeArrowheads="1"/>
          </p:cNvSpPr>
          <p:nvPr/>
        </p:nvSpPr>
        <p:spPr bwMode="auto">
          <a:xfrm>
            <a:off x="2123440" y="5516563"/>
            <a:ext cx="1417955" cy="414020"/>
          </a:xfrm>
          <a:prstGeom prst="rect">
            <a:avLst/>
          </a:prstGeom>
          <a:solidFill>
            <a:srgbClr val="FFFF00"/>
          </a:solidFill>
          <a:ln>
            <a:noFill/>
          </a:ln>
          <a:effectLst/>
        </p:spPr>
        <p:txBody>
          <a:bodyPr wrap="square" anchor="ct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封锁广州</a:t>
            </a:r>
            <a:endPar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78859" name="Rectangle 11"/>
          <p:cNvSpPr>
            <a:spLocks noChangeArrowheads="1"/>
          </p:cNvSpPr>
          <p:nvPr/>
        </p:nvSpPr>
        <p:spPr bwMode="auto">
          <a:xfrm>
            <a:off x="3707765" y="5156518"/>
            <a:ext cx="1402080" cy="414020"/>
          </a:xfrm>
          <a:prstGeom prst="rect">
            <a:avLst/>
          </a:prstGeom>
          <a:solidFill>
            <a:srgbClr val="FFFF00"/>
          </a:solidFill>
          <a:ln>
            <a:noFill/>
          </a:ln>
          <a:effectLst/>
        </p:spPr>
        <p:txBody>
          <a:bodyPr wrap="square" anchor="ct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进攻厦门</a:t>
            </a:r>
            <a:endPar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78858" name="Rectangle 10"/>
          <p:cNvSpPr>
            <a:spLocks noChangeArrowheads="1"/>
          </p:cNvSpPr>
          <p:nvPr/>
        </p:nvSpPr>
        <p:spPr bwMode="auto">
          <a:xfrm>
            <a:off x="3297159" y="1052790"/>
            <a:ext cx="1289447" cy="414020"/>
          </a:xfrm>
          <a:prstGeom prst="rect">
            <a:avLst/>
          </a:prstGeom>
          <a:solidFill>
            <a:srgbClr val="FFFF00"/>
          </a:solidFill>
          <a:ln>
            <a:noFill/>
          </a:ln>
          <a:effectLst/>
        </p:spPr>
        <p:txBody>
          <a:bodyPr anchor="ct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直逼天津</a:t>
            </a:r>
            <a:endPar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78860" name="Text Box 12"/>
          <p:cNvSpPr txBox="1">
            <a:spLocks noChangeArrowheads="1"/>
          </p:cNvSpPr>
          <p:nvPr/>
        </p:nvSpPr>
        <p:spPr bwMode="auto">
          <a:xfrm>
            <a:off x="3773805" y="1717993"/>
            <a:ext cx="1642745" cy="737235"/>
          </a:xfrm>
          <a:prstGeom prst="rect">
            <a:avLst/>
          </a:prstGeom>
          <a:solidFill>
            <a:srgbClr val="FFFF00"/>
          </a:solidFill>
          <a:ln>
            <a:noFill/>
          </a:ln>
          <a:effectLst/>
        </p:spPr>
        <p:txBody>
          <a:bodyPr wrap="square" anchor="ctr">
            <a:spAutoFit/>
          </a:bodyPr>
          <a:p>
            <a:pPr marR="0" defTabSz="914400" eaLnBrk="0" fontAlgn="auto" hangingPunct="0">
              <a:spcBef>
                <a:spcPct val="50000"/>
              </a:spcBef>
              <a:buClrTx/>
              <a:buSzTx/>
              <a:buFontTx/>
              <a:defRPr/>
            </a:pPr>
            <a:r>
              <a:rPr kumimoji="0" lang="zh-CN" altLang="en-US" sz="2100" b="1" kern="1200" cap="none" spc="0" normalizeH="0" baseline="0" noProof="0" dirty="0">
                <a:solidFill>
                  <a:srgbClr val="00000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sym typeface="+mn-ea"/>
              </a:rPr>
              <a:t>查办林则徐与英国议和</a:t>
            </a:r>
            <a:endParaRPr kumimoji="0" lang="zh-CN" altLang="en-US" sz="2100" b="1" kern="1200" cap="none" spc="0" normalizeH="0" baseline="0" noProof="0" dirty="0">
              <a:solidFill>
                <a:srgbClr val="00000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mn-cs"/>
              <a:sym typeface="+mn-ea"/>
            </a:endParaRPr>
          </a:p>
        </p:txBody>
      </p:sp>
      <p:sp>
        <p:nvSpPr>
          <p:cNvPr id="79885" name="Rectangle 13"/>
          <p:cNvSpPr>
            <a:spLocks noChangeArrowheads="1"/>
          </p:cNvSpPr>
          <p:nvPr/>
        </p:nvSpPr>
        <p:spPr bwMode="auto">
          <a:xfrm rot="10783800" flipV="1">
            <a:off x="2413000" y="6312615"/>
            <a:ext cx="1272779" cy="414020"/>
          </a:xfrm>
          <a:prstGeom prst="rect">
            <a:avLst/>
          </a:prstGeom>
          <a:solidFill>
            <a:srgbClr val="FFFF00"/>
          </a:solidFill>
          <a:ln>
            <a:noFill/>
          </a:ln>
          <a:effectLst/>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占香港岛</a:t>
            </a:r>
            <a:endParaRPr kumimoji="0" lang="zh-CN" alt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79887" name="Rectangle 15"/>
          <p:cNvSpPr>
            <a:spLocks noChangeArrowheads="1"/>
          </p:cNvSpPr>
          <p:nvPr/>
        </p:nvSpPr>
        <p:spPr bwMode="auto">
          <a:xfrm>
            <a:off x="4643914" y="3581241"/>
            <a:ext cx="1268016" cy="414020"/>
          </a:xfrm>
          <a:prstGeom prst="rect">
            <a:avLst/>
          </a:prstGeom>
          <a:solidFill>
            <a:srgbClr val="FFFF00"/>
          </a:solidFill>
          <a:ln>
            <a:noFill/>
          </a:ln>
          <a:effectLst/>
        </p:spPr>
        <p:txBody>
          <a:bodyPr>
            <a:spAutoFit/>
          </a:bodyP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逼近南京</a:t>
            </a:r>
            <a:endParaRPr kumimoji="0" lang="zh-CN" altLang="en-US" sz="21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13" name="文本框 12"/>
          <p:cNvSpPr txBox="1"/>
          <p:nvPr/>
        </p:nvSpPr>
        <p:spPr>
          <a:xfrm>
            <a:off x="251460" y="-26670"/>
            <a:ext cx="5164455" cy="491490"/>
          </a:xfrm>
          <a:prstGeom prst="rect">
            <a:avLst/>
          </a:prstGeom>
          <a:solidFill>
            <a:srgbClr val="FFFF00"/>
          </a:solidFill>
          <a:ln w="9525">
            <a:solidFill>
              <a:srgbClr val="FF0000"/>
            </a:solidFill>
          </a:ln>
        </p:spPr>
        <p:txBody>
          <a:bodyPr wrap="non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二、战争进程：（</a:t>
            </a:r>
            <a:r>
              <a:rPr lang="zh-CN" altLang="en-US" sz="2600" b="1">
                <a:solidFill>
                  <a:schemeClr val="tx1"/>
                </a:solidFill>
                <a:uFillTx/>
                <a:latin typeface="黑体" panose="02010609060101010101" pitchFamily="2" charset="-122"/>
                <a:ea typeface="黑体" panose="02010609060101010101" pitchFamily="2" charset="-122"/>
                <a:sym typeface="+mn-ea"/>
              </a:rPr>
              <a:t>两次鸦片战争</a:t>
            </a:r>
            <a:r>
              <a:rPr lang="zh-CN" altLang="en-US" sz="2600" b="1">
                <a:solidFill>
                  <a:schemeClr val="tx1"/>
                </a:solidFill>
                <a:uFillTx/>
                <a:latin typeface="黑体" panose="02010609060101010101" pitchFamily="2" charset="-122"/>
                <a:ea typeface="黑体" panose="02010609060101010101" pitchFamily="2" charset="-122"/>
              </a:rPr>
              <a:t>）</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29699" name="文本框 7"/>
          <p:cNvSpPr txBox="1"/>
          <p:nvPr/>
        </p:nvSpPr>
        <p:spPr>
          <a:xfrm>
            <a:off x="5508625" y="4445"/>
            <a:ext cx="1885315" cy="460375"/>
          </a:xfrm>
          <a:prstGeom prst="rect">
            <a:avLst/>
          </a:prstGeom>
          <a:solidFill>
            <a:schemeClr val="accent5">
              <a:lumMod val="20000"/>
              <a:lumOff val="80000"/>
            </a:schemeClr>
          </a:solidFill>
          <a:ln w="9525">
            <a:solidFill>
              <a:srgbClr val="FF0000"/>
            </a:solidFill>
          </a:ln>
        </p:spPr>
        <p:txBody>
          <a:bodyPr wrap="square">
            <a:spAutoFit/>
          </a:bodyPr>
          <a:p>
            <a:r>
              <a:rPr lang="en-US" altLang="zh-CN" sz="2400" b="1" dirty="0">
                <a:latin typeface="黑体" panose="02010609060101010101" pitchFamily="2" charset="-122"/>
                <a:ea typeface="黑体" panose="02010609060101010101" pitchFamily="2" charset="-122"/>
                <a:sym typeface="Calibri" panose="020F0502020204030204" pitchFamily="34" charset="0"/>
              </a:rPr>
              <a:t>1</a:t>
            </a:r>
            <a:r>
              <a:rPr lang="zh-CN" altLang="en-US" sz="2400" b="1" dirty="0">
                <a:latin typeface="黑体" panose="02010609060101010101" pitchFamily="2" charset="-122"/>
                <a:ea typeface="黑体" panose="02010609060101010101" pitchFamily="2" charset="-122"/>
                <a:sym typeface="Calibri" panose="020F0502020204030204" pitchFamily="34" charset="0"/>
              </a:rPr>
              <a:t>、鸦片战争</a:t>
            </a:r>
            <a:endParaRPr lang="zh-CN" altLang="en-US" sz="2400" b="1" dirty="0">
              <a:latin typeface="黑体" panose="02010609060101010101" pitchFamily="2" charset="-122"/>
              <a:ea typeface="黑体" panose="02010609060101010101" pitchFamily="2" charset="-122"/>
              <a:sym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6916"/>
                                        </p:tgtEl>
                                        <p:attrNameLst>
                                          <p:attrName>style.visibility</p:attrName>
                                        </p:attrNameLst>
                                      </p:cBhvr>
                                      <p:to>
                                        <p:strVal val="visible"/>
                                      </p:to>
                                    </p:set>
                                    <p:animEffect transition="in" filter="diamond(in)">
                                      <p:cBhvr>
                                        <p:cTn id="7" dur="500"/>
                                        <p:tgtEl>
                                          <p:spTgt spid="1669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8856"/>
                                        </p:tgtEl>
                                        <p:attrNameLst>
                                          <p:attrName>style.visibility</p:attrName>
                                        </p:attrNameLst>
                                      </p:cBhvr>
                                      <p:to>
                                        <p:strVal val="visible"/>
                                      </p:to>
                                    </p:set>
                                    <p:anim calcmode="lin" valueType="num">
                                      <p:cBhvr additive="base">
                                        <p:cTn id="12" dur="500" fill="hold"/>
                                        <p:tgtEl>
                                          <p:spTgt spid="78856"/>
                                        </p:tgtEl>
                                        <p:attrNameLst>
                                          <p:attrName>ppt_x</p:attrName>
                                        </p:attrNameLst>
                                      </p:cBhvr>
                                      <p:tavLst>
                                        <p:tav tm="0">
                                          <p:val>
                                            <p:strVal val="#ppt_x"/>
                                          </p:val>
                                        </p:tav>
                                        <p:tav tm="100000">
                                          <p:val>
                                            <p:strVal val="#ppt_x"/>
                                          </p:val>
                                        </p:tav>
                                      </p:tavLst>
                                    </p:anim>
                                    <p:anim calcmode="lin" valueType="num">
                                      <p:cBhvr additive="base">
                                        <p:cTn id="13" dur="500" fill="hold"/>
                                        <p:tgtEl>
                                          <p:spTgt spid="7885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66917"/>
                                        </p:tgtEl>
                                        <p:attrNameLst>
                                          <p:attrName>style.visibility</p:attrName>
                                        </p:attrNameLst>
                                      </p:cBhvr>
                                      <p:to>
                                        <p:strVal val="visible"/>
                                      </p:to>
                                    </p:set>
                                    <p:animEffect transition="in" filter="wipe(down)">
                                      <p:cBhvr>
                                        <p:cTn id="17" dur="500"/>
                                        <p:tgtEl>
                                          <p:spTgt spid="1669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66918"/>
                                        </p:tgtEl>
                                        <p:attrNameLst>
                                          <p:attrName>style.visibility</p:attrName>
                                        </p:attrNameLst>
                                      </p:cBhvr>
                                      <p:to>
                                        <p:strVal val="visible"/>
                                      </p:to>
                                    </p:set>
                                    <p:animEffect transition="in" filter="wipe(down)">
                                      <p:cBhvr>
                                        <p:cTn id="21" dur="500"/>
                                        <p:tgtEl>
                                          <p:spTgt spid="1669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8859"/>
                                        </p:tgtEl>
                                        <p:attrNameLst>
                                          <p:attrName>style.visibility</p:attrName>
                                        </p:attrNameLst>
                                      </p:cBhvr>
                                      <p:to>
                                        <p:strVal val="visible"/>
                                      </p:to>
                                    </p:set>
                                    <p:anim calcmode="lin" valueType="num">
                                      <p:cBhvr additive="base">
                                        <p:cTn id="26" dur="500" fill="hold"/>
                                        <p:tgtEl>
                                          <p:spTgt spid="78859"/>
                                        </p:tgtEl>
                                        <p:attrNameLst>
                                          <p:attrName>ppt_x</p:attrName>
                                        </p:attrNameLst>
                                      </p:cBhvr>
                                      <p:tavLst>
                                        <p:tav tm="0">
                                          <p:val>
                                            <p:strVal val="#ppt_x"/>
                                          </p:val>
                                        </p:tav>
                                        <p:tav tm="100000">
                                          <p:val>
                                            <p:strVal val="#ppt_x"/>
                                          </p:val>
                                        </p:tav>
                                      </p:tavLst>
                                    </p:anim>
                                    <p:anim calcmode="lin" valueType="num">
                                      <p:cBhvr additive="base">
                                        <p:cTn id="27" dur="500" fill="hold"/>
                                        <p:tgtEl>
                                          <p:spTgt spid="7885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166919"/>
                                        </p:tgtEl>
                                        <p:attrNameLst>
                                          <p:attrName>style.visibility</p:attrName>
                                        </p:attrNameLst>
                                      </p:cBhvr>
                                      <p:to>
                                        <p:strVal val="visible"/>
                                      </p:to>
                                    </p:set>
                                    <p:animEffect transition="in" filter="checkerboard(across)">
                                      <p:cBhvr>
                                        <p:cTn id="31" dur="500"/>
                                        <p:tgtEl>
                                          <p:spTgt spid="166919"/>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8858"/>
                                        </p:tgtEl>
                                        <p:attrNameLst>
                                          <p:attrName>style.visibility</p:attrName>
                                        </p:attrNameLst>
                                      </p:cBhvr>
                                      <p:to>
                                        <p:strVal val="visible"/>
                                      </p:to>
                                    </p:set>
                                    <p:anim calcmode="lin" valueType="num">
                                      <p:cBhvr additive="base">
                                        <p:cTn id="36" dur="500" fill="hold"/>
                                        <p:tgtEl>
                                          <p:spTgt spid="78858"/>
                                        </p:tgtEl>
                                        <p:attrNameLst>
                                          <p:attrName>ppt_x</p:attrName>
                                        </p:attrNameLst>
                                      </p:cBhvr>
                                      <p:tavLst>
                                        <p:tav tm="0">
                                          <p:val>
                                            <p:strVal val="#ppt_x"/>
                                          </p:val>
                                        </p:tav>
                                        <p:tav tm="100000">
                                          <p:val>
                                            <p:strVal val="#ppt_x"/>
                                          </p:val>
                                        </p:tav>
                                      </p:tavLst>
                                    </p:anim>
                                    <p:anim calcmode="lin" valueType="num">
                                      <p:cBhvr additive="base">
                                        <p:cTn id="37"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8860"/>
                                        </p:tgtEl>
                                        <p:attrNameLst>
                                          <p:attrName>style.visibility</p:attrName>
                                        </p:attrNameLst>
                                      </p:cBhvr>
                                      <p:to>
                                        <p:strVal val="visible"/>
                                      </p:to>
                                    </p:set>
                                    <p:anim calcmode="lin" valueType="num">
                                      <p:cBhvr additive="base">
                                        <p:cTn id="42" dur="500" fill="hold"/>
                                        <p:tgtEl>
                                          <p:spTgt spid="78860"/>
                                        </p:tgtEl>
                                        <p:attrNameLst>
                                          <p:attrName>ppt_x</p:attrName>
                                        </p:attrNameLst>
                                      </p:cBhvr>
                                      <p:tavLst>
                                        <p:tav tm="0">
                                          <p:val>
                                            <p:strVal val="#ppt_x"/>
                                          </p:val>
                                        </p:tav>
                                        <p:tav tm="100000">
                                          <p:val>
                                            <p:strVal val="#ppt_x"/>
                                          </p:val>
                                        </p:tav>
                                      </p:tavLst>
                                    </p:anim>
                                    <p:anim calcmode="lin" valueType="num">
                                      <p:cBhvr additive="base">
                                        <p:cTn id="43" dur="500" fill="hold"/>
                                        <p:tgtEl>
                                          <p:spTgt spid="7886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6920"/>
                                        </p:tgtEl>
                                        <p:attrNameLst>
                                          <p:attrName>style.visibility</p:attrName>
                                        </p:attrNameLst>
                                      </p:cBhvr>
                                      <p:to>
                                        <p:strVal val="visible"/>
                                      </p:to>
                                    </p:set>
                                    <p:animEffect transition="in" filter="wipe(down)">
                                      <p:cBhvr>
                                        <p:cTn id="48" dur="500"/>
                                        <p:tgtEl>
                                          <p:spTgt spid="166920"/>
                                        </p:tgtEl>
                                      </p:cBhvr>
                                    </p:animEffect>
                                  </p:childTnLst>
                                </p:cTn>
                              </p:par>
                            </p:childTnLst>
                          </p:cTn>
                        </p:par>
                        <p:par>
                          <p:cTn id="49" fill="hold">
                            <p:stCondLst>
                              <p:cond delay="500"/>
                            </p:stCondLst>
                            <p:childTnLst>
                              <p:par>
                                <p:cTn id="50" presetID="22" presetClass="entr" presetSubtype="4" fill="hold" nodeType="afterEffect">
                                  <p:stCondLst>
                                    <p:cond delay="0"/>
                                  </p:stCondLst>
                                  <p:childTnLst>
                                    <p:set>
                                      <p:cBhvr>
                                        <p:cTn id="51" dur="1" fill="hold">
                                          <p:stCondLst>
                                            <p:cond delay="0"/>
                                          </p:stCondLst>
                                        </p:cTn>
                                        <p:tgtEl>
                                          <p:spTgt spid="166921"/>
                                        </p:tgtEl>
                                        <p:attrNameLst>
                                          <p:attrName>style.visibility</p:attrName>
                                        </p:attrNameLst>
                                      </p:cBhvr>
                                      <p:to>
                                        <p:strVal val="visible"/>
                                      </p:to>
                                    </p:set>
                                    <p:animEffect transition="in" filter="wipe(down)">
                                      <p:cBhvr>
                                        <p:cTn id="52" dur="500"/>
                                        <p:tgtEl>
                                          <p:spTgt spid="166921"/>
                                        </p:tgtEl>
                                      </p:cBhvr>
                                    </p:animEffect>
                                  </p:childTnLst>
                                </p:cTn>
                              </p:par>
                            </p:childTnLst>
                          </p:cTn>
                        </p:par>
                        <p:par>
                          <p:cTn id="53" fill="hold">
                            <p:stCondLst>
                              <p:cond delay="1000"/>
                            </p:stCondLst>
                            <p:childTnLst>
                              <p:par>
                                <p:cTn id="54" presetID="18" presetClass="entr" presetSubtype="3" fill="hold" nodeType="afterEffect">
                                  <p:stCondLst>
                                    <p:cond delay="0"/>
                                  </p:stCondLst>
                                  <p:childTnLst>
                                    <p:set>
                                      <p:cBhvr>
                                        <p:cTn id="55" dur="1" fill="hold">
                                          <p:stCondLst>
                                            <p:cond delay="0"/>
                                          </p:stCondLst>
                                        </p:cTn>
                                        <p:tgtEl>
                                          <p:spTgt spid="166922"/>
                                        </p:tgtEl>
                                        <p:attrNameLst>
                                          <p:attrName>style.visibility</p:attrName>
                                        </p:attrNameLst>
                                      </p:cBhvr>
                                      <p:to>
                                        <p:strVal val="visible"/>
                                      </p:to>
                                    </p:set>
                                    <p:animEffect transition="in" filter="strips(upRight)">
                                      <p:cBhvr>
                                        <p:cTn id="56" dur="500"/>
                                        <p:tgtEl>
                                          <p:spTgt spid="166922"/>
                                        </p:tgtEl>
                                      </p:cBhvr>
                                    </p:animEffect>
                                  </p:childTnLst>
                                </p:cTn>
                              </p:par>
                            </p:childTnLst>
                          </p:cTn>
                        </p:par>
                        <p:par>
                          <p:cTn id="57" fill="hold">
                            <p:stCondLst>
                              <p:cond delay="1500"/>
                            </p:stCondLst>
                            <p:childTnLst>
                              <p:par>
                                <p:cTn id="58" presetID="18" presetClass="entr" presetSubtype="9" fill="hold" nodeType="afterEffect">
                                  <p:stCondLst>
                                    <p:cond delay="0"/>
                                  </p:stCondLst>
                                  <p:childTnLst>
                                    <p:set>
                                      <p:cBhvr>
                                        <p:cTn id="59" dur="1" fill="hold">
                                          <p:stCondLst>
                                            <p:cond delay="0"/>
                                          </p:stCondLst>
                                        </p:cTn>
                                        <p:tgtEl>
                                          <p:spTgt spid="166923"/>
                                        </p:tgtEl>
                                        <p:attrNameLst>
                                          <p:attrName>style.visibility</p:attrName>
                                        </p:attrNameLst>
                                      </p:cBhvr>
                                      <p:to>
                                        <p:strVal val="visible"/>
                                      </p:to>
                                    </p:set>
                                    <p:animEffect transition="in" filter="strips(upLeft)">
                                      <p:cBhvr>
                                        <p:cTn id="60" dur="500"/>
                                        <p:tgtEl>
                                          <p:spTgt spid="16692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9885"/>
                                        </p:tgtEl>
                                        <p:attrNameLst>
                                          <p:attrName>style.visibility</p:attrName>
                                        </p:attrNameLst>
                                      </p:cBhvr>
                                      <p:to>
                                        <p:strVal val="visible"/>
                                      </p:to>
                                    </p:set>
                                    <p:anim calcmode="lin" valueType="num">
                                      <p:cBhvr additive="base">
                                        <p:cTn id="65" dur="500" fill="hold"/>
                                        <p:tgtEl>
                                          <p:spTgt spid="79885"/>
                                        </p:tgtEl>
                                        <p:attrNameLst>
                                          <p:attrName>ppt_x</p:attrName>
                                        </p:attrNameLst>
                                      </p:cBhvr>
                                      <p:tavLst>
                                        <p:tav tm="0">
                                          <p:val>
                                            <p:strVal val="#ppt_x"/>
                                          </p:val>
                                        </p:tav>
                                        <p:tav tm="100000">
                                          <p:val>
                                            <p:strVal val="#ppt_x"/>
                                          </p:val>
                                        </p:tav>
                                      </p:tavLst>
                                    </p:anim>
                                    <p:anim calcmode="lin" valueType="num">
                                      <p:cBhvr additive="base">
                                        <p:cTn id="66" dur="5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9887"/>
                                        </p:tgtEl>
                                        <p:attrNameLst>
                                          <p:attrName>style.visibility</p:attrName>
                                        </p:attrNameLst>
                                      </p:cBhvr>
                                      <p:to>
                                        <p:strVal val="visible"/>
                                      </p:to>
                                    </p:set>
                                    <p:anim calcmode="lin" valueType="num">
                                      <p:cBhvr additive="base">
                                        <p:cTn id="71" dur="500" fill="hold"/>
                                        <p:tgtEl>
                                          <p:spTgt spid="79887"/>
                                        </p:tgtEl>
                                        <p:attrNameLst>
                                          <p:attrName>ppt_x</p:attrName>
                                        </p:attrNameLst>
                                      </p:cBhvr>
                                      <p:tavLst>
                                        <p:tav tm="0">
                                          <p:val>
                                            <p:strVal val="#ppt_x"/>
                                          </p:val>
                                        </p:tav>
                                        <p:tav tm="100000">
                                          <p:val>
                                            <p:strVal val="#ppt_x"/>
                                          </p:val>
                                        </p:tav>
                                      </p:tavLst>
                                    </p:anim>
                                    <p:anim calcmode="lin" valueType="num">
                                      <p:cBhvr additive="base">
                                        <p:cTn id="72" dur="500" fill="hold"/>
                                        <p:tgtEl>
                                          <p:spTgt spid="798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animBg="1"/>
      <p:bldP spid="78859" grpId="0" animBg="1"/>
      <p:bldP spid="78858" grpId="0" bldLvl="0" animBg="1"/>
      <p:bldP spid="78860" grpId="0" bldLvl="0" animBg="1"/>
      <p:bldP spid="79885" grpId="0" animBg="1"/>
      <p:bldP spid="798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0" y="427355"/>
            <a:ext cx="9144000" cy="6249670"/>
          </a:xfrm>
          <a:prstGeom prst="rect">
            <a:avLst/>
          </a:prstGeom>
        </p:spPr>
      </p:pic>
      <p:sp>
        <p:nvSpPr>
          <p:cNvPr id="11" name="文本框 10"/>
          <p:cNvSpPr txBox="1"/>
          <p:nvPr>
            <p:custDataLst>
              <p:tags r:id="rId3"/>
            </p:custDataLst>
          </p:nvPr>
        </p:nvSpPr>
        <p:spPr>
          <a:xfrm>
            <a:off x="166370" y="620395"/>
            <a:ext cx="8759825" cy="807085"/>
          </a:xfrm>
          <a:prstGeom prst="rect">
            <a:avLst/>
          </a:prstGeom>
          <a:noFill/>
          <a:extLst>
            <a:ext uri="{909E8E84-426E-40DD-AFC4-6F175D3DCCD1}">
              <a14:hiddenFill xmlns:a14="http://schemas.microsoft.com/office/drawing/2010/main">
                <a:solidFill>
                  <a:schemeClr val="tx2">
                    <a:alpha val="86000"/>
                  </a:schemeClr>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lIns="68580" tIns="34290" rIns="68580" bIns="34290" numCol="1" spcCol="0" rtlCol="0" fromWordArt="0" anchor="t" anchorCtr="0" forceAA="0" compatLnSpc="1">
            <a:spAutoFit/>
          </a:bodyPr>
          <a:lstStyle>
            <a:lvl1pPr algn="ctr" defTabSz="914400" rtl="0" eaLnBrk="1" fontAlgn="auto" latinLnBrk="0" hangingPunct="1">
              <a:lnSpc>
                <a:spcPct val="100000"/>
              </a:lnSpc>
              <a:spcBef>
                <a:spcPct val="0"/>
              </a:spcBef>
              <a:buNone/>
              <a:defRPr sz="5400" b="0" u="none" strike="noStrike" kern="1200" cap="none" spc="600" normalizeH="0" baseline="0">
                <a:solidFill>
                  <a:schemeClr val="accent1"/>
                </a:solidFill>
                <a:uFillTx/>
                <a:latin typeface="Arial" panose="020B0604020202020204" pitchFamily="34" charset="0"/>
                <a:ea typeface="汉仪尚巍手书W" panose="00020600040101010101" charset="-122"/>
                <a:cs typeface="+mj-cs"/>
              </a:defRPr>
            </a:lvl1pPr>
          </a:lstStyle>
          <a:p>
            <a:pPr lvl="0" algn="l">
              <a:spcBef>
                <a:spcPct val="0"/>
              </a:spcBef>
              <a:spcAft>
                <a:spcPct val="0"/>
              </a:spcAft>
              <a:buClrTx/>
              <a:buSzTx/>
              <a:buFontTx/>
            </a:pPr>
            <a:r>
              <a:rPr sz="2400" b="1" spc="0">
                <a:solidFill>
                  <a:schemeClr val="tx1">
                    <a:lumMod val="95000"/>
                    <a:lumOff val="5000"/>
                  </a:schemeClr>
                </a:solidFill>
                <a:latin typeface="黑体" panose="02010609060101010101" pitchFamily="2" charset="-122"/>
                <a:ea typeface="黑体" panose="02010609060101010101" pitchFamily="2" charset="-122"/>
                <a:cs typeface="黑体" panose="02010609060101010101" pitchFamily="2" charset="-122"/>
                <a:sym typeface="+mn-ea"/>
              </a:rPr>
              <a:t>在鸦片战争以前，我们不肯给外国平等待遇；在以后，</a:t>
            </a:r>
            <a:r>
              <a:rPr sz="2400" b="1" spc="0">
                <a:solidFill>
                  <a:srgbClr val="C0000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黑体" panose="02010609060101010101" pitchFamily="2" charset="-122"/>
                <a:sym typeface="+mn-ea"/>
              </a:rPr>
              <a:t>他们不肯给我们平等待遇</a:t>
            </a:r>
            <a:r>
              <a:rPr sz="2400" b="1" spc="0">
                <a:solidFill>
                  <a:schemeClr val="tx1">
                    <a:lumMod val="95000"/>
                    <a:lumOff val="5000"/>
                  </a:schemeClr>
                </a:solidFill>
                <a:latin typeface="黑体" panose="02010609060101010101" pitchFamily="2" charset="-122"/>
                <a:ea typeface="黑体" panose="02010609060101010101" pitchFamily="2" charset="-122"/>
                <a:cs typeface="黑体" panose="02010609060101010101" pitchFamily="2" charset="-122"/>
                <a:sym typeface="+mn-ea"/>
              </a:rPr>
              <a:t>。</a:t>
            </a:r>
            <a:r>
              <a:rPr lang="en-US" sz="2400" b="1" spc="0">
                <a:solidFill>
                  <a:schemeClr val="tx1">
                    <a:lumMod val="95000"/>
                    <a:lumOff val="5000"/>
                  </a:schemeClr>
                </a:solidFill>
                <a:latin typeface="黑体" panose="02010609060101010101" pitchFamily="2" charset="-122"/>
                <a:ea typeface="黑体" panose="02010609060101010101" pitchFamily="2" charset="-122"/>
                <a:cs typeface="黑体" panose="02010609060101010101" pitchFamily="2" charset="-122"/>
                <a:sym typeface="+mn-ea"/>
              </a:rPr>
              <a:t> </a:t>
            </a:r>
            <a:r>
              <a:rPr lang="en-US" sz="2400" b="1" spc="0">
                <a:solidFill>
                  <a:schemeClr val="tx1">
                    <a:lumMod val="95000"/>
                    <a:lumOff val="5000"/>
                  </a:schemeClr>
                </a:solidFill>
                <a:latin typeface="方正清楷 简" panose="02000500000000000000" charset="-122"/>
                <a:ea typeface="方正清楷 简" panose="02000500000000000000" charset="-122"/>
                <a:cs typeface="方正清楷 简" panose="02000500000000000000" charset="-122"/>
                <a:sym typeface="+mn-ea"/>
              </a:rPr>
              <a:t>                </a:t>
            </a:r>
            <a:r>
              <a:rPr sz="2400" b="1" spc="0">
                <a:solidFill>
                  <a:schemeClr val="tx1">
                    <a:lumMod val="95000"/>
                    <a:lumOff val="5000"/>
                  </a:schemeClr>
                </a:solidFill>
                <a:latin typeface="方正清楷 简" panose="02000500000000000000" charset="-122"/>
                <a:ea typeface="方正清楷 简" panose="02000500000000000000" charset="-122"/>
                <a:cs typeface="方正清楷 简" panose="02000500000000000000" charset="-122"/>
                <a:sym typeface="+mn-ea"/>
              </a:rPr>
              <a:t>——蒋廷黻《中国近代史》</a:t>
            </a:r>
            <a:endParaRPr sz="2400" b="1" spc="0">
              <a:solidFill>
                <a:schemeClr val="tx1">
                  <a:lumMod val="95000"/>
                  <a:lumOff val="5000"/>
                </a:schemeClr>
              </a:solidFill>
              <a:latin typeface="方正清楷 简" panose="02000500000000000000" charset="-122"/>
              <a:ea typeface="方正清楷 简" panose="02000500000000000000" charset="-122"/>
              <a:cs typeface="方正清楷 简" panose="02000500000000000000" charset="-122"/>
              <a:sym typeface="+mn-ea"/>
            </a:endParaRPr>
          </a:p>
        </p:txBody>
      </p:sp>
      <p:sp>
        <p:nvSpPr>
          <p:cNvPr id="13" name="文本框 12"/>
          <p:cNvSpPr txBox="1"/>
          <p:nvPr/>
        </p:nvSpPr>
        <p:spPr>
          <a:xfrm>
            <a:off x="107950" y="45085"/>
            <a:ext cx="5164455" cy="491490"/>
          </a:xfrm>
          <a:prstGeom prst="rect">
            <a:avLst/>
          </a:prstGeom>
          <a:solidFill>
            <a:srgbClr val="FFFF00"/>
          </a:solidFill>
          <a:ln w="9525">
            <a:solidFill>
              <a:srgbClr val="FF0000"/>
            </a:solidFill>
          </a:ln>
        </p:spPr>
        <p:txBody>
          <a:bodyPr wrap="non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二、战争进程：（</a:t>
            </a:r>
            <a:r>
              <a:rPr lang="zh-CN" altLang="en-US" sz="2600" b="1">
                <a:solidFill>
                  <a:schemeClr val="tx1"/>
                </a:solidFill>
                <a:uFillTx/>
                <a:latin typeface="黑体" panose="02010609060101010101" pitchFamily="2" charset="-122"/>
                <a:ea typeface="黑体" panose="02010609060101010101" pitchFamily="2" charset="-122"/>
                <a:sym typeface="+mn-ea"/>
              </a:rPr>
              <a:t>两次鸦片战争</a:t>
            </a:r>
            <a:r>
              <a:rPr lang="zh-CN" altLang="en-US" sz="2600" b="1">
                <a:solidFill>
                  <a:schemeClr val="tx1"/>
                </a:solidFill>
                <a:uFillTx/>
                <a:latin typeface="黑体" panose="02010609060101010101" pitchFamily="2" charset="-122"/>
                <a:ea typeface="黑体" panose="02010609060101010101" pitchFamily="2" charset="-122"/>
              </a:rPr>
              <a:t>）</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29699" name="文本框 7"/>
          <p:cNvSpPr txBox="1"/>
          <p:nvPr/>
        </p:nvSpPr>
        <p:spPr>
          <a:xfrm>
            <a:off x="5580380" y="76200"/>
            <a:ext cx="3018155" cy="460375"/>
          </a:xfrm>
          <a:prstGeom prst="rect">
            <a:avLst/>
          </a:prstGeom>
          <a:solidFill>
            <a:schemeClr val="accent5">
              <a:lumMod val="20000"/>
              <a:lumOff val="80000"/>
            </a:schemeClr>
          </a:solidFill>
          <a:ln w="9525">
            <a:solidFill>
              <a:srgbClr val="FF0000"/>
            </a:solidFill>
          </a:ln>
        </p:spPr>
        <p:txBody>
          <a:bodyPr wrap="square">
            <a:spAutoFit/>
          </a:bodyPr>
          <a:p>
            <a:r>
              <a:rPr lang="en-US" altLang="zh-CN" sz="2400" b="1" dirty="0">
                <a:latin typeface="黑体" panose="02010609060101010101" pitchFamily="2" charset="-122"/>
                <a:ea typeface="黑体" panose="02010609060101010101" pitchFamily="2" charset="-122"/>
                <a:sym typeface="Calibri" panose="020F0502020204030204" pitchFamily="34" charset="0"/>
              </a:rPr>
              <a:t>1</a:t>
            </a:r>
            <a:r>
              <a:rPr lang="zh-CN" altLang="en-US" sz="2400" b="1" dirty="0">
                <a:latin typeface="黑体" panose="02010609060101010101" pitchFamily="2" charset="-122"/>
                <a:ea typeface="黑体" panose="02010609060101010101" pitchFamily="2" charset="-122"/>
                <a:sym typeface="Calibri" panose="020F0502020204030204" pitchFamily="34" charset="0"/>
              </a:rPr>
              <a:t>、鸦片战争</a:t>
            </a:r>
            <a:endParaRPr lang="zh-CN" altLang="en-US" sz="2400" b="1" dirty="0">
              <a:latin typeface="黑体" panose="02010609060101010101" pitchFamily="2" charset="-122"/>
              <a:ea typeface="黑体" panose="02010609060101010101" pitchFamily="2" charset="-122"/>
              <a:sym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02404" name="Text Box 4"/>
          <p:cNvSpPr txBox="1"/>
          <p:nvPr/>
        </p:nvSpPr>
        <p:spPr>
          <a:xfrm>
            <a:off x="676910" y="1319134"/>
            <a:ext cx="1835944" cy="460375"/>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eaLnBrk="0" hangingPunct="0"/>
            <a:r>
              <a:rPr lang="zh-CN" altLang="en-US" sz="2400" b="1" dirty="0">
                <a:solidFill>
                  <a:schemeClr val="tx2"/>
                </a:solidFill>
                <a:latin typeface="Tahoma" panose="020B0604030504040204" pitchFamily="34" charset="0"/>
                <a:ea typeface="黑体" panose="02010609060101010101" pitchFamily="2" charset="-122"/>
              </a:rPr>
              <a:t>社会性质</a:t>
            </a:r>
            <a:endParaRPr lang="zh-CN" altLang="en-US" sz="2400" b="1" dirty="0">
              <a:solidFill>
                <a:schemeClr val="tx2"/>
              </a:solidFill>
              <a:latin typeface="Tahoma" panose="020B0604030504040204" pitchFamily="34" charset="0"/>
              <a:ea typeface="黑体" panose="02010609060101010101" pitchFamily="2" charset="-122"/>
            </a:endParaRPr>
          </a:p>
        </p:txBody>
      </p:sp>
      <p:sp>
        <p:nvSpPr>
          <p:cNvPr id="63490" name="Text Box 5"/>
          <p:cNvSpPr txBox="1"/>
          <p:nvPr/>
        </p:nvSpPr>
        <p:spPr>
          <a:xfrm>
            <a:off x="899716" y="673656"/>
            <a:ext cx="2516981" cy="506730"/>
          </a:xfrm>
          <a:prstGeom prst="rect">
            <a:avLst/>
          </a:prstGeom>
          <a:solidFill>
            <a:schemeClr val="bg1"/>
          </a:solidFill>
          <a:ln w="9525" cap="flat" cmpd="sng">
            <a:solidFill>
              <a:schemeClr val="tx1"/>
            </a:solidFill>
            <a:prstDash val="solid"/>
            <a:miter/>
            <a:headEnd type="none" w="med" len="med"/>
            <a:tailEnd type="none" w="med" len="med"/>
          </a:ln>
        </p:spPr>
        <p:txBody>
          <a:bodyPr>
            <a:spAutoFit/>
          </a:bodyPr>
          <a:p>
            <a:pPr algn="ctr" eaLnBrk="0" hangingPunct="0"/>
            <a:r>
              <a:rPr lang="zh-CN" altLang="en-US" sz="2700" b="1" dirty="0">
                <a:solidFill>
                  <a:srgbClr val="0000FF"/>
                </a:solidFill>
                <a:latin typeface="黑体" panose="02010609060101010101" pitchFamily="2" charset="-122"/>
                <a:ea typeface="黑体" panose="02010609060101010101" pitchFamily="2" charset="-122"/>
              </a:rPr>
              <a:t>鸦片战争前</a:t>
            </a:r>
            <a:endParaRPr lang="zh-CN" altLang="en-US" sz="2700" b="1" dirty="0">
              <a:solidFill>
                <a:srgbClr val="0000FF"/>
              </a:solidFill>
              <a:latin typeface="黑体" panose="02010609060101010101" pitchFamily="2" charset="-122"/>
              <a:ea typeface="黑体" panose="02010609060101010101" pitchFamily="2" charset="-122"/>
            </a:endParaRPr>
          </a:p>
        </p:txBody>
      </p:sp>
      <p:sp>
        <p:nvSpPr>
          <p:cNvPr id="63491" name="Text Box 6"/>
          <p:cNvSpPr txBox="1"/>
          <p:nvPr/>
        </p:nvSpPr>
        <p:spPr>
          <a:xfrm>
            <a:off x="5489972" y="998935"/>
            <a:ext cx="309880" cy="106680"/>
          </a:xfrm>
          <a:prstGeom prst="rect">
            <a:avLst/>
          </a:prstGeom>
          <a:noFill/>
          <a:ln w="9525">
            <a:noFill/>
          </a:ln>
        </p:spPr>
        <p:txBody>
          <a:bodyPr wrap="none">
            <a:spAutoFit/>
          </a:bodyPr>
          <a:p>
            <a:pPr eaLnBrk="0" hangingPunct="0"/>
            <a:endParaRPr lang="zh-CN" altLang="zh-CN" sz="100" dirty="0">
              <a:latin typeface="Tahoma" panose="020B0604030504040204" pitchFamily="34" charset="0"/>
              <a:ea typeface="宋体" panose="02010600030101010101" pitchFamily="2" charset="-122"/>
            </a:endParaRPr>
          </a:p>
        </p:txBody>
      </p:sp>
      <p:sp>
        <p:nvSpPr>
          <p:cNvPr id="63492" name="Text Box 7"/>
          <p:cNvSpPr txBox="1"/>
          <p:nvPr/>
        </p:nvSpPr>
        <p:spPr>
          <a:xfrm>
            <a:off x="5075952" y="662226"/>
            <a:ext cx="2322909" cy="506730"/>
          </a:xfrm>
          <a:prstGeom prst="rect">
            <a:avLst/>
          </a:prstGeom>
          <a:solidFill>
            <a:schemeClr val="bg1"/>
          </a:solidFill>
          <a:ln w="9525" cap="flat" cmpd="sng">
            <a:solidFill>
              <a:srgbClr val="800000"/>
            </a:solidFill>
            <a:prstDash val="solid"/>
            <a:miter/>
            <a:headEnd type="none" w="med" len="med"/>
            <a:tailEnd type="none" w="med" len="med"/>
          </a:ln>
        </p:spPr>
        <p:txBody>
          <a:bodyPr>
            <a:spAutoFit/>
          </a:bodyPr>
          <a:p>
            <a:pPr algn="ctr" eaLnBrk="0" hangingPunct="0"/>
            <a:r>
              <a:rPr lang="zh-CN" altLang="en-US" sz="2700" b="1" dirty="0">
                <a:solidFill>
                  <a:srgbClr val="0000FF"/>
                </a:solidFill>
                <a:latin typeface="黑体" panose="02010609060101010101" pitchFamily="2" charset="-122"/>
                <a:ea typeface="黑体" panose="02010609060101010101" pitchFamily="2" charset="-122"/>
              </a:rPr>
              <a:t>鸦片战争后</a:t>
            </a:r>
            <a:endParaRPr lang="zh-CN" altLang="en-US" sz="2700" b="1" dirty="0">
              <a:solidFill>
                <a:srgbClr val="0000FF"/>
              </a:solidFill>
              <a:latin typeface="黑体" panose="02010609060101010101" pitchFamily="2" charset="-122"/>
              <a:ea typeface="黑体" panose="02010609060101010101" pitchFamily="2" charset="-122"/>
            </a:endParaRPr>
          </a:p>
        </p:txBody>
      </p:sp>
      <p:sp>
        <p:nvSpPr>
          <p:cNvPr id="102408" name="Text Box 8"/>
          <p:cNvSpPr txBox="1"/>
          <p:nvPr/>
        </p:nvSpPr>
        <p:spPr>
          <a:xfrm>
            <a:off x="2556590" y="1323896"/>
            <a:ext cx="1426369" cy="829945"/>
          </a:xfrm>
          <a:prstGeom prst="rect">
            <a:avLst/>
          </a:prstGeom>
          <a:noFill/>
          <a:ln w="9525">
            <a:solidFill>
              <a:srgbClr val="FF0000"/>
            </a:solidFill>
          </a:ln>
        </p:spPr>
        <p:txBody>
          <a:bodyPr>
            <a:spAutoFit/>
          </a:bodyPr>
          <a:p>
            <a:pPr eaLnBrk="0" hangingPunct="0"/>
            <a:r>
              <a:rPr lang="zh-CN" altLang="en-US" sz="2400" b="1" dirty="0">
                <a:latin typeface="Tahoma" panose="020B0604030504040204" pitchFamily="34" charset="0"/>
                <a:ea typeface="黑体" panose="02010609060101010101" pitchFamily="2" charset="-122"/>
              </a:rPr>
              <a:t>独立自主</a:t>
            </a:r>
            <a:endParaRPr lang="zh-CN" altLang="en-US" sz="2400" b="1" dirty="0">
              <a:latin typeface="Tahoma" panose="020B0604030504040204" pitchFamily="34" charset="0"/>
              <a:ea typeface="黑体" panose="02010609060101010101" pitchFamily="2" charset="-122"/>
            </a:endParaRPr>
          </a:p>
          <a:p>
            <a:pPr eaLnBrk="0" hangingPunct="0"/>
            <a:r>
              <a:rPr lang="zh-CN" altLang="en-US" sz="2400" b="1" dirty="0">
                <a:latin typeface="Tahoma" panose="020B0604030504040204" pitchFamily="34" charset="0"/>
                <a:ea typeface="黑体" panose="02010609060101010101" pitchFamily="2" charset="-122"/>
              </a:rPr>
              <a:t>封建国家</a:t>
            </a:r>
            <a:endParaRPr lang="zh-CN" altLang="en-US" sz="2400" b="1" dirty="0">
              <a:latin typeface="Tahoma" panose="020B0604030504040204" pitchFamily="34" charset="0"/>
              <a:ea typeface="黑体" panose="02010609060101010101" pitchFamily="2" charset="-122"/>
            </a:endParaRPr>
          </a:p>
        </p:txBody>
      </p:sp>
      <p:sp>
        <p:nvSpPr>
          <p:cNvPr id="102409" name="Text Box 9"/>
          <p:cNvSpPr txBox="1"/>
          <p:nvPr/>
        </p:nvSpPr>
        <p:spPr>
          <a:xfrm>
            <a:off x="4859417" y="1346439"/>
            <a:ext cx="2699147" cy="460375"/>
          </a:xfrm>
          <a:prstGeom prst="rect">
            <a:avLst/>
          </a:prstGeom>
          <a:noFill/>
          <a:ln w="9525">
            <a:solidFill>
              <a:srgbClr val="FF0000"/>
            </a:solidFill>
          </a:ln>
        </p:spPr>
        <p:txBody>
          <a:bodyPr>
            <a:spAutoFit/>
          </a:bodyPr>
          <a:p>
            <a:pPr eaLnBrk="0" hangingPunct="0"/>
            <a:r>
              <a:rPr lang="zh-CN" altLang="en-US" sz="2400" b="1" dirty="0">
                <a:latin typeface="Tahoma" panose="020B0604030504040204" pitchFamily="34" charset="0"/>
                <a:ea typeface="黑体" panose="02010609060101010101" pitchFamily="2" charset="-122"/>
              </a:rPr>
              <a:t>半殖民地半封建</a:t>
            </a:r>
            <a:endParaRPr lang="zh-CN" altLang="en-US" sz="2400" b="1" dirty="0">
              <a:latin typeface="Tahoma" panose="020B0604030504040204" pitchFamily="34" charset="0"/>
              <a:ea typeface="黑体" panose="02010609060101010101" pitchFamily="2" charset="-122"/>
            </a:endParaRPr>
          </a:p>
        </p:txBody>
      </p:sp>
      <p:sp>
        <p:nvSpPr>
          <p:cNvPr id="102410" name="Line 10"/>
          <p:cNvSpPr/>
          <p:nvPr/>
        </p:nvSpPr>
        <p:spPr>
          <a:xfrm>
            <a:off x="4026774" y="1691481"/>
            <a:ext cx="756047" cy="0"/>
          </a:xfrm>
          <a:prstGeom prst="line">
            <a:avLst/>
          </a:prstGeom>
          <a:ln w="76200" cap="flat" cmpd="sng">
            <a:solidFill>
              <a:srgbClr val="FF0000"/>
            </a:solidFill>
            <a:prstDash val="solid"/>
            <a:headEnd type="none" w="med" len="med"/>
            <a:tailEnd type="triangle" w="med" len="med"/>
          </a:ln>
        </p:spPr>
      </p:sp>
      <p:sp>
        <p:nvSpPr>
          <p:cNvPr id="102411" name="Text Box 11"/>
          <p:cNvSpPr txBox="1"/>
          <p:nvPr/>
        </p:nvSpPr>
        <p:spPr>
          <a:xfrm>
            <a:off x="818197" y="2280524"/>
            <a:ext cx="1458516" cy="437515"/>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eaLnBrk="0" hangingPunct="0"/>
            <a:r>
              <a:rPr lang="zh-CN" altLang="en-US" sz="2250" b="1" dirty="0">
                <a:latin typeface="黑体" panose="02010609060101010101" pitchFamily="2" charset="-122"/>
                <a:ea typeface="黑体" panose="02010609060101010101" pitchFamily="2" charset="-122"/>
                <a:sym typeface="微软雅黑" panose="020B0503020204020204" charset="-122"/>
              </a:rPr>
              <a:t>社会矛盾</a:t>
            </a:r>
            <a:endParaRPr lang="zh-CN" altLang="en-US" sz="2250" b="1" dirty="0">
              <a:latin typeface="黑体" panose="02010609060101010101" pitchFamily="2" charset="-122"/>
              <a:ea typeface="黑体" panose="02010609060101010101" pitchFamily="2" charset="-122"/>
              <a:sym typeface="微软雅黑" panose="020B0503020204020204" charset="-122"/>
            </a:endParaRPr>
          </a:p>
        </p:txBody>
      </p:sp>
      <p:sp>
        <p:nvSpPr>
          <p:cNvPr id="102412" name="Text Box 12"/>
          <p:cNvSpPr txBox="1"/>
          <p:nvPr/>
        </p:nvSpPr>
        <p:spPr>
          <a:xfrm>
            <a:off x="2407920" y="2155190"/>
            <a:ext cx="2145665" cy="829945"/>
          </a:xfrm>
          <a:prstGeom prst="rect">
            <a:avLst/>
          </a:prstGeom>
          <a:noFill/>
          <a:ln w="9525">
            <a:noFill/>
          </a:ln>
        </p:spPr>
        <p:txBody>
          <a:bodyPr wrap="square">
            <a:spAutoFit/>
          </a:bodyPr>
          <a:p>
            <a:pPr eaLnBrk="0" hangingPunct="0"/>
            <a:r>
              <a:rPr lang="zh-CN" altLang="en-US" sz="2400" b="1" dirty="0">
                <a:latin typeface="Tahoma" panose="020B0604030504040204" pitchFamily="34" charset="0"/>
                <a:ea typeface="黑体" panose="02010609060101010101" pitchFamily="2" charset="-122"/>
              </a:rPr>
              <a:t>地主阶级与</a:t>
            </a:r>
            <a:endParaRPr lang="zh-CN" altLang="en-US" sz="2400" b="1" dirty="0">
              <a:latin typeface="Tahoma" panose="020B0604030504040204" pitchFamily="34" charset="0"/>
              <a:ea typeface="黑体" panose="02010609060101010101" pitchFamily="2" charset="-122"/>
            </a:endParaRPr>
          </a:p>
          <a:p>
            <a:pPr eaLnBrk="0" hangingPunct="0"/>
            <a:r>
              <a:rPr lang="zh-CN" altLang="en-US" sz="2400" b="1" dirty="0">
                <a:latin typeface="Tahoma" panose="020B0604030504040204" pitchFamily="34" charset="0"/>
                <a:ea typeface="黑体" panose="02010609060101010101" pitchFamily="2" charset="-122"/>
              </a:rPr>
              <a:t>农民阶级矛盾</a:t>
            </a:r>
            <a:endParaRPr lang="zh-CN" altLang="en-US" sz="2400" b="1" dirty="0">
              <a:latin typeface="Tahoma" panose="020B0604030504040204" pitchFamily="34" charset="0"/>
              <a:ea typeface="黑体" panose="02010609060101010101" pitchFamily="2" charset="-122"/>
            </a:endParaRPr>
          </a:p>
        </p:txBody>
      </p:sp>
      <p:sp>
        <p:nvSpPr>
          <p:cNvPr id="102413" name="Text Box 13"/>
          <p:cNvSpPr txBox="1"/>
          <p:nvPr/>
        </p:nvSpPr>
        <p:spPr>
          <a:xfrm>
            <a:off x="4943475" y="1885950"/>
            <a:ext cx="3660775" cy="1198880"/>
          </a:xfrm>
          <a:prstGeom prst="rect">
            <a:avLst/>
          </a:prstGeom>
          <a:noFill/>
          <a:ln w="9525">
            <a:solidFill>
              <a:srgbClr val="FF0000"/>
            </a:solidFill>
          </a:ln>
        </p:spPr>
        <p:txBody>
          <a:bodyPr wrap="square">
            <a:spAutoFit/>
          </a:bodyPr>
          <a:p>
            <a:pPr eaLnBrk="0" hangingPunct="0"/>
            <a:r>
              <a:rPr lang="zh-CN" altLang="en-US" sz="2400" b="1" dirty="0">
                <a:latin typeface="Tahoma" panose="020B0604030504040204" pitchFamily="34" charset="0"/>
                <a:ea typeface="黑体" panose="02010609060101010101" pitchFamily="2" charset="-122"/>
                <a:sym typeface="微软雅黑" panose="020B0503020204020204" charset="-122"/>
              </a:rPr>
              <a:t>外国资本主义与中华民族矛盾（最主要）</a:t>
            </a:r>
            <a:endParaRPr lang="zh-CN" altLang="en-US" sz="2400" b="1" dirty="0">
              <a:latin typeface="Tahoma" panose="020B0604030504040204" pitchFamily="34" charset="0"/>
              <a:ea typeface="黑体" panose="02010609060101010101" pitchFamily="2" charset="-122"/>
              <a:sym typeface="微软雅黑" panose="020B0503020204020204" charset="-122"/>
            </a:endParaRPr>
          </a:p>
          <a:p>
            <a:pPr eaLnBrk="0" hangingPunct="0"/>
            <a:r>
              <a:rPr lang="zh-CN" altLang="en-US" sz="2400" b="1" dirty="0">
                <a:latin typeface="Tahoma" panose="020B0604030504040204" pitchFamily="34" charset="0"/>
                <a:ea typeface="黑体" panose="02010609060101010101" pitchFamily="2" charset="-122"/>
                <a:sym typeface="微软雅黑" panose="020B0503020204020204" charset="-122"/>
              </a:rPr>
              <a:t>封建主义与人民大众矛盾</a:t>
            </a:r>
            <a:endParaRPr lang="zh-CN" altLang="en-US" sz="2400" b="1" dirty="0">
              <a:latin typeface="Tahoma" panose="020B0604030504040204" pitchFamily="34" charset="0"/>
              <a:ea typeface="黑体" panose="02010609060101010101" pitchFamily="2" charset="-122"/>
              <a:sym typeface="微软雅黑" panose="020B0503020204020204" charset="-122"/>
            </a:endParaRPr>
          </a:p>
        </p:txBody>
      </p:sp>
      <p:sp>
        <p:nvSpPr>
          <p:cNvPr id="102414" name="AutoShape 14"/>
          <p:cNvSpPr/>
          <p:nvPr/>
        </p:nvSpPr>
        <p:spPr>
          <a:xfrm>
            <a:off x="4686300" y="2072879"/>
            <a:ext cx="108347" cy="794147"/>
          </a:xfrm>
          <a:prstGeom prst="leftBrace">
            <a:avLst>
              <a:gd name="adj1" fmla="val 60808"/>
              <a:gd name="adj2" fmla="val 50000"/>
            </a:avLst>
          </a:prstGeom>
          <a:noFill/>
          <a:ln w="57150" cap="flat" cmpd="sng">
            <a:solidFill>
              <a:srgbClr val="FF0000"/>
            </a:solidFill>
            <a:prstDash val="solid"/>
            <a:headEnd type="none" w="med" len="med"/>
            <a:tailEnd type="none" w="med" len="med"/>
          </a:ln>
        </p:spPr>
        <p:txBody>
          <a:bodyPr wrap="none" anchor="ctr" anchorCtr="0"/>
          <a:p>
            <a:pPr eaLnBrk="0" hangingPunct="0"/>
            <a:endParaRPr lang="zh-CN" altLang="zh-CN" sz="100" dirty="0">
              <a:latin typeface="Garamond" panose="02020404030301010803" pitchFamily="18" charset="0"/>
              <a:ea typeface="宋体" panose="02010600030101010101" pitchFamily="2" charset="-122"/>
            </a:endParaRPr>
          </a:p>
        </p:txBody>
      </p:sp>
      <p:sp>
        <p:nvSpPr>
          <p:cNvPr id="102415" name="Text Box 15"/>
          <p:cNvSpPr txBox="1"/>
          <p:nvPr/>
        </p:nvSpPr>
        <p:spPr>
          <a:xfrm>
            <a:off x="800021" y="2965371"/>
            <a:ext cx="1458515" cy="437515"/>
          </a:xfrm>
          <a:prstGeom prst="rect">
            <a:avLst/>
          </a:prstGeom>
          <a:solidFill>
            <a:schemeClr val="bg1"/>
          </a:solidFill>
          <a:ln w="9525" cap="flat" cmpd="sng">
            <a:solidFill>
              <a:srgbClr val="FF0000"/>
            </a:solidFill>
            <a:prstDash val="solid"/>
            <a:miter/>
            <a:headEnd type="none" w="med" len="med"/>
            <a:tailEnd type="none" w="med" len="med"/>
          </a:ln>
        </p:spPr>
        <p:txBody>
          <a:bodyPr>
            <a:spAutoFit/>
          </a:bodyPr>
          <a:p>
            <a:pPr eaLnBrk="0" hangingPunct="0"/>
            <a:r>
              <a:rPr lang="zh-CN" altLang="en-US" sz="2250" b="1" dirty="0">
                <a:latin typeface="黑体" panose="02010609060101010101" pitchFamily="2" charset="-122"/>
                <a:ea typeface="黑体" panose="02010609060101010101" pitchFamily="2" charset="-122"/>
                <a:sym typeface="微软雅黑" panose="020B0503020204020204" charset="-122"/>
              </a:rPr>
              <a:t>革命任务</a:t>
            </a:r>
            <a:endParaRPr lang="zh-CN" altLang="en-US" sz="2250" b="1" dirty="0">
              <a:latin typeface="黑体" panose="02010609060101010101" pitchFamily="2" charset="-122"/>
              <a:ea typeface="黑体" panose="02010609060101010101" pitchFamily="2" charset="-122"/>
              <a:sym typeface="微软雅黑" panose="020B0503020204020204" charset="-122"/>
            </a:endParaRPr>
          </a:p>
        </p:txBody>
      </p:sp>
      <p:sp>
        <p:nvSpPr>
          <p:cNvPr id="102416" name="Text Box 16"/>
          <p:cNvSpPr txBox="1"/>
          <p:nvPr/>
        </p:nvSpPr>
        <p:spPr>
          <a:xfrm>
            <a:off x="2627868" y="2906395"/>
            <a:ext cx="1512094" cy="829945"/>
          </a:xfrm>
          <a:prstGeom prst="rect">
            <a:avLst/>
          </a:prstGeom>
          <a:solidFill>
            <a:schemeClr val="bg1"/>
          </a:solidFill>
          <a:ln w="9525">
            <a:solidFill>
              <a:srgbClr val="FF0000"/>
            </a:solidFill>
          </a:ln>
        </p:spPr>
        <p:txBody>
          <a:bodyPr>
            <a:spAutoFit/>
          </a:bodyPr>
          <a:p>
            <a:pPr eaLnBrk="0" hangingPunct="0"/>
            <a:r>
              <a:rPr lang="zh-CN" altLang="en-US" sz="2400" b="1" dirty="0">
                <a:latin typeface="Tahoma" panose="020B0604030504040204" pitchFamily="34" charset="0"/>
                <a:ea typeface="黑体" panose="02010609060101010101" pitchFamily="2" charset="-122"/>
              </a:rPr>
              <a:t>反对本国</a:t>
            </a:r>
            <a:endParaRPr lang="zh-CN" altLang="en-US" sz="2400" b="1" dirty="0">
              <a:latin typeface="Tahoma" panose="020B0604030504040204" pitchFamily="34" charset="0"/>
              <a:ea typeface="黑体" panose="02010609060101010101" pitchFamily="2" charset="-122"/>
            </a:endParaRPr>
          </a:p>
          <a:p>
            <a:pPr eaLnBrk="0" hangingPunct="0"/>
            <a:r>
              <a:rPr lang="zh-CN" altLang="en-US" sz="2400" b="1" dirty="0">
                <a:latin typeface="Tahoma" panose="020B0604030504040204" pitchFamily="34" charset="0"/>
                <a:ea typeface="黑体" panose="02010609060101010101" pitchFamily="2" charset="-122"/>
              </a:rPr>
              <a:t>封建统治</a:t>
            </a:r>
            <a:endParaRPr lang="zh-CN" altLang="en-US" sz="2400" b="1" dirty="0">
              <a:latin typeface="Tahoma" panose="020B0604030504040204" pitchFamily="34" charset="0"/>
              <a:ea typeface="黑体" panose="02010609060101010101" pitchFamily="2" charset="-122"/>
            </a:endParaRPr>
          </a:p>
        </p:txBody>
      </p:sp>
      <p:sp>
        <p:nvSpPr>
          <p:cNvPr id="102417" name="Text Box 17"/>
          <p:cNvSpPr txBox="1"/>
          <p:nvPr/>
        </p:nvSpPr>
        <p:spPr>
          <a:xfrm>
            <a:off x="5057775" y="3108325"/>
            <a:ext cx="2172970" cy="829945"/>
          </a:xfrm>
          <a:prstGeom prst="rect">
            <a:avLst/>
          </a:prstGeom>
          <a:solidFill>
            <a:schemeClr val="bg1"/>
          </a:solidFill>
          <a:ln w="9525">
            <a:solidFill>
              <a:srgbClr val="FF0000"/>
            </a:solidFill>
          </a:ln>
        </p:spPr>
        <p:txBody>
          <a:bodyPr wrap="square">
            <a:spAutoFit/>
          </a:bodyPr>
          <a:p>
            <a:pPr eaLnBrk="0" hangingPunct="0"/>
            <a:r>
              <a:rPr lang="zh-CN" altLang="en-US" sz="2400" b="1" dirty="0">
                <a:latin typeface="Tahoma" panose="020B0604030504040204" pitchFamily="34" charset="0"/>
                <a:ea typeface="黑体" panose="02010609060101010101" pitchFamily="2" charset="-122"/>
              </a:rPr>
              <a:t>反侵略和反封建的双重任务</a:t>
            </a:r>
            <a:endParaRPr lang="zh-CN" altLang="en-US" sz="2400" b="1" dirty="0">
              <a:latin typeface="Tahoma" panose="020B0604030504040204" pitchFamily="34" charset="0"/>
              <a:ea typeface="黑体" panose="02010609060101010101" pitchFamily="2" charset="-122"/>
            </a:endParaRPr>
          </a:p>
        </p:txBody>
      </p:sp>
      <p:sp>
        <p:nvSpPr>
          <p:cNvPr id="102418" name="Line 18"/>
          <p:cNvSpPr/>
          <p:nvPr/>
        </p:nvSpPr>
        <p:spPr>
          <a:xfrm>
            <a:off x="4140041" y="3448526"/>
            <a:ext cx="917972" cy="0"/>
          </a:xfrm>
          <a:prstGeom prst="line">
            <a:avLst/>
          </a:prstGeom>
          <a:ln w="76200" cap="flat" cmpd="sng">
            <a:solidFill>
              <a:srgbClr val="FF0000"/>
            </a:solidFill>
            <a:prstDash val="solid"/>
            <a:headEnd type="none" w="med" len="med"/>
            <a:tailEnd type="triangle" w="med" len="med"/>
          </a:ln>
        </p:spPr>
      </p:sp>
      <p:sp>
        <p:nvSpPr>
          <p:cNvPr id="102419" name="Text Box 19"/>
          <p:cNvSpPr txBox="1"/>
          <p:nvPr/>
        </p:nvSpPr>
        <p:spPr>
          <a:xfrm>
            <a:off x="845185" y="3978910"/>
            <a:ext cx="1662430" cy="460375"/>
          </a:xfrm>
          <a:prstGeom prst="rect">
            <a:avLst/>
          </a:prstGeom>
          <a:solidFill>
            <a:schemeClr val="bg1"/>
          </a:solidFill>
          <a:ln w="9525" cap="flat" cmpd="sng">
            <a:solidFill>
              <a:srgbClr val="FF0000"/>
            </a:solidFill>
            <a:prstDash val="solid"/>
            <a:miter/>
            <a:headEnd type="none" w="med" len="med"/>
            <a:tailEnd type="none" w="med" len="med"/>
          </a:ln>
        </p:spPr>
        <p:txBody>
          <a:bodyPr wrap="square">
            <a:spAutoFit/>
          </a:bodyPr>
          <a:p>
            <a:pPr eaLnBrk="0" hangingPunct="0"/>
            <a:r>
              <a:rPr lang="zh-CN" altLang="en-US" sz="2400" b="1" dirty="0">
                <a:latin typeface="黑体" panose="02010609060101010101" pitchFamily="2" charset="-122"/>
                <a:ea typeface="黑体" panose="02010609060101010101" pitchFamily="2" charset="-122"/>
                <a:sym typeface="微软雅黑" panose="020B0503020204020204" charset="-122"/>
              </a:rPr>
              <a:t>革命性质</a:t>
            </a:r>
            <a:endParaRPr lang="zh-CN" altLang="en-US" sz="2400" b="1" dirty="0">
              <a:latin typeface="黑体" panose="02010609060101010101" pitchFamily="2" charset="-122"/>
              <a:ea typeface="黑体" panose="02010609060101010101" pitchFamily="2" charset="-122"/>
              <a:sym typeface="微软雅黑" panose="020B0503020204020204" charset="-122"/>
            </a:endParaRPr>
          </a:p>
        </p:txBody>
      </p:sp>
      <p:sp>
        <p:nvSpPr>
          <p:cNvPr id="102420" name="Text Box 20"/>
          <p:cNvSpPr txBox="1"/>
          <p:nvPr/>
        </p:nvSpPr>
        <p:spPr>
          <a:xfrm>
            <a:off x="2627868" y="3788728"/>
            <a:ext cx="1782365" cy="829945"/>
          </a:xfrm>
          <a:prstGeom prst="rect">
            <a:avLst/>
          </a:prstGeom>
          <a:solidFill>
            <a:schemeClr val="bg1"/>
          </a:solidFill>
          <a:ln w="9525">
            <a:solidFill>
              <a:srgbClr val="FF0000"/>
            </a:solidFill>
          </a:ln>
        </p:spPr>
        <p:txBody>
          <a:bodyPr>
            <a:spAutoFit/>
          </a:bodyPr>
          <a:p>
            <a:pPr eaLnBrk="0" hangingPunct="0"/>
            <a:r>
              <a:rPr lang="zh-CN" altLang="en-US" sz="2400" b="1" dirty="0">
                <a:latin typeface="Tahoma" panose="020B0604030504040204" pitchFamily="34" charset="0"/>
                <a:ea typeface="黑体" panose="02010609060101010101" pitchFamily="2" charset="-122"/>
              </a:rPr>
              <a:t>农民阶级</a:t>
            </a:r>
            <a:endParaRPr lang="zh-CN" altLang="en-US" sz="2400" b="1" dirty="0">
              <a:latin typeface="Tahoma" panose="020B0604030504040204" pitchFamily="34" charset="0"/>
              <a:ea typeface="黑体" panose="02010609060101010101" pitchFamily="2" charset="-122"/>
            </a:endParaRPr>
          </a:p>
          <a:p>
            <a:pPr eaLnBrk="0" hangingPunct="0"/>
            <a:r>
              <a:rPr lang="zh-CN" altLang="en-US" sz="2400" b="1" dirty="0">
                <a:latin typeface="Tahoma" panose="020B0604030504040204" pitchFamily="34" charset="0"/>
                <a:ea typeface="黑体" panose="02010609060101010101" pitchFamily="2" charset="-122"/>
              </a:rPr>
              <a:t>反封建斗争</a:t>
            </a:r>
            <a:endParaRPr lang="zh-CN" altLang="en-US" sz="2400" b="1" dirty="0">
              <a:latin typeface="Tahoma" panose="020B0604030504040204" pitchFamily="34" charset="0"/>
              <a:ea typeface="黑体" panose="02010609060101010101" pitchFamily="2" charset="-122"/>
            </a:endParaRPr>
          </a:p>
        </p:txBody>
      </p:sp>
      <p:sp>
        <p:nvSpPr>
          <p:cNvPr id="102421" name="Text Box 21"/>
          <p:cNvSpPr txBox="1"/>
          <p:nvPr/>
        </p:nvSpPr>
        <p:spPr>
          <a:xfrm>
            <a:off x="5148580" y="4032885"/>
            <a:ext cx="1870075" cy="460375"/>
          </a:xfrm>
          <a:prstGeom prst="rect">
            <a:avLst/>
          </a:prstGeom>
          <a:noFill/>
          <a:ln w="9525">
            <a:solidFill>
              <a:srgbClr val="FF0000"/>
            </a:solidFill>
          </a:ln>
        </p:spPr>
        <p:txBody>
          <a:bodyPr wrap="square">
            <a:spAutoFit/>
          </a:bodyPr>
          <a:p>
            <a:pPr eaLnBrk="0" hangingPunct="0"/>
            <a:r>
              <a:rPr lang="zh-CN" altLang="en-US" sz="2400" b="1" dirty="0">
                <a:latin typeface="Tahoma" panose="020B0604030504040204" pitchFamily="34" charset="0"/>
                <a:ea typeface="黑体" panose="02010609060101010101" pitchFamily="2" charset="-122"/>
              </a:rPr>
              <a:t>民主革命</a:t>
            </a:r>
            <a:endParaRPr lang="zh-CN" altLang="en-US" sz="2400" b="1" dirty="0">
              <a:latin typeface="Tahoma" panose="020B0604030504040204" pitchFamily="34" charset="0"/>
              <a:ea typeface="黑体" panose="02010609060101010101" pitchFamily="2" charset="-122"/>
            </a:endParaRPr>
          </a:p>
        </p:txBody>
      </p:sp>
      <p:sp>
        <p:nvSpPr>
          <p:cNvPr id="102422" name="Line 22"/>
          <p:cNvSpPr/>
          <p:nvPr/>
        </p:nvSpPr>
        <p:spPr>
          <a:xfrm>
            <a:off x="4112736" y="4180364"/>
            <a:ext cx="917972" cy="0"/>
          </a:xfrm>
          <a:prstGeom prst="line">
            <a:avLst/>
          </a:prstGeom>
          <a:ln w="76200" cap="flat" cmpd="sng">
            <a:solidFill>
              <a:srgbClr val="FF0000"/>
            </a:solidFill>
            <a:prstDash val="solid"/>
            <a:headEnd type="none" w="med" len="med"/>
            <a:tailEnd type="triangle" w="med" len="med"/>
          </a:ln>
        </p:spPr>
      </p:sp>
      <p:sp>
        <p:nvSpPr>
          <p:cNvPr id="102423" name="Text Box 23"/>
          <p:cNvSpPr txBox="1"/>
          <p:nvPr/>
        </p:nvSpPr>
        <p:spPr>
          <a:xfrm>
            <a:off x="2555875" y="5733654"/>
            <a:ext cx="4912519" cy="829945"/>
          </a:xfrm>
          <a:prstGeom prst="rect">
            <a:avLst/>
          </a:prstGeom>
          <a:noFill/>
          <a:ln w="9525">
            <a:solidFill>
              <a:srgbClr val="FF0000"/>
            </a:solidFill>
          </a:ln>
        </p:spPr>
        <p:txBody>
          <a:bodyPr>
            <a:spAutoFit/>
          </a:bodyPr>
          <a:p>
            <a:pPr eaLnBrk="0" hangingPunct="0"/>
            <a:r>
              <a:rPr lang="zh-CN" altLang="en-US" sz="2400" b="1" dirty="0">
                <a:latin typeface="Tahoma" panose="020B0604030504040204" pitchFamily="34" charset="0"/>
                <a:ea typeface="黑体" panose="02010609060101010101" pitchFamily="2" charset="-122"/>
              </a:rPr>
              <a:t>鸦片战争是中国历史的转折点，</a:t>
            </a:r>
            <a:endParaRPr lang="zh-CN" altLang="en-US" sz="2400" b="1" dirty="0">
              <a:latin typeface="Tahoma" panose="020B0604030504040204" pitchFamily="34" charset="0"/>
              <a:ea typeface="黑体" panose="02010609060101010101" pitchFamily="2" charset="-122"/>
            </a:endParaRPr>
          </a:p>
          <a:p>
            <a:pPr eaLnBrk="0" hangingPunct="0"/>
            <a:r>
              <a:rPr lang="zh-CN" altLang="en-US" sz="2400" b="1" dirty="0">
                <a:latin typeface="Tahoma" panose="020B0604030504040204" pitchFamily="34" charset="0"/>
                <a:ea typeface="黑体" panose="02010609060101010101" pitchFamily="2" charset="-122"/>
              </a:rPr>
              <a:t>是中国近代史和民主革命的开端。</a:t>
            </a:r>
            <a:endParaRPr lang="zh-CN" altLang="en-US" sz="2400" b="1" dirty="0">
              <a:latin typeface="Tahoma" panose="020B0604030504040204" pitchFamily="34" charset="0"/>
              <a:ea typeface="黑体" panose="02010609060101010101" pitchFamily="2" charset="-122"/>
            </a:endParaRPr>
          </a:p>
        </p:txBody>
      </p:sp>
      <p:sp>
        <p:nvSpPr>
          <p:cNvPr id="102424" name="Line 24"/>
          <p:cNvSpPr/>
          <p:nvPr/>
        </p:nvSpPr>
        <p:spPr>
          <a:xfrm>
            <a:off x="1547416" y="1843246"/>
            <a:ext cx="0" cy="431006"/>
          </a:xfrm>
          <a:prstGeom prst="line">
            <a:avLst/>
          </a:prstGeom>
          <a:ln w="76200" cap="flat" cmpd="sng">
            <a:solidFill>
              <a:schemeClr val="tx1"/>
            </a:solidFill>
            <a:prstDash val="solid"/>
            <a:headEnd type="none" w="med" len="med"/>
            <a:tailEnd type="triangle" w="med" len="med"/>
          </a:ln>
        </p:spPr>
      </p:sp>
      <p:sp>
        <p:nvSpPr>
          <p:cNvPr id="102425" name="Line 25"/>
          <p:cNvSpPr/>
          <p:nvPr/>
        </p:nvSpPr>
        <p:spPr>
          <a:xfrm>
            <a:off x="1547416" y="2636282"/>
            <a:ext cx="0" cy="432197"/>
          </a:xfrm>
          <a:prstGeom prst="line">
            <a:avLst/>
          </a:prstGeom>
          <a:ln w="76200" cap="flat" cmpd="sng">
            <a:solidFill>
              <a:schemeClr val="tx1"/>
            </a:solidFill>
            <a:prstDash val="solid"/>
            <a:headEnd type="none" w="med" len="med"/>
            <a:tailEnd type="triangle" w="med" len="med"/>
          </a:ln>
        </p:spPr>
      </p:sp>
      <p:sp>
        <p:nvSpPr>
          <p:cNvPr id="102426" name="Line 26"/>
          <p:cNvSpPr/>
          <p:nvPr/>
        </p:nvSpPr>
        <p:spPr>
          <a:xfrm>
            <a:off x="1475661" y="3356610"/>
            <a:ext cx="0" cy="485775"/>
          </a:xfrm>
          <a:prstGeom prst="line">
            <a:avLst/>
          </a:prstGeom>
          <a:ln w="76200" cap="flat" cmpd="sng">
            <a:solidFill>
              <a:schemeClr val="tx1"/>
            </a:solidFill>
            <a:prstDash val="solid"/>
            <a:headEnd type="none" w="med" len="med"/>
            <a:tailEnd type="triangle" w="med" len="med"/>
          </a:ln>
        </p:spPr>
      </p:sp>
      <p:sp>
        <p:nvSpPr>
          <p:cNvPr id="102427" name="Line 27"/>
          <p:cNvSpPr/>
          <p:nvPr/>
        </p:nvSpPr>
        <p:spPr>
          <a:xfrm>
            <a:off x="4193381" y="2470547"/>
            <a:ext cx="540544" cy="0"/>
          </a:xfrm>
          <a:prstGeom prst="line">
            <a:avLst/>
          </a:prstGeom>
          <a:ln w="76200" cap="flat" cmpd="sng">
            <a:solidFill>
              <a:srgbClr val="FF0000"/>
            </a:solidFill>
            <a:prstDash val="solid"/>
            <a:headEnd type="none" w="med" len="med"/>
            <a:tailEnd type="triangle" w="med" len="med"/>
          </a:ln>
        </p:spPr>
      </p:sp>
      <p:sp>
        <p:nvSpPr>
          <p:cNvPr id="102428" name="Text Box 28"/>
          <p:cNvSpPr txBox="1"/>
          <p:nvPr/>
        </p:nvSpPr>
        <p:spPr>
          <a:xfrm>
            <a:off x="1115616" y="5887165"/>
            <a:ext cx="1101090" cy="460375"/>
          </a:xfrm>
          <a:prstGeom prst="rect">
            <a:avLst/>
          </a:prstGeom>
          <a:solidFill>
            <a:srgbClr val="FFFF00"/>
          </a:solidFill>
          <a:ln w="22225" cap="flat" cmpd="sng">
            <a:solidFill>
              <a:srgbClr val="FF3300"/>
            </a:solidFill>
            <a:prstDash val="solid"/>
            <a:round/>
            <a:headEnd type="none" w="med" len="med"/>
            <a:tailEnd type="none" w="med" len="med"/>
          </a:ln>
        </p:spPr>
        <p:txBody>
          <a:bodyPr wrap="none">
            <a:spAutoFit/>
          </a:bodyPr>
          <a:p>
            <a:pPr eaLnBrk="0" hangingPunct="0"/>
            <a:r>
              <a:rPr lang="zh-CN" altLang="en-US" sz="2400" b="1" dirty="0">
                <a:latin typeface="黑体" panose="02010609060101010101" pitchFamily="2" charset="-122"/>
                <a:ea typeface="黑体" panose="02010609060101010101" pitchFamily="2" charset="-122"/>
              </a:rPr>
              <a:t>结论：</a:t>
            </a:r>
            <a:endParaRPr lang="zh-CN" altLang="en-US" sz="2400" b="1" dirty="0">
              <a:latin typeface="黑体" panose="02010609060101010101" pitchFamily="2" charset="-122"/>
              <a:ea typeface="黑体" panose="02010609060101010101" pitchFamily="2" charset="-122"/>
            </a:endParaRPr>
          </a:p>
        </p:txBody>
      </p:sp>
      <p:sp>
        <p:nvSpPr>
          <p:cNvPr id="2" name="Line 26"/>
          <p:cNvSpPr/>
          <p:nvPr/>
        </p:nvSpPr>
        <p:spPr>
          <a:xfrm>
            <a:off x="1475661" y="4402535"/>
            <a:ext cx="0" cy="485775"/>
          </a:xfrm>
          <a:prstGeom prst="line">
            <a:avLst/>
          </a:prstGeom>
          <a:ln w="76200" cap="flat" cmpd="sng">
            <a:solidFill>
              <a:schemeClr val="tx1"/>
            </a:solidFill>
            <a:prstDash val="solid"/>
            <a:headEnd type="none" w="med" len="med"/>
            <a:tailEnd type="triangle" w="med" len="med"/>
          </a:ln>
        </p:spPr>
      </p:sp>
      <p:sp>
        <p:nvSpPr>
          <p:cNvPr id="4" name="矩形 3"/>
          <p:cNvSpPr/>
          <p:nvPr/>
        </p:nvSpPr>
        <p:spPr>
          <a:xfrm>
            <a:off x="899739" y="4863563"/>
            <a:ext cx="1330960" cy="437515"/>
          </a:xfrm>
          <a:prstGeom prst="rect">
            <a:avLst/>
          </a:prstGeom>
          <a:gradFill rotWithShape="1">
            <a:gsLst>
              <a:gs pos="0">
                <a:srgbClr val="FFFF00">
                  <a:lumMod val="97000"/>
                  <a:lumOff val="3000"/>
                </a:srgbClr>
              </a:gs>
              <a:gs pos="100000">
                <a:srgbClr val="760303"/>
              </a:gs>
            </a:gsLst>
            <a:lin ang="5400000" scaled="0"/>
          </a:gradFill>
          <a:scene3d>
            <a:camera prst="orthographicFront"/>
            <a:lightRig rig="threePt" dir="t"/>
          </a:scene3d>
          <a:sp3d>
            <a:bevelT w="165100" prst="coolSlant"/>
          </a:sp3d>
        </p:spPr>
        <p:style>
          <a:lnRef idx="3">
            <a:schemeClr val="lt1"/>
          </a:lnRef>
          <a:fillRef idx="1">
            <a:schemeClr val="accent1"/>
          </a:fillRef>
          <a:effectRef idx="1">
            <a:schemeClr val="accent1"/>
          </a:effectRef>
          <a:fontRef idx="minor">
            <a:schemeClr val="lt1"/>
          </a:fontRef>
        </p:style>
        <p:txBody>
          <a:bodyPr wrap="none" anchor="ct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5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社会经济</a:t>
            </a:r>
            <a:endParaRPr kumimoji="0" lang="zh-CN" altLang="en-US" sz="225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7" name="矩形 6"/>
          <p:cNvSpPr/>
          <p:nvPr/>
        </p:nvSpPr>
        <p:spPr>
          <a:xfrm>
            <a:off x="2556785" y="4764148"/>
            <a:ext cx="1254760" cy="737235"/>
          </a:xfrm>
          <a:prstGeom prst="rect">
            <a:avLst/>
          </a:prstGeom>
          <a:solidFill>
            <a:schemeClr val="bg1"/>
          </a:solidFill>
          <a:ln w="12700" cmpd="sng">
            <a:solidFill>
              <a:srgbClr val="FF0000"/>
            </a:solidFill>
            <a:prstDash val="solid"/>
          </a:ln>
          <a:scene3d>
            <a:camera prst="orthographicFront"/>
            <a:lightRig rig="threePt" dir="t"/>
          </a:scene3d>
          <a:sp3d>
            <a:bevelT w="139700" h="139700" prst="divot"/>
          </a:sp3d>
        </p:spPr>
        <p:txBody>
          <a:bodyPr wrap="none" anchor="ct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自给自足</a:t>
            </a:r>
            <a:endParaRPr kumimoji="0" lang="en-US" altLang="zh-CN"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自然经济</a:t>
            </a:r>
            <a:endPar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3" name="Line 22"/>
          <p:cNvSpPr/>
          <p:nvPr/>
        </p:nvSpPr>
        <p:spPr>
          <a:xfrm>
            <a:off x="3912474" y="5090716"/>
            <a:ext cx="917972" cy="0"/>
          </a:xfrm>
          <a:prstGeom prst="line">
            <a:avLst/>
          </a:prstGeom>
          <a:ln w="76200" cap="flat" cmpd="sng">
            <a:solidFill>
              <a:srgbClr val="FF0000"/>
            </a:solidFill>
            <a:prstDash val="solid"/>
            <a:headEnd type="none" w="med" len="med"/>
            <a:tailEnd type="triangle" w="med" len="med"/>
          </a:ln>
        </p:spPr>
      </p:sp>
      <p:sp>
        <p:nvSpPr>
          <p:cNvPr id="18" name="矩形 17"/>
          <p:cNvSpPr/>
          <p:nvPr/>
        </p:nvSpPr>
        <p:spPr>
          <a:xfrm>
            <a:off x="4932045" y="4551838"/>
            <a:ext cx="2972276" cy="1060450"/>
          </a:xfrm>
          <a:prstGeom prst="rect">
            <a:avLst/>
          </a:prstGeom>
          <a:blipFill>
            <a:blip r:embed="rId1" cstate="print"/>
            <a:tile tx="0" ty="0" sx="100000" sy="100000" flip="none" algn="tl"/>
          </a:blipFill>
          <a:ln>
            <a:solidFill>
              <a:srgbClr val="FF0000"/>
            </a:solidFill>
          </a:ln>
          <a:scene3d>
            <a:camera prst="orthographicFront"/>
            <a:lightRig rig="threePt" dir="t"/>
          </a:scene3d>
          <a:sp3d>
            <a:bevelT w="139700" h="139700" prst="divot"/>
          </a:sp3d>
        </p:spPr>
        <p:txBody>
          <a:bodyPr wrap="square" anchor="ctr">
            <a:spAutoFit/>
          </a:bodyP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自然经济开始解体</a:t>
            </a:r>
            <a:endParaRPr kumimoji="0" lang="en-US" altLang="zh-CN"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中国卷入资本主义</a:t>
            </a:r>
            <a:endParaRPr kumimoji="0" lang="en-US" altLang="zh-CN"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rPr>
              <a:t>世界体系</a:t>
            </a:r>
            <a:endParaRPr kumimoji="0" lang="zh-CN" altLang="en-US" sz="21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sym typeface="+mn-ea"/>
            </a:endParaRPr>
          </a:p>
        </p:txBody>
      </p:sp>
      <p:sp>
        <p:nvSpPr>
          <p:cNvPr id="13" name="文本框 12"/>
          <p:cNvSpPr txBox="1"/>
          <p:nvPr/>
        </p:nvSpPr>
        <p:spPr>
          <a:xfrm>
            <a:off x="107950" y="45085"/>
            <a:ext cx="5164455" cy="491490"/>
          </a:xfrm>
          <a:prstGeom prst="rect">
            <a:avLst/>
          </a:prstGeom>
          <a:solidFill>
            <a:srgbClr val="FFFF00"/>
          </a:solidFill>
          <a:ln w="9525">
            <a:solidFill>
              <a:srgbClr val="FF0000"/>
            </a:solidFill>
          </a:ln>
        </p:spPr>
        <p:txBody>
          <a:bodyPr wrap="non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二、战争进程：（</a:t>
            </a:r>
            <a:r>
              <a:rPr lang="zh-CN" altLang="en-US" sz="2600" b="1">
                <a:solidFill>
                  <a:schemeClr val="tx1"/>
                </a:solidFill>
                <a:uFillTx/>
                <a:latin typeface="黑体" panose="02010609060101010101" pitchFamily="2" charset="-122"/>
                <a:ea typeface="黑体" panose="02010609060101010101" pitchFamily="2" charset="-122"/>
                <a:sym typeface="+mn-ea"/>
              </a:rPr>
              <a:t>两次鸦片战争</a:t>
            </a:r>
            <a:r>
              <a:rPr lang="zh-CN" altLang="en-US" sz="2600" b="1">
                <a:solidFill>
                  <a:schemeClr val="tx1"/>
                </a:solidFill>
                <a:uFillTx/>
                <a:latin typeface="黑体" panose="02010609060101010101" pitchFamily="2" charset="-122"/>
                <a:ea typeface="黑体" panose="02010609060101010101" pitchFamily="2" charset="-122"/>
              </a:rPr>
              <a:t>）</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29699" name="文本框 7"/>
          <p:cNvSpPr txBox="1"/>
          <p:nvPr/>
        </p:nvSpPr>
        <p:spPr>
          <a:xfrm>
            <a:off x="5580380" y="76200"/>
            <a:ext cx="3018155" cy="460375"/>
          </a:xfrm>
          <a:prstGeom prst="rect">
            <a:avLst/>
          </a:prstGeom>
          <a:solidFill>
            <a:schemeClr val="accent5">
              <a:lumMod val="20000"/>
              <a:lumOff val="80000"/>
            </a:schemeClr>
          </a:solidFill>
          <a:ln w="9525">
            <a:solidFill>
              <a:srgbClr val="FF0000"/>
            </a:solidFill>
          </a:ln>
        </p:spPr>
        <p:txBody>
          <a:bodyPr wrap="square">
            <a:spAutoFit/>
          </a:bodyPr>
          <a:p>
            <a:r>
              <a:rPr lang="en-US" altLang="zh-CN" sz="2400" b="1" dirty="0">
                <a:latin typeface="黑体" panose="02010609060101010101" pitchFamily="2" charset="-122"/>
                <a:ea typeface="黑体" panose="02010609060101010101" pitchFamily="2" charset="-122"/>
                <a:sym typeface="Calibri" panose="020F0502020204030204" pitchFamily="34" charset="0"/>
              </a:rPr>
              <a:t>1</a:t>
            </a:r>
            <a:r>
              <a:rPr lang="zh-CN" altLang="en-US" sz="2400" b="1" dirty="0">
                <a:latin typeface="黑体" panose="02010609060101010101" pitchFamily="2" charset="-122"/>
                <a:ea typeface="黑体" panose="02010609060101010101" pitchFamily="2" charset="-122"/>
                <a:sym typeface="Calibri" panose="020F0502020204030204" pitchFamily="34" charset="0"/>
              </a:rPr>
              <a:t>、鸦片战争</a:t>
            </a:r>
            <a:endParaRPr lang="zh-CN" altLang="en-US" sz="2400" b="1" dirty="0">
              <a:latin typeface="黑体" panose="02010609060101010101" pitchFamily="2" charset="-122"/>
              <a:ea typeface="黑体" panose="02010609060101010101" pitchFamily="2" charset="-122"/>
              <a:sym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Effect transition="in" filter="blinds(horizontal)">
                                      <p:cBhvr>
                                        <p:cTn id="7" dur="500"/>
                                        <p:tgtEl>
                                          <p:spTgt spid="1024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11"/>
                                        </p:tgtEl>
                                        <p:attrNameLst>
                                          <p:attrName>style.visibility</p:attrName>
                                        </p:attrNameLst>
                                      </p:cBhvr>
                                      <p:to>
                                        <p:strVal val="visible"/>
                                      </p:to>
                                    </p:set>
                                    <p:animEffect transition="in" filter="blinds(horizontal)">
                                      <p:cBhvr>
                                        <p:cTn id="10" dur="500"/>
                                        <p:tgtEl>
                                          <p:spTgt spid="1024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2415"/>
                                        </p:tgtEl>
                                        <p:attrNameLst>
                                          <p:attrName>style.visibility</p:attrName>
                                        </p:attrNameLst>
                                      </p:cBhvr>
                                      <p:to>
                                        <p:strVal val="visible"/>
                                      </p:to>
                                    </p:set>
                                    <p:animEffect transition="in" filter="blinds(horizontal)">
                                      <p:cBhvr>
                                        <p:cTn id="13" dur="500"/>
                                        <p:tgtEl>
                                          <p:spTgt spid="1024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2419"/>
                                        </p:tgtEl>
                                        <p:attrNameLst>
                                          <p:attrName>style.visibility</p:attrName>
                                        </p:attrNameLst>
                                      </p:cBhvr>
                                      <p:to>
                                        <p:strVal val="visible"/>
                                      </p:to>
                                    </p:set>
                                    <p:animEffect transition="in" filter="blinds(horizontal)">
                                      <p:cBhvr>
                                        <p:cTn id="16" dur="500"/>
                                        <p:tgtEl>
                                          <p:spTgt spid="10241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02408"/>
                                        </p:tgtEl>
                                        <p:attrNameLst>
                                          <p:attrName>style.visibility</p:attrName>
                                        </p:attrNameLst>
                                      </p:cBhvr>
                                      <p:to>
                                        <p:strVal val="visible"/>
                                      </p:to>
                                    </p:set>
                                    <p:animEffect transition="in" filter="slide(fromBottom)">
                                      <p:cBhvr>
                                        <p:cTn id="21" dur="500"/>
                                        <p:tgtEl>
                                          <p:spTgt spid="10240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02410"/>
                                        </p:tgtEl>
                                        <p:attrNameLst>
                                          <p:attrName>style.visibility</p:attrName>
                                        </p:attrNameLst>
                                      </p:cBhvr>
                                      <p:to>
                                        <p:strVal val="visible"/>
                                      </p:to>
                                    </p:set>
                                    <p:animEffect transition="in" filter="slide(fromBottom)">
                                      <p:cBhvr>
                                        <p:cTn id="26" dur="500"/>
                                        <p:tgtEl>
                                          <p:spTgt spid="10241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2409"/>
                                        </p:tgtEl>
                                        <p:attrNameLst>
                                          <p:attrName>style.visibility</p:attrName>
                                        </p:attrNameLst>
                                      </p:cBhvr>
                                      <p:to>
                                        <p:strVal val="visible"/>
                                      </p:to>
                                    </p:set>
                                    <p:animEffect transition="in" filter="slide(fromBottom)">
                                      <p:cBhvr>
                                        <p:cTn id="31" dur="500"/>
                                        <p:tgtEl>
                                          <p:spTgt spid="10240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102424"/>
                                        </p:tgtEl>
                                        <p:attrNameLst>
                                          <p:attrName>style.visibility</p:attrName>
                                        </p:attrNameLst>
                                      </p:cBhvr>
                                      <p:to>
                                        <p:strVal val="visible"/>
                                      </p:to>
                                    </p:set>
                                    <p:animEffect transition="in" filter="slide(fromBottom)">
                                      <p:cBhvr>
                                        <p:cTn id="36" dur="500"/>
                                        <p:tgtEl>
                                          <p:spTgt spid="1024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02412"/>
                                        </p:tgtEl>
                                        <p:attrNameLst>
                                          <p:attrName>style.visibility</p:attrName>
                                        </p:attrNameLst>
                                      </p:cBhvr>
                                      <p:to>
                                        <p:strVal val="visible"/>
                                      </p:to>
                                    </p:set>
                                    <p:animEffect transition="in" filter="slide(fromBottom)">
                                      <p:cBhvr>
                                        <p:cTn id="41" dur="500"/>
                                        <p:tgtEl>
                                          <p:spTgt spid="102412"/>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102427"/>
                                        </p:tgtEl>
                                        <p:attrNameLst>
                                          <p:attrName>style.visibility</p:attrName>
                                        </p:attrNameLst>
                                      </p:cBhvr>
                                      <p:to>
                                        <p:strVal val="visible"/>
                                      </p:to>
                                    </p:set>
                                    <p:animEffect transition="in" filter="slide(fromBottom)">
                                      <p:cBhvr>
                                        <p:cTn id="46" dur="500"/>
                                        <p:tgtEl>
                                          <p:spTgt spid="10242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02414"/>
                                        </p:tgtEl>
                                        <p:attrNameLst>
                                          <p:attrName>style.visibility</p:attrName>
                                        </p:attrNameLst>
                                      </p:cBhvr>
                                      <p:to>
                                        <p:strVal val="visible"/>
                                      </p:to>
                                    </p:set>
                                    <p:animEffect transition="in" filter="slide(fromBottom)">
                                      <p:cBhvr>
                                        <p:cTn id="51" dur="500"/>
                                        <p:tgtEl>
                                          <p:spTgt spid="10241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102413"/>
                                        </p:tgtEl>
                                        <p:attrNameLst>
                                          <p:attrName>style.visibility</p:attrName>
                                        </p:attrNameLst>
                                      </p:cBhvr>
                                      <p:to>
                                        <p:strVal val="visible"/>
                                      </p:to>
                                    </p:set>
                                    <p:animEffect transition="in" filter="slide(fromBottom)">
                                      <p:cBhvr>
                                        <p:cTn id="56" dur="500"/>
                                        <p:tgtEl>
                                          <p:spTgt spid="10241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102425"/>
                                        </p:tgtEl>
                                        <p:attrNameLst>
                                          <p:attrName>style.visibility</p:attrName>
                                        </p:attrNameLst>
                                      </p:cBhvr>
                                      <p:to>
                                        <p:strVal val="visible"/>
                                      </p:to>
                                    </p:set>
                                    <p:animEffect transition="in" filter="slide(fromBottom)">
                                      <p:cBhvr>
                                        <p:cTn id="61" dur="500"/>
                                        <p:tgtEl>
                                          <p:spTgt spid="102425"/>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02416"/>
                                        </p:tgtEl>
                                        <p:attrNameLst>
                                          <p:attrName>style.visibility</p:attrName>
                                        </p:attrNameLst>
                                      </p:cBhvr>
                                      <p:to>
                                        <p:strVal val="visible"/>
                                      </p:to>
                                    </p:set>
                                    <p:animEffect transition="in" filter="slide(fromBottom)">
                                      <p:cBhvr>
                                        <p:cTn id="66" dur="500"/>
                                        <p:tgtEl>
                                          <p:spTgt spid="10241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102418"/>
                                        </p:tgtEl>
                                        <p:attrNameLst>
                                          <p:attrName>style.visibility</p:attrName>
                                        </p:attrNameLst>
                                      </p:cBhvr>
                                      <p:to>
                                        <p:strVal val="visible"/>
                                      </p:to>
                                    </p:set>
                                    <p:animEffect transition="in" filter="slide(fromBottom)">
                                      <p:cBhvr>
                                        <p:cTn id="71" dur="500"/>
                                        <p:tgtEl>
                                          <p:spTgt spid="102418"/>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02417"/>
                                        </p:tgtEl>
                                        <p:attrNameLst>
                                          <p:attrName>style.visibility</p:attrName>
                                        </p:attrNameLst>
                                      </p:cBhvr>
                                      <p:to>
                                        <p:strVal val="visible"/>
                                      </p:to>
                                    </p:set>
                                    <p:animEffect transition="in" filter="slide(fromBottom)">
                                      <p:cBhvr>
                                        <p:cTn id="76" dur="500"/>
                                        <p:tgtEl>
                                          <p:spTgt spid="102417"/>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nodeType="clickEffect">
                                  <p:stCondLst>
                                    <p:cond delay="0"/>
                                  </p:stCondLst>
                                  <p:childTnLst>
                                    <p:set>
                                      <p:cBhvr>
                                        <p:cTn id="80" dur="1" fill="hold">
                                          <p:stCondLst>
                                            <p:cond delay="0"/>
                                          </p:stCondLst>
                                        </p:cTn>
                                        <p:tgtEl>
                                          <p:spTgt spid="102426"/>
                                        </p:tgtEl>
                                        <p:attrNameLst>
                                          <p:attrName>style.visibility</p:attrName>
                                        </p:attrNameLst>
                                      </p:cBhvr>
                                      <p:to>
                                        <p:strVal val="visible"/>
                                      </p:to>
                                    </p:set>
                                    <p:animEffect transition="in" filter="slide(fromBottom)">
                                      <p:cBhvr>
                                        <p:cTn id="81" dur="500"/>
                                        <p:tgtEl>
                                          <p:spTgt spid="102426"/>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102420"/>
                                        </p:tgtEl>
                                        <p:attrNameLst>
                                          <p:attrName>style.visibility</p:attrName>
                                        </p:attrNameLst>
                                      </p:cBhvr>
                                      <p:to>
                                        <p:strVal val="visible"/>
                                      </p:to>
                                    </p:set>
                                    <p:animEffect transition="in" filter="slide(fromBottom)">
                                      <p:cBhvr>
                                        <p:cTn id="86" dur="500"/>
                                        <p:tgtEl>
                                          <p:spTgt spid="102420"/>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nodeType="clickEffect">
                                  <p:stCondLst>
                                    <p:cond delay="0"/>
                                  </p:stCondLst>
                                  <p:childTnLst>
                                    <p:set>
                                      <p:cBhvr>
                                        <p:cTn id="90" dur="1" fill="hold">
                                          <p:stCondLst>
                                            <p:cond delay="0"/>
                                          </p:stCondLst>
                                        </p:cTn>
                                        <p:tgtEl>
                                          <p:spTgt spid="102422"/>
                                        </p:tgtEl>
                                        <p:attrNameLst>
                                          <p:attrName>style.visibility</p:attrName>
                                        </p:attrNameLst>
                                      </p:cBhvr>
                                      <p:to>
                                        <p:strVal val="visible"/>
                                      </p:to>
                                    </p:set>
                                    <p:animEffect transition="in" filter="slide(fromBottom)">
                                      <p:cBhvr>
                                        <p:cTn id="91" dur="500"/>
                                        <p:tgtEl>
                                          <p:spTgt spid="102422"/>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4" fill="hold" grpId="0" nodeType="clickEffect">
                                  <p:stCondLst>
                                    <p:cond delay="0"/>
                                  </p:stCondLst>
                                  <p:childTnLst>
                                    <p:set>
                                      <p:cBhvr>
                                        <p:cTn id="95" dur="1" fill="hold">
                                          <p:stCondLst>
                                            <p:cond delay="0"/>
                                          </p:stCondLst>
                                        </p:cTn>
                                        <p:tgtEl>
                                          <p:spTgt spid="102421"/>
                                        </p:tgtEl>
                                        <p:attrNameLst>
                                          <p:attrName>style.visibility</p:attrName>
                                        </p:attrNameLst>
                                      </p:cBhvr>
                                      <p:to>
                                        <p:strVal val="visible"/>
                                      </p:to>
                                    </p:set>
                                    <p:animEffect transition="in" filter="slide(fromBottom)">
                                      <p:cBhvr>
                                        <p:cTn id="96" dur="500"/>
                                        <p:tgtEl>
                                          <p:spTgt spid="102421"/>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slide(fromBottom)">
                                      <p:cBhvr>
                                        <p:cTn id="101" dur="500"/>
                                        <p:tgtEl>
                                          <p:spTgt spid="2"/>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slide(fromBottom)">
                                      <p:cBhvr>
                                        <p:cTn id="106" dur="500"/>
                                        <p:tgtEl>
                                          <p:spTgt spid="3"/>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4"/>
                                        </p:tgtEl>
                                        <p:attrNameLst>
                                          <p:attrName>style.visibility</p:attrName>
                                        </p:attrNameLst>
                                      </p:cBhvr>
                                      <p:to>
                                        <p:strVal val="visible"/>
                                      </p:to>
                                    </p:set>
                                    <p:anim calcmode="lin" valueType="num">
                                      <p:cBhvr>
                                        <p:cTn id="111" dur="500" fill="hold"/>
                                        <p:tgtEl>
                                          <p:spTgt spid="4"/>
                                        </p:tgtEl>
                                        <p:attrNameLst>
                                          <p:attrName>ppt_x</p:attrName>
                                        </p:attrNameLst>
                                      </p:cBhvr>
                                      <p:tavLst>
                                        <p:tav tm="0">
                                          <p:val>
                                            <p:strVal val="#ppt_x"/>
                                          </p:val>
                                        </p:tav>
                                        <p:tav tm="100000">
                                          <p:val>
                                            <p:strVal val="#ppt_x"/>
                                          </p:val>
                                        </p:tav>
                                      </p:tavLst>
                                    </p:anim>
                                    <p:anim calcmode="lin" valueType="num">
                                      <p:cBhvr>
                                        <p:cTn id="1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500" fill="hold"/>
                                        <p:tgtEl>
                                          <p:spTgt spid="7"/>
                                        </p:tgtEl>
                                        <p:attrNameLst>
                                          <p:attrName>ppt_x</p:attrName>
                                        </p:attrNameLst>
                                      </p:cBhvr>
                                      <p:tavLst>
                                        <p:tav tm="0">
                                          <p:val>
                                            <p:strVal val="#ppt_x"/>
                                          </p:val>
                                        </p:tav>
                                        <p:tav tm="100000">
                                          <p:val>
                                            <p:strVal val="#ppt_x"/>
                                          </p:val>
                                        </p:tav>
                                      </p:tavLst>
                                    </p:anim>
                                    <p:anim calcmode="lin" valueType="num">
                                      <p:cBhvr>
                                        <p:cTn id="1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8"/>
                                        </p:tgtEl>
                                        <p:attrNameLst>
                                          <p:attrName>style.visibility</p:attrName>
                                        </p:attrNameLst>
                                      </p:cBhvr>
                                      <p:to>
                                        <p:strVal val="visible"/>
                                      </p:to>
                                    </p:set>
                                    <p:animEffect transition="in" filter="wipe(left)">
                                      <p:cBhvr>
                                        <p:cTn id="123" dur="500"/>
                                        <p:tgtEl>
                                          <p:spTgt spid="18"/>
                                        </p:tgtEl>
                                      </p:cBhvr>
                                    </p:animEffect>
                                  </p:childTnLst>
                                </p:cTn>
                              </p:par>
                            </p:childTnLst>
                          </p:cTn>
                        </p:par>
                      </p:childTnLst>
                    </p:cTn>
                  </p:par>
                  <p:par>
                    <p:cTn id="124" fill="hold">
                      <p:stCondLst>
                        <p:cond delay="indefinite"/>
                      </p:stCondLst>
                      <p:childTnLst>
                        <p:par>
                          <p:cTn id="125" fill="hold">
                            <p:stCondLst>
                              <p:cond delay="0"/>
                            </p:stCondLst>
                            <p:childTnLst>
                              <p:par>
                                <p:cTn id="126" presetID="12" presetClass="entr" presetSubtype="4" fill="hold" grpId="0" nodeType="clickEffect">
                                  <p:stCondLst>
                                    <p:cond delay="0"/>
                                  </p:stCondLst>
                                  <p:childTnLst>
                                    <p:set>
                                      <p:cBhvr>
                                        <p:cTn id="127" dur="1" fill="hold">
                                          <p:stCondLst>
                                            <p:cond delay="0"/>
                                          </p:stCondLst>
                                        </p:cTn>
                                        <p:tgtEl>
                                          <p:spTgt spid="102428"/>
                                        </p:tgtEl>
                                        <p:attrNameLst>
                                          <p:attrName>style.visibility</p:attrName>
                                        </p:attrNameLst>
                                      </p:cBhvr>
                                      <p:to>
                                        <p:strVal val="visible"/>
                                      </p:to>
                                    </p:set>
                                    <p:animEffect transition="in" filter="slide(fromBottom)">
                                      <p:cBhvr>
                                        <p:cTn id="128" dur="500"/>
                                        <p:tgtEl>
                                          <p:spTgt spid="102428"/>
                                        </p:tgtEl>
                                      </p:cBhvr>
                                    </p:animEffect>
                                  </p:childTnLst>
                                </p:cTn>
                              </p:par>
                            </p:childTnLst>
                          </p:cTn>
                        </p:par>
                      </p:childTnLst>
                    </p:cTn>
                  </p:par>
                  <p:par>
                    <p:cTn id="129" fill="hold">
                      <p:stCondLst>
                        <p:cond delay="indefinite"/>
                      </p:stCondLst>
                      <p:childTnLst>
                        <p:par>
                          <p:cTn id="130" fill="hold">
                            <p:stCondLst>
                              <p:cond delay="0"/>
                            </p:stCondLst>
                            <p:childTnLst>
                              <p:par>
                                <p:cTn id="131" presetID="12" presetClass="entr" presetSubtype="4" fill="hold" grpId="0" nodeType="clickEffect">
                                  <p:stCondLst>
                                    <p:cond delay="0"/>
                                  </p:stCondLst>
                                  <p:childTnLst>
                                    <p:set>
                                      <p:cBhvr>
                                        <p:cTn id="132" dur="1" fill="hold">
                                          <p:stCondLst>
                                            <p:cond delay="0"/>
                                          </p:stCondLst>
                                        </p:cTn>
                                        <p:tgtEl>
                                          <p:spTgt spid="102423"/>
                                        </p:tgtEl>
                                        <p:attrNameLst>
                                          <p:attrName>style.visibility</p:attrName>
                                        </p:attrNameLst>
                                      </p:cBhvr>
                                      <p:to>
                                        <p:strVal val="visible"/>
                                      </p:to>
                                    </p:set>
                                    <p:animEffect transition="in" filter="slide(fromBottom)">
                                      <p:cBhvr>
                                        <p:cTn id="133" dur="500"/>
                                        <p:tgtEl>
                                          <p:spTgt spid="102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ldLvl="0" animBg="1"/>
      <p:bldP spid="102408" grpId="0" bldLvl="0" animBg="1"/>
      <p:bldP spid="102409" grpId="0" bldLvl="0" animBg="1"/>
      <p:bldP spid="102411" grpId="0" bldLvl="0" animBg="1"/>
      <p:bldP spid="102412" grpId="0"/>
      <p:bldP spid="102413" grpId="0" bldLvl="0" animBg="1"/>
      <p:bldP spid="102414" grpId="0" bldLvl="0" animBg="1"/>
      <p:bldP spid="102415" grpId="0" bldLvl="0" animBg="1"/>
      <p:bldP spid="102416" grpId="0" bldLvl="0" animBg="1"/>
      <p:bldP spid="102417" grpId="0" bldLvl="0" animBg="1"/>
      <p:bldP spid="102419" grpId="0" bldLvl="0" animBg="1"/>
      <p:bldP spid="102420" grpId="0" bldLvl="0" animBg="1"/>
      <p:bldP spid="102421" grpId="0" bldLvl="0" animBg="1"/>
      <p:bldP spid="102423" grpId="0" bldLvl="0" animBg="1"/>
      <p:bldP spid="102428" grpId="0" bldLvl="0" animBg="1"/>
      <p:bldP spid="4"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2771" name="文本框 3"/>
          <p:cNvSpPr txBox="1"/>
          <p:nvPr/>
        </p:nvSpPr>
        <p:spPr>
          <a:xfrm>
            <a:off x="179070" y="3501390"/>
            <a:ext cx="8863965" cy="127127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p>
            <a:pPr lvl="0" algn="just">
              <a:lnSpc>
                <a:spcPct val="80000"/>
              </a:lnSpc>
              <a:buClrTx/>
              <a:buSzTx/>
              <a:buFontTx/>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为了适应外商对农业产品业已增加了的需要</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新贸易市场尚待进行。自从条约缔结以来，因我们对华通商的扩张有限而感到的许多失望</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届时我们当有权要求中英条约的修订。            </a:t>
            </a:r>
            <a:endParaRPr lang="en-US" altLang="zh-CN" sz="2400" b="1">
              <a:latin typeface="黑体" panose="02010609060101010101" pitchFamily="2" charset="-122"/>
              <a:ea typeface="黑体" panose="02010609060101010101" pitchFamily="2" charset="-122"/>
              <a:cs typeface="黑体" panose="02010609060101010101" pitchFamily="2" charset="-122"/>
              <a:sym typeface="+mn-ea"/>
            </a:endParaRPr>
          </a:p>
          <a:p>
            <a:pPr lvl="0" algn="just">
              <a:lnSpc>
                <a:spcPct val="80000"/>
              </a:lnSpc>
              <a:buClrTx/>
              <a:buSzTx/>
              <a:buFontTx/>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——1854</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年</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2</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月英国科勒拉德斯伯爵致包令博士函</a:t>
            </a:r>
            <a:endParaRPr lang="en-US" altLang="zh-CN" sz="2400"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4" name="文本框 3"/>
          <p:cNvSpPr txBox="1"/>
          <p:nvPr/>
        </p:nvSpPr>
        <p:spPr>
          <a:xfrm>
            <a:off x="-36195" y="45085"/>
            <a:ext cx="5164455" cy="491490"/>
          </a:xfrm>
          <a:prstGeom prst="rect">
            <a:avLst/>
          </a:prstGeom>
          <a:solidFill>
            <a:srgbClr val="FFFF00"/>
          </a:solidFill>
          <a:ln w="9525">
            <a:solidFill>
              <a:srgbClr val="FF0000"/>
            </a:solidFill>
          </a:ln>
        </p:spPr>
        <p:txBody>
          <a:bodyPr wrap="non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二、战争进程：（</a:t>
            </a:r>
            <a:r>
              <a:rPr lang="zh-CN" altLang="en-US" sz="2600" b="1">
                <a:solidFill>
                  <a:schemeClr val="tx1"/>
                </a:solidFill>
                <a:uFillTx/>
                <a:latin typeface="黑体" panose="02010609060101010101" pitchFamily="2" charset="-122"/>
                <a:ea typeface="黑体" panose="02010609060101010101" pitchFamily="2" charset="-122"/>
                <a:sym typeface="+mn-ea"/>
              </a:rPr>
              <a:t>两次鸦片战争</a:t>
            </a:r>
            <a:r>
              <a:rPr lang="zh-CN" altLang="en-US" sz="2600" b="1">
                <a:solidFill>
                  <a:schemeClr val="tx1"/>
                </a:solidFill>
                <a:uFillTx/>
                <a:latin typeface="黑体" panose="02010609060101010101" pitchFamily="2" charset="-122"/>
                <a:ea typeface="黑体" panose="02010609060101010101" pitchFamily="2" charset="-122"/>
              </a:rPr>
              <a:t>）</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4" name="文本框 13"/>
          <p:cNvSpPr txBox="1"/>
          <p:nvPr/>
        </p:nvSpPr>
        <p:spPr>
          <a:xfrm>
            <a:off x="5220494" y="45244"/>
            <a:ext cx="3006725" cy="491490"/>
          </a:xfrm>
          <a:prstGeom prst="rect">
            <a:avLst/>
          </a:prstGeom>
          <a:solidFill>
            <a:schemeClr val="accent5">
              <a:lumMod val="20000"/>
              <a:lumOff val="80000"/>
            </a:schemeClr>
          </a:solidFill>
          <a:ln w="15875">
            <a:solidFill>
              <a:srgbClr val="FF0000"/>
            </a:solidFill>
          </a:ln>
        </p:spPr>
        <p:txBody>
          <a:bodyPr wrap="none" rtlCol="0">
            <a:spAutoFit/>
          </a:bodyPr>
          <a:p>
            <a:r>
              <a:rPr lang="en-US" altLang="zh-CN" sz="2600" b="1">
                <a:solidFill>
                  <a:schemeClr val="tx1"/>
                </a:solidFill>
                <a:uFillTx/>
                <a:latin typeface="黑体" panose="02010609060101010101" pitchFamily="2" charset="-122"/>
                <a:ea typeface="黑体" panose="02010609060101010101" pitchFamily="2" charset="-122"/>
                <a:cs typeface="黑体" panose="02010609060101010101" pitchFamily="2" charset="-122"/>
              </a:rPr>
              <a:t>2</a:t>
            </a:r>
            <a:r>
              <a:rPr lang="zh-CN" altLang="en-US" sz="2600" b="1">
                <a:solidFill>
                  <a:schemeClr val="tx1"/>
                </a:solidFill>
                <a:uFillTx/>
                <a:latin typeface="黑体" panose="02010609060101010101" pitchFamily="2" charset="-122"/>
                <a:ea typeface="黑体" panose="02010609060101010101" pitchFamily="2" charset="-122"/>
                <a:cs typeface="黑体" panose="02010609060101010101" pitchFamily="2" charset="-122"/>
              </a:rPr>
              <a:t>、第</a:t>
            </a:r>
            <a:r>
              <a:rPr lang="zh-CN" altLang="en-US" sz="2600" b="1">
                <a:solidFill>
                  <a:schemeClr val="tx1"/>
                </a:solidFill>
                <a:uFillTx/>
                <a:latin typeface="黑体" panose="02010609060101010101" pitchFamily="2" charset="-122"/>
                <a:ea typeface="黑体" panose="02010609060101010101" pitchFamily="2" charset="-122"/>
                <a:cs typeface="黑体" panose="02010609060101010101" pitchFamily="2" charset="-122"/>
              </a:rPr>
              <a:t>二次鸦片战争</a:t>
            </a:r>
            <a:endParaRPr lang="zh-CN" altLang="en-US" sz="2600" b="1">
              <a:solidFill>
                <a:schemeClr val="tx1"/>
              </a:solidFill>
              <a:uFillTx/>
              <a:latin typeface="黑体" panose="02010609060101010101" pitchFamily="2" charset="-122"/>
              <a:ea typeface="黑体" panose="02010609060101010101" pitchFamily="2" charset="-122"/>
              <a:cs typeface="黑体" panose="02010609060101010101" pitchFamily="2" charset="-122"/>
            </a:endParaRPr>
          </a:p>
        </p:txBody>
      </p:sp>
      <p:sp>
        <p:nvSpPr>
          <p:cNvPr id="3" name="文本框 2"/>
          <p:cNvSpPr txBox="1"/>
          <p:nvPr/>
        </p:nvSpPr>
        <p:spPr>
          <a:xfrm>
            <a:off x="179705" y="2134870"/>
            <a:ext cx="8862695" cy="1271270"/>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p>
            <a:pPr lvl="0" algn="just">
              <a:lnSpc>
                <a:spcPct val="80000"/>
              </a:lnSpc>
              <a:buClrTx/>
              <a:buSzTx/>
              <a:buFontTx/>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经过和这么一个大国家</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开放贸易10年之久</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拥有如此庞大人口的中国,其消费我们的</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制造品</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(不含鸦片)</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竟不及</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荷兰的一半,</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也不及</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我们那人口稀少的北美或澳大利亚殖民地的一半。</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endParaRPr lang="en-US" altLang="zh-CN" sz="2400" b="1">
              <a:latin typeface="黑体" panose="02010609060101010101" pitchFamily="2" charset="-122"/>
              <a:ea typeface="黑体" panose="02010609060101010101" pitchFamily="2" charset="-122"/>
              <a:cs typeface="黑体" panose="02010609060101010101" pitchFamily="2" charset="-122"/>
              <a:sym typeface="+mn-ea"/>
            </a:endParaRPr>
          </a:p>
          <a:p>
            <a:pPr lvl="0" algn="just">
              <a:lnSpc>
                <a:spcPct val="80000"/>
              </a:lnSpc>
              <a:buClrTx/>
              <a:buSzTx/>
              <a:buFontTx/>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1852年</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英国驻广州代办密切尔的报告书</a:t>
            </a:r>
            <a:endParaRPr lang="en-US" altLang="zh-CN" sz="2400"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2" name="Text Box 3"/>
          <p:cNvSpPr txBox="1">
            <a:spLocks noChangeArrowheads="1"/>
          </p:cNvSpPr>
          <p:nvPr/>
        </p:nvSpPr>
        <p:spPr bwMode="auto">
          <a:xfrm>
            <a:off x="260350" y="2388870"/>
            <a:ext cx="8791575" cy="829945"/>
          </a:xfrm>
          <a:prstGeom prst="rect">
            <a:avLst/>
          </a:prstGeom>
          <a:solidFill>
            <a:schemeClr val="accent5">
              <a:lumMod val="20000"/>
              <a:lumOff val="80000"/>
            </a:schemeClr>
          </a:solidFill>
          <a:ln>
            <a:solidFill>
              <a:srgbClr val="FF0000"/>
            </a:solidFill>
          </a:ln>
        </p:spPr>
        <p:txBody>
          <a:bodyPr wrap="square" rtlCol="0">
            <a:spAutoFit/>
          </a:bodyPr>
          <a:lstStyle>
            <a:lvl1pPr>
              <a:defRPr sz="2800" b="1">
                <a:solidFill>
                  <a:schemeClr val="tx1"/>
                </a:solidFill>
                <a:latin typeface="黑体" panose="02010609060101010101" pitchFamily="2" charset="-122"/>
                <a:ea typeface="黑体" panose="02010609060101010101" pitchFamily="2" charset="-122"/>
              </a:defRPr>
            </a:lvl1pPr>
            <a:lvl2pPr>
              <a:defRPr sz="2800" b="1">
                <a:solidFill>
                  <a:schemeClr val="tx1"/>
                </a:solidFill>
                <a:latin typeface="黑体" panose="02010609060101010101" pitchFamily="2" charset="-122"/>
                <a:ea typeface="黑体" panose="02010609060101010101" pitchFamily="2" charset="-122"/>
              </a:defRPr>
            </a:lvl2pPr>
            <a:lvl3pPr>
              <a:defRPr sz="2800" b="1">
                <a:solidFill>
                  <a:schemeClr val="tx1"/>
                </a:solidFill>
                <a:latin typeface="黑体" panose="02010609060101010101" pitchFamily="2" charset="-122"/>
                <a:ea typeface="黑体" panose="02010609060101010101" pitchFamily="2" charset="-122"/>
              </a:defRPr>
            </a:lvl3pPr>
            <a:lvl4pPr>
              <a:defRPr sz="2800" b="1">
                <a:solidFill>
                  <a:schemeClr val="tx1"/>
                </a:solidFill>
                <a:latin typeface="黑体" panose="02010609060101010101" pitchFamily="2" charset="-122"/>
                <a:ea typeface="黑体" panose="02010609060101010101" pitchFamily="2" charset="-122"/>
              </a:defRPr>
            </a:lvl4pPr>
            <a:lvl5pPr>
              <a:defRPr sz="2800" b="1">
                <a:solidFill>
                  <a:schemeClr val="tx1"/>
                </a:solidFill>
                <a:latin typeface="黑体" panose="02010609060101010101" pitchFamily="2" charset="-122"/>
                <a:ea typeface="黑体" panose="02010609060101010101" pitchFamily="2" charset="-122"/>
              </a:defRPr>
            </a:lvl5pPr>
            <a:lvl6pPr fontAlgn="base">
              <a:spcBef>
                <a:spcPct val="0"/>
              </a:spcBef>
              <a:spcAft>
                <a:spcPct val="0"/>
              </a:spcAft>
              <a:buFont typeface="Arial" panose="020B0604020202020204" pitchFamily="34" charset="0"/>
              <a:defRPr sz="2800" b="1">
                <a:solidFill>
                  <a:schemeClr val="tx1"/>
                </a:solidFill>
                <a:latin typeface="黑体" panose="02010609060101010101" pitchFamily="2" charset="-122"/>
                <a:ea typeface="黑体" panose="02010609060101010101" pitchFamily="2" charset="-122"/>
              </a:defRPr>
            </a:lvl6pPr>
            <a:lvl7pPr fontAlgn="base">
              <a:spcBef>
                <a:spcPct val="0"/>
              </a:spcBef>
              <a:spcAft>
                <a:spcPct val="0"/>
              </a:spcAft>
              <a:buFont typeface="Arial" panose="020B0604020202020204" pitchFamily="34" charset="0"/>
              <a:defRPr sz="2800" b="1">
                <a:solidFill>
                  <a:schemeClr val="tx1"/>
                </a:solidFill>
                <a:latin typeface="黑体" panose="02010609060101010101" pitchFamily="2" charset="-122"/>
                <a:ea typeface="黑体" panose="02010609060101010101" pitchFamily="2" charset="-122"/>
              </a:defRPr>
            </a:lvl7pPr>
            <a:lvl8pPr fontAlgn="base">
              <a:spcBef>
                <a:spcPct val="0"/>
              </a:spcBef>
              <a:spcAft>
                <a:spcPct val="0"/>
              </a:spcAft>
              <a:buFont typeface="Arial" panose="020B0604020202020204" pitchFamily="34" charset="0"/>
              <a:defRPr sz="2800" b="1">
                <a:solidFill>
                  <a:schemeClr val="tx1"/>
                </a:solidFill>
                <a:latin typeface="黑体" panose="02010609060101010101" pitchFamily="2" charset="-122"/>
                <a:ea typeface="黑体" panose="02010609060101010101" pitchFamily="2" charset="-122"/>
              </a:defRPr>
            </a:lvl8pPr>
            <a:lvl9pPr fontAlgn="base">
              <a:spcBef>
                <a:spcPct val="0"/>
              </a:spcBef>
              <a:spcAft>
                <a:spcPct val="0"/>
              </a:spcAft>
              <a:buFont typeface="Arial" panose="020B0604020202020204" pitchFamily="34" charset="0"/>
              <a:defRPr sz="2800" b="1">
                <a:solidFill>
                  <a:schemeClr val="tx1"/>
                </a:solidFill>
                <a:latin typeface="黑体" panose="02010609060101010101" pitchFamily="2" charset="-122"/>
                <a:ea typeface="黑体" panose="02010609060101010101" pitchFamily="2" charset="-122"/>
              </a:defRPr>
            </a:lvl9pPr>
          </a:lstStyle>
          <a:p>
            <a:pPr lvl="0" algn="l">
              <a:spcBef>
                <a:spcPct val="50000"/>
              </a:spcBef>
              <a:buClrTx/>
              <a:buSzTx/>
              <a:buFont typeface="Arial" panose="020B0604020202020204" pitchFamily="34" charset="0"/>
              <a:defRPr/>
            </a:pPr>
            <a:r>
              <a:rPr lang="zh-CN" altLang="en-US" sz="2400" kern="0" noProof="0" dirty="0" smtClean="0">
                <a:solidFill>
                  <a:srgbClr val="000000"/>
                </a:solidFill>
                <a:cs typeface="黑体" panose="02010609060101010101" pitchFamily="2" charset="-122"/>
                <a:sym typeface="+mn-ea"/>
              </a:rPr>
              <a:t>（</a:t>
            </a:r>
            <a:r>
              <a:rPr lang="zh-CN" altLang="en-US" sz="2400" kern="0" noProof="0" dirty="0" smtClean="0">
                <a:solidFill>
                  <a:srgbClr val="000000"/>
                </a:solidFill>
                <a:cs typeface="黑体" panose="02010609060101010101" pitchFamily="2" charset="-122"/>
                <a:sym typeface="+mn-ea"/>
              </a:rPr>
              <a:t>1</a:t>
            </a:r>
            <a:r>
              <a:rPr lang="zh-CN" altLang="en-US" sz="2400" kern="0" noProof="0" dirty="0" smtClean="0">
                <a:solidFill>
                  <a:srgbClr val="000000"/>
                </a:solidFill>
                <a:cs typeface="黑体" panose="02010609060101010101" pitchFamily="2" charset="-122"/>
                <a:sym typeface="+mn-ea"/>
              </a:rPr>
              <a:t>）</a:t>
            </a:r>
            <a:r>
              <a:rPr lang="zh-CN" altLang="en-US" sz="2400" kern="0" noProof="0" dirty="0" smtClean="0">
                <a:solidFill>
                  <a:srgbClr val="000000"/>
                </a:solidFill>
                <a:cs typeface="黑体" panose="02010609060101010101" pitchFamily="2" charset="-122"/>
                <a:sym typeface="+mn-ea"/>
              </a:rPr>
              <a:t>西方列强想进一步</a:t>
            </a:r>
            <a:r>
              <a:rPr lang="zh-CN" altLang="en-US" sz="2400" kern="0" noProof="0" dirty="0" smtClean="0">
                <a:solidFill>
                  <a:srgbClr val="000000"/>
                </a:solidFill>
                <a:cs typeface="黑体" panose="02010609060101010101" pitchFamily="2" charset="-122"/>
                <a:sym typeface="+mn-ea"/>
              </a:rPr>
              <a:t>打开中国市场</a:t>
            </a:r>
            <a:r>
              <a:rPr lang="zh-CN" altLang="en-US" sz="2400" kern="0" noProof="0" dirty="0" smtClean="0">
                <a:solidFill>
                  <a:srgbClr val="000000"/>
                </a:solidFill>
                <a:cs typeface="黑体" panose="02010609060101010101" pitchFamily="2" charset="-122"/>
                <a:sym typeface="+mn-ea"/>
              </a:rPr>
              <a:t>，</a:t>
            </a:r>
            <a:r>
              <a:rPr lang="zh-CN" altLang="en-US" sz="2400" kern="0" noProof="0" dirty="0" smtClean="0">
                <a:solidFill>
                  <a:srgbClr val="000000"/>
                </a:solidFill>
                <a:cs typeface="黑体" panose="02010609060101010101" pitchFamily="2" charset="-122"/>
                <a:sym typeface="+mn-ea"/>
              </a:rPr>
              <a:t>以</a:t>
            </a:r>
            <a:r>
              <a:rPr lang="zh-CN" altLang="en-US" sz="2400" kern="0" noProof="0" dirty="0" smtClean="0">
                <a:solidFill>
                  <a:srgbClr val="000000"/>
                </a:solidFill>
                <a:cs typeface="黑体" panose="02010609060101010101" pitchFamily="2" charset="-122"/>
                <a:sym typeface="+mn-ea"/>
              </a:rPr>
              <a:t>达到</a:t>
            </a:r>
            <a:r>
              <a:rPr lang="zh-CN" altLang="en-US" sz="2400" kern="0" noProof="0" dirty="0" smtClean="0">
                <a:solidFill>
                  <a:srgbClr val="000000"/>
                </a:solidFill>
                <a:cs typeface="黑体" panose="02010609060101010101" pitchFamily="2" charset="-122"/>
                <a:sym typeface="+mn-ea"/>
              </a:rPr>
              <a:t>鸦片贸易合法化的</a:t>
            </a:r>
            <a:r>
              <a:rPr lang="zh-CN" altLang="en-US" sz="2400" kern="0" noProof="0" dirty="0" smtClean="0">
                <a:solidFill>
                  <a:srgbClr val="000000"/>
                </a:solidFill>
                <a:cs typeface="黑体" panose="02010609060101010101" pitchFamily="2" charset="-122"/>
                <a:sym typeface="+mn-ea"/>
              </a:rPr>
              <a:t>目的。</a:t>
            </a:r>
            <a:endParaRPr lang="zh-CN" altLang="en-US" sz="2400" kern="0" noProof="0" dirty="0" smtClean="0">
              <a:solidFill>
                <a:srgbClr val="000000"/>
              </a:solidFill>
              <a:cs typeface="黑体" panose="02010609060101010101" pitchFamily="2" charset="-122"/>
              <a:sym typeface="+mn-ea"/>
            </a:endParaRPr>
          </a:p>
        </p:txBody>
      </p:sp>
      <p:sp>
        <p:nvSpPr>
          <p:cNvPr id="9" name="文本框 8"/>
          <p:cNvSpPr txBox="1"/>
          <p:nvPr/>
        </p:nvSpPr>
        <p:spPr>
          <a:xfrm>
            <a:off x="320675" y="3644900"/>
            <a:ext cx="8670290" cy="829945"/>
          </a:xfrm>
          <a:prstGeom prst="rect">
            <a:avLst/>
          </a:prstGeom>
          <a:solidFill>
            <a:schemeClr val="accent5">
              <a:lumMod val="20000"/>
              <a:lumOff val="80000"/>
            </a:schemeClr>
          </a:solidFill>
          <a:ln>
            <a:solidFill>
              <a:srgbClr val="FF0000"/>
            </a:solidFill>
          </a:ln>
        </p:spPr>
        <p:txBody>
          <a:bodyPr wrap="square" rtlCol="0">
            <a:spAutoFit/>
          </a:bodyPr>
          <a:p>
            <a:pPr marR="0" defTabSz="914400">
              <a:spcBef>
                <a:spcPct val="50000"/>
              </a:spcBef>
              <a:buClrTx/>
              <a:buSzTx/>
              <a:buFont typeface="Arial" panose="020B0604020202020204" pitchFamily="34" charset="0"/>
              <a:buNone/>
              <a:defRPr/>
            </a:pPr>
            <a:r>
              <a:rPr lang="zh-CN" altLang="en-US" sz="2400" b="1" kern="0" noProof="0" dirty="0" smtClean="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2400" b="1" kern="0" noProof="0" dirty="0" smtClean="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2</a:t>
            </a:r>
            <a:r>
              <a:rPr lang="zh-CN" altLang="en-US" sz="2400" b="1" kern="0" noProof="0" dirty="0" smtClean="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）英联络美法两国向清政府提出</a:t>
            </a:r>
            <a:r>
              <a:rPr lang="zh-CN" altLang="en-US" sz="2400" b="1" kern="0" noProof="0" dirty="0" smtClean="0">
                <a:latin typeface="黑体" panose="02010609060101010101" pitchFamily="2" charset="-122"/>
                <a:ea typeface="黑体" panose="02010609060101010101" pitchFamily="2" charset="-122"/>
                <a:cs typeface="黑体" panose="02010609060101010101" pitchFamily="2" charset="-122"/>
                <a:sym typeface="+mn-ea"/>
              </a:rPr>
              <a:t>修约、扩大侵略权益的要求，但遭到清政府拒绝。</a:t>
            </a:r>
            <a:endParaRPr lang="zh-CN" altLang="en-US" sz="2400" b="1" kern="0" noProof="0" dirty="0" smtClean="0">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6" name="文本框 5"/>
          <p:cNvSpPr txBox="1"/>
          <p:nvPr>
            <p:custDataLst>
              <p:tags r:id="rId1"/>
            </p:custDataLst>
          </p:nvPr>
        </p:nvSpPr>
        <p:spPr>
          <a:xfrm>
            <a:off x="2484120" y="621030"/>
            <a:ext cx="6558915" cy="975995"/>
          </a:xfrm>
          <a:prstGeom prst="rect">
            <a:avLst/>
          </a:prstGeom>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p>
            <a:pPr lvl="0" algn="just">
              <a:lnSpc>
                <a:spcPct val="80000"/>
              </a:lnSpc>
              <a:buClrTx/>
              <a:buSzTx/>
              <a:buFontTx/>
            </a:pP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那次战争我们称为</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鸦片战争</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，英国人则称为</a:t>
            </a:r>
            <a:r>
              <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通商战争</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。……就世界大势论，那次的战争是不能避免的。</a:t>
            </a:r>
            <a:r>
              <a:rPr lang="en-US" altLang="zh-CN" sz="2400" b="1">
                <a:latin typeface="黑体" panose="02010609060101010101" pitchFamily="2" charset="-122"/>
                <a:ea typeface="黑体" panose="02010609060101010101" pitchFamily="2" charset="-122"/>
                <a:cs typeface="黑体" panose="02010609060101010101" pitchFamily="2" charset="-122"/>
                <a:sym typeface="+mn-ea"/>
              </a:rPr>
              <a:t>   </a:t>
            </a:r>
            <a:r>
              <a:rPr lang="zh-CN" altLang="en-US" sz="2400" b="1">
                <a:latin typeface="黑体" panose="02010609060101010101" pitchFamily="2" charset="-122"/>
                <a:ea typeface="黑体" panose="02010609060101010101" pitchFamily="2" charset="-122"/>
                <a:cs typeface="黑体" panose="02010609060101010101" pitchFamily="2" charset="-122"/>
                <a:sym typeface="+mn-ea"/>
              </a:rPr>
              <a:t>——蒋廷黻《中国近代史》</a:t>
            </a:r>
            <a:endParaRPr lang="zh-CN" altLang="en-US" sz="2400" b="1">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17" name="文本框 16"/>
          <p:cNvSpPr txBox="1"/>
          <p:nvPr>
            <p:custDataLst>
              <p:tags r:id="rId2"/>
            </p:custDataLst>
          </p:nvPr>
        </p:nvSpPr>
        <p:spPr>
          <a:xfrm>
            <a:off x="2844165" y="1645920"/>
            <a:ext cx="6043295" cy="460375"/>
          </a:xfrm>
          <a:prstGeom prst="rect">
            <a:avLst/>
          </a:prstGeom>
          <a:noFill/>
        </p:spPr>
        <p:txBody>
          <a:bodyPr wrap="square" rtlCol="0" anchor="t">
            <a:spAutoFit/>
          </a:bodyPr>
          <a:p>
            <a:pPr lvl="0" algn="l">
              <a:buClrTx/>
              <a:buSzTx/>
              <a:buFontTx/>
            </a:pPr>
            <a:r>
              <a:rPr lang="en-US" altLang="zh-CN" sz="2400" b="1" smtClean="0">
                <a:solidFill>
                  <a:srgbClr val="FF0000"/>
                </a:solidFill>
                <a:latin typeface="黑体" panose="02010609060101010101" pitchFamily="2" charset="-122"/>
                <a:ea typeface="黑体" panose="02010609060101010101" pitchFamily="2" charset="-122"/>
                <a:cs typeface="华文中宋" panose="02010600040101010101" charset="-122"/>
                <a:sym typeface="+mn-ea"/>
              </a:rPr>
              <a:t>英国对中国发动的一场非正义的侵略战争</a:t>
            </a:r>
            <a:r>
              <a:rPr lang="zh-CN" altLang="en-US" sz="2400" b="1" smtClean="0">
                <a:solidFill>
                  <a:srgbClr val="FF0000"/>
                </a:solidFill>
                <a:latin typeface="黑体" panose="02010609060101010101" pitchFamily="2" charset="-122"/>
                <a:ea typeface="黑体" panose="02010609060101010101" pitchFamily="2" charset="-122"/>
                <a:cs typeface="华文中宋" panose="02010600040101010101" charset="-122"/>
                <a:sym typeface="+mn-ea"/>
              </a:rPr>
              <a:t>。</a:t>
            </a:r>
            <a:endParaRPr lang="zh-CN" altLang="en-US" sz="2400" b="1" smtClean="0">
              <a:solidFill>
                <a:srgbClr val="FF0000"/>
              </a:solidFill>
              <a:latin typeface="黑体" panose="02010609060101010101" pitchFamily="2" charset="-122"/>
              <a:ea typeface="黑体" panose="02010609060101010101" pitchFamily="2" charset="-122"/>
              <a:cs typeface="华文中宋" panose="02010600040101010101" charset="-122"/>
              <a:sym typeface="+mn-ea"/>
            </a:endParaRPr>
          </a:p>
        </p:txBody>
      </p:sp>
      <p:sp>
        <p:nvSpPr>
          <p:cNvPr id="7" name="文本框 6"/>
          <p:cNvSpPr txBox="1"/>
          <p:nvPr>
            <p:custDataLst>
              <p:tags r:id="rId3"/>
            </p:custDataLst>
          </p:nvPr>
        </p:nvSpPr>
        <p:spPr>
          <a:xfrm>
            <a:off x="35560" y="764540"/>
            <a:ext cx="2376805" cy="706755"/>
          </a:xfrm>
          <a:prstGeom prst="rect">
            <a:avLst/>
          </a:prstGeom>
          <a:noFill/>
        </p:spPr>
        <p:txBody>
          <a:bodyPr wrap="square" rtlCol="0" anchor="t">
            <a:spAutoFit/>
          </a:bodyPr>
          <a:p>
            <a:pPr algn="l">
              <a:lnSpc>
                <a:spcPct val="100000"/>
              </a:lnSpc>
              <a:defRPr/>
            </a:pPr>
            <a:r>
              <a:rPr lang="zh-CN" altLang="en-US" sz="2000" b="1" smtClean="0">
                <a:latin typeface="黑体" panose="02010609060101010101" pitchFamily="2" charset="-122"/>
                <a:ea typeface="黑体" panose="02010609060101010101" pitchFamily="2" charset="-122"/>
                <a:cs typeface="黑体" panose="02010609060101010101" pitchFamily="2" charset="-122"/>
                <a:sym typeface="+mn-ea"/>
              </a:rPr>
              <a:t>思考</a:t>
            </a:r>
            <a:r>
              <a:rPr lang="en-US" altLang="zh-CN" sz="2000" b="1" smtClean="0">
                <a:latin typeface="黑体" panose="02010609060101010101" pitchFamily="2" charset="-122"/>
                <a:ea typeface="黑体" panose="02010609060101010101" pitchFamily="2" charset="-122"/>
                <a:cs typeface="黑体" panose="02010609060101010101" pitchFamily="2" charset="-122"/>
                <a:sym typeface="+mn-ea"/>
              </a:rPr>
              <a:t>1</a:t>
            </a:r>
            <a:r>
              <a:rPr lang="zh-CN" altLang="en-US" sz="2000" b="1" smtClean="0">
                <a:latin typeface="黑体" panose="02010609060101010101" pitchFamily="2" charset="-122"/>
                <a:ea typeface="黑体" panose="02010609060101010101" pitchFamily="2" charset="-122"/>
                <a:cs typeface="黑体" panose="02010609060101010101" pitchFamily="2" charset="-122"/>
                <a:sym typeface="+mn-ea"/>
              </a:rPr>
              <a:t>：据材料分析</a:t>
            </a:r>
            <a:r>
              <a:rPr lang="zh-CN" altLang="en-US" sz="2000" b="1" smtClean="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鸦片战争的性质</a:t>
            </a:r>
            <a:r>
              <a:rPr lang="zh-CN" altLang="en-US" sz="2000" b="1" smtClean="0">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2000" b="1" smtClean="0">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10" name="矩形 9"/>
          <p:cNvSpPr/>
          <p:nvPr/>
        </p:nvSpPr>
        <p:spPr>
          <a:xfrm>
            <a:off x="323215" y="5004435"/>
            <a:ext cx="7698740" cy="645160"/>
          </a:xfrm>
          <a:prstGeom prst="rect">
            <a:avLst/>
          </a:prstGeom>
          <a:solidFill>
            <a:schemeClr val="accent5">
              <a:lumMod val="20000"/>
              <a:lumOff val="80000"/>
            </a:schemeClr>
          </a:solidFill>
          <a:ln w="9525">
            <a:solidFill>
              <a:srgbClr val="FF0000"/>
            </a:solidFill>
          </a:ln>
        </p:spPr>
        <p:txBody>
          <a:bodyPr wrap="square">
            <a:spAutoFit/>
          </a:bodyPr>
          <a:p>
            <a:pPr>
              <a:lnSpc>
                <a:spcPct val="150000"/>
              </a:lnSpc>
            </a:pP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en-US" altLang="zh-CN"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3</a:t>
            </a: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）导火索：</a:t>
            </a:r>
            <a:r>
              <a:rPr lang="en-US" altLang="zh-CN"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亚罗号</a:t>
            </a:r>
            <a:r>
              <a:rPr lang="en-US" altLang="zh-CN"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事件和</a:t>
            </a:r>
            <a:r>
              <a:rPr lang="en-US" altLang="zh-CN"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马神甫</a:t>
            </a:r>
            <a:r>
              <a:rPr lang="en-US" altLang="zh-CN"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a:t>
            </a:r>
            <a:r>
              <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事件。</a:t>
            </a:r>
            <a:endParaRPr lang="zh-CN" altLang="en-US" sz="24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2771"/>
                                        </p:tgtEl>
                                        <p:attrNameLst>
                                          <p:attrName>style.visibility</p:attrName>
                                        </p:attrNameLst>
                                      </p:cBhvr>
                                      <p:to>
                                        <p:strVal val="visible"/>
                                      </p:to>
                                    </p:set>
                                    <p:anim calcmode="lin" valueType="num">
                                      <p:cBhvr additive="base">
                                        <p:cTn id="30" dur="500"/>
                                        <p:tgtEl>
                                          <p:spTgt spid="32771"/>
                                        </p:tgtEl>
                                        <p:attrNameLst>
                                          <p:attrName>ppt_y</p:attrName>
                                        </p:attrNameLst>
                                      </p:cBhvr>
                                      <p:tavLst>
                                        <p:tav tm="0">
                                          <p:val>
                                            <p:strVal val="#ppt_y+#ppt_h*1.125000"/>
                                          </p:val>
                                        </p:tav>
                                        <p:tav tm="100000">
                                          <p:val>
                                            <p:strVal val="#ppt_y"/>
                                          </p:val>
                                        </p:tav>
                                      </p:tavLst>
                                    </p:anim>
                                    <p:animEffect transition="in" filter="wipe(up)">
                                      <p:cBhvr>
                                        <p:cTn id="31" dur="500"/>
                                        <p:tgtEl>
                                          <p:spTgt spid="3277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9" grpId="0" bldLvl="0" animBg="1"/>
      <p:bldP spid="17" grpId="0"/>
      <p:bldP spid="6" grpId="0" bldLvl="0" animBg="1"/>
      <p:bldP spid="7" grpId="0"/>
      <p:bldP spid="10" grpId="0" bldLvl="0" animBg="1"/>
      <p:bldP spid="3277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68609" name="图片 36865" descr="第二次鸦片战争"/>
          <p:cNvPicPr>
            <a:picLocks noChangeAspect="1"/>
          </p:cNvPicPr>
          <p:nvPr/>
        </p:nvPicPr>
        <p:blipFill>
          <a:blip r:embed="rId1"/>
          <a:stretch>
            <a:fillRect/>
          </a:stretch>
        </p:blipFill>
        <p:spPr>
          <a:xfrm>
            <a:off x="179705" y="764540"/>
            <a:ext cx="4357370" cy="5777865"/>
          </a:xfrm>
          <a:prstGeom prst="rect">
            <a:avLst/>
          </a:prstGeom>
          <a:noFill/>
          <a:ln w="9525">
            <a:noFill/>
          </a:ln>
        </p:spPr>
      </p:pic>
      <p:grpSp>
        <p:nvGrpSpPr>
          <p:cNvPr id="2" name="组合 36866"/>
          <p:cNvGrpSpPr/>
          <p:nvPr/>
        </p:nvGrpSpPr>
        <p:grpSpPr>
          <a:xfrm>
            <a:off x="1314450" y="5200650"/>
            <a:ext cx="432197" cy="323850"/>
            <a:chOff x="0" y="0"/>
            <a:chExt cx="499" cy="408"/>
          </a:xfrm>
        </p:grpSpPr>
        <p:sp>
          <p:nvSpPr>
            <p:cNvPr id="68611" name="任意多边形 36867"/>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12" name="直角三角形 36868"/>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sp>
        <p:nvSpPr>
          <p:cNvPr id="36870" name="文本框 36869"/>
          <p:cNvSpPr txBox="1"/>
          <p:nvPr/>
        </p:nvSpPr>
        <p:spPr>
          <a:xfrm>
            <a:off x="3113485" y="1484710"/>
            <a:ext cx="756047" cy="368300"/>
          </a:xfrm>
          <a:prstGeom prst="rect">
            <a:avLst/>
          </a:prstGeom>
          <a:solidFill>
            <a:srgbClr val="FFFF00"/>
          </a:solidFill>
          <a:ln w="12700" cap="sq" cmpd="sng">
            <a:solidFill>
              <a:srgbClr val="FF0000"/>
            </a:solidFill>
            <a:prstDash val="solid"/>
            <a:miter/>
            <a:headEnd type="none" w="med" len="med"/>
            <a:tailEnd type="none" w="med" len="med"/>
          </a:ln>
        </p:spPr>
        <p:txBody>
          <a:bodyPr>
            <a:spAutoFit/>
          </a:bodyPr>
          <a:p>
            <a:pPr eaLnBrk="0" hangingPunct="0">
              <a:spcBef>
                <a:spcPct val="50000"/>
              </a:spcBef>
            </a:pPr>
            <a:r>
              <a:rPr lang="zh-CN" altLang="en-US" sz="1800" b="1" dirty="0">
                <a:latin typeface="Times New Roman" panose="02020603050405020304" pitchFamily="18" charset="0"/>
                <a:ea typeface="宋体" panose="02010600030101010101" pitchFamily="2" charset="-122"/>
              </a:rPr>
              <a:t>天津</a:t>
            </a:r>
            <a:endParaRPr lang="zh-CN" altLang="en-US" sz="1800" b="1" dirty="0">
              <a:latin typeface="Times New Roman" panose="02020603050405020304" pitchFamily="18" charset="0"/>
              <a:ea typeface="宋体" panose="02010600030101010101" pitchFamily="2" charset="-122"/>
            </a:endParaRPr>
          </a:p>
        </p:txBody>
      </p:sp>
      <p:sp>
        <p:nvSpPr>
          <p:cNvPr id="36871" name="文本框 36870">
            <a:hlinkClick r:id=""/>
          </p:cNvPr>
          <p:cNvSpPr txBox="1"/>
          <p:nvPr/>
        </p:nvSpPr>
        <p:spPr>
          <a:xfrm>
            <a:off x="3005058" y="1170146"/>
            <a:ext cx="756047" cy="368300"/>
          </a:xfrm>
          <a:prstGeom prst="rect">
            <a:avLst/>
          </a:prstGeom>
          <a:solidFill>
            <a:srgbClr val="FFFF00"/>
          </a:solidFill>
          <a:ln w="12700" cap="sq" cmpd="sng">
            <a:solidFill>
              <a:srgbClr val="FF0000"/>
            </a:solidFill>
            <a:prstDash val="solid"/>
            <a:miter/>
            <a:headEnd type="none" w="med" len="med"/>
            <a:tailEnd type="none" w="med" len="med"/>
          </a:ln>
        </p:spPr>
        <p:txBody>
          <a:bodyPr>
            <a:spAutoFit/>
          </a:bodyPr>
          <a:p>
            <a:pPr eaLnBrk="0" hangingPunct="0">
              <a:spcBef>
                <a:spcPct val="50000"/>
              </a:spcBef>
            </a:pPr>
            <a:r>
              <a:rPr lang="zh-CN" altLang="en-US" sz="1800" b="1" dirty="0">
                <a:latin typeface="Times New Roman" panose="02020603050405020304" pitchFamily="18" charset="0"/>
                <a:ea typeface="宋体" panose="02010600030101010101" pitchFamily="2" charset="-122"/>
              </a:rPr>
              <a:t>北京</a:t>
            </a:r>
            <a:endParaRPr lang="zh-CN" altLang="en-US" sz="1800" b="1" dirty="0">
              <a:latin typeface="Times New Roman" panose="02020603050405020304" pitchFamily="18" charset="0"/>
              <a:ea typeface="宋体" panose="02010600030101010101" pitchFamily="2" charset="-122"/>
            </a:endParaRPr>
          </a:p>
        </p:txBody>
      </p:sp>
      <p:sp>
        <p:nvSpPr>
          <p:cNvPr id="68616" name="文本框 36872"/>
          <p:cNvSpPr txBox="1"/>
          <p:nvPr/>
        </p:nvSpPr>
        <p:spPr>
          <a:xfrm>
            <a:off x="4500245" y="620395"/>
            <a:ext cx="4765040" cy="607695"/>
          </a:xfrm>
          <a:prstGeom prst="rect">
            <a:avLst/>
          </a:prstGeom>
          <a:noFill/>
          <a:ln w="9525">
            <a:noFill/>
          </a:ln>
        </p:spPr>
        <p:txBody>
          <a:bodyPr wrap="square">
            <a:spAutoFit/>
          </a:bodyPr>
          <a:p>
            <a:pPr eaLnBrk="0" hangingPunct="0">
              <a:lnSpc>
                <a:spcPct val="140000"/>
              </a:lnSpc>
              <a:spcBef>
                <a:spcPct val="50000"/>
              </a:spcBef>
            </a:pPr>
            <a:r>
              <a:rPr lang="zh-CN" altLang="en-US" sz="2400" b="1" dirty="0">
                <a:solidFill>
                  <a:srgbClr val="FF0000"/>
                </a:solidFill>
                <a:latin typeface="黑体" panose="02010609060101010101" pitchFamily="2" charset="-122"/>
                <a:ea typeface="黑体" panose="02010609060101010101" pitchFamily="2" charset="-122"/>
              </a:rPr>
              <a:t>第一阶段（</a:t>
            </a:r>
            <a:r>
              <a:rPr lang="en-US" altLang="zh-CN" sz="2400" b="1" dirty="0">
                <a:solidFill>
                  <a:srgbClr val="FF0000"/>
                </a:solidFill>
                <a:latin typeface="黑体" panose="02010609060101010101" pitchFamily="2" charset="-122"/>
                <a:ea typeface="黑体" panose="02010609060101010101" pitchFamily="2" charset="-122"/>
              </a:rPr>
              <a:t>1856</a:t>
            </a:r>
            <a:r>
              <a:rPr lang="zh-CN" altLang="en-US" sz="2400" b="1" dirty="0">
                <a:solidFill>
                  <a:srgbClr val="FF0000"/>
                </a:solidFill>
                <a:latin typeface="黑体" panose="02010609060101010101" pitchFamily="2" charset="-122"/>
                <a:ea typeface="黑体" panose="02010609060101010101" pitchFamily="2" charset="-122"/>
              </a:rPr>
              <a:t>年</a:t>
            </a:r>
            <a:r>
              <a:rPr lang="en-US" altLang="zh-CN" sz="2400" b="1" dirty="0">
                <a:solidFill>
                  <a:srgbClr val="FF0000"/>
                </a:solidFill>
                <a:latin typeface="宋体" panose="02010600030101010101" pitchFamily="2" charset="-122"/>
                <a:ea typeface="黑体" panose="02010609060101010101" pitchFamily="2" charset="-122"/>
              </a:rPr>
              <a:t>—</a:t>
            </a:r>
            <a:r>
              <a:rPr lang="en-US" altLang="zh-CN" sz="2400" b="1" dirty="0">
                <a:solidFill>
                  <a:srgbClr val="FF0000"/>
                </a:solidFill>
                <a:latin typeface="黑体" panose="02010609060101010101" pitchFamily="2" charset="-122"/>
                <a:ea typeface="黑体" panose="02010609060101010101" pitchFamily="2" charset="-122"/>
              </a:rPr>
              <a:t>1858</a:t>
            </a:r>
            <a:r>
              <a:rPr lang="zh-CN" altLang="en-US" sz="2400" b="1" dirty="0">
                <a:solidFill>
                  <a:srgbClr val="FF0000"/>
                </a:solidFill>
                <a:latin typeface="黑体" panose="02010609060101010101" pitchFamily="2" charset="-122"/>
                <a:ea typeface="黑体" panose="02010609060101010101" pitchFamily="2" charset="-122"/>
              </a:rPr>
              <a:t>年）</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36874" name="文本框 36873"/>
          <p:cNvSpPr txBox="1"/>
          <p:nvPr/>
        </p:nvSpPr>
        <p:spPr>
          <a:xfrm>
            <a:off x="4653280" y="1444625"/>
            <a:ext cx="4462145" cy="460375"/>
          </a:xfrm>
          <a:prstGeom prst="rect">
            <a:avLst/>
          </a:prstGeom>
          <a:noFill/>
          <a:ln w="9525">
            <a:noFill/>
          </a:ln>
        </p:spPr>
        <p:txBody>
          <a:bodyPr wrap="square">
            <a:spAutoFit/>
          </a:bodyPr>
          <a:p>
            <a:pPr eaLnBrk="0" hangingPunct="0">
              <a:spcBef>
                <a:spcPct val="35000"/>
              </a:spcBef>
            </a:pPr>
            <a:r>
              <a:rPr lang="zh-CN" altLang="en-US" sz="2400" b="1" dirty="0">
                <a:latin typeface="黑体" panose="02010609060101010101" pitchFamily="2" charset="-122"/>
                <a:ea typeface="黑体" panose="02010609060101010101" pitchFamily="2" charset="-122"/>
              </a:rPr>
              <a:t>1856年 英军炮轰广州城</a:t>
            </a:r>
            <a:endParaRPr lang="zh-CN" altLang="en-US" sz="2400" b="1" dirty="0">
              <a:latin typeface="黑体" panose="02010609060101010101" pitchFamily="2" charset="-122"/>
              <a:ea typeface="黑体" panose="02010609060101010101" pitchFamily="2" charset="-122"/>
            </a:endParaRPr>
          </a:p>
        </p:txBody>
      </p:sp>
      <p:sp>
        <p:nvSpPr>
          <p:cNvPr id="36875" name="文本框 36874"/>
          <p:cNvSpPr txBox="1"/>
          <p:nvPr/>
        </p:nvSpPr>
        <p:spPr>
          <a:xfrm>
            <a:off x="4686300" y="2493010"/>
            <a:ext cx="4082415" cy="460375"/>
          </a:xfrm>
          <a:prstGeom prst="rect">
            <a:avLst/>
          </a:prstGeom>
          <a:noFill/>
          <a:ln w="9525">
            <a:noFill/>
          </a:ln>
        </p:spPr>
        <p:txBody>
          <a:bodyPr wrap="square">
            <a:spAutoFit/>
          </a:bodyPr>
          <a:p>
            <a:pPr eaLnBrk="0" hangingPunct="0">
              <a:spcBef>
                <a:spcPct val="50000"/>
              </a:spcBef>
            </a:pPr>
            <a:r>
              <a:rPr lang="en-US" altLang="zh-CN" sz="2400" b="1" dirty="0">
                <a:latin typeface="黑体" panose="02010609060101010101" pitchFamily="2" charset="-122"/>
                <a:ea typeface="黑体" panose="02010609060101010101" pitchFamily="2" charset="-122"/>
              </a:rPr>
              <a:t>1857</a:t>
            </a:r>
            <a:r>
              <a:rPr lang="zh-CN" altLang="en-US" sz="2400" b="1" dirty="0">
                <a:latin typeface="黑体" panose="02010609060101010101" pitchFamily="2" charset="-122"/>
                <a:ea typeface="黑体" panose="02010609060101010101" pitchFamily="2" charset="-122"/>
              </a:rPr>
              <a:t>年  英法联军攻陷广州</a:t>
            </a:r>
            <a:endParaRPr lang="zh-CN" altLang="en-US" sz="2400" b="1" dirty="0">
              <a:latin typeface="黑体" panose="02010609060101010101" pitchFamily="2" charset="-122"/>
              <a:ea typeface="黑体" panose="02010609060101010101" pitchFamily="2" charset="-122"/>
            </a:endParaRPr>
          </a:p>
        </p:txBody>
      </p:sp>
      <p:sp>
        <p:nvSpPr>
          <p:cNvPr id="36876" name="文本框 36875"/>
          <p:cNvSpPr txBox="1"/>
          <p:nvPr/>
        </p:nvSpPr>
        <p:spPr>
          <a:xfrm>
            <a:off x="4653280" y="3267075"/>
            <a:ext cx="4219575" cy="829945"/>
          </a:xfrm>
          <a:prstGeom prst="rect">
            <a:avLst/>
          </a:prstGeom>
          <a:noFill/>
          <a:ln w="9525">
            <a:noFill/>
          </a:ln>
        </p:spPr>
        <p:txBody>
          <a:bodyPr wrap="square">
            <a:spAutoFit/>
          </a:bodyPr>
          <a:p>
            <a:pPr eaLnBrk="0" hangingPunct="0">
              <a:spcBef>
                <a:spcPct val="50000"/>
              </a:spcBef>
            </a:pPr>
            <a:r>
              <a:rPr lang="en-US" altLang="zh-CN" sz="2400" b="1" dirty="0">
                <a:latin typeface="黑体" panose="02010609060101010101" pitchFamily="2" charset="-122"/>
                <a:ea typeface="黑体" panose="02010609060101010101" pitchFamily="2" charset="-122"/>
              </a:rPr>
              <a:t>1858</a:t>
            </a:r>
            <a:r>
              <a:rPr lang="zh-CN" altLang="en-US" sz="2400" b="1" dirty="0">
                <a:latin typeface="黑体" panose="02010609060101010101" pitchFamily="2" charset="-122"/>
                <a:ea typeface="黑体" panose="02010609060101010101" pitchFamily="2" charset="-122"/>
              </a:rPr>
              <a:t>年  攻陷大沽，进逼天津，签定</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天津条约</a:t>
            </a:r>
            <a:r>
              <a:rPr lang="en-US" altLang="zh-CN" sz="2400" b="1" dirty="0">
                <a:latin typeface="黑体" panose="02010609060101010101" pitchFamily="2" charset="-122"/>
                <a:ea typeface="黑体" panose="02010609060101010101" pitchFamily="2" charset="-122"/>
              </a:rPr>
              <a:t>》</a:t>
            </a:r>
            <a:endParaRPr lang="en-US" altLang="zh-CN" sz="2400" b="1" dirty="0">
              <a:latin typeface="黑体" panose="02010609060101010101" pitchFamily="2" charset="-122"/>
              <a:ea typeface="黑体" panose="02010609060101010101" pitchFamily="2" charset="-122"/>
            </a:endParaRPr>
          </a:p>
        </p:txBody>
      </p:sp>
      <p:sp>
        <p:nvSpPr>
          <p:cNvPr id="68620" name="文本框 36876"/>
          <p:cNvSpPr txBox="1"/>
          <p:nvPr/>
        </p:nvSpPr>
        <p:spPr>
          <a:xfrm>
            <a:off x="4572000" y="4149725"/>
            <a:ext cx="4529455" cy="607695"/>
          </a:xfrm>
          <a:prstGeom prst="rect">
            <a:avLst/>
          </a:prstGeom>
          <a:noFill/>
          <a:ln w="9525">
            <a:noFill/>
          </a:ln>
        </p:spPr>
        <p:txBody>
          <a:bodyPr wrap="square">
            <a:spAutoFit/>
          </a:bodyPr>
          <a:p>
            <a:pPr lvl="0" algn="l">
              <a:lnSpc>
                <a:spcPct val="140000"/>
              </a:lnSpc>
              <a:spcBef>
                <a:spcPct val="50000"/>
              </a:spcBef>
              <a:buClrTx/>
              <a:buSzTx/>
              <a:buFontTx/>
            </a:pPr>
            <a:r>
              <a:rPr lang="zh-CN" altLang="en-US" sz="2400" b="1" dirty="0">
                <a:solidFill>
                  <a:srgbClr val="FF0000"/>
                </a:solidFill>
                <a:latin typeface="黑体" panose="02010609060101010101" pitchFamily="2" charset="-122"/>
                <a:ea typeface="黑体" panose="02010609060101010101" pitchFamily="2" charset="-122"/>
                <a:sym typeface="+mn-ea"/>
              </a:rPr>
              <a:t>第二阶段（</a:t>
            </a:r>
            <a:r>
              <a:rPr lang="zh-CN" altLang="en-US" sz="2400" b="1" dirty="0">
                <a:solidFill>
                  <a:srgbClr val="FF0000"/>
                </a:solidFill>
                <a:latin typeface="黑体" panose="02010609060101010101" pitchFamily="2" charset="-122"/>
                <a:ea typeface="黑体" panose="02010609060101010101" pitchFamily="2" charset="-122"/>
                <a:sym typeface="+mn-ea"/>
              </a:rPr>
              <a:t>1859</a:t>
            </a:r>
            <a:r>
              <a:rPr lang="zh-CN" altLang="en-US" sz="2400" b="1" dirty="0">
                <a:solidFill>
                  <a:srgbClr val="FF0000"/>
                </a:solidFill>
                <a:latin typeface="黑体" panose="02010609060101010101" pitchFamily="2" charset="-122"/>
                <a:ea typeface="黑体" panose="02010609060101010101" pitchFamily="2" charset="-122"/>
                <a:sym typeface="+mn-ea"/>
              </a:rPr>
              <a:t>年</a:t>
            </a:r>
            <a:r>
              <a:rPr lang="zh-CN" altLang="en-US" sz="2400" b="1" dirty="0">
                <a:solidFill>
                  <a:srgbClr val="FF0000"/>
                </a:solidFill>
                <a:latin typeface="黑体" panose="02010609060101010101" pitchFamily="2" charset="-122"/>
                <a:ea typeface="黑体" panose="02010609060101010101" pitchFamily="2" charset="-122"/>
                <a:sym typeface="+mn-ea"/>
              </a:rPr>
              <a:t>—</a:t>
            </a:r>
            <a:r>
              <a:rPr lang="zh-CN" altLang="en-US" sz="2400" b="1" dirty="0">
                <a:solidFill>
                  <a:srgbClr val="FF0000"/>
                </a:solidFill>
                <a:latin typeface="黑体" panose="02010609060101010101" pitchFamily="2" charset="-122"/>
                <a:ea typeface="黑体" panose="02010609060101010101" pitchFamily="2" charset="-122"/>
                <a:sym typeface="+mn-ea"/>
              </a:rPr>
              <a:t>1860</a:t>
            </a:r>
            <a:r>
              <a:rPr lang="zh-CN" altLang="en-US" sz="2400" b="1" dirty="0">
                <a:solidFill>
                  <a:srgbClr val="FF0000"/>
                </a:solidFill>
                <a:latin typeface="黑体" panose="02010609060101010101" pitchFamily="2" charset="-122"/>
                <a:ea typeface="黑体" panose="02010609060101010101" pitchFamily="2" charset="-122"/>
                <a:sym typeface="+mn-ea"/>
              </a:rPr>
              <a:t>年）</a:t>
            </a:r>
            <a:endParaRPr lang="zh-CN" altLang="en-US" sz="2400" b="1" dirty="0">
              <a:solidFill>
                <a:srgbClr val="FF0000"/>
              </a:solidFill>
              <a:latin typeface="黑体" panose="02010609060101010101" pitchFamily="2" charset="-122"/>
              <a:ea typeface="黑体" panose="02010609060101010101" pitchFamily="2" charset="-122"/>
              <a:sym typeface="+mn-ea"/>
            </a:endParaRPr>
          </a:p>
        </p:txBody>
      </p:sp>
      <p:sp>
        <p:nvSpPr>
          <p:cNvPr id="68621" name="矩形 36877"/>
          <p:cNvSpPr/>
          <p:nvPr/>
        </p:nvSpPr>
        <p:spPr>
          <a:xfrm>
            <a:off x="1818085" y="4563666"/>
            <a:ext cx="269081" cy="107156"/>
          </a:xfrm>
          <a:prstGeom prst="rect">
            <a:avLst/>
          </a:prstGeom>
          <a:solidFill>
            <a:srgbClr val="DDCA17"/>
          </a:solidFill>
          <a:ln w="9525">
            <a:noFill/>
          </a:ln>
        </p:spPr>
        <p:txBody>
          <a:bodyPr/>
          <a:p>
            <a:pPr eaLnBrk="0" hangingPunct="0"/>
            <a:endParaRPr lang="zh-CN" altLang="en-US" sz="100" dirty="0">
              <a:latin typeface="Arial" panose="020B0604020202020204" pitchFamily="34" charset="0"/>
              <a:ea typeface="宋体" panose="02010600030101010101" pitchFamily="2" charset="-122"/>
            </a:endParaRPr>
          </a:p>
        </p:txBody>
      </p:sp>
      <p:sp>
        <p:nvSpPr>
          <p:cNvPr id="36879" name="矩形 36878">
            <a:hlinkClick r:id=""/>
          </p:cNvPr>
          <p:cNvSpPr/>
          <p:nvPr/>
        </p:nvSpPr>
        <p:spPr>
          <a:xfrm>
            <a:off x="1601391" y="4455319"/>
            <a:ext cx="1350169" cy="269081"/>
          </a:xfrm>
          <a:prstGeom prst="rect">
            <a:avLst/>
          </a:prstGeom>
          <a:solidFill>
            <a:srgbClr val="FFFF00"/>
          </a:solidFill>
          <a:ln w="12700" cap="sq" cmpd="sng">
            <a:solidFill>
              <a:srgbClr val="FF0000"/>
            </a:solidFill>
            <a:prstDash val="solid"/>
            <a:miter/>
            <a:headEnd type="none" w="med" len="med"/>
            <a:tailEnd type="none" w="med" len="med"/>
          </a:ln>
        </p:spPr>
        <p:txBody>
          <a:bodyPr wrap="none" anchor="ctr" anchorCtr="0"/>
          <a:p>
            <a:pPr algn="ctr" eaLnBrk="0" hangingPunct="0"/>
            <a:r>
              <a:rPr lang="zh-CN" altLang="en-US" sz="2400" b="1" dirty="0">
                <a:latin typeface="Times New Roman" panose="02020603050405020304" pitchFamily="18" charset="0"/>
                <a:ea typeface="宋体" panose="02010600030101010101" pitchFamily="2" charset="-122"/>
              </a:rPr>
              <a:t>广州</a:t>
            </a:r>
            <a:endParaRPr lang="zh-CN" altLang="en-US" sz="2400" b="1" dirty="0">
              <a:latin typeface="Times New Roman" panose="02020603050405020304" pitchFamily="18" charset="0"/>
              <a:ea typeface="宋体" panose="02010600030101010101" pitchFamily="2" charset="-122"/>
            </a:endParaRPr>
          </a:p>
        </p:txBody>
      </p:sp>
      <p:grpSp>
        <p:nvGrpSpPr>
          <p:cNvPr id="3" name="组合 36880"/>
          <p:cNvGrpSpPr/>
          <p:nvPr/>
        </p:nvGrpSpPr>
        <p:grpSpPr>
          <a:xfrm>
            <a:off x="1543050" y="5086350"/>
            <a:ext cx="514350" cy="323850"/>
            <a:chOff x="0" y="0"/>
            <a:chExt cx="499" cy="408"/>
          </a:xfrm>
        </p:grpSpPr>
        <p:sp>
          <p:nvSpPr>
            <p:cNvPr id="68624" name="任意多边形 36881"/>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25" name="直角三角形 36882"/>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4" name="组合 36883"/>
          <p:cNvGrpSpPr/>
          <p:nvPr/>
        </p:nvGrpSpPr>
        <p:grpSpPr>
          <a:xfrm>
            <a:off x="1714500" y="4972050"/>
            <a:ext cx="432197" cy="323850"/>
            <a:chOff x="0" y="0"/>
            <a:chExt cx="499" cy="408"/>
          </a:xfrm>
        </p:grpSpPr>
        <p:sp>
          <p:nvSpPr>
            <p:cNvPr id="68627" name="任意多边形 36884"/>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28" name="直角三角形 36885"/>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5" name="组合 36886"/>
          <p:cNvGrpSpPr/>
          <p:nvPr/>
        </p:nvGrpSpPr>
        <p:grpSpPr>
          <a:xfrm>
            <a:off x="1943100" y="4914900"/>
            <a:ext cx="432197" cy="323850"/>
            <a:chOff x="0" y="0"/>
            <a:chExt cx="499" cy="408"/>
          </a:xfrm>
        </p:grpSpPr>
        <p:sp>
          <p:nvSpPr>
            <p:cNvPr id="68630" name="任意多边形 36887"/>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31" name="直角三角形 36888"/>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6" name="组合 36889"/>
          <p:cNvGrpSpPr/>
          <p:nvPr/>
        </p:nvGrpSpPr>
        <p:grpSpPr>
          <a:xfrm>
            <a:off x="2000250" y="4629150"/>
            <a:ext cx="432197" cy="323850"/>
            <a:chOff x="0" y="0"/>
            <a:chExt cx="499" cy="408"/>
          </a:xfrm>
        </p:grpSpPr>
        <p:sp>
          <p:nvSpPr>
            <p:cNvPr id="68633" name="任意多边形 36890"/>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34" name="直角三角形 36891"/>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7" name="组合 36892"/>
          <p:cNvGrpSpPr/>
          <p:nvPr/>
        </p:nvGrpSpPr>
        <p:grpSpPr>
          <a:xfrm>
            <a:off x="2457450" y="4743450"/>
            <a:ext cx="432197" cy="342900"/>
            <a:chOff x="0" y="0"/>
            <a:chExt cx="499" cy="408"/>
          </a:xfrm>
        </p:grpSpPr>
        <p:sp>
          <p:nvSpPr>
            <p:cNvPr id="68636" name="任意多边形 36893"/>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37" name="直角三角形 36894"/>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8" name="组合 36895"/>
          <p:cNvGrpSpPr/>
          <p:nvPr/>
        </p:nvGrpSpPr>
        <p:grpSpPr>
          <a:xfrm>
            <a:off x="2857500" y="4629150"/>
            <a:ext cx="432197" cy="323850"/>
            <a:chOff x="0" y="0"/>
            <a:chExt cx="499" cy="408"/>
          </a:xfrm>
        </p:grpSpPr>
        <p:sp>
          <p:nvSpPr>
            <p:cNvPr id="68639" name="任意多边形 36896"/>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40" name="直角三角形 36897"/>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9" name="组合 36898"/>
          <p:cNvGrpSpPr/>
          <p:nvPr/>
        </p:nvGrpSpPr>
        <p:grpSpPr>
          <a:xfrm>
            <a:off x="3200400" y="4400550"/>
            <a:ext cx="432197" cy="323850"/>
            <a:chOff x="0" y="0"/>
            <a:chExt cx="499" cy="408"/>
          </a:xfrm>
        </p:grpSpPr>
        <p:sp>
          <p:nvSpPr>
            <p:cNvPr id="68642" name="任意多边形 36899"/>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43" name="直角三角形 36900"/>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0" name="组合 36901"/>
          <p:cNvGrpSpPr/>
          <p:nvPr/>
        </p:nvGrpSpPr>
        <p:grpSpPr>
          <a:xfrm>
            <a:off x="3486150" y="4057650"/>
            <a:ext cx="432197" cy="323850"/>
            <a:chOff x="0" y="0"/>
            <a:chExt cx="499" cy="408"/>
          </a:xfrm>
        </p:grpSpPr>
        <p:sp>
          <p:nvSpPr>
            <p:cNvPr id="68645" name="任意多边形 36902"/>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46" name="直角三角形 36903"/>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1" name="组合 36904"/>
          <p:cNvGrpSpPr/>
          <p:nvPr/>
        </p:nvGrpSpPr>
        <p:grpSpPr>
          <a:xfrm>
            <a:off x="3657600" y="3657600"/>
            <a:ext cx="432197" cy="323850"/>
            <a:chOff x="0" y="0"/>
            <a:chExt cx="499" cy="408"/>
          </a:xfrm>
        </p:grpSpPr>
        <p:sp>
          <p:nvSpPr>
            <p:cNvPr id="68648" name="任意多边形 36905"/>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49" name="直角三角形 36906"/>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2" name="组合 36907"/>
          <p:cNvGrpSpPr/>
          <p:nvPr/>
        </p:nvGrpSpPr>
        <p:grpSpPr>
          <a:xfrm>
            <a:off x="3714750" y="3267075"/>
            <a:ext cx="432197" cy="323850"/>
            <a:chOff x="0" y="0"/>
            <a:chExt cx="499" cy="408"/>
          </a:xfrm>
        </p:grpSpPr>
        <p:sp>
          <p:nvSpPr>
            <p:cNvPr id="68651" name="任意多边形 36908"/>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52" name="直角三角形 36909"/>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3" name="组合 36910"/>
          <p:cNvGrpSpPr/>
          <p:nvPr/>
        </p:nvGrpSpPr>
        <p:grpSpPr>
          <a:xfrm>
            <a:off x="3714750" y="2857500"/>
            <a:ext cx="432197" cy="323850"/>
            <a:chOff x="0" y="0"/>
            <a:chExt cx="499" cy="408"/>
          </a:xfrm>
        </p:grpSpPr>
        <p:sp>
          <p:nvSpPr>
            <p:cNvPr id="68654" name="任意多边形 36911"/>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55" name="直角三角形 36912"/>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4" name="组合 36913"/>
          <p:cNvGrpSpPr/>
          <p:nvPr/>
        </p:nvGrpSpPr>
        <p:grpSpPr>
          <a:xfrm>
            <a:off x="3771900" y="2457450"/>
            <a:ext cx="432197" cy="323850"/>
            <a:chOff x="0" y="0"/>
            <a:chExt cx="499" cy="408"/>
          </a:xfrm>
        </p:grpSpPr>
        <p:sp>
          <p:nvSpPr>
            <p:cNvPr id="68657" name="任意多边形 36914"/>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58" name="直角三角形 36915"/>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5" name="组合 36916"/>
          <p:cNvGrpSpPr/>
          <p:nvPr/>
        </p:nvGrpSpPr>
        <p:grpSpPr>
          <a:xfrm>
            <a:off x="3829050" y="2114550"/>
            <a:ext cx="432197" cy="323850"/>
            <a:chOff x="0" y="0"/>
            <a:chExt cx="499" cy="408"/>
          </a:xfrm>
        </p:grpSpPr>
        <p:sp>
          <p:nvSpPr>
            <p:cNvPr id="68660" name="任意多边形 36917"/>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61" name="直角三角形 36918"/>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6" name="组合 36919"/>
          <p:cNvGrpSpPr/>
          <p:nvPr/>
        </p:nvGrpSpPr>
        <p:grpSpPr>
          <a:xfrm>
            <a:off x="3771900" y="1771650"/>
            <a:ext cx="432197" cy="323850"/>
            <a:chOff x="0" y="0"/>
            <a:chExt cx="499" cy="408"/>
          </a:xfrm>
        </p:grpSpPr>
        <p:sp>
          <p:nvSpPr>
            <p:cNvPr id="68663" name="任意多边形 36920"/>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64" name="直角三角形 36921"/>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7" name="组合 36922"/>
          <p:cNvGrpSpPr/>
          <p:nvPr/>
        </p:nvGrpSpPr>
        <p:grpSpPr>
          <a:xfrm>
            <a:off x="3543300" y="1485900"/>
            <a:ext cx="432197" cy="323850"/>
            <a:chOff x="0" y="0"/>
            <a:chExt cx="499" cy="408"/>
          </a:xfrm>
        </p:grpSpPr>
        <p:sp>
          <p:nvSpPr>
            <p:cNvPr id="68666" name="任意多边形 36923"/>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67" name="直角三角形 36924"/>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grpSp>
        <p:nvGrpSpPr>
          <p:cNvPr id="18" name="组合 36925"/>
          <p:cNvGrpSpPr/>
          <p:nvPr/>
        </p:nvGrpSpPr>
        <p:grpSpPr>
          <a:xfrm>
            <a:off x="3383756" y="1376363"/>
            <a:ext cx="432197" cy="323850"/>
            <a:chOff x="0" y="0"/>
            <a:chExt cx="499" cy="408"/>
          </a:xfrm>
        </p:grpSpPr>
        <p:sp>
          <p:nvSpPr>
            <p:cNvPr id="68669" name="任意多边形 36926"/>
            <p:cNvSpPr/>
            <p:nvPr/>
          </p:nvSpPr>
          <p:spPr>
            <a:xfrm>
              <a:off x="0" y="318"/>
              <a:ext cx="499" cy="90"/>
            </a:xfrm>
            <a:custGeom>
              <a:avLst/>
              <a:gdLst/>
              <a:ahLst/>
              <a:cxnLst>
                <a:cxn ang="0">
                  <a:pos x="0" y="0"/>
                </a:cxn>
                <a:cxn ang="0">
                  <a:pos x="0" y="0"/>
                </a:cxn>
                <a:cxn ang="0">
                  <a:pos x="0" y="0"/>
                </a:cxn>
                <a:cxn ang="0">
                  <a:pos x="0" y="0"/>
                </a:cxn>
              </a:cxnLst>
              <a:pathLst>
                <a:path w="21600" h="21600">
                  <a:moveTo>
                    <a:pt x="0" y="0"/>
                  </a:moveTo>
                  <a:lnTo>
                    <a:pt x="5400" y="21600"/>
                  </a:lnTo>
                  <a:lnTo>
                    <a:pt x="16200" y="21600"/>
                  </a:lnTo>
                  <a:lnTo>
                    <a:pt x="21600" y="0"/>
                  </a:lnTo>
                  <a:lnTo>
                    <a:pt x="0" y="0"/>
                  </a:lnTo>
                  <a:close/>
                </a:path>
              </a:pathLst>
            </a:custGeom>
            <a:solidFill>
              <a:srgbClr val="FF3300"/>
            </a:solidFill>
            <a:ln w="12700" cap="sq" cmpd="sng">
              <a:solidFill>
                <a:schemeClr val="tx1"/>
              </a:solidFill>
              <a:prstDash val="solid"/>
              <a:miter/>
              <a:headEnd type="none" w="med" len="med"/>
              <a:tailEnd type="none" w="med" len="med"/>
            </a:ln>
          </p:spPr>
          <p:txBody>
            <a:bodyPr/>
            <a:p>
              <a:endParaRPr lang="zh-CN" altLang="en-US" sz="100"/>
            </a:p>
          </p:txBody>
        </p:sp>
        <p:sp>
          <p:nvSpPr>
            <p:cNvPr id="68670" name="直角三角形 36927"/>
            <p:cNvSpPr/>
            <p:nvPr/>
          </p:nvSpPr>
          <p:spPr>
            <a:xfrm>
              <a:off x="181" y="0"/>
              <a:ext cx="136" cy="317"/>
            </a:xfrm>
            <a:prstGeom prst="rtTriangle">
              <a:avLst/>
            </a:prstGeom>
            <a:solidFill>
              <a:srgbClr val="FF3300"/>
            </a:solidFill>
            <a:ln w="12700" cap="sq" cmpd="sng">
              <a:solidFill>
                <a:schemeClr val="tx1"/>
              </a:solidFill>
              <a:prstDash val="solid"/>
              <a:miter/>
              <a:headEnd type="none" w="med" len="med"/>
              <a:tailEnd type="none" w="med" len="med"/>
            </a:ln>
          </p:spPr>
          <p:txBody>
            <a:bodyPr/>
            <a:p>
              <a:pPr eaLnBrk="0" hangingPunct="0"/>
              <a:endParaRPr lang="zh-CN" altLang="en-US" sz="100" dirty="0">
                <a:latin typeface="Arial" panose="020B0604020202020204" pitchFamily="34" charset="0"/>
                <a:ea typeface="宋体" panose="02010600030101010101" pitchFamily="2" charset="-122"/>
              </a:endParaRPr>
            </a:p>
          </p:txBody>
        </p:sp>
      </p:grpSp>
      <p:pic>
        <p:nvPicPr>
          <p:cNvPr id="36929" name="图片 36928" descr="ren 01"/>
          <p:cNvPicPr>
            <a:picLocks noChangeAspect="1"/>
          </p:cNvPicPr>
          <p:nvPr/>
        </p:nvPicPr>
        <p:blipFill>
          <a:blip r:embed="rId2"/>
          <a:stretch>
            <a:fillRect/>
          </a:stretch>
        </p:blipFill>
        <p:spPr>
          <a:xfrm>
            <a:off x="2574131" y="1538288"/>
            <a:ext cx="457200" cy="354806"/>
          </a:xfrm>
          <a:prstGeom prst="rect">
            <a:avLst/>
          </a:prstGeom>
          <a:noFill/>
          <a:ln w="9525">
            <a:noFill/>
          </a:ln>
        </p:spPr>
      </p:pic>
      <p:sp>
        <p:nvSpPr>
          <p:cNvPr id="36930" name="文本框 36929"/>
          <p:cNvSpPr txBox="1"/>
          <p:nvPr/>
        </p:nvSpPr>
        <p:spPr>
          <a:xfrm>
            <a:off x="4686300" y="5043170"/>
            <a:ext cx="4246245" cy="891540"/>
          </a:xfrm>
          <a:prstGeom prst="rect">
            <a:avLst/>
          </a:prstGeom>
          <a:noFill/>
          <a:ln w="9525">
            <a:noFill/>
          </a:ln>
        </p:spPr>
        <p:txBody>
          <a:bodyPr wrap="square">
            <a:spAutoFit/>
          </a:bodyPr>
          <a:p>
            <a:pPr eaLnBrk="0" hangingPunct="0">
              <a:spcBef>
                <a:spcPct val="50000"/>
              </a:spcBef>
            </a:pPr>
            <a:r>
              <a:rPr lang="zh-CN" altLang="en-US" sz="2600" b="1" dirty="0">
                <a:solidFill>
                  <a:schemeClr val="tx1"/>
                </a:solidFill>
                <a:uFillTx/>
                <a:latin typeface="黑体" panose="02010609060101010101" pitchFamily="2" charset="-122"/>
                <a:ea typeface="黑体" panose="02010609060101010101" pitchFamily="2" charset="-122"/>
              </a:rPr>
              <a:t>1860年，占领津、京，火烧圆明园，签定《北京条约》</a:t>
            </a:r>
            <a:endParaRPr lang="zh-CN" altLang="en-US" sz="2600" b="1" dirty="0">
              <a:solidFill>
                <a:schemeClr val="tx1"/>
              </a:solidFill>
              <a:uFillTx/>
              <a:latin typeface="黑体" panose="02010609060101010101" pitchFamily="2" charset="-122"/>
              <a:ea typeface="黑体" panose="02010609060101010101" pitchFamily="2" charset="-122"/>
            </a:endParaRPr>
          </a:p>
        </p:txBody>
      </p:sp>
      <p:sp>
        <p:nvSpPr>
          <p:cNvPr id="68673" name="直接连接符 36930"/>
          <p:cNvSpPr/>
          <p:nvPr/>
        </p:nvSpPr>
        <p:spPr>
          <a:xfrm>
            <a:off x="6192441" y="1893015"/>
            <a:ext cx="0" cy="486965"/>
          </a:xfrm>
          <a:prstGeom prst="line">
            <a:avLst/>
          </a:prstGeom>
          <a:ln w="76200" cap="flat" cmpd="sng">
            <a:solidFill>
              <a:srgbClr val="FF0000"/>
            </a:solidFill>
            <a:prstDash val="solid"/>
            <a:headEnd type="none" w="med" len="med"/>
            <a:tailEnd type="triangle" w="med" len="med"/>
          </a:ln>
        </p:spPr>
      </p:sp>
      <p:sp>
        <p:nvSpPr>
          <p:cNvPr id="68674" name="直接连接符 36931"/>
          <p:cNvSpPr/>
          <p:nvPr/>
        </p:nvSpPr>
        <p:spPr>
          <a:xfrm>
            <a:off x="6192441" y="2888456"/>
            <a:ext cx="0" cy="378619"/>
          </a:xfrm>
          <a:prstGeom prst="line">
            <a:avLst/>
          </a:prstGeom>
          <a:ln w="76200" cap="flat" cmpd="sng">
            <a:solidFill>
              <a:srgbClr val="FF0000"/>
            </a:solidFill>
            <a:prstDash val="solid"/>
            <a:headEnd type="none" w="med" len="med"/>
            <a:tailEnd type="triangle" w="med" len="med"/>
          </a:ln>
        </p:spPr>
      </p:sp>
      <p:sp>
        <p:nvSpPr>
          <p:cNvPr id="19" name="文本框 18"/>
          <p:cNvSpPr txBox="1"/>
          <p:nvPr/>
        </p:nvSpPr>
        <p:spPr>
          <a:xfrm>
            <a:off x="-36195" y="45085"/>
            <a:ext cx="5164455" cy="491490"/>
          </a:xfrm>
          <a:prstGeom prst="rect">
            <a:avLst/>
          </a:prstGeom>
          <a:solidFill>
            <a:srgbClr val="FFFF00"/>
          </a:solidFill>
          <a:ln w="9525">
            <a:solidFill>
              <a:srgbClr val="FF0000"/>
            </a:solidFill>
          </a:ln>
        </p:spPr>
        <p:txBody>
          <a:bodyPr wrap="non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二、战争进程：（</a:t>
            </a:r>
            <a:r>
              <a:rPr lang="zh-CN" altLang="en-US" sz="2600" b="1">
                <a:solidFill>
                  <a:schemeClr val="tx1"/>
                </a:solidFill>
                <a:uFillTx/>
                <a:latin typeface="黑体" panose="02010609060101010101" pitchFamily="2" charset="-122"/>
                <a:ea typeface="黑体" panose="02010609060101010101" pitchFamily="2" charset="-122"/>
                <a:sym typeface="+mn-ea"/>
              </a:rPr>
              <a:t>两次鸦片战争</a:t>
            </a:r>
            <a:r>
              <a:rPr lang="zh-CN" altLang="en-US" sz="2600" b="1">
                <a:solidFill>
                  <a:schemeClr val="tx1"/>
                </a:solidFill>
                <a:uFillTx/>
                <a:latin typeface="黑体" panose="02010609060101010101" pitchFamily="2" charset="-122"/>
                <a:ea typeface="黑体" panose="02010609060101010101" pitchFamily="2" charset="-122"/>
              </a:rPr>
              <a:t>）</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20" name="文本框 19"/>
          <p:cNvSpPr txBox="1"/>
          <p:nvPr/>
        </p:nvSpPr>
        <p:spPr>
          <a:xfrm>
            <a:off x="5220494" y="45244"/>
            <a:ext cx="3006725" cy="491490"/>
          </a:xfrm>
          <a:prstGeom prst="rect">
            <a:avLst/>
          </a:prstGeom>
          <a:solidFill>
            <a:schemeClr val="accent5">
              <a:lumMod val="20000"/>
              <a:lumOff val="80000"/>
            </a:schemeClr>
          </a:solidFill>
          <a:ln w="15875">
            <a:solidFill>
              <a:srgbClr val="FF0000"/>
            </a:solidFill>
          </a:ln>
        </p:spPr>
        <p:txBody>
          <a:bodyPr wrap="none" rtlCol="0">
            <a:spAutoFit/>
          </a:bodyPr>
          <a:p>
            <a:r>
              <a:rPr lang="en-US" altLang="zh-CN" sz="2600" b="1">
                <a:solidFill>
                  <a:schemeClr val="tx1"/>
                </a:solidFill>
                <a:uFillTx/>
                <a:latin typeface="+mn-ea"/>
                <a:cs typeface="+mn-ea"/>
              </a:rPr>
              <a:t>2</a:t>
            </a:r>
            <a:r>
              <a:rPr lang="zh-CN" altLang="en-US" sz="2600" b="1">
                <a:solidFill>
                  <a:schemeClr val="tx1"/>
                </a:solidFill>
                <a:uFillTx/>
                <a:latin typeface="+mn-ea"/>
                <a:cs typeface="+mn-ea"/>
              </a:rPr>
              <a:t>、第</a:t>
            </a:r>
            <a:r>
              <a:rPr lang="zh-CN" altLang="en-US" sz="2600" b="1">
                <a:solidFill>
                  <a:schemeClr val="tx1"/>
                </a:solidFill>
                <a:uFillTx/>
                <a:latin typeface="+mn-ea"/>
                <a:cs typeface="+mn-ea"/>
              </a:rPr>
              <a:t>二次鸦片战争</a:t>
            </a:r>
            <a:endParaRPr lang="zh-CN" altLang="en-US" sz="2600" b="1">
              <a:solidFill>
                <a:schemeClr val="tx1"/>
              </a:solidFill>
              <a:uFillTx/>
              <a:latin typeface="+mn-ea"/>
              <a:cs typeface="+mn-ea"/>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184785" y="1016793"/>
          <a:ext cx="8617585" cy="5032375"/>
        </p:xfrm>
        <a:graphic>
          <a:graphicData uri="http://schemas.openxmlformats.org/drawingml/2006/table">
            <a:tbl>
              <a:tblPr firstRow="1" bandRow="1">
                <a:tableStyleId>{5940675A-B579-460E-94D1-54222C63F5DA}</a:tableStyleId>
              </a:tblPr>
              <a:tblGrid>
                <a:gridCol w="2778125"/>
                <a:gridCol w="1020445"/>
                <a:gridCol w="3456305"/>
                <a:gridCol w="1362710"/>
              </a:tblGrid>
              <a:tr h="570865">
                <a:tc gridSpan="4">
                  <a:txBody>
                    <a:bodyPr/>
                    <a:p>
                      <a:pPr indent="0" algn="ctr">
                        <a:buNone/>
                      </a:pPr>
                      <a:r>
                        <a:rPr lang="zh-CN" altLang="en-US" sz="2800" b="1">
                          <a:solidFill>
                            <a:schemeClr val="bg1"/>
                          </a:solidFill>
                          <a:latin typeface="黑体" panose="02010609060101010101" pitchFamily="2" charset="-122"/>
                          <a:ea typeface="黑体" panose="02010609060101010101" pitchFamily="2" charset="-122"/>
                          <a:cs typeface="黑体" panose="02010609060101010101" pitchFamily="2" charset="-122"/>
                        </a:rPr>
                        <a:t>第二次鸦片战争（</a:t>
                      </a:r>
                      <a:r>
                        <a:rPr lang="en-US" altLang="zh-CN" sz="2800" b="1">
                          <a:solidFill>
                            <a:schemeClr val="bg1"/>
                          </a:solidFill>
                          <a:latin typeface="黑体" panose="02010609060101010101" pitchFamily="2" charset="-122"/>
                          <a:ea typeface="黑体" panose="02010609060101010101" pitchFamily="2" charset="-122"/>
                          <a:cs typeface="黑体" panose="02010609060101010101" pitchFamily="2" charset="-122"/>
                        </a:rPr>
                        <a:t>1856-1860</a:t>
                      </a:r>
                      <a:r>
                        <a:rPr lang="zh-CN" altLang="en-US" sz="2800" b="1">
                          <a:solidFill>
                            <a:schemeClr val="bg1"/>
                          </a:solidFill>
                          <a:latin typeface="黑体" panose="02010609060101010101" pitchFamily="2" charset="-122"/>
                          <a:ea typeface="黑体" panose="02010609060101010101" pitchFamily="2" charset="-122"/>
                          <a:cs typeface="黑体" panose="02010609060101010101" pitchFamily="2" charset="-122"/>
                        </a:rPr>
                        <a:t>年）</a:t>
                      </a:r>
                      <a:endParaRPr lang="zh-CN" altLang="en-US" sz="2800" b="1">
                        <a:solidFill>
                          <a:schemeClr val="bg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h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h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h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r>
              <a:tr h="617220">
                <a:tc>
                  <a:txBody>
                    <a:bodyPr wrap="square"/>
                    <a:p>
                      <a:pPr indent="0" algn="ctr">
                        <a:buNone/>
                      </a:pPr>
                      <a:r>
                        <a:rPr lang="en-US" sz="2100" b="1">
                          <a:solidFill>
                            <a:schemeClr val="bg1"/>
                          </a:solidFill>
                          <a:latin typeface="黑体" panose="02010609060101010101" pitchFamily="2" charset="-122"/>
                          <a:ea typeface="黑体" panose="02010609060101010101" pitchFamily="2" charset="-122"/>
                          <a:cs typeface="宋体" panose="02010600030101010101" pitchFamily="2" charset="-122"/>
                        </a:rPr>
                        <a:t>条约</a:t>
                      </a:r>
                      <a:r>
                        <a:rPr lang="zh-CN" altLang="en-US" sz="2100" b="1">
                          <a:solidFill>
                            <a:schemeClr val="bg1"/>
                          </a:solidFill>
                          <a:latin typeface="黑体" panose="02010609060101010101" pitchFamily="2" charset="-122"/>
                          <a:ea typeface="黑体" panose="02010609060101010101" pitchFamily="2" charset="-122"/>
                          <a:cs typeface="宋体" panose="02010600030101010101" pitchFamily="2" charset="-122"/>
                        </a:rPr>
                        <a:t>名称</a:t>
                      </a:r>
                      <a:endParaRPr lang="zh-CN" altLang="en-US" sz="2100" b="1">
                        <a:solidFill>
                          <a:schemeClr val="bg1"/>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a:txBody>
                    <a:bodyPr wrap="square"/>
                    <a:p>
                      <a:pPr indent="0" algn="ctr">
                        <a:buNone/>
                      </a:pPr>
                      <a:r>
                        <a:rPr lang="en-US" sz="2100" b="1">
                          <a:solidFill>
                            <a:schemeClr val="bg1"/>
                          </a:solidFill>
                          <a:latin typeface="黑体" panose="02010609060101010101" pitchFamily="2" charset="-122"/>
                          <a:ea typeface="黑体" panose="02010609060101010101" pitchFamily="2" charset="-122"/>
                          <a:cs typeface="宋体" panose="02010600030101010101" pitchFamily="2" charset="-122"/>
                        </a:rPr>
                        <a:t>时间</a:t>
                      </a:r>
                      <a:endParaRPr lang="en-US" altLang="en-US" sz="2100" b="1">
                        <a:solidFill>
                          <a:schemeClr val="bg1"/>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a:txBody>
                    <a:bodyPr wrap="square"/>
                    <a:p>
                      <a:pPr indent="0" algn="ctr">
                        <a:buNone/>
                      </a:pPr>
                      <a:r>
                        <a:rPr lang="en-US" sz="2100" b="1">
                          <a:solidFill>
                            <a:schemeClr val="bg1"/>
                          </a:solidFill>
                          <a:latin typeface="黑体" panose="02010609060101010101" pitchFamily="2" charset="-122"/>
                          <a:ea typeface="黑体" panose="02010609060101010101" pitchFamily="2" charset="-122"/>
                          <a:cs typeface="宋体" panose="02010600030101010101" pitchFamily="2" charset="-122"/>
                        </a:rPr>
                        <a:t>内容</a:t>
                      </a:r>
                      <a:endParaRPr lang="en-US" altLang="en-US" sz="2100" b="1">
                        <a:solidFill>
                          <a:schemeClr val="bg1"/>
                        </a:solidFill>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c>
                  <a:txBody>
                    <a:bodyPr wrap="square"/>
                    <a:p>
                      <a:pPr indent="0" algn="ctr">
                        <a:buNone/>
                      </a:pPr>
                      <a:r>
                        <a:rPr lang="en-US" sz="2100" b="1">
                          <a:solidFill>
                            <a:schemeClr val="bg1"/>
                          </a:solidFill>
                          <a:latin typeface="黑体" panose="02010609060101010101" pitchFamily="2" charset="-122"/>
                          <a:ea typeface="黑体" panose="02010609060101010101" pitchFamily="2" charset="-122"/>
                          <a:cs typeface="黑体" panose="02010609060101010101" pitchFamily="2" charset="-122"/>
                        </a:rPr>
                        <a:t> 影响</a:t>
                      </a:r>
                      <a:endParaRPr lang="en-US" altLang="en-US" sz="2100" b="1">
                        <a:solidFill>
                          <a:schemeClr val="bg1"/>
                        </a:solidFill>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75000"/>
                      </a:schemeClr>
                    </a:solidFill>
                  </a:tcPr>
                </a:tc>
              </a:tr>
              <a:tr h="1007745">
                <a:tc>
                  <a:txBody>
                    <a:bodyPr wrap="square"/>
                    <a:p>
                      <a:pPr indent="0" algn="ctr">
                        <a:buNone/>
                      </a:pP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中与英、法、美、俄</a:t>
                      </a:r>
                      <a:endPar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endParaRPr>
                    </a:p>
                    <a:p>
                      <a:pPr indent="0" algn="ctr">
                        <a:buNone/>
                      </a:pP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a:t>
                      </a: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天津条约</a:t>
                      </a: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a:t>
                      </a:r>
                      <a:endParaRPr lang="en-US"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wrap="square"/>
                    <a:p>
                      <a:pPr indent="0" algn="ctr">
                        <a:buNone/>
                      </a:pPr>
                      <a:r>
                        <a:rPr lang="en-US"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1858</a:t>
                      </a:r>
                      <a:r>
                        <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年</a:t>
                      </a:r>
                      <a:endPar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2">
                  <a:txBody>
                    <a:bodyPr wrap="square"/>
                    <a:p>
                      <a:pPr indent="0">
                        <a:buNone/>
                      </a:pPr>
                      <a:endParaRPr lang="en-US" altLang="en-US" sz="2100" b="1">
                        <a:solidFill>
                          <a:srgbClr val="C00000"/>
                        </a:solidFill>
                        <a:effectLst/>
                        <a:latin typeface="黑体" panose="02010609060101010101" pitchFamily="2" charset="-122"/>
                        <a:ea typeface="黑体" panose="02010609060101010101" pitchFamily="2" charset="-122"/>
                        <a:cs typeface="方正宋三简体" panose="02010601030101010101"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4">
                  <a:txBody>
                    <a:bodyPr wrap="square"/>
                    <a:p>
                      <a:pPr indent="0">
                        <a:buNone/>
                      </a:pPr>
                      <a:endParaRPr lang="en-US" altLang="en-US" sz="2100" b="1">
                        <a:solidFill>
                          <a:srgbClr val="C00000"/>
                        </a:solidFill>
                        <a:effectLst/>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r>
              <a:tr h="879475">
                <a:tc>
                  <a:txBody>
                    <a:bodyPr wrap="square"/>
                    <a:p>
                      <a:pPr indent="0" algn="ctr">
                        <a:buNone/>
                      </a:pP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sym typeface="+mn-ea"/>
                        </a:rPr>
                        <a:t>中英、中法</a:t>
                      </a:r>
                      <a:endPar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sym typeface="+mn-ea"/>
                      </a:endParaRPr>
                    </a:p>
                    <a:p>
                      <a:pPr indent="0" algn="ctr">
                        <a:buNone/>
                      </a:pP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a:t>
                      </a: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北京</a:t>
                      </a: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条约》</a:t>
                      </a:r>
                      <a:endParaRPr lang="en-US"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wrap="square"/>
                    <a:p>
                      <a:pPr indent="0" algn="ctr">
                        <a:buNone/>
                      </a:pPr>
                      <a:r>
                        <a:rPr lang="en-US"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1860</a:t>
                      </a:r>
                      <a:r>
                        <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年</a:t>
                      </a:r>
                      <a:endPar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794385">
                <a:tc>
                  <a:txBody>
                    <a:bodyPr wrap="square"/>
                    <a:p>
                      <a:pPr indent="0" algn="ctr">
                        <a:buNone/>
                      </a:pP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中俄《瑷珲条约》</a:t>
                      </a:r>
                      <a:endPar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wrap="square"/>
                    <a:p>
                      <a:pPr indent="0" algn="ctr">
                        <a:buNone/>
                      </a:pPr>
                      <a:r>
                        <a:rPr lang="en-US"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1858</a:t>
                      </a:r>
                      <a:r>
                        <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年</a:t>
                      </a:r>
                      <a:endPar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rowSpan="2">
                  <a:txBody>
                    <a:bodyPr/>
                    <a:p>
                      <a:pPr indent="0">
                        <a:buNone/>
                      </a:pPr>
                      <a:endParaRPr lang="en-US" altLang="en-US" sz="2100" b="1">
                        <a:solidFill>
                          <a:srgbClr val="C00000"/>
                        </a:solidFill>
                        <a:effectLst/>
                        <a:latin typeface="黑体" panose="02010609060101010101" pitchFamily="2" charset="-122"/>
                        <a:ea typeface="黑体" panose="02010609060101010101" pitchFamily="2" charset="-122"/>
                        <a:cs typeface="Calibri" panose="020F0502020204030204" pitchFamily="34" charset="0"/>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r>
              <a:tr h="1162685">
                <a:tc>
                  <a:txBody>
                    <a:bodyPr wrap="square"/>
                    <a:p>
                      <a:pPr indent="0" algn="ctr">
                        <a:buNone/>
                      </a:pP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中俄</a:t>
                      </a: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a:t>
                      </a:r>
                      <a:r>
                        <a:rPr lang="zh-CN"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北京条约</a:t>
                      </a:r>
                      <a:r>
                        <a:rPr 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rPr>
                        <a:t>》</a:t>
                      </a:r>
                      <a:endParaRPr lang="en-US" altLang="en-US" sz="2100" b="1">
                        <a:solidFill>
                          <a:srgbClr val="FF0000"/>
                        </a:solidFill>
                        <a:effectLst/>
                        <a:latin typeface="黑体" panose="02010609060101010101" pitchFamily="2" charset="-122"/>
                        <a:ea typeface="黑体" panose="02010609060101010101" pitchFamily="2" charset="-122"/>
                        <a:cs typeface="宋体" panose="0201060003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a:txBody>
                    <a:bodyPr wrap="square"/>
                    <a:p>
                      <a:pPr indent="0" algn="ctr">
                        <a:buNone/>
                      </a:pPr>
                      <a:r>
                        <a:rPr lang="en-US"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1860</a:t>
                      </a:r>
                      <a:r>
                        <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rPr>
                        <a:t>年</a:t>
                      </a:r>
                      <a:endParaRPr lang="zh-CN" altLang="en-US" sz="2100" b="1">
                        <a:solidFill>
                          <a:srgbClr val="FF0000"/>
                        </a:solidFill>
                        <a:effectLst/>
                        <a:latin typeface="黑体" panose="02010609060101010101" pitchFamily="2" charset="-122"/>
                        <a:ea typeface="黑体" panose="02010609060101010101" pitchFamily="2" charset="-122"/>
                        <a:cs typeface="黑体" panose="02010609060101010101" pitchFamily="2" charset="-122"/>
                      </a:endParaRPr>
                    </a:p>
                  </a:txBody>
                  <a:tcPr marL="51435" marR="5143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lumMod val="95000"/>
                      </a:schemeClr>
                    </a:solid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
        <p:nvSpPr>
          <p:cNvPr id="4" name="文本框 3"/>
          <p:cNvSpPr txBox="1"/>
          <p:nvPr/>
        </p:nvSpPr>
        <p:spPr>
          <a:xfrm>
            <a:off x="4126865" y="2247265"/>
            <a:ext cx="3232785" cy="1630045"/>
          </a:xfrm>
          <a:prstGeom prst="rect">
            <a:avLst/>
          </a:prstGeom>
          <a:solidFill>
            <a:schemeClr val="bg2"/>
          </a:solidFill>
        </p:spPr>
        <p:txBody>
          <a:bodyPr wrap="square" rtlCol="0">
            <a:spAutoFit/>
          </a:bodyPr>
          <a:p>
            <a:pPr>
              <a:lnSpc>
                <a:spcPct val="100000"/>
              </a:lnSpc>
            </a:pP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英法获得</a:t>
            </a:r>
            <a:r>
              <a:rPr 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割地、赔款、开放通商口岸</a:t>
            </a:r>
            <a:r>
              <a:rPr lang="zh-CN" alt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、内河航行权</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等权益；</a:t>
            </a:r>
            <a:endPar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a:p>
            <a:pPr>
              <a:lnSpc>
                <a:spcPct val="100000"/>
              </a:lnSpc>
            </a:pP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鸦片以“洋药”</a:t>
            </a:r>
            <a:r>
              <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名义</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进口，实现</a:t>
            </a:r>
            <a:r>
              <a:rPr 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鸦片贸易合法化</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endParaRPr lang="en-US" alt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8" name="文本框 7"/>
          <p:cNvSpPr txBox="1"/>
          <p:nvPr/>
        </p:nvSpPr>
        <p:spPr>
          <a:xfrm>
            <a:off x="4068445" y="4004945"/>
            <a:ext cx="3283585" cy="1938020"/>
          </a:xfrm>
          <a:prstGeom prst="rect">
            <a:avLst/>
          </a:prstGeom>
          <a:solidFill>
            <a:schemeClr val="bg2"/>
          </a:solidFill>
        </p:spPr>
        <p:txBody>
          <a:bodyPr wrap="square" rtlCol="0">
            <a:spAutoFit/>
          </a:bodyPr>
          <a:p>
            <a:pPr>
              <a:lnSpc>
                <a:spcPct val="100000"/>
              </a:lnSpc>
            </a:pP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    俄国抢占</a:t>
            </a:r>
            <a:r>
              <a:rPr 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黑龙江以北、乌苏里江以东</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100余万平方千米的中国土地，还把俄方提出的</a:t>
            </a:r>
            <a:r>
              <a:rPr 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边界</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走向强加给中国，为此后大规模侵占中国</a:t>
            </a:r>
            <a:r>
              <a:rPr lang="en-US" sz="2000" b="1">
                <a:solidFill>
                  <a:srgbClr val="C00000"/>
                </a:solidFill>
                <a:latin typeface="黑体" panose="02010609060101010101" pitchFamily="2" charset="-122"/>
                <a:ea typeface="黑体" panose="02010609060101010101" pitchFamily="2" charset="-122"/>
                <a:cs typeface="黑体" panose="02010609060101010101" pitchFamily="2" charset="-122"/>
                <a:sym typeface="+mn-ea"/>
              </a:rPr>
              <a:t>领土</a:t>
            </a:r>
            <a:r>
              <a:rPr 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rPr>
              <a:t>制造根据。</a:t>
            </a:r>
            <a:endParaRPr lang="en-US" altLang="en-US" sz="2000" b="1">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9" name="文本框 8"/>
          <p:cNvSpPr txBox="1"/>
          <p:nvPr/>
        </p:nvSpPr>
        <p:spPr>
          <a:xfrm>
            <a:off x="7577138" y="2550796"/>
            <a:ext cx="1127284" cy="2306955"/>
          </a:xfrm>
          <a:prstGeom prst="rect">
            <a:avLst/>
          </a:prstGeom>
          <a:solidFill>
            <a:schemeClr val="bg2"/>
          </a:solidFill>
        </p:spPr>
        <p:txBody>
          <a:bodyPr wrap="square" rtlCol="0" anchor="t">
            <a:spAutoFit/>
          </a:bodyPr>
          <a:p>
            <a:r>
              <a:rPr lang="zh-CN" altLang="en-US" sz="2400" b="1" dirty="0">
                <a:solidFill>
                  <a:schemeClr val="tx1"/>
                </a:solidFill>
                <a:latin typeface="黑体" panose="02010609060101010101" pitchFamily="2" charset="-122"/>
                <a:ea typeface="黑体" panose="02010609060101010101" pitchFamily="2" charset="-122"/>
                <a:sym typeface="+mn-ea"/>
              </a:rPr>
              <a:t>中国的独立、主权和领土完整受到了侵犯</a:t>
            </a:r>
            <a:endParaRPr lang="zh-CN" altLang="en-US" sz="2400" b="1" dirty="0">
              <a:solidFill>
                <a:schemeClr val="tx1"/>
              </a:solidFill>
              <a:latin typeface="黑体" panose="02010609060101010101" pitchFamily="2" charset="-122"/>
              <a:ea typeface="黑体" panose="02010609060101010101" pitchFamily="2" charset="-122"/>
              <a:sym typeface="+mn-ea"/>
            </a:endParaRPr>
          </a:p>
        </p:txBody>
      </p:sp>
      <p:sp>
        <p:nvSpPr>
          <p:cNvPr id="16" name="文本框 15"/>
          <p:cNvSpPr txBox="1"/>
          <p:nvPr>
            <p:custDataLst>
              <p:tags r:id="rId2"/>
            </p:custDataLst>
          </p:nvPr>
        </p:nvSpPr>
        <p:spPr>
          <a:xfrm>
            <a:off x="166370" y="332740"/>
            <a:ext cx="8811260" cy="475615"/>
          </a:xfrm>
          <a:prstGeom prst="rect">
            <a:avLst/>
          </a:prstGeom>
          <a:solidFill>
            <a:srgbClr val="FFFF00"/>
          </a:solidFill>
        </p:spPr>
        <p:txBody>
          <a:bodyPr wrap="square" rtlCol="0">
            <a:spAutoFit/>
            <a:scene3d>
              <a:camera prst="orthographicFront"/>
              <a:lightRig rig="threePt" dir="t"/>
            </a:scene3d>
          </a:bodyPr>
          <a:p>
            <a:pPr indent="0" algn="ctr" fontAlgn="auto">
              <a:lnSpc>
                <a:spcPts val="3000"/>
              </a:lnSpc>
            </a:pPr>
            <a:r>
              <a:rPr lang="zh-CN" altLang="en-US" sz="2400" b="1">
                <a:solidFill>
                  <a:schemeClr val="tx1"/>
                </a:solidFill>
                <a:effectLst/>
                <a:latin typeface="黑体" panose="02010609060101010101" pitchFamily="2" charset="-122"/>
                <a:ea typeface="黑体" panose="02010609060101010101" pitchFamily="2" charset="-122"/>
              </a:rPr>
              <a:t>第二次鸦片战争的影响：中国进一步</a:t>
            </a:r>
            <a:r>
              <a:rPr lang="zh-CN" altLang="en-US" sz="2400" b="1">
                <a:solidFill>
                  <a:schemeClr val="tx1"/>
                </a:solidFill>
                <a:effectLst/>
                <a:latin typeface="黑体" panose="02010609060101010101" pitchFamily="2" charset="-122"/>
                <a:ea typeface="黑体" panose="02010609060101010101" pitchFamily="2" charset="-122"/>
              </a:rPr>
              <a:t>沦为半殖民地</a:t>
            </a:r>
            <a:r>
              <a:rPr lang="zh-CN" altLang="en-US" sz="2400" b="1">
                <a:solidFill>
                  <a:schemeClr val="tx1"/>
                </a:solidFill>
                <a:effectLst/>
                <a:highlight>
                  <a:srgbClr val="FFFF00"/>
                </a:highlight>
                <a:latin typeface="黑体" panose="02010609060101010101" pitchFamily="2" charset="-122"/>
                <a:ea typeface="黑体" panose="02010609060101010101" pitchFamily="2" charset="-122"/>
              </a:rPr>
              <a:t>半封建</a:t>
            </a:r>
            <a:r>
              <a:rPr lang="zh-CN" altLang="en-US" sz="2400" b="1">
                <a:solidFill>
                  <a:schemeClr val="tx1"/>
                </a:solidFill>
                <a:effectLst/>
                <a:latin typeface="黑体" panose="02010609060101010101" pitchFamily="2" charset="-122"/>
                <a:ea typeface="黑体" panose="02010609060101010101" pitchFamily="2" charset="-122"/>
              </a:rPr>
              <a:t>社会。</a:t>
            </a:r>
            <a:endParaRPr lang="zh-CN" altLang="en-US" sz="2400" b="1">
              <a:solidFill>
                <a:schemeClr val="tx1"/>
              </a:solidFill>
              <a:effectLst/>
              <a:latin typeface="黑体" panose="02010609060101010101" pitchFamily="2" charset="-122"/>
              <a:ea typeface="黑体" panose="02010609060101010101" pitchFamily="2" charset="-122"/>
              <a:sym typeface="+mn-ea"/>
            </a:endParaRPr>
          </a:p>
        </p:txBody>
      </p:sp>
    </p:spTree>
    <p:custDataLst>
      <p:tags r:id="rId3"/>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1"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8" grpId="0" bldLvl="0" animBg="1"/>
      <p:bldP spid="8" grpId="1" animBg="1"/>
      <p:bldP spid="9" grpId="0" bldLvl="0" animBg="1"/>
      <p:bldP spid="9" grpId="1" animBg="1"/>
      <p:bldP spid="16"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37889" name="Picture 2" descr="t3"/>
          <p:cNvPicPr>
            <a:picLocks noChangeAspect="1"/>
          </p:cNvPicPr>
          <p:nvPr/>
        </p:nvPicPr>
        <p:blipFill>
          <a:blip r:embed="rId1">
            <a:clrChange>
              <a:clrFrom>
                <a:srgbClr val="FFFFFF"/>
              </a:clrFrom>
              <a:clrTo>
                <a:srgbClr val="FFFFFF">
                  <a:alpha val="0"/>
                </a:srgbClr>
              </a:clrTo>
            </a:clrChange>
          </a:blip>
          <a:srcRect l="3845" t="19940" r="4082" b="44897"/>
          <a:stretch>
            <a:fillRect/>
          </a:stretch>
        </p:blipFill>
        <p:spPr>
          <a:xfrm>
            <a:off x="323850" y="800735"/>
            <a:ext cx="8569325" cy="3214370"/>
          </a:xfrm>
          <a:prstGeom prst="rect">
            <a:avLst/>
          </a:prstGeom>
          <a:noFill/>
          <a:ln w="38100" cap="flat" cmpd="sng">
            <a:solidFill>
              <a:srgbClr val="008000"/>
            </a:solidFill>
            <a:prstDash val="solid"/>
            <a:miter/>
            <a:headEnd type="none" w="med" len="med"/>
            <a:tailEnd type="none" w="med" len="med"/>
          </a:ln>
        </p:spPr>
      </p:pic>
      <p:sp>
        <p:nvSpPr>
          <p:cNvPr id="37890" name="Freeform 3"/>
          <p:cNvSpPr/>
          <p:nvPr/>
        </p:nvSpPr>
        <p:spPr>
          <a:xfrm>
            <a:off x="5867400" y="1314450"/>
            <a:ext cx="2133600" cy="914400"/>
          </a:xfrm>
          <a:custGeom>
            <a:avLst/>
            <a:gdLst/>
            <a:ahLst/>
            <a:cxnLst>
              <a:cxn ang="0">
                <a:pos x="457200" y="114300"/>
              </a:cxn>
              <a:cxn ang="0">
                <a:pos x="381000" y="228600"/>
              </a:cxn>
              <a:cxn ang="0">
                <a:pos x="304800" y="285750"/>
              </a:cxn>
              <a:cxn ang="0">
                <a:pos x="76200" y="342900"/>
              </a:cxn>
              <a:cxn ang="0">
                <a:pos x="0" y="400050"/>
              </a:cxn>
              <a:cxn ang="0">
                <a:pos x="0" y="514350"/>
              </a:cxn>
              <a:cxn ang="0">
                <a:pos x="228600" y="457200"/>
              </a:cxn>
              <a:cxn ang="0">
                <a:pos x="381000" y="400050"/>
              </a:cxn>
              <a:cxn ang="0">
                <a:pos x="609600" y="400050"/>
              </a:cxn>
              <a:cxn ang="0">
                <a:pos x="685800" y="457200"/>
              </a:cxn>
              <a:cxn ang="0">
                <a:pos x="914400" y="685800"/>
              </a:cxn>
              <a:cxn ang="0">
                <a:pos x="990600" y="742950"/>
              </a:cxn>
              <a:cxn ang="0">
                <a:pos x="1143000" y="742950"/>
              </a:cxn>
              <a:cxn ang="0">
                <a:pos x="1219200" y="800100"/>
              </a:cxn>
              <a:cxn ang="0">
                <a:pos x="1371600" y="857250"/>
              </a:cxn>
              <a:cxn ang="0">
                <a:pos x="1447800" y="914400"/>
              </a:cxn>
              <a:cxn ang="0">
                <a:pos x="1524000" y="800100"/>
              </a:cxn>
              <a:cxn ang="0">
                <a:pos x="1752600" y="742950"/>
              </a:cxn>
              <a:cxn ang="0">
                <a:pos x="1828800" y="628650"/>
              </a:cxn>
              <a:cxn ang="0">
                <a:pos x="1905000" y="571500"/>
              </a:cxn>
              <a:cxn ang="0">
                <a:pos x="1828800" y="457200"/>
              </a:cxn>
              <a:cxn ang="0">
                <a:pos x="1905000" y="342900"/>
              </a:cxn>
              <a:cxn ang="0">
                <a:pos x="1981200" y="285750"/>
              </a:cxn>
              <a:cxn ang="0">
                <a:pos x="2057400" y="228600"/>
              </a:cxn>
              <a:cxn ang="0">
                <a:pos x="2133600" y="114300"/>
              </a:cxn>
              <a:cxn ang="0">
                <a:pos x="1981200" y="0"/>
              </a:cxn>
              <a:cxn ang="0">
                <a:pos x="1752600" y="114300"/>
              </a:cxn>
              <a:cxn ang="0">
                <a:pos x="1676400" y="0"/>
              </a:cxn>
              <a:cxn ang="0">
                <a:pos x="1524000" y="0"/>
              </a:cxn>
              <a:cxn ang="0">
                <a:pos x="1524000" y="114300"/>
              </a:cxn>
              <a:cxn ang="0">
                <a:pos x="1371600" y="228600"/>
              </a:cxn>
              <a:cxn ang="0">
                <a:pos x="1295400" y="171450"/>
              </a:cxn>
              <a:cxn ang="0">
                <a:pos x="1295400" y="285750"/>
              </a:cxn>
              <a:cxn ang="0">
                <a:pos x="1219200" y="228600"/>
              </a:cxn>
              <a:cxn ang="0">
                <a:pos x="1295400" y="114300"/>
              </a:cxn>
              <a:cxn ang="0">
                <a:pos x="1143000" y="57150"/>
              </a:cxn>
              <a:cxn ang="0">
                <a:pos x="1066800" y="0"/>
              </a:cxn>
              <a:cxn ang="0">
                <a:pos x="914400" y="57150"/>
              </a:cxn>
              <a:cxn ang="0">
                <a:pos x="685800" y="57150"/>
              </a:cxn>
              <a:cxn ang="0">
                <a:pos x="457200" y="114300"/>
              </a:cxn>
            </a:cxnLst>
            <a:pathLst>
              <a:path w="1344" h="768">
                <a:moveTo>
                  <a:pt x="288" y="96"/>
                </a:moveTo>
                <a:lnTo>
                  <a:pt x="240" y="192"/>
                </a:lnTo>
                <a:lnTo>
                  <a:pt x="192" y="240"/>
                </a:lnTo>
                <a:lnTo>
                  <a:pt x="48" y="288"/>
                </a:lnTo>
                <a:lnTo>
                  <a:pt x="0" y="336"/>
                </a:lnTo>
                <a:lnTo>
                  <a:pt x="0" y="432"/>
                </a:lnTo>
                <a:lnTo>
                  <a:pt x="144" y="384"/>
                </a:lnTo>
                <a:lnTo>
                  <a:pt x="240" y="336"/>
                </a:lnTo>
                <a:lnTo>
                  <a:pt x="384" y="336"/>
                </a:lnTo>
                <a:lnTo>
                  <a:pt x="432" y="384"/>
                </a:lnTo>
                <a:lnTo>
                  <a:pt x="576" y="576"/>
                </a:lnTo>
                <a:lnTo>
                  <a:pt x="624" y="624"/>
                </a:lnTo>
                <a:lnTo>
                  <a:pt x="720" y="624"/>
                </a:lnTo>
                <a:lnTo>
                  <a:pt x="768" y="672"/>
                </a:lnTo>
                <a:lnTo>
                  <a:pt x="864" y="720"/>
                </a:lnTo>
                <a:lnTo>
                  <a:pt x="912" y="768"/>
                </a:lnTo>
                <a:lnTo>
                  <a:pt x="960" y="672"/>
                </a:lnTo>
                <a:lnTo>
                  <a:pt x="1104" y="624"/>
                </a:lnTo>
                <a:lnTo>
                  <a:pt x="1152" y="528"/>
                </a:lnTo>
                <a:lnTo>
                  <a:pt x="1200" y="480"/>
                </a:lnTo>
                <a:lnTo>
                  <a:pt x="1152" y="384"/>
                </a:lnTo>
                <a:lnTo>
                  <a:pt x="1200" y="288"/>
                </a:lnTo>
                <a:lnTo>
                  <a:pt x="1248" y="240"/>
                </a:lnTo>
                <a:lnTo>
                  <a:pt x="1296" y="192"/>
                </a:lnTo>
                <a:lnTo>
                  <a:pt x="1344" y="96"/>
                </a:lnTo>
                <a:lnTo>
                  <a:pt x="1248" y="0"/>
                </a:lnTo>
                <a:lnTo>
                  <a:pt x="1104" y="96"/>
                </a:lnTo>
                <a:lnTo>
                  <a:pt x="1056" y="0"/>
                </a:lnTo>
                <a:lnTo>
                  <a:pt x="960" y="0"/>
                </a:lnTo>
                <a:lnTo>
                  <a:pt x="960" y="96"/>
                </a:lnTo>
                <a:lnTo>
                  <a:pt x="864" y="192"/>
                </a:lnTo>
                <a:lnTo>
                  <a:pt x="816" y="144"/>
                </a:lnTo>
                <a:lnTo>
                  <a:pt x="816" y="240"/>
                </a:lnTo>
                <a:lnTo>
                  <a:pt x="768" y="192"/>
                </a:lnTo>
                <a:lnTo>
                  <a:pt x="816" y="96"/>
                </a:lnTo>
                <a:lnTo>
                  <a:pt x="720" y="48"/>
                </a:lnTo>
                <a:lnTo>
                  <a:pt x="672" y="0"/>
                </a:lnTo>
                <a:lnTo>
                  <a:pt x="576" y="48"/>
                </a:lnTo>
                <a:lnTo>
                  <a:pt x="432" y="48"/>
                </a:lnTo>
                <a:lnTo>
                  <a:pt x="288" y="96"/>
                </a:lnTo>
                <a:close/>
              </a:path>
            </a:pathLst>
          </a:custGeom>
          <a:solidFill>
            <a:srgbClr val="FF4949"/>
          </a:solidFill>
          <a:ln w="38100" cap="flat" cmpd="sng">
            <a:solidFill>
              <a:srgbClr val="FF4949"/>
            </a:solidFill>
            <a:prstDash val="solid"/>
            <a:round/>
            <a:headEnd type="none" w="med" len="med"/>
            <a:tailEnd type="none" w="sm" len="lg"/>
          </a:ln>
        </p:spPr>
        <p:txBody>
          <a:bodyPr/>
          <a:p>
            <a:endParaRPr lang="zh-CN" altLang="en-US"/>
          </a:p>
        </p:txBody>
      </p:sp>
      <p:sp>
        <p:nvSpPr>
          <p:cNvPr id="37891" name="Freeform 4"/>
          <p:cNvSpPr/>
          <p:nvPr/>
        </p:nvSpPr>
        <p:spPr>
          <a:xfrm>
            <a:off x="5867400" y="1314450"/>
            <a:ext cx="2133600" cy="914400"/>
          </a:xfrm>
          <a:custGeom>
            <a:avLst/>
            <a:gdLst/>
            <a:ahLst/>
            <a:cxnLst>
              <a:cxn ang="0">
                <a:pos x="457200" y="114300"/>
              </a:cxn>
              <a:cxn ang="0">
                <a:pos x="381000" y="228600"/>
              </a:cxn>
              <a:cxn ang="0">
                <a:pos x="304800" y="285750"/>
              </a:cxn>
              <a:cxn ang="0">
                <a:pos x="76200" y="342900"/>
              </a:cxn>
              <a:cxn ang="0">
                <a:pos x="0" y="400050"/>
              </a:cxn>
              <a:cxn ang="0">
                <a:pos x="0" y="514350"/>
              </a:cxn>
              <a:cxn ang="0">
                <a:pos x="228600" y="457200"/>
              </a:cxn>
              <a:cxn ang="0">
                <a:pos x="381000" y="400050"/>
              </a:cxn>
              <a:cxn ang="0">
                <a:pos x="609600" y="400050"/>
              </a:cxn>
              <a:cxn ang="0">
                <a:pos x="685800" y="457200"/>
              </a:cxn>
              <a:cxn ang="0">
                <a:pos x="914400" y="685800"/>
              </a:cxn>
              <a:cxn ang="0">
                <a:pos x="990600" y="742950"/>
              </a:cxn>
              <a:cxn ang="0">
                <a:pos x="1143000" y="742950"/>
              </a:cxn>
              <a:cxn ang="0">
                <a:pos x="1219200" y="800100"/>
              </a:cxn>
              <a:cxn ang="0">
                <a:pos x="1371600" y="857250"/>
              </a:cxn>
              <a:cxn ang="0">
                <a:pos x="1447800" y="914400"/>
              </a:cxn>
              <a:cxn ang="0">
                <a:pos x="1524000" y="800100"/>
              </a:cxn>
              <a:cxn ang="0">
                <a:pos x="1752600" y="742950"/>
              </a:cxn>
              <a:cxn ang="0">
                <a:pos x="1828800" y="628650"/>
              </a:cxn>
              <a:cxn ang="0">
                <a:pos x="1905000" y="571500"/>
              </a:cxn>
              <a:cxn ang="0">
                <a:pos x="1828800" y="457200"/>
              </a:cxn>
              <a:cxn ang="0">
                <a:pos x="1905000" y="342900"/>
              </a:cxn>
              <a:cxn ang="0">
                <a:pos x="1981200" y="285750"/>
              </a:cxn>
              <a:cxn ang="0">
                <a:pos x="2057400" y="228600"/>
              </a:cxn>
              <a:cxn ang="0">
                <a:pos x="2133600" y="114300"/>
              </a:cxn>
              <a:cxn ang="0">
                <a:pos x="1981200" y="0"/>
              </a:cxn>
              <a:cxn ang="0">
                <a:pos x="1752600" y="114300"/>
              </a:cxn>
              <a:cxn ang="0">
                <a:pos x="1676400" y="0"/>
              </a:cxn>
              <a:cxn ang="0">
                <a:pos x="1524000" y="0"/>
              </a:cxn>
              <a:cxn ang="0">
                <a:pos x="1524000" y="114300"/>
              </a:cxn>
              <a:cxn ang="0">
                <a:pos x="1371600" y="228600"/>
              </a:cxn>
              <a:cxn ang="0">
                <a:pos x="1295400" y="171450"/>
              </a:cxn>
              <a:cxn ang="0">
                <a:pos x="1295400" y="285750"/>
              </a:cxn>
              <a:cxn ang="0">
                <a:pos x="1219200" y="228600"/>
              </a:cxn>
              <a:cxn ang="0">
                <a:pos x="1295400" y="114300"/>
              </a:cxn>
              <a:cxn ang="0">
                <a:pos x="1143000" y="57150"/>
              </a:cxn>
              <a:cxn ang="0">
                <a:pos x="1066800" y="0"/>
              </a:cxn>
              <a:cxn ang="0">
                <a:pos x="914400" y="57150"/>
              </a:cxn>
              <a:cxn ang="0">
                <a:pos x="685800" y="57150"/>
              </a:cxn>
              <a:cxn ang="0">
                <a:pos x="457200" y="114300"/>
              </a:cxn>
            </a:cxnLst>
            <a:pathLst>
              <a:path w="1344" h="768">
                <a:moveTo>
                  <a:pt x="288" y="96"/>
                </a:moveTo>
                <a:lnTo>
                  <a:pt x="240" y="192"/>
                </a:lnTo>
                <a:lnTo>
                  <a:pt x="192" y="240"/>
                </a:lnTo>
                <a:lnTo>
                  <a:pt x="48" y="288"/>
                </a:lnTo>
                <a:lnTo>
                  <a:pt x="0" y="336"/>
                </a:lnTo>
                <a:lnTo>
                  <a:pt x="0" y="432"/>
                </a:lnTo>
                <a:lnTo>
                  <a:pt x="144" y="384"/>
                </a:lnTo>
                <a:lnTo>
                  <a:pt x="240" y="336"/>
                </a:lnTo>
                <a:lnTo>
                  <a:pt x="384" y="336"/>
                </a:lnTo>
                <a:lnTo>
                  <a:pt x="432" y="384"/>
                </a:lnTo>
                <a:lnTo>
                  <a:pt x="576" y="576"/>
                </a:lnTo>
                <a:lnTo>
                  <a:pt x="624" y="624"/>
                </a:lnTo>
                <a:lnTo>
                  <a:pt x="720" y="624"/>
                </a:lnTo>
                <a:lnTo>
                  <a:pt x="768" y="672"/>
                </a:lnTo>
                <a:lnTo>
                  <a:pt x="864" y="720"/>
                </a:lnTo>
                <a:lnTo>
                  <a:pt x="912" y="768"/>
                </a:lnTo>
                <a:lnTo>
                  <a:pt x="960" y="672"/>
                </a:lnTo>
                <a:lnTo>
                  <a:pt x="1104" y="624"/>
                </a:lnTo>
                <a:lnTo>
                  <a:pt x="1152" y="528"/>
                </a:lnTo>
                <a:lnTo>
                  <a:pt x="1200" y="480"/>
                </a:lnTo>
                <a:lnTo>
                  <a:pt x="1152" y="384"/>
                </a:lnTo>
                <a:lnTo>
                  <a:pt x="1200" y="288"/>
                </a:lnTo>
                <a:lnTo>
                  <a:pt x="1248" y="240"/>
                </a:lnTo>
                <a:lnTo>
                  <a:pt x="1296" y="192"/>
                </a:lnTo>
                <a:lnTo>
                  <a:pt x="1344" y="96"/>
                </a:lnTo>
                <a:lnTo>
                  <a:pt x="1248" y="0"/>
                </a:lnTo>
                <a:lnTo>
                  <a:pt x="1104" y="96"/>
                </a:lnTo>
                <a:lnTo>
                  <a:pt x="1056" y="0"/>
                </a:lnTo>
                <a:lnTo>
                  <a:pt x="960" y="0"/>
                </a:lnTo>
                <a:lnTo>
                  <a:pt x="960" y="96"/>
                </a:lnTo>
                <a:lnTo>
                  <a:pt x="864" y="192"/>
                </a:lnTo>
                <a:lnTo>
                  <a:pt x="816" y="144"/>
                </a:lnTo>
                <a:lnTo>
                  <a:pt x="816" y="240"/>
                </a:lnTo>
                <a:lnTo>
                  <a:pt x="768" y="192"/>
                </a:lnTo>
                <a:lnTo>
                  <a:pt x="816" y="96"/>
                </a:lnTo>
                <a:lnTo>
                  <a:pt x="720" y="48"/>
                </a:lnTo>
                <a:lnTo>
                  <a:pt x="672" y="0"/>
                </a:lnTo>
                <a:lnTo>
                  <a:pt x="576" y="48"/>
                </a:lnTo>
                <a:lnTo>
                  <a:pt x="432" y="48"/>
                </a:lnTo>
                <a:lnTo>
                  <a:pt x="288" y="96"/>
                </a:lnTo>
                <a:close/>
              </a:path>
            </a:pathLst>
          </a:custGeom>
          <a:solidFill>
            <a:srgbClr val="FFFF00"/>
          </a:solidFill>
          <a:ln w="38100" cap="flat" cmpd="sng">
            <a:solidFill>
              <a:srgbClr val="FF4949"/>
            </a:solidFill>
            <a:prstDash val="solid"/>
            <a:round/>
            <a:headEnd type="none" w="med" len="med"/>
            <a:tailEnd type="none" w="sm" len="lg"/>
          </a:ln>
        </p:spPr>
        <p:txBody>
          <a:bodyPr/>
          <a:p>
            <a:endParaRPr lang="zh-CN" altLang="en-US"/>
          </a:p>
        </p:txBody>
      </p:sp>
      <p:sp>
        <p:nvSpPr>
          <p:cNvPr id="37892" name="Freeform 5"/>
          <p:cNvSpPr/>
          <p:nvPr/>
        </p:nvSpPr>
        <p:spPr>
          <a:xfrm>
            <a:off x="5867400" y="1314450"/>
            <a:ext cx="2133600" cy="914400"/>
          </a:xfrm>
          <a:custGeom>
            <a:avLst/>
            <a:gdLst/>
            <a:ahLst/>
            <a:cxnLst>
              <a:cxn ang="0">
                <a:pos x="457200" y="114300"/>
              </a:cxn>
              <a:cxn ang="0">
                <a:pos x="381000" y="228600"/>
              </a:cxn>
              <a:cxn ang="0">
                <a:pos x="304800" y="285750"/>
              </a:cxn>
              <a:cxn ang="0">
                <a:pos x="76200" y="342900"/>
              </a:cxn>
              <a:cxn ang="0">
                <a:pos x="0" y="400050"/>
              </a:cxn>
              <a:cxn ang="0">
                <a:pos x="0" y="514350"/>
              </a:cxn>
              <a:cxn ang="0">
                <a:pos x="228600" y="457200"/>
              </a:cxn>
              <a:cxn ang="0">
                <a:pos x="381000" y="400050"/>
              </a:cxn>
              <a:cxn ang="0">
                <a:pos x="609600" y="400050"/>
              </a:cxn>
              <a:cxn ang="0">
                <a:pos x="685800" y="457200"/>
              </a:cxn>
              <a:cxn ang="0">
                <a:pos x="914400" y="685800"/>
              </a:cxn>
              <a:cxn ang="0">
                <a:pos x="990600" y="742950"/>
              </a:cxn>
              <a:cxn ang="0">
                <a:pos x="1143000" y="742950"/>
              </a:cxn>
              <a:cxn ang="0">
                <a:pos x="1219200" y="800100"/>
              </a:cxn>
              <a:cxn ang="0">
                <a:pos x="1371600" y="857250"/>
              </a:cxn>
              <a:cxn ang="0">
                <a:pos x="1447800" y="914400"/>
              </a:cxn>
              <a:cxn ang="0">
                <a:pos x="1524000" y="800100"/>
              </a:cxn>
              <a:cxn ang="0">
                <a:pos x="1752600" y="742950"/>
              </a:cxn>
              <a:cxn ang="0">
                <a:pos x="1828800" y="628650"/>
              </a:cxn>
              <a:cxn ang="0">
                <a:pos x="1905000" y="571500"/>
              </a:cxn>
              <a:cxn ang="0">
                <a:pos x="1828800" y="457200"/>
              </a:cxn>
              <a:cxn ang="0">
                <a:pos x="1905000" y="342900"/>
              </a:cxn>
              <a:cxn ang="0">
                <a:pos x="1981200" y="285750"/>
              </a:cxn>
              <a:cxn ang="0">
                <a:pos x="2057400" y="228600"/>
              </a:cxn>
              <a:cxn ang="0">
                <a:pos x="2133600" y="114300"/>
              </a:cxn>
              <a:cxn ang="0">
                <a:pos x="1981200" y="0"/>
              </a:cxn>
              <a:cxn ang="0">
                <a:pos x="1752600" y="114300"/>
              </a:cxn>
              <a:cxn ang="0">
                <a:pos x="1676400" y="0"/>
              </a:cxn>
              <a:cxn ang="0">
                <a:pos x="1524000" y="0"/>
              </a:cxn>
              <a:cxn ang="0">
                <a:pos x="1524000" y="114300"/>
              </a:cxn>
              <a:cxn ang="0">
                <a:pos x="1371600" y="228600"/>
              </a:cxn>
              <a:cxn ang="0">
                <a:pos x="1295400" y="171450"/>
              </a:cxn>
              <a:cxn ang="0">
                <a:pos x="1295400" y="285750"/>
              </a:cxn>
              <a:cxn ang="0">
                <a:pos x="1219200" y="228600"/>
              </a:cxn>
              <a:cxn ang="0">
                <a:pos x="1295400" y="114300"/>
              </a:cxn>
              <a:cxn ang="0">
                <a:pos x="1143000" y="57150"/>
              </a:cxn>
              <a:cxn ang="0">
                <a:pos x="1066800" y="0"/>
              </a:cxn>
              <a:cxn ang="0">
                <a:pos x="914400" y="57150"/>
              </a:cxn>
              <a:cxn ang="0">
                <a:pos x="685800" y="57150"/>
              </a:cxn>
              <a:cxn ang="0">
                <a:pos x="457200" y="114300"/>
              </a:cxn>
            </a:cxnLst>
            <a:pathLst>
              <a:path w="1344" h="768">
                <a:moveTo>
                  <a:pt x="288" y="96"/>
                </a:moveTo>
                <a:lnTo>
                  <a:pt x="240" y="192"/>
                </a:lnTo>
                <a:lnTo>
                  <a:pt x="192" y="240"/>
                </a:lnTo>
                <a:lnTo>
                  <a:pt x="48" y="288"/>
                </a:lnTo>
                <a:lnTo>
                  <a:pt x="0" y="336"/>
                </a:lnTo>
                <a:lnTo>
                  <a:pt x="0" y="432"/>
                </a:lnTo>
                <a:lnTo>
                  <a:pt x="144" y="384"/>
                </a:lnTo>
                <a:lnTo>
                  <a:pt x="240" y="336"/>
                </a:lnTo>
                <a:lnTo>
                  <a:pt x="384" y="336"/>
                </a:lnTo>
                <a:lnTo>
                  <a:pt x="432" y="384"/>
                </a:lnTo>
                <a:lnTo>
                  <a:pt x="576" y="576"/>
                </a:lnTo>
                <a:lnTo>
                  <a:pt x="624" y="624"/>
                </a:lnTo>
                <a:lnTo>
                  <a:pt x="720" y="624"/>
                </a:lnTo>
                <a:lnTo>
                  <a:pt x="768" y="672"/>
                </a:lnTo>
                <a:lnTo>
                  <a:pt x="864" y="720"/>
                </a:lnTo>
                <a:lnTo>
                  <a:pt x="912" y="768"/>
                </a:lnTo>
                <a:lnTo>
                  <a:pt x="960" y="672"/>
                </a:lnTo>
                <a:lnTo>
                  <a:pt x="1104" y="624"/>
                </a:lnTo>
                <a:lnTo>
                  <a:pt x="1152" y="528"/>
                </a:lnTo>
                <a:lnTo>
                  <a:pt x="1200" y="480"/>
                </a:lnTo>
                <a:lnTo>
                  <a:pt x="1152" y="384"/>
                </a:lnTo>
                <a:lnTo>
                  <a:pt x="1200" y="288"/>
                </a:lnTo>
                <a:lnTo>
                  <a:pt x="1248" y="240"/>
                </a:lnTo>
                <a:lnTo>
                  <a:pt x="1296" y="192"/>
                </a:lnTo>
                <a:lnTo>
                  <a:pt x="1344" y="96"/>
                </a:lnTo>
                <a:lnTo>
                  <a:pt x="1248" y="0"/>
                </a:lnTo>
                <a:lnTo>
                  <a:pt x="1104" y="96"/>
                </a:lnTo>
                <a:lnTo>
                  <a:pt x="1056" y="0"/>
                </a:lnTo>
                <a:lnTo>
                  <a:pt x="960" y="0"/>
                </a:lnTo>
                <a:lnTo>
                  <a:pt x="960" y="96"/>
                </a:lnTo>
                <a:lnTo>
                  <a:pt x="864" y="192"/>
                </a:lnTo>
                <a:lnTo>
                  <a:pt x="816" y="144"/>
                </a:lnTo>
                <a:lnTo>
                  <a:pt x="816" y="240"/>
                </a:lnTo>
                <a:lnTo>
                  <a:pt x="768" y="192"/>
                </a:lnTo>
                <a:lnTo>
                  <a:pt x="816" y="96"/>
                </a:lnTo>
                <a:lnTo>
                  <a:pt x="720" y="48"/>
                </a:lnTo>
                <a:lnTo>
                  <a:pt x="672" y="0"/>
                </a:lnTo>
                <a:lnTo>
                  <a:pt x="576" y="48"/>
                </a:lnTo>
                <a:lnTo>
                  <a:pt x="432" y="48"/>
                </a:lnTo>
                <a:lnTo>
                  <a:pt x="288" y="96"/>
                </a:lnTo>
                <a:close/>
              </a:path>
            </a:pathLst>
          </a:custGeom>
          <a:solidFill>
            <a:srgbClr val="CC0000"/>
          </a:solidFill>
          <a:ln w="38100" cap="flat" cmpd="sng">
            <a:solidFill>
              <a:srgbClr val="FF4949"/>
            </a:solidFill>
            <a:prstDash val="solid"/>
            <a:round/>
            <a:headEnd type="none" w="med" len="med"/>
            <a:tailEnd type="none" w="sm" len="lg"/>
          </a:ln>
        </p:spPr>
        <p:txBody>
          <a:bodyPr/>
          <a:p>
            <a:endParaRPr lang="zh-CN" altLang="en-US"/>
          </a:p>
        </p:txBody>
      </p:sp>
      <p:sp>
        <p:nvSpPr>
          <p:cNvPr id="37893" name="Freeform 6"/>
          <p:cNvSpPr/>
          <p:nvPr/>
        </p:nvSpPr>
        <p:spPr>
          <a:xfrm>
            <a:off x="5867400" y="908685"/>
            <a:ext cx="2133600" cy="1035050"/>
          </a:xfrm>
          <a:custGeom>
            <a:avLst/>
            <a:gdLst/>
            <a:ahLst/>
            <a:cxnLst>
              <a:cxn ang="0">
                <a:pos x="457200" y="129381"/>
              </a:cxn>
              <a:cxn ang="0">
                <a:pos x="381000" y="258762"/>
              </a:cxn>
              <a:cxn ang="0">
                <a:pos x="304800" y="323453"/>
              </a:cxn>
              <a:cxn ang="0">
                <a:pos x="76200" y="388143"/>
              </a:cxn>
              <a:cxn ang="0">
                <a:pos x="0" y="452834"/>
              </a:cxn>
              <a:cxn ang="0">
                <a:pos x="0" y="582215"/>
              </a:cxn>
              <a:cxn ang="0">
                <a:pos x="228600" y="517525"/>
              </a:cxn>
              <a:cxn ang="0">
                <a:pos x="381000" y="452834"/>
              </a:cxn>
              <a:cxn ang="0">
                <a:pos x="609600" y="452834"/>
              </a:cxn>
              <a:cxn ang="0">
                <a:pos x="685800" y="517525"/>
              </a:cxn>
              <a:cxn ang="0">
                <a:pos x="914400" y="776287"/>
              </a:cxn>
              <a:cxn ang="0">
                <a:pos x="990600" y="840978"/>
              </a:cxn>
              <a:cxn ang="0">
                <a:pos x="1143000" y="840978"/>
              </a:cxn>
              <a:cxn ang="0">
                <a:pos x="1219200" y="905668"/>
              </a:cxn>
              <a:cxn ang="0">
                <a:pos x="1371600" y="970359"/>
              </a:cxn>
              <a:cxn ang="0">
                <a:pos x="1447800" y="1035050"/>
              </a:cxn>
              <a:cxn ang="0">
                <a:pos x="1524000" y="905668"/>
              </a:cxn>
              <a:cxn ang="0">
                <a:pos x="1752600" y="840978"/>
              </a:cxn>
              <a:cxn ang="0">
                <a:pos x="1828800" y="711596"/>
              </a:cxn>
              <a:cxn ang="0">
                <a:pos x="1905000" y="646906"/>
              </a:cxn>
              <a:cxn ang="0">
                <a:pos x="1828800" y="517525"/>
              </a:cxn>
              <a:cxn ang="0">
                <a:pos x="1905000" y="388143"/>
              </a:cxn>
              <a:cxn ang="0">
                <a:pos x="1981200" y="323453"/>
              </a:cxn>
              <a:cxn ang="0">
                <a:pos x="2057400" y="258762"/>
              </a:cxn>
              <a:cxn ang="0">
                <a:pos x="2133600" y="129381"/>
              </a:cxn>
              <a:cxn ang="0">
                <a:pos x="1981200" y="0"/>
              </a:cxn>
              <a:cxn ang="0">
                <a:pos x="1752600" y="129381"/>
              </a:cxn>
              <a:cxn ang="0">
                <a:pos x="1676400" y="0"/>
              </a:cxn>
              <a:cxn ang="0">
                <a:pos x="1524000" y="0"/>
              </a:cxn>
              <a:cxn ang="0">
                <a:pos x="1524000" y="129381"/>
              </a:cxn>
              <a:cxn ang="0">
                <a:pos x="1371600" y="258762"/>
              </a:cxn>
              <a:cxn ang="0">
                <a:pos x="1295400" y="194071"/>
              </a:cxn>
              <a:cxn ang="0">
                <a:pos x="1295400" y="323453"/>
              </a:cxn>
              <a:cxn ang="0">
                <a:pos x="1219200" y="258762"/>
              </a:cxn>
              <a:cxn ang="0">
                <a:pos x="1295400" y="129381"/>
              </a:cxn>
              <a:cxn ang="0">
                <a:pos x="1143000" y="64690"/>
              </a:cxn>
              <a:cxn ang="0">
                <a:pos x="1066800" y="0"/>
              </a:cxn>
              <a:cxn ang="0">
                <a:pos x="914400" y="64690"/>
              </a:cxn>
              <a:cxn ang="0">
                <a:pos x="685800" y="64690"/>
              </a:cxn>
              <a:cxn ang="0">
                <a:pos x="457200" y="129381"/>
              </a:cxn>
            </a:cxnLst>
            <a:pathLst>
              <a:path w="1344" h="768">
                <a:moveTo>
                  <a:pt x="288" y="96"/>
                </a:moveTo>
                <a:lnTo>
                  <a:pt x="240" y="192"/>
                </a:lnTo>
                <a:lnTo>
                  <a:pt x="192" y="240"/>
                </a:lnTo>
                <a:lnTo>
                  <a:pt x="48" y="288"/>
                </a:lnTo>
                <a:lnTo>
                  <a:pt x="0" y="336"/>
                </a:lnTo>
                <a:lnTo>
                  <a:pt x="0" y="432"/>
                </a:lnTo>
                <a:lnTo>
                  <a:pt x="144" y="384"/>
                </a:lnTo>
                <a:lnTo>
                  <a:pt x="240" y="336"/>
                </a:lnTo>
                <a:lnTo>
                  <a:pt x="384" y="336"/>
                </a:lnTo>
                <a:lnTo>
                  <a:pt x="432" y="384"/>
                </a:lnTo>
                <a:lnTo>
                  <a:pt x="576" y="576"/>
                </a:lnTo>
                <a:lnTo>
                  <a:pt x="624" y="624"/>
                </a:lnTo>
                <a:lnTo>
                  <a:pt x="720" y="624"/>
                </a:lnTo>
                <a:lnTo>
                  <a:pt x="768" y="672"/>
                </a:lnTo>
                <a:lnTo>
                  <a:pt x="864" y="720"/>
                </a:lnTo>
                <a:lnTo>
                  <a:pt x="912" y="768"/>
                </a:lnTo>
                <a:lnTo>
                  <a:pt x="960" y="672"/>
                </a:lnTo>
                <a:lnTo>
                  <a:pt x="1104" y="624"/>
                </a:lnTo>
                <a:lnTo>
                  <a:pt x="1152" y="528"/>
                </a:lnTo>
                <a:lnTo>
                  <a:pt x="1200" y="480"/>
                </a:lnTo>
                <a:lnTo>
                  <a:pt x="1152" y="384"/>
                </a:lnTo>
                <a:lnTo>
                  <a:pt x="1200" y="288"/>
                </a:lnTo>
                <a:lnTo>
                  <a:pt x="1248" y="240"/>
                </a:lnTo>
                <a:lnTo>
                  <a:pt x="1296" y="192"/>
                </a:lnTo>
                <a:lnTo>
                  <a:pt x="1344" y="96"/>
                </a:lnTo>
                <a:lnTo>
                  <a:pt x="1248" y="0"/>
                </a:lnTo>
                <a:lnTo>
                  <a:pt x="1104" y="96"/>
                </a:lnTo>
                <a:lnTo>
                  <a:pt x="1056" y="0"/>
                </a:lnTo>
                <a:lnTo>
                  <a:pt x="960" y="0"/>
                </a:lnTo>
                <a:lnTo>
                  <a:pt x="960" y="96"/>
                </a:lnTo>
                <a:lnTo>
                  <a:pt x="864" y="192"/>
                </a:lnTo>
                <a:lnTo>
                  <a:pt x="816" y="144"/>
                </a:lnTo>
                <a:lnTo>
                  <a:pt x="816" y="240"/>
                </a:lnTo>
                <a:lnTo>
                  <a:pt x="768" y="192"/>
                </a:lnTo>
                <a:lnTo>
                  <a:pt x="816" y="96"/>
                </a:lnTo>
                <a:lnTo>
                  <a:pt x="720" y="48"/>
                </a:lnTo>
                <a:lnTo>
                  <a:pt x="672" y="0"/>
                </a:lnTo>
                <a:lnTo>
                  <a:pt x="576" y="48"/>
                </a:lnTo>
                <a:lnTo>
                  <a:pt x="432" y="48"/>
                </a:lnTo>
                <a:lnTo>
                  <a:pt x="288" y="96"/>
                </a:lnTo>
                <a:close/>
              </a:path>
            </a:pathLst>
          </a:custGeom>
          <a:solidFill>
            <a:srgbClr val="FF4949"/>
          </a:solidFill>
          <a:ln w="38100" cap="flat" cmpd="sng">
            <a:solidFill>
              <a:srgbClr val="FF4949"/>
            </a:solidFill>
            <a:prstDash val="solid"/>
            <a:round/>
            <a:headEnd type="none" w="med" len="med"/>
            <a:tailEnd type="none" w="sm" len="lg"/>
          </a:ln>
        </p:spPr>
        <p:txBody>
          <a:bodyPr/>
          <a:p>
            <a:endParaRPr lang="zh-CN" altLang="en-US"/>
          </a:p>
        </p:txBody>
      </p:sp>
      <p:grpSp>
        <p:nvGrpSpPr>
          <p:cNvPr id="37894" name="Group 7"/>
          <p:cNvGrpSpPr/>
          <p:nvPr/>
        </p:nvGrpSpPr>
        <p:grpSpPr>
          <a:xfrm>
            <a:off x="7391400" y="1257300"/>
            <a:ext cx="1219200" cy="1428750"/>
            <a:chOff x="4608" y="720"/>
            <a:chExt cx="768" cy="1200"/>
          </a:xfrm>
        </p:grpSpPr>
        <p:sp>
          <p:nvSpPr>
            <p:cNvPr id="37895" name="Freeform 8"/>
            <p:cNvSpPr/>
            <p:nvPr/>
          </p:nvSpPr>
          <p:spPr>
            <a:xfrm>
              <a:off x="4608" y="864"/>
              <a:ext cx="480" cy="1056"/>
            </a:xfrm>
            <a:custGeom>
              <a:avLst/>
              <a:gdLst/>
              <a:ahLst/>
              <a:cxnLst>
                <a:cxn ang="0">
                  <a:pos x="384" y="0"/>
                </a:cxn>
                <a:cxn ang="0">
                  <a:pos x="336" y="96"/>
                </a:cxn>
                <a:cxn ang="0">
                  <a:pos x="288" y="192"/>
                </a:cxn>
                <a:cxn ang="0">
                  <a:pos x="240" y="240"/>
                </a:cxn>
                <a:cxn ang="0">
                  <a:pos x="240" y="336"/>
                </a:cxn>
                <a:cxn ang="0">
                  <a:pos x="240" y="432"/>
                </a:cxn>
                <a:cxn ang="0">
                  <a:pos x="144" y="576"/>
                </a:cxn>
                <a:cxn ang="0">
                  <a:pos x="144" y="720"/>
                </a:cxn>
                <a:cxn ang="0">
                  <a:pos x="96" y="768"/>
                </a:cxn>
                <a:cxn ang="0">
                  <a:pos x="96" y="864"/>
                </a:cxn>
                <a:cxn ang="0">
                  <a:pos x="48" y="912"/>
                </a:cxn>
                <a:cxn ang="0">
                  <a:pos x="0" y="960"/>
                </a:cxn>
                <a:cxn ang="0">
                  <a:pos x="0" y="1056"/>
                </a:cxn>
                <a:cxn ang="0">
                  <a:pos x="144" y="1056"/>
                </a:cxn>
                <a:cxn ang="0">
                  <a:pos x="240" y="1008"/>
                </a:cxn>
                <a:cxn ang="0">
                  <a:pos x="288" y="960"/>
                </a:cxn>
                <a:cxn ang="0">
                  <a:pos x="336" y="768"/>
                </a:cxn>
                <a:cxn ang="0">
                  <a:pos x="384" y="576"/>
                </a:cxn>
                <a:cxn ang="0">
                  <a:pos x="384" y="480"/>
                </a:cxn>
                <a:cxn ang="0">
                  <a:pos x="480" y="384"/>
                </a:cxn>
                <a:cxn ang="0">
                  <a:pos x="432" y="240"/>
                </a:cxn>
                <a:cxn ang="0">
                  <a:pos x="384" y="0"/>
                </a:cxn>
              </a:cxnLst>
              <a:pathLst>
                <a:path w="480" h="1056">
                  <a:moveTo>
                    <a:pt x="384" y="0"/>
                  </a:moveTo>
                  <a:lnTo>
                    <a:pt x="336" y="96"/>
                  </a:lnTo>
                  <a:lnTo>
                    <a:pt x="288" y="192"/>
                  </a:lnTo>
                  <a:lnTo>
                    <a:pt x="240" y="240"/>
                  </a:lnTo>
                  <a:lnTo>
                    <a:pt x="240" y="336"/>
                  </a:lnTo>
                  <a:lnTo>
                    <a:pt x="240" y="432"/>
                  </a:lnTo>
                  <a:lnTo>
                    <a:pt x="144" y="576"/>
                  </a:lnTo>
                  <a:lnTo>
                    <a:pt x="144" y="720"/>
                  </a:lnTo>
                  <a:lnTo>
                    <a:pt x="96" y="768"/>
                  </a:lnTo>
                  <a:lnTo>
                    <a:pt x="96" y="864"/>
                  </a:lnTo>
                  <a:lnTo>
                    <a:pt x="48" y="912"/>
                  </a:lnTo>
                  <a:lnTo>
                    <a:pt x="0" y="960"/>
                  </a:lnTo>
                  <a:lnTo>
                    <a:pt x="0" y="1056"/>
                  </a:lnTo>
                  <a:lnTo>
                    <a:pt x="144" y="1056"/>
                  </a:lnTo>
                  <a:lnTo>
                    <a:pt x="240" y="1008"/>
                  </a:lnTo>
                  <a:lnTo>
                    <a:pt x="288" y="960"/>
                  </a:lnTo>
                  <a:lnTo>
                    <a:pt x="336" y="768"/>
                  </a:lnTo>
                  <a:lnTo>
                    <a:pt x="384" y="576"/>
                  </a:lnTo>
                  <a:lnTo>
                    <a:pt x="384" y="480"/>
                  </a:lnTo>
                  <a:lnTo>
                    <a:pt x="480" y="384"/>
                  </a:lnTo>
                  <a:lnTo>
                    <a:pt x="432" y="240"/>
                  </a:lnTo>
                  <a:lnTo>
                    <a:pt x="384"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sp>
          <p:nvSpPr>
            <p:cNvPr id="37896" name="Freeform 9"/>
            <p:cNvSpPr/>
            <p:nvPr/>
          </p:nvSpPr>
          <p:spPr>
            <a:xfrm>
              <a:off x="5040" y="720"/>
              <a:ext cx="336" cy="768"/>
            </a:xfrm>
            <a:custGeom>
              <a:avLst/>
              <a:gdLst/>
              <a:ahLst/>
              <a:cxnLst>
                <a:cxn ang="0">
                  <a:pos x="0" y="0"/>
                </a:cxn>
                <a:cxn ang="0">
                  <a:pos x="0" y="144"/>
                </a:cxn>
                <a:cxn ang="0">
                  <a:pos x="96" y="288"/>
                </a:cxn>
                <a:cxn ang="0">
                  <a:pos x="144" y="480"/>
                </a:cxn>
                <a:cxn ang="0">
                  <a:pos x="192" y="624"/>
                </a:cxn>
                <a:cxn ang="0">
                  <a:pos x="192" y="768"/>
                </a:cxn>
                <a:cxn ang="0">
                  <a:pos x="240" y="720"/>
                </a:cxn>
                <a:cxn ang="0">
                  <a:pos x="240" y="624"/>
                </a:cxn>
                <a:cxn ang="0">
                  <a:pos x="336" y="624"/>
                </a:cxn>
                <a:cxn ang="0">
                  <a:pos x="288" y="576"/>
                </a:cxn>
                <a:cxn ang="0">
                  <a:pos x="192" y="528"/>
                </a:cxn>
                <a:cxn ang="0">
                  <a:pos x="192" y="432"/>
                </a:cxn>
                <a:cxn ang="0">
                  <a:pos x="192" y="336"/>
                </a:cxn>
                <a:cxn ang="0">
                  <a:pos x="288" y="384"/>
                </a:cxn>
                <a:cxn ang="0">
                  <a:pos x="240" y="336"/>
                </a:cxn>
                <a:cxn ang="0">
                  <a:pos x="144" y="240"/>
                </a:cxn>
                <a:cxn ang="0">
                  <a:pos x="144" y="144"/>
                </a:cxn>
                <a:cxn ang="0">
                  <a:pos x="48" y="96"/>
                </a:cxn>
                <a:cxn ang="0">
                  <a:pos x="0" y="0"/>
                </a:cxn>
              </a:cxnLst>
              <a:pathLst>
                <a:path w="336" h="768">
                  <a:moveTo>
                    <a:pt x="0" y="0"/>
                  </a:moveTo>
                  <a:lnTo>
                    <a:pt x="0" y="144"/>
                  </a:lnTo>
                  <a:lnTo>
                    <a:pt x="96" y="288"/>
                  </a:lnTo>
                  <a:lnTo>
                    <a:pt x="144" y="480"/>
                  </a:lnTo>
                  <a:lnTo>
                    <a:pt x="192" y="624"/>
                  </a:lnTo>
                  <a:lnTo>
                    <a:pt x="192" y="768"/>
                  </a:lnTo>
                  <a:lnTo>
                    <a:pt x="240" y="720"/>
                  </a:lnTo>
                  <a:lnTo>
                    <a:pt x="240" y="624"/>
                  </a:lnTo>
                  <a:lnTo>
                    <a:pt x="336" y="624"/>
                  </a:lnTo>
                  <a:lnTo>
                    <a:pt x="288" y="576"/>
                  </a:lnTo>
                  <a:lnTo>
                    <a:pt x="192" y="528"/>
                  </a:lnTo>
                  <a:lnTo>
                    <a:pt x="192" y="432"/>
                  </a:lnTo>
                  <a:lnTo>
                    <a:pt x="192" y="336"/>
                  </a:lnTo>
                  <a:lnTo>
                    <a:pt x="288" y="384"/>
                  </a:lnTo>
                  <a:lnTo>
                    <a:pt x="240" y="336"/>
                  </a:lnTo>
                  <a:lnTo>
                    <a:pt x="144" y="240"/>
                  </a:lnTo>
                  <a:lnTo>
                    <a:pt x="144" y="144"/>
                  </a:lnTo>
                  <a:lnTo>
                    <a:pt x="48" y="96"/>
                  </a:lnTo>
                  <a:lnTo>
                    <a:pt x="0"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grpSp>
      <p:grpSp>
        <p:nvGrpSpPr>
          <p:cNvPr id="37897" name="Group 10"/>
          <p:cNvGrpSpPr/>
          <p:nvPr/>
        </p:nvGrpSpPr>
        <p:grpSpPr>
          <a:xfrm>
            <a:off x="7391400" y="1257300"/>
            <a:ext cx="1219200" cy="1428750"/>
            <a:chOff x="4608" y="720"/>
            <a:chExt cx="768" cy="1200"/>
          </a:xfrm>
        </p:grpSpPr>
        <p:sp>
          <p:nvSpPr>
            <p:cNvPr id="37898" name="Freeform 11"/>
            <p:cNvSpPr/>
            <p:nvPr/>
          </p:nvSpPr>
          <p:spPr>
            <a:xfrm>
              <a:off x="4608" y="864"/>
              <a:ext cx="480" cy="1056"/>
            </a:xfrm>
            <a:custGeom>
              <a:avLst/>
              <a:gdLst/>
              <a:ahLst/>
              <a:cxnLst>
                <a:cxn ang="0">
                  <a:pos x="384" y="0"/>
                </a:cxn>
                <a:cxn ang="0">
                  <a:pos x="336" y="96"/>
                </a:cxn>
                <a:cxn ang="0">
                  <a:pos x="288" y="192"/>
                </a:cxn>
                <a:cxn ang="0">
                  <a:pos x="240" y="240"/>
                </a:cxn>
                <a:cxn ang="0">
                  <a:pos x="240" y="336"/>
                </a:cxn>
                <a:cxn ang="0">
                  <a:pos x="240" y="432"/>
                </a:cxn>
                <a:cxn ang="0">
                  <a:pos x="144" y="576"/>
                </a:cxn>
                <a:cxn ang="0">
                  <a:pos x="144" y="720"/>
                </a:cxn>
                <a:cxn ang="0">
                  <a:pos x="96" y="768"/>
                </a:cxn>
                <a:cxn ang="0">
                  <a:pos x="96" y="864"/>
                </a:cxn>
                <a:cxn ang="0">
                  <a:pos x="48" y="912"/>
                </a:cxn>
                <a:cxn ang="0">
                  <a:pos x="0" y="960"/>
                </a:cxn>
                <a:cxn ang="0">
                  <a:pos x="0" y="1056"/>
                </a:cxn>
                <a:cxn ang="0">
                  <a:pos x="144" y="1056"/>
                </a:cxn>
                <a:cxn ang="0">
                  <a:pos x="240" y="1008"/>
                </a:cxn>
                <a:cxn ang="0">
                  <a:pos x="288" y="960"/>
                </a:cxn>
                <a:cxn ang="0">
                  <a:pos x="336" y="768"/>
                </a:cxn>
                <a:cxn ang="0">
                  <a:pos x="384" y="576"/>
                </a:cxn>
                <a:cxn ang="0">
                  <a:pos x="384" y="480"/>
                </a:cxn>
                <a:cxn ang="0">
                  <a:pos x="480" y="384"/>
                </a:cxn>
                <a:cxn ang="0">
                  <a:pos x="432" y="240"/>
                </a:cxn>
                <a:cxn ang="0">
                  <a:pos x="384" y="0"/>
                </a:cxn>
              </a:cxnLst>
              <a:pathLst>
                <a:path w="480" h="1056">
                  <a:moveTo>
                    <a:pt x="384" y="0"/>
                  </a:moveTo>
                  <a:lnTo>
                    <a:pt x="336" y="96"/>
                  </a:lnTo>
                  <a:lnTo>
                    <a:pt x="288" y="192"/>
                  </a:lnTo>
                  <a:lnTo>
                    <a:pt x="240" y="240"/>
                  </a:lnTo>
                  <a:lnTo>
                    <a:pt x="240" y="336"/>
                  </a:lnTo>
                  <a:lnTo>
                    <a:pt x="240" y="432"/>
                  </a:lnTo>
                  <a:lnTo>
                    <a:pt x="144" y="576"/>
                  </a:lnTo>
                  <a:lnTo>
                    <a:pt x="144" y="720"/>
                  </a:lnTo>
                  <a:lnTo>
                    <a:pt x="96" y="768"/>
                  </a:lnTo>
                  <a:lnTo>
                    <a:pt x="96" y="864"/>
                  </a:lnTo>
                  <a:lnTo>
                    <a:pt x="48" y="912"/>
                  </a:lnTo>
                  <a:lnTo>
                    <a:pt x="0" y="960"/>
                  </a:lnTo>
                  <a:lnTo>
                    <a:pt x="0" y="1056"/>
                  </a:lnTo>
                  <a:lnTo>
                    <a:pt x="144" y="1056"/>
                  </a:lnTo>
                  <a:lnTo>
                    <a:pt x="240" y="1008"/>
                  </a:lnTo>
                  <a:lnTo>
                    <a:pt x="288" y="960"/>
                  </a:lnTo>
                  <a:lnTo>
                    <a:pt x="336" y="768"/>
                  </a:lnTo>
                  <a:lnTo>
                    <a:pt x="384" y="576"/>
                  </a:lnTo>
                  <a:lnTo>
                    <a:pt x="384" y="480"/>
                  </a:lnTo>
                  <a:lnTo>
                    <a:pt x="480" y="384"/>
                  </a:lnTo>
                  <a:lnTo>
                    <a:pt x="432" y="240"/>
                  </a:lnTo>
                  <a:lnTo>
                    <a:pt x="384"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sp>
          <p:nvSpPr>
            <p:cNvPr id="37899" name="Freeform 12"/>
            <p:cNvSpPr/>
            <p:nvPr/>
          </p:nvSpPr>
          <p:spPr>
            <a:xfrm>
              <a:off x="5040" y="720"/>
              <a:ext cx="336" cy="768"/>
            </a:xfrm>
            <a:custGeom>
              <a:avLst/>
              <a:gdLst/>
              <a:ahLst/>
              <a:cxnLst>
                <a:cxn ang="0">
                  <a:pos x="0" y="0"/>
                </a:cxn>
                <a:cxn ang="0">
                  <a:pos x="0" y="144"/>
                </a:cxn>
                <a:cxn ang="0">
                  <a:pos x="96" y="288"/>
                </a:cxn>
                <a:cxn ang="0">
                  <a:pos x="144" y="480"/>
                </a:cxn>
                <a:cxn ang="0">
                  <a:pos x="192" y="624"/>
                </a:cxn>
                <a:cxn ang="0">
                  <a:pos x="192" y="768"/>
                </a:cxn>
                <a:cxn ang="0">
                  <a:pos x="240" y="720"/>
                </a:cxn>
                <a:cxn ang="0">
                  <a:pos x="240" y="624"/>
                </a:cxn>
                <a:cxn ang="0">
                  <a:pos x="336" y="624"/>
                </a:cxn>
                <a:cxn ang="0">
                  <a:pos x="288" y="576"/>
                </a:cxn>
                <a:cxn ang="0">
                  <a:pos x="192" y="528"/>
                </a:cxn>
                <a:cxn ang="0">
                  <a:pos x="192" y="432"/>
                </a:cxn>
                <a:cxn ang="0">
                  <a:pos x="192" y="336"/>
                </a:cxn>
                <a:cxn ang="0">
                  <a:pos x="288" y="384"/>
                </a:cxn>
                <a:cxn ang="0">
                  <a:pos x="240" y="336"/>
                </a:cxn>
                <a:cxn ang="0">
                  <a:pos x="144" y="240"/>
                </a:cxn>
                <a:cxn ang="0">
                  <a:pos x="144" y="144"/>
                </a:cxn>
                <a:cxn ang="0">
                  <a:pos x="48" y="96"/>
                </a:cxn>
                <a:cxn ang="0">
                  <a:pos x="0" y="0"/>
                </a:cxn>
              </a:cxnLst>
              <a:pathLst>
                <a:path w="336" h="768">
                  <a:moveTo>
                    <a:pt x="0" y="0"/>
                  </a:moveTo>
                  <a:lnTo>
                    <a:pt x="0" y="144"/>
                  </a:lnTo>
                  <a:lnTo>
                    <a:pt x="96" y="288"/>
                  </a:lnTo>
                  <a:lnTo>
                    <a:pt x="144" y="480"/>
                  </a:lnTo>
                  <a:lnTo>
                    <a:pt x="192" y="624"/>
                  </a:lnTo>
                  <a:lnTo>
                    <a:pt x="192" y="768"/>
                  </a:lnTo>
                  <a:lnTo>
                    <a:pt x="240" y="720"/>
                  </a:lnTo>
                  <a:lnTo>
                    <a:pt x="240" y="624"/>
                  </a:lnTo>
                  <a:lnTo>
                    <a:pt x="336" y="624"/>
                  </a:lnTo>
                  <a:lnTo>
                    <a:pt x="288" y="576"/>
                  </a:lnTo>
                  <a:lnTo>
                    <a:pt x="192" y="528"/>
                  </a:lnTo>
                  <a:lnTo>
                    <a:pt x="192" y="432"/>
                  </a:lnTo>
                  <a:lnTo>
                    <a:pt x="192" y="336"/>
                  </a:lnTo>
                  <a:lnTo>
                    <a:pt x="288" y="384"/>
                  </a:lnTo>
                  <a:lnTo>
                    <a:pt x="240" y="336"/>
                  </a:lnTo>
                  <a:lnTo>
                    <a:pt x="144" y="240"/>
                  </a:lnTo>
                  <a:lnTo>
                    <a:pt x="144" y="144"/>
                  </a:lnTo>
                  <a:lnTo>
                    <a:pt x="48" y="96"/>
                  </a:lnTo>
                  <a:lnTo>
                    <a:pt x="0"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grpSp>
      <p:grpSp>
        <p:nvGrpSpPr>
          <p:cNvPr id="37900" name="Group 13"/>
          <p:cNvGrpSpPr/>
          <p:nvPr/>
        </p:nvGrpSpPr>
        <p:grpSpPr>
          <a:xfrm>
            <a:off x="7391400" y="1257300"/>
            <a:ext cx="1219200" cy="1428750"/>
            <a:chOff x="4608" y="720"/>
            <a:chExt cx="768" cy="1200"/>
          </a:xfrm>
        </p:grpSpPr>
        <p:sp>
          <p:nvSpPr>
            <p:cNvPr id="37901" name="Freeform 14"/>
            <p:cNvSpPr/>
            <p:nvPr/>
          </p:nvSpPr>
          <p:spPr>
            <a:xfrm>
              <a:off x="4608" y="864"/>
              <a:ext cx="480" cy="1056"/>
            </a:xfrm>
            <a:custGeom>
              <a:avLst/>
              <a:gdLst/>
              <a:ahLst/>
              <a:cxnLst>
                <a:cxn ang="0">
                  <a:pos x="384" y="0"/>
                </a:cxn>
                <a:cxn ang="0">
                  <a:pos x="336" y="96"/>
                </a:cxn>
                <a:cxn ang="0">
                  <a:pos x="288" y="192"/>
                </a:cxn>
                <a:cxn ang="0">
                  <a:pos x="240" y="240"/>
                </a:cxn>
                <a:cxn ang="0">
                  <a:pos x="240" y="336"/>
                </a:cxn>
                <a:cxn ang="0">
                  <a:pos x="240" y="432"/>
                </a:cxn>
                <a:cxn ang="0">
                  <a:pos x="144" y="576"/>
                </a:cxn>
                <a:cxn ang="0">
                  <a:pos x="144" y="720"/>
                </a:cxn>
                <a:cxn ang="0">
                  <a:pos x="96" y="768"/>
                </a:cxn>
                <a:cxn ang="0">
                  <a:pos x="96" y="864"/>
                </a:cxn>
                <a:cxn ang="0">
                  <a:pos x="48" y="912"/>
                </a:cxn>
                <a:cxn ang="0">
                  <a:pos x="0" y="960"/>
                </a:cxn>
                <a:cxn ang="0">
                  <a:pos x="0" y="1056"/>
                </a:cxn>
                <a:cxn ang="0">
                  <a:pos x="144" y="1056"/>
                </a:cxn>
                <a:cxn ang="0">
                  <a:pos x="240" y="1008"/>
                </a:cxn>
                <a:cxn ang="0">
                  <a:pos x="288" y="960"/>
                </a:cxn>
                <a:cxn ang="0">
                  <a:pos x="336" y="768"/>
                </a:cxn>
                <a:cxn ang="0">
                  <a:pos x="384" y="576"/>
                </a:cxn>
                <a:cxn ang="0">
                  <a:pos x="384" y="480"/>
                </a:cxn>
                <a:cxn ang="0">
                  <a:pos x="480" y="384"/>
                </a:cxn>
                <a:cxn ang="0">
                  <a:pos x="432" y="240"/>
                </a:cxn>
                <a:cxn ang="0">
                  <a:pos x="384" y="0"/>
                </a:cxn>
              </a:cxnLst>
              <a:pathLst>
                <a:path w="480" h="1056">
                  <a:moveTo>
                    <a:pt x="384" y="0"/>
                  </a:moveTo>
                  <a:lnTo>
                    <a:pt x="336" y="96"/>
                  </a:lnTo>
                  <a:lnTo>
                    <a:pt x="288" y="192"/>
                  </a:lnTo>
                  <a:lnTo>
                    <a:pt x="240" y="240"/>
                  </a:lnTo>
                  <a:lnTo>
                    <a:pt x="240" y="336"/>
                  </a:lnTo>
                  <a:lnTo>
                    <a:pt x="240" y="432"/>
                  </a:lnTo>
                  <a:lnTo>
                    <a:pt x="144" y="576"/>
                  </a:lnTo>
                  <a:lnTo>
                    <a:pt x="144" y="720"/>
                  </a:lnTo>
                  <a:lnTo>
                    <a:pt x="96" y="768"/>
                  </a:lnTo>
                  <a:lnTo>
                    <a:pt x="96" y="864"/>
                  </a:lnTo>
                  <a:lnTo>
                    <a:pt x="48" y="912"/>
                  </a:lnTo>
                  <a:lnTo>
                    <a:pt x="0" y="960"/>
                  </a:lnTo>
                  <a:lnTo>
                    <a:pt x="0" y="1056"/>
                  </a:lnTo>
                  <a:lnTo>
                    <a:pt x="144" y="1056"/>
                  </a:lnTo>
                  <a:lnTo>
                    <a:pt x="240" y="1008"/>
                  </a:lnTo>
                  <a:lnTo>
                    <a:pt x="288" y="960"/>
                  </a:lnTo>
                  <a:lnTo>
                    <a:pt x="336" y="768"/>
                  </a:lnTo>
                  <a:lnTo>
                    <a:pt x="384" y="576"/>
                  </a:lnTo>
                  <a:lnTo>
                    <a:pt x="384" y="480"/>
                  </a:lnTo>
                  <a:lnTo>
                    <a:pt x="480" y="384"/>
                  </a:lnTo>
                  <a:lnTo>
                    <a:pt x="432" y="240"/>
                  </a:lnTo>
                  <a:lnTo>
                    <a:pt x="384"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sp>
          <p:nvSpPr>
            <p:cNvPr id="37902" name="Freeform 15"/>
            <p:cNvSpPr/>
            <p:nvPr/>
          </p:nvSpPr>
          <p:spPr>
            <a:xfrm>
              <a:off x="5040" y="720"/>
              <a:ext cx="336" cy="768"/>
            </a:xfrm>
            <a:custGeom>
              <a:avLst/>
              <a:gdLst/>
              <a:ahLst/>
              <a:cxnLst>
                <a:cxn ang="0">
                  <a:pos x="0" y="0"/>
                </a:cxn>
                <a:cxn ang="0">
                  <a:pos x="0" y="144"/>
                </a:cxn>
                <a:cxn ang="0">
                  <a:pos x="96" y="288"/>
                </a:cxn>
                <a:cxn ang="0">
                  <a:pos x="144" y="480"/>
                </a:cxn>
                <a:cxn ang="0">
                  <a:pos x="192" y="624"/>
                </a:cxn>
                <a:cxn ang="0">
                  <a:pos x="192" y="768"/>
                </a:cxn>
                <a:cxn ang="0">
                  <a:pos x="240" y="720"/>
                </a:cxn>
                <a:cxn ang="0">
                  <a:pos x="240" y="624"/>
                </a:cxn>
                <a:cxn ang="0">
                  <a:pos x="336" y="624"/>
                </a:cxn>
                <a:cxn ang="0">
                  <a:pos x="288" y="576"/>
                </a:cxn>
                <a:cxn ang="0">
                  <a:pos x="192" y="528"/>
                </a:cxn>
                <a:cxn ang="0">
                  <a:pos x="192" y="432"/>
                </a:cxn>
                <a:cxn ang="0">
                  <a:pos x="192" y="336"/>
                </a:cxn>
                <a:cxn ang="0">
                  <a:pos x="288" y="384"/>
                </a:cxn>
                <a:cxn ang="0">
                  <a:pos x="240" y="336"/>
                </a:cxn>
                <a:cxn ang="0">
                  <a:pos x="144" y="240"/>
                </a:cxn>
                <a:cxn ang="0">
                  <a:pos x="144" y="144"/>
                </a:cxn>
                <a:cxn ang="0">
                  <a:pos x="48" y="96"/>
                </a:cxn>
                <a:cxn ang="0">
                  <a:pos x="0" y="0"/>
                </a:cxn>
              </a:cxnLst>
              <a:pathLst>
                <a:path w="336" h="768">
                  <a:moveTo>
                    <a:pt x="0" y="0"/>
                  </a:moveTo>
                  <a:lnTo>
                    <a:pt x="0" y="144"/>
                  </a:lnTo>
                  <a:lnTo>
                    <a:pt x="96" y="288"/>
                  </a:lnTo>
                  <a:lnTo>
                    <a:pt x="144" y="480"/>
                  </a:lnTo>
                  <a:lnTo>
                    <a:pt x="192" y="624"/>
                  </a:lnTo>
                  <a:lnTo>
                    <a:pt x="192" y="768"/>
                  </a:lnTo>
                  <a:lnTo>
                    <a:pt x="240" y="720"/>
                  </a:lnTo>
                  <a:lnTo>
                    <a:pt x="240" y="624"/>
                  </a:lnTo>
                  <a:lnTo>
                    <a:pt x="336" y="624"/>
                  </a:lnTo>
                  <a:lnTo>
                    <a:pt x="288" y="576"/>
                  </a:lnTo>
                  <a:lnTo>
                    <a:pt x="192" y="528"/>
                  </a:lnTo>
                  <a:lnTo>
                    <a:pt x="192" y="432"/>
                  </a:lnTo>
                  <a:lnTo>
                    <a:pt x="192" y="336"/>
                  </a:lnTo>
                  <a:lnTo>
                    <a:pt x="288" y="384"/>
                  </a:lnTo>
                  <a:lnTo>
                    <a:pt x="240" y="336"/>
                  </a:lnTo>
                  <a:lnTo>
                    <a:pt x="144" y="240"/>
                  </a:lnTo>
                  <a:lnTo>
                    <a:pt x="144" y="144"/>
                  </a:lnTo>
                  <a:lnTo>
                    <a:pt x="48" y="96"/>
                  </a:lnTo>
                  <a:lnTo>
                    <a:pt x="0"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grpSp>
      <p:grpSp>
        <p:nvGrpSpPr>
          <p:cNvPr id="37903" name="Group 16"/>
          <p:cNvGrpSpPr/>
          <p:nvPr/>
        </p:nvGrpSpPr>
        <p:grpSpPr>
          <a:xfrm>
            <a:off x="7391400" y="1257300"/>
            <a:ext cx="1219200" cy="1428750"/>
            <a:chOff x="4608" y="720"/>
            <a:chExt cx="768" cy="1200"/>
          </a:xfrm>
        </p:grpSpPr>
        <p:sp>
          <p:nvSpPr>
            <p:cNvPr id="37904" name="Freeform 17"/>
            <p:cNvSpPr/>
            <p:nvPr/>
          </p:nvSpPr>
          <p:spPr>
            <a:xfrm>
              <a:off x="4608" y="864"/>
              <a:ext cx="480" cy="1056"/>
            </a:xfrm>
            <a:custGeom>
              <a:avLst/>
              <a:gdLst/>
              <a:ahLst/>
              <a:cxnLst>
                <a:cxn ang="0">
                  <a:pos x="384" y="0"/>
                </a:cxn>
                <a:cxn ang="0">
                  <a:pos x="336" y="96"/>
                </a:cxn>
                <a:cxn ang="0">
                  <a:pos x="288" y="192"/>
                </a:cxn>
                <a:cxn ang="0">
                  <a:pos x="240" y="240"/>
                </a:cxn>
                <a:cxn ang="0">
                  <a:pos x="240" y="336"/>
                </a:cxn>
                <a:cxn ang="0">
                  <a:pos x="240" y="432"/>
                </a:cxn>
                <a:cxn ang="0">
                  <a:pos x="144" y="576"/>
                </a:cxn>
                <a:cxn ang="0">
                  <a:pos x="144" y="720"/>
                </a:cxn>
                <a:cxn ang="0">
                  <a:pos x="96" y="768"/>
                </a:cxn>
                <a:cxn ang="0">
                  <a:pos x="96" y="864"/>
                </a:cxn>
                <a:cxn ang="0">
                  <a:pos x="48" y="912"/>
                </a:cxn>
                <a:cxn ang="0">
                  <a:pos x="0" y="960"/>
                </a:cxn>
                <a:cxn ang="0">
                  <a:pos x="0" y="1056"/>
                </a:cxn>
                <a:cxn ang="0">
                  <a:pos x="144" y="1056"/>
                </a:cxn>
                <a:cxn ang="0">
                  <a:pos x="240" y="1008"/>
                </a:cxn>
                <a:cxn ang="0">
                  <a:pos x="288" y="960"/>
                </a:cxn>
                <a:cxn ang="0">
                  <a:pos x="336" y="768"/>
                </a:cxn>
                <a:cxn ang="0">
                  <a:pos x="384" y="576"/>
                </a:cxn>
                <a:cxn ang="0">
                  <a:pos x="384" y="480"/>
                </a:cxn>
                <a:cxn ang="0">
                  <a:pos x="480" y="384"/>
                </a:cxn>
                <a:cxn ang="0">
                  <a:pos x="432" y="240"/>
                </a:cxn>
                <a:cxn ang="0">
                  <a:pos x="384" y="0"/>
                </a:cxn>
              </a:cxnLst>
              <a:pathLst>
                <a:path w="480" h="1056">
                  <a:moveTo>
                    <a:pt x="384" y="0"/>
                  </a:moveTo>
                  <a:lnTo>
                    <a:pt x="336" y="96"/>
                  </a:lnTo>
                  <a:lnTo>
                    <a:pt x="288" y="192"/>
                  </a:lnTo>
                  <a:lnTo>
                    <a:pt x="240" y="240"/>
                  </a:lnTo>
                  <a:lnTo>
                    <a:pt x="240" y="336"/>
                  </a:lnTo>
                  <a:lnTo>
                    <a:pt x="240" y="432"/>
                  </a:lnTo>
                  <a:lnTo>
                    <a:pt x="144" y="576"/>
                  </a:lnTo>
                  <a:lnTo>
                    <a:pt x="144" y="720"/>
                  </a:lnTo>
                  <a:lnTo>
                    <a:pt x="96" y="768"/>
                  </a:lnTo>
                  <a:lnTo>
                    <a:pt x="96" y="864"/>
                  </a:lnTo>
                  <a:lnTo>
                    <a:pt x="48" y="912"/>
                  </a:lnTo>
                  <a:lnTo>
                    <a:pt x="0" y="960"/>
                  </a:lnTo>
                  <a:lnTo>
                    <a:pt x="0" y="1056"/>
                  </a:lnTo>
                  <a:lnTo>
                    <a:pt x="144" y="1056"/>
                  </a:lnTo>
                  <a:lnTo>
                    <a:pt x="240" y="1008"/>
                  </a:lnTo>
                  <a:lnTo>
                    <a:pt x="288" y="960"/>
                  </a:lnTo>
                  <a:lnTo>
                    <a:pt x="336" y="768"/>
                  </a:lnTo>
                  <a:lnTo>
                    <a:pt x="384" y="576"/>
                  </a:lnTo>
                  <a:lnTo>
                    <a:pt x="384" y="480"/>
                  </a:lnTo>
                  <a:lnTo>
                    <a:pt x="480" y="384"/>
                  </a:lnTo>
                  <a:lnTo>
                    <a:pt x="432" y="240"/>
                  </a:lnTo>
                  <a:lnTo>
                    <a:pt x="384"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sp>
          <p:nvSpPr>
            <p:cNvPr id="37905" name="Freeform 18"/>
            <p:cNvSpPr/>
            <p:nvPr/>
          </p:nvSpPr>
          <p:spPr>
            <a:xfrm>
              <a:off x="5040" y="720"/>
              <a:ext cx="336" cy="768"/>
            </a:xfrm>
            <a:custGeom>
              <a:avLst/>
              <a:gdLst/>
              <a:ahLst/>
              <a:cxnLst>
                <a:cxn ang="0">
                  <a:pos x="0" y="0"/>
                </a:cxn>
                <a:cxn ang="0">
                  <a:pos x="0" y="144"/>
                </a:cxn>
                <a:cxn ang="0">
                  <a:pos x="96" y="288"/>
                </a:cxn>
                <a:cxn ang="0">
                  <a:pos x="144" y="480"/>
                </a:cxn>
                <a:cxn ang="0">
                  <a:pos x="192" y="624"/>
                </a:cxn>
                <a:cxn ang="0">
                  <a:pos x="192" y="768"/>
                </a:cxn>
                <a:cxn ang="0">
                  <a:pos x="240" y="720"/>
                </a:cxn>
                <a:cxn ang="0">
                  <a:pos x="240" y="624"/>
                </a:cxn>
                <a:cxn ang="0">
                  <a:pos x="336" y="624"/>
                </a:cxn>
                <a:cxn ang="0">
                  <a:pos x="288" y="576"/>
                </a:cxn>
                <a:cxn ang="0">
                  <a:pos x="192" y="528"/>
                </a:cxn>
                <a:cxn ang="0">
                  <a:pos x="192" y="432"/>
                </a:cxn>
                <a:cxn ang="0">
                  <a:pos x="192" y="336"/>
                </a:cxn>
                <a:cxn ang="0">
                  <a:pos x="288" y="384"/>
                </a:cxn>
                <a:cxn ang="0">
                  <a:pos x="240" y="336"/>
                </a:cxn>
                <a:cxn ang="0">
                  <a:pos x="144" y="240"/>
                </a:cxn>
                <a:cxn ang="0">
                  <a:pos x="144" y="144"/>
                </a:cxn>
                <a:cxn ang="0">
                  <a:pos x="48" y="96"/>
                </a:cxn>
                <a:cxn ang="0">
                  <a:pos x="0" y="0"/>
                </a:cxn>
              </a:cxnLst>
              <a:pathLst>
                <a:path w="336" h="768">
                  <a:moveTo>
                    <a:pt x="0" y="0"/>
                  </a:moveTo>
                  <a:lnTo>
                    <a:pt x="0" y="144"/>
                  </a:lnTo>
                  <a:lnTo>
                    <a:pt x="96" y="288"/>
                  </a:lnTo>
                  <a:lnTo>
                    <a:pt x="144" y="480"/>
                  </a:lnTo>
                  <a:lnTo>
                    <a:pt x="192" y="624"/>
                  </a:lnTo>
                  <a:lnTo>
                    <a:pt x="192" y="768"/>
                  </a:lnTo>
                  <a:lnTo>
                    <a:pt x="240" y="720"/>
                  </a:lnTo>
                  <a:lnTo>
                    <a:pt x="240" y="624"/>
                  </a:lnTo>
                  <a:lnTo>
                    <a:pt x="336" y="624"/>
                  </a:lnTo>
                  <a:lnTo>
                    <a:pt x="288" y="576"/>
                  </a:lnTo>
                  <a:lnTo>
                    <a:pt x="192" y="528"/>
                  </a:lnTo>
                  <a:lnTo>
                    <a:pt x="192" y="432"/>
                  </a:lnTo>
                  <a:lnTo>
                    <a:pt x="192" y="336"/>
                  </a:lnTo>
                  <a:lnTo>
                    <a:pt x="288" y="384"/>
                  </a:lnTo>
                  <a:lnTo>
                    <a:pt x="240" y="336"/>
                  </a:lnTo>
                  <a:lnTo>
                    <a:pt x="144" y="240"/>
                  </a:lnTo>
                  <a:lnTo>
                    <a:pt x="144" y="144"/>
                  </a:lnTo>
                  <a:lnTo>
                    <a:pt x="48" y="96"/>
                  </a:lnTo>
                  <a:lnTo>
                    <a:pt x="0"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grpSp>
      <p:grpSp>
        <p:nvGrpSpPr>
          <p:cNvPr id="37906" name="Group 19"/>
          <p:cNvGrpSpPr/>
          <p:nvPr/>
        </p:nvGrpSpPr>
        <p:grpSpPr>
          <a:xfrm>
            <a:off x="7350760" y="800735"/>
            <a:ext cx="1284288" cy="1631950"/>
            <a:chOff x="4608" y="720"/>
            <a:chExt cx="768" cy="1200"/>
          </a:xfrm>
        </p:grpSpPr>
        <p:sp>
          <p:nvSpPr>
            <p:cNvPr id="37907" name="Freeform 20"/>
            <p:cNvSpPr/>
            <p:nvPr/>
          </p:nvSpPr>
          <p:spPr>
            <a:xfrm>
              <a:off x="4608" y="864"/>
              <a:ext cx="480" cy="1056"/>
            </a:xfrm>
            <a:custGeom>
              <a:avLst/>
              <a:gdLst/>
              <a:ahLst/>
              <a:cxnLst>
                <a:cxn ang="0">
                  <a:pos x="384" y="0"/>
                </a:cxn>
                <a:cxn ang="0">
                  <a:pos x="336" y="96"/>
                </a:cxn>
                <a:cxn ang="0">
                  <a:pos x="288" y="192"/>
                </a:cxn>
                <a:cxn ang="0">
                  <a:pos x="240" y="240"/>
                </a:cxn>
                <a:cxn ang="0">
                  <a:pos x="240" y="336"/>
                </a:cxn>
                <a:cxn ang="0">
                  <a:pos x="240" y="432"/>
                </a:cxn>
                <a:cxn ang="0">
                  <a:pos x="144" y="576"/>
                </a:cxn>
                <a:cxn ang="0">
                  <a:pos x="144" y="720"/>
                </a:cxn>
                <a:cxn ang="0">
                  <a:pos x="96" y="768"/>
                </a:cxn>
                <a:cxn ang="0">
                  <a:pos x="96" y="864"/>
                </a:cxn>
                <a:cxn ang="0">
                  <a:pos x="48" y="912"/>
                </a:cxn>
                <a:cxn ang="0">
                  <a:pos x="0" y="960"/>
                </a:cxn>
                <a:cxn ang="0">
                  <a:pos x="0" y="1056"/>
                </a:cxn>
                <a:cxn ang="0">
                  <a:pos x="144" y="1056"/>
                </a:cxn>
                <a:cxn ang="0">
                  <a:pos x="240" y="1008"/>
                </a:cxn>
                <a:cxn ang="0">
                  <a:pos x="288" y="960"/>
                </a:cxn>
                <a:cxn ang="0">
                  <a:pos x="336" y="768"/>
                </a:cxn>
                <a:cxn ang="0">
                  <a:pos x="384" y="576"/>
                </a:cxn>
                <a:cxn ang="0">
                  <a:pos x="384" y="480"/>
                </a:cxn>
                <a:cxn ang="0">
                  <a:pos x="480" y="384"/>
                </a:cxn>
                <a:cxn ang="0">
                  <a:pos x="432" y="240"/>
                </a:cxn>
                <a:cxn ang="0">
                  <a:pos x="384" y="0"/>
                </a:cxn>
              </a:cxnLst>
              <a:pathLst>
                <a:path w="480" h="1056">
                  <a:moveTo>
                    <a:pt x="384" y="0"/>
                  </a:moveTo>
                  <a:lnTo>
                    <a:pt x="336" y="96"/>
                  </a:lnTo>
                  <a:lnTo>
                    <a:pt x="288" y="192"/>
                  </a:lnTo>
                  <a:lnTo>
                    <a:pt x="240" y="240"/>
                  </a:lnTo>
                  <a:lnTo>
                    <a:pt x="240" y="336"/>
                  </a:lnTo>
                  <a:lnTo>
                    <a:pt x="240" y="432"/>
                  </a:lnTo>
                  <a:lnTo>
                    <a:pt x="144" y="576"/>
                  </a:lnTo>
                  <a:lnTo>
                    <a:pt x="144" y="720"/>
                  </a:lnTo>
                  <a:lnTo>
                    <a:pt x="96" y="768"/>
                  </a:lnTo>
                  <a:lnTo>
                    <a:pt x="96" y="864"/>
                  </a:lnTo>
                  <a:lnTo>
                    <a:pt x="48" y="912"/>
                  </a:lnTo>
                  <a:lnTo>
                    <a:pt x="0" y="960"/>
                  </a:lnTo>
                  <a:lnTo>
                    <a:pt x="0" y="1056"/>
                  </a:lnTo>
                  <a:lnTo>
                    <a:pt x="144" y="1056"/>
                  </a:lnTo>
                  <a:lnTo>
                    <a:pt x="240" y="1008"/>
                  </a:lnTo>
                  <a:lnTo>
                    <a:pt x="288" y="960"/>
                  </a:lnTo>
                  <a:lnTo>
                    <a:pt x="336" y="768"/>
                  </a:lnTo>
                  <a:lnTo>
                    <a:pt x="384" y="576"/>
                  </a:lnTo>
                  <a:lnTo>
                    <a:pt x="384" y="480"/>
                  </a:lnTo>
                  <a:lnTo>
                    <a:pt x="480" y="384"/>
                  </a:lnTo>
                  <a:lnTo>
                    <a:pt x="432" y="240"/>
                  </a:lnTo>
                  <a:lnTo>
                    <a:pt x="384"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sp>
          <p:nvSpPr>
            <p:cNvPr id="37908" name="Freeform 21"/>
            <p:cNvSpPr/>
            <p:nvPr/>
          </p:nvSpPr>
          <p:spPr>
            <a:xfrm>
              <a:off x="5040" y="720"/>
              <a:ext cx="336" cy="768"/>
            </a:xfrm>
            <a:custGeom>
              <a:avLst/>
              <a:gdLst/>
              <a:ahLst/>
              <a:cxnLst>
                <a:cxn ang="0">
                  <a:pos x="0" y="0"/>
                </a:cxn>
                <a:cxn ang="0">
                  <a:pos x="0" y="144"/>
                </a:cxn>
                <a:cxn ang="0">
                  <a:pos x="96" y="288"/>
                </a:cxn>
                <a:cxn ang="0">
                  <a:pos x="144" y="480"/>
                </a:cxn>
                <a:cxn ang="0">
                  <a:pos x="192" y="624"/>
                </a:cxn>
                <a:cxn ang="0">
                  <a:pos x="192" y="768"/>
                </a:cxn>
                <a:cxn ang="0">
                  <a:pos x="240" y="720"/>
                </a:cxn>
                <a:cxn ang="0">
                  <a:pos x="240" y="624"/>
                </a:cxn>
                <a:cxn ang="0">
                  <a:pos x="336" y="624"/>
                </a:cxn>
                <a:cxn ang="0">
                  <a:pos x="288" y="576"/>
                </a:cxn>
                <a:cxn ang="0">
                  <a:pos x="192" y="528"/>
                </a:cxn>
                <a:cxn ang="0">
                  <a:pos x="192" y="432"/>
                </a:cxn>
                <a:cxn ang="0">
                  <a:pos x="192" y="336"/>
                </a:cxn>
                <a:cxn ang="0">
                  <a:pos x="288" y="384"/>
                </a:cxn>
                <a:cxn ang="0">
                  <a:pos x="240" y="336"/>
                </a:cxn>
                <a:cxn ang="0">
                  <a:pos x="144" y="240"/>
                </a:cxn>
                <a:cxn ang="0">
                  <a:pos x="144" y="144"/>
                </a:cxn>
                <a:cxn ang="0">
                  <a:pos x="48" y="96"/>
                </a:cxn>
                <a:cxn ang="0">
                  <a:pos x="0" y="0"/>
                </a:cxn>
              </a:cxnLst>
              <a:pathLst>
                <a:path w="336" h="768">
                  <a:moveTo>
                    <a:pt x="0" y="0"/>
                  </a:moveTo>
                  <a:lnTo>
                    <a:pt x="0" y="144"/>
                  </a:lnTo>
                  <a:lnTo>
                    <a:pt x="96" y="288"/>
                  </a:lnTo>
                  <a:lnTo>
                    <a:pt x="144" y="480"/>
                  </a:lnTo>
                  <a:lnTo>
                    <a:pt x="192" y="624"/>
                  </a:lnTo>
                  <a:lnTo>
                    <a:pt x="192" y="768"/>
                  </a:lnTo>
                  <a:lnTo>
                    <a:pt x="240" y="720"/>
                  </a:lnTo>
                  <a:lnTo>
                    <a:pt x="240" y="624"/>
                  </a:lnTo>
                  <a:lnTo>
                    <a:pt x="336" y="624"/>
                  </a:lnTo>
                  <a:lnTo>
                    <a:pt x="288" y="576"/>
                  </a:lnTo>
                  <a:lnTo>
                    <a:pt x="192" y="528"/>
                  </a:lnTo>
                  <a:lnTo>
                    <a:pt x="192" y="432"/>
                  </a:lnTo>
                  <a:lnTo>
                    <a:pt x="192" y="336"/>
                  </a:lnTo>
                  <a:lnTo>
                    <a:pt x="288" y="384"/>
                  </a:lnTo>
                  <a:lnTo>
                    <a:pt x="240" y="336"/>
                  </a:lnTo>
                  <a:lnTo>
                    <a:pt x="144" y="240"/>
                  </a:lnTo>
                  <a:lnTo>
                    <a:pt x="144" y="144"/>
                  </a:lnTo>
                  <a:lnTo>
                    <a:pt x="48" y="96"/>
                  </a:lnTo>
                  <a:lnTo>
                    <a:pt x="0" y="0"/>
                  </a:lnTo>
                  <a:close/>
                </a:path>
              </a:pathLst>
            </a:custGeom>
            <a:solidFill>
              <a:srgbClr val="FFFF00"/>
            </a:solidFill>
            <a:ln w="38100" cap="flat" cmpd="sng">
              <a:solidFill>
                <a:srgbClr val="FFFF00"/>
              </a:solidFill>
              <a:prstDash val="solid"/>
              <a:round/>
              <a:headEnd type="none" w="med" len="med"/>
              <a:tailEnd type="none" w="sm" len="lg"/>
            </a:ln>
          </p:spPr>
          <p:txBody>
            <a:bodyPr/>
            <a:p>
              <a:endParaRPr lang="zh-CN" altLang="en-US"/>
            </a:p>
          </p:txBody>
        </p:sp>
      </p:grpSp>
      <p:sp>
        <p:nvSpPr>
          <p:cNvPr id="37909" name="Freeform 22"/>
          <p:cNvSpPr/>
          <p:nvPr/>
        </p:nvSpPr>
        <p:spPr>
          <a:xfrm>
            <a:off x="533400" y="1828800"/>
            <a:ext cx="2590800" cy="1200150"/>
          </a:xfrm>
          <a:custGeom>
            <a:avLst/>
            <a:gdLst/>
            <a:ahLst/>
            <a:cxnLst>
              <a:cxn ang="0">
                <a:pos x="990600" y="628650"/>
              </a:cxn>
              <a:cxn ang="0">
                <a:pos x="1143000" y="628650"/>
              </a:cxn>
              <a:cxn ang="0">
                <a:pos x="1371600" y="571500"/>
              </a:cxn>
              <a:cxn ang="0">
                <a:pos x="1447800" y="514350"/>
              </a:cxn>
              <a:cxn ang="0">
                <a:pos x="1524000" y="457200"/>
              </a:cxn>
              <a:cxn ang="0">
                <a:pos x="1676400" y="457200"/>
              </a:cxn>
              <a:cxn ang="0">
                <a:pos x="1752600" y="285750"/>
              </a:cxn>
              <a:cxn ang="0">
                <a:pos x="1752600" y="171450"/>
              </a:cxn>
              <a:cxn ang="0">
                <a:pos x="1981200" y="114300"/>
              </a:cxn>
              <a:cxn ang="0">
                <a:pos x="2209800" y="0"/>
              </a:cxn>
              <a:cxn ang="0">
                <a:pos x="2514600" y="114300"/>
              </a:cxn>
              <a:cxn ang="0">
                <a:pos x="2590800" y="171450"/>
              </a:cxn>
              <a:cxn ang="0">
                <a:pos x="2438400" y="228600"/>
              </a:cxn>
              <a:cxn ang="0">
                <a:pos x="2362200" y="285750"/>
              </a:cxn>
              <a:cxn ang="0">
                <a:pos x="2362200" y="400050"/>
              </a:cxn>
              <a:cxn ang="0">
                <a:pos x="2209800" y="457200"/>
              </a:cxn>
              <a:cxn ang="0">
                <a:pos x="2133600" y="514350"/>
              </a:cxn>
              <a:cxn ang="0">
                <a:pos x="1905000" y="514350"/>
              </a:cxn>
              <a:cxn ang="0">
                <a:pos x="1828800" y="571500"/>
              </a:cxn>
              <a:cxn ang="0">
                <a:pos x="1752600" y="628650"/>
              </a:cxn>
              <a:cxn ang="0">
                <a:pos x="1676400" y="685800"/>
              </a:cxn>
              <a:cxn ang="0">
                <a:pos x="1524000" y="800100"/>
              </a:cxn>
              <a:cxn ang="0">
                <a:pos x="1219200" y="857250"/>
              </a:cxn>
              <a:cxn ang="0">
                <a:pos x="1143000" y="914400"/>
              </a:cxn>
              <a:cxn ang="0">
                <a:pos x="1219200" y="1028700"/>
              </a:cxn>
              <a:cxn ang="0">
                <a:pos x="1143000" y="1085850"/>
              </a:cxn>
              <a:cxn ang="0">
                <a:pos x="990600" y="1143000"/>
              </a:cxn>
              <a:cxn ang="0">
                <a:pos x="838200" y="1200150"/>
              </a:cxn>
              <a:cxn ang="0">
                <a:pos x="609600" y="1200150"/>
              </a:cxn>
              <a:cxn ang="0">
                <a:pos x="457200" y="1143000"/>
              </a:cxn>
              <a:cxn ang="0">
                <a:pos x="381000" y="1085850"/>
              </a:cxn>
              <a:cxn ang="0">
                <a:pos x="228600" y="1028700"/>
              </a:cxn>
              <a:cxn ang="0">
                <a:pos x="0" y="857250"/>
              </a:cxn>
              <a:cxn ang="0">
                <a:pos x="152400" y="742950"/>
              </a:cxn>
              <a:cxn ang="0">
                <a:pos x="304800" y="685800"/>
              </a:cxn>
              <a:cxn ang="0">
                <a:pos x="533400" y="685800"/>
              </a:cxn>
              <a:cxn ang="0">
                <a:pos x="609600" y="628650"/>
              </a:cxn>
              <a:cxn ang="0">
                <a:pos x="685800" y="685800"/>
              </a:cxn>
              <a:cxn ang="0">
                <a:pos x="838200" y="628650"/>
              </a:cxn>
              <a:cxn ang="0">
                <a:pos x="990600" y="628650"/>
              </a:cxn>
            </a:cxnLst>
            <a:pathLst>
              <a:path w="1632" h="1008">
                <a:moveTo>
                  <a:pt x="624" y="528"/>
                </a:moveTo>
                <a:lnTo>
                  <a:pt x="720" y="528"/>
                </a:lnTo>
                <a:lnTo>
                  <a:pt x="864" y="480"/>
                </a:lnTo>
                <a:lnTo>
                  <a:pt x="912" y="432"/>
                </a:lnTo>
                <a:lnTo>
                  <a:pt x="960" y="384"/>
                </a:lnTo>
                <a:lnTo>
                  <a:pt x="1056" y="384"/>
                </a:lnTo>
                <a:lnTo>
                  <a:pt x="1104" y="240"/>
                </a:lnTo>
                <a:lnTo>
                  <a:pt x="1104" y="144"/>
                </a:lnTo>
                <a:lnTo>
                  <a:pt x="1248" y="96"/>
                </a:lnTo>
                <a:lnTo>
                  <a:pt x="1392" y="0"/>
                </a:lnTo>
                <a:lnTo>
                  <a:pt x="1584" y="96"/>
                </a:lnTo>
                <a:lnTo>
                  <a:pt x="1632" y="144"/>
                </a:lnTo>
                <a:lnTo>
                  <a:pt x="1536" y="192"/>
                </a:lnTo>
                <a:lnTo>
                  <a:pt x="1488" y="240"/>
                </a:lnTo>
                <a:lnTo>
                  <a:pt x="1488" y="336"/>
                </a:lnTo>
                <a:lnTo>
                  <a:pt x="1392" y="384"/>
                </a:lnTo>
                <a:lnTo>
                  <a:pt x="1344" y="432"/>
                </a:lnTo>
                <a:lnTo>
                  <a:pt x="1200" y="432"/>
                </a:lnTo>
                <a:lnTo>
                  <a:pt x="1152" y="480"/>
                </a:lnTo>
                <a:lnTo>
                  <a:pt x="1104" y="528"/>
                </a:lnTo>
                <a:lnTo>
                  <a:pt x="1056" y="576"/>
                </a:lnTo>
                <a:lnTo>
                  <a:pt x="960" y="672"/>
                </a:lnTo>
                <a:lnTo>
                  <a:pt x="768" y="720"/>
                </a:lnTo>
                <a:lnTo>
                  <a:pt x="720" y="768"/>
                </a:lnTo>
                <a:lnTo>
                  <a:pt x="768" y="864"/>
                </a:lnTo>
                <a:lnTo>
                  <a:pt x="720" y="912"/>
                </a:lnTo>
                <a:lnTo>
                  <a:pt x="624" y="960"/>
                </a:lnTo>
                <a:lnTo>
                  <a:pt x="528" y="1008"/>
                </a:lnTo>
                <a:lnTo>
                  <a:pt x="384" y="1008"/>
                </a:lnTo>
                <a:lnTo>
                  <a:pt x="288" y="960"/>
                </a:lnTo>
                <a:lnTo>
                  <a:pt x="240" y="912"/>
                </a:lnTo>
                <a:lnTo>
                  <a:pt x="144" y="864"/>
                </a:lnTo>
                <a:lnTo>
                  <a:pt x="0" y="720"/>
                </a:lnTo>
                <a:lnTo>
                  <a:pt x="96" y="624"/>
                </a:lnTo>
                <a:lnTo>
                  <a:pt x="192" y="576"/>
                </a:lnTo>
                <a:lnTo>
                  <a:pt x="336" y="576"/>
                </a:lnTo>
                <a:lnTo>
                  <a:pt x="384" y="528"/>
                </a:lnTo>
                <a:lnTo>
                  <a:pt x="432" y="576"/>
                </a:lnTo>
                <a:lnTo>
                  <a:pt x="528" y="528"/>
                </a:lnTo>
                <a:lnTo>
                  <a:pt x="624" y="528"/>
                </a:lnTo>
                <a:close/>
              </a:path>
            </a:pathLst>
          </a:custGeom>
          <a:solidFill>
            <a:srgbClr val="33CCFF"/>
          </a:solidFill>
          <a:ln w="38100" cap="flat" cmpd="sng">
            <a:solidFill>
              <a:srgbClr val="33CCFF"/>
            </a:solidFill>
            <a:prstDash val="solid"/>
            <a:round/>
            <a:headEnd type="none" w="med" len="med"/>
            <a:tailEnd type="none" w="sm" len="lg"/>
          </a:ln>
        </p:spPr>
        <p:txBody>
          <a:bodyPr/>
          <a:p>
            <a:endParaRPr lang="zh-CN" altLang="en-US"/>
          </a:p>
        </p:txBody>
      </p:sp>
      <p:sp>
        <p:nvSpPr>
          <p:cNvPr id="37910" name="Freeform 23"/>
          <p:cNvSpPr/>
          <p:nvPr/>
        </p:nvSpPr>
        <p:spPr>
          <a:xfrm>
            <a:off x="533400" y="1828800"/>
            <a:ext cx="2590800" cy="1200150"/>
          </a:xfrm>
          <a:custGeom>
            <a:avLst/>
            <a:gdLst/>
            <a:ahLst/>
            <a:cxnLst>
              <a:cxn ang="0">
                <a:pos x="990600" y="628650"/>
              </a:cxn>
              <a:cxn ang="0">
                <a:pos x="1143000" y="628650"/>
              </a:cxn>
              <a:cxn ang="0">
                <a:pos x="1371600" y="571500"/>
              </a:cxn>
              <a:cxn ang="0">
                <a:pos x="1447800" y="514350"/>
              </a:cxn>
              <a:cxn ang="0">
                <a:pos x="1524000" y="457200"/>
              </a:cxn>
              <a:cxn ang="0">
                <a:pos x="1676400" y="457200"/>
              </a:cxn>
              <a:cxn ang="0">
                <a:pos x="1752600" y="285750"/>
              </a:cxn>
              <a:cxn ang="0">
                <a:pos x="1752600" y="171450"/>
              </a:cxn>
              <a:cxn ang="0">
                <a:pos x="1981200" y="114300"/>
              </a:cxn>
              <a:cxn ang="0">
                <a:pos x="2209800" y="0"/>
              </a:cxn>
              <a:cxn ang="0">
                <a:pos x="2514600" y="114300"/>
              </a:cxn>
              <a:cxn ang="0">
                <a:pos x="2590800" y="171450"/>
              </a:cxn>
              <a:cxn ang="0">
                <a:pos x="2438400" y="228600"/>
              </a:cxn>
              <a:cxn ang="0">
                <a:pos x="2362200" y="285750"/>
              </a:cxn>
              <a:cxn ang="0">
                <a:pos x="2362200" y="400050"/>
              </a:cxn>
              <a:cxn ang="0">
                <a:pos x="2209800" y="457200"/>
              </a:cxn>
              <a:cxn ang="0">
                <a:pos x="2133600" y="514350"/>
              </a:cxn>
              <a:cxn ang="0">
                <a:pos x="1905000" y="514350"/>
              </a:cxn>
              <a:cxn ang="0">
                <a:pos x="1828800" y="571500"/>
              </a:cxn>
              <a:cxn ang="0">
                <a:pos x="1752600" y="628650"/>
              </a:cxn>
              <a:cxn ang="0">
                <a:pos x="1676400" y="685800"/>
              </a:cxn>
              <a:cxn ang="0">
                <a:pos x="1524000" y="800100"/>
              </a:cxn>
              <a:cxn ang="0">
                <a:pos x="1219200" y="857250"/>
              </a:cxn>
              <a:cxn ang="0">
                <a:pos x="1143000" y="914400"/>
              </a:cxn>
              <a:cxn ang="0">
                <a:pos x="1219200" y="1028700"/>
              </a:cxn>
              <a:cxn ang="0">
                <a:pos x="1143000" y="1085850"/>
              </a:cxn>
              <a:cxn ang="0">
                <a:pos x="990600" y="1143000"/>
              </a:cxn>
              <a:cxn ang="0">
                <a:pos x="838200" y="1200150"/>
              </a:cxn>
              <a:cxn ang="0">
                <a:pos x="609600" y="1200150"/>
              </a:cxn>
              <a:cxn ang="0">
                <a:pos x="457200" y="1143000"/>
              </a:cxn>
              <a:cxn ang="0">
                <a:pos x="381000" y="1085850"/>
              </a:cxn>
              <a:cxn ang="0">
                <a:pos x="228600" y="1028700"/>
              </a:cxn>
              <a:cxn ang="0">
                <a:pos x="0" y="857250"/>
              </a:cxn>
              <a:cxn ang="0">
                <a:pos x="152400" y="742950"/>
              </a:cxn>
              <a:cxn ang="0">
                <a:pos x="304800" y="685800"/>
              </a:cxn>
              <a:cxn ang="0">
                <a:pos x="533400" y="685800"/>
              </a:cxn>
              <a:cxn ang="0">
                <a:pos x="609600" y="628650"/>
              </a:cxn>
              <a:cxn ang="0">
                <a:pos x="685800" y="685800"/>
              </a:cxn>
              <a:cxn ang="0">
                <a:pos x="838200" y="628650"/>
              </a:cxn>
              <a:cxn ang="0">
                <a:pos x="990600" y="628650"/>
              </a:cxn>
            </a:cxnLst>
            <a:pathLst>
              <a:path w="1632" h="1008">
                <a:moveTo>
                  <a:pt x="624" y="528"/>
                </a:moveTo>
                <a:lnTo>
                  <a:pt x="720" y="528"/>
                </a:lnTo>
                <a:lnTo>
                  <a:pt x="864" y="480"/>
                </a:lnTo>
                <a:lnTo>
                  <a:pt x="912" y="432"/>
                </a:lnTo>
                <a:lnTo>
                  <a:pt x="960" y="384"/>
                </a:lnTo>
                <a:lnTo>
                  <a:pt x="1056" y="384"/>
                </a:lnTo>
                <a:lnTo>
                  <a:pt x="1104" y="240"/>
                </a:lnTo>
                <a:lnTo>
                  <a:pt x="1104" y="144"/>
                </a:lnTo>
                <a:lnTo>
                  <a:pt x="1248" y="96"/>
                </a:lnTo>
                <a:lnTo>
                  <a:pt x="1392" y="0"/>
                </a:lnTo>
                <a:lnTo>
                  <a:pt x="1584" y="96"/>
                </a:lnTo>
                <a:lnTo>
                  <a:pt x="1632" y="144"/>
                </a:lnTo>
                <a:lnTo>
                  <a:pt x="1536" y="192"/>
                </a:lnTo>
                <a:lnTo>
                  <a:pt x="1488" y="240"/>
                </a:lnTo>
                <a:lnTo>
                  <a:pt x="1488" y="336"/>
                </a:lnTo>
                <a:lnTo>
                  <a:pt x="1392" y="384"/>
                </a:lnTo>
                <a:lnTo>
                  <a:pt x="1344" y="432"/>
                </a:lnTo>
                <a:lnTo>
                  <a:pt x="1200" y="432"/>
                </a:lnTo>
                <a:lnTo>
                  <a:pt x="1152" y="480"/>
                </a:lnTo>
                <a:lnTo>
                  <a:pt x="1104" y="528"/>
                </a:lnTo>
                <a:lnTo>
                  <a:pt x="1056" y="576"/>
                </a:lnTo>
                <a:lnTo>
                  <a:pt x="960" y="672"/>
                </a:lnTo>
                <a:lnTo>
                  <a:pt x="768" y="720"/>
                </a:lnTo>
                <a:lnTo>
                  <a:pt x="720" y="768"/>
                </a:lnTo>
                <a:lnTo>
                  <a:pt x="768" y="864"/>
                </a:lnTo>
                <a:lnTo>
                  <a:pt x="720" y="912"/>
                </a:lnTo>
                <a:lnTo>
                  <a:pt x="624" y="960"/>
                </a:lnTo>
                <a:lnTo>
                  <a:pt x="528" y="1008"/>
                </a:lnTo>
                <a:lnTo>
                  <a:pt x="384" y="1008"/>
                </a:lnTo>
                <a:lnTo>
                  <a:pt x="288" y="960"/>
                </a:lnTo>
                <a:lnTo>
                  <a:pt x="240" y="912"/>
                </a:lnTo>
                <a:lnTo>
                  <a:pt x="144" y="864"/>
                </a:lnTo>
                <a:lnTo>
                  <a:pt x="0" y="720"/>
                </a:lnTo>
                <a:lnTo>
                  <a:pt x="96" y="624"/>
                </a:lnTo>
                <a:lnTo>
                  <a:pt x="192" y="576"/>
                </a:lnTo>
                <a:lnTo>
                  <a:pt x="336" y="576"/>
                </a:lnTo>
                <a:lnTo>
                  <a:pt x="384" y="528"/>
                </a:lnTo>
                <a:lnTo>
                  <a:pt x="432" y="576"/>
                </a:lnTo>
                <a:lnTo>
                  <a:pt x="528" y="528"/>
                </a:lnTo>
                <a:lnTo>
                  <a:pt x="624" y="528"/>
                </a:lnTo>
                <a:close/>
              </a:path>
            </a:pathLst>
          </a:custGeom>
          <a:solidFill>
            <a:srgbClr val="33CCFF"/>
          </a:solidFill>
          <a:ln w="38100" cap="flat" cmpd="sng">
            <a:solidFill>
              <a:srgbClr val="33CCFF"/>
            </a:solidFill>
            <a:prstDash val="solid"/>
            <a:round/>
            <a:headEnd type="none" w="med" len="med"/>
            <a:tailEnd type="none" w="sm" len="lg"/>
          </a:ln>
        </p:spPr>
        <p:txBody>
          <a:bodyPr/>
          <a:p>
            <a:endParaRPr lang="zh-CN" altLang="en-US"/>
          </a:p>
        </p:txBody>
      </p:sp>
      <p:sp>
        <p:nvSpPr>
          <p:cNvPr id="37911" name="Freeform 24"/>
          <p:cNvSpPr/>
          <p:nvPr/>
        </p:nvSpPr>
        <p:spPr>
          <a:xfrm>
            <a:off x="533400" y="1828800"/>
            <a:ext cx="2590800" cy="1200150"/>
          </a:xfrm>
          <a:custGeom>
            <a:avLst/>
            <a:gdLst/>
            <a:ahLst/>
            <a:cxnLst>
              <a:cxn ang="0">
                <a:pos x="990600" y="628650"/>
              </a:cxn>
              <a:cxn ang="0">
                <a:pos x="1143000" y="628650"/>
              </a:cxn>
              <a:cxn ang="0">
                <a:pos x="1371600" y="571500"/>
              </a:cxn>
              <a:cxn ang="0">
                <a:pos x="1447800" y="514350"/>
              </a:cxn>
              <a:cxn ang="0">
                <a:pos x="1524000" y="457200"/>
              </a:cxn>
              <a:cxn ang="0">
                <a:pos x="1676400" y="457200"/>
              </a:cxn>
              <a:cxn ang="0">
                <a:pos x="1752600" y="285750"/>
              </a:cxn>
              <a:cxn ang="0">
                <a:pos x="1752600" y="171450"/>
              </a:cxn>
              <a:cxn ang="0">
                <a:pos x="1981200" y="114300"/>
              </a:cxn>
              <a:cxn ang="0">
                <a:pos x="2209800" y="0"/>
              </a:cxn>
              <a:cxn ang="0">
                <a:pos x="2514600" y="114300"/>
              </a:cxn>
              <a:cxn ang="0">
                <a:pos x="2590800" y="171450"/>
              </a:cxn>
              <a:cxn ang="0">
                <a:pos x="2438400" y="228600"/>
              </a:cxn>
              <a:cxn ang="0">
                <a:pos x="2362200" y="285750"/>
              </a:cxn>
              <a:cxn ang="0">
                <a:pos x="2362200" y="400050"/>
              </a:cxn>
              <a:cxn ang="0">
                <a:pos x="2209800" y="457200"/>
              </a:cxn>
              <a:cxn ang="0">
                <a:pos x="2133600" y="514350"/>
              </a:cxn>
              <a:cxn ang="0">
                <a:pos x="1905000" y="514350"/>
              </a:cxn>
              <a:cxn ang="0">
                <a:pos x="1828800" y="571500"/>
              </a:cxn>
              <a:cxn ang="0">
                <a:pos x="1752600" y="628650"/>
              </a:cxn>
              <a:cxn ang="0">
                <a:pos x="1676400" y="685800"/>
              </a:cxn>
              <a:cxn ang="0">
                <a:pos x="1524000" y="800100"/>
              </a:cxn>
              <a:cxn ang="0">
                <a:pos x="1219200" y="857250"/>
              </a:cxn>
              <a:cxn ang="0">
                <a:pos x="1143000" y="914400"/>
              </a:cxn>
              <a:cxn ang="0">
                <a:pos x="1219200" y="1028700"/>
              </a:cxn>
              <a:cxn ang="0">
                <a:pos x="1143000" y="1085850"/>
              </a:cxn>
              <a:cxn ang="0">
                <a:pos x="990600" y="1143000"/>
              </a:cxn>
              <a:cxn ang="0">
                <a:pos x="838200" y="1200150"/>
              </a:cxn>
              <a:cxn ang="0">
                <a:pos x="609600" y="1200150"/>
              </a:cxn>
              <a:cxn ang="0">
                <a:pos x="457200" y="1143000"/>
              </a:cxn>
              <a:cxn ang="0">
                <a:pos x="381000" y="1085850"/>
              </a:cxn>
              <a:cxn ang="0">
                <a:pos x="228600" y="1028700"/>
              </a:cxn>
              <a:cxn ang="0">
                <a:pos x="0" y="857250"/>
              </a:cxn>
              <a:cxn ang="0">
                <a:pos x="152400" y="742950"/>
              </a:cxn>
              <a:cxn ang="0">
                <a:pos x="304800" y="685800"/>
              </a:cxn>
              <a:cxn ang="0">
                <a:pos x="533400" y="685800"/>
              </a:cxn>
              <a:cxn ang="0">
                <a:pos x="609600" y="628650"/>
              </a:cxn>
              <a:cxn ang="0">
                <a:pos x="685800" y="685800"/>
              </a:cxn>
              <a:cxn ang="0">
                <a:pos x="838200" y="628650"/>
              </a:cxn>
              <a:cxn ang="0">
                <a:pos x="990600" y="628650"/>
              </a:cxn>
            </a:cxnLst>
            <a:pathLst>
              <a:path w="1632" h="1008">
                <a:moveTo>
                  <a:pt x="624" y="528"/>
                </a:moveTo>
                <a:lnTo>
                  <a:pt x="720" y="528"/>
                </a:lnTo>
                <a:lnTo>
                  <a:pt x="864" y="480"/>
                </a:lnTo>
                <a:lnTo>
                  <a:pt x="912" y="432"/>
                </a:lnTo>
                <a:lnTo>
                  <a:pt x="960" y="384"/>
                </a:lnTo>
                <a:lnTo>
                  <a:pt x="1056" y="384"/>
                </a:lnTo>
                <a:lnTo>
                  <a:pt x="1104" y="240"/>
                </a:lnTo>
                <a:lnTo>
                  <a:pt x="1104" y="144"/>
                </a:lnTo>
                <a:lnTo>
                  <a:pt x="1248" y="96"/>
                </a:lnTo>
                <a:lnTo>
                  <a:pt x="1392" y="0"/>
                </a:lnTo>
                <a:lnTo>
                  <a:pt x="1584" y="96"/>
                </a:lnTo>
                <a:lnTo>
                  <a:pt x="1632" y="144"/>
                </a:lnTo>
                <a:lnTo>
                  <a:pt x="1536" y="192"/>
                </a:lnTo>
                <a:lnTo>
                  <a:pt x="1488" y="240"/>
                </a:lnTo>
                <a:lnTo>
                  <a:pt x="1488" y="336"/>
                </a:lnTo>
                <a:lnTo>
                  <a:pt x="1392" y="384"/>
                </a:lnTo>
                <a:lnTo>
                  <a:pt x="1344" y="432"/>
                </a:lnTo>
                <a:lnTo>
                  <a:pt x="1200" y="432"/>
                </a:lnTo>
                <a:lnTo>
                  <a:pt x="1152" y="480"/>
                </a:lnTo>
                <a:lnTo>
                  <a:pt x="1104" y="528"/>
                </a:lnTo>
                <a:lnTo>
                  <a:pt x="1056" y="576"/>
                </a:lnTo>
                <a:lnTo>
                  <a:pt x="960" y="672"/>
                </a:lnTo>
                <a:lnTo>
                  <a:pt x="768" y="720"/>
                </a:lnTo>
                <a:lnTo>
                  <a:pt x="720" y="768"/>
                </a:lnTo>
                <a:lnTo>
                  <a:pt x="768" y="864"/>
                </a:lnTo>
                <a:lnTo>
                  <a:pt x="720" y="912"/>
                </a:lnTo>
                <a:lnTo>
                  <a:pt x="624" y="960"/>
                </a:lnTo>
                <a:lnTo>
                  <a:pt x="528" y="1008"/>
                </a:lnTo>
                <a:lnTo>
                  <a:pt x="384" y="1008"/>
                </a:lnTo>
                <a:lnTo>
                  <a:pt x="288" y="960"/>
                </a:lnTo>
                <a:lnTo>
                  <a:pt x="240" y="912"/>
                </a:lnTo>
                <a:lnTo>
                  <a:pt x="144" y="864"/>
                </a:lnTo>
                <a:lnTo>
                  <a:pt x="0" y="720"/>
                </a:lnTo>
                <a:lnTo>
                  <a:pt x="96" y="624"/>
                </a:lnTo>
                <a:lnTo>
                  <a:pt x="192" y="576"/>
                </a:lnTo>
                <a:lnTo>
                  <a:pt x="336" y="576"/>
                </a:lnTo>
                <a:lnTo>
                  <a:pt x="384" y="528"/>
                </a:lnTo>
                <a:lnTo>
                  <a:pt x="432" y="576"/>
                </a:lnTo>
                <a:lnTo>
                  <a:pt x="528" y="528"/>
                </a:lnTo>
                <a:lnTo>
                  <a:pt x="624" y="528"/>
                </a:lnTo>
                <a:close/>
              </a:path>
            </a:pathLst>
          </a:custGeom>
          <a:solidFill>
            <a:srgbClr val="33CCFF"/>
          </a:solidFill>
          <a:ln w="38100" cap="flat" cmpd="sng">
            <a:solidFill>
              <a:srgbClr val="33CCFF"/>
            </a:solidFill>
            <a:prstDash val="solid"/>
            <a:round/>
            <a:headEnd type="none" w="med" len="med"/>
            <a:tailEnd type="none" w="sm" len="lg"/>
          </a:ln>
        </p:spPr>
        <p:txBody>
          <a:bodyPr/>
          <a:p>
            <a:endParaRPr lang="zh-CN" altLang="en-US"/>
          </a:p>
        </p:txBody>
      </p:sp>
      <p:sp>
        <p:nvSpPr>
          <p:cNvPr id="37912" name="Freeform 25"/>
          <p:cNvSpPr/>
          <p:nvPr/>
        </p:nvSpPr>
        <p:spPr>
          <a:xfrm>
            <a:off x="568008" y="1628775"/>
            <a:ext cx="2520950" cy="1492250"/>
          </a:xfrm>
          <a:custGeom>
            <a:avLst/>
            <a:gdLst/>
            <a:ahLst/>
            <a:cxnLst>
              <a:cxn ang="0">
                <a:pos x="963892" y="781654"/>
              </a:cxn>
              <a:cxn ang="0">
                <a:pos x="1112183" y="781654"/>
              </a:cxn>
              <a:cxn ang="0">
                <a:pos x="1334620" y="710595"/>
              </a:cxn>
              <a:cxn ang="0">
                <a:pos x="1408766" y="639535"/>
              </a:cxn>
              <a:cxn ang="0">
                <a:pos x="1482911" y="568476"/>
              </a:cxn>
              <a:cxn ang="0">
                <a:pos x="1631202" y="568476"/>
              </a:cxn>
              <a:cxn ang="0">
                <a:pos x="1705348" y="355297"/>
              </a:cxn>
              <a:cxn ang="0">
                <a:pos x="1705348" y="213178"/>
              </a:cxn>
              <a:cxn ang="0">
                <a:pos x="1927785" y="142119"/>
              </a:cxn>
              <a:cxn ang="0">
                <a:pos x="2150222" y="0"/>
              </a:cxn>
              <a:cxn ang="0">
                <a:pos x="2446804" y="142119"/>
              </a:cxn>
              <a:cxn ang="0">
                <a:pos x="2520950" y="213178"/>
              </a:cxn>
              <a:cxn ang="0">
                <a:pos x="2372658" y="284238"/>
              </a:cxn>
              <a:cxn ang="0">
                <a:pos x="2298513" y="355297"/>
              </a:cxn>
              <a:cxn ang="0">
                <a:pos x="2298513" y="497416"/>
              </a:cxn>
              <a:cxn ang="0">
                <a:pos x="2150222" y="568476"/>
              </a:cxn>
              <a:cxn ang="0">
                <a:pos x="2076076" y="639535"/>
              </a:cxn>
              <a:cxn ang="0">
                <a:pos x="1853639" y="639535"/>
              </a:cxn>
              <a:cxn ang="0">
                <a:pos x="1779494" y="710595"/>
              </a:cxn>
              <a:cxn ang="0">
                <a:pos x="1705348" y="781654"/>
              </a:cxn>
              <a:cxn ang="0">
                <a:pos x="1631202" y="852714"/>
              </a:cxn>
              <a:cxn ang="0">
                <a:pos x="1482911" y="994833"/>
              </a:cxn>
              <a:cxn ang="0">
                <a:pos x="1186329" y="1065892"/>
              </a:cxn>
              <a:cxn ang="0">
                <a:pos x="1112183" y="1136952"/>
              </a:cxn>
              <a:cxn ang="0">
                <a:pos x="1186329" y="1279071"/>
              </a:cxn>
              <a:cxn ang="0">
                <a:pos x="1112183" y="1350130"/>
              </a:cxn>
              <a:cxn ang="0">
                <a:pos x="963892" y="1421190"/>
              </a:cxn>
              <a:cxn ang="0">
                <a:pos x="815601" y="1492250"/>
              </a:cxn>
              <a:cxn ang="0">
                <a:pos x="593164" y="1492250"/>
              </a:cxn>
              <a:cxn ang="0">
                <a:pos x="444873" y="1421190"/>
              </a:cxn>
              <a:cxn ang="0">
                <a:pos x="370727" y="1350130"/>
              </a:cxn>
              <a:cxn ang="0">
                <a:pos x="222436" y="1279071"/>
              </a:cxn>
              <a:cxn ang="0">
                <a:pos x="0" y="1065892"/>
              </a:cxn>
              <a:cxn ang="0">
                <a:pos x="148291" y="923773"/>
              </a:cxn>
              <a:cxn ang="0">
                <a:pos x="296582" y="852714"/>
              </a:cxn>
              <a:cxn ang="0">
                <a:pos x="519019" y="852714"/>
              </a:cxn>
              <a:cxn ang="0">
                <a:pos x="593164" y="781654"/>
              </a:cxn>
              <a:cxn ang="0">
                <a:pos x="667310" y="852714"/>
              </a:cxn>
              <a:cxn ang="0">
                <a:pos x="815601" y="781654"/>
              </a:cxn>
              <a:cxn ang="0">
                <a:pos x="963892" y="781654"/>
              </a:cxn>
            </a:cxnLst>
            <a:pathLst>
              <a:path w="1632" h="1008">
                <a:moveTo>
                  <a:pt x="624" y="528"/>
                </a:moveTo>
                <a:lnTo>
                  <a:pt x="720" y="528"/>
                </a:lnTo>
                <a:lnTo>
                  <a:pt x="864" y="480"/>
                </a:lnTo>
                <a:lnTo>
                  <a:pt x="912" y="432"/>
                </a:lnTo>
                <a:lnTo>
                  <a:pt x="960" y="384"/>
                </a:lnTo>
                <a:lnTo>
                  <a:pt x="1056" y="384"/>
                </a:lnTo>
                <a:lnTo>
                  <a:pt x="1104" y="240"/>
                </a:lnTo>
                <a:lnTo>
                  <a:pt x="1104" y="144"/>
                </a:lnTo>
                <a:lnTo>
                  <a:pt x="1248" y="96"/>
                </a:lnTo>
                <a:lnTo>
                  <a:pt x="1392" y="0"/>
                </a:lnTo>
                <a:lnTo>
                  <a:pt x="1584" y="96"/>
                </a:lnTo>
                <a:lnTo>
                  <a:pt x="1632" y="144"/>
                </a:lnTo>
                <a:lnTo>
                  <a:pt x="1536" y="192"/>
                </a:lnTo>
                <a:lnTo>
                  <a:pt x="1488" y="240"/>
                </a:lnTo>
                <a:lnTo>
                  <a:pt x="1488" y="336"/>
                </a:lnTo>
                <a:lnTo>
                  <a:pt x="1392" y="384"/>
                </a:lnTo>
                <a:lnTo>
                  <a:pt x="1344" y="432"/>
                </a:lnTo>
                <a:lnTo>
                  <a:pt x="1200" y="432"/>
                </a:lnTo>
                <a:lnTo>
                  <a:pt x="1152" y="480"/>
                </a:lnTo>
                <a:lnTo>
                  <a:pt x="1104" y="528"/>
                </a:lnTo>
                <a:lnTo>
                  <a:pt x="1056" y="576"/>
                </a:lnTo>
                <a:lnTo>
                  <a:pt x="960" y="672"/>
                </a:lnTo>
                <a:lnTo>
                  <a:pt x="768" y="720"/>
                </a:lnTo>
                <a:lnTo>
                  <a:pt x="720" y="768"/>
                </a:lnTo>
                <a:lnTo>
                  <a:pt x="768" y="864"/>
                </a:lnTo>
                <a:lnTo>
                  <a:pt x="720" y="912"/>
                </a:lnTo>
                <a:lnTo>
                  <a:pt x="624" y="960"/>
                </a:lnTo>
                <a:lnTo>
                  <a:pt x="528" y="1008"/>
                </a:lnTo>
                <a:lnTo>
                  <a:pt x="384" y="1008"/>
                </a:lnTo>
                <a:lnTo>
                  <a:pt x="288" y="960"/>
                </a:lnTo>
                <a:lnTo>
                  <a:pt x="240" y="912"/>
                </a:lnTo>
                <a:lnTo>
                  <a:pt x="144" y="864"/>
                </a:lnTo>
                <a:lnTo>
                  <a:pt x="0" y="720"/>
                </a:lnTo>
                <a:lnTo>
                  <a:pt x="96" y="624"/>
                </a:lnTo>
                <a:lnTo>
                  <a:pt x="192" y="576"/>
                </a:lnTo>
                <a:lnTo>
                  <a:pt x="336" y="576"/>
                </a:lnTo>
                <a:lnTo>
                  <a:pt x="384" y="528"/>
                </a:lnTo>
                <a:lnTo>
                  <a:pt x="432" y="576"/>
                </a:lnTo>
                <a:lnTo>
                  <a:pt x="528" y="528"/>
                </a:lnTo>
                <a:lnTo>
                  <a:pt x="624" y="528"/>
                </a:lnTo>
                <a:close/>
              </a:path>
            </a:pathLst>
          </a:custGeom>
          <a:solidFill>
            <a:srgbClr val="33CCFF"/>
          </a:solidFill>
          <a:ln w="38100" cap="flat" cmpd="sng">
            <a:solidFill>
              <a:srgbClr val="33CCFF"/>
            </a:solidFill>
            <a:prstDash val="solid"/>
            <a:round/>
            <a:headEnd type="none" w="med" len="med"/>
            <a:tailEnd type="none" w="sm" len="lg"/>
          </a:ln>
        </p:spPr>
        <p:txBody>
          <a:bodyPr/>
          <a:p>
            <a:endParaRPr lang="zh-CN" altLang="en-US"/>
          </a:p>
        </p:txBody>
      </p:sp>
      <p:sp>
        <p:nvSpPr>
          <p:cNvPr id="37913" name="Freeform 26"/>
          <p:cNvSpPr/>
          <p:nvPr/>
        </p:nvSpPr>
        <p:spPr>
          <a:xfrm>
            <a:off x="457200" y="1304925"/>
            <a:ext cx="7010400" cy="1676400"/>
          </a:xfrm>
          <a:custGeom>
            <a:avLst/>
            <a:gdLst/>
            <a:ahLst/>
            <a:cxnLst>
              <a:cxn ang="0">
                <a:pos x="0" y="1666875"/>
              </a:cxn>
              <a:cxn ang="0">
                <a:pos x="152400" y="1666875"/>
              </a:cxn>
              <a:cxn ang="0">
                <a:pos x="304800" y="1609725"/>
              </a:cxn>
              <a:cxn ang="0">
                <a:pos x="381000" y="1552575"/>
              </a:cxn>
              <a:cxn ang="0">
                <a:pos x="152400" y="1438275"/>
              </a:cxn>
              <a:cxn ang="0">
                <a:pos x="152400" y="1323975"/>
              </a:cxn>
              <a:cxn ang="0">
                <a:pos x="228600" y="1266825"/>
              </a:cxn>
              <a:cxn ang="0">
                <a:pos x="381000" y="1266825"/>
              </a:cxn>
              <a:cxn ang="0">
                <a:pos x="533400" y="1209675"/>
              </a:cxn>
              <a:cxn ang="0">
                <a:pos x="685800" y="1209675"/>
              </a:cxn>
              <a:cxn ang="0">
                <a:pos x="838200" y="1095375"/>
              </a:cxn>
              <a:cxn ang="0">
                <a:pos x="1066800" y="1152525"/>
              </a:cxn>
              <a:cxn ang="0">
                <a:pos x="1295400" y="1152525"/>
              </a:cxn>
              <a:cxn ang="0">
                <a:pos x="1371600" y="1095375"/>
              </a:cxn>
              <a:cxn ang="0">
                <a:pos x="1524000" y="1038225"/>
              </a:cxn>
              <a:cxn ang="0">
                <a:pos x="1600200" y="981075"/>
              </a:cxn>
              <a:cxn ang="0">
                <a:pos x="1752600" y="981075"/>
              </a:cxn>
              <a:cxn ang="0">
                <a:pos x="1828800" y="866775"/>
              </a:cxn>
              <a:cxn ang="0">
                <a:pos x="1828800" y="695325"/>
              </a:cxn>
              <a:cxn ang="0">
                <a:pos x="2057400" y="638175"/>
              </a:cxn>
              <a:cxn ang="0">
                <a:pos x="2286000" y="523875"/>
              </a:cxn>
              <a:cxn ang="0">
                <a:pos x="2541587" y="601265"/>
              </a:cxn>
              <a:cxn ang="0">
                <a:pos x="2667000" y="695325"/>
              </a:cxn>
              <a:cxn ang="0">
                <a:pos x="2895600" y="752475"/>
              </a:cxn>
              <a:cxn ang="0">
                <a:pos x="2971800" y="638175"/>
              </a:cxn>
              <a:cxn ang="0">
                <a:pos x="3124200" y="581025"/>
              </a:cxn>
              <a:cxn ang="0">
                <a:pos x="3276600" y="581025"/>
              </a:cxn>
              <a:cxn ang="0">
                <a:pos x="3505200" y="638175"/>
              </a:cxn>
              <a:cxn ang="0">
                <a:pos x="3505200" y="752475"/>
              </a:cxn>
              <a:cxn ang="0">
                <a:pos x="3581400" y="809625"/>
              </a:cxn>
              <a:cxn ang="0">
                <a:pos x="3733800" y="809625"/>
              </a:cxn>
              <a:cxn ang="0">
                <a:pos x="3810000" y="866775"/>
              </a:cxn>
              <a:cxn ang="0">
                <a:pos x="3962400" y="981075"/>
              </a:cxn>
              <a:cxn ang="0">
                <a:pos x="4038600" y="923925"/>
              </a:cxn>
              <a:cxn ang="0">
                <a:pos x="4191000" y="923925"/>
              </a:cxn>
              <a:cxn ang="0">
                <a:pos x="4343400" y="981075"/>
              </a:cxn>
              <a:cxn ang="0">
                <a:pos x="4495800" y="1038225"/>
              </a:cxn>
              <a:cxn ang="0">
                <a:pos x="4800600" y="1038225"/>
              </a:cxn>
              <a:cxn ang="0">
                <a:pos x="4876800" y="981075"/>
              </a:cxn>
              <a:cxn ang="0">
                <a:pos x="5029200" y="866775"/>
              </a:cxn>
              <a:cxn ang="0">
                <a:pos x="5105400" y="809625"/>
              </a:cxn>
              <a:cxn ang="0">
                <a:pos x="5105400" y="695325"/>
              </a:cxn>
              <a:cxn ang="0">
                <a:pos x="5257800" y="638175"/>
              </a:cxn>
              <a:cxn ang="0">
                <a:pos x="5410200" y="581025"/>
              </a:cxn>
              <a:cxn ang="0">
                <a:pos x="5410200" y="466725"/>
              </a:cxn>
              <a:cxn ang="0">
                <a:pos x="5464175" y="345281"/>
              </a:cxn>
              <a:cxn ang="0">
                <a:pos x="5638800" y="295275"/>
              </a:cxn>
              <a:cxn ang="0">
                <a:pos x="5715000" y="238125"/>
              </a:cxn>
              <a:cxn ang="0">
                <a:pos x="5867400" y="180975"/>
              </a:cxn>
              <a:cxn ang="0">
                <a:pos x="6019800" y="66675"/>
              </a:cxn>
              <a:cxn ang="0">
                <a:pos x="6248400" y="66675"/>
              </a:cxn>
              <a:cxn ang="0">
                <a:pos x="6400800" y="9525"/>
              </a:cxn>
              <a:cxn ang="0">
                <a:pos x="6553200" y="9525"/>
              </a:cxn>
              <a:cxn ang="0">
                <a:pos x="6705600" y="66675"/>
              </a:cxn>
              <a:cxn ang="0">
                <a:pos x="6705600" y="180975"/>
              </a:cxn>
              <a:cxn ang="0">
                <a:pos x="6781800" y="123825"/>
              </a:cxn>
              <a:cxn ang="0">
                <a:pos x="6858000" y="66675"/>
              </a:cxn>
              <a:cxn ang="0">
                <a:pos x="7010400" y="66675"/>
              </a:cxn>
            </a:cxnLst>
            <a:pathLst>
              <a:path w="4416" h="1408">
                <a:moveTo>
                  <a:pt x="0" y="1400"/>
                </a:moveTo>
                <a:cubicBezTo>
                  <a:pt x="32" y="1404"/>
                  <a:pt x="64" y="1408"/>
                  <a:pt x="96" y="1400"/>
                </a:cubicBezTo>
                <a:cubicBezTo>
                  <a:pt x="128" y="1392"/>
                  <a:pt x="168" y="1368"/>
                  <a:pt x="192" y="1352"/>
                </a:cubicBezTo>
                <a:cubicBezTo>
                  <a:pt x="216" y="1336"/>
                  <a:pt x="256" y="1328"/>
                  <a:pt x="240" y="1304"/>
                </a:cubicBezTo>
                <a:cubicBezTo>
                  <a:pt x="224" y="1280"/>
                  <a:pt x="120" y="1240"/>
                  <a:pt x="96" y="1208"/>
                </a:cubicBezTo>
                <a:cubicBezTo>
                  <a:pt x="72" y="1176"/>
                  <a:pt x="88" y="1136"/>
                  <a:pt x="96" y="1112"/>
                </a:cubicBezTo>
                <a:cubicBezTo>
                  <a:pt x="104" y="1088"/>
                  <a:pt x="120" y="1072"/>
                  <a:pt x="144" y="1064"/>
                </a:cubicBezTo>
                <a:cubicBezTo>
                  <a:pt x="168" y="1056"/>
                  <a:pt x="208" y="1072"/>
                  <a:pt x="240" y="1064"/>
                </a:cubicBezTo>
                <a:cubicBezTo>
                  <a:pt x="272" y="1056"/>
                  <a:pt x="304" y="1024"/>
                  <a:pt x="336" y="1016"/>
                </a:cubicBezTo>
                <a:cubicBezTo>
                  <a:pt x="368" y="1008"/>
                  <a:pt x="400" y="1032"/>
                  <a:pt x="432" y="1016"/>
                </a:cubicBezTo>
                <a:cubicBezTo>
                  <a:pt x="464" y="1000"/>
                  <a:pt x="488" y="928"/>
                  <a:pt x="528" y="920"/>
                </a:cubicBezTo>
                <a:cubicBezTo>
                  <a:pt x="568" y="912"/>
                  <a:pt x="624" y="960"/>
                  <a:pt x="672" y="968"/>
                </a:cubicBezTo>
                <a:cubicBezTo>
                  <a:pt x="720" y="976"/>
                  <a:pt x="784" y="976"/>
                  <a:pt x="816" y="968"/>
                </a:cubicBezTo>
                <a:cubicBezTo>
                  <a:pt x="848" y="960"/>
                  <a:pt x="840" y="936"/>
                  <a:pt x="864" y="920"/>
                </a:cubicBezTo>
                <a:cubicBezTo>
                  <a:pt x="888" y="904"/>
                  <a:pt x="936" y="888"/>
                  <a:pt x="960" y="872"/>
                </a:cubicBezTo>
                <a:cubicBezTo>
                  <a:pt x="984" y="856"/>
                  <a:pt x="984" y="832"/>
                  <a:pt x="1008" y="824"/>
                </a:cubicBezTo>
                <a:cubicBezTo>
                  <a:pt x="1032" y="816"/>
                  <a:pt x="1080" y="840"/>
                  <a:pt x="1104" y="824"/>
                </a:cubicBezTo>
                <a:cubicBezTo>
                  <a:pt x="1128" y="808"/>
                  <a:pt x="1144" y="768"/>
                  <a:pt x="1152" y="728"/>
                </a:cubicBezTo>
                <a:cubicBezTo>
                  <a:pt x="1160" y="688"/>
                  <a:pt x="1128" y="616"/>
                  <a:pt x="1152" y="584"/>
                </a:cubicBezTo>
                <a:cubicBezTo>
                  <a:pt x="1176" y="552"/>
                  <a:pt x="1248" y="560"/>
                  <a:pt x="1296" y="536"/>
                </a:cubicBezTo>
                <a:cubicBezTo>
                  <a:pt x="1344" y="512"/>
                  <a:pt x="1389" y="445"/>
                  <a:pt x="1440" y="440"/>
                </a:cubicBezTo>
                <a:cubicBezTo>
                  <a:pt x="1491" y="435"/>
                  <a:pt x="1561" y="481"/>
                  <a:pt x="1601" y="505"/>
                </a:cubicBezTo>
                <a:cubicBezTo>
                  <a:pt x="1641" y="529"/>
                  <a:pt x="1643" y="563"/>
                  <a:pt x="1680" y="584"/>
                </a:cubicBezTo>
                <a:cubicBezTo>
                  <a:pt x="1717" y="605"/>
                  <a:pt x="1792" y="640"/>
                  <a:pt x="1824" y="632"/>
                </a:cubicBezTo>
                <a:cubicBezTo>
                  <a:pt x="1856" y="624"/>
                  <a:pt x="1848" y="560"/>
                  <a:pt x="1872" y="536"/>
                </a:cubicBezTo>
                <a:cubicBezTo>
                  <a:pt x="1896" y="512"/>
                  <a:pt x="1936" y="496"/>
                  <a:pt x="1968" y="488"/>
                </a:cubicBezTo>
                <a:cubicBezTo>
                  <a:pt x="2000" y="480"/>
                  <a:pt x="2024" y="480"/>
                  <a:pt x="2064" y="488"/>
                </a:cubicBezTo>
                <a:cubicBezTo>
                  <a:pt x="2104" y="496"/>
                  <a:pt x="2184" y="512"/>
                  <a:pt x="2208" y="536"/>
                </a:cubicBezTo>
                <a:cubicBezTo>
                  <a:pt x="2232" y="560"/>
                  <a:pt x="2200" y="608"/>
                  <a:pt x="2208" y="632"/>
                </a:cubicBezTo>
                <a:cubicBezTo>
                  <a:pt x="2216" y="656"/>
                  <a:pt x="2232" y="672"/>
                  <a:pt x="2256" y="680"/>
                </a:cubicBezTo>
                <a:cubicBezTo>
                  <a:pt x="2280" y="688"/>
                  <a:pt x="2328" y="672"/>
                  <a:pt x="2352" y="680"/>
                </a:cubicBezTo>
                <a:cubicBezTo>
                  <a:pt x="2376" y="688"/>
                  <a:pt x="2376" y="704"/>
                  <a:pt x="2400" y="728"/>
                </a:cubicBezTo>
                <a:cubicBezTo>
                  <a:pt x="2424" y="752"/>
                  <a:pt x="2472" y="816"/>
                  <a:pt x="2496" y="824"/>
                </a:cubicBezTo>
                <a:cubicBezTo>
                  <a:pt x="2520" y="832"/>
                  <a:pt x="2520" y="784"/>
                  <a:pt x="2544" y="776"/>
                </a:cubicBezTo>
                <a:cubicBezTo>
                  <a:pt x="2568" y="768"/>
                  <a:pt x="2608" y="768"/>
                  <a:pt x="2640" y="776"/>
                </a:cubicBezTo>
                <a:cubicBezTo>
                  <a:pt x="2672" y="784"/>
                  <a:pt x="2704" y="808"/>
                  <a:pt x="2736" y="824"/>
                </a:cubicBezTo>
                <a:cubicBezTo>
                  <a:pt x="2768" y="840"/>
                  <a:pt x="2784" y="864"/>
                  <a:pt x="2832" y="872"/>
                </a:cubicBezTo>
                <a:cubicBezTo>
                  <a:pt x="2880" y="880"/>
                  <a:pt x="2984" y="880"/>
                  <a:pt x="3024" y="872"/>
                </a:cubicBezTo>
                <a:cubicBezTo>
                  <a:pt x="3064" y="864"/>
                  <a:pt x="3048" y="848"/>
                  <a:pt x="3072" y="824"/>
                </a:cubicBezTo>
                <a:cubicBezTo>
                  <a:pt x="3096" y="800"/>
                  <a:pt x="3144" y="752"/>
                  <a:pt x="3168" y="728"/>
                </a:cubicBezTo>
                <a:cubicBezTo>
                  <a:pt x="3192" y="704"/>
                  <a:pt x="3208" y="704"/>
                  <a:pt x="3216" y="680"/>
                </a:cubicBezTo>
                <a:cubicBezTo>
                  <a:pt x="3224" y="656"/>
                  <a:pt x="3200" y="608"/>
                  <a:pt x="3216" y="584"/>
                </a:cubicBezTo>
                <a:cubicBezTo>
                  <a:pt x="3232" y="560"/>
                  <a:pt x="3280" y="552"/>
                  <a:pt x="3312" y="536"/>
                </a:cubicBezTo>
                <a:cubicBezTo>
                  <a:pt x="3344" y="520"/>
                  <a:pt x="3392" y="512"/>
                  <a:pt x="3408" y="488"/>
                </a:cubicBezTo>
                <a:cubicBezTo>
                  <a:pt x="3424" y="464"/>
                  <a:pt x="3402" y="425"/>
                  <a:pt x="3408" y="392"/>
                </a:cubicBezTo>
                <a:cubicBezTo>
                  <a:pt x="3414" y="359"/>
                  <a:pt x="3418" y="314"/>
                  <a:pt x="3442" y="290"/>
                </a:cubicBezTo>
                <a:cubicBezTo>
                  <a:pt x="3466" y="266"/>
                  <a:pt x="3526" y="263"/>
                  <a:pt x="3552" y="248"/>
                </a:cubicBezTo>
                <a:cubicBezTo>
                  <a:pt x="3578" y="233"/>
                  <a:pt x="3576" y="216"/>
                  <a:pt x="3600" y="200"/>
                </a:cubicBezTo>
                <a:cubicBezTo>
                  <a:pt x="3624" y="184"/>
                  <a:pt x="3664" y="176"/>
                  <a:pt x="3696" y="152"/>
                </a:cubicBezTo>
                <a:cubicBezTo>
                  <a:pt x="3728" y="128"/>
                  <a:pt x="3752" y="72"/>
                  <a:pt x="3792" y="56"/>
                </a:cubicBezTo>
                <a:cubicBezTo>
                  <a:pt x="3832" y="40"/>
                  <a:pt x="3896" y="64"/>
                  <a:pt x="3936" y="56"/>
                </a:cubicBezTo>
                <a:cubicBezTo>
                  <a:pt x="3976" y="48"/>
                  <a:pt x="4000" y="16"/>
                  <a:pt x="4032" y="8"/>
                </a:cubicBezTo>
                <a:cubicBezTo>
                  <a:pt x="4064" y="0"/>
                  <a:pt x="4096" y="0"/>
                  <a:pt x="4128" y="8"/>
                </a:cubicBezTo>
                <a:cubicBezTo>
                  <a:pt x="4160" y="16"/>
                  <a:pt x="4208" y="32"/>
                  <a:pt x="4224" y="56"/>
                </a:cubicBezTo>
                <a:cubicBezTo>
                  <a:pt x="4240" y="80"/>
                  <a:pt x="4216" y="144"/>
                  <a:pt x="4224" y="152"/>
                </a:cubicBezTo>
                <a:cubicBezTo>
                  <a:pt x="4232" y="160"/>
                  <a:pt x="4256" y="120"/>
                  <a:pt x="4272" y="104"/>
                </a:cubicBezTo>
                <a:cubicBezTo>
                  <a:pt x="4288" y="88"/>
                  <a:pt x="4296" y="64"/>
                  <a:pt x="4320" y="56"/>
                </a:cubicBezTo>
                <a:cubicBezTo>
                  <a:pt x="4344" y="48"/>
                  <a:pt x="4380" y="52"/>
                  <a:pt x="4416" y="56"/>
                </a:cubicBezTo>
              </a:path>
            </a:pathLst>
          </a:custGeom>
          <a:noFill/>
          <a:ln w="28575" cap="flat" cmpd="sng">
            <a:solidFill>
              <a:srgbClr val="FF3300"/>
            </a:solidFill>
            <a:prstDash val="dash"/>
            <a:round/>
            <a:headEnd type="none" w="med" len="med"/>
            <a:tailEnd type="none" w="sm" len="lg"/>
          </a:ln>
        </p:spPr>
        <p:txBody>
          <a:bodyPr/>
          <a:p>
            <a:endParaRPr lang="zh-CN" altLang="en-US"/>
          </a:p>
        </p:txBody>
      </p:sp>
      <p:sp>
        <p:nvSpPr>
          <p:cNvPr id="37914" name="Freeform 27"/>
          <p:cNvSpPr/>
          <p:nvPr/>
        </p:nvSpPr>
        <p:spPr>
          <a:xfrm>
            <a:off x="457200" y="1314450"/>
            <a:ext cx="7010400" cy="1676400"/>
          </a:xfrm>
          <a:custGeom>
            <a:avLst/>
            <a:gdLst/>
            <a:ahLst/>
            <a:cxnLst>
              <a:cxn ang="0">
                <a:pos x="0" y="1666875"/>
              </a:cxn>
              <a:cxn ang="0">
                <a:pos x="152400" y="1666875"/>
              </a:cxn>
              <a:cxn ang="0">
                <a:pos x="304800" y="1609725"/>
              </a:cxn>
              <a:cxn ang="0">
                <a:pos x="381000" y="1552575"/>
              </a:cxn>
              <a:cxn ang="0">
                <a:pos x="152400" y="1438275"/>
              </a:cxn>
              <a:cxn ang="0">
                <a:pos x="152400" y="1323975"/>
              </a:cxn>
              <a:cxn ang="0">
                <a:pos x="228600" y="1266825"/>
              </a:cxn>
              <a:cxn ang="0">
                <a:pos x="381000" y="1266825"/>
              </a:cxn>
              <a:cxn ang="0">
                <a:pos x="533400" y="1209675"/>
              </a:cxn>
              <a:cxn ang="0">
                <a:pos x="685800" y="1209675"/>
              </a:cxn>
              <a:cxn ang="0">
                <a:pos x="838200" y="1095375"/>
              </a:cxn>
              <a:cxn ang="0">
                <a:pos x="1066800" y="1152525"/>
              </a:cxn>
              <a:cxn ang="0">
                <a:pos x="1295400" y="1152525"/>
              </a:cxn>
              <a:cxn ang="0">
                <a:pos x="1371600" y="1095375"/>
              </a:cxn>
              <a:cxn ang="0">
                <a:pos x="1524000" y="1038225"/>
              </a:cxn>
              <a:cxn ang="0">
                <a:pos x="1600200" y="981075"/>
              </a:cxn>
              <a:cxn ang="0">
                <a:pos x="1752600" y="981075"/>
              </a:cxn>
              <a:cxn ang="0">
                <a:pos x="1828800" y="866775"/>
              </a:cxn>
              <a:cxn ang="0">
                <a:pos x="1828800" y="695325"/>
              </a:cxn>
              <a:cxn ang="0">
                <a:pos x="2057400" y="638175"/>
              </a:cxn>
              <a:cxn ang="0">
                <a:pos x="2286000" y="523875"/>
              </a:cxn>
              <a:cxn ang="0">
                <a:pos x="2541587" y="601265"/>
              </a:cxn>
              <a:cxn ang="0">
                <a:pos x="2667000" y="695325"/>
              </a:cxn>
              <a:cxn ang="0">
                <a:pos x="2895600" y="752475"/>
              </a:cxn>
              <a:cxn ang="0">
                <a:pos x="2971800" y="638175"/>
              </a:cxn>
              <a:cxn ang="0">
                <a:pos x="3124200" y="581025"/>
              </a:cxn>
              <a:cxn ang="0">
                <a:pos x="3276600" y="581025"/>
              </a:cxn>
              <a:cxn ang="0">
                <a:pos x="3505200" y="638175"/>
              </a:cxn>
              <a:cxn ang="0">
                <a:pos x="3505200" y="752475"/>
              </a:cxn>
              <a:cxn ang="0">
                <a:pos x="3581400" y="809625"/>
              </a:cxn>
              <a:cxn ang="0">
                <a:pos x="3733800" y="809625"/>
              </a:cxn>
              <a:cxn ang="0">
                <a:pos x="3810000" y="866775"/>
              </a:cxn>
              <a:cxn ang="0">
                <a:pos x="3962400" y="981075"/>
              </a:cxn>
              <a:cxn ang="0">
                <a:pos x="4038600" y="923925"/>
              </a:cxn>
              <a:cxn ang="0">
                <a:pos x="4191000" y="923925"/>
              </a:cxn>
              <a:cxn ang="0">
                <a:pos x="4343400" y="981075"/>
              </a:cxn>
              <a:cxn ang="0">
                <a:pos x="4495800" y="1038225"/>
              </a:cxn>
              <a:cxn ang="0">
                <a:pos x="4800600" y="1038225"/>
              </a:cxn>
              <a:cxn ang="0">
                <a:pos x="4876800" y="981075"/>
              </a:cxn>
              <a:cxn ang="0">
                <a:pos x="5029200" y="866775"/>
              </a:cxn>
              <a:cxn ang="0">
                <a:pos x="5105400" y="809625"/>
              </a:cxn>
              <a:cxn ang="0">
                <a:pos x="5105400" y="695325"/>
              </a:cxn>
              <a:cxn ang="0">
                <a:pos x="5257800" y="638175"/>
              </a:cxn>
              <a:cxn ang="0">
                <a:pos x="5410200" y="581025"/>
              </a:cxn>
              <a:cxn ang="0">
                <a:pos x="5410200" y="466725"/>
              </a:cxn>
              <a:cxn ang="0">
                <a:pos x="5464175" y="345281"/>
              </a:cxn>
              <a:cxn ang="0">
                <a:pos x="5638800" y="295275"/>
              </a:cxn>
              <a:cxn ang="0">
                <a:pos x="5715000" y="238125"/>
              </a:cxn>
              <a:cxn ang="0">
                <a:pos x="5867400" y="180975"/>
              </a:cxn>
              <a:cxn ang="0">
                <a:pos x="6019800" y="66675"/>
              </a:cxn>
              <a:cxn ang="0">
                <a:pos x="6248400" y="66675"/>
              </a:cxn>
              <a:cxn ang="0">
                <a:pos x="6400800" y="9525"/>
              </a:cxn>
              <a:cxn ang="0">
                <a:pos x="6553200" y="9525"/>
              </a:cxn>
              <a:cxn ang="0">
                <a:pos x="6705600" y="66675"/>
              </a:cxn>
              <a:cxn ang="0">
                <a:pos x="6705600" y="180975"/>
              </a:cxn>
              <a:cxn ang="0">
                <a:pos x="6781800" y="123825"/>
              </a:cxn>
              <a:cxn ang="0">
                <a:pos x="6858000" y="66675"/>
              </a:cxn>
              <a:cxn ang="0">
                <a:pos x="7010400" y="66675"/>
              </a:cxn>
            </a:cxnLst>
            <a:pathLst>
              <a:path w="4416" h="1408">
                <a:moveTo>
                  <a:pt x="0" y="1400"/>
                </a:moveTo>
                <a:cubicBezTo>
                  <a:pt x="32" y="1404"/>
                  <a:pt x="64" y="1408"/>
                  <a:pt x="96" y="1400"/>
                </a:cubicBezTo>
                <a:cubicBezTo>
                  <a:pt x="128" y="1392"/>
                  <a:pt x="168" y="1368"/>
                  <a:pt x="192" y="1352"/>
                </a:cubicBezTo>
                <a:cubicBezTo>
                  <a:pt x="216" y="1336"/>
                  <a:pt x="256" y="1328"/>
                  <a:pt x="240" y="1304"/>
                </a:cubicBezTo>
                <a:cubicBezTo>
                  <a:pt x="224" y="1280"/>
                  <a:pt x="120" y="1240"/>
                  <a:pt x="96" y="1208"/>
                </a:cubicBezTo>
                <a:cubicBezTo>
                  <a:pt x="72" y="1176"/>
                  <a:pt x="88" y="1136"/>
                  <a:pt x="96" y="1112"/>
                </a:cubicBezTo>
                <a:cubicBezTo>
                  <a:pt x="104" y="1088"/>
                  <a:pt x="120" y="1072"/>
                  <a:pt x="144" y="1064"/>
                </a:cubicBezTo>
                <a:cubicBezTo>
                  <a:pt x="168" y="1056"/>
                  <a:pt x="208" y="1072"/>
                  <a:pt x="240" y="1064"/>
                </a:cubicBezTo>
                <a:cubicBezTo>
                  <a:pt x="272" y="1056"/>
                  <a:pt x="304" y="1024"/>
                  <a:pt x="336" y="1016"/>
                </a:cubicBezTo>
                <a:cubicBezTo>
                  <a:pt x="368" y="1008"/>
                  <a:pt x="400" y="1032"/>
                  <a:pt x="432" y="1016"/>
                </a:cubicBezTo>
                <a:cubicBezTo>
                  <a:pt x="464" y="1000"/>
                  <a:pt x="488" y="928"/>
                  <a:pt x="528" y="920"/>
                </a:cubicBezTo>
                <a:cubicBezTo>
                  <a:pt x="568" y="912"/>
                  <a:pt x="624" y="960"/>
                  <a:pt x="672" y="968"/>
                </a:cubicBezTo>
                <a:cubicBezTo>
                  <a:pt x="720" y="976"/>
                  <a:pt x="784" y="976"/>
                  <a:pt x="816" y="968"/>
                </a:cubicBezTo>
                <a:cubicBezTo>
                  <a:pt x="848" y="960"/>
                  <a:pt x="840" y="936"/>
                  <a:pt x="864" y="920"/>
                </a:cubicBezTo>
                <a:cubicBezTo>
                  <a:pt x="888" y="904"/>
                  <a:pt x="936" y="888"/>
                  <a:pt x="960" y="872"/>
                </a:cubicBezTo>
                <a:cubicBezTo>
                  <a:pt x="984" y="856"/>
                  <a:pt x="984" y="832"/>
                  <a:pt x="1008" y="824"/>
                </a:cubicBezTo>
                <a:cubicBezTo>
                  <a:pt x="1032" y="816"/>
                  <a:pt x="1080" y="840"/>
                  <a:pt x="1104" y="824"/>
                </a:cubicBezTo>
                <a:cubicBezTo>
                  <a:pt x="1128" y="808"/>
                  <a:pt x="1144" y="768"/>
                  <a:pt x="1152" y="728"/>
                </a:cubicBezTo>
                <a:cubicBezTo>
                  <a:pt x="1160" y="688"/>
                  <a:pt x="1128" y="616"/>
                  <a:pt x="1152" y="584"/>
                </a:cubicBezTo>
                <a:cubicBezTo>
                  <a:pt x="1176" y="552"/>
                  <a:pt x="1248" y="560"/>
                  <a:pt x="1296" y="536"/>
                </a:cubicBezTo>
                <a:cubicBezTo>
                  <a:pt x="1344" y="512"/>
                  <a:pt x="1389" y="445"/>
                  <a:pt x="1440" y="440"/>
                </a:cubicBezTo>
                <a:cubicBezTo>
                  <a:pt x="1491" y="435"/>
                  <a:pt x="1561" y="481"/>
                  <a:pt x="1601" y="505"/>
                </a:cubicBezTo>
                <a:cubicBezTo>
                  <a:pt x="1641" y="529"/>
                  <a:pt x="1643" y="563"/>
                  <a:pt x="1680" y="584"/>
                </a:cubicBezTo>
                <a:cubicBezTo>
                  <a:pt x="1717" y="605"/>
                  <a:pt x="1792" y="640"/>
                  <a:pt x="1824" y="632"/>
                </a:cubicBezTo>
                <a:cubicBezTo>
                  <a:pt x="1856" y="624"/>
                  <a:pt x="1848" y="560"/>
                  <a:pt x="1872" y="536"/>
                </a:cubicBezTo>
                <a:cubicBezTo>
                  <a:pt x="1896" y="512"/>
                  <a:pt x="1936" y="496"/>
                  <a:pt x="1968" y="488"/>
                </a:cubicBezTo>
                <a:cubicBezTo>
                  <a:pt x="2000" y="480"/>
                  <a:pt x="2024" y="480"/>
                  <a:pt x="2064" y="488"/>
                </a:cubicBezTo>
                <a:cubicBezTo>
                  <a:pt x="2104" y="496"/>
                  <a:pt x="2184" y="512"/>
                  <a:pt x="2208" y="536"/>
                </a:cubicBezTo>
                <a:cubicBezTo>
                  <a:pt x="2232" y="560"/>
                  <a:pt x="2200" y="608"/>
                  <a:pt x="2208" y="632"/>
                </a:cubicBezTo>
                <a:cubicBezTo>
                  <a:pt x="2216" y="656"/>
                  <a:pt x="2232" y="672"/>
                  <a:pt x="2256" y="680"/>
                </a:cubicBezTo>
                <a:cubicBezTo>
                  <a:pt x="2280" y="688"/>
                  <a:pt x="2328" y="672"/>
                  <a:pt x="2352" y="680"/>
                </a:cubicBezTo>
                <a:cubicBezTo>
                  <a:pt x="2376" y="688"/>
                  <a:pt x="2376" y="704"/>
                  <a:pt x="2400" y="728"/>
                </a:cubicBezTo>
                <a:cubicBezTo>
                  <a:pt x="2424" y="752"/>
                  <a:pt x="2472" y="816"/>
                  <a:pt x="2496" y="824"/>
                </a:cubicBezTo>
                <a:cubicBezTo>
                  <a:pt x="2520" y="832"/>
                  <a:pt x="2520" y="784"/>
                  <a:pt x="2544" y="776"/>
                </a:cubicBezTo>
                <a:cubicBezTo>
                  <a:pt x="2568" y="768"/>
                  <a:pt x="2608" y="768"/>
                  <a:pt x="2640" y="776"/>
                </a:cubicBezTo>
                <a:cubicBezTo>
                  <a:pt x="2672" y="784"/>
                  <a:pt x="2704" y="808"/>
                  <a:pt x="2736" y="824"/>
                </a:cubicBezTo>
                <a:cubicBezTo>
                  <a:pt x="2768" y="840"/>
                  <a:pt x="2784" y="864"/>
                  <a:pt x="2832" y="872"/>
                </a:cubicBezTo>
                <a:cubicBezTo>
                  <a:pt x="2880" y="880"/>
                  <a:pt x="2984" y="880"/>
                  <a:pt x="3024" y="872"/>
                </a:cubicBezTo>
                <a:cubicBezTo>
                  <a:pt x="3064" y="864"/>
                  <a:pt x="3048" y="848"/>
                  <a:pt x="3072" y="824"/>
                </a:cubicBezTo>
                <a:cubicBezTo>
                  <a:pt x="3096" y="800"/>
                  <a:pt x="3144" y="752"/>
                  <a:pt x="3168" y="728"/>
                </a:cubicBezTo>
                <a:cubicBezTo>
                  <a:pt x="3192" y="704"/>
                  <a:pt x="3208" y="704"/>
                  <a:pt x="3216" y="680"/>
                </a:cubicBezTo>
                <a:cubicBezTo>
                  <a:pt x="3224" y="656"/>
                  <a:pt x="3200" y="608"/>
                  <a:pt x="3216" y="584"/>
                </a:cubicBezTo>
                <a:cubicBezTo>
                  <a:pt x="3232" y="560"/>
                  <a:pt x="3280" y="552"/>
                  <a:pt x="3312" y="536"/>
                </a:cubicBezTo>
                <a:cubicBezTo>
                  <a:pt x="3344" y="520"/>
                  <a:pt x="3392" y="512"/>
                  <a:pt x="3408" y="488"/>
                </a:cubicBezTo>
                <a:cubicBezTo>
                  <a:pt x="3424" y="464"/>
                  <a:pt x="3402" y="425"/>
                  <a:pt x="3408" y="392"/>
                </a:cubicBezTo>
                <a:cubicBezTo>
                  <a:pt x="3414" y="359"/>
                  <a:pt x="3418" y="314"/>
                  <a:pt x="3442" y="290"/>
                </a:cubicBezTo>
                <a:cubicBezTo>
                  <a:pt x="3466" y="266"/>
                  <a:pt x="3526" y="263"/>
                  <a:pt x="3552" y="248"/>
                </a:cubicBezTo>
                <a:cubicBezTo>
                  <a:pt x="3578" y="233"/>
                  <a:pt x="3576" y="216"/>
                  <a:pt x="3600" y="200"/>
                </a:cubicBezTo>
                <a:cubicBezTo>
                  <a:pt x="3624" y="184"/>
                  <a:pt x="3664" y="176"/>
                  <a:pt x="3696" y="152"/>
                </a:cubicBezTo>
                <a:cubicBezTo>
                  <a:pt x="3728" y="128"/>
                  <a:pt x="3752" y="72"/>
                  <a:pt x="3792" y="56"/>
                </a:cubicBezTo>
                <a:cubicBezTo>
                  <a:pt x="3832" y="40"/>
                  <a:pt x="3896" y="64"/>
                  <a:pt x="3936" y="56"/>
                </a:cubicBezTo>
                <a:cubicBezTo>
                  <a:pt x="3976" y="48"/>
                  <a:pt x="4000" y="16"/>
                  <a:pt x="4032" y="8"/>
                </a:cubicBezTo>
                <a:cubicBezTo>
                  <a:pt x="4064" y="0"/>
                  <a:pt x="4096" y="0"/>
                  <a:pt x="4128" y="8"/>
                </a:cubicBezTo>
                <a:cubicBezTo>
                  <a:pt x="4160" y="16"/>
                  <a:pt x="4208" y="32"/>
                  <a:pt x="4224" y="56"/>
                </a:cubicBezTo>
                <a:cubicBezTo>
                  <a:pt x="4240" y="80"/>
                  <a:pt x="4216" y="144"/>
                  <a:pt x="4224" y="152"/>
                </a:cubicBezTo>
                <a:cubicBezTo>
                  <a:pt x="4232" y="160"/>
                  <a:pt x="4256" y="120"/>
                  <a:pt x="4272" y="104"/>
                </a:cubicBezTo>
                <a:cubicBezTo>
                  <a:pt x="4288" y="88"/>
                  <a:pt x="4296" y="64"/>
                  <a:pt x="4320" y="56"/>
                </a:cubicBezTo>
                <a:cubicBezTo>
                  <a:pt x="4344" y="48"/>
                  <a:pt x="4380" y="52"/>
                  <a:pt x="4416" y="56"/>
                </a:cubicBezTo>
              </a:path>
            </a:pathLst>
          </a:custGeom>
          <a:noFill/>
          <a:ln w="28575" cap="flat" cmpd="sng">
            <a:solidFill>
              <a:srgbClr val="FFFF00"/>
            </a:solidFill>
            <a:prstDash val="dash"/>
            <a:round/>
            <a:headEnd type="none" w="med" len="med"/>
            <a:tailEnd type="none" w="sm" len="lg"/>
          </a:ln>
        </p:spPr>
        <p:txBody>
          <a:bodyPr/>
          <a:p>
            <a:endParaRPr lang="zh-CN" altLang="en-US"/>
          </a:p>
        </p:txBody>
      </p:sp>
      <p:sp>
        <p:nvSpPr>
          <p:cNvPr id="37915" name="Freeform 28"/>
          <p:cNvSpPr/>
          <p:nvPr/>
        </p:nvSpPr>
        <p:spPr>
          <a:xfrm>
            <a:off x="457200" y="1314450"/>
            <a:ext cx="7010400" cy="1676400"/>
          </a:xfrm>
          <a:custGeom>
            <a:avLst/>
            <a:gdLst/>
            <a:ahLst/>
            <a:cxnLst>
              <a:cxn ang="0">
                <a:pos x="0" y="1666875"/>
              </a:cxn>
              <a:cxn ang="0">
                <a:pos x="152400" y="1666875"/>
              </a:cxn>
              <a:cxn ang="0">
                <a:pos x="304800" y="1609725"/>
              </a:cxn>
              <a:cxn ang="0">
                <a:pos x="381000" y="1552575"/>
              </a:cxn>
              <a:cxn ang="0">
                <a:pos x="152400" y="1438275"/>
              </a:cxn>
              <a:cxn ang="0">
                <a:pos x="152400" y="1323975"/>
              </a:cxn>
              <a:cxn ang="0">
                <a:pos x="228600" y="1266825"/>
              </a:cxn>
              <a:cxn ang="0">
                <a:pos x="381000" y="1266825"/>
              </a:cxn>
              <a:cxn ang="0">
                <a:pos x="533400" y="1209675"/>
              </a:cxn>
              <a:cxn ang="0">
                <a:pos x="685800" y="1209675"/>
              </a:cxn>
              <a:cxn ang="0">
                <a:pos x="838200" y="1095375"/>
              </a:cxn>
              <a:cxn ang="0">
                <a:pos x="1066800" y="1152525"/>
              </a:cxn>
              <a:cxn ang="0">
                <a:pos x="1295400" y="1152525"/>
              </a:cxn>
              <a:cxn ang="0">
                <a:pos x="1371600" y="1095375"/>
              </a:cxn>
              <a:cxn ang="0">
                <a:pos x="1524000" y="1038225"/>
              </a:cxn>
              <a:cxn ang="0">
                <a:pos x="1600200" y="981075"/>
              </a:cxn>
              <a:cxn ang="0">
                <a:pos x="1752600" y="981075"/>
              </a:cxn>
              <a:cxn ang="0">
                <a:pos x="1828800" y="866775"/>
              </a:cxn>
              <a:cxn ang="0">
                <a:pos x="1828800" y="695325"/>
              </a:cxn>
              <a:cxn ang="0">
                <a:pos x="2057400" y="638175"/>
              </a:cxn>
              <a:cxn ang="0">
                <a:pos x="2286000" y="523875"/>
              </a:cxn>
              <a:cxn ang="0">
                <a:pos x="2541587" y="601265"/>
              </a:cxn>
              <a:cxn ang="0">
                <a:pos x="2667000" y="695325"/>
              </a:cxn>
              <a:cxn ang="0">
                <a:pos x="2895600" y="752475"/>
              </a:cxn>
              <a:cxn ang="0">
                <a:pos x="2971800" y="638175"/>
              </a:cxn>
              <a:cxn ang="0">
                <a:pos x="3124200" y="581025"/>
              </a:cxn>
              <a:cxn ang="0">
                <a:pos x="3276600" y="581025"/>
              </a:cxn>
              <a:cxn ang="0">
                <a:pos x="3505200" y="638175"/>
              </a:cxn>
              <a:cxn ang="0">
                <a:pos x="3505200" y="752475"/>
              </a:cxn>
              <a:cxn ang="0">
                <a:pos x="3581400" y="809625"/>
              </a:cxn>
              <a:cxn ang="0">
                <a:pos x="3733800" y="809625"/>
              </a:cxn>
              <a:cxn ang="0">
                <a:pos x="3810000" y="866775"/>
              </a:cxn>
              <a:cxn ang="0">
                <a:pos x="3962400" y="981075"/>
              </a:cxn>
              <a:cxn ang="0">
                <a:pos x="4038600" y="923925"/>
              </a:cxn>
              <a:cxn ang="0">
                <a:pos x="4191000" y="923925"/>
              </a:cxn>
              <a:cxn ang="0">
                <a:pos x="4343400" y="981075"/>
              </a:cxn>
              <a:cxn ang="0">
                <a:pos x="4495800" y="1038225"/>
              </a:cxn>
              <a:cxn ang="0">
                <a:pos x="4800600" y="1038225"/>
              </a:cxn>
              <a:cxn ang="0">
                <a:pos x="4876800" y="981075"/>
              </a:cxn>
              <a:cxn ang="0">
                <a:pos x="5029200" y="866775"/>
              </a:cxn>
              <a:cxn ang="0">
                <a:pos x="5105400" y="809625"/>
              </a:cxn>
              <a:cxn ang="0">
                <a:pos x="5105400" y="695325"/>
              </a:cxn>
              <a:cxn ang="0">
                <a:pos x="5257800" y="638175"/>
              </a:cxn>
              <a:cxn ang="0">
                <a:pos x="5410200" y="581025"/>
              </a:cxn>
              <a:cxn ang="0">
                <a:pos x="5410200" y="466725"/>
              </a:cxn>
              <a:cxn ang="0">
                <a:pos x="5464175" y="345281"/>
              </a:cxn>
              <a:cxn ang="0">
                <a:pos x="5638800" y="295275"/>
              </a:cxn>
              <a:cxn ang="0">
                <a:pos x="5715000" y="238125"/>
              </a:cxn>
              <a:cxn ang="0">
                <a:pos x="5867400" y="180975"/>
              </a:cxn>
              <a:cxn ang="0">
                <a:pos x="6019800" y="66675"/>
              </a:cxn>
              <a:cxn ang="0">
                <a:pos x="6248400" y="66675"/>
              </a:cxn>
              <a:cxn ang="0">
                <a:pos x="6400800" y="9525"/>
              </a:cxn>
              <a:cxn ang="0">
                <a:pos x="6553200" y="9525"/>
              </a:cxn>
              <a:cxn ang="0">
                <a:pos x="6705600" y="66675"/>
              </a:cxn>
              <a:cxn ang="0">
                <a:pos x="6705600" y="180975"/>
              </a:cxn>
              <a:cxn ang="0">
                <a:pos x="6781800" y="123825"/>
              </a:cxn>
              <a:cxn ang="0">
                <a:pos x="6858000" y="66675"/>
              </a:cxn>
              <a:cxn ang="0">
                <a:pos x="7010400" y="66675"/>
              </a:cxn>
            </a:cxnLst>
            <a:pathLst>
              <a:path w="4416" h="1408">
                <a:moveTo>
                  <a:pt x="0" y="1400"/>
                </a:moveTo>
                <a:cubicBezTo>
                  <a:pt x="32" y="1404"/>
                  <a:pt x="64" y="1408"/>
                  <a:pt x="96" y="1400"/>
                </a:cubicBezTo>
                <a:cubicBezTo>
                  <a:pt x="128" y="1392"/>
                  <a:pt x="168" y="1368"/>
                  <a:pt x="192" y="1352"/>
                </a:cubicBezTo>
                <a:cubicBezTo>
                  <a:pt x="216" y="1336"/>
                  <a:pt x="256" y="1328"/>
                  <a:pt x="240" y="1304"/>
                </a:cubicBezTo>
                <a:cubicBezTo>
                  <a:pt x="224" y="1280"/>
                  <a:pt x="120" y="1240"/>
                  <a:pt x="96" y="1208"/>
                </a:cubicBezTo>
                <a:cubicBezTo>
                  <a:pt x="72" y="1176"/>
                  <a:pt x="88" y="1136"/>
                  <a:pt x="96" y="1112"/>
                </a:cubicBezTo>
                <a:cubicBezTo>
                  <a:pt x="104" y="1088"/>
                  <a:pt x="120" y="1072"/>
                  <a:pt x="144" y="1064"/>
                </a:cubicBezTo>
                <a:cubicBezTo>
                  <a:pt x="168" y="1056"/>
                  <a:pt x="208" y="1072"/>
                  <a:pt x="240" y="1064"/>
                </a:cubicBezTo>
                <a:cubicBezTo>
                  <a:pt x="272" y="1056"/>
                  <a:pt x="304" y="1024"/>
                  <a:pt x="336" y="1016"/>
                </a:cubicBezTo>
                <a:cubicBezTo>
                  <a:pt x="368" y="1008"/>
                  <a:pt x="400" y="1032"/>
                  <a:pt x="432" y="1016"/>
                </a:cubicBezTo>
                <a:cubicBezTo>
                  <a:pt x="464" y="1000"/>
                  <a:pt x="488" y="928"/>
                  <a:pt x="528" y="920"/>
                </a:cubicBezTo>
                <a:cubicBezTo>
                  <a:pt x="568" y="912"/>
                  <a:pt x="624" y="960"/>
                  <a:pt x="672" y="968"/>
                </a:cubicBezTo>
                <a:cubicBezTo>
                  <a:pt x="720" y="976"/>
                  <a:pt x="784" y="976"/>
                  <a:pt x="816" y="968"/>
                </a:cubicBezTo>
                <a:cubicBezTo>
                  <a:pt x="848" y="960"/>
                  <a:pt x="840" y="936"/>
                  <a:pt x="864" y="920"/>
                </a:cubicBezTo>
                <a:cubicBezTo>
                  <a:pt x="888" y="904"/>
                  <a:pt x="936" y="888"/>
                  <a:pt x="960" y="872"/>
                </a:cubicBezTo>
                <a:cubicBezTo>
                  <a:pt x="984" y="856"/>
                  <a:pt x="984" y="832"/>
                  <a:pt x="1008" y="824"/>
                </a:cubicBezTo>
                <a:cubicBezTo>
                  <a:pt x="1032" y="816"/>
                  <a:pt x="1080" y="840"/>
                  <a:pt x="1104" y="824"/>
                </a:cubicBezTo>
                <a:cubicBezTo>
                  <a:pt x="1128" y="808"/>
                  <a:pt x="1144" y="768"/>
                  <a:pt x="1152" y="728"/>
                </a:cubicBezTo>
                <a:cubicBezTo>
                  <a:pt x="1160" y="688"/>
                  <a:pt x="1128" y="616"/>
                  <a:pt x="1152" y="584"/>
                </a:cubicBezTo>
                <a:cubicBezTo>
                  <a:pt x="1176" y="552"/>
                  <a:pt x="1248" y="560"/>
                  <a:pt x="1296" y="536"/>
                </a:cubicBezTo>
                <a:cubicBezTo>
                  <a:pt x="1344" y="512"/>
                  <a:pt x="1389" y="445"/>
                  <a:pt x="1440" y="440"/>
                </a:cubicBezTo>
                <a:cubicBezTo>
                  <a:pt x="1491" y="435"/>
                  <a:pt x="1561" y="481"/>
                  <a:pt x="1601" y="505"/>
                </a:cubicBezTo>
                <a:cubicBezTo>
                  <a:pt x="1641" y="529"/>
                  <a:pt x="1643" y="563"/>
                  <a:pt x="1680" y="584"/>
                </a:cubicBezTo>
                <a:cubicBezTo>
                  <a:pt x="1717" y="605"/>
                  <a:pt x="1792" y="640"/>
                  <a:pt x="1824" y="632"/>
                </a:cubicBezTo>
                <a:cubicBezTo>
                  <a:pt x="1856" y="624"/>
                  <a:pt x="1848" y="560"/>
                  <a:pt x="1872" y="536"/>
                </a:cubicBezTo>
                <a:cubicBezTo>
                  <a:pt x="1896" y="512"/>
                  <a:pt x="1936" y="496"/>
                  <a:pt x="1968" y="488"/>
                </a:cubicBezTo>
                <a:cubicBezTo>
                  <a:pt x="2000" y="480"/>
                  <a:pt x="2024" y="480"/>
                  <a:pt x="2064" y="488"/>
                </a:cubicBezTo>
                <a:cubicBezTo>
                  <a:pt x="2104" y="496"/>
                  <a:pt x="2184" y="512"/>
                  <a:pt x="2208" y="536"/>
                </a:cubicBezTo>
                <a:cubicBezTo>
                  <a:pt x="2232" y="560"/>
                  <a:pt x="2200" y="608"/>
                  <a:pt x="2208" y="632"/>
                </a:cubicBezTo>
                <a:cubicBezTo>
                  <a:pt x="2216" y="656"/>
                  <a:pt x="2232" y="672"/>
                  <a:pt x="2256" y="680"/>
                </a:cubicBezTo>
                <a:cubicBezTo>
                  <a:pt x="2280" y="688"/>
                  <a:pt x="2328" y="672"/>
                  <a:pt x="2352" y="680"/>
                </a:cubicBezTo>
                <a:cubicBezTo>
                  <a:pt x="2376" y="688"/>
                  <a:pt x="2376" y="704"/>
                  <a:pt x="2400" y="728"/>
                </a:cubicBezTo>
                <a:cubicBezTo>
                  <a:pt x="2424" y="752"/>
                  <a:pt x="2472" y="816"/>
                  <a:pt x="2496" y="824"/>
                </a:cubicBezTo>
                <a:cubicBezTo>
                  <a:pt x="2520" y="832"/>
                  <a:pt x="2520" y="784"/>
                  <a:pt x="2544" y="776"/>
                </a:cubicBezTo>
                <a:cubicBezTo>
                  <a:pt x="2568" y="768"/>
                  <a:pt x="2608" y="768"/>
                  <a:pt x="2640" y="776"/>
                </a:cubicBezTo>
                <a:cubicBezTo>
                  <a:pt x="2672" y="784"/>
                  <a:pt x="2704" y="808"/>
                  <a:pt x="2736" y="824"/>
                </a:cubicBezTo>
                <a:cubicBezTo>
                  <a:pt x="2768" y="840"/>
                  <a:pt x="2784" y="864"/>
                  <a:pt x="2832" y="872"/>
                </a:cubicBezTo>
                <a:cubicBezTo>
                  <a:pt x="2880" y="880"/>
                  <a:pt x="2984" y="880"/>
                  <a:pt x="3024" y="872"/>
                </a:cubicBezTo>
                <a:cubicBezTo>
                  <a:pt x="3064" y="864"/>
                  <a:pt x="3048" y="848"/>
                  <a:pt x="3072" y="824"/>
                </a:cubicBezTo>
                <a:cubicBezTo>
                  <a:pt x="3096" y="800"/>
                  <a:pt x="3144" y="752"/>
                  <a:pt x="3168" y="728"/>
                </a:cubicBezTo>
                <a:cubicBezTo>
                  <a:pt x="3192" y="704"/>
                  <a:pt x="3208" y="704"/>
                  <a:pt x="3216" y="680"/>
                </a:cubicBezTo>
                <a:cubicBezTo>
                  <a:pt x="3224" y="656"/>
                  <a:pt x="3200" y="608"/>
                  <a:pt x="3216" y="584"/>
                </a:cubicBezTo>
                <a:cubicBezTo>
                  <a:pt x="3232" y="560"/>
                  <a:pt x="3280" y="552"/>
                  <a:pt x="3312" y="536"/>
                </a:cubicBezTo>
                <a:cubicBezTo>
                  <a:pt x="3344" y="520"/>
                  <a:pt x="3392" y="512"/>
                  <a:pt x="3408" y="488"/>
                </a:cubicBezTo>
                <a:cubicBezTo>
                  <a:pt x="3424" y="464"/>
                  <a:pt x="3402" y="425"/>
                  <a:pt x="3408" y="392"/>
                </a:cubicBezTo>
                <a:cubicBezTo>
                  <a:pt x="3414" y="359"/>
                  <a:pt x="3418" y="314"/>
                  <a:pt x="3442" y="290"/>
                </a:cubicBezTo>
                <a:cubicBezTo>
                  <a:pt x="3466" y="266"/>
                  <a:pt x="3526" y="263"/>
                  <a:pt x="3552" y="248"/>
                </a:cubicBezTo>
                <a:cubicBezTo>
                  <a:pt x="3578" y="233"/>
                  <a:pt x="3576" y="216"/>
                  <a:pt x="3600" y="200"/>
                </a:cubicBezTo>
                <a:cubicBezTo>
                  <a:pt x="3624" y="184"/>
                  <a:pt x="3664" y="176"/>
                  <a:pt x="3696" y="152"/>
                </a:cubicBezTo>
                <a:cubicBezTo>
                  <a:pt x="3728" y="128"/>
                  <a:pt x="3752" y="72"/>
                  <a:pt x="3792" y="56"/>
                </a:cubicBezTo>
                <a:cubicBezTo>
                  <a:pt x="3832" y="40"/>
                  <a:pt x="3896" y="64"/>
                  <a:pt x="3936" y="56"/>
                </a:cubicBezTo>
                <a:cubicBezTo>
                  <a:pt x="3976" y="48"/>
                  <a:pt x="4000" y="16"/>
                  <a:pt x="4032" y="8"/>
                </a:cubicBezTo>
                <a:cubicBezTo>
                  <a:pt x="4064" y="0"/>
                  <a:pt x="4096" y="0"/>
                  <a:pt x="4128" y="8"/>
                </a:cubicBezTo>
                <a:cubicBezTo>
                  <a:pt x="4160" y="16"/>
                  <a:pt x="4208" y="32"/>
                  <a:pt x="4224" y="56"/>
                </a:cubicBezTo>
                <a:cubicBezTo>
                  <a:pt x="4240" y="80"/>
                  <a:pt x="4216" y="144"/>
                  <a:pt x="4224" y="152"/>
                </a:cubicBezTo>
                <a:cubicBezTo>
                  <a:pt x="4232" y="160"/>
                  <a:pt x="4256" y="120"/>
                  <a:pt x="4272" y="104"/>
                </a:cubicBezTo>
                <a:cubicBezTo>
                  <a:pt x="4288" y="88"/>
                  <a:pt x="4296" y="64"/>
                  <a:pt x="4320" y="56"/>
                </a:cubicBezTo>
                <a:cubicBezTo>
                  <a:pt x="4344" y="48"/>
                  <a:pt x="4380" y="52"/>
                  <a:pt x="4416" y="56"/>
                </a:cubicBezTo>
              </a:path>
            </a:pathLst>
          </a:custGeom>
          <a:noFill/>
          <a:ln w="28575" cap="flat" cmpd="sng">
            <a:solidFill>
              <a:srgbClr val="FF3300"/>
            </a:solidFill>
            <a:prstDash val="dash"/>
            <a:round/>
            <a:headEnd type="none" w="med" len="med"/>
            <a:tailEnd type="none" w="sm" len="lg"/>
          </a:ln>
        </p:spPr>
        <p:txBody>
          <a:bodyPr/>
          <a:p>
            <a:endParaRPr lang="zh-CN" altLang="en-US"/>
          </a:p>
        </p:txBody>
      </p:sp>
      <p:sp>
        <p:nvSpPr>
          <p:cNvPr id="37916" name="Freeform 29"/>
          <p:cNvSpPr/>
          <p:nvPr/>
        </p:nvSpPr>
        <p:spPr>
          <a:xfrm>
            <a:off x="457200" y="1257300"/>
            <a:ext cx="7010400" cy="1676400"/>
          </a:xfrm>
          <a:custGeom>
            <a:avLst/>
            <a:gdLst/>
            <a:ahLst/>
            <a:cxnLst>
              <a:cxn ang="0">
                <a:pos x="0" y="1666875"/>
              </a:cxn>
              <a:cxn ang="0">
                <a:pos x="152400" y="1666875"/>
              </a:cxn>
              <a:cxn ang="0">
                <a:pos x="304800" y="1609725"/>
              </a:cxn>
              <a:cxn ang="0">
                <a:pos x="381000" y="1552575"/>
              </a:cxn>
              <a:cxn ang="0">
                <a:pos x="152400" y="1438275"/>
              </a:cxn>
              <a:cxn ang="0">
                <a:pos x="152400" y="1323975"/>
              </a:cxn>
              <a:cxn ang="0">
                <a:pos x="228600" y="1266825"/>
              </a:cxn>
              <a:cxn ang="0">
                <a:pos x="381000" y="1266825"/>
              </a:cxn>
              <a:cxn ang="0">
                <a:pos x="533400" y="1209675"/>
              </a:cxn>
              <a:cxn ang="0">
                <a:pos x="676275" y="1156096"/>
              </a:cxn>
              <a:cxn ang="0">
                <a:pos x="874712" y="1076325"/>
              </a:cxn>
              <a:cxn ang="0">
                <a:pos x="1035050" y="1102518"/>
              </a:cxn>
              <a:cxn ang="0">
                <a:pos x="1295400" y="1152525"/>
              </a:cxn>
              <a:cxn ang="0">
                <a:pos x="1371600" y="1095375"/>
              </a:cxn>
              <a:cxn ang="0">
                <a:pos x="1524000" y="1038225"/>
              </a:cxn>
              <a:cxn ang="0">
                <a:pos x="1600200" y="981075"/>
              </a:cxn>
              <a:cxn ang="0">
                <a:pos x="1735137" y="914400"/>
              </a:cxn>
              <a:cxn ang="0">
                <a:pos x="1824037" y="833437"/>
              </a:cxn>
              <a:cxn ang="0">
                <a:pos x="1828800" y="695325"/>
              </a:cxn>
              <a:cxn ang="0">
                <a:pos x="2057400" y="638175"/>
              </a:cxn>
              <a:cxn ang="0">
                <a:pos x="2286000" y="523875"/>
              </a:cxn>
              <a:cxn ang="0">
                <a:pos x="2541587" y="601265"/>
              </a:cxn>
              <a:cxn ang="0">
                <a:pos x="2667000" y="695325"/>
              </a:cxn>
              <a:cxn ang="0">
                <a:pos x="2895600" y="752475"/>
              </a:cxn>
              <a:cxn ang="0">
                <a:pos x="2971800" y="638175"/>
              </a:cxn>
              <a:cxn ang="0">
                <a:pos x="3124200" y="581025"/>
              </a:cxn>
              <a:cxn ang="0">
                <a:pos x="3276600" y="581025"/>
              </a:cxn>
              <a:cxn ang="0">
                <a:pos x="3473450" y="604837"/>
              </a:cxn>
              <a:cxn ang="0">
                <a:pos x="3505200" y="752475"/>
              </a:cxn>
              <a:cxn ang="0">
                <a:pos x="3581400" y="809625"/>
              </a:cxn>
              <a:cxn ang="0">
                <a:pos x="3733800" y="809625"/>
              </a:cxn>
              <a:cxn ang="0">
                <a:pos x="3810000" y="866775"/>
              </a:cxn>
              <a:cxn ang="0">
                <a:pos x="3962400" y="981075"/>
              </a:cxn>
              <a:cxn ang="0">
                <a:pos x="4038600" y="923925"/>
              </a:cxn>
              <a:cxn ang="0">
                <a:pos x="4191000" y="923925"/>
              </a:cxn>
              <a:cxn ang="0">
                <a:pos x="4343400" y="981075"/>
              </a:cxn>
              <a:cxn ang="0">
                <a:pos x="4495800" y="1038225"/>
              </a:cxn>
              <a:cxn ang="0">
                <a:pos x="4675187" y="1021556"/>
              </a:cxn>
              <a:cxn ang="0">
                <a:pos x="4889500" y="941784"/>
              </a:cxn>
              <a:cxn ang="0">
                <a:pos x="4943475" y="847725"/>
              </a:cxn>
              <a:cxn ang="0">
                <a:pos x="5105400" y="809625"/>
              </a:cxn>
              <a:cxn ang="0">
                <a:pos x="5105400" y="695325"/>
              </a:cxn>
              <a:cxn ang="0">
                <a:pos x="5257800" y="638175"/>
              </a:cxn>
              <a:cxn ang="0">
                <a:pos x="5373687" y="564356"/>
              </a:cxn>
              <a:cxn ang="0">
                <a:pos x="5410200" y="466725"/>
              </a:cxn>
              <a:cxn ang="0">
                <a:pos x="5481637" y="363140"/>
              </a:cxn>
              <a:cxn ang="0">
                <a:pos x="5638800" y="295275"/>
              </a:cxn>
              <a:cxn ang="0">
                <a:pos x="5768975" y="215503"/>
              </a:cxn>
              <a:cxn ang="0">
                <a:pos x="5930900" y="134540"/>
              </a:cxn>
              <a:cxn ang="0">
                <a:pos x="6019800" y="66675"/>
              </a:cxn>
              <a:cxn ang="0">
                <a:pos x="6248400" y="66675"/>
              </a:cxn>
              <a:cxn ang="0">
                <a:pos x="6400800" y="9525"/>
              </a:cxn>
              <a:cxn ang="0">
                <a:pos x="6553200" y="9525"/>
              </a:cxn>
              <a:cxn ang="0">
                <a:pos x="6705600" y="66675"/>
              </a:cxn>
              <a:cxn ang="0">
                <a:pos x="6705600" y="180975"/>
              </a:cxn>
              <a:cxn ang="0">
                <a:pos x="6781800" y="123825"/>
              </a:cxn>
              <a:cxn ang="0">
                <a:pos x="6858000" y="66675"/>
              </a:cxn>
              <a:cxn ang="0">
                <a:pos x="7010400" y="66675"/>
              </a:cxn>
            </a:cxnLst>
            <a:pathLst>
              <a:path w="4416" h="1408">
                <a:moveTo>
                  <a:pt x="0" y="1400"/>
                </a:moveTo>
                <a:cubicBezTo>
                  <a:pt x="32" y="1404"/>
                  <a:pt x="64" y="1408"/>
                  <a:pt x="96" y="1400"/>
                </a:cubicBezTo>
                <a:cubicBezTo>
                  <a:pt x="128" y="1392"/>
                  <a:pt x="168" y="1368"/>
                  <a:pt x="192" y="1352"/>
                </a:cubicBezTo>
                <a:cubicBezTo>
                  <a:pt x="216" y="1336"/>
                  <a:pt x="256" y="1328"/>
                  <a:pt x="240" y="1304"/>
                </a:cubicBezTo>
                <a:cubicBezTo>
                  <a:pt x="224" y="1280"/>
                  <a:pt x="120" y="1240"/>
                  <a:pt x="96" y="1208"/>
                </a:cubicBezTo>
                <a:cubicBezTo>
                  <a:pt x="72" y="1176"/>
                  <a:pt x="88" y="1136"/>
                  <a:pt x="96" y="1112"/>
                </a:cubicBezTo>
                <a:cubicBezTo>
                  <a:pt x="104" y="1088"/>
                  <a:pt x="120" y="1072"/>
                  <a:pt x="144" y="1064"/>
                </a:cubicBezTo>
                <a:cubicBezTo>
                  <a:pt x="168" y="1056"/>
                  <a:pt x="208" y="1072"/>
                  <a:pt x="240" y="1064"/>
                </a:cubicBezTo>
                <a:cubicBezTo>
                  <a:pt x="272" y="1056"/>
                  <a:pt x="305" y="1031"/>
                  <a:pt x="336" y="1016"/>
                </a:cubicBezTo>
                <a:cubicBezTo>
                  <a:pt x="367" y="1001"/>
                  <a:pt x="390" y="990"/>
                  <a:pt x="426" y="971"/>
                </a:cubicBezTo>
                <a:cubicBezTo>
                  <a:pt x="462" y="952"/>
                  <a:pt x="513" y="912"/>
                  <a:pt x="551" y="904"/>
                </a:cubicBezTo>
                <a:cubicBezTo>
                  <a:pt x="589" y="896"/>
                  <a:pt x="608" y="915"/>
                  <a:pt x="652" y="926"/>
                </a:cubicBezTo>
                <a:cubicBezTo>
                  <a:pt x="696" y="937"/>
                  <a:pt x="781" y="969"/>
                  <a:pt x="816" y="968"/>
                </a:cubicBezTo>
                <a:cubicBezTo>
                  <a:pt x="851" y="967"/>
                  <a:pt x="840" y="936"/>
                  <a:pt x="864" y="920"/>
                </a:cubicBezTo>
                <a:cubicBezTo>
                  <a:pt x="888" y="904"/>
                  <a:pt x="936" y="888"/>
                  <a:pt x="960" y="872"/>
                </a:cubicBezTo>
                <a:cubicBezTo>
                  <a:pt x="984" y="856"/>
                  <a:pt x="986" y="841"/>
                  <a:pt x="1008" y="824"/>
                </a:cubicBezTo>
                <a:cubicBezTo>
                  <a:pt x="1030" y="807"/>
                  <a:pt x="1070" y="789"/>
                  <a:pt x="1093" y="768"/>
                </a:cubicBezTo>
                <a:cubicBezTo>
                  <a:pt x="1116" y="747"/>
                  <a:pt x="1139" y="731"/>
                  <a:pt x="1149" y="700"/>
                </a:cubicBezTo>
                <a:cubicBezTo>
                  <a:pt x="1159" y="669"/>
                  <a:pt x="1128" y="611"/>
                  <a:pt x="1152" y="584"/>
                </a:cubicBezTo>
                <a:cubicBezTo>
                  <a:pt x="1176" y="557"/>
                  <a:pt x="1248" y="560"/>
                  <a:pt x="1296" y="536"/>
                </a:cubicBezTo>
                <a:cubicBezTo>
                  <a:pt x="1344" y="512"/>
                  <a:pt x="1389" y="445"/>
                  <a:pt x="1440" y="440"/>
                </a:cubicBezTo>
                <a:cubicBezTo>
                  <a:pt x="1491" y="435"/>
                  <a:pt x="1561" y="481"/>
                  <a:pt x="1601" y="505"/>
                </a:cubicBezTo>
                <a:cubicBezTo>
                  <a:pt x="1641" y="529"/>
                  <a:pt x="1643" y="563"/>
                  <a:pt x="1680" y="584"/>
                </a:cubicBezTo>
                <a:cubicBezTo>
                  <a:pt x="1717" y="605"/>
                  <a:pt x="1792" y="640"/>
                  <a:pt x="1824" y="632"/>
                </a:cubicBezTo>
                <a:cubicBezTo>
                  <a:pt x="1856" y="624"/>
                  <a:pt x="1848" y="560"/>
                  <a:pt x="1872" y="536"/>
                </a:cubicBezTo>
                <a:cubicBezTo>
                  <a:pt x="1896" y="512"/>
                  <a:pt x="1936" y="496"/>
                  <a:pt x="1968" y="488"/>
                </a:cubicBezTo>
                <a:cubicBezTo>
                  <a:pt x="2000" y="480"/>
                  <a:pt x="2027" y="485"/>
                  <a:pt x="2064" y="488"/>
                </a:cubicBezTo>
                <a:cubicBezTo>
                  <a:pt x="2101" y="491"/>
                  <a:pt x="2164" y="484"/>
                  <a:pt x="2188" y="508"/>
                </a:cubicBezTo>
                <a:cubicBezTo>
                  <a:pt x="2212" y="532"/>
                  <a:pt x="2197" y="603"/>
                  <a:pt x="2208" y="632"/>
                </a:cubicBezTo>
                <a:cubicBezTo>
                  <a:pt x="2219" y="661"/>
                  <a:pt x="2232" y="672"/>
                  <a:pt x="2256" y="680"/>
                </a:cubicBezTo>
                <a:cubicBezTo>
                  <a:pt x="2280" y="688"/>
                  <a:pt x="2328" y="672"/>
                  <a:pt x="2352" y="680"/>
                </a:cubicBezTo>
                <a:cubicBezTo>
                  <a:pt x="2376" y="688"/>
                  <a:pt x="2376" y="704"/>
                  <a:pt x="2400" y="728"/>
                </a:cubicBezTo>
                <a:cubicBezTo>
                  <a:pt x="2424" y="752"/>
                  <a:pt x="2472" y="816"/>
                  <a:pt x="2496" y="824"/>
                </a:cubicBezTo>
                <a:cubicBezTo>
                  <a:pt x="2520" y="832"/>
                  <a:pt x="2520" y="784"/>
                  <a:pt x="2544" y="776"/>
                </a:cubicBezTo>
                <a:cubicBezTo>
                  <a:pt x="2568" y="768"/>
                  <a:pt x="2608" y="768"/>
                  <a:pt x="2640" y="776"/>
                </a:cubicBezTo>
                <a:cubicBezTo>
                  <a:pt x="2672" y="784"/>
                  <a:pt x="2704" y="808"/>
                  <a:pt x="2736" y="824"/>
                </a:cubicBezTo>
                <a:cubicBezTo>
                  <a:pt x="2768" y="840"/>
                  <a:pt x="2797" y="866"/>
                  <a:pt x="2832" y="872"/>
                </a:cubicBezTo>
                <a:cubicBezTo>
                  <a:pt x="2867" y="878"/>
                  <a:pt x="2904" y="871"/>
                  <a:pt x="2945" y="858"/>
                </a:cubicBezTo>
                <a:cubicBezTo>
                  <a:pt x="2986" y="845"/>
                  <a:pt x="3052" y="815"/>
                  <a:pt x="3080" y="791"/>
                </a:cubicBezTo>
                <a:cubicBezTo>
                  <a:pt x="3108" y="767"/>
                  <a:pt x="3091" y="730"/>
                  <a:pt x="3114" y="712"/>
                </a:cubicBezTo>
                <a:cubicBezTo>
                  <a:pt x="3137" y="694"/>
                  <a:pt x="3199" y="701"/>
                  <a:pt x="3216" y="680"/>
                </a:cubicBezTo>
                <a:cubicBezTo>
                  <a:pt x="3233" y="659"/>
                  <a:pt x="3200" y="608"/>
                  <a:pt x="3216" y="584"/>
                </a:cubicBezTo>
                <a:cubicBezTo>
                  <a:pt x="3232" y="560"/>
                  <a:pt x="3284" y="554"/>
                  <a:pt x="3312" y="536"/>
                </a:cubicBezTo>
                <a:cubicBezTo>
                  <a:pt x="3340" y="518"/>
                  <a:pt x="3369" y="498"/>
                  <a:pt x="3385" y="474"/>
                </a:cubicBezTo>
                <a:cubicBezTo>
                  <a:pt x="3401" y="450"/>
                  <a:pt x="3397" y="420"/>
                  <a:pt x="3408" y="392"/>
                </a:cubicBezTo>
                <a:cubicBezTo>
                  <a:pt x="3419" y="364"/>
                  <a:pt x="3429" y="329"/>
                  <a:pt x="3453" y="305"/>
                </a:cubicBezTo>
                <a:cubicBezTo>
                  <a:pt x="3477" y="281"/>
                  <a:pt x="3522" y="269"/>
                  <a:pt x="3552" y="248"/>
                </a:cubicBezTo>
                <a:cubicBezTo>
                  <a:pt x="3582" y="227"/>
                  <a:pt x="3603" y="203"/>
                  <a:pt x="3634" y="181"/>
                </a:cubicBezTo>
                <a:cubicBezTo>
                  <a:pt x="3665" y="159"/>
                  <a:pt x="3710" y="134"/>
                  <a:pt x="3736" y="113"/>
                </a:cubicBezTo>
                <a:cubicBezTo>
                  <a:pt x="3762" y="92"/>
                  <a:pt x="3759" y="66"/>
                  <a:pt x="3792" y="56"/>
                </a:cubicBezTo>
                <a:cubicBezTo>
                  <a:pt x="3825" y="46"/>
                  <a:pt x="3896" y="64"/>
                  <a:pt x="3936" y="56"/>
                </a:cubicBezTo>
                <a:cubicBezTo>
                  <a:pt x="3976" y="48"/>
                  <a:pt x="4000" y="16"/>
                  <a:pt x="4032" y="8"/>
                </a:cubicBezTo>
                <a:cubicBezTo>
                  <a:pt x="4064" y="0"/>
                  <a:pt x="4096" y="0"/>
                  <a:pt x="4128" y="8"/>
                </a:cubicBezTo>
                <a:cubicBezTo>
                  <a:pt x="4160" y="16"/>
                  <a:pt x="4208" y="32"/>
                  <a:pt x="4224" y="56"/>
                </a:cubicBezTo>
                <a:cubicBezTo>
                  <a:pt x="4240" y="80"/>
                  <a:pt x="4216" y="144"/>
                  <a:pt x="4224" y="152"/>
                </a:cubicBezTo>
                <a:cubicBezTo>
                  <a:pt x="4232" y="160"/>
                  <a:pt x="4256" y="120"/>
                  <a:pt x="4272" y="104"/>
                </a:cubicBezTo>
                <a:cubicBezTo>
                  <a:pt x="4288" y="88"/>
                  <a:pt x="4296" y="64"/>
                  <a:pt x="4320" y="56"/>
                </a:cubicBezTo>
                <a:cubicBezTo>
                  <a:pt x="4344" y="48"/>
                  <a:pt x="4380" y="52"/>
                  <a:pt x="4416" y="56"/>
                </a:cubicBezTo>
              </a:path>
            </a:pathLst>
          </a:custGeom>
          <a:noFill/>
          <a:ln w="28575" cap="flat" cmpd="sng">
            <a:solidFill>
              <a:srgbClr val="FF3300"/>
            </a:solidFill>
            <a:prstDash val="dash"/>
            <a:round/>
            <a:headEnd type="none" w="med" len="med"/>
            <a:tailEnd type="none" w="sm" len="lg"/>
          </a:ln>
        </p:spPr>
        <p:txBody>
          <a:bodyPr/>
          <a:p>
            <a:endParaRPr lang="zh-CN" altLang="en-US"/>
          </a:p>
        </p:txBody>
      </p:sp>
      <p:sp>
        <p:nvSpPr>
          <p:cNvPr id="37917" name="Rectangle 30"/>
          <p:cNvSpPr/>
          <p:nvPr/>
        </p:nvSpPr>
        <p:spPr>
          <a:xfrm>
            <a:off x="381000" y="4076700"/>
            <a:ext cx="8534400" cy="2338705"/>
          </a:xfrm>
          <a:prstGeom prst="rect">
            <a:avLst/>
          </a:prstGeom>
          <a:solidFill>
            <a:schemeClr val="bg1"/>
          </a:solidFill>
          <a:ln w="38100" cap="flat" cmpd="sng">
            <a:solidFill>
              <a:srgbClr val="990000"/>
            </a:solidFill>
            <a:prstDash val="solid"/>
            <a:miter/>
            <a:headEnd type="none" w="med" len="med"/>
            <a:tailEnd type="none" w="sm" len="lg"/>
          </a:ln>
        </p:spPr>
        <p:txBody>
          <a:bodyPr wrap="none" anchor="ctr" anchorCtr="0"/>
          <a:p>
            <a:pPr algn="ctr"/>
            <a:endParaRPr lang="zh-CN" altLang="zh-CN" sz="2400" b="1" dirty="0">
              <a:solidFill>
                <a:srgbClr val="800000"/>
              </a:solidFill>
              <a:latin typeface="Times New Roman" panose="02020603050405020304" pitchFamily="18" charset="0"/>
            </a:endParaRPr>
          </a:p>
        </p:txBody>
      </p:sp>
      <p:sp>
        <p:nvSpPr>
          <p:cNvPr id="37918" name="Rectangle 31"/>
          <p:cNvSpPr/>
          <p:nvPr/>
        </p:nvSpPr>
        <p:spPr>
          <a:xfrm>
            <a:off x="755650" y="4184650"/>
            <a:ext cx="609600" cy="228600"/>
          </a:xfrm>
          <a:prstGeom prst="rect">
            <a:avLst/>
          </a:prstGeom>
          <a:solidFill>
            <a:srgbClr val="FF4949"/>
          </a:solidFill>
          <a:ln w="38100" cap="flat" cmpd="sng">
            <a:solidFill>
              <a:srgbClr val="FF4949"/>
            </a:solidFill>
            <a:prstDash val="solid"/>
            <a:miter/>
            <a:headEnd type="none" w="med" len="med"/>
            <a:tailEnd type="none" w="sm" len="lg"/>
          </a:ln>
        </p:spPr>
        <p:txBody>
          <a:bodyPr wrap="none" anchor="ctr" anchorCtr="0"/>
          <a:p>
            <a:endParaRPr lang="zh-CN" altLang="en-US" sz="2800" b="1" dirty="0">
              <a:latin typeface="黑体" panose="02010609060101010101" pitchFamily="2" charset="-122"/>
              <a:ea typeface="黑体" panose="02010609060101010101" pitchFamily="2" charset="-122"/>
            </a:endParaRPr>
          </a:p>
        </p:txBody>
      </p:sp>
      <p:sp>
        <p:nvSpPr>
          <p:cNvPr id="37919" name="Rectangle 32"/>
          <p:cNvSpPr/>
          <p:nvPr/>
        </p:nvSpPr>
        <p:spPr>
          <a:xfrm>
            <a:off x="755650" y="4725988"/>
            <a:ext cx="609600" cy="228600"/>
          </a:xfrm>
          <a:prstGeom prst="rect">
            <a:avLst/>
          </a:prstGeom>
          <a:solidFill>
            <a:srgbClr val="FFFF00"/>
          </a:solidFill>
          <a:ln w="38100" cap="flat" cmpd="sng">
            <a:solidFill>
              <a:srgbClr val="FFFF00"/>
            </a:solidFill>
            <a:prstDash val="solid"/>
            <a:miter/>
            <a:headEnd type="none" w="med" len="med"/>
            <a:tailEnd type="none" w="sm" len="lg"/>
          </a:ln>
        </p:spPr>
        <p:txBody>
          <a:bodyPr wrap="none" anchor="ctr" anchorCtr="0"/>
          <a:p>
            <a:endParaRPr lang="zh-CN" altLang="en-US" sz="2800" b="1" dirty="0">
              <a:latin typeface="黑体" panose="02010609060101010101" pitchFamily="2" charset="-122"/>
              <a:ea typeface="黑体" panose="02010609060101010101" pitchFamily="2" charset="-122"/>
            </a:endParaRPr>
          </a:p>
        </p:txBody>
      </p:sp>
      <p:sp>
        <p:nvSpPr>
          <p:cNvPr id="37920" name="Rectangle 33"/>
          <p:cNvSpPr/>
          <p:nvPr/>
        </p:nvSpPr>
        <p:spPr>
          <a:xfrm>
            <a:off x="3851275" y="4725988"/>
            <a:ext cx="609600" cy="228600"/>
          </a:xfrm>
          <a:prstGeom prst="rect">
            <a:avLst/>
          </a:prstGeom>
          <a:solidFill>
            <a:srgbClr val="B1E0F1"/>
          </a:solidFill>
          <a:ln w="38100" cap="flat" cmpd="sng">
            <a:solidFill>
              <a:srgbClr val="B1E0F1"/>
            </a:solidFill>
            <a:prstDash val="solid"/>
            <a:miter/>
            <a:headEnd type="none" w="med" len="med"/>
            <a:tailEnd type="none" w="sm" len="lg"/>
          </a:ln>
        </p:spPr>
        <p:txBody>
          <a:bodyPr wrap="none" anchor="ctr" anchorCtr="0"/>
          <a:p>
            <a:endParaRPr lang="zh-CN" altLang="en-US" sz="2800" b="1" dirty="0">
              <a:latin typeface="黑体" panose="02010609060101010101" pitchFamily="2" charset="-122"/>
              <a:ea typeface="黑体" panose="02010609060101010101" pitchFamily="2" charset="-122"/>
            </a:endParaRPr>
          </a:p>
        </p:txBody>
      </p:sp>
      <p:sp>
        <p:nvSpPr>
          <p:cNvPr id="37921" name="Rectangle 34"/>
          <p:cNvSpPr/>
          <p:nvPr/>
        </p:nvSpPr>
        <p:spPr>
          <a:xfrm>
            <a:off x="3851275" y="4184650"/>
            <a:ext cx="609600" cy="228600"/>
          </a:xfrm>
          <a:prstGeom prst="rect">
            <a:avLst/>
          </a:prstGeom>
          <a:solidFill>
            <a:srgbClr val="33CCFF"/>
          </a:solidFill>
          <a:ln w="38100" cap="flat" cmpd="sng">
            <a:solidFill>
              <a:srgbClr val="33CCFF"/>
            </a:solidFill>
            <a:prstDash val="solid"/>
            <a:miter/>
            <a:headEnd type="none" w="med" len="med"/>
            <a:tailEnd type="none" w="sm" len="lg"/>
          </a:ln>
        </p:spPr>
        <p:txBody>
          <a:bodyPr wrap="none" anchor="ctr" anchorCtr="0"/>
          <a:p>
            <a:endParaRPr lang="zh-CN" altLang="en-US" sz="2800" b="1" dirty="0">
              <a:latin typeface="黑体" panose="02010609060101010101" pitchFamily="2" charset="-122"/>
              <a:ea typeface="黑体" panose="02010609060101010101" pitchFamily="2" charset="-122"/>
            </a:endParaRPr>
          </a:p>
        </p:txBody>
      </p:sp>
      <p:sp>
        <p:nvSpPr>
          <p:cNvPr id="37922" name="Text Box 35"/>
          <p:cNvSpPr txBox="1"/>
          <p:nvPr/>
        </p:nvSpPr>
        <p:spPr>
          <a:xfrm>
            <a:off x="1476375" y="4076700"/>
            <a:ext cx="2362200" cy="645160"/>
          </a:xfrm>
          <a:prstGeom prst="rect">
            <a:avLst/>
          </a:prstGeom>
          <a:noFill/>
          <a:ln w="9525">
            <a:noFill/>
          </a:ln>
        </p:spPr>
        <p:txBody>
          <a:bodyPr>
            <a:spAutoFit/>
          </a:bodyPr>
          <a:p>
            <a:pPr>
              <a:spcBef>
                <a:spcPct val="50000"/>
              </a:spcBef>
            </a:pPr>
            <a:r>
              <a:rPr lang="en-US" altLang="zh-CN" b="1" dirty="0">
                <a:solidFill>
                  <a:srgbClr val="800000"/>
                </a:solidFill>
                <a:latin typeface="楷体" panose="02010609060101010101" charset="-122"/>
                <a:ea typeface="楷体" panose="02010609060101010101" charset="-122"/>
              </a:rPr>
              <a:t>1858</a:t>
            </a:r>
            <a:r>
              <a:rPr lang="zh-CN" altLang="en-US" b="1" dirty="0">
                <a:solidFill>
                  <a:srgbClr val="800000"/>
                </a:solidFill>
                <a:latin typeface="楷体" panose="02010609060101010101" charset="-122"/>
                <a:ea typeface="楷体" panose="02010609060101010101" charset="-122"/>
              </a:rPr>
              <a:t>年中俄</a:t>
            </a:r>
            <a:r>
              <a:rPr lang="en-US" altLang="zh-CN" b="1" dirty="0">
                <a:solidFill>
                  <a:srgbClr val="800000"/>
                </a:solidFill>
                <a:latin typeface="楷体" panose="02010609060101010101" charset="-122"/>
                <a:ea typeface="楷体" panose="02010609060101010101" charset="-122"/>
              </a:rPr>
              <a:t>《</a:t>
            </a:r>
            <a:r>
              <a:rPr lang="zh-CN" altLang="en-US" b="1" dirty="0">
                <a:solidFill>
                  <a:srgbClr val="800000"/>
                </a:solidFill>
                <a:latin typeface="楷体" panose="02010609060101010101" charset="-122"/>
                <a:ea typeface="楷体" panose="02010609060101010101" charset="-122"/>
              </a:rPr>
              <a:t>瑷珲条约</a:t>
            </a:r>
            <a:r>
              <a:rPr lang="en-US" altLang="zh-CN" b="1" dirty="0">
                <a:solidFill>
                  <a:srgbClr val="800000"/>
                </a:solidFill>
                <a:latin typeface="楷体" panose="02010609060101010101" charset="-122"/>
                <a:ea typeface="楷体" panose="02010609060101010101" charset="-122"/>
              </a:rPr>
              <a:t>》</a:t>
            </a:r>
            <a:r>
              <a:rPr lang="zh-CN" altLang="en-US" b="1" dirty="0">
                <a:solidFill>
                  <a:srgbClr val="800000"/>
                </a:solidFill>
                <a:latin typeface="楷体" panose="02010609060101010101" charset="-122"/>
                <a:ea typeface="楷体" panose="02010609060101010101" charset="-122"/>
              </a:rPr>
              <a:t>割占的中国领土</a:t>
            </a:r>
            <a:endParaRPr lang="zh-CN" altLang="en-US" b="1" dirty="0">
              <a:solidFill>
                <a:srgbClr val="800000"/>
              </a:solidFill>
              <a:latin typeface="楷体" panose="02010609060101010101" charset="-122"/>
              <a:ea typeface="楷体" panose="02010609060101010101" charset="-122"/>
            </a:endParaRPr>
          </a:p>
        </p:txBody>
      </p:sp>
      <p:sp>
        <p:nvSpPr>
          <p:cNvPr id="37923" name="Text Box 36"/>
          <p:cNvSpPr txBox="1"/>
          <p:nvPr/>
        </p:nvSpPr>
        <p:spPr>
          <a:xfrm>
            <a:off x="1476375" y="4670425"/>
            <a:ext cx="2362200" cy="645160"/>
          </a:xfrm>
          <a:prstGeom prst="rect">
            <a:avLst/>
          </a:prstGeom>
          <a:noFill/>
          <a:ln w="9525">
            <a:noFill/>
          </a:ln>
        </p:spPr>
        <p:txBody>
          <a:bodyPr>
            <a:spAutoFit/>
          </a:bodyPr>
          <a:p>
            <a:pPr>
              <a:spcBef>
                <a:spcPct val="50000"/>
              </a:spcBef>
            </a:pPr>
            <a:r>
              <a:rPr lang="en-US" altLang="zh-CN" b="1">
                <a:solidFill>
                  <a:srgbClr val="800000"/>
                </a:solidFill>
                <a:latin typeface="楷体" panose="02010609060101010101" charset="-122"/>
                <a:ea typeface="楷体" panose="02010609060101010101" charset="-122"/>
              </a:rPr>
              <a:t>1860</a:t>
            </a:r>
            <a:r>
              <a:rPr lang="zh-CN" altLang="en-US" b="1">
                <a:solidFill>
                  <a:srgbClr val="800000"/>
                </a:solidFill>
                <a:latin typeface="楷体" panose="02010609060101010101" charset="-122"/>
                <a:ea typeface="楷体" panose="02010609060101010101" charset="-122"/>
              </a:rPr>
              <a:t>年中俄</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北京条约</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割占的中国领土</a:t>
            </a:r>
            <a:endParaRPr lang="zh-CN" altLang="en-US" b="1">
              <a:solidFill>
                <a:srgbClr val="800000"/>
              </a:solidFill>
              <a:latin typeface="楷体" panose="02010609060101010101" charset="-122"/>
              <a:ea typeface="楷体" panose="02010609060101010101" charset="-122"/>
            </a:endParaRPr>
          </a:p>
        </p:txBody>
      </p:sp>
      <p:sp>
        <p:nvSpPr>
          <p:cNvPr id="37924" name="Text Box 37"/>
          <p:cNvSpPr txBox="1"/>
          <p:nvPr/>
        </p:nvSpPr>
        <p:spPr>
          <a:xfrm>
            <a:off x="4572000" y="4076700"/>
            <a:ext cx="4114800" cy="645160"/>
          </a:xfrm>
          <a:prstGeom prst="rect">
            <a:avLst/>
          </a:prstGeom>
          <a:noFill/>
          <a:ln w="9525">
            <a:noFill/>
          </a:ln>
        </p:spPr>
        <p:txBody>
          <a:bodyPr>
            <a:spAutoFit/>
          </a:bodyPr>
          <a:p>
            <a:pPr>
              <a:spcBef>
                <a:spcPct val="50000"/>
              </a:spcBef>
            </a:pPr>
            <a:r>
              <a:rPr lang="en-US" altLang="zh-CN" b="1">
                <a:solidFill>
                  <a:srgbClr val="800000"/>
                </a:solidFill>
                <a:latin typeface="楷体" panose="02010609060101010101" charset="-122"/>
                <a:ea typeface="楷体" panose="02010609060101010101" charset="-122"/>
              </a:rPr>
              <a:t>1860</a:t>
            </a:r>
            <a:r>
              <a:rPr lang="zh-CN" altLang="en-US" b="1">
                <a:solidFill>
                  <a:srgbClr val="800000"/>
                </a:solidFill>
                <a:latin typeface="楷体" panose="02010609060101010101" charset="-122"/>
                <a:ea typeface="楷体" panose="02010609060101010101" charset="-122"/>
              </a:rPr>
              <a:t>年中俄</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北京条约</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和</a:t>
            </a:r>
            <a:r>
              <a:rPr lang="en-US" altLang="zh-CN" b="1">
                <a:solidFill>
                  <a:srgbClr val="800000"/>
                </a:solidFill>
                <a:latin typeface="楷体" panose="02010609060101010101" charset="-122"/>
                <a:ea typeface="楷体" panose="02010609060101010101" charset="-122"/>
              </a:rPr>
              <a:t>1864</a:t>
            </a:r>
            <a:r>
              <a:rPr lang="zh-CN" altLang="en-US" b="1">
                <a:solidFill>
                  <a:srgbClr val="800000"/>
                </a:solidFill>
                <a:latin typeface="楷体" panose="02010609060101010101" charset="-122"/>
                <a:ea typeface="楷体" panose="02010609060101010101" charset="-122"/>
              </a:rPr>
              <a:t>年中俄</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勘分西北界约记</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割占的中国领土</a:t>
            </a:r>
            <a:endParaRPr lang="zh-CN" altLang="en-US" b="1">
              <a:solidFill>
                <a:srgbClr val="800000"/>
              </a:solidFill>
              <a:latin typeface="楷体" panose="02010609060101010101" charset="-122"/>
              <a:ea typeface="楷体" panose="02010609060101010101" charset="-122"/>
            </a:endParaRPr>
          </a:p>
        </p:txBody>
      </p:sp>
      <p:sp>
        <p:nvSpPr>
          <p:cNvPr id="37925" name="Text Box 38"/>
          <p:cNvSpPr txBox="1"/>
          <p:nvPr/>
        </p:nvSpPr>
        <p:spPr>
          <a:xfrm>
            <a:off x="4572000" y="4618038"/>
            <a:ext cx="4248150" cy="645160"/>
          </a:xfrm>
          <a:prstGeom prst="rect">
            <a:avLst/>
          </a:prstGeom>
          <a:noFill/>
          <a:ln w="9525">
            <a:noFill/>
          </a:ln>
        </p:spPr>
        <p:txBody>
          <a:bodyPr>
            <a:spAutoFit/>
          </a:bodyPr>
          <a:p>
            <a:pPr>
              <a:spcBef>
                <a:spcPct val="50000"/>
              </a:spcBef>
            </a:pPr>
            <a:r>
              <a:rPr lang="en-US" altLang="zh-CN" b="1">
                <a:solidFill>
                  <a:srgbClr val="800000"/>
                </a:solidFill>
                <a:latin typeface="楷体" panose="02010609060101010101" charset="-122"/>
                <a:ea typeface="楷体" panose="02010609060101010101" charset="-122"/>
              </a:rPr>
              <a:t>1881</a:t>
            </a:r>
            <a:r>
              <a:rPr lang="zh-CN" altLang="en-US" b="1">
                <a:solidFill>
                  <a:srgbClr val="800000"/>
                </a:solidFill>
                <a:latin typeface="楷体" panose="02010609060101010101" charset="-122"/>
                <a:ea typeface="楷体" panose="02010609060101010101" charset="-122"/>
              </a:rPr>
              <a:t>年中俄</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伊犁条约</a:t>
            </a:r>
            <a:r>
              <a:rPr lang="en-US" altLang="zh-CN" b="1">
                <a:solidFill>
                  <a:srgbClr val="800000"/>
                </a:solidFill>
                <a:latin typeface="楷体" panose="02010609060101010101" charset="-122"/>
                <a:ea typeface="楷体" panose="02010609060101010101" charset="-122"/>
              </a:rPr>
              <a:t>》</a:t>
            </a:r>
            <a:r>
              <a:rPr lang="zh-CN" altLang="en-US" b="1">
                <a:solidFill>
                  <a:srgbClr val="800000"/>
                </a:solidFill>
                <a:latin typeface="楷体" panose="02010609060101010101" charset="-122"/>
                <a:ea typeface="楷体" panose="02010609060101010101" charset="-122"/>
              </a:rPr>
              <a:t>及以后五个勘界议定书割占的中国领土</a:t>
            </a:r>
            <a:r>
              <a:rPr lang="en-US" altLang="zh-CN" b="1">
                <a:solidFill>
                  <a:srgbClr val="800000"/>
                </a:solidFill>
                <a:latin typeface="楷体" panose="02010609060101010101" charset="-122"/>
                <a:ea typeface="楷体" panose="02010609060101010101" charset="-122"/>
              </a:rPr>
              <a:t>7</a:t>
            </a:r>
            <a:r>
              <a:rPr lang="zh-CN" altLang="en-US" b="1">
                <a:solidFill>
                  <a:srgbClr val="800000"/>
                </a:solidFill>
                <a:latin typeface="楷体" panose="02010609060101010101" charset="-122"/>
                <a:ea typeface="楷体" panose="02010609060101010101" charset="-122"/>
              </a:rPr>
              <a:t>万多平方公里</a:t>
            </a:r>
            <a:endParaRPr lang="zh-CN" altLang="en-US" b="1">
              <a:solidFill>
                <a:srgbClr val="800000"/>
              </a:solidFill>
              <a:latin typeface="楷体" panose="02010609060101010101" charset="-122"/>
              <a:ea typeface="楷体" panose="02010609060101010101" charset="-122"/>
            </a:endParaRPr>
          </a:p>
        </p:txBody>
      </p:sp>
      <p:sp>
        <p:nvSpPr>
          <p:cNvPr id="37926" name="Text Box 39"/>
          <p:cNvSpPr txBox="1"/>
          <p:nvPr/>
        </p:nvSpPr>
        <p:spPr>
          <a:xfrm>
            <a:off x="1144270" y="5445125"/>
            <a:ext cx="7531735" cy="829945"/>
          </a:xfrm>
          <a:prstGeom prst="rect">
            <a:avLst/>
          </a:prstGeom>
          <a:noFill/>
          <a:ln w="9525">
            <a:noFill/>
          </a:ln>
        </p:spPr>
        <p:txBody>
          <a:bodyPr wrap="square">
            <a:spAutoFit/>
          </a:bodyPr>
          <a:p>
            <a:pPr>
              <a:spcBef>
                <a:spcPct val="50000"/>
              </a:spcBef>
            </a:pPr>
            <a:r>
              <a:rPr lang="en-US" altLang="zh-CN" sz="2000" b="1" dirty="0">
                <a:solidFill>
                  <a:srgbClr val="CC0000"/>
                </a:solidFill>
                <a:latin typeface="黑体" panose="02010609060101010101" pitchFamily="2" charset="-122"/>
                <a:ea typeface="黑体" panose="02010609060101010101" pitchFamily="2" charset="-122"/>
                <a:cs typeface="黑体" panose="02010609060101010101" pitchFamily="2" charset="-122"/>
              </a:rPr>
              <a:t>●</a:t>
            </a:r>
            <a:r>
              <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rPr>
              <a:t>从</a:t>
            </a:r>
            <a:r>
              <a:rPr lang="en-US" altLang="zh-CN" sz="2400" b="1" dirty="0">
                <a:solidFill>
                  <a:srgbClr val="0000FF"/>
                </a:solidFill>
                <a:latin typeface="黑体" panose="02010609060101010101" pitchFamily="2" charset="-122"/>
                <a:ea typeface="黑体" panose="02010609060101010101" pitchFamily="2" charset="-122"/>
                <a:cs typeface="黑体" panose="02010609060101010101" pitchFamily="2" charset="-122"/>
              </a:rPr>
              <a:t>19</a:t>
            </a:r>
            <a:r>
              <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rPr>
              <a:t>世纪</a:t>
            </a:r>
            <a:r>
              <a:rPr lang="en-US" altLang="zh-CN" sz="2400" b="1" dirty="0">
                <a:solidFill>
                  <a:srgbClr val="0000FF"/>
                </a:solidFill>
                <a:latin typeface="黑体" panose="02010609060101010101" pitchFamily="2" charset="-122"/>
                <a:ea typeface="黑体" panose="02010609060101010101" pitchFamily="2" charset="-122"/>
                <a:cs typeface="黑体" panose="02010609060101010101" pitchFamily="2" charset="-122"/>
              </a:rPr>
              <a:t>50</a:t>
            </a:r>
            <a:r>
              <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rPr>
              <a:t>年代末到</a:t>
            </a:r>
            <a:r>
              <a:rPr lang="en-US" altLang="zh-CN" sz="2400" b="1" dirty="0">
                <a:solidFill>
                  <a:srgbClr val="0000FF"/>
                </a:solidFill>
                <a:latin typeface="黑体" panose="02010609060101010101" pitchFamily="2" charset="-122"/>
                <a:ea typeface="黑体" panose="02010609060101010101" pitchFamily="2" charset="-122"/>
                <a:cs typeface="黑体" panose="02010609060101010101" pitchFamily="2" charset="-122"/>
              </a:rPr>
              <a:t>80</a:t>
            </a:r>
            <a:r>
              <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rPr>
              <a:t>年代，俄国共侵吞了我国一百五十多万平方公里领土。</a:t>
            </a:r>
            <a:endParaRPr lang="zh-CN" altLang="en-US" sz="2400" b="1" dirty="0">
              <a:solidFill>
                <a:srgbClr val="0000FF"/>
              </a:solidFill>
              <a:latin typeface="黑体" panose="02010609060101010101" pitchFamily="2" charset="-122"/>
              <a:ea typeface="黑体" panose="02010609060101010101" pitchFamily="2" charset="-122"/>
              <a:cs typeface="黑体" panose="02010609060101010101" pitchFamily="2" charset="-122"/>
            </a:endParaRPr>
          </a:p>
        </p:txBody>
      </p:sp>
      <p:sp>
        <p:nvSpPr>
          <p:cNvPr id="37927" name="Text Box 40"/>
          <p:cNvSpPr txBox="1"/>
          <p:nvPr/>
        </p:nvSpPr>
        <p:spPr>
          <a:xfrm>
            <a:off x="3200400" y="857250"/>
            <a:ext cx="4343400" cy="460375"/>
          </a:xfrm>
          <a:prstGeom prst="rect">
            <a:avLst/>
          </a:prstGeom>
          <a:noFill/>
          <a:ln w="9525">
            <a:noFill/>
          </a:ln>
        </p:spPr>
        <p:txBody>
          <a:bodyPr>
            <a:spAutoFit/>
          </a:bodyPr>
          <a:p>
            <a:pPr>
              <a:spcBef>
                <a:spcPct val="50000"/>
              </a:spcBef>
            </a:pPr>
            <a:endParaRPr lang="zh-CN" altLang="zh-CN" sz="2400" dirty="0">
              <a:solidFill>
                <a:srgbClr val="800000"/>
              </a:solidFill>
              <a:latin typeface="Times New Roman" panose="02020603050405020304" pitchFamily="18" charset="0"/>
            </a:endParaRPr>
          </a:p>
        </p:txBody>
      </p:sp>
      <p:sp>
        <p:nvSpPr>
          <p:cNvPr id="37928" name="Text Box 41"/>
          <p:cNvSpPr txBox="1"/>
          <p:nvPr/>
        </p:nvSpPr>
        <p:spPr>
          <a:xfrm>
            <a:off x="2267268" y="108903"/>
            <a:ext cx="4968875" cy="521970"/>
          </a:xfrm>
          <a:prstGeom prst="rect">
            <a:avLst/>
          </a:prstGeom>
          <a:solidFill>
            <a:schemeClr val="accent3">
              <a:lumMod val="40000"/>
              <a:lumOff val="60000"/>
              <a:alpha val="50000"/>
            </a:schemeClr>
          </a:solidFill>
          <a:ln w="9525">
            <a:solidFill>
              <a:srgbClr val="FF0000"/>
            </a:solidFill>
          </a:ln>
        </p:spPr>
        <p:txBody>
          <a:bodyPr>
            <a:spAutoFit/>
          </a:bodyPr>
          <a:p>
            <a:pPr algn="ctr">
              <a:spcBef>
                <a:spcPct val="50000"/>
              </a:spcBef>
            </a:pPr>
            <a:r>
              <a:rPr lang="zh-CN" altLang="en-US" sz="2800" b="1" dirty="0">
                <a:solidFill>
                  <a:schemeClr val="tx1"/>
                </a:solidFill>
                <a:latin typeface="黑体" panose="02010609060101010101" pitchFamily="2" charset="-122"/>
                <a:ea typeface="黑体" panose="02010609060101010101" pitchFamily="2" charset="-122"/>
              </a:rPr>
              <a:t>俄国侵占我国北方大片领土</a:t>
            </a:r>
            <a:endParaRPr lang="zh-CN" altLang="en-US" sz="2800" b="1" dirty="0">
              <a:solidFill>
                <a:schemeClr val="tx1"/>
              </a:solidFill>
              <a:latin typeface="黑体" panose="02010609060101010101" pitchFamily="2" charset="-122"/>
              <a:ea typeface="黑体" panose="02010609060101010101" pitchFamily="2" charset="-122"/>
            </a:endParaRPr>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8913" name="Text Placeholder 8"/>
          <p:cNvSpPr txBox="1"/>
          <p:nvPr/>
        </p:nvSpPr>
        <p:spPr>
          <a:xfrm>
            <a:off x="203835" y="355600"/>
            <a:ext cx="8736330" cy="527685"/>
          </a:xfrm>
          <a:prstGeom prst="rect">
            <a:avLst/>
          </a:prstGeom>
          <a:solidFill>
            <a:schemeClr val="accent5">
              <a:lumMod val="20000"/>
              <a:lumOff val="80000"/>
            </a:schemeClr>
          </a:solidFill>
          <a:ln w="15875" cap="flat" cmpd="sng">
            <a:solidFill>
              <a:srgbClr val="FF0000"/>
            </a:solidFill>
            <a:prstDash val="solid"/>
            <a:round/>
            <a:headEnd type="none" w="med" len="med"/>
            <a:tailEnd type="none" w="med" len="med"/>
          </a:ln>
        </p:spPr>
        <p:txBody>
          <a:bodyPr/>
          <a:p>
            <a:pPr algn="ctr">
              <a:lnSpc>
                <a:spcPct val="120000"/>
              </a:lnSpc>
              <a:spcBef>
                <a:spcPts val="750"/>
              </a:spcBef>
            </a:pPr>
            <a:r>
              <a:rPr lang="zh-CN" altLang="zh-CN" sz="2600" b="1" dirty="0">
                <a:solidFill>
                  <a:schemeClr val="tx1"/>
                </a:solidFill>
                <a:uFillTx/>
                <a:latin typeface="黑体" panose="02010609060101010101" pitchFamily="2" charset="-122"/>
                <a:ea typeface="黑体" panose="02010609060101010101" pitchFamily="2" charset="-122"/>
              </a:rPr>
              <a:t>为什么说第二次鸦片战争是鸦片战争的</a:t>
            </a:r>
            <a:r>
              <a:rPr lang="zh-CN" altLang="zh-CN" sz="2800" b="1" dirty="0">
                <a:solidFill>
                  <a:srgbClr val="FF0000"/>
                </a:solidFill>
                <a:uFillTx/>
                <a:latin typeface="黑体" panose="02010609060101010101" pitchFamily="2" charset="-122"/>
                <a:ea typeface="黑体" panose="02010609060101010101" pitchFamily="2" charset="-122"/>
                <a:sym typeface="宋体" panose="02010600030101010101" pitchFamily="2" charset="-122"/>
              </a:rPr>
              <a:t>继续</a:t>
            </a:r>
            <a:r>
              <a:rPr lang="zh-CN" altLang="zh-CN" sz="2800" b="1" dirty="0">
                <a:solidFill>
                  <a:srgbClr val="FF0000"/>
                </a:solidFill>
                <a:uFillTx/>
                <a:latin typeface="黑体" panose="02010609060101010101" pitchFamily="2" charset="-122"/>
                <a:ea typeface="黑体" panose="02010609060101010101" pitchFamily="2" charset="-122"/>
              </a:rPr>
              <a:t>和</a:t>
            </a:r>
            <a:r>
              <a:rPr lang="zh-CN" altLang="zh-CN" sz="2800" b="1" dirty="0">
                <a:solidFill>
                  <a:srgbClr val="FF0000"/>
                </a:solidFill>
                <a:uFillTx/>
                <a:latin typeface="黑体" panose="02010609060101010101" pitchFamily="2" charset="-122"/>
                <a:ea typeface="黑体" panose="02010609060101010101" pitchFamily="2" charset="-122"/>
                <a:sym typeface="宋体" panose="02010600030101010101" pitchFamily="2" charset="-122"/>
              </a:rPr>
              <a:t>扩大</a:t>
            </a:r>
            <a:r>
              <a:rPr lang="zh-CN" altLang="zh-CN" sz="2600" b="1" dirty="0">
                <a:solidFill>
                  <a:schemeClr val="tx1"/>
                </a:solidFill>
                <a:uFillTx/>
                <a:latin typeface="黑体" panose="02010609060101010101" pitchFamily="2" charset="-122"/>
                <a:ea typeface="黑体" panose="02010609060101010101" pitchFamily="2" charset="-122"/>
              </a:rPr>
              <a:t>？</a:t>
            </a:r>
            <a:endParaRPr lang="zh-CN" altLang="zh-CN" sz="2600" b="1" dirty="0">
              <a:solidFill>
                <a:schemeClr val="tx1"/>
              </a:solidFill>
              <a:uFillTx/>
              <a:latin typeface="黑体" panose="02010609060101010101" pitchFamily="2" charset="-122"/>
              <a:ea typeface="黑体" panose="02010609060101010101" pitchFamily="2" charset="-122"/>
            </a:endParaRPr>
          </a:p>
        </p:txBody>
      </p:sp>
      <p:graphicFrame>
        <p:nvGraphicFramePr>
          <p:cNvPr id="6" name="Group 2"/>
          <p:cNvGraphicFramePr>
            <a:graphicFrameLocks noGrp="1"/>
          </p:cNvGraphicFramePr>
          <p:nvPr>
            <p:custDataLst>
              <p:tags r:id="rId1"/>
            </p:custDataLst>
          </p:nvPr>
        </p:nvGraphicFramePr>
        <p:xfrm>
          <a:off x="179705" y="1052830"/>
          <a:ext cx="8795385" cy="5414645"/>
        </p:xfrm>
        <a:graphic>
          <a:graphicData uri="http://schemas.openxmlformats.org/drawingml/2006/table">
            <a:tbl>
              <a:tblPr>
                <a:tableStyleId>{C4B1156A-380E-4F78-BDF5-A606A8083BF9}</a:tableStyleId>
              </a:tblPr>
              <a:tblGrid>
                <a:gridCol w="542290"/>
                <a:gridCol w="615950"/>
                <a:gridCol w="1852295"/>
                <a:gridCol w="2139950"/>
                <a:gridCol w="3644900"/>
              </a:tblGrid>
              <a:tr h="434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chemeClr val="bg1"/>
                          </a:solidFill>
                          <a:effectLst/>
                          <a:latin typeface="黑体" panose="02010609060101010101" pitchFamily="2" charset="-122"/>
                          <a:ea typeface="黑体" panose="02010609060101010101" pitchFamily="2" charset="-122"/>
                        </a:rPr>
                        <a:t>分类比较</a:t>
                      </a:r>
                      <a:endParaRPr kumimoji="0" lang="zh-CN" altLang="en-US" sz="2400" b="1" i="0" baseline="0" dirty="0" smtClean="0">
                        <a:ln>
                          <a:noFill/>
                        </a:ln>
                        <a:solidFill>
                          <a:schemeClr val="bg1"/>
                        </a:solidFill>
                        <a:effectLst/>
                        <a:latin typeface="黑体" panose="02010609060101010101" pitchFamily="2" charset="-122"/>
                        <a:ea typeface="黑体" panose="02010609060101010101" pitchFamily="2" charset="-122"/>
                      </a:endParaRPr>
                    </a:p>
                  </a:txBody>
                  <a:tcPr marL="68580" marR="68580" marT="34287" marB="34287" horzOverflow="overflow">
                    <a:lnL>
                      <a:noFill/>
                    </a:lnL>
                    <a:lnR w="19050">
                      <a:solidFill>
                        <a:srgbClr val="FFFFFF"/>
                      </a:solidFill>
                      <a:prstDash val="solid"/>
                    </a:lnR>
                    <a:lnT>
                      <a:noFill/>
                    </a:lnT>
                    <a:lnB w="19050">
                      <a:solidFill>
                        <a:srgbClr val="FFFFFF"/>
                      </a:solidFill>
                      <a:prstDash val="solid"/>
                    </a:lnB>
                    <a:solidFill>
                      <a:srgbClr val="404040"/>
                    </a:solidFill>
                  </a:tcPr>
                </a:tc>
                <a:tc hMerge="1">
                  <a:tcPr>
                    <a:lnT>
                      <a:noFill/>
                    </a:lnT>
                    <a:lnB w="19050">
                      <a:solidFill>
                        <a:srgbClr val="FFFFFF"/>
                      </a:solidFill>
                      <a:prstDash val="solid"/>
                    </a:lnB>
                  </a:tcPr>
                </a:tc>
                <a:tc hMerge="1">
                  <a:tcPr>
                    <a:lnR w="19050">
                      <a:solidFill>
                        <a:srgbClr val="FFFFFF"/>
                      </a:solidFill>
                      <a:prstDash val="solid"/>
                    </a:lnR>
                    <a:lnT>
                      <a:noFill/>
                    </a:lnT>
                    <a:lnB w="19050">
                      <a:solidFill>
                        <a:srgbClr val="FFFFFF"/>
                      </a:solidFill>
                      <a:prstDash val="soli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chemeClr val="tx1"/>
                          </a:solidFill>
                          <a:effectLst/>
                          <a:latin typeface="黑体" panose="02010609060101010101" pitchFamily="2" charset="-122"/>
                          <a:ea typeface="黑体" panose="02010609060101010101" pitchFamily="2" charset="-122"/>
                        </a:rPr>
                        <a:t>鸦片战争</a:t>
                      </a:r>
                      <a:endParaRPr kumimoji="0" lang="zh-CN" altLang="en-US" sz="2400" b="1" i="0" baseline="0" smtClean="0">
                        <a:ln>
                          <a:noFill/>
                        </a:ln>
                        <a:solidFill>
                          <a:schemeClr val="tx1"/>
                        </a:solidFill>
                        <a:effectLst/>
                        <a:latin typeface="黑体" panose="02010609060101010101" pitchFamily="2" charset="-122"/>
                        <a:ea typeface="黑体" panose="02010609060101010101" pitchFamily="2" charset="-122"/>
                      </a:endParaRPr>
                    </a:p>
                  </a:txBody>
                  <a:tcPr marL="68580" marR="68580" marT="34287" marB="34287" horzOverflow="overflow">
                    <a:lnL w="19050">
                      <a:solidFill>
                        <a:srgbClr val="FFFFFF"/>
                      </a:solidFill>
                      <a:prstDash val="solid"/>
                    </a:lnL>
                    <a:lnR w="19050">
                      <a:solidFill>
                        <a:srgbClr val="FFFFFF"/>
                      </a:solidFill>
                      <a:prstDash val="solid"/>
                    </a:lnR>
                    <a:lnT>
                      <a:noFill/>
                    </a:lnT>
                    <a:lnB w="19050">
                      <a:solidFill>
                        <a:srgbClr val="FFFFFF"/>
                      </a:solidFill>
                      <a:prstDash val="solid"/>
                    </a:lnB>
                    <a:solidFill>
                      <a:srgbClr val="89D1D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chemeClr val="tx1"/>
                          </a:solidFill>
                          <a:effectLst/>
                          <a:latin typeface="黑体" panose="02010609060101010101" pitchFamily="2" charset="-122"/>
                          <a:ea typeface="黑体" panose="02010609060101010101" pitchFamily="2" charset="-122"/>
                        </a:rPr>
                        <a:t>第二次鸦片战争</a:t>
                      </a:r>
                      <a:endParaRPr kumimoji="0" lang="zh-CN" altLang="en-US" sz="2400" b="1" i="0" baseline="0" smtClean="0">
                        <a:ln>
                          <a:noFill/>
                        </a:ln>
                        <a:solidFill>
                          <a:schemeClr val="tx1"/>
                        </a:solidFill>
                        <a:effectLst/>
                        <a:latin typeface="黑体" panose="02010609060101010101" pitchFamily="2" charset="-122"/>
                        <a:ea typeface="黑体" panose="02010609060101010101" pitchFamily="2" charset="-122"/>
                      </a:endParaRPr>
                    </a:p>
                  </a:txBody>
                  <a:tcPr marL="68580" marR="68580" marT="34287" marB="34287" horzOverflow="overflow">
                    <a:lnL w="19050">
                      <a:solidFill>
                        <a:srgbClr val="FFFFFF"/>
                      </a:solidFill>
                      <a:prstDash val="solid"/>
                    </a:lnL>
                    <a:lnR>
                      <a:noFill/>
                    </a:lnR>
                    <a:lnT>
                      <a:noFill/>
                    </a:lnT>
                    <a:lnB w="19050">
                      <a:solidFill>
                        <a:srgbClr val="FFFFFF"/>
                      </a:solidFill>
                      <a:prstDash val="solid"/>
                    </a:lnB>
                    <a:solidFill>
                      <a:srgbClr val="89D1D3"/>
                    </a:solidFill>
                  </a:tcPr>
                </a:tc>
              </a:tr>
              <a:tr h="43434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uFillTx/>
                          <a:latin typeface="黑体" panose="02010609060101010101" pitchFamily="2" charset="-122"/>
                          <a:ea typeface="黑体" panose="02010609060101010101" pitchFamily="2" charset="-122"/>
                        </a:rPr>
                        <a:t>继续</a:t>
                      </a:r>
                      <a:endParaRPr kumimoji="0" lang="zh-CN" altLang="en-US" sz="2400" b="1" i="0" baseline="0" dirty="0" smtClean="0">
                        <a:ln>
                          <a:noFill/>
                        </a:ln>
                        <a:solidFill>
                          <a:srgbClr val="404040"/>
                        </a:solidFill>
                        <a:effectLst/>
                        <a:uFillTx/>
                        <a:latin typeface="黑体" panose="02010609060101010101" pitchFamily="2" charset="-122"/>
                        <a:ea typeface="黑体" panose="02010609060101010101" pitchFamily="2" charset="-122"/>
                      </a:endParaRPr>
                    </a:p>
                  </a:txBody>
                  <a:tcPr marL="68580" marR="68580" marT="34287" marB="34287" vert="eaVert" horzOverflow="overflow">
                    <a:lnL>
                      <a:noFill/>
                    </a:lnL>
                    <a:lnR w="19050">
                      <a:solidFill>
                        <a:srgbClr val="FFFFFF"/>
                      </a:solidFill>
                      <a:prstDash val="solid"/>
                    </a:lnR>
                    <a:lnT w="19050">
                      <a:solidFill>
                        <a:srgbClr val="FFFFFF"/>
                      </a:solidFill>
                      <a:prstDash val="solid"/>
                    </a:lnT>
                    <a:lnB w="6350">
                      <a:solidFill>
                        <a:srgbClr val="D9D9D9"/>
                      </a:solidFill>
                      <a:prstDash val="dash"/>
                    </a:lnB>
                    <a:solidFill>
                      <a:srgbClr val="FFFFFF"/>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FFFF"/>
                          </a:solidFill>
                          <a:effectLst/>
                          <a:latin typeface="黑体" panose="02010609060101010101" pitchFamily="2" charset="-122"/>
                          <a:ea typeface="黑体" panose="02010609060101010101" pitchFamily="2" charset="-122"/>
                        </a:rPr>
                        <a:t>根本原因和目的</a:t>
                      </a:r>
                      <a:endParaRPr kumimoji="0" lang="zh-CN" altLang="en-US" sz="2400" b="1" i="0" baseline="0" dirty="0" smtClean="0">
                        <a:ln>
                          <a:noFill/>
                        </a:ln>
                        <a:solidFill>
                          <a:srgbClr val="FFFFFF"/>
                        </a:solidFill>
                        <a:effectLst/>
                        <a:latin typeface="黑体" panose="02010609060101010101" pitchFamily="2" charset="-122"/>
                        <a:ea typeface="黑体" panose="02010609060101010101" pitchFamily="2" charset="-122"/>
                      </a:endParaRPr>
                    </a:p>
                  </a:txBody>
                  <a:tcPr marL="68580" marR="68580" marT="34287" marB="34287" horzOverflow="overflow">
                    <a:lnL w="19050">
                      <a:solidFill>
                        <a:srgbClr val="FFFFFF"/>
                      </a:solidFill>
                      <a:prstDash val="solid"/>
                    </a:lnL>
                    <a:lnR w="19050">
                      <a:solidFill>
                        <a:srgbClr val="FFFFFF"/>
                      </a:solidFill>
                      <a:prstDash val="solid"/>
                    </a:lnR>
                    <a:lnT w="19050">
                      <a:solidFill>
                        <a:srgbClr val="FFFFFF"/>
                      </a:solidFill>
                      <a:prstDash val="solid"/>
                    </a:lnT>
                    <a:lnB>
                      <a:noFill/>
                    </a:lnB>
                    <a:solidFill>
                      <a:srgbClr val="404040"/>
                    </a:solidFill>
                  </a:tcPr>
                </a:tc>
                <a:tc hMerge="1">
                  <a:tcPr>
                    <a:lnR w="19050">
                      <a:solidFill>
                        <a:srgbClr val="FFFFFF"/>
                      </a:solidFill>
                      <a:prstDash val="solid"/>
                    </a:lnR>
                    <a:lnT w="19050">
                      <a:solidFill>
                        <a:srgbClr val="FFFFFF"/>
                      </a:solidFill>
                      <a:prstDash val="solid"/>
                    </a:lnT>
                    <a:lnB>
                      <a:noFill/>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chemeClr val="tx1"/>
                          </a:solidFill>
                          <a:effectLst/>
                          <a:latin typeface="黑体" panose="02010609060101010101" pitchFamily="2" charset="-122"/>
                          <a:ea typeface="黑体" panose="02010609060101010101" pitchFamily="2" charset="-122"/>
                        </a:rPr>
                        <a:t>都是为了打开中国市场</a:t>
                      </a:r>
                      <a:endParaRPr kumimoji="0" lang="zh-CN" altLang="en-US" sz="2400" b="1" i="0" baseline="0" dirty="0" smtClean="0">
                        <a:ln>
                          <a:noFill/>
                        </a:ln>
                        <a:solidFill>
                          <a:schemeClr val="tx1"/>
                        </a:solidFill>
                        <a:effectLst/>
                        <a:latin typeface="黑体" panose="02010609060101010101" pitchFamily="2" charset="-122"/>
                        <a:ea typeface="黑体" panose="02010609060101010101" pitchFamily="2" charset="-122"/>
                      </a:endParaRPr>
                    </a:p>
                  </a:txBody>
                  <a:tcPr marL="68580" marR="68580" marT="34287" marB="34287" horzOverflow="overflow">
                    <a:lnL w="19050">
                      <a:solidFill>
                        <a:srgbClr val="FFFFFF"/>
                      </a:solidFill>
                      <a:prstDash val="solid"/>
                    </a:lnL>
                    <a:lnR>
                      <a:noFill/>
                    </a:lnR>
                    <a:lnT w="19050">
                      <a:solidFill>
                        <a:srgbClr val="FFFFFF"/>
                      </a:solidFill>
                      <a:prstDash val="solid"/>
                    </a:lnT>
                    <a:lnB>
                      <a:noFill/>
                    </a:lnB>
                    <a:solidFill>
                      <a:srgbClr val="89D1D3"/>
                    </a:solidFill>
                  </a:tcPr>
                </a:tc>
                <a:tc hMerge="1">
                  <a:tcPr>
                    <a:lnR>
                      <a:noFill/>
                    </a:lnR>
                    <a:lnT w="19050">
                      <a:solidFill>
                        <a:srgbClr val="FFFFFF"/>
                      </a:solidFill>
                      <a:prstDash val="solid"/>
                    </a:lnT>
                    <a:lnB>
                      <a:noFill/>
                    </a:lnB>
                  </a:tcPr>
                </a:tc>
              </a:tr>
              <a:tr h="435610">
                <a:tc vMerge="1">
                  <a:tcPr>
                    <a:lnL>
                      <a:noFill/>
                    </a:lnL>
                    <a:lnR w="6350">
                      <a:solidFill>
                        <a:srgbClr val="D9D9D9"/>
                      </a:solidFill>
                      <a:prstDash val="dash"/>
                    </a:lnR>
                    <a:lnB w="6350">
                      <a:solidFill>
                        <a:srgbClr val="D9D9D9"/>
                      </a:solidFill>
                      <a:prstDash val="dash"/>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战争性质</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a:noFill/>
                    </a:lnT>
                    <a:lnB w="6350">
                      <a:solidFill>
                        <a:srgbClr val="D9D9D9"/>
                      </a:solidFill>
                      <a:prstDash val="dash"/>
                    </a:lnB>
                    <a:solidFill>
                      <a:srgbClr val="FFFFFF"/>
                    </a:solidFill>
                  </a:tcPr>
                </a:tc>
                <a:tc hMerge="1">
                  <a:tcPr>
                    <a:lnR w="6350">
                      <a:solidFill>
                        <a:srgbClr val="D9D9D9"/>
                      </a:solidFill>
                      <a:prstDash val="dash"/>
                    </a:lnR>
                    <a:lnT>
                      <a:noFill/>
                    </a:lnT>
                    <a:lnB w="6350">
                      <a:solidFill>
                        <a:srgbClr val="D9D9D9"/>
                      </a:solidFill>
                      <a:prstDash val="dash"/>
                    </a:lnB>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都是非正义的侵略战争</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a:noFill/>
                    </a:lnT>
                    <a:lnB w="6350">
                      <a:solidFill>
                        <a:srgbClr val="D9D9D9"/>
                      </a:solidFill>
                      <a:prstDash val="dash"/>
                    </a:lnB>
                    <a:solidFill>
                      <a:srgbClr val="FFFFFF"/>
                    </a:solidFill>
                  </a:tcPr>
                </a:tc>
                <a:tc hMerge="1">
                  <a:tcPr>
                    <a:lnR>
                      <a:noFill/>
                    </a:lnR>
                    <a:lnT>
                      <a:noFill/>
                    </a:lnT>
                    <a:lnB w="6350">
                      <a:solidFill>
                        <a:srgbClr val="D9D9D9"/>
                      </a:solidFill>
                      <a:prstDash val="dash"/>
                    </a:lnB>
                  </a:tcPr>
                </a:tc>
              </a:tr>
              <a:tr h="434340">
                <a:tc rowSpan="6">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uFillTx/>
                          <a:latin typeface="黑体" panose="02010609060101010101" pitchFamily="2" charset="-122"/>
                          <a:ea typeface="黑体" panose="02010609060101010101" pitchFamily="2" charset="-122"/>
                          <a:cs typeface="黑体" panose="02010609060101010101" pitchFamily="2" charset="-122"/>
                        </a:rPr>
                        <a:t>扩       大 </a:t>
                      </a:r>
                      <a:endParaRPr kumimoji="0" lang="zh-CN" altLang="en-US" sz="2400" b="1" i="0" baseline="0" dirty="0" smtClean="0">
                        <a:ln>
                          <a:noFill/>
                        </a:ln>
                        <a:solidFill>
                          <a:srgbClr val="404040"/>
                        </a:solidFill>
                        <a:effectLst/>
                        <a:uFillTx/>
                        <a:latin typeface="黑体" panose="02010609060101010101" pitchFamily="2" charset="-122"/>
                        <a:ea typeface="黑体" panose="02010609060101010101" pitchFamily="2" charset="-122"/>
                        <a:cs typeface="黑体" panose="02010609060101010101" pitchFamily="2" charset="-122"/>
                      </a:endParaRPr>
                    </a:p>
                  </a:txBody>
                  <a:tcPr marL="68580" marR="68580" marT="34287" marB="34287" vert="eaVert" horzOverflow="overflow">
                    <a:lnL>
                      <a:noFill/>
                    </a:lnL>
                    <a:lnR w="6350">
                      <a:solidFill>
                        <a:srgbClr val="D9D9D9"/>
                      </a:solidFill>
                      <a:prstDash val="dash"/>
                    </a:lnR>
                    <a:lnT w="6350">
                      <a:solidFill>
                        <a:srgbClr val="D9D9D9"/>
                      </a:solidFill>
                      <a:prstDash val="dash"/>
                    </a:lnT>
                    <a:lnB w="19050">
                      <a:solidFill>
                        <a:srgbClr val="89D1D3"/>
                      </a:solidFill>
                      <a:prstDash val="solid"/>
                    </a:lnB>
                    <a:solidFill>
                      <a:srgbClr val="FFFFFF"/>
                    </a:solidFill>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战争过程</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vert="eaVert"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侵略力量</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英国</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英法两国，美俄帮凶</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6350">
                      <a:solidFill>
                        <a:srgbClr val="D9D9D9"/>
                      </a:solidFill>
                      <a:prstDash val="dash"/>
                    </a:lnB>
                    <a:solidFill>
                      <a:srgbClr val="FFFFFF"/>
                    </a:solidFill>
                  </a:tcPr>
                </a:tc>
              </a:tr>
              <a:tr h="434975">
                <a:tc vMerge="1">
                  <a:tcPr>
                    <a:lnL>
                      <a:noFill/>
                    </a:lnL>
                    <a:lnR w="6350">
                      <a:solidFill>
                        <a:srgbClr val="D9D9D9"/>
                      </a:solidFill>
                      <a:prstDash val="dash"/>
                    </a:lnR>
                  </a:tcPr>
                </a:tc>
                <a:tc vMerge="1">
                  <a:tcPr>
                    <a:lnL w="6350">
                      <a:solidFill>
                        <a:srgbClr val="D9D9D9"/>
                      </a:solidFill>
                      <a:prstDash val="dash"/>
                    </a:lnL>
                    <a:lnR w="6350">
                      <a:solidFill>
                        <a:srgbClr val="D9D9D9"/>
                      </a:solidFill>
                      <a:prstDash val="dash"/>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侵略时间</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两年</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四年</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6350">
                      <a:solidFill>
                        <a:srgbClr val="D9D9D9"/>
                      </a:solidFill>
                      <a:prstDash val="dash"/>
                    </a:lnB>
                    <a:solidFill>
                      <a:srgbClr val="FFFFFF"/>
                    </a:solidFill>
                  </a:tcPr>
                </a:tc>
              </a:tr>
              <a:tr h="800735">
                <a:tc vMerge="1">
                  <a:tcPr>
                    <a:lnL>
                      <a:noFill/>
                    </a:lnL>
                    <a:lnR w="6350">
                      <a:solidFill>
                        <a:srgbClr val="D9D9D9"/>
                      </a:solidFill>
                      <a:prstDash val="dash"/>
                    </a:lnR>
                  </a:tcPr>
                </a:tc>
                <a:tc vMerge="1">
                  <a:tcPr>
                    <a:lnL w="6350">
                      <a:solidFill>
                        <a:srgbClr val="D9D9D9"/>
                      </a:solidFill>
                      <a:prstDash val="dash"/>
                    </a:lnL>
                    <a:lnR w="6350">
                      <a:solidFill>
                        <a:srgbClr val="D9D9D9"/>
                      </a:solidFill>
                      <a:prstDash val="dash"/>
                    </a:lnR>
                    <a:lnB w="6350">
                      <a:solidFill>
                        <a:srgbClr val="D9D9D9"/>
                      </a:solidFill>
                      <a:prstDash val="dash"/>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FF0000"/>
                          </a:solidFill>
                          <a:effectLst/>
                          <a:latin typeface="黑体" panose="02010609060101010101" pitchFamily="2" charset="-122"/>
                          <a:ea typeface="黑体" panose="02010609060101010101" pitchFamily="2" charset="-122"/>
                        </a:rPr>
                        <a:t>侵略范围</a:t>
                      </a:r>
                      <a:endParaRPr kumimoji="0" lang="zh-CN" altLang="en-US" sz="2400" b="1" i="0" baseline="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主要在长江以南沿海地区</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从沿海深入到内地</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6350">
                      <a:solidFill>
                        <a:srgbClr val="D9D9D9"/>
                      </a:solidFill>
                      <a:prstDash val="dash"/>
                    </a:lnB>
                    <a:solidFill>
                      <a:srgbClr val="FFFFFF"/>
                    </a:solidFill>
                  </a:tcPr>
                </a:tc>
              </a:tr>
              <a:tr h="800735">
                <a:tc vMerge="1">
                  <a:tcPr>
                    <a:lnL>
                      <a:noFill/>
                    </a:lnL>
                    <a:lnR w="6350">
                      <a:solidFill>
                        <a:srgbClr val="D9D9D9"/>
                      </a:solidFill>
                      <a:prstDash val="dash"/>
                    </a:lnR>
                  </a:tcPr>
                </a:tc>
                <a:tc row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战争危害和影响</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vert="eaVert" horzOverflow="overflow">
                    <a:lnL w="6350">
                      <a:solidFill>
                        <a:srgbClr val="D9D9D9"/>
                      </a:solidFill>
                      <a:prstDash val="dash"/>
                    </a:lnL>
                    <a:lnR w="6350">
                      <a:solidFill>
                        <a:srgbClr val="D9D9D9"/>
                      </a:solidFill>
                      <a:prstDash val="dash"/>
                    </a:lnR>
                    <a:lnT w="6350">
                      <a:solidFill>
                        <a:srgbClr val="D9D9D9"/>
                      </a:solidFill>
                      <a:prstDash val="dash"/>
                    </a:lnT>
                    <a:lnB w="19050">
                      <a:solidFill>
                        <a:srgbClr val="89D1D3"/>
                      </a:solidFill>
                      <a:prstDash val="solid"/>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FF0000"/>
                          </a:solidFill>
                          <a:effectLst/>
                          <a:latin typeface="黑体" panose="02010609060101010101" pitchFamily="2" charset="-122"/>
                          <a:ea typeface="黑体" panose="02010609060101010101" pitchFamily="2" charset="-122"/>
                        </a:rPr>
                        <a:t>开放口岸和割地</a:t>
                      </a:r>
                      <a:endParaRPr kumimoji="0" lang="zh-CN" altLang="en-US" sz="2400" b="1" i="0" baseline="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404040"/>
                          </a:solidFill>
                          <a:effectLst/>
                          <a:latin typeface="黑体" panose="02010609060101010101" pitchFamily="2" charset="-122"/>
                          <a:ea typeface="黑体" panose="02010609060101010101" pitchFamily="2" charset="-122"/>
                          <a:cs typeface="黑体" panose="02010609060101010101" pitchFamily="2" charset="-122"/>
                        </a:rPr>
                        <a:t>开五口</a:t>
                      </a:r>
                      <a:br>
                        <a:rPr kumimoji="0" lang="zh-CN" altLang="en-US" sz="2400" b="1" baseline="0" smtClean="0">
                          <a:ln>
                            <a:noFill/>
                          </a:ln>
                          <a:solidFill>
                            <a:srgbClr val="404040"/>
                          </a:solidFill>
                          <a:effectLst/>
                          <a:latin typeface="黑体" panose="02010609060101010101" pitchFamily="2" charset="-122"/>
                          <a:ea typeface="黑体" panose="02010609060101010101" pitchFamily="2" charset="-122"/>
                          <a:cs typeface="黑体" panose="02010609060101010101" pitchFamily="2" charset="-122"/>
                        </a:rPr>
                      </a:br>
                      <a:r>
                        <a:rPr kumimoji="0" lang="zh-CN" altLang="en-US" sz="2400" b="1" baseline="0" smtClean="0">
                          <a:ln>
                            <a:noFill/>
                          </a:ln>
                          <a:solidFill>
                            <a:srgbClr val="404040"/>
                          </a:solidFill>
                          <a:effectLst/>
                          <a:latin typeface="黑体" panose="02010609060101010101" pitchFamily="2" charset="-122"/>
                          <a:ea typeface="黑体" panose="02010609060101010101" pitchFamily="2" charset="-122"/>
                          <a:cs typeface="黑体" panose="02010609060101010101" pitchFamily="2" charset="-122"/>
                        </a:rPr>
                        <a:t>割香港岛</a:t>
                      </a:r>
                      <a:endParaRPr kumimoji="0" lang="zh-CN" altLang="en-US" sz="2400" b="1" i="0" baseline="0" smtClean="0">
                        <a:ln>
                          <a:noFill/>
                        </a:ln>
                        <a:solidFill>
                          <a:srgbClr val="404040"/>
                        </a:solidFill>
                        <a:effectLst/>
                        <a:latin typeface="黑体" panose="02010609060101010101" pitchFamily="2" charset="-122"/>
                        <a:ea typeface="黑体" panose="02010609060101010101" pitchFamily="2" charset="-122"/>
                        <a:cs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cs typeface="黑体" panose="02010609060101010101" pitchFamily="2" charset="-122"/>
                        </a:rPr>
                        <a:t>增开十一口；英割九龙，俄割</a:t>
                      </a:r>
                      <a:r>
                        <a:rPr kumimoji="0" lang="en-US" altLang="zh-CN" sz="2400" b="1" baseline="0" dirty="0" smtClean="0">
                          <a:ln>
                            <a:noFill/>
                          </a:ln>
                          <a:solidFill>
                            <a:srgbClr val="FF0000"/>
                          </a:solidFill>
                          <a:effectLst/>
                          <a:latin typeface="黑体" panose="02010609060101010101" pitchFamily="2" charset="-122"/>
                          <a:ea typeface="黑体" panose="02010609060101010101" pitchFamily="2" charset="-122"/>
                          <a:cs typeface="黑体" panose="02010609060101010101" pitchFamily="2" charset="-122"/>
                        </a:rPr>
                        <a:t>100</a:t>
                      </a: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cs typeface="黑体" panose="02010609060101010101" pitchFamily="2" charset="-122"/>
                        </a:rPr>
                        <a:t>多万平方公里</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cs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6350">
                      <a:solidFill>
                        <a:srgbClr val="D9D9D9"/>
                      </a:solidFill>
                      <a:prstDash val="dash"/>
                    </a:lnB>
                    <a:solidFill>
                      <a:srgbClr val="FFFFFF"/>
                    </a:solidFill>
                  </a:tcPr>
                </a:tc>
              </a:tr>
              <a:tr h="800100">
                <a:tc vMerge="1">
                  <a:tcPr>
                    <a:lnL>
                      <a:noFill/>
                    </a:lnL>
                    <a:lnR w="6350">
                      <a:solidFill>
                        <a:srgbClr val="D9D9D9"/>
                      </a:solidFill>
                      <a:prstDash val="dash"/>
                    </a:lnR>
                  </a:tcPr>
                </a:tc>
                <a:tc vMerge="1">
                  <a:tcPr>
                    <a:lnL w="6350">
                      <a:solidFill>
                        <a:srgbClr val="D9D9D9"/>
                      </a:solidFill>
                      <a:prstDash val="dash"/>
                    </a:lnL>
                    <a:lnR w="6350">
                      <a:solidFill>
                        <a:srgbClr val="D9D9D9"/>
                      </a:solidFill>
                      <a:prstDash val="dash"/>
                    </a:lnR>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FF0000"/>
                          </a:solidFill>
                          <a:effectLst/>
                          <a:latin typeface="黑体" panose="02010609060101010101" pitchFamily="2" charset="-122"/>
                          <a:ea typeface="黑体" panose="02010609060101010101" pitchFamily="2" charset="-122"/>
                        </a:rPr>
                        <a:t>主权遭到破坏</a:t>
                      </a:r>
                      <a:endParaRPr kumimoji="0" lang="zh-CN" altLang="en-US" sz="2400" b="1" i="0" baseline="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404040"/>
                          </a:solidFill>
                          <a:effectLst/>
                          <a:latin typeface="黑体" panose="02010609060101010101" pitchFamily="2" charset="-122"/>
                          <a:ea typeface="黑体" panose="02010609060101010101" pitchFamily="2" charset="-122"/>
                        </a:rPr>
                        <a:t>领土、领海、司法、关税等</a:t>
                      </a:r>
                      <a:endParaRPr kumimoji="0" lang="zh-CN" altLang="en-US" sz="2400" b="1" i="0" baseline="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6350">
                      <a:solidFill>
                        <a:srgbClr val="D9D9D9"/>
                      </a:solidFill>
                      <a:prstDash val="dash"/>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主权进一步丧失，侵略势力由沿海深入内地</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6350">
                      <a:solidFill>
                        <a:srgbClr val="D9D9D9"/>
                      </a:solidFill>
                      <a:prstDash val="dash"/>
                    </a:lnB>
                    <a:solidFill>
                      <a:srgbClr val="FFFFFF"/>
                    </a:solidFill>
                  </a:tcPr>
                </a:tc>
              </a:tr>
              <a:tr h="838835">
                <a:tc vMerge="1">
                  <a:tcPr>
                    <a:lnL>
                      <a:noFill/>
                    </a:lnL>
                    <a:lnR w="6350">
                      <a:solidFill>
                        <a:srgbClr val="D9D9D9"/>
                      </a:solidFill>
                      <a:prstDash val="dash"/>
                    </a:lnR>
                    <a:lnB w="19050">
                      <a:solidFill>
                        <a:srgbClr val="89D1D3"/>
                      </a:solidFill>
                      <a:prstDash val="solid"/>
                    </a:lnB>
                  </a:tcPr>
                </a:tc>
                <a:tc vMerge="1">
                  <a:tcPr>
                    <a:lnL w="6350">
                      <a:solidFill>
                        <a:srgbClr val="D9D9D9"/>
                      </a:solidFill>
                      <a:prstDash val="dash"/>
                    </a:lnL>
                    <a:lnR w="6350">
                      <a:solidFill>
                        <a:srgbClr val="D9D9D9"/>
                      </a:solidFill>
                      <a:prstDash val="dash"/>
                    </a:lnR>
                    <a:lnB w="19050">
                      <a:solidFill>
                        <a:srgbClr val="89D1D3"/>
                      </a:solidFill>
                      <a:prstDash val="solid"/>
                    </a:lnB>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smtClean="0">
                          <a:ln>
                            <a:noFill/>
                          </a:ln>
                          <a:solidFill>
                            <a:srgbClr val="FF0000"/>
                          </a:solidFill>
                          <a:effectLst/>
                          <a:latin typeface="黑体" panose="02010609060101010101" pitchFamily="2" charset="-122"/>
                          <a:ea typeface="黑体" panose="02010609060101010101" pitchFamily="2" charset="-122"/>
                        </a:rPr>
                        <a:t>社会性质发生变化</a:t>
                      </a:r>
                      <a:endParaRPr kumimoji="0" lang="zh-CN" altLang="en-US" sz="2400" b="1" i="0" baseline="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19050">
                      <a:solidFill>
                        <a:srgbClr val="89D1D3"/>
                      </a:solidFill>
                      <a:prstDash val="solid"/>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404040"/>
                          </a:solidFill>
                          <a:effectLst/>
                          <a:latin typeface="黑体" panose="02010609060101010101" pitchFamily="2" charset="-122"/>
                          <a:ea typeface="黑体" panose="02010609060101010101" pitchFamily="2" charset="-122"/>
                        </a:rPr>
                        <a:t>开始沦为半殖民地</a:t>
                      </a:r>
                      <a:endParaRPr kumimoji="0" lang="zh-CN" altLang="en-US" sz="2400" b="1" i="0" baseline="0" dirty="0" smtClean="0">
                        <a:ln>
                          <a:noFill/>
                        </a:ln>
                        <a:solidFill>
                          <a:srgbClr val="40404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w="6350">
                      <a:solidFill>
                        <a:srgbClr val="D9D9D9"/>
                      </a:solidFill>
                      <a:prstDash val="dash"/>
                    </a:lnR>
                    <a:lnT w="6350">
                      <a:solidFill>
                        <a:srgbClr val="D9D9D9"/>
                      </a:solidFill>
                      <a:prstDash val="dash"/>
                    </a:lnT>
                    <a:lnB w="19050">
                      <a:solidFill>
                        <a:srgbClr val="89D1D3"/>
                      </a:solidFill>
                      <a:prstDash val="solid"/>
                    </a:lnB>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400" b="1" baseline="0" dirty="0" smtClean="0">
                          <a:ln>
                            <a:noFill/>
                          </a:ln>
                          <a:solidFill>
                            <a:srgbClr val="FF0000"/>
                          </a:solidFill>
                          <a:effectLst/>
                          <a:latin typeface="黑体" panose="02010609060101010101" pitchFamily="2" charset="-122"/>
                          <a:ea typeface="黑体" panose="02010609060101010101" pitchFamily="2" charset="-122"/>
                        </a:rPr>
                        <a:t>半殖民地化程度进一步加深</a:t>
                      </a:r>
                      <a:endParaRPr kumimoji="0" lang="zh-CN" altLang="en-US" sz="2400" b="1" i="0" baseline="0" dirty="0" smtClean="0">
                        <a:ln>
                          <a:noFill/>
                        </a:ln>
                        <a:solidFill>
                          <a:srgbClr val="FF0000"/>
                        </a:solidFill>
                        <a:effectLst/>
                        <a:latin typeface="黑体" panose="02010609060101010101" pitchFamily="2" charset="-122"/>
                        <a:ea typeface="黑体" panose="02010609060101010101" pitchFamily="2" charset="-122"/>
                      </a:endParaRPr>
                    </a:p>
                  </a:txBody>
                  <a:tcPr marL="68580" marR="68580" marT="34287" marB="34287" horzOverflow="overflow">
                    <a:lnL w="6350">
                      <a:solidFill>
                        <a:srgbClr val="D9D9D9"/>
                      </a:solidFill>
                      <a:prstDash val="dash"/>
                    </a:lnL>
                    <a:lnR>
                      <a:noFill/>
                    </a:lnR>
                    <a:lnT w="6350">
                      <a:solidFill>
                        <a:srgbClr val="D9D9D9"/>
                      </a:solidFill>
                      <a:prstDash val="dash"/>
                    </a:lnT>
                    <a:lnB w="19050">
                      <a:solidFill>
                        <a:srgbClr val="89D1D3"/>
                      </a:solidFill>
                      <a:prstDash val="solid"/>
                    </a:lnB>
                    <a:solidFill>
                      <a:srgbClr val="FFFFFF"/>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35560" y="44450"/>
            <a:ext cx="1313180" cy="678815"/>
          </a:xfrm>
          <a:prstGeom prst="rect">
            <a:avLst/>
          </a:prstGeom>
          <a:noFill/>
          <a:ln w="9525">
            <a:noFill/>
          </a:ln>
        </p:spPr>
      </p:pic>
      <p:sp>
        <p:nvSpPr>
          <p:cNvPr id="101" name="文本框 100"/>
          <p:cNvSpPr txBox="1"/>
          <p:nvPr/>
        </p:nvSpPr>
        <p:spPr>
          <a:xfrm>
            <a:off x="407670" y="1268730"/>
            <a:ext cx="8328660" cy="3107690"/>
          </a:xfrm>
          <a:prstGeom prst="rect">
            <a:avLst/>
          </a:prstGeom>
          <a:noFill/>
          <a:ln w="9525">
            <a:noFill/>
          </a:ln>
        </p:spPr>
        <p:txBody>
          <a:bodyPr wrap="square">
            <a:spAutoFit/>
          </a:bodyPr>
          <a:p>
            <a:pPr algn="l"/>
            <a:r>
              <a:rPr lang="en-US" sz="2800" b="1">
                <a:latin typeface="黑体" panose="02010609060101010101" pitchFamily="2" charset="-122"/>
                <a:ea typeface="黑体" panose="02010609060101010101" pitchFamily="2" charset="-122"/>
                <a:cs typeface="黑体" panose="02010609060101010101" pitchFamily="2" charset="-122"/>
              </a:rPr>
              <a:t>(1)</a:t>
            </a:r>
            <a:r>
              <a:rPr 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根本原因</a:t>
            </a:r>
            <a:r>
              <a:rPr lang="zh-CN" sz="2800" b="1">
                <a:latin typeface="黑体" panose="02010609060101010101" pitchFamily="2" charset="-122"/>
                <a:ea typeface="黑体" panose="02010609060101010101" pitchFamily="2" charset="-122"/>
                <a:cs typeface="黑体" panose="02010609060101010101" pitchFamily="2" charset="-122"/>
              </a:rPr>
              <a:t>：腐朽的封建主义不能对抗新兴的资本主义。</a:t>
            </a:r>
            <a:endParaRPr lang="zh-CN" sz="2800" b="1">
              <a:latin typeface="黑体" panose="02010609060101010101" pitchFamily="2" charset="-122"/>
              <a:ea typeface="黑体" panose="02010609060101010101" pitchFamily="2" charset="-122"/>
              <a:cs typeface="黑体" panose="02010609060101010101" pitchFamily="2" charset="-122"/>
            </a:endParaRPr>
          </a:p>
          <a:p>
            <a:pPr algn="l"/>
            <a:r>
              <a:rPr lang="en-US" sz="2800" b="1">
                <a:latin typeface="黑体" panose="02010609060101010101" pitchFamily="2" charset="-122"/>
                <a:ea typeface="黑体" panose="02010609060101010101" pitchFamily="2" charset="-122"/>
                <a:cs typeface="黑体" panose="02010609060101010101" pitchFamily="2" charset="-122"/>
              </a:rPr>
              <a:t>(2)</a:t>
            </a:r>
            <a:r>
              <a:rPr 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客观原因</a:t>
            </a:r>
            <a:r>
              <a:rPr lang="zh-CN" sz="2800" b="1">
                <a:latin typeface="黑体" panose="02010609060101010101" pitchFamily="2" charset="-122"/>
                <a:ea typeface="黑体" panose="02010609060101010101" pitchFamily="2" charset="-122"/>
                <a:cs typeface="黑体" panose="02010609060101010101" pitchFamily="2" charset="-122"/>
              </a:rPr>
              <a:t>：英国较早确立了资本主义制度，率先完成工业革命，建立了强大的近代化海军。</a:t>
            </a:r>
            <a:endParaRPr lang="zh-CN" sz="2800" b="1">
              <a:latin typeface="黑体" panose="02010609060101010101" pitchFamily="2" charset="-122"/>
              <a:ea typeface="黑体" panose="02010609060101010101" pitchFamily="2" charset="-122"/>
              <a:cs typeface="黑体" panose="02010609060101010101" pitchFamily="2" charset="-122"/>
            </a:endParaRPr>
          </a:p>
          <a:p>
            <a:pPr algn="l"/>
            <a:r>
              <a:rPr lang="en-US" sz="2800" b="1">
                <a:latin typeface="黑体" panose="02010609060101010101" pitchFamily="2" charset="-122"/>
                <a:ea typeface="黑体" panose="02010609060101010101" pitchFamily="2" charset="-122"/>
                <a:cs typeface="黑体" panose="02010609060101010101" pitchFamily="2" charset="-122"/>
              </a:rPr>
              <a:t>(3)</a:t>
            </a:r>
            <a:r>
              <a:rPr lang="zh-CN" sz="2800" b="1">
                <a:solidFill>
                  <a:srgbClr val="FF0000"/>
                </a:solidFill>
                <a:latin typeface="黑体" panose="02010609060101010101" pitchFamily="2" charset="-122"/>
                <a:ea typeface="黑体" panose="02010609060101010101" pitchFamily="2" charset="-122"/>
                <a:cs typeface="黑体" panose="02010609060101010101" pitchFamily="2" charset="-122"/>
              </a:rPr>
              <a:t>主观原因</a:t>
            </a:r>
            <a:r>
              <a:rPr lang="zh-CN" sz="2800" b="1">
                <a:latin typeface="黑体" panose="02010609060101010101" pitchFamily="2" charset="-122"/>
                <a:ea typeface="黑体" panose="02010609060101010101" pitchFamily="2" charset="-122"/>
                <a:cs typeface="黑体" panose="02010609060101010101" pitchFamily="2" charset="-122"/>
              </a:rPr>
              <a:t>：清政府腐败无能，军事技术和武器装备落后，统治集团主张内部战和不定，指挥失当。</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2483485" y="980440"/>
            <a:ext cx="4674235" cy="583565"/>
          </a:xfrm>
          <a:prstGeom prst="rect">
            <a:avLst/>
          </a:prstGeom>
          <a:noFill/>
        </p:spPr>
        <p:txBody>
          <a:bodyPr wrap="none" rtlCol="0">
            <a:spAutoFit/>
          </a:bodyPr>
          <a:p>
            <a:pPr algn="l"/>
            <a:r>
              <a:rPr lang="zh-CN" sz="32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鸦片战争中国战败的原因</a:t>
            </a:r>
            <a:endParaRPr lang="zh-CN" altLang="en-US" sz="32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107315" y="116205"/>
            <a:ext cx="1295400" cy="572770"/>
          </a:xfrm>
          <a:prstGeom prst="rect">
            <a:avLst/>
          </a:prstGeom>
          <a:noFill/>
          <a:ln w="9525">
            <a:noFill/>
          </a:ln>
        </p:spPr>
      </p:pic>
      <p:sp>
        <p:nvSpPr>
          <p:cNvPr id="102" name="文本框 101"/>
          <p:cNvSpPr txBox="1"/>
          <p:nvPr/>
        </p:nvSpPr>
        <p:spPr>
          <a:xfrm>
            <a:off x="251460" y="1268730"/>
            <a:ext cx="8378190" cy="4523105"/>
          </a:xfrm>
          <a:prstGeom prst="rect">
            <a:avLst/>
          </a:prstGeom>
          <a:noFill/>
          <a:ln w="9525">
            <a:noFill/>
          </a:ln>
        </p:spPr>
        <p:txBody>
          <a:bodyPr wrap="square">
            <a:spAutoFit/>
          </a:bodyPr>
          <a:p>
            <a:r>
              <a:rPr lang="en-US" sz="2400" b="1">
                <a:latin typeface="黑体" panose="02010609060101010101" pitchFamily="2" charset="-122"/>
                <a:ea typeface="黑体" panose="02010609060101010101" pitchFamily="2" charset="-122"/>
                <a:cs typeface="黑体" panose="02010609060101010101" pitchFamily="2" charset="-122"/>
              </a:rPr>
              <a:t>(1)</a:t>
            </a:r>
            <a:r>
              <a:rPr lang="zh-CN" sz="2400" b="1">
                <a:latin typeface="黑体" panose="02010609060101010101" pitchFamily="2" charset="-122"/>
                <a:ea typeface="黑体" panose="02010609060101010101" pitchFamily="2" charset="-122"/>
                <a:cs typeface="黑体" panose="02010609060101010101" pitchFamily="2" charset="-122"/>
              </a:rPr>
              <a:t>面对严峻的内外形势，先进的中国人渐渐抛弃传统的主观主义和理想主义而转向现实主义。</a:t>
            </a:r>
            <a:endParaRPr lang="zh-CN" sz="2400" b="1">
              <a:latin typeface="黑体" panose="02010609060101010101" pitchFamily="2" charset="-122"/>
              <a:ea typeface="黑体" panose="02010609060101010101" pitchFamily="2" charset="-122"/>
              <a:cs typeface="黑体" panose="02010609060101010101" pitchFamily="2" charset="-122"/>
            </a:endParaRPr>
          </a:p>
          <a:p>
            <a:r>
              <a:rPr lang="en-US" sz="2400" b="1">
                <a:latin typeface="黑体" panose="02010609060101010101" pitchFamily="2" charset="-122"/>
                <a:ea typeface="黑体" panose="02010609060101010101" pitchFamily="2" charset="-122"/>
                <a:cs typeface="黑体" panose="02010609060101010101" pitchFamily="2" charset="-122"/>
              </a:rPr>
              <a:t>(2)</a:t>
            </a:r>
            <a:r>
              <a:rPr lang="zh-CN" sz="2400" b="1">
                <a:latin typeface="黑体" panose="02010609060101010101" pitchFamily="2" charset="-122"/>
                <a:ea typeface="黑体" panose="02010609060101010101" pitchFamily="2" charset="-122"/>
                <a:cs typeface="黑体" panose="02010609060101010101" pitchFamily="2" charset="-122"/>
              </a:rPr>
              <a:t>在夷夏观方面，开始向近代民族主义转变，能够正视西方在军事、工业等方面的先进和中国的落后，并提出向西方学习先进技术的口号。</a:t>
            </a:r>
            <a:endParaRPr lang="zh-CN" sz="2400" b="1">
              <a:latin typeface="黑体" panose="02010609060101010101" pitchFamily="2" charset="-122"/>
              <a:ea typeface="黑体" panose="02010609060101010101" pitchFamily="2" charset="-122"/>
              <a:cs typeface="黑体" panose="02010609060101010101" pitchFamily="2" charset="-122"/>
            </a:endParaRPr>
          </a:p>
          <a:p>
            <a:r>
              <a:rPr lang="en-US" sz="2400" b="1">
                <a:latin typeface="黑体" panose="02010609060101010101" pitchFamily="2" charset="-122"/>
                <a:ea typeface="黑体" panose="02010609060101010101" pitchFamily="2" charset="-122"/>
                <a:cs typeface="黑体" panose="02010609060101010101" pitchFamily="2" charset="-122"/>
              </a:rPr>
              <a:t>(3)</a:t>
            </a:r>
            <a:r>
              <a:rPr lang="zh-CN" sz="2400" b="1">
                <a:latin typeface="黑体" panose="02010609060101010101" pitchFamily="2" charset="-122"/>
                <a:ea typeface="黑体" panose="02010609060101010101" pitchFamily="2" charset="-122"/>
                <a:cs typeface="黑体" panose="02010609060101010101" pitchFamily="2" charset="-122"/>
              </a:rPr>
              <a:t>在本末观方面，开始抛弃工商末业的思想，鼓励发展工商业，希望以此解决民生问题，维护国家利益。</a:t>
            </a:r>
            <a:r>
              <a:rPr lang="en-US" sz="2400" b="1">
                <a:latin typeface="黑体" panose="02010609060101010101" pitchFamily="2" charset="-122"/>
                <a:ea typeface="黑体" panose="02010609060101010101" pitchFamily="2" charset="-122"/>
                <a:cs typeface="黑体" panose="02010609060101010101" pitchFamily="2" charset="-122"/>
              </a:rPr>
              <a:t>(4)</a:t>
            </a:r>
            <a:r>
              <a:rPr lang="zh-CN" sz="2400" b="1">
                <a:latin typeface="黑体" panose="02010609060101010101" pitchFamily="2" charset="-122"/>
                <a:ea typeface="黑体" panose="02010609060101010101" pitchFamily="2" charset="-122"/>
                <a:cs typeface="黑体" panose="02010609060101010101" pitchFamily="2" charset="-122"/>
              </a:rPr>
              <a:t>在义利观方面，虽然仍然提倡</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义</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，但对于</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利</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并不盲目排斥，提倡义利并重、以义统利，鼓励个人合法的求利行为。</a:t>
            </a:r>
            <a:r>
              <a:rPr lang="en-US" sz="2400" b="1">
                <a:latin typeface="黑体" panose="02010609060101010101" pitchFamily="2" charset="-122"/>
                <a:ea typeface="黑体" panose="02010609060101010101" pitchFamily="2" charset="-122"/>
                <a:cs typeface="黑体" panose="02010609060101010101" pitchFamily="2" charset="-122"/>
              </a:rPr>
              <a:t>(5)</a:t>
            </a:r>
            <a:r>
              <a:rPr lang="zh-CN" sz="2400" b="1">
                <a:latin typeface="黑体" panose="02010609060101010101" pitchFamily="2" charset="-122"/>
                <a:ea typeface="黑体" panose="02010609060101010101" pitchFamily="2" charset="-122"/>
                <a:cs typeface="黑体" panose="02010609060101010101" pitchFamily="2" charset="-122"/>
              </a:rPr>
              <a:t>在人才观方面，为适应对外交涉、学习西方先进技术以及发展民生的需要，提倡重视实用人才的培养和使用。</a:t>
            </a:r>
            <a:endParaRPr lang="zh-CN" altLang="en-US" sz="2400" b="1">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1907540" y="548640"/>
            <a:ext cx="5902960" cy="521970"/>
          </a:xfrm>
          <a:prstGeom prst="rect">
            <a:avLst/>
          </a:prstGeom>
          <a:noFill/>
        </p:spPr>
        <p:txBody>
          <a:bodyPr wrap="none" rtlCol="0">
            <a:spAutoFit/>
          </a:bodyPr>
          <a:p>
            <a:pPr algn="l"/>
            <a:r>
              <a:rPr lang="zh-CN"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两次鸦片战争推动中国传统观念转变</a:t>
            </a:r>
            <a:endParaRPr lang="zh-CN" altLang="en-US" sz="28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 name="Rectangle 5"/>
          <p:cNvSpPr>
            <a:spLocks noChangeArrowheads="1"/>
          </p:cNvSpPr>
          <p:nvPr/>
        </p:nvSpPr>
        <p:spPr bwMode="auto">
          <a:xfrm>
            <a:off x="1763801" y="44240"/>
            <a:ext cx="5853527" cy="506730"/>
          </a:xfrm>
          <a:prstGeom prst="rect">
            <a:avLst/>
          </a:prstGeom>
          <a:noFill/>
          <a:ln w="9525">
            <a:noFill/>
            <a:miter lim="800000"/>
          </a:ln>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1" lang="zh-CN" altLang="en-US" sz="2700" b="1" i="0"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rPr>
              <a:t>半殖民地半封建社会</a:t>
            </a:r>
            <a:endParaRPr kumimoji="1" lang="zh-CN" altLang="en-US" sz="2700" b="1" i="0"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2" charset="-122"/>
              <a:ea typeface="黑体" panose="02010609060101010101" pitchFamily="2" charset="-122"/>
              <a:cs typeface="+mn-cs"/>
            </a:endParaRPr>
          </a:p>
        </p:txBody>
      </p:sp>
      <p:sp>
        <p:nvSpPr>
          <p:cNvPr id="78869" name="文本框 8"/>
          <p:cNvSpPr txBox="1"/>
          <p:nvPr/>
        </p:nvSpPr>
        <p:spPr>
          <a:xfrm>
            <a:off x="323850" y="3500755"/>
            <a:ext cx="8627745" cy="1938020"/>
          </a:xfrm>
          <a:prstGeom prst="rect">
            <a:avLst/>
          </a:prstGeom>
          <a:noFill/>
          <a:ln w="9525" cap="flat" cmpd="sng">
            <a:solidFill>
              <a:schemeClr val="bg2"/>
            </a:solidFill>
            <a:prstDash val="solid"/>
            <a:round/>
            <a:headEnd type="none" w="med" len="med"/>
            <a:tailEnd type="none" w="med" len="med"/>
          </a:ln>
        </p:spPr>
        <p:txBody>
          <a:bodyPr wrap="square" anchor="t" anchorCtr="0">
            <a:spAutoFit/>
          </a:bodyPr>
          <a:p>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① 鸦片战争《南京条约》：</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开始</a:t>
            </a: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形成</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② 第二次鸦片战争《天津条约》《北京条约》：</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进一步的加深</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③ 甲午中日战争《马关条约》：</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大大加深</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④ 八国联军侵华战争《辛丑条约》：</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最终形成</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⑤ 1901-1949：中国双半社会性质</a:t>
            </a:r>
            <a:r>
              <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不断深化</a:t>
            </a:r>
            <a:endParaRPr lang="zh-CN" altLang="en-US" sz="2400" b="1" dirty="0">
              <a:solidFill>
                <a:srgbClr val="C00000"/>
              </a:solidFill>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p:txBody>
      </p:sp>
      <p:sp>
        <p:nvSpPr>
          <p:cNvPr id="3" name="Text Box 2"/>
          <p:cNvSpPr txBox="1">
            <a:spLocks noChangeArrowheads="1"/>
          </p:cNvSpPr>
          <p:nvPr/>
        </p:nvSpPr>
        <p:spPr bwMode="auto">
          <a:xfrm>
            <a:off x="179705" y="620078"/>
            <a:ext cx="8949690" cy="255333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a:spAutoFit/>
          </a:bodyPr>
          <a:p>
            <a:pPr>
              <a:spcBef>
                <a:spcPts val="0"/>
              </a:spcBef>
            </a:pPr>
            <a:r>
              <a:rPr lang="zh-CN" altLang="en-US" sz="2000" b="1" strike="noStrike" noProof="1">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rPr>
              <a:t>半</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殖民地半封建社会都包含有</a:t>
            </a:r>
            <a:r>
              <a:rPr lang="zh-CN" altLang="en-US" sz="2000" b="1" strike="noStrike" noProof="1" dirty="0">
                <a:solidFill>
                  <a:srgbClr val="C00000"/>
                </a:solidFill>
                <a:latin typeface="黑体" panose="02010609060101010101" pitchFamily="2" charset="-122"/>
                <a:ea typeface="黑体" panose="02010609060101010101" pitchFamily="2" charset="-122"/>
                <a:cs typeface="黑体" panose="02010609060101010101" pitchFamily="2" charset="-122"/>
              </a:rPr>
              <a:t>政</a:t>
            </a:r>
            <a:r>
              <a:rPr lang="zh-CN" altLang="en-US" sz="20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rPr>
              <a:t>治、经济和文化</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的内</a:t>
            </a:r>
            <a:r>
              <a:rPr lang="zh-CN" altLang="en-US" sz="2000" b="1" strike="noStrike" noProof="1">
                <a:solidFill>
                  <a:schemeClr val="tx1"/>
                </a:solidFill>
                <a:latin typeface="黑体" panose="02010609060101010101" pitchFamily="2" charset="-122"/>
                <a:ea typeface="黑体" panose="02010609060101010101" pitchFamily="2" charset="-122"/>
                <a:cs typeface="黑体" panose="02010609060101010101" pitchFamily="2" charset="-122"/>
              </a:rPr>
              <a:t>涵</a:t>
            </a:r>
            <a:r>
              <a:rPr lang="zh-CN" altLang="en-US"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rPr>
              <a:t>。</a:t>
            </a:r>
            <a:endParaRPr lang="en-US" altLang="zh-CN"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endParaRPr>
          </a:p>
          <a:p>
            <a:pPr>
              <a:spcBef>
                <a:spcPts val="0"/>
              </a:spcBef>
            </a:pPr>
            <a:r>
              <a:rPr lang="en-US" altLang="zh-CN" sz="2000" b="1" strike="noStrike" noProof="1">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en-US" altLang="zh-CN"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rPr>
              <a:t>所</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谓</a:t>
            </a:r>
            <a:r>
              <a:rPr lang="zh-CN" altLang="en-US" sz="20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rPr>
              <a:t>半殖民地</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，是相对于殖民地而言的，就国家主权、国家地位而言。政治上是指丧失了</a:t>
            </a:r>
            <a:r>
              <a:rPr lang="zh-CN" altLang="en-US" sz="20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rPr>
              <a:t>部分</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的而非全部的独立自主权；经济上是指中国逐渐卷入资本主义世界市场，沦为资本主义国家的原料产地和商品销售市场；文化上则表现为“西学东渐”。（半殖民地是历史的沉沦）</a:t>
            </a:r>
            <a:endPar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endParaRPr>
          </a:p>
          <a:p>
            <a:pPr>
              <a:spcBef>
                <a:spcPts val="0"/>
              </a:spcBef>
            </a:pPr>
            <a:r>
              <a:rPr lang="zh-CN" altLang="en-US" sz="2000" b="1" strike="noStrike" noProof="1">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000" b="1" strike="noStrike" noProof="1" smtClean="0">
                <a:solidFill>
                  <a:schemeClr val="tx1"/>
                </a:solidFill>
                <a:latin typeface="黑体" panose="02010609060101010101" pitchFamily="2" charset="-122"/>
                <a:ea typeface="黑体" panose="02010609060101010101" pitchFamily="2" charset="-122"/>
                <a:cs typeface="黑体" panose="02010609060101010101" pitchFamily="2" charset="-122"/>
              </a:rPr>
              <a:t> </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所谓</a:t>
            </a:r>
            <a:r>
              <a:rPr lang="zh-CN" altLang="en-US" sz="20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rPr>
              <a:t>半封建</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，是指形式上仍是封建统治和自然经济占主导地位，实际上社会状态已逐渐近代化，资本主义经济、政治、思想文化等因素在不断发展壮大。</a:t>
            </a:r>
            <a:r>
              <a:rPr lang="zh-CN" altLang="en-US" sz="20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rPr>
              <a:t>既保存了封建主义，又发展了资本主义</a:t>
            </a:r>
            <a:r>
              <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a:t>
            </a:r>
            <a:endParaRPr lang="zh-CN" altLang="en-US" sz="20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8869"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511810" y="0"/>
            <a:ext cx="8119745" cy="829945"/>
          </a:xfrm>
          <a:prstGeom prst="rect">
            <a:avLst/>
          </a:prstGeom>
          <a:noFill/>
          <a:ln w="9525">
            <a:noFill/>
          </a:ln>
        </p:spPr>
        <p:txBody>
          <a:bodyPr wrap="square">
            <a:spAutoFit/>
          </a:bodyPr>
          <a:p>
            <a:pPr algn="ctr"/>
            <a:r>
              <a:rPr lang="zh-CN" sz="2400">
                <a:solidFill>
                  <a:srgbClr val="FF0000"/>
                </a:solidFill>
                <a:latin typeface="黑体" panose="02010609060101010101" pitchFamily="2" charset="-122"/>
                <a:ea typeface="黑体" panose="02010609060101010101" pitchFamily="2" charset="-122"/>
                <a:cs typeface="黑体" panose="02010609060101010101" pitchFamily="2" charset="-122"/>
              </a:rPr>
              <a:t>破坏性与建设性</a:t>
            </a:r>
            <a:r>
              <a:rPr lang="en-US" sz="2400">
                <a:solidFill>
                  <a:srgbClr val="FF0000"/>
                </a:solidFill>
                <a:latin typeface="黑体" panose="02010609060101010101" pitchFamily="2" charset="-122"/>
                <a:ea typeface="黑体" panose="02010609060101010101" pitchFamily="2" charset="-122"/>
                <a:cs typeface="黑体" panose="02010609060101010101" pitchFamily="2" charset="-122"/>
              </a:rPr>
              <a:t>——</a:t>
            </a:r>
            <a:r>
              <a:rPr lang="zh-CN" sz="2400">
                <a:solidFill>
                  <a:srgbClr val="FF0000"/>
                </a:solidFill>
                <a:latin typeface="黑体" panose="02010609060101010101" pitchFamily="2" charset="-122"/>
                <a:ea typeface="黑体" panose="02010609060101010101" pitchFamily="2" charset="-122"/>
                <a:cs typeface="黑体" panose="02010609060101010101" pitchFamily="2" charset="-122"/>
              </a:rPr>
              <a:t>列强侵华的影响材料　</a:t>
            </a:r>
            <a:endParaRPr lang="zh-CN" altLang="en-US" sz="240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graphicFrame>
        <p:nvGraphicFramePr>
          <p:cNvPr id="2" name="表格 1"/>
          <p:cNvGraphicFramePr/>
          <p:nvPr>
            <p:custDataLst>
              <p:tags r:id="rId1"/>
            </p:custDataLst>
          </p:nvPr>
        </p:nvGraphicFramePr>
        <p:xfrm>
          <a:off x="179705" y="836295"/>
          <a:ext cx="8717915" cy="4311015"/>
        </p:xfrm>
        <a:graphic>
          <a:graphicData uri="http://schemas.openxmlformats.org/drawingml/2006/table">
            <a:tbl>
              <a:tblPr firstRow="1" bandRow="1">
                <a:tableStyleId>{5940675A-B579-460E-94D1-54222C63F5DA}</a:tableStyleId>
              </a:tblPr>
              <a:tblGrid>
                <a:gridCol w="4229100"/>
                <a:gridCol w="4488815"/>
              </a:tblGrid>
              <a:tr h="365760">
                <a:tc>
                  <a:txBody>
                    <a:bodyPr/>
                    <a:p>
                      <a:pPr indent="0" algn="ctr">
                        <a:buNone/>
                      </a:pPr>
                      <a:r>
                        <a:rPr lang="en-US" sz="2400" b="0">
                          <a:latin typeface="黑体" panose="02010609060101010101" pitchFamily="2" charset="-122"/>
                          <a:ea typeface="黑体" panose="02010609060101010101" pitchFamily="2" charset="-122"/>
                          <a:cs typeface="Times New Roman" panose="02020603050405020304" pitchFamily="18" charset="0"/>
                        </a:rPr>
                        <a:t>徐中约</a:t>
                      </a:r>
                      <a:endParaRPr lang="en-US" altLang="en-US" sz="2400" b="0">
                        <a:latin typeface="黑体" panose="02010609060101010101" pitchFamily="2" charset="-122"/>
                        <a:ea typeface="黑体" panose="0201060906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黑体" panose="02010609060101010101" pitchFamily="2" charset="-122"/>
                          <a:ea typeface="黑体" panose="02010609060101010101" pitchFamily="2" charset="-122"/>
                          <a:cs typeface="Times New Roman" panose="02020603050405020304" pitchFamily="18" charset="0"/>
                        </a:rPr>
                        <a:t>费正清</a:t>
                      </a:r>
                      <a:endParaRPr lang="en-US" altLang="en-US" sz="2400" b="0">
                        <a:latin typeface="黑体" panose="02010609060101010101" pitchFamily="2" charset="-122"/>
                        <a:ea typeface="黑体" panose="02010609060101010101" pitchFamily="2" charset="-122"/>
                        <a:cs typeface="Times New Roman" panose="02020603050405020304" pitchFamily="18"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45255">
                <a:tc>
                  <a:txBody>
                    <a:bodyPr/>
                    <a:p>
                      <a:pPr indent="0">
                        <a:buNone/>
                      </a:pPr>
                      <a:r>
                        <a:rPr lang="en-US" sz="2400" b="0">
                          <a:latin typeface="黑体" panose="02010609060101010101" pitchFamily="2" charset="-122"/>
                          <a:ea typeface="黑体" panose="02010609060101010101" pitchFamily="2" charset="-122"/>
                          <a:cs typeface="黑体" panose="02010609060101010101" pitchFamily="2" charset="-122"/>
                        </a:rPr>
                        <a:t> 英法联军之役后西方国家通过建立条约口岸和扩展商务，争夺贸易利益和经济特权，俄国人则既强调贸易收益也强调取得领土。从南、北而来的这两股推进势力，构成了一种钳形活动，掐住清王朝。在随后的一个世纪里，西方和俄国是影响中国的两个主要根源。</a:t>
                      </a:r>
                      <a:endParaRPr lang="en-US" sz="2400" b="0">
                        <a:latin typeface="黑体" panose="02010609060101010101" pitchFamily="2" charset="-122"/>
                        <a:ea typeface="黑体" panose="02010609060101010101" pitchFamily="2" charset="-122"/>
                        <a:cs typeface="黑体" panose="02010609060101010101" pitchFamily="2" charset="-122"/>
                      </a:endParaRPr>
                    </a:p>
                    <a:p>
                      <a:pPr indent="0">
                        <a:buNone/>
                      </a:pPr>
                      <a:r>
                        <a:rPr lang="en-US" sz="2400" b="0">
                          <a:latin typeface="黑体" panose="02010609060101010101" pitchFamily="2" charset="-122"/>
                          <a:ea typeface="黑体" panose="02010609060101010101" pitchFamily="2" charset="-122"/>
                          <a:cs typeface="黑体" panose="02010609060101010101" pitchFamily="2" charset="-122"/>
                        </a:rPr>
                        <a:t>——《中国近代史》</a:t>
                      </a:r>
                      <a:endParaRPr lang="en-US" altLang="en-US" sz="24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黑体" panose="02010609060101010101" pitchFamily="2" charset="-122"/>
                          <a:ea typeface="黑体" panose="02010609060101010101" pitchFamily="2" charset="-122"/>
                          <a:cs typeface="黑体" panose="02010609060101010101" pitchFamily="2" charset="-122"/>
                        </a:rPr>
                        <a:t>到了1860年代初期，外国商人与外国势力因各种有利条件使中国的贸易与世界市场的关系更密切，也随世界市场的荣枯兴衰而起伏。外国人因为有治外法权的保护，得以跻身这个帝国的统治阶层。若说这样的结果是把中国当殖民地来剥削，不如说外国人有幸参加了中国企图西化的过程。</a:t>
                      </a:r>
                      <a:endParaRPr lang="en-US" sz="2400" b="0">
                        <a:latin typeface="黑体" panose="02010609060101010101" pitchFamily="2" charset="-122"/>
                        <a:ea typeface="黑体" panose="02010609060101010101" pitchFamily="2" charset="-122"/>
                        <a:cs typeface="黑体" panose="02010609060101010101" pitchFamily="2" charset="-122"/>
                      </a:endParaRPr>
                    </a:p>
                    <a:p>
                      <a:pPr indent="0">
                        <a:buNone/>
                      </a:pPr>
                      <a:r>
                        <a:rPr lang="en-US" sz="2400" b="0">
                          <a:latin typeface="黑体" panose="02010609060101010101" pitchFamily="2" charset="-122"/>
                          <a:ea typeface="黑体" panose="02010609060101010101" pitchFamily="2" charset="-122"/>
                          <a:cs typeface="黑体" panose="02010609060101010101" pitchFamily="2" charset="-122"/>
                        </a:rPr>
                        <a:t>——《剑桥晚清史》</a:t>
                      </a:r>
                      <a:endParaRPr lang="en-US" altLang="en-US" sz="2400" b="0">
                        <a:latin typeface="黑体" panose="02010609060101010101" pitchFamily="2" charset="-122"/>
                        <a:ea typeface="黑体" panose="02010609060101010101" pitchFamily="2" charset="-122"/>
                        <a:cs typeface="黑体" panose="0201060906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539750" y="5372735"/>
            <a:ext cx="8119745" cy="829945"/>
          </a:xfrm>
          <a:prstGeom prst="rect">
            <a:avLst/>
          </a:prstGeom>
          <a:noFill/>
          <a:ln w="9525">
            <a:noFill/>
          </a:ln>
        </p:spPr>
        <p:txBody>
          <a:bodyPr wrap="square">
            <a:spAutoFit/>
          </a:bodyPr>
          <a:p>
            <a:r>
              <a:rPr lang="zh-CN" sz="2400">
                <a:latin typeface="黑体" panose="02010609060101010101" pitchFamily="2" charset="-122"/>
                <a:ea typeface="黑体" panose="02010609060101010101" pitchFamily="2" charset="-122"/>
                <a:cs typeface="黑体" panose="02010609060101010101" pitchFamily="2" charset="-122"/>
              </a:rPr>
              <a:t>从材料中选取一个观点，结合所学知识加以评析。</a:t>
            </a:r>
            <a:r>
              <a:rPr lang="en-US" sz="2400">
                <a:latin typeface="黑体" panose="02010609060101010101" pitchFamily="2" charset="-122"/>
                <a:ea typeface="黑体" panose="02010609060101010101" pitchFamily="2" charset="-122"/>
                <a:cs typeface="黑体" panose="02010609060101010101" pitchFamily="2" charset="-122"/>
              </a:rPr>
              <a:t>(</a:t>
            </a:r>
            <a:r>
              <a:rPr lang="zh-CN" sz="2400">
                <a:latin typeface="黑体" panose="02010609060101010101" pitchFamily="2" charset="-122"/>
                <a:ea typeface="黑体" panose="02010609060101010101" pitchFamily="2" charset="-122"/>
                <a:cs typeface="黑体" panose="02010609060101010101" pitchFamily="2" charset="-122"/>
              </a:rPr>
              <a:t>要求：重点解读一个观点，观点明确，史论结合准确</a:t>
            </a:r>
            <a:r>
              <a:rPr lang="en-US" sz="2400">
                <a:latin typeface="黑体" panose="02010609060101010101" pitchFamily="2" charset="-122"/>
                <a:ea typeface="黑体" panose="02010609060101010101" pitchFamily="2" charset="-122"/>
                <a:cs typeface="黑体" panose="02010609060101010101" pitchFamily="2" charset="-122"/>
              </a:rPr>
              <a:t>)</a:t>
            </a:r>
            <a:endParaRPr lang="zh-CN" altLang="en-US" sz="2400">
              <a:latin typeface="黑体" panose="02010609060101010101" pitchFamily="2" charset="-122"/>
              <a:ea typeface="黑体" panose="02010609060101010101" pitchFamily="2" charset="-122"/>
              <a:cs typeface="黑体" panose="02010609060101010101" pitchFamily="2" charset="-122"/>
            </a:endParaRPr>
          </a:p>
        </p:txBody>
      </p:sp>
      <p:sp>
        <p:nvSpPr>
          <p:cNvPr id="4" name="文本框 3"/>
          <p:cNvSpPr txBox="1"/>
          <p:nvPr/>
        </p:nvSpPr>
        <p:spPr>
          <a:xfrm>
            <a:off x="179705" y="829945"/>
            <a:ext cx="4229735" cy="4523105"/>
          </a:xfrm>
          <a:prstGeom prst="rect">
            <a:avLst/>
          </a:prstGeom>
          <a:solidFill>
            <a:srgbClr val="FFFF00"/>
          </a:solidFill>
          <a:ln w="9525">
            <a:noFill/>
          </a:ln>
        </p:spPr>
        <p:txBody>
          <a:bodyPr wrap="square">
            <a:spAutoFit/>
          </a:bodyPr>
          <a:p>
            <a:r>
              <a:rPr lang="zh-CN" sz="2400" b="1">
                <a:latin typeface="黑体" panose="02010609060101010101" pitchFamily="2" charset="-122"/>
                <a:ea typeface="黑体" panose="02010609060101010101" pitchFamily="2" charset="-122"/>
                <a:cs typeface="黑体" panose="02010609060101010101" pitchFamily="2" charset="-122"/>
              </a:rPr>
              <a:t>观点一：认为西方国家和俄国是导致中国半殖民地化的主要根源。析：第二次鸦片战争后，俄国和西方国家通过攫取在华特权和割占中国领土，破坏中国主权，扩大经济侵略，加深近代中国的民族危机。评：该观点是民族主义角度</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或民族危机、侵略与反侵略、革命史观</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，但忽视了中国半殖民地化的内部原因。</a:t>
            </a:r>
            <a:endParaRPr lang="zh-CN" altLang="en-US" sz="2400" b="1">
              <a:latin typeface="黑体" panose="02010609060101010101" pitchFamily="2" charset="-122"/>
              <a:ea typeface="黑体" panose="02010609060101010101" pitchFamily="2" charset="-122"/>
              <a:cs typeface="黑体" panose="02010609060101010101" pitchFamily="2" charset="-122"/>
            </a:endParaRPr>
          </a:p>
        </p:txBody>
      </p:sp>
      <p:sp>
        <p:nvSpPr>
          <p:cNvPr id="5" name="文本框 4"/>
          <p:cNvSpPr txBox="1"/>
          <p:nvPr/>
        </p:nvSpPr>
        <p:spPr>
          <a:xfrm>
            <a:off x="4500245" y="836295"/>
            <a:ext cx="4271645" cy="4154170"/>
          </a:xfrm>
          <a:prstGeom prst="rect">
            <a:avLst/>
          </a:prstGeom>
          <a:solidFill>
            <a:srgbClr val="FFFF00"/>
          </a:solidFill>
          <a:ln w="9525">
            <a:noFill/>
          </a:ln>
        </p:spPr>
        <p:txBody>
          <a:bodyPr wrap="square">
            <a:spAutoFit/>
          </a:bodyPr>
          <a:p>
            <a:pPr lvl="0" algn="l">
              <a:buClrTx/>
              <a:buSzTx/>
              <a:buFontTx/>
            </a:pPr>
            <a:r>
              <a:rPr lang="zh-CN" sz="2400" b="1">
                <a:latin typeface="黑体" panose="02010609060101010101" pitchFamily="2" charset="-122"/>
                <a:ea typeface="黑体" panose="02010609060101010101" pitchFamily="2" charset="-122"/>
                <a:cs typeface="黑体" panose="02010609060101010101" pitchFamily="2" charset="-122"/>
                <a:sym typeface="+mn-ea"/>
              </a:rPr>
              <a:t>观点二：列强侵略中国的同时也促进了中国的近代化。析：第二次鸦片战争后，自然经济进一步解体。西方国家在入侵中国的同时，既推动中国融入世界，也传播了工业文明，加速了中国近代化的历程。评：该观点是全球化角度</a:t>
            </a:r>
            <a:r>
              <a:rPr lang="zh-CN" sz="2400" b="1">
                <a:latin typeface="黑体" panose="02010609060101010101" pitchFamily="2" charset="-122"/>
                <a:ea typeface="黑体" panose="02010609060101010101" pitchFamily="2" charset="-122"/>
                <a:cs typeface="黑体" panose="02010609060101010101" pitchFamily="2" charset="-122"/>
                <a:sym typeface="+mn-ea"/>
              </a:rPr>
              <a:t>(</a:t>
            </a:r>
            <a:r>
              <a:rPr lang="zh-CN" sz="2400" b="1">
                <a:latin typeface="黑体" panose="02010609060101010101" pitchFamily="2" charset="-122"/>
                <a:ea typeface="黑体" panose="02010609060101010101" pitchFamily="2" charset="-122"/>
                <a:cs typeface="黑体" panose="02010609060101010101" pitchFamily="2" charset="-122"/>
                <a:sym typeface="+mn-ea"/>
              </a:rPr>
              <a:t>或近代化角度或文明交融角度也可得分</a:t>
            </a:r>
            <a:r>
              <a:rPr lang="zh-CN" sz="2400" b="1">
                <a:latin typeface="黑体" panose="02010609060101010101" pitchFamily="2" charset="-122"/>
                <a:ea typeface="黑体" panose="02010609060101010101" pitchFamily="2" charset="-122"/>
                <a:cs typeface="黑体" panose="02010609060101010101" pitchFamily="2" charset="-122"/>
                <a:sym typeface="+mn-ea"/>
              </a:rPr>
              <a:t>)</a:t>
            </a:r>
            <a:r>
              <a:rPr lang="zh-CN" sz="2400" b="1">
                <a:latin typeface="黑体" panose="02010609060101010101" pitchFamily="2" charset="-122"/>
                <a:ea typeface="黑体" panose="02010609060101010101" pitchFamily="2" charset="-122"/>
                <a:cs typeface="黑体" panose="02010609060101010101" pitchFamily="2" charset="-122"/>
                <a:sym typeface="+mn-ea"/>
              </a:rPr>
              <a:t>。但不应美化侵略，不应认为殖民有功。</a:t>
            </a:r>
            <a:endParaRPr lang="zh-CN" sz="2400" b="1">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 name="图片 101"/>
          <p:cNvPicPr/>
          <p:nvPr/>
        </p:nvPicPr>
        <p:blipFill>
          <a:blip r:embed="rId1"/>
          <a:stretch>
            <a:fillRect/>
          </a:stretch>
        </p:blipFill>
        <p:spPr>
          <a:xfrm>
            <a:off x="35560" y="-143510"/>
            <a:ext cx="949960" cy="514985"/>
          </a:xfrm>
          <a:prstGeom prst="rect">
            <a:avLst/>
          </a:prstGeom>
          <a:noFill/>
          <a:ln w="9525">
            <a:noFill/>
          </a:ln>
        </p:spPr>
      </p:pic>
      <p:sp>
        <p:nvSpPr>
          <p:cNvPr id="103" name="文本框 102"/>
          <p:cNvSpPr txBox="1"/>
          <p:nvPr/>
        </p:nvSpPr>
        <p:spPr>
          <a:xfrm>
            <a:off x="635" y="332740"/>
            <a:ext cx="9121140" cy="6000750"/>
          </a:xfrm>
          <a:prstGeom prst="rect">
            <a:avLst/>
          </a:prstGeom>
          <a:noFill/>
          <a:ln w="9525">
            <a:noFill/>
          </a:ln>
        </p:spPr>
        <p:txBody>
          <a:bodyPr wrap="square">
            <a:spAutoFit/>
          </a:bodyPr>
          <a:p>
            <a:r>
              <a:rPr lang="en-US" sz="2400" b="1">
                <a:latin typeface="黑体" panose="02010609060101010101" pitchFamily="2" charset="-122"/>
                <a:ea typeface="黑体" panose="02010609060101010101" pitchFamily="2" charset="-122"/>
                <a:cs typeface="黑体" panose="02010609060101010101" pitchFamily="2" charset="-122"/>
              </a:rPr>
              <a:t>(1)</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政治方面</a:t>
            </a:r>
            <a:r>
              <a:rPr lang="zh-CN" sz="2400" b="1">
                <a:latin typeface="黑体" panose="02010609060101010101" pitchFamily="2" charset="-122"/>
                <a:ea typeface="黑体" panose="02010609060101010101" pitchFamily="2" charset="-122"/>
                <a:cs typeface="黑体" panose="02010609060101010101" pitchFamily="2" charset="-122"/>
              </a:rPr>
              <a:t>：严重践踏了中国的国家主权，激化了阶级矛盾，加速了封建统治的崩溃；同时中国由</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闭关锁国</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到被迫</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对外开放</a:t>
            </a:r>
            <a:r>
              <a:rPr lang="en-US" sz="2400" b="1">
                <a:latin typeface="黑体" panose="02010609060101010101" pitchFamily="2" charset="-122"/>
                <a:ea typeface="黑体" panose="02010609060101010101" pitchFamily="2" charset="-122"/>
                <a:cs typeface="黑体" panose="02010609060101010101" pitchFamily="2" charset="-122"/>
              </a:rPr>
              <a:t>”</a:t>
            </a:r>
            <a:r>
              <a:rPr lang="zh-CN" sz="2400" b="1">
                <a:latin typeface="黑体" panose="02010609060101010101" pitchFamily="2" charset="-122"/>
                <a:ea typeface="黑体" panose="02010609060101010101" pitchFamily="2" charset="-122"/>
                <a:cs typeface="黑体" panose="02010609060101010101" pitchFamily="2" charset="-122"/>
              </a:rPr>
              <a:t>，顺应了历史发展的潮流。</a:t>
            </a:r>
            <a:r>
              <a:rPr lang="en-US" sz="2400" b="1">
                <a:latin typeface="黑体" panose="02010609060101010101" pitchFamily="2" charset="-122"/>
                <a:ea typeface="黑体" panose="02010609060101010101" pitchFamily="2" charset="-122"/>
                <a:cs typeface="黑体" panose="02010609060101010101" pitchFamily="2" charset="-122"/>
              </a:rPr>
              <a:t>(2)</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经济方面</a:t>
            </a:r>
            <a:r>
              <a:rPr lang="zh-CN" sz="2400" b="1">
                <a:latin typeface="黑体" panose="02010609060101010101" pitchFamily="2" charset="-122"/>
                <a:ea typeface="黑体" panose="02010609060101010101" pitchFamily="2" charset="-122"/>
                <a:cs typeface="黑体" panose="02010609060101010101" pitchFamily="2" charset="-122"/>
              </a:rPr>
              <a:t>：中国逐渐被卷入资本主义世界市场；促使自然经济开始解体，民族资本主义产生。</a:t>
            </a:r>
            <a:r>
              <a:rPr lang="en-US" sz="2400" b="1">
                <a:latin typeface="黑体" panose="02010609060101010101" pitchFamily="2" charset="-122"/>
                <a:ea typeface="黑体" panose="02010609060101010101" pitchFamily="2" charset="-122"/>
                <a:cs typeface="黑体" panose="02010609060101010101" pitchFamily="2" charset="-122"/>
              </a:rPr>
              <a:t>(3)</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思想文化方面</a:t>
            </a:r>
            <a:r>
              <a:rPr lang="zh-CN" sz="2400" b="1">
                <a:latin typeface="黑体" panose="02010609060101010101" pitchFamily="2" charset="-122"/>
                <a:ea typeface="黑体" panose="02010609060101010101" pitchFamily="2" charset="-122"/>
                <a:cs typeface="黑体" panose="02010609060101010101" pitchFamily="2" charset="-122"/>
              </a:rPr>
              <a:t>：列强肆意破坏中国文化遗产，传播宗教和西方文化；同时也带来了先进的科技和思想，促进了中国思想、教育的近代化。</a:t>
            </a:r>
            <a:r>
              <a:rPr lang="en-US" sz="2400" b="1">
                <a:latin typeface="黑体" panose="02010609060101010101" pitchFamily="2" charset="-122"/>
                <a:ea typeface="黑体" panose="02010609060101010101" pitchFamily="2" charset="-122"/>
                <a:cs typeface="黑体" panose="02010609060101010101" pitchFamily="2" charset="-122"/>
              </a:rPr>
              <a:t>(4)</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对外关系方面</a:t>
            </a:r>
            <a:r>
              <a:rPr lang="zh-CN" sz="2400" b="1">
                <a:latin typeface="黑体" panose="02010609060101010101" pitchFamily="2" charset="-122"/>
                <a:ea typeface="黑体" panose="02010609060101010101" pitchFamily="2" charset="-122"/>
                <a:cs typeface="黑体" panose="02010609060101010101" pitchFamily="2" charset="-122"/>
              </a:rPr>
              <a:t>：国门被打开，开放的通商口岸不断增加，此时对外开放是被动的，但在客观上有进步意义。</a:t>
            </a:r>
            <a:r>
              <a:rPr lang="en-US" sz="2400" b="1">
                <a:latin typeface="黑体" panose="02010609060101010101" pitchFamily="2" charset="-122"/>
                <a:ea typeface="黑体" panose="02010609060101010101" pitchFamily="2" charset="-122"/>
                <a:cs typeface="黑体" panose="02010609060101010101" pitchFamily="2" charset="-122"/>
              </a:rPr>
              <a:t>(5)</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社会生活方面</a:t>
            </a:r>
            <a:r>
              <a:rPr lang="zh-CN" sz="2400" b="1">
                <a:latin typeface="黑体" panose="02010609060101010101" pitchFamily="2" charset="-122"/>
                <a:ea typeface="黑体" panose="02010609060101010101" pitchFamily="2" charset="-122"/>
                <a:cs typeface="黑体" panose="02010609060101010101" pitchFamily="2" charset="-122"/>
              </a:rPr>
              <a:t>：外国的衣着、饮食传入，西方的社会习俗也传入中国，冲击了中国传统的生活方式和社会习俗，客观上促进了中国近代社会生活的变迁。</a:t>
            </a:r>
            <a:r>
              <a:rPr lang="en-US" sz="2400" b="1">
                <a:latin typeface="黑体" panose="02010609060101010101" pitchFamily="2" charset="-122"/>
                <a:ea typeface="黑体" panose="02010609060101010101" pitchFamily="2" charset="-122"/>
                <a:cs typeface="黑体" panose="02010609060101010101" pitchFamily="2" charset="-122"/>
              </a:rPr>
              <a:t>(6)</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革命阶段方面</a:t>
            </a:r>
            <a:r>
              <a:rPr lang="zh-CN" sz="2400" b="1">
                <a:latin typeface="黑体" panose="02010609060101010101" pitchFamily="2" charset="-122"/>
                <a:ea typeface="黑体" panose="02010609060101010101" pitchFamily="2" charset="-122"/>
                <a:cs typeface="黑体" panose="02010609060101010101" pitchFamily="2" charset="-122"/>
              </a:rPr>
              <a:t>：进入旧民主主义革命时期，中国人民担负起反封建反侵略的双重任务，这正是中国民主革命的特征。</a:t>
            </a:r>
            <a:endParaRPr lang="zh-CN" altLang="en-US" sz="2400" b="1">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2915920" y="-27305"/>
            <a:ext cx="3855720" cy="460375"/>
          </a:xfrm>
          <a:prstGeom prst="rect">
            <a:avLst/>
          </a:prstGeom>
          <a:noFill/>
        </p:spPr>
        <p:txBody>
          <a:bodyPr wrap="none" rtlCol="0">
            <a:spAutoFit/>
          </a:bodyPr>
          <a:p>
            <a:pPr algn="l"/>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两次鸦片战争对中国的影响</a:t>
            </a:r>
            <a:endParaRPr lang="zh-CN" altLang="en-US" sz="2400" b="1">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5" name="文本框 4"/>
          <p:cNvSpPr txBox="1"/>
          <p:nvPr/>
        </p:nvSpPr>
        <p:spPr>
          <a:xfrm>
            <a:off x="35560" y="5805805"/>
            <a:ext cx="9058910" cy="1198880"/>
          </a:xfrm>
          <a:prstGeom prst="rect">
            <a:avLst/>
          </a:prstGeom>
          <a:noFill/>
        </p:spPr>
        <p:txBody>
          <a:bodyPr wrap="none" rtlCol="0">
            <a:spAutoFit/>
          </a:bodyPr>
          <a:p>
            <a:pPr algn="l"/>
            <a:r>
              <a:rPr lang="zh-CN" sz="2400" b="1">
                <a:latin typeface="黑体" panose="02010609060101010101" pitchFamily="2" charset="-122"/>
                <a:ea typeface="黑体" panose="02010609060101010101" pitchFamily="2" charset="-122"/>
                <a:cs typeface="黑体" panose="02010609060101010101" pitchFamily="2" charset="-122"/>
                <a:sym typeface="+mn-ea"/>
              </a:rPr>
              <a:t>总之，列强的侵略使中国从一个独立的封建社会逐渐沦为半殖民地</a:t>
            </a:r>
            <a:endParaRPr lang="zh-CN" sz="2400" b="1">
              <a:latin typeface="黑体" panose="02010609060101010101" pitchFamily="2" charset="-122"/>
              <a:ea typeface="黑体" panose="02010609060101010101" pitchFamily="2" charset="-122"/>
              <a:cs typeface="黑体" panose="02010609060101010101" pitchFamily="2" charset="-122"/>
              <a:sym typeface="+mn-ea"/>
            </a:endParaRPr>
          </a:p>
          <a:p>
            <a:pPr algn="l"/>
            <a:r>
              <a:rPr lang="zh-CN" sz="2400" b="1">
                <a:latin typeface="黑体" panose="02010609060101010101" pitchFamily="2" charset="-122"/>
                <a:ea typeface="黑体" panose="02010609060101010101" pitchFamily="2" charset="-122"/>
                <a:cs typeface="黑体" panose="02010609060101010101" pitchFamily="2" charset="-122"/>
                <a:sym typeface="+mn-ea"/>
              </a:rPr>
              <a:t>半封建社会；同时客观上也加速了封建统治的崩溃，加快了中国近</a:t>
            </a:r>
            <a:endParaRPr lang="zh-CN" sz="2400" b="1">
              <a:latin typeface="黑体" panose="02010609060101010101" pitchFamily="2" charset="-122"/>
              <a:ea typeface="黑体" panose="02010609060101010101" pitchFamily="2" charset="-122"/>
              <a:cs typeface="黑体" panose="02010609060101010101" pitchFamily="2" charset="-122"/>
              <a:sym typeface="+mn-ea"/>
            </a:endParaRPr>
          </a:p>
          <a:p>
            <a:pPr algn="l"/>
            <a:r>
              <a:rPr lang="zh-CN" sz="2400" b="1">
                <a:latin typeface="黑体" panose="02010609060101010101" pitchFamily="2" charset="-122"/>
                <a:ea typeface="黑体" panose="02010609060101010101" pitchFamily="2" charset="-122"/>
                <a:cs typeface="黑体" panose="02010609060101010101" pitchFamily="2" charset="-122"/>
                <a:sym typeface="+mn-ea"/>
              </a:rPr>
              <a:t>代化的进程。</a:t>
            </a:r>
            <a:endParaRPr lang="zh-CN" altLang="en-US" sz="2400"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3" name="直接连接符 52"/>
          <p:cNvCxnSpPr/>
          <p:nvPr/>
        </p:nvCxnSpPr>
        <p:spPr>
          <a:xfrm>
            <a:off x="4459498" y="3984625"/>
            <a:ext cx="0" cy="309245"/>
          </a:xfrm>
          <a:prstGeom prst="line">
            <a:avLst/>
          </a:prstGeom>
          <a:ln>
            <a:solidFill>
              <a:srgbClr val="35333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622724" y="3984625"/>
            <a:ext cx="0" cy="315595"/>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183208" y="3991372"/>
            <a:ext cx="0" cy="308610"/>
          </a:xfrm>
          <a:prstGeom prst="line">
            <a:avLst/>
          </a:prstGeom>
          <a:ln>
            <a:solidFill>
              <a:srgbClr val="353336"/>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1086485" y="4225290"/>
            <a:ext cx="7724140" cy="246380"/>
            <a:chOff x="623889" y="3209929"/>
            <a:chExt cx="10944224" cy="438144"/>
          </a:xfrm>
          <a:solidFill>
            <a:srgbClr val="4C3424"/>
          </a:solidFill>
        </p:grpSpPr>
        <p:sp>
          <p:nvSpPr>
            <p:cNvPr id="20" name="矩形 19"/>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1" name="矩形 20"/>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2" name="矩形 21"/>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3" name="矩形 22"/>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4" name="矩形 23"/>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5" name="矩形 24"/>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sp>
          <p:nvSpPr>
            <p:cNvPr id="26" name="等腰三角形 25"/>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900" b="1" strike="noStrike" noProof="1">
                <a:latin typeface="黑体" panose="02010609060101010101" pitchFamily="2" charset="-122"/>
                <a:ea typeface="黑体" panose="02010609060101010101" pitchFamily="2" charset="-122"/>
              </a:endParaRPr>
            </a:p>
          </p:txBody>
        </p:sp>
      </p:grpSp>
      <p:sp>
        <p:nvSpPr>
          <p:cNvPr id="24584" name="文本框 4"/>
          <p:cNvSpPr txBox="1"/>
          <p:nvPr/>
        </p:nvSpPr>
        <p:spPr>
          <a:xfrm>
            <a:off x="3312795" y="4580255"/>
            <a:ext cx="2587625" cy="1630045"/>
          </a:xfrm>
          <a:prstGeom prst="rect">
            <a:avLst/>
          </a:prstGeom>
          <a:noFill/>
          <a:ln w="12700" cmpd="sng">
            <a:solidFill>
              <a:schemeClr val="accent2">
                <a:lumMod val="50000"/>
              </a:schemeClr>
            </a:solidFill>
            <a:prstDash val="sysDot"/>
          </a:ln>
        </p:spPr>
        <p:txBody>
          <a:bodyPr wrap="square" anchor="t">
            <a:spAutoFit/>
          </a:bodyPr>
          <a:lstStyle/>
          <a:p>
            <a:pPr algn="just">
              <a:lnSpc>
                <a:spcPct val="100000"/>
              </a:lnSpc>
            </a:pPr>
            <a:r>
              <a:rPr lang="zh-CN" altLang="zh-CN" sz="2000" b="1">
                <a:solidFill>
                  <a:schemeClr val="tx1"/>
                </a:solidFill>
                <a:latin typeface="黑体" panose="02010609060101010101" pitchFamily="2" charset="-122"/>
                <a:ea typeface="黑体" panose="02010609060101010101" pitchFamily="2" charset="-122"/>
                <a:cs typeface="黑体" panose="02010609060101010101" pitchFamily="2" charset="-122"/>
              </a:rPr>
              <a:t>是一部介绍西方国家科学技术和世界地理历史知识的综合性图书，提出“师夷长技以制夷”。</a:t>
            </a:r>
            <a:endParaRPr lang="zh-CN" altLang="zh-CN" sz="20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24585" name="文本框 8"/>
          <p:cNvSpPr txBox="1"/>
          <p:nvPr/>
        </p:nvSpPr>
        <p:spPr>
          <a:xfrm>
            <a:off x="3433445" y="3592830"/>
            <a:ext cx="2466975" cy="398780"/>
          </a:xfrm>
          <a:prstGeom prst="rect">
            <a:avLst/>
          </a:prstGeom>
          <a:noFill/>
          <a:ln w="9525">
            <a:noFill/>
          </a:ln>
        </p:spPr>
        <p:txBody>
          <a:bodyPr wrap="square" anchor="t">
            <a:spAutoFit/>
          </a:bodyPr>
          <a:lstStyle/>
          <a:p>
            <a:pPr algn="ctr"/>
            <a:r>
              <a:rPr lang="zh-CN" altLang="en-US" sz="2000" b="1">
                <a:solidFill>
                  <a:srgbClr val="FF0000"/>
                </a:solidFill>
                <a:latin typeface="黑体" panose="02010609060101010101" pitchFamily="2" charset="-122"/>
                <a:ea typeface="黑体" panose="02010609060101010101" pitchFamily="2" charset="-122"/>
                <a:sym typeface="黑体" panose="02010609060101010101" pitchFamily="2" charset="-122"/>
              </a:rPr>
              <a:t>魏源《海国图志》</a:t>
            </a:r>
            <a:endParaRPr lang="zh-CN" altLang="en-US" sz="2000" b="1">
              <a:solidFill>
                <a:srgbClr val="FF0000"/>
              </a:solidFill>
              <a:latin typeface="黑体" panose="02010609060101010101" pitchFamily="2" charset="-122"/>
              <a:ea typeface="黑体" panose="02010609060101010101" pitchFamily="2" charset="-122"/>
              <a:sym typeface="黑体" panose="02010609060101010101" pitchFamily="2" charset="-122"/>
            </a:endParaRPr>
          </a:p>
        </p:txBody>
      </p:sp>
      <p:sp>
        <p:nvSpPr>
          <p:cNvPr id="24591" name="文本框 13"/>
          <p:cNvSpPr txBox="1"/>
          <p:nvPr/>
        </p:nvSpPr>
        <p:spPr>
          <a:xfrm>
            <a:off x="6079490" y="3592830"/>
            <a:ext cx="2777490" cy="398780"/>
          </a:xfrm>
          <a:prstGeom prst="rect">
            <a:avLst/>
          </a:prstGeom>
          <a:noFill/>
          <a:ln w="9525">
            <a:noFill/>
          </a:ln>
        </p:spPr>
        <p:txBody>
          <a:bodyPr wrap="square" anchor="t">
            <a:spAutoFit/>
          </a:bodyPr>
          <a:lstStyle/>
          <a:p>
            <a:pPr algn="ctr"/>
            <a:r>
              <a:rPr lang="zh-CN" altLang="en-US" sz="2000" b="1" dirty="0">
                <a:solidFill>
                  <a:srgbClr val="FF0000"/>
                </a:solidFill>
                <a:latin typeface="黑体" panose="02010609060101010101" pitchFamily="2" charset="-122"/>
                <a:ea typeface="黑体" panose="02010609060101010101" pitchFamily="2" charset="-122"/>
              </a:rPr>
              <a:t>徐继畬《瀛寰志略》</a:t>
            </a:r>
            <a:endParaRPr lang="zh-CN" altLang="en-US" sz="2000" b="1" dirty="0">
              <a:solidFill>
                <a:srgbClr val="FF0000"/>
              </a:solidFill>
              <a:latin typeface="黑体" panose="02010609060101010101" pitchFamily="2" charset="-122"/>
              <a:ea typeface="黑体" panose="02010609060101010101" pitchFamily="2" charset="-122"/>
            </a:endParaRPr>
          </a:p>
        </p:txBody>
      </p:sp>
      <p:sp>
        <p:nvSpPr>
          <p:cNvPr id="24598" name="文本框 27"/>
          <p:cNvSpPr txBox="1"/>
          <p:nvPr/>
        </p:nvSpPr>
        <p:spPr>
          <a:xfrm>
            <a:off x="5981700" y="4480560"/>
            <a:ext cx="2828925" cy="1938020"/>
          </a:xfrm>
          <a:prstGeom prst="rect">
            <a:avLst/>
          </a:prstGeom>
          <a:noFill/>
          <a:ln w="12700" cmpd="sng">
            <a:solidFill>
              <a:schemeClr val="accent2">
                <a:lumMod val="75000"/>
              </a:schemeClr>
            </a:solidFill>
            <a:prstDash val="sysDot"/>
          </a:ln>
        </p:spPr>
        <p:txBody>
          <a:bodyPr wrap="square" anchor="t">
            <a:spAutoFit/>
          </a:bodyPr>
          <a:lstStyle/>
          <a:p>
            <a:pPr algn="just">
              <a:lnSpc>
                <a:spcPct val="100000"/>
              </a:lnSpc>
            </a:pPr>
            <a:r>
              <a:rPr lang="zh-CN" altLang="zh-CN" sz="2000" b="1">
                <a:solidFill>
                  <a:schemeClr val="tx1"/>
                </a:solidFill>
                <a:latin typeface="黑体" panose="02010609060101010101" pitchFamily="2" charset="-122"/>
                <a:ea typeface="黑体" panose="02010609060101010101" pitchFamily="2" charset="-122"/>
                <a:cs typeface="黑体" panose="02010609060101010101" pitchFamily="2" charset="-122"/>
                <a:sym typeface="黑体" panose="02010609060101010101" pitchFamily="2" charset="-122"/>
              </a:rPr>
              <a:t>介绍了世界各国的风土人情及西方民主制度。</a:t>
            </a:r>
            <a:r>
              <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rPr>
              <a:t>书中插图42张，包括绘制的中国、朝鲜、日本地图及临摹的欧洲人的地图。</a:t>
            </a:r>
            <a:endParaRPr lang="zh-CN" altLang="en-US" sz="20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7" name="文本框 8"/>
          <p:cNvSpPr txBox="1"/>
          <p:nvPr/>
        </p:nvSpPr>
        <p:spPr>
          <a:xfrm>
            <a:off x="1052830" y="3592830"/>
            <a:ext cx="2385695" cy="398780"/>
          </a:xfrm>
          <a:prstGeom prst="rect">
            <a:avLst/>
          </a:prstGeom>
          <a:noFill/>
          <a:ln w="9525">
            <a:noFill/>
          </a:ln>
        </p:spPr>
        <p:txBody>
          <a:bodyPr wrap="square" anchor="t">
            <a:spAutoFit/>
          </a:bodyPr>
          <a:lstStyle/>
          <a:p>
            <a:pPr algn="ctr"/>
            <a:r>
              <a:rPr lang="zh-CN" altLang="en-US" sz="2000" b="1" dirty="0">
                <a:solidFill>
                  <a:srgbClr val="FF0000"/>
                </a:solidFill>
                <a:latin typeface="黑体" panose="02010609060101010101" pitchFamily="2" charset="-122"/>
                <a:ea typeface="黑体" panose="02010609060101010101" pitchFamily="2" charset="-122"/>
                <a:sym typeface="黑体" panose="02010609060101010101" pitchFamily="2" charset="-122"/>
              </a:rPr>
              <a:t>林则徐《四洲志》</a:t>
            </a:r>
            <a:endParaRPr lang="zh-CN" altLang="en-US" sz="2000" b="1" dirty="0">
              <a:solidFill>
                <a:srgbClr val="FF0000"/>
              </a:solidFill>
              <a:latin typeface="黑体" panose="02010609060101010101" pitchFamily="2" charset="-122"/>
              <a:ea typeface="黑体" panose="02010609060101010101" pitchFamily="2" charset="-122"/>
              <a:sym typeface="黑体" panose="02010609060101010101" pitchFamily="2" charset="-122"/>
            </a:endParaRPr>
          </a:p>
        </p:txBody>
      </p:sp>
      <p:sp>
        <p:nvSpPr>
          <p:cNvPr id="9" name="文本框 8"/>
          <p:cNvSpPr txBox="1"/>
          <p:nvPr/>
        </p:nvSpPr>
        <p:spPr>
          <a:xfrm>
            <a:off x="990600" y="4580255"/>
            <a:ext cx="2324100" cy="1630045"/>
          </a:xfrm>
          <a:prstGeom prst="rect">
            <a:avLst/>
          </a:prstGeom>
          <a:noFill/>
          <a:ln w="12700" cmpd="sng">
            <a:solidFill>
              <a:schemeClr val="accent2">
                <a:lumMod val="50000"/>
              </a:schemeClr>
            </a:solidFill>
            <a:prstDash val="sysDot"/>
          </a:ln>
        </p:spPr>
        <p:txBody>
          <a:bodyPr wrap="square" rtlCol="0" anchor="t">
            <a:spAutoFit/>
          </a:bodyPr>
          <a:lstStyle/>
          <a:p>
            <a:r>
              <a:rPr sz="2000" b="1">
                <a:solidFill>
                  <a:schemeClr val="tx1"/>
                </a:solidFill>
                <a:latin typeface="黑体" panose="02010609060101010101" pitchFamily="2" charset="-122"/>
                <a:ea typeface="黑体" panose="02010609060101010101" pitchFamily="2" charset="-122"/>
                <a:cs typeface="微软雅黑" panose="020B0503020204020204" charset="-122"/>
                <a:sym typeface="+mn-ea"/>
              </a:rPr>
              <a:t>在广州开办译馆，罗致译员，收集有关西洋各国的消息情报和国际知识，包括国际法知识</a:t>
            </a:r>
            <a:r>
              <a:rPr lang="zh-CN" sz="2000" b="1">
                <a:solidFill>
                  <a:schemeClr val="tx1"/>
                </a:solidFill>
                <a:latin typeface="黑体" panose="02010609060101010101" pitchFamily="2" charset="-122"/>
                <a:ea typeface="黑体" panose="02010609060101010101" pitchFamily="2" charset="-122"/>
                <a:cs typeface="微软雅黑" panose="020B0503020204020204" charset="-122"/>
                <a:sym typeface="+mn-ea"/>
              </a:rPr>
              <a:t>。</a:t>
            </a:r>
            <a:endParaRPr lang="zh-CN" sz="2000" b="1">
              <a:solidFill>
                <a:schemeClr val="tx1"/>
              </a:solidFill>
              <a:latin typeface="黑体" panose="02010609060101010101" pitchFamily="2" charset="-122"/>
              <a:ea typeface="黑体" panose="02010609060101010101" pitchFamily="2" charset="-122"/>
              <a:cs typeface="微软雅黑" panose="020B0503020204020204" charset="-122"/>
              <a:sym typeface="+mn-ea"/>
            </a:endParaRPr>
          </a:p>
        </p:txBody>
      </p:sp>
      <p:sp>
        <p:nvSpPr>
          <p:cNvPr id="156692" name="文本框 156691"/>
          <p:cNvSpPr txBox="1"/>
          <p:nvPr/>
        </p:nvSpPr>
        <p:spPr>
          <a:xfrm>
            <a:off x="330200" y="1802765"/>
            <a:ext cx="542925" cy="4407535"/>
          </a:xfrm>
          <a:prstGeom prst="rect">
            <a:avLst/>
          </a:prstGeom>
          <a:solidFill>
            <a:schemeClr val="accent5">
              <a:lumMod val="20000"/>
              <a:lumOff val="80000"/>
            </a:schemeClr>
          </a:solidFill>
          <a:ln>
            <a:solidFill>
              <a:srgbClr val="FF0000"/>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1" hangingPunct="1"/>
            <a:r>
              <a:rPr lang="zh-CN" altLang="en-US" sz="3000" b="1" dirty="0" smtClean="0">
                <a:solidFill>
                  <a:schemeClr val="tx1"/>
                </a:solidFill>
                <a:latin typeface="黑体" panose="02010609060101010101" pitchFamily="2" charset="-122"/>
                <a:ea typeface="黑体" panose="02010609060101010101" pitchFamily="2" charset="-122"/>
                <a:cs typeface="楷体" panose="02010609060101010101" charset="-122"/>
              </a:rPr>
              <a:t>大梦初醒</a:t>
            </a:r>
            <a:endParaRPr lang="en-US" altLang="zh-CN" sz="3000" b="1" dirty="0" smtClean="0">
              <a:solidFill>
                <a:schemeClr val="tx1"/>
              </a:solidFill>
              <a:latin typeface="黑体" panose="02010609060101010101" pitchFamily="2" charset="-122"/>
              <a:ea typeface="黑体" panose="02010609060101010101" pitchFamily="2" charset="-122"/>
              <a:cs typeface="楷体" panose="02010609060101010101" charset="-122"/>
            </a:endParaRPr>
          </a:p>
          <a:p>
            <a:pPr algn="ctr" eaLnBrk="1" hangingPunct="1"/>
            <a:endParaRPr lang="en-US" altLang="zh-CN" sz="1050" b="1" dirty="0">
              <a:solidFill>
                <a:schemeClr val="tx1"/>
              </a:solidFill>
              <a:latin typeface="黑体" panose="02010609060101010101" pitchFamily="2" charset="-122"/>
              <a:ea typeface="黑体" panose="02010609060101010101" pitchFamily="2" charset="-122"/>
              <a:cs typeface="楷体" panose="02010609060101010101" charset="-122"/>
            </a:endParaRPr>
          </a:p>
          <a:p>
            <a:pPr algn="ctr" eaLnBrk="1" hangingPunct="1"/>
            <a:r>
              <a:rPr lang="zh-CN" altLang="en-US" sz="3000" b="1" dirty="0" smtClean="0">
                <a:solidFill>
                  <a:schemeClr val="tx1"/>
                </a:solidFill>
                <a:latin typeface="黑体" panose="02010609060101010101" pitchFamily="2" charset="-122"/>
                <a:ea typeface="黑体" panose="02010609060101010101" pitchFamily="2" charset="-122"/>
                <a:cs typeface="楷体" panose="02010609060101010101" charset="-122"/>
              </a:rPr>
              <a:t>开眼看</a:t>
            </a:r>
            <a:r>
              <a:rPr lang="zh-CN" altLang="en-US" sz="3000" b="1" dirty="0">
                <a:solidFill>
                  <a:schemeClr val="tx1"/>
                </a:solidFill>
                <a:latin typeface="黑体" panose="02010609060101010101" pitchFamily="2" charset="-122"/>
                <a:ea typeface="黑体" panose="02010609060101010101" pitchFamily="2" charset="-122"/>
                <a:cs typeface="楷体" panose="02010609060101010101" charset="-122"/>
              </a:rPr>
              <a:t>世界</a:t>
            </a:r>
            <a:endParaRPr lang="zh-CN" altLang="en-US" sz="3000" b="1" dirty="0">
              <a:solidFill>
                <a:schemeClr val="tx1"/>
              </a:solidFill>
              <a:latin typeface="黑体" panose="02010609060101010101" pitchFamily="2" charset="-122"/>
              <a:ea typeface="黑体" panose="02010609060101010101" pitchFamily="2" charset="-122"/>
              <a:cs typeface="楷体" panose="02010609060101010101" charset="-122"/>
            </a:endParaRPr>
          </a:p>
        </p:txBody>
      </p:sp>
      <p:pic>
        <p:nvPicPr>
          <p:cNvPr id="33" name="Picture 2" descr="C:\Users\小李\Desktop\u=351016297,1581186414&amp;fm=26&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48715" y="1616075"/>
            <a:ext cx="2071370" cy="197675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小李\Desktop\t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650" y="1564005"/>
            <a:ext cx="2072640" cy="208153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小李\Desktop\u=3815637676,3993732689&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230" y="1603375"/>
            <a:ext cx="2176145" cy="1989455"/>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6200" y="17145"/>
            <a:ext cx="2646680" cy="491490"/>
          </a:xfrm>
          <a:prstGeom prst="rect">
            <a:avLst/>
          </a:prstGeom>
          <a:solidFill>
            <a:srgbClr val="FFFF00"/>
          </a:solidFill>
          <a:ln w="9525">
            <a:solidFill>
              <a:srgbClr val="FF0000"/>
            </a:solidFill>
          </a:ln>
        </p:spPr>
        <p:txBody>
          <a:bodyPr wrap="square" anchor="t">
            <a:spAutoFit/>
          </a:bodyPr>
          <a:p>
            <a:pPr algn="l"/>
            <a:r>
              <a:rPr lang="zh-CN" altLang="en-US" sz="2600" b="1">
                <a:solidFill>
                  <a:schemeClr val="tx1"/>
                </a:solidFill>
                <a:uFillTx/>
                <a:latin typeface="黑体" panose="02010609060101010101" pitchFamily="2" charset="-122"/>
                <a:ea typeface="黑体" panose="02010609060101010101" pitchFamily="2" charset="-122"/>
              </a:rPr>
              <a:t>三、开眼看世界</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2" name="文本框 1"/>
          <p:cNvSpPr txBox="1"/>
          <p:nvPr/>
        </p:nvSpPr>
        <p:spPr>
          <a:xfrm>
            <a:off x="219710" y="638175"/>
            <a:ext cx="993140" cy="460375"/>
          </a:xfrm>
          <a:prstGeom prst="rect">
            <a:avLst/>
          </a:prstGeom>
          <a:solidFill>
            <a:schemeClr val="accent3">
              <a:lumMod val="20000"/>
              <a:lumOff val="80000"/>
            </a:schemeClr>
          </a:solidFill>
          <a:ln>
            <a:solidFill>
              <a:srgbClr val="FF0000"/>
            </a:solidFill>
          </a:ln>
        </p:spPr>
        <p:txBody>
          <a:bodyPr wrap="square" rtlCol="0">
            <a:spAutoFit/>
          </a:bodyPr>
          <a:p>
            <a:r>
              <a:rPr lang="zh-CN" altLang="en-US" sz="2400" b="1">
                <a:latin typeface="黑体" panose="02010609060101010101" pitchFamily="2" charset="-122"/>
                <a:ea typeface="黑体" panose="02010609060101010101" pitchFamily="2" charset="-122"/>
              </a:rPr>
              <a:t>背景</a:t>
            </a:r>
            <a:endParaRPr lang="zh-CN" altLang="en-US" sz="2400" b="1">
              <a:latin typeface="黑体" panose="02010609060101010101" pitchFamily="2" charset="-122"/>
              <a:ea typeface="黑体" panose="02010609060101010101" pitchFamily="2" charset="-122"/>
            </a:endParaRPr>
          </a:p>
        </p:txBody>
      </p:sp>
      <p:sp>
        <p:nvSpPr>
          <p:cNvPr id="3" name="文本框 2"/>
          <p:cNvSpPr txBox="1"/>
          <p:nvPr/>
        </p:nvSpPr>
        <p:spPr>
          <a:xfrm>
            <a:off x="1249045" y="610235"/>
            <a:ext cx="7923530" cy="798830"/>
          </a:xfrm>
          <a:prstGeom prst="rect">
            <a:avLst/>
          </a:prstGeom>
          <a:noFill/>
        </p:spPr>
        <p:txBody>
          <a:bodyPr wrap="square" rtlCol="0">
            <a:spAutoFit/>
          </a:bodyPr>
          <a:p>
            <a:r>
              <a:rPr lang="zh-CN" altLang="en-US" sz="2300" b="1">
                <a:solidFill>
                  <a:schemeClr val="tx1"/>
                </a:solidFill>
                <a:uFillTx/>
                <a:latin typeface="黑体" panose="02010609060101010101" pitchFamily="2" charset="-122"/>
                <a:ea typeface="黑体" panose="02010609060101010101" pitchFamily="2" charset="-122"/>
              </a:rPr>
              <a:t>①鸦片战争后，中西联系扩大；②鸦片战争失败，封建统治危机和民族危机加深；③明末清初经世致用思想的影响</a:t>
            </a:r>
            <a:endParaRPr lang="zh-CN" altLang="en-US" sz="2300" b="1">
              <a:solidFill>
                <a:schemeClr val="tx1"/>
              </a:solidFill>
              <a:uFillTx/>
              <a:latin typeface="黑体" panose="02010609060101010101" pitchFamily="2" charset="-122"/>
              <a:ea typeface="黑体" panose="02010609060101010101" pitchFamily="2" charset="-122"/>
            </a:endParaRPr>
          </a:p>
        </p:txBody>
      </p:sp>
      <p:sp>
        <p:nvSpPr>
          <p:cNvPr id="5" name="文本框 4"/>
          <p:cNvSpPr txBox="1"/>
          <p:nvPr/>
        </p:nvSpPr>
        <p:spPr>
          <a:xfrm>
            <a:off x="539750" y="2545080"/>
            <a:ext cx="8590915" cy="1691640"/>
          </a:xfrm>
          <a:prstGeom prst="rect">
            <a:avLst/>
          </a:prstGeom>
          <a:solidFill>
            <a:schemeClr val="accent5">
              <a:lumMod val="20000"/>
              <a:lumOff val="80000"/>
            </a:schemeClr>
          </a:solidFill>
          <a:ln w="15875">
            <a:solidFill>
              <a:srgbClr val="FF0000"/>
            </a:solidFill>
          </a:ln>
        </p:spPr>
        <p:txBody>
          <a:bodyPr wrap="square" rtlCol="0">
            <a:spAutoFit/>
          </a:bodyPr>
          <a:p>
            <a:pPr algn="l"/>
            <a:r>
              <a:rPr lang="zh-CN" altLang="en-US" sz="2600" b="1">
                <a:solidFill>
                  <a:schemeClr val="tx1"/>
                </a:solidFill>
                <a:uFillTx/>
                <a:latin typeface="黑体" panose="02010609060101010101" pitchFamily="2" charset="-122"/>
                <a:ea typeface="黑体" panose="02010609060101010101" pitchFamily="2" charset="-122"/>
                <a:sym typeface="+mn-ea"/>
              </a:rPr>
              <a:t>评价：初步提出了向西方学习以自强的主张，开向西方学习的先河；鸦片战争后为抵御外侮探究学习西方逐步成为思想界的主流。</a:t>
            </a:r>
            <a:endParaRPr lang="zh-CN" altLang="en-US" sz="2600" b="1">
              <a:solidFill>
                <a:schemeClr val="tx1"/>
              </a:solidFill>
              <a:uFillTx/>
              <a:latin typeface="黑体" panose="02010609060101010101" pitchFamily="2" charset="-122"/>
              <a:ea typeface="黑体" panose="02010609060101010101" pitchFamily="2" charset="-122"/>
              <a:sym typeface="+mn-ea"/>
            </a:endParaRPr>
          </a:p>
          <a:p>
            <a:pPr algn="l"/>
            <a:r>
              <a:rPr lang="zh-CN" altLang="en-US" sz="2600" b="1">
                <a:solidFill>
                  <a:schemeClr val="tx1"/>
                </a:solidFill>
                <a:uFillTx/>
                <a:latin typeface="黑体" panose="02010609060101010101" pitchFamily="2" charset="-122"/>
                <a:ea typeface="黑体" panose="02010609060101010101" pitchFamily="2" charset="-122"/>
                <a:sym typeface="+mn-ea"/>
              </a:rPr>
              <a:t>对西方的介绍并不系统全面，根本目的是维护封建统治。</a:t>
            </a:r>
            <a:endParaRPr lang="zh-CN" altLang="en-US" sz="2600" b="1">
              <a:solidFill>
                <a:schemeClr val="tx1"/>
              </a:solidFill>
              <a:uFillTx/>
              <a:latin typeface="黑体" panose="02010609060101010101" pitchFamily="2" charset="-122"/>
              <a:ea typeface="黑体" panose="0201060906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p:tgtEl>
                                          <p:spTgt spid="33"/>
                                        </p:tgtEl>
                                        <p:attrNameLst>
                                          <p:attrName>ppt_y</p:attrName>
                                        </p:attrNameLst>
                                      </p:cBhvr>
                                      <p:tavLst>
                                        <p:tav tm="0">
                                          <p:val>
                                            <p:strVal val="#ppt_y+#ppt_h*1.125000"/>
                                          </p:val>
                                        </p:tav>
                                        <p:tav tm="100000">
                                          <p:val>
                                            <p:strVal val="#ppt_y"/>
                                          </p:val>
                                        </p:tav>
                                      </p:tavLst>
                                    </p:anim>
                                    <p:animEffect transition="in" filter="wipe(up)">
                                      <p:cBhvr>
                                        <p:cTn id="19" dur="500"/>
                                        <p:tgtEl>
                                          <p:spTgt spid="33"/>
                                        </p:tgtEl>
                                      </p:cBhvr>
                                    </p:animEffect>
                                  </p:childTnLst>
                                </p:cTn>
                              </p:par>
                              <p:par>
                                <p:cTn id="20" presetID="12" presetClass="entr" presetSubtype="4" fill="hold" nodeType="withEffect">
                                  <p:stCondLst>
                                    <p:cond delay="0"/>
                                  </p:stCondLst>
                                  <p:childTnLst>
                                    <p:set>
                                      <p:cBhvr>
                                        <p:cTn id="21" dur="1" fill="hold">
                                          <p:stCondLst>
                                            <p:cond delay="0"/>
                                          </p:stCondLst>
                                        </p:cTn>
                                        <p:tgtEl>
                                          <p:spTgt spid="5123"/>
                                        </p:tgtEl>
                                        <p:attrNameLst>
                                          <p:attrName>style.visibility</p:attrName>
                                        </p:attrNameLst>
                                      </p:cBhvr>
                                      <p:to>
                                        <p:strVal val="visible"/>
                                      </p:to>
                                    </p:set>
                                    <p:anim calcmode="lin" valueType="num">
                                      <p:cBhvr additive="base">
                                        <p:cTn id="22" dur="500"/>
                                        <p:tgtEl>
                                          <p:spTgt spid="5123"/>
                                        </p:tgtEl>
                                        <p:attrNameLst>
                                          <p:attrName>ppt_y</p:attrName>
                                        </p:attrNameLst>
                                      </p:cBhvr>
                                      <p:tavLst>
                                        <p:tav tm="0">
                                          <p:val>
                                            <p:strVal val="#ppt_y+#ppt_h*1.125000"/>
                                          </p:val>
                                        </p:tav>
                                        <p:tav tm="100000">
                                          <p:val>
                                            <p:strVal val="#ppt_y"/>
                                          </p:val>
                                        </p:tav>
                                      </p:tavLst>
                                    </p:anim>
                                    <p:animEffect transition="in" filter="wipe(up)">
                                      <p:cBhvr>
                                        <p:cTn id="23" dur="500"/>
                                        <p:tgtEl>
                                          <p:spTgt spid="5123"/>
                                        </p:tgtEl>
                                      </p:cBhvr>
                                    </p:animEffect>
                                  </p:childTnLst>
                                </p:cTn>
                              </p:par>
                              <p:par>
                                <p:cTn id="24" presetID="12" presetClass="entr" presetSubtype="4"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 calcmode="lin" valueType="num">
                                      <p:cBhvr additive="base">
                                        <p:cTn id="26" dur="500"/>
                                        <p:tgtEl>
                                          <p:spTgt spid="5122"/>
                                        </p:tgtEl>
                                        <p:attrNameLst>
                                          <p:attrName>ppt_y</p:attrName>
                                        </p:attrNameLst>
                                      </p:cBhvr>
                                      <p:tavLst>
                                        <p:tav tm="0">
                                          <p:val>
                                            <p:strVal val="#ppt_y+#ppt_h*1.125000"/>
                                          </p:val>
                                        </p:tav>
                                        <p:tav tm="100000">
                                          <p:val>
                                            <p:strVal val="#ppt_y"/>
                                          </p:val>
                                        </p:tav>
                                      </p:tavLst>
                                    </p:anim>
                                    <p:animEffect transition="in" filter="wipe(up)">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5"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4584"/>
                                        </p:tgtEl>
                                        <p:attrNameLst>
                                          <p:attrName>style.visibility</p:attrName>
                                        </p:attrNameLst>
                                      </p:cBhvr>
                                      <p:to>
                                        <p:strVal val="visible"/>
                                      </p:to>
                                    </p:set>
                                    <p:animEffect transition="in" filter="wipe(down)">
                                      <p:cBhvr>
                                        <p:cTn id="35" dur="500"/>
                                        <p:tgtEl>
                                          <p:spTgt spid="24584"/>
                                        </p:tgtEl>
                                      </p:cBhvr>
                                    </p:animEffect>
                                  </p:childTnLst>
                                </p:cTn>
                              </p:par>
                              <p:par>
                                <p:cTn id="36" presetID="22" presetClass="entr" presetSubtype="4" fill="hold" grpId="3" nodeType="withEffect">
                                  <p:stCondLst>
                                    <p:cond delay="0"/>
                                  </p:stCondLst>
                                  <p:childTnLst>
                                    <p:set>
                                      <p:cBhvr>
                                        <p:cTn id="37" dur="1" fill="hold">
                                          <p:stCondLst>
                                            <p:cond delay="0"/>
                                          </p:stCondLst>
                                        </p:cTn>
                                        <p:tgtEl>
                                          <p:spTgt spid="24598"/>
                                        </p:tgtEl>
                                        <p:attrNameLst>
                                          <p:attrName>style.visibility</p:attrName>
                                        </p:attrNameLst>
                                      </p:cBhvr>
                                      <p:to>
                                        <p:strVal val="visible"/>
                                      </p:to>
                                    </p:set>
                                    <p:animEffect transition="in" filter="wipe(down)">
                                      <p:cBhvr>
                                        <p:cTn id="38" dur="500"/>
                                        <p:tgtEl>
                                          <p:spTgt spid="2459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4"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par>
                                <p:cTn id="44" presetID="22" presetClass="entr" presetSubtype="4" fill="hold" grpId="1" nodeType="withEffect">
                                  <p:stCondLst>
                                    <p:cond delay="0"/>
                                  </p:stCondLst>
                                  <p:childTnLst>
                                    <p:set>
                                      <p:cBhvr>
                                        <p:cTn id="45" dur="1" fill="hold">
                                          <p:stCondLst>
                                            <p:cond delay="0"/>
                                          </p:stCondLst>
                                        </p:cTn>
                                        <p:tgtEl>
                                          <p:spTgt spid="24585"/>
                                        </p:tgtEl>
                                        <p:attrNameLst>
                                          <p:attrName>style.visibility</p:attrName>
                                        </p:attrNameLst>
                                      </p:cBhvr>
                                      <p:to>
                                        <p:strVal val="visible"/>
                                      </p:to>
                                    </p:set>
                                    <p:animEffect transition="in" filter="wipe(down)">
                                      <p:cBhvr>
                                        <p:cTn id="46" dur="500"/>
                                        <p:tgtEl>
                                          <p:spTgt spid="24585"/>
                                        </p:tgtEl>
                                      </p:cBhvr>
                                    </p:animEffect>
                                  </p:childTnLst>
                                </p:cTn>
                              </p:par>
                              <p:par>
                                <p:cTn id="47" presetID="22" presetClass="entr" presetSubtype="4" fill="hold" grpId="2" nodeType="withEffect">
                                  <p:stCondLst>
                                    <p:cond delay="0"/>
                                  </p:stCondLst>
                                  <p:childTnLst>
                                    <p:set>
                                      <p:cBhvr>
                                        <p:cTn id="48" dur="1" fill="hold">
                                          <p:stCondLst>
                                            <p:cond delay="0"/>
                                          </p:stCondLst>
                                        </p:cTn>
                                        <p:tgtEl>
                                          <p:spTgt spid="24591"/>
                                        </p:tgtEl>
                                        <p:attrNameLst>
                                          <p:attrName>style.visibility</p:attrName>
                                        </p:attrNameLst>
                                      </p:cBhvr>
                                      <p:to>
                                        <p:strVal val="visible"/>
                                      </p:to>
                                    </p:set>
                                    <p:animEffect transition="in" filter="wipe(down)">
                                      <p:cBhvr>
                                        <p:cTn id="49" dur="500"/>
                                        <p:tgtEl>
                                          <p:spTgt spid="2459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566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blinds(horizontal)">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ldLvl="0" animBg="1"/>
      <p:bldP spid="24585" grpId="1"/>
      <p:bldP spid="24591" grpId="2"/>
      <p:bldP spid="24598" grpId="3" bldLvl="0" animBg="1"/>
      <p:bldP spid="7" grpId="4"/>
      <p:bldP spid="9" grpId="5" bldLvl="0" animBg="1"/>
      <p:bldP spid="156692" grpId="0" bldLvl="0" animBg="1"/>
      <p:bldP spid="3" grpId="0"/>
      <p:bldP spid="5" grpId="0" bldLvl="0" animBg="1"/>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559435" y="1839595"/>
            <a:ext cx="483870" cy="2305685"/>
          </a:xfrm>
          <a:prstGeom prst="rect">
            <a:avLst/>
          </a:prstGeom>
          <a:ln w="25400"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两</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次</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鸦</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片</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战</a:t>
            </a:r>
            <a:endParaRPr kumimoji="0" lang="en-US" altLang="zh-CN"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争</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4" name="文本框 3"/>
          <p:cNvSpPr txBox="1"/>
          <p:nvPr/>
        </p:nvSpPr>
        <p:spPr>
          <a:xfrm>
            <a:off x="3956685" y="732790"/>
            <a:ext cx="2947035" cy="459105"/>
          </a:xfrm>
          <a:prstGeom prst="rect">
            <a:avLst/>
          </a:prstGeom>
          <a:ln w="19050"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b="1" dirty="0">
                <a:solidFill>
                  <a:schemeClr val="bg2">
                    <a:lumMod val="10000"/>
                  </a:schemeClr>
                </a:solidFill>
              </a:rPr>
              <a:t>西方殖民主义东来</a:t>
            </a:r>
            <a:endParaRPr lang="zh-CN" altLang="en-US" sz="2400" b="1" dirty="0">
              <a:solidFill>
                <a:schemeClr val="bg2">
                  <a:lumMod val="10000"/>
                </a:schemeClr>
              </a:solidFill>
            </a:endParaRPr>
          </a:p>
        </p:txBody>
      </p:sp>
      <p:sp>
        <p:nvSpPr>
          <p:cNvPr id="6" name="文本框 5"/>
          <p:cNvSpPr txBox="1"/>
          <p:nvPr/>
        </p:nvSpPr>
        <p:spPr>
          <a:xfrm>
            <a:off x="3956685" y="1254760"/>
            <a:ext cx="3024505" cy="459105"/>
          </a:xfrm>
          <a:prstGeom prst="rect">
            <a:avLst/>
          </a:prstGeom>
          <a:ln w="19050"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b="1" dirty="0">
                <a:solidFill>
                  <a:schemeClr val="bg2">
                    <a:lumMod val="10000"/>
                  </a:schemeClr>
                </a:solidFill>
              </a:rPr>
              <a:t>可耻的鸦片贸易</a:t>
            </a:r>
            <a:endParaRPr lang="zh-CN" altLang="en-US" sz="2400" b="1" dirty="0">
              <a:solidFill>
                <a:schemeClr val="bg2">
                  <a:lumMod val="10000"/>
                </a:schemeClr>
              </a:solidFill>
            </a:endParaRPr>
          </a:p>
        </p:txBody>
      </p:sp>
      <p:sp>
        <p:nvSpPr>
          <p:cNvPr id="7" name="文本框 6"/>
          <p:cNvSpPr txBox="1"/>
          <p:nvPr/>
        </p:nvSpPr>
        <p:spPr>
          <a:xfrm>
            <a:off x="3956685" y="2367915"/>
            <a:ext cx="2400300" cy="459105"/>
          </a:xfrm>
          <a:prstGeom prst="rect">
            <a:avLst/>
          </a:prstGeom>
          <a:ln w="28575"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第一次鸦片战争</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8" name="文本框 7"/>
          <p:cNvSpPr txBox="1"/>
          <p:nvPr/>
        </p:nvSpPr>
        <p:spPr>
          <a:xfrm>
            <a:off x="3888740" y="3037205"/>
            <a:ext cx="2536825" cy="459105"/>
          </a:xfrm>
          <a:prstGeom prst="rect">
            <a:avLst/>
          </a:prstGeom>
          <a:ln w="28575"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eaLnBrk="0" fontAlgn="base" hangingPunct="0">
              <a:spcBef>
                <a:spcPct val="0"/>
              </a:spcBef>
              <a:spcAft>
                <a:spcPct val="0"/>
              </a:spcAft>
              <a:defRPr/>
            </a:pPr>
            <a:r>
              <a:rPr lang="zh-CN" altLang="en-US" sz="2400" b="1" dirty="0"/>
              <a:t>第二次鸦片战争</a:t>
            </a:r>
            <a:endParaRPr lang="zh-CN" altLang="en-US" sz="2400" b="1" dirty="0"/>
          </a:p>
        </p:txBody>
      </p:sp>
      <p:sp>
        <p:nvSpPr>
          <p:cNvPr id="10" name="文本框 9"/>
          <p:cNvSpPr txBox="1"/>
          <p:nvPr/>
        </p:nvSpPr>
        <p:spPr>
          <a:xfrm>
            <a:off x="1478280" y="1254760"/>
            <a:ext cx="2198370" cy="828675"/>
          </a:xfrm>
          <a:prstGeom prst="rect">
            <a:avLst/>
          </a:prstGeom>
          <a:ln w="15875"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pPr lvl="0" eaLnBrk="0" fontAlgn="base" hangingPunct="0">
              <a:spcBef>
                <a:spcPct val="0"/>
              </a:spcBef>
              <a:spcAft>
                <a:spcPct val="0"/>
              </a:spcAft>
              <a:defRPr/>
            </a:pPr>
            <a:r>
              <a:rPr lang="en-US" altLang="zh-CN" sz="2400" b="1" dirty="0">
                <a:latin typeface="黑体" panose="02010609060101010101" pitchFamily="2" charset="-122"/>
                <a:ea typeface="黑体" panose="02010609060101010101" pitchFamily="2" charset="-122"/>
              </a:rPr>
              <a:t>19</a:t>
            </a:r>
            <a:r>
              <a:rPr lang="zh-CN" altLang="zh-CN" sz="2400" b="1" dirty="0">
                <a:latin typeface="黑体" panose="02010609060101010101" pitchFamily="2" charset="-122"/>
                <a:ea typeface="黑体" panose="02010609060101010101" pitchFamily="2" charset="-122"/>
              </a:rPr>
              <a:t>世纪中期的</a:t>
            </a:r>
            <a:endParaRPr lang="en-US" altLang="zh-CN" sz="2400" b="1" dirty="0">
              <a:latin typeface="黑体" panose="02010609060101010101" pitchFamily="2" charset="-122"/>
              <a:ea typeface="黑体" panose="02010609060101010101" pitchFamily="2" charset="-122"/>
            </a:endParaRPr>
          </a:p>
          <a:p>
            <a:pPr lvl="0" eaLnBrk="0" fontAlgn="base" hangingPunct="0">
              <a:spcBef>
                <a:spcPct val="0"/>
              </a:spcBef>
              <a:spcAft>
                <a:spcPct val="0"/>
              </a:spcAft>
              <a:defRPr/>
            </a:pPr>
            <a:r>
              <a:rPr lang="zh-CN" altLang="zh-CN" sz="2400" b="1" dirty="0">
                <a:latin typeface="黑体" panose="02010609060101010101" pitchFamily="2" charset="-122"/>
                <a:ea typeface="黑体" panose="02010609060101010101" pitchFamily="2" charset="-122"/>
              </a:rPr>
              <a:t>世界与中国</a:t>
            </a:r>
            <a:endParaRPr lang="zh-CN" altLang="en-US" sz="2400" b="1" dirty="0">
              <a:latin typeface="黑体" panose="02010609060101010101" pitchFamily="2" charset="-122"/>
              <a:ea typeface="黑体" panose="02010609060101010101" pitchFamily="2" charset="-122"/>
            </a:endParaRPr>
          </a:p>
        </p:txBody>
      </p:sp>
      <p:sp>
        <p:nvSpPr>
          <p:cNvPr id="12" name="文本框 48"/>
          <p:cNvSpPr txBox="1"/>
          <p:nvPr/>
        </p:nvSpPr>
        <p:spPr>
          <a:xfrm>
            <a:off x="3956685" y="3824605"/>
            <a:ext cx="3307080" cy="459105"/>
          </a:xfrm>
          <a:prstGeom prst="rect">
            <a:avLst/>
          </a:prstGeom>
          <a:ln w="28575" cmpd="sng">
            <a:solidFill>
              <a:srgbClr val="FF33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b="1" dirty="0">
                <a:solidFill>
                  <a:schemeClr val="bg2">
                    <a:lumMod val="10000"/>
                  </a:schemeClr>
                </a:solidFill>
              </a:rPr>
              <a:t>林则徐与</a:t>
            </a:r>
            <a:r>
              <a:rPr lang="en-US" altLang="zh-CN" sz="2400" b="1" dirty="0">
                <a:solidFill>
                  <a:schemeClr val="bg2">
                    <a:lumMod val="10000"/>
                  </a:schemeClr>
                </a:solidFill>
              </a:rPr>
              <a:t>《</a:t>
            </a:r>
            <a:r>
              <a:rPr lang="zh-CN" altLang="en-US" sz="2400" b="1" dirty="0">
                <a:solidFill>
                  <a:schemeClr val="bg2">
                    <a:lumMod val="10000"/>
                  </a:schemeClr>
                </a:solidFill>
              </a:rPr>
              <a:t>四洲志</a:t>
            </a:r>
            <a:r>
              <a:rPr lang="en-US" altLang="zh-CN" sz="2400" b="1" dirty="0">
                <a:solidFill>
                  <a:schemeClr val="bg2">
                    <a:lumMod val="10000"/>
                  </a:schemeClr>
                </a:solidFill>
              </a:rPr>
              <a:t>》</a:t>
            </a:r>
            <a:endParaRPr lang="zh-CN" altLang="en-US" sz="2400" b="1" dirty="0">
              <a:solidFill>
                <a:schemeClr val="bg2">
                  <a:lumMod val="10000"/>
                </a:schemeClr>
              </a:solidFill>
            </a:endParaRPr>
          </a:p>
        </p:txBody>
      </p:sp>
      <p:sp>
        <p:nvSpPr>
          <p:cNvPr id="13" name="文本框 52"/>
          <p:cNvSpPr txBox="1"/>
          <p:nvPr/>
        </p:nvSpPr>
        <p:spPr>
          <a:xfrm>
            <a:off x="3956685" y="4398010"/>
            <a:ext cx="3308350" cy="459105"/>
          </a:xfrm>
          <a:prstGeom prst="rect">
            <a:avLst/>
          </a:prstGeom>
          <a:ln w="28575" cmpd="sng">
            <a:solidFill>
              <a:srgbClr val="FF33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r>
              <a:rPr lang="zh-CN" altLang="en-US" sz="2400" b="1" dirty="0">
                <a:latin typeface="黑体" panose="02010609060101010101" pitchFamily="2" charset="-122"/>
                <a:ea typeface="黑体" panose="02010609060101010101" pitchFamily="2" charset="-122"/>
              </a:rPr>
              <a:t>魏源与《海国图志》</a:t>
            </a:r>
            <a:endParaRPr lang="zh-CN" altLang="en-US" sz="2400" b="1" dirty="0">
              <a:latin typeface="黑体" panose="02010609060101010101" pitchFamily="2" charset="-122"/>
              <a:ea typeface="黑体" panose="02010609060101010101" pitchFamily="2" charset="-122"/>
            </a:endParaRPr>
          </a:p>
        </p:txBody>
      </p:sp>
      <p:sp>
        <p:nvSpPr>
          <p:cNvPr id="17" name="文本框 16"/>
          <p:cNvSpPr txBox="1"/>
          <p:nvPr/>
        </p:nvSpPr>
        <p:spPr>
          <a:xfrm>
            <a:off x="1386205" y="2783840"/>
            <a:ext cx="2223135" cy="459105"/>
          </a:xfrm>
          <a:prstGeom prst="rect">
            <a:avLst/>
          </a:prstGeom>
          <a:ln w="15875"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pPr lvl="0" eaLnBrk="0" fontAlgn="base" hangingPunct="0">
              <a:spcBef>
                <a:spcPct val="0"/>
              </a:spcBef>
              <a:spcAft>
                <a:spcPct val="0"/>
              </a:spcAft>
              <a:defRPr/>
            </a:pPr>
            <a:r>
              <a:rPr lang="zh-CN" altLang="en-US" sz="2400" b="1" dirty="0">
                <a:latin typeface="黑体" panose="02010609060101010101" pitchFamily="2" charset="-122"/>
                <a:ea typeface="黑体" panose="02010609060101010101" pitchFamily="2" charset="-122"/>
              </a:rPr>
              <a:t>两次鸦片战争</a:t>
            </a:r>
            <a:endParaRPr lang="zh-CN" altLang="en-US" sz="2400" b="1" dirty="0">
              <a:latin typeface="黑体" panose="02010609060101010101" pitchFamily="2" charset="-122"/>
              <a:ea typeface="黑体" panose="02010609060101010101" pitchFamily="2" charset="-122"/>
            </a:endParaRPr>
          </a:p>
        </p:txBody>
      </p:sp>
      <p:sp>
        <p:nvSpPr>
          <p:cNvPr id="19" name="文本框 18"/>
          <p:cNvSpPr txBox="1"/>
          <p:nvPr/>
        </p:nvSpPr>
        <p:spPr>
          <a:xfrm>
            <a:off x="1386205" y="4240530"/>
            <a:ext cx="2117725" cy="459105"/>
          </a:xfrm>
          <a:prstGeom prst="rect">
            <a:avLst/>
          </a:prstGeom>
          <a:ln w="19050" cmpd="sng">
            <a:solidFill>
              <a:srgbClr val="FF33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rPr>
              <a:t>战败后的觉醒</a:t>
            </a:r>
            <a:endParaRPr kumimoji="0" lang="zh-CN" altLang="en-US" sz="2400" b="1" i="0" u="none" strike="noStrike" kern="1200" cap="none" spc="0" normalizeH="0" baseline="0" noProof="0" dirty="0">
              <a:ln>
                <a:noFill/>
              </a:ln>
              <a:solidFill>
                <a:schemeClr val="tx1"/>
              </a:solidFill>
              <a:effectLst/>
              <a:uLnTx/>
              <a:uFillTx/>
              <a:latin typeface="黑体" panose="02010609060101010101" pitchFamily="2" charset="-122"/>
              <a:ea typeface="黑体" panose="02010609060101010101" pitchFamily="2" charset="-122"/>
              <a:cs typeface="+mn-cs"/>
            </a:endParaRPr>
          </a:p>
        </p:txBody>
      </p:sp>
      <p:sp>
        <p:nvSpPr>
          <p:cNvPr id="20" name="文本框 52"/>
          <p:cNvSpPr txBox="1"/>
          <p:nvPr/>
        </p:nvSpPr>
        <p:spPr>
          <a:xfrm>
            <a:off x="3955415" y="4857115"/>
            <a:ext cx="3308985" cy="459105"/>
          </a:xfrm>
          <a:prstGeom prst="rect">
            <a:avLst/>
          </a:prstGeom>
          <a:ln w="19050" cmpd="sng">
            <a:solidFill>
              <a:srgbClr val="FF33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r>
              <a:rPr lang="zh-CN" altLang="en-US" sz="2400" b="1" dirty="0">
                <a:latin typeface="黑体" panose="02010609060101010101" pitchFamily="2" charset="-122"/>
                <a:ea typeface="黑体" panose="02010609060101010101" pitchFamily="2" charset="-122"/>
              </a:rPr>
              <a:t>徐继畬与《瀛寰志略》</a:t>
            </a:r>
            <a:endParaRPr lang="zh-CN" altLang="en-US" sz="2400" b="1" dirty="0">
              <a:latin typeface="黑体" panose="02010609060101010101" pitchFamily="2" charset="-122"/>
              <a:ea typeface="黑体" panose="02010609060101010101" pitchFamily="2" charset="-122"/>
            </a:endParaRPr>
          </a:p>
        </p:txBody>
      </p:sp>
      <p:sp>
        <p:nvSpPr>
          <p:cNvPr id="21" name="文本框 20"/>
          <p:cNvSpPr txBox="1"/>
          <p:nvPr/>
        </p:nvSpPr>
        <p:spPr>
          <a:xfrm>
            <a:off x="4022325" y="1803602"/>
            <a:ext cx="1702331" cy="459105"/>
          </a:xfrm>
          <a:prstGeom prst="rect">
            <a:avLst/>
          </a:prstGeom>
          <a:ln w="28575"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defPPr>
              <a:defRPr lang="zh-CN"/>
            </a:defPPr>
            <a:lvl1pPr>
              <a:defRPr sz="2000">
                <a:solidFill>
                  <a:schemeClr val="tx1"/>
                </a:solidFill>
                <a:latin typeface="黑体" panose="02010609060101010101" pitchFamily="2" charset="-122"/>
                <a:ea typeface="黑体" panose="0201060906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b="1" dirty="0">
                <a:solidFill>
                  <a:schemeClr val="bg2">
                    <a:lumMod val="10000"/>
                  </a:schemeClr>
                </a:solidFill>
              </a:rPr>
              <a:t>虎门销烟</a:t>
            </a:r>
            <a:endParaRPr lang="zh-CN" altLang="en-US" sz="2400" b="1" dirty="0">
              <a:solidFill>
                <a:schemeClr val="bg2">
                  <a:lumMod val="10000"/>
                </a:schemeClr>
              </a:solidFill>
            </a:endParaRPr>
          </a:p>
        </p:txBody>
      </p:sp>
      <p:sp>
        <p:nvSpPr>
          <p:cNvPr id="22" name="文本框 52"/>
          <p:cNvSpPr txBox="1"/>
          <p:nvPr/>
        </p:nvSpPr>
        <p:spPr>
          <a:xfrm>
            <a:off x="4085590" y="5403850"/>
            <a:ext cx="2818130" cy="828675"/>
          </a:xfrm>
          <a:prstGeom prst="rect">
            <a:avLst/>
          </a:prstGeom>
          <a:ln w="19050" cmpd="sng">
            <a:solidFill>
              <a:srgbClr val="FF0000"/>
            </a:solidFill>
            <a:prstDash val="solid"/>
            <a:round/>
            <a:tailEnd type="triangle"/>
          </a:ln>
        </p:spPr>
        <p:style>
          <a:lnRef idx="1">
            <a:schemeClr val="accent1"/>
          </a:lnRef>
          <a:fillRef idx="0">
            <a:schemeClr val="accent1"/>
          </a:fillRef>
          <a:effectRef idx="0">
            <a:schemeClr val="accent1"/>
          </a:effectRef>
          <a:fontRef idx="minor">
            <a:schemeClr val="tx1"/>
          </a:fontRef>
        </p:style>
        <p:txBody>
          <a:bodyPr wrap="square" lIns="91434" tIns="45717" rIns="91434" bIns="45717">
            <a:spAutoFit/>
          </a:bodyPr>
          <a:lstStyle/>
          <a:p>
            <a:r>
              <a:rPr lang="zh-CN" altLang="en-US" sz="2400" b="1" dirty="0">
                <a:latin typeface="黑体" panose="02010609060101010101" pitchFamily="2" charset="-122"/>
                <a:ea typeface="黑体" panose="02010609060101010101" pitchFamily="2" charset="-122"/>
              </a:rPr>
              <a:t>向西方学习</a:t>
            </a:r>
            <a:endParaRPr lang="en-US" altLang="zh-CN" sz="2400" b="1" dirty="0">
              <a:latin typeface="黑体" panose="02010609060101010101" pitchFamily="2" charset="-122"/>
              <a:ea typeface="黑体" panose="02010609060101010101" pitchFamily="2" charset="-122"/>
            </a:endParaRPr>
          </a:p>
          <a:p>
            <a:r>
              <a:rPr lang="en-US" altLang="zh-CN" sz="2400" b="1" dirty="0">
                <a:latin typeface="黑体" panose="02010609060101010101" pitchFamily="2" charset="-122"/>
                <a:ea typeface="黑体" panose="02010609060101010101" pitchFamily="2" charset="-122"/>
              </a:rPr>
              <a:t>   ——</a:t>
            </a:r>
            <a:r>
              <a:rPr lang="zh-CN" altLang="en-US" sz="2400" b="1" dirty="0">
                <a:latin typeface="黑体" panose="02010609060101010101" pitchFamily="2" charset="-122"/>
                <a:ea typeface="黑体" panose="02010609060101010101" pitchFamily="2" charset="-122"/>
              </a:rPr>
              <a:t>洋务运动</a:t>
            </a:r>
            <a:endParaRPr lang="zh-CN" altLang="en-US" sz="2400" b="1" dirty="0">
              <a:latin typeface="黑体" panose="02010609060101010101" pitchFamily="2" charset="-122"/>
              <a:ea typeface="黑体" panose="02010609060101010101" pitchFamily="2" charset="-122"/>
            </a:endParaRPr>
          </a:p>
        </p:txBody>
      </p:sp>
      <p:sp>
        <p:nvSpPr>
          <p:cNvPr id="23" name="右大括号 22"/>
          <p:cNvSpPr/>
          <p:nvPr/>
        </p:nvSpPr>
        <p:spPr>
          <a:xfrm>
            <a:off x="6904355" y="951230"/>
            <a:ext cx="361315" cy="2437765"/>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4" name="文本框 23"/>
          <p:cNvSpPr txBox="1"/>
          <p:nvPr/>
        </p:nvSpPr>
        <p:spPr>
          <a:xfrm>
            <a:off x="7417837" y="1713854"/>
            <a:ext cx="551815" cy="947705"/>
          </a:xfrm>
          <a:prstGeom prst="rect">
            <a:avLst/>
          </a:prstGeom>
          <a:solidFill>
            <a:schemeClr val="accent5">
              <a:lumMod val="20000"/>
              <a:lumOff val="80000"/>
            </a:schemeClr>
          </a:solidFill>
          <a:ln w="15875">
            <a:solidFill>
              <a:srgbClr val="FF0000"/>
            </a:solidFill>
          </a:ln>
        </p:spPr>
        <p:txBody>
          <a:bodyPr vert="eaVert" wrap="square" rtlCol="0">
            <a:spAutoFit/>
          </a:bodyPr>
          <a:lstStyle/>
          <a:p>
            <a:r>
              <a:rPr lang="zh-CN" altLang="en-US" sz="2400" b="1" dirty="0">
                <a:latin typeface="黑体" panose="02010609060101010101" pitchFamily="2" charset="-122"/>
                <a:ea typeface="黑体" panose="02010609060101010101" pitchFamily="2" charset="-122"/>
              </a:rPr>
              <a:t>侵 略</a:t>
            </a:r>
            <a:endParaRPr lang="zh-CN" altLang="en-US" sz="2400" b="1" dirty="0">
              <a:latin typeface="黑体" panose="02010609060101010101" pitchFamily="2" charset="-122"/>
              <a:ea typeface="黑体" panose="02010609060101010101" pitchFamily="2" charset="-122"/>
            </a:endParaRPr>
          </a:p>
        </p:txBody>
      </p:sp>
      <p:sp>
        <p:nvSpPr>
          <p:cNvPr id="25" name="右大括号 24"/>
          <p:cNvSpPr/>
          <p:nvPr/>
        </p:nvSpPr>
        <p:spPr>
          <a:xfrm>
            <a:off x="7463790" y="3919220"/>
            <a:ext cx="450850" cy="2169160"/>
          </a:xfrm>
          <a:prstGeom prst="righ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6" name="文本框 25"/>
          <p:cNvSpPr txBox="1"/>
          <p:nvPr/>
        </p:nvSpPr>
        <p:spPr>
          <a:xfrm>
            <a:off x="8114370" y="4283992"/>
            <a:ext cx="551815" cy="984140"/>
          </a:xfrm>
          <a:prstGeom prst="rect">
            <a:avLst/>
          </a:prstGeom>
          <a:solidFill>
            <a:schemeClr val="accent5">
              <a:lumMod val="20000"/>
              <a:lumOff val="80000"/>
            </a:schemeClr>
          </a:solidFill>
          <a:ln>
            <a:solidFill>
              <a:srgbClr val="FF0000"/>
            </a:solidFill>
          </a:ln>
        </p:spPr>
        <p:txBody>
          <a:bodyPr vert="eaVert" wrap="square" rtlCol="0">
            <a:spAutoFit/>
          </a:bodyPr>
          <a:lstStyle/>
          <a:p>
            <a:r>
              <a:rPr lang="zh-CN" altLang="en-US" sz="2400" b="1" dirty="0">
                <a:latin typeface="黑体" panose="02010609060101010101" pitchFamily="2" charset="-122"/>
                <a:ea typeface="黑体" panose="02010609060101010101" pitchFamily="2" charset="-122"/>
              </a:rPr>
              <a:t>觉 醒</a:t>
            </a:r>
            <a:endParaRPr lang="zh-CN" altLang="en-US" sz="2400" b="1" dirty="0">
              <a:latin typeface="黑体" panose="02010609060101010101" pitchFamily="2" charset="-122"/>
              <a:ea typeface="黑体" panose="02010609060101010101" pitchFamily="2" charset="-122"/>
            </a:endParaRPr>
          </a:p>
        </p:txBody>
      </p:sp>
      <p:sp>
        <p:nvSpPr>
          <p:cNvPr id="27" name="左大括号 26"/>
          <p:cNvSpPr/>
          <p:nvPr/>
        </p:nvSpPr>
        <p:spPr>
          <a:xfrm>
            <a:off x="1043305" y="1423035"/>
            <a:ext cx="342900" cy="313817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8" name="左大括号 27"/>
          <p:cNvSpPr/>
          <p:nvPr/>
        </p:nvSpPr>
        <p:spPr>
          <a:xfrm>
            <a:off x="3676650" y="833120"/>
            <a:ext cx="279400" cy="1290955"/>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9" name="左大括号 28"/>
          <p:cNvSpPr/>
          <p:nvPr/>
        </p:nvSpPr>
        <p:spPr>
          <a:xfrm>
            <a:off x="3609340" y="2367915"/>
            <a:ext cx="279400" cy="112903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30" name="左大括号 29"/>
          <p:cNvSpPr/>
          <p:nvPr/>
        </p:nvSpPr>
        <p:spPr>
          <a:xfrm>
            <a:off x="3609340" y="4009390"/>
            <a:ext cx="346075" cy="155194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Tm="2000">
        <p15:prstTrans prst="origami"/>
      </p:transition>
    </mc:Choice>
    <mc:Fallback>
      <p:transition spd="slow" advTm="2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 name="文本框 2208771"/>
          <p:cNvSpPr txBox="1"/>
          <p:nvPr/>
        </p:nvSpPr>
        <p:spPr>
          <a:xfrm>
            <a:off x="107315" y="835978"/>
            <a:ext cx="8881745" cy="2652395"/>
          </a:xfrm>
          <a:prstGeom prst="rect">
            <a:avLst/>
          </a:prstGeom>
          <a:noFill/>
          <a:ln w="9525">
            <a:noFill/>
          </a:ln>
        </p:spPr>
        <p:txBody>
          <a:bodyPr wrap="square" lIns="68555" tIns="34277" rIns="68555" bIns="34277" anchor="t" anchorCtr="0">
            <a:spAutoFit/>
          </a:bodyPr>
          <a:p>
            <a:pPr>
              <a:spcBef>
                <a:spcPct val="50000"/>
              </a:spcBef>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民族矛盾：</a:t>
            </a:r>
            <a:r>
              <a:rPr lang="zh-CN" altLang="en-US" sz="2400" b="1" dirty="0">
                <a:latin typeface="黑体" panose="02010609060101010101" pitchFamily="2" charset="-122"/>
                <a:ea typeface="黑体" panose="02010609060101010101" pitchFamily="2" charset="-122"/>
                <a:cs typeface="黑体" panose="02010609060101010101" pitchFamily="2" charset="-122"/>
              </a:rPr>
              <a:t>外国资本主义同中华民族矛盾</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spcBef>
                <a:spcPct val="50000"/>
              </a:spcBef>
            </a:pP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阶级矛盾：</a:t>
            </a:r>
            <a:r>
              <a:rPr lang="zh-CN" altLang="en-US" sz="2400" b="1" dirty="0">
                <a:latin typeface="黑体" panose="02010609060101010101" pitchFamily="2" charset="-122"/>
                <a:ea typeface="黑体" panose="02010609060101010101" pitchFamily="2" charset="-122"/>
                <a:cs typeface="黑体" panose="02010609060101010101" pitchFamily="2" charset="-122"/>
              </a:rPr>
              <a:t>封建主义同人民大众矛盾</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spcBef>
                <a:spcPct val="50000"/>
              </a:spcBef>
            </a:pPr>
            <a:r>
              <a:rPr lang="en-US" altLang="zh-CN" sz="2400" b="1" dirty="0">
                <a:latin typeface="黑体" panose="02010609060101010101" pitchFamily="2" charset="-122"/>
                <a:ea typeface="黑体" panose="02010609060101010101" pitchFamily="2" charset="-122"/>
                <a:cs typeface="黑体" panose="02010609060101010101" pitchFamily="2" charset="-122"/>
              </a:rPr>
              <a:t>1901</a:t>
            </a:r>
            <a:r>
              <a:rPr lang="zh-CN" altLang="en-US" sz="2400" b="1" dirty="0">
                <a:latin typeface="黑体" panose="02010609060101010101" pitchFamily="2" charset="-122"/>
                <a:ea typeface="黑体" panose="02010609060101010101" pitchFamily="2" charset="-122"/>
                <a:cs typeface="黑体" panose="02010609060101010101" pitchFamily="2" charset="-122"/>
              </a:rPr>
              <a:t>年后两大矛盾趋于合流；</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spcBef>
                <a:spcPct val="50000"/>
              </a:spcBef>
            </a:pPr>
            <a:r>
              <a:rPr lang="zh-CN" altLang="en-US" sz="2400" b="1" dirty="0">
                <a:latin typeface="黑体" panose="02010609060101010101" pitchFamily="2" charset="-122"/>
                <a:ea typeface="黑体" panose="02010609060101010101" pitchFamily="2" charset="-122"/>
                <a:cs typeface="黑体" panose="02010609060101010101" pitchFamily="2" charset="-122"/>
              </a:rPr>
              <a:t>国共十年对峙时期和解放战争时期阶级矛盾成为主要矛盾；</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spcBef>
                <a:spcPct val="50000"/>
              </a:spcBef>
            </a:pPr>
            <a:r>
              <a:rPr lang="zh-CN" altLang="en-US" sz="2400" b="1" dirty="0">
                <a:latin typeface="黑体" panose="02010609060101010101" pitchFamily="2" charset="-122"/>
                <a:ea typeface="黑体" panose="02010609060101010101" pitchFamily="2" charset="-122"/>
                <a:cs typeface="黑体" panose="02010609060101010101" pitchFamily="2" charset="-122"/>
              </a:rPr>
              <a:t>抗日战争时期民族矛盾成为主要矛盾</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p:txBody>
      </p:sp>
      <p:sp>
        <p:nvSpPr>
          <p:cNvPr id="14" name="文本框 2208771"/>
          <p:cNvSpPr txBox="1"/>
          <p:nvPr/>
        </p:nvSpPr>
        <p:spPr>
          <a:xfrm>
            <a:off x="267335" y="4082098"/>
            <a:ext cx="8608695" cy="1174750"/>
          </a:xfrm>
          <a:prstGeom prst="rect">
            <a:avLst/>
          </a:prstGeom>
          <a:noFill/>
          <a:ln w="9525">
            <a:noFill/>
          </a:ln>
        </p:spPr>
        <p:txBody>
          <a:bodyPr wrap="square" lIns="68555" tIns="34277" rIns="68555" bIns="34277" anchor="t" anchorCtr="0">
            <a:spAutoFit/>
          </a:bodyPr>
          <a:p>
            <a:pPr>
              <a:lnSpc>
                <a:spcPct val="150000"/>
              </a:lnSpc>
            </a:pPr>
            <a:r>
              <a:rPr lang="zh-CN" altLang="en-US" sz="2400" b="1" dirty="0">
                <a:solidFill>
                  <a:srgbClr val="FF0000"/>
                </a:solidFill>
                <a:latin typeface="黑体" panose="02010609060101010101" pitchFamily="2" charset="-122"/>
                <a:ea typeface="黑体" panose="02010609060101010101" pitchFamily="2" charset="-122"/>
              </a:rPr>
              <a:t>反侵略</a:t>
            </a: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民族独立和人民解放</a:t>
            </a:r>
            <a:r>
              <a:rPr lang="zh-CN" altLang="en-US" sz="2400" b="1" dirty="0">
                <a:solidFill>
                  <a:srgbClr val="FF0000"/>
                </a:solidFill>
                <a:latin typeface="黑体" panose="02010609060101010101" pitchFamily="2" charset="-122"/>
                <a:ea typeface="黑体" panose="02010609060101010101" pitchFamily="2" charset="-122"/>
              </a:rPr>
              <a:t>（民族革命）</a:t>
            </a: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solidFill>
                  <a:srgbClr val="002060"/>
                </a:solidFill>
                <a:latin typeface="微软雅黑" panose="020B0503020204020204" charset="-122"/>
                <a:ea typeface="微软雅黑" panose="020B0503020204020204" charset="-122"/>
                <a:sym typeface="微软雅黑" panose="020B0503020204020204" charset="-122"/>
              </a:rPr>
              <a:t>前提和基础</a:t>
            </a:r>
            <a:endParaRPr lang="en-US" altLang="zh-CN" sz="2400" b="1" dirty="0">
              <a:solidFill>
                <a:srgbClr val="00B0F0"/>
              </a:solidFill>
              <a:latin typeface="黑体" panose="02010609060101010101" pitchFamily="2" charset="-122"/>
              <a:ea typeface="黑体" panose="02010609060101010101" pitchFamily="2" charset="-122"/>
            </a:endParaRPr>
          </a:p>
          <a:p>
            <a:pPr>
              <a:lnSpc>
                <a:spcPct val="150000"/>
              </a:lnSpc>
            </a:pPr>
            <a:r>
              <a:rPr lang="zh-CN" altLang="en-US" sz="2400" b="1" dirty="0">
                <a:solidFill>
                  <a:srgbClr val="FF0000"/>
                </a:solidFill>
                <a:latin typeface="黑体" panose="02010609060101010101" pitchFamily="2" charset="-122"/>
                <a:ea typeface="黑体" panose="02010609060101010101" pitchFamily="2" charset="-122"/>
              </a:rPr>
              <a:t>反封建</a:t>
            </a: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国家富强和人民富裕</a:t>
            </a:r>
            <a:r>
              <a:rPr lang="zh-CN" altLang="en-US" sz="2400" b="1" dirty="0">
                <a:solidFill>
                  <a:srgbClr val="FF0000"/>
                </a:solidFill>
                <a:latin typeface="黑体" panose="02010609060101010101" pitchFamily="2" charset="-122"/>
                <a:ea typeface="黑体" panose="02010609060101010101" pitchFamily="2" charset="-122"/>
              </a:rPr>
              <a:t>（民主革命）</a:t>
            </a:r>
            <a:r>
              <a:rPr lang="en-US" altLang="zh-CN" sz="2400" b="1" dirty="0">
                <a:solidFill>
                  <a:srgbClr val="FF0000"/>
                </a:solidFill>
                <a:latin typeface="黑体" panose="02010609060101010101" pitchFamily="2" charset="-122"/>
                <a:ea typeface="黑体" panose="02010609060101010101" pitchFamily="2" charset="-122"/>
              </a:rPr>
              <a:t>——</a:t>
            </a:r>
            <a:r>
              <a:rPr lang="zh-CN" altLang="en-US" sz="2400" b="1" dirty="0">
                <a:solidFill>
                  <a:srgbClr val="002060"/>
                </a:solidFill>
                <a:latin typeface="微软雅黑" panose="020B0503020204020204" charset="-122"/>
                <a:ea typeface="微软雅黑" panose="020B0503020204020204" charset="-122"/>
                <a:sym typeface="微软雅黑" panose="020B0503020204020204" charset="-122"/>
              </a:rPr>
              <a:t>保障和目的</a:t>
            </a:r>
            <a:endParaRPr lang="zh-CN" altLang="en-US" sz="2400" b="1" dirty="0">
              <a:solidFill>
                <a:srgbClr val="002060"/>
              </a:solidFill>
              <a:latin typeface="微软雅黑" panose="020B0503020204020204" charset="-122"/>
              <a:ea typeface="微软雅黑" panose="020B0503020204020204" charset="-122"/>
              <a:sym typeface="微软雅黑" panose="020B0503020204020204" charset="-122"/>
            </a:endParaRPr>
          </a:p>
        </p:txBody>
      </p:sp>
      <p:sp>
        <p:nvSpPr>
          <p:cNvPr id="79898" name="Rectangle 8"/>
          <p:cNvSpPr/>
          <p:nvPr/>
        </p:nvSpPr>
        <p:spPr>
          <a:xfrm>
            <a:off x="131416" y="260386"/>
            <a:ext cx="2316480" cy="460375"/>
          </a:xfrm>
          <a:prstGeom prst="rect">
            <a:avLst/>
          </a:prstGeom>
          <a:noFill/>
          <a:ln w="9525">
            <a:noFill/>
          </a:ln>
        </p:spPr>
        <p:txBody>
          <a:bodyPr wrap="none" anchor="t" anchorCtr="0">
            <a:spAutoFit/>
          </a:bodyPr>
          <a:p>
            <a:r>
              <a:rPr lang="zh-CN" altLang="en-US" sz="2400" b="1" dirty="0">
                <a:solidFill>
                  <a:srgbClr val="006600"/>
                </a:solidFill>
                <a:latin typeface="微软雅黑" panose="020B0503020204020204" charset="-122"/>
                <a:ea typeface="微软雅黑" panose="020B0503020204020204" charset="-122"/>
              </a:rPr>
              <a:t>两对主要矛盾：</a:t>
            </a:r>
            <a:endParaRPr lang="zh-CN" altLang="en-US" sz="2400" b="1" dirty="0">
              <a:solidFill>
                <a:srgbClr val="006600"/>
              </a:solidFill>
              <a:latin typeface="微软雅黑" panose="020B0503020204020204" charset="-122"/>
              <a:ea typeface="微软雅黑" panose="020B0503020204020204" charset="-122"/>
            </a:endParaRPr>
          </a:p>
        </p:txBody>
      </p:sp>
      <p:sp>
        <p:nvSpPr>
          <p:cNvPr id="79899" name="Rectangle 8"/>
          <p:cNvSpPr/>
          <p:nvPr/>
        </p:nvSpPr>
        <p:spPr>
          <a:xfrm>
            <a:off x="131263" y="3641137"/>
            <a:ext cx="2316480" cy="460375"/>
          </a:xfrm>
          <a:prstGeom prst="rect">
            <a:avLst/>
          </a:prstGeom>
          <a:noFill/>
          <a:ln w="9525">
            <a:noFill/>
          </a:ln>
        </p:spPr>
        <p:txBody>
          <a:bodyPr wrap="none" anchor="t" anchorCtr="0">
            <a:spAutoFit/>
          </a:bodyPr>
          <a:p>
            <a:r>
              <a:rPr lang="zh-CN" altLang="en-US" sz="2400" b="1" dirty="0">
                <a:solidFill>
                  <a:srgbClr val="006600"/>
                </a:solidFill>
                <a:latin typeface="微软雅黑" panose="020B0503020204020204" charset="-122"/>
                <a:ea typeface="微软雅黑" panose="020B0503020204020204" charset="-122"/>
              </a:rPr>
              <a:t>两大历史任务：</a:t>
            </a:r>
            <a:endParaRPr lang="zh-CN" altLang="en-US" sz="2400" b="1" dirty="0">
              <a:solidFill>
                <a:srgbClr val="006600"/>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2" end="2"/>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anim calcmode="lin" valueType="num">
                                      <p:cBhvr additive="base">
                                        <p:cTn id="25" dur="500"/>
                                        <p:tgtEl>
                                          <p:spTgt spid="1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9899"/>
                                        </p:tgtEl>
                                        <p:attrNameLst>
                                          <p:attrName>style.visibility</p:attrName>
                                        </p:attrNameLst>
                                      </p:cBhvr>
                                      <p:to>
                                        <p:strVal val="visible"/>
                                      </p:to>
                                    </p:set>
                                    <p:anim calcmode="lin" valueType="num">
                                      <p:cBhvr additive="base">
                                        <p:cTn id="31" dur="500"/>
                                        <p:tgtEl>
                                          <p:spTgt spid="79899"/>
                                        </p:tgtEl>
                                        <p:attrNameLst>
                                          <p:attrName>ppt_y</p:attrName>
                                        </p:attrNameLst>
                                      </p:cBhvr>
                                      <p:tavLst>
                                        <p:tav tm="0">
                                          <p:val>
                                            <p:strVal val="#ppt_y+#ppt_h*1.125000"/>
                                          </p:val>
                                        </p:tav>
                                        <p:tav tm="100000">
                                          <p:val>
                                            <p:strVal val="#ppt_y"/>
                                          </p:val>
                                        </p:tav>
                                      </p:tavLst>
                                    </p:anim>
                                    <p:animEffect transition="in" filter="wipe(up)">
                                      <p:cBhvr>
                                        <p:cTn id="32" dur="500"/>
                                        <p:tgtEl>
                                          <p:spTgt spid="7989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7989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0913" name="Rectangle 8"/>
          <p:cNvSpPr/>
          <p:nvPr/>
        </p:nvSpPr>
        <p:spPr>
          <a:xfrm>
            <a:off x="323821" y="260366"/>
            <a:ext cx="2316480" cy="460375"/>
          </a:xfrm>
          <a:prstGeom prst="rect">
            <a:avLst/>
          </a:prstGeom>
          <a:noFill/>
          <a:ln w="9525">
            <a:noFill/>
          </a:ln>
        </p:spPr>
        <p:txBody>
          <a:bodyPr wrap="none" anchor="t" anchorCtr="0">
            <a:spAutoFit/>
          </a:bodyPr>
          <a:p>
            <a:r>
              <a:rPr lang="zh-CN" altLang="en-US" sz="2400" b="1" dirty="0">
                <a:solidFill>
                  <a:srgbClr val="006600"/>
                </a:solidFill>
                <a:latin typeface="微软雅黑" panose="020B0503020204020204" charset="-122"/>
                <a:ea typeface="微软雅黑" panose="020B0503020204020204" charset="-122"/>
              </a:rPr>
              <a:t>四条基本线索：</a:t>
            </a:r>
            <a:endParaRPr lang="zh-CN" altLang="en-US" sz="2400" b="1" dirty="0">
              <a:solidFill>
                <a:srgbClr val="006600"/>
              </a:solidFill>
              <a:latin typeface="微软雅黑" panose="020B0503020204020204" charset="-122"/>
              <a:ea typeface="微软雅黑" panose="020B0503020204020204" charset="-122"/>
            </a:endParaRPr>
          </a:p>
        </p:txBody>
      </p:sp>
      <p:sp>
        <p:nvSpPr>
          <p:cNvPr id="48131" name="矩形 48130"/>
          <p:cNvSpPr/>
          <p:nvPr/>
        </p:nvSpPr>
        <p:spPr>
          <a:xfrm>
            <a:off x="395605" y="908685"/>
            <a:ext cx="8333740" cy="4066540"/>
          </a:xfrm>
          <a:prstGeom prst="rect">
            <a:avLst/>
          </a:prstGeom>
          <a:noFill/>
          <a:ln w="9525">
            <a:noFill/>
          </a:ln>
        </p:spPr>
        <p:txBody>
          <a:bodyPr wrap="square" anchor="t" anchorCtr="0">
            <a:spAutoFit/>
          </a:bodyPr>
          <a:p>
            <a:pPr>
              <a:lnSpc>
                <a:spcPts val="3875"/>
              </a:lnSpc>
            </a:pPr>
            <a:r>
              <a:rPr lang="zh-CN" altLang="zh-CN" sz="2400" b="1" dirty="0">
                <a:latin typeface="黑体" panose="02010609060101010101" pitchFamily="2" charset="-122"/>
                <a:ea typeface="黑体" panose="02010609060101010101" pitchFamily="2" charset="-122"/>
                <a:cs typeface="黑体" panose="02010609060101010101" pitchFamily="2" charset="-122"/>
              </a:rPr>
              <a:t>⒈</a:t>
            </a:r>
            <a:r>
              <a:rPr lang="zh-CN" altLang="en-US" sz="2400" b="1" dirty="0">
                <a:latin typeface="黑体" panose="02010609060101010101" pitchFamily="2" charset="-122"/>
                <a:ea typeface="黑体" panose="02010609060101010101" pitchFamily="2" charset="-122"/>
                <a:cs typeface="黑体" panose="02010609060101010101" pitchFamily="2" charset="-122"/>
              </a:rPr>
              <a:t>中国沦为半殖民地半封建社会的</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屈辱史</a:t>
            </a:r>
            <a:endParaRPr lang="zh-CN" altLang="en-US" sz="2400" b="1" dirty="0">
              <a:latin typeface="黑体" panose="02010609060101010101" pitchFamily="2" charset="-122"/>
              <a:ea typeface="黑体" panose="02010609060101010101" pitchFamily="2" charset="-122"/>
              <a:cs typeface="黑体" panose="02010609060101010101" pitchFamily="2" charset="-122"/>
            </a:endParaRPr>
          </a:p>
          <a:p>
            <a:pPr>
              <a:lnSpc>
                <a:spcPts val="3875"/>
              </a:lnSpc>
            </a:pPr>
            <a:r>
              <a:rPr lang="zh-CN" altLang="zh-CN" sz="2400" b="1" dirty="0">
                <a:latin typeface="黑体" panose="02010609060101010101" pitchFamily="2" charset="-122"/>
                <a:ea typeface="黑体" panose="02010609060101010101" pitchFamily="2" charset="-122"/>
                <a:cs typeface="黑体" panose="02010609060101010101" pitchFamily="2" charset="-122"/>
              </a:rPr>
              <a:t>⒉</a:t>
            </a:r>
            <a:r>
              <a:rPr lang="zh-CN" altLang="en-US" sz="2400" b="1" dirty="0">
                <a:latin typeface="黑体" panose="02010609060101010101" pitchFamily="2" charset="-122"/>
                <a:ea typeface="黑体" panose="02010609060101010101" pitchFamily="2" charset="-122"/>
                <a:cs typeface="黑体" panose="02010609060101010101" pitchFamily="2" charset="-122"/>
              </a:rPr>
              <a:t>中国人奋起抗争</a:t>
            </a:r>
            <a:r>
              <a:rPr lang="en-US" altLang="zh-CN" sz="2400" b="1" dirty="0">
                <a:latin typeface="黑体" panose="02010609060101010101" pitchFamily="2" charset="-122"/>
                <a:ea typeface="黑体" panose="02010609060101010101" pitchFamily="2" charset="-122"/>
                <a:cs typeface="黑体" panose="02010609060101010101" pitchFamily="2" charset="-122"/>
              </a:rPr>
              <a:t>,</a:t>
            </a:r>
            <a:r>
              <a:rPr lang="zh-CN" altLang="en-US" sz="2400" b="1" dirty="0">
                <a:latin typeface="黑体" panose="02010609060101010101" pitchFamily="2" charset="-122"/>
                <a:ea typeface="黑体" panose="02010609060101010101" pitchFamily="2" charset="-122"/>
                <a:cs typeface="黑体" panose="02010609060101010101" pitchFamily="2" charset="-122"/>
              </a:rPr>
              <a:t>反抗侵略的</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抗争史</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ts val="3875"/>
              </a:lnSpc>
            </a:pPr>
            <a:r>
              <a:rPr lang="en-US" altLang="zh-CN" sz="2400" b="1" dirty="0">
                <a:latin typeface="黑体" panose="02010609060101010101" pitchFamily="2" charset="-122"/>
                <a:ea typeface="黑体" panose="02010609060101010101" pitchFamily="2" charset="-122"/>
                <a:cs typeface="黑体" panose="02010609060101010101" pitchFamily="2" charset="-122"/>
              </a:rPr>
              <a:t>⒊</a:t>
            </a:r>
            <a:r>
              <a:rPr lang="zh-CN" altLang="en-US" sz="2400" b="1" dirty="0">
                <a:latin typeface="黑体" panose="02010609060101010101" pitchFamily="2" charset="-122"/>
                <a:ea typeface="黑体" panose="02010609060101010101" pitchFamily="2" charset="-122"/>
                <a:cs typeface="黑体" panose="02010609060101010101" pitchFamily="2" charset="-122"/>
              </a:rPr>
              <a:t>先进的中国人寻求救国救民之路的</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探索史</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ts val="3875"/>
              </a:lnSpc>
            </a:pP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    ① 地主阶级：抵抗派、洋务派</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pPr>
              <a:lnSpc>
                <a:spcPts val="3875"/>
              </a:lnSpc>
            </a:pP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    ② 农民阶级：太平天国运动、义和团运动</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pPr>
              <a:lnSpc>
                <a:spcPts val="3875"/>
              </a:lnSpc>
            </a:pP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    ③ 资产阶级：维新派、革命派、激进派</a:t>
            </a:r>
            <a:endPar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endParaRPr>
          </a:p>
          <a:p>
            <a:pPr>
              <a:lnSpc>
                <a:spcPts val="3875"/>
              </a:lnSpc>
            </a:pPr>
            <a:r>
              <a:rPr lang="zh-CN" altLang="en-US" sz="2400" b="1" dirty="0">
                <a:latin typeface="黑体" panose="02010609060101010101" pitchFamily="2" charset="-122"/>
                <a:ea typeface="黑体" panose="02010609060101010101" pitchFamily="2" charset="-122"/>
                <a:cs typeface="黑体" panose="02010609060101010101" pitchFamily="2" charset="-122"/>
                <a:sym typeface="微软雅黑" panose="020B0503020204020204" charset="-122"/>
              </a:rPr>
              <a:t>    ④ 无产阶级：领导了反帝反封建的新民主主义革命</a:t>
            </a:r>
            <a:endPar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a:p>
            <a:pPr>
              <a:lnSpc>
                <a:spcPts val="3875"/>
              </a:lnSpc>
            </a:pPr>
            <a:r>
              <a:rPr lang="zh-CN" altLang="zh-CN" sz="2400" b="1" dirty="0">
                <a:latin typeface="黑体" panose="02010609060101010101" pitchFamily="2" charset="-122"/>
                <a:ea typeface="黑体" panose="02010609060101010101" pitchFamily="2" charset="-122"/>
                <a:cs typeface="黑体" panose="02010609060101010101" pitchFamily="2" charset="-122"/>
              </a:rPr>
              <a:t>⒋</a:t>
            </a:r>
            <a:r>
              <a:rPr lang="zh-CN" altLang="en-US" sz="2400" b="1" dirty="0">
                <a:latin typeface="黑体" panose="02010609060101010101" pitchFamily="2" charset="-122"/>
                <a:ea typeface="黑体" panose="02010609060101010101" pitchFamily="2" charset="-122"/>
                <a:cs typeface="黑体" panose="02010609060101010101" pitchFamily="2" charset="-122"/>
              </a:rPr>
              <a:t>中国由农业社会向工业社会社会转型的</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rPr>
              <a:t>近代化历史</a:t>
            </a:r>
            <a:endParaRPr lang="en-US" altLang="zh-CN" sz="2400" b="1"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calcmode="lin" valueType="num">
                                      <p:cBhvr additive="base">
                                        <p:cTn id="7" dur="500" fill="hold"/>
                                        <p:tgtEl>
                                          <p:spTgt spid="48131"/>
                                        </p:tgtEl>
                                        <p:attrNameLst>
                                          <p:attrName>ppt_x</p:attrName>
                                        </p:attrNameLst>
                                      </p:cBhvr>
                                      <p:tavLst>
                                        <p:tav tm="0">
                                          <p:val>
                                            <p:strVal val="#ppt_x"/>
                                          </p:val>
                                        </p:tav>
                                        <p:tav tm="100000">
                                          <p:val>
                                            <p:strVal val="#ppt_x"/>
                                          </p:val>
                                        </p:tav>
                                      </p:tavLst>
                                    </p:anim>
                                    <p:anim calcmode="lin" valueType="num">
                                      <p:cBhvr additive="base">
                                        <p:cTn id="8"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6017" name="Picture 2" descr="C:\Users\Administrator\Desktop\自创.png"/>
          <p:cNvPicPr>
            <a:picLocks noChangeAspect="1"/>
          </p:cNvPicPr>
          <p:nvPr/>
        </p:nvPicPr>
        <p:blipFill>
          <a:blip r:embed="rId1"/>
          <a:stretch>
            <a:fillRect/>
          </a:stretch>
        </p:blipFill>
        <p:spPr>
          <a:xfrm>
            <a:off x="0" y="808673"/>
            <a:ext cx="9144635" cy="5200015"/>
          </a:xfrm>
          <a:prstGeom prst="rect">
            <a:avLst/>
          </a:prstGeom>
          <a:noFill/>
          <a:ln w="9525">
            <a:noFill/>
          </a:ln>
        </p:spPr>
      </p:pic>
      <p:sp>
        <p:nvSpPr>
          <p:cNvPr id="6" name="矩形 5"/>
          <p:cNvSpPr/>
          <p:nvPr/>
        </p:nvSpPr>
        <p:spPr>
          <a:xfrm>
            <a:off x="395605" y="332423"/>
            <a:ext cx="8562340" cy="398145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43" tIns="25721" rIns="51443" bIns="25721" anchor="ctr"/>
          <a:p>
            <a:pPr algn="ctr">
              <a:lnSpc>
                <a:spcPct val="100000"/>
              </a:lnSpc>
              <a:defRPr/>
            </a:pPr>
            <a:r>
              <a:rPr lang="zh-CN" altLang="en-US" sz="40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第五单元 晚清时期的内忧外患</a:t>
            </a:r>
            <a:endParaRPr lang="zh-CN" altLang="en-US" sz="40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algn="ctr">
              <a:lnSpc>
                <a:spcPct val="100000"/>
              </a:lnSpc>
              <a:defRPr/>
            </a:pPr>
            <a:r>
              <a:rPr lang="zh-CN" altLang="en-US" sz="40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与救亡图存</a:t>
            </a:r>
            <a:r>
              <a:rPr lang="zh-CN" altLang="en-US" sz="28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1840</a:t>
            </a:r>
            <a:r>
              <a:rPr lang="zh-CN" altLang="en-US" sz="28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a:t>
            </a:r>
            <a:r>
              <a:rPr lang="en-US" altLang="zh-CN" sz="28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1912</a:t>
            </a:r>
            <a:r>
              <a:rPr lang="zh-CN" altLang="en-US" sz="2800" b="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a:t>
            </a:r>
            <a:endParaRPr lang="zh-CN" altLang="en-US" sz="40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algn="ctr">
              <a:lnSpc>
                <a:spcPct val="100000"/>
              </a:lnSpc>
              <a:defRPr/>
            </a:pPr>
            <a:endPar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algn="ctr">
              <a:lnSpc>
                <a:spcPct val="100000"/>
              </a:lnSpc>
              <a:defRPr/>
            </a:pPr>
            <a:r>
              <a:rPr lang="zh-CN" altLang="en-US" sz="32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第</a:t>
            </a:r>
            <a:r>
              <a:rPr lang="en-US" altLang="zh-CN" sz="32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16</a:t>
            </a:r>
            <a:r>
              <a:rPr lang="zh-CN" altLang="en-US" sz="32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rPr>
              <a:t>课  两次鸦片战争</a:t>
            </a:r>
            <a:endParaRPr lang="zh-CN" altLang="en-US" sz="3200" b="1" strike="noStrike" noProof="1" dirty="0">
              <a:solidFill>
                <a:srgbClr val="FF0000"/>
              </a:solidFill>
              <a:latin typeface="黑体" panose="02010609060101010101" pitchFamily="2" charset="-122"/>
              <a:ea typeface="黑体" panose="02010609060101010101" pitchFamily="2" charset="-122"/>
              <a:cs typeface="黑体" panose="02010609060101010101" pitchFamily="2" charset="-122"/>
              <a:sym typeface="+mn-ea"/>
            </a:endParaRPr>
          </a:p>
          <a:p>
            <a:pPr algn="ctr">
              <a:lnSpc>
                <a:spcPct val="100000"/>
              </a:lnSpc>
              <a:defRPr/>
            </a:pPr>
            <a:r>
              <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第</a:t>
            </a:r>
            <a:r>
              <a:rPr lang="en-US" altLang="zh-CN"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17</a:t>
            </a:r>
            <a:r>
              <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课  国家出路的探索与列强侵略的加剧</a:t>
            </a:r>
            <a:endPar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algn="ctr">
              <a:lnSpc>
                <a:spcPct val="100000"/>
              </a:lnSpc>
              <a:defRPr/>
            </a:pPr>
            <a:r>
              <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第</a:t>
            </a:r>
            <a:r>
              <a:rPr lang="en-US" altLang="zh-CN"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18</a:t>
            </a:r>
            <a:r>
              <a:rPr lang="zh-CN" altLang="en-US"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课  </a:t>
            </a:r>
            <a:r>
              <a:rPr lang="zh-CN" sz="28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挽救民族危亡的斗争</a:t>
            </a:r>
            <a:r>
              <a:rPr lang="zh-CN" altLang="en-US" sz="33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rPr>
              <a:t>                                              </a:t>
            </a:r>
            <a:endParaRPr lang="zh-CN" altLang="en-US" sz="3300" b="1" strike="noStrike" noProof="1" dirty="0">
              <a:solidFill>
                <a:srgbClr val="000000"/>
              </a:solidFill>
              <a:latin typeface="黑体" panose="02010609060101010101" pitchFamily="2" charset="-122"/>
              <a:ea typeface="黑体" panose="02010609060101010101" pitchFamily="2" charset="-122"/>
              <a:cs typeface="黑体" panose="02010609060101010101" pitchFamily="2" charset="-122"/>
              <a:sym typeface="+mn-ea"/>
            </a:endParaRPr>
          </a:p>
          <a:p>
            <a:pPr algn="ctr" fontAlgn="base">
              <a:defRPr/>
            </a:pPr>
            <a:r>
              <a:rPr lang="zh-CN" altLang="en-US" sz="33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rPr>
              <a:t>         </a:t>
            </a:r>
            <a:endParaRPr lang="zh-CN" altLang="en-US" sz="3300" b="1" strike="noStrike" noProof="1" dirty="0">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9" name="TextBox 4"/>
          <p:cNvSpPr txBox="1">
            <a:spLocks noChangeArrowheads="1"/>
          </p:cNvSpPr>
          <p:nvPr/>
        </p:nvSpPr>
        <p:spPr bwMode="auto">
          <a:xfrm>
            <a:off x="109855" y="3860800"/>
            <a:ext cx="8924925" cy="1506855"/>
          </a:xfrm>
          <a:prstGeom prst="rect">
            <a:avLst/>
          </a:prstGeom>
          <a:solidFill>
            <a:schemeClr val="bg1"/>
          </a:solidFill>
          <a:ln w="9525">
            <a:noFill/>
            <a:miter lim="800000"/>
          </a:ln>
        </p:spPr>
        <p:txBody>
          <a:bodyPr wrap="square">
            <a:spAutoFit/>
          </a:bodyPr>
          <a:p>
            <a:pPr algn="l"/>
            <a:r>
              <a:rPr lang="zh-CN" altLang="en-US" sz="2300" b="1" dirty="0">
                <a:solidFill>
                  <a:srgbClr val="FF0000"/>
                </a:solidFill>
                <a:uFillTx/>
                <a:latin typeface="黑体" panose="02010609060101010101" pitchFamily="2" charset="-122"/>
                <a:ea typeface="黑体" panose="02010609060101010101" pitchFamily="2" charset="-122"/>
                <a:cs typeface="黑体" panose="02010609060101010101" pitchFamily="2" charset="-122"/>
              </a:rPr>
              <a:t>课程标准：</a:t>
            </a:r>
            <a:endParaRPr lang="zh-CN" altLang="en-US" sz="2300" b="1" dirty="0">
              <a:solidFill>
                <a:srgbClr val="FF0000"/>
              </a:solidFill>
              <a:uFillTx/>
              <a:latin typeface="黑体" panose="02010609060101010101" pitchFamily="2" charset="-122"/>
              <a:ea typeface="黑体" panose="02010609060101010101" pitchFamily="2" charset="-122"/>
              <a:cs typeface="黑体" panose="02010609060101010101" pitchFamily="2" charset="-122"/>
            </a:endParaRPr>
          </a:p>
          <a:p>
            <a:pPr algn="l"/>
            <a:r>
              <a:rPr lang="zh-CN" altLang="en-US" sz="2300" b="1">
                <a:solidFill>
                  <a:srgbClr val="000000"/>
                </a:solidFill>
                <a:latin typeface="仿宋" panose="02010609060101010101" pitchFamily="49" charset="-122"/>
                <a:ea typeface="黑体" panose="02010609060101010101" pitchFamily="2" charset="-122"/>
                <a:cs typeface="仿宋" panose="02010609060101010101" pitchFamily="49" charset="-122"/>
                <a:sym typeface="+mn-ea"/>
              </a:rPr>
              <a:t>认识列强侵华对中国社会的影响，概述晚清时期中国人民反抗外来侵略的斗争事迹，理解其性质和意义；认识社会各阶级为挽救危局所作的努力及存在的局限性。</a:t>
            </a:r>
            <a:endParaRPr lang="zh-CN" altLang="en-US" sz="2300" b="1" dirty="0">
              <a:solidFill>
                <a:schemeClr val="tx1"/>
              </a:solidFill>
              <a:uFillTx/>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3355" name="表格 13354"/>
          <p:cNvGraphicFramePr>
            <a:graphicFrameLocks noGrp="1"/>
          </p:cNvGraphicFramePr>
          <p:nvPr>
            <p:custDataLst>
              <p:tags r:id="rId1"/>
            </p:custDataLst>
          </p:nvPr>
        </p:nvGraphicFramePr>
        <p:xfrm>
          <a:off x="132080" y="955199"/>
          <a:ext cx="8893810" cy="4359910"/>
        </p:xfrm>
        <a:graphic>
          <a:graphicData uri="http://schemas.openxmlformats.org/drawingml/2006/table">
            <a:tbl>
              <a:tblPr/>
              <a:tblGrid>
                <a:gridCol w="1096010"/>
                <a:gridCol w="4051935"/>
                <a:gridCol w="3745865"/>
              </a:tblGrid>
              <a:tr h="463550">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国际</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国内</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77875">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政治</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32510">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经济</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8040">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军事</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21665">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外交</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5000">
                <a:tc>
                  <a:txBody>
                    <a:bodyPr/>
                    <a:lstStyle/>
                    <a:p>
                      <a:pPr marL="0" lvl="0" indent="0" algn="ctr">
                        <a:buNone/>
                      </a:pPr>
                      <a:r>
                        <a:rPr lang="zh-CN" altLang="en-US" sz="2600" b="1">
                          <a:solidFill>
                            <a:schemeClr val="tx1"/>
                          </a:solidFill>
                          <a:uFillTx/>
                          <a:latin typeface="黑体" panose="02010609060101010101" pitchFamily="2" charset="-122"/>
                          <a:ea typeface="黑体" panose="02010609060101010101" pitchFamily="2" charset="-122"/>
                        </a:rPr>
                        <a:t>综合</a:t>
                      </a: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marL="0" lvl="0" indent="0" algn="ctr">
                        <a:buNone/>
                      </a:pPr>
                      <a:endParaRPr lang="zh-CN" altLang="en-US" sz="2600" b="1">
                        <a:solidFill>
                          <a:schemeClr val="tx1"/>
                        </a:solidFill>
                        <a:uFillTx/>
                        <a:latin typeface="黑体" panose="02010609060101010101" pitchFamily="2" charset="-122"/>
                        <a:ea typeface="黑体" panose="02010609060101010101" pitchFamily="2"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3346" name="文本框 13345"/>
          <p:cNvSpPr txBox="1"/>
          <p:nvPr/>
        </p:nvSpPr>
        <p:spPr>
          <a:xfrm>
            <a:off x="5184458" y="4495800"/>
            <a:ext cx="3426619" cy="299085"/>
          </a:xfrm>
          <a:prstGeom prst="rect">
            <a:avLst/>
          </a:prstGeom>
          <a:noFill/>
          <a:ln w="9525">
            <a:noFill/>
          </a:ln>
        </p:spPr>
        <p:txBody>
          <a:bodyPr wrap="square">
            <a:spAutoFit/>
          </a:bodyPr>
          <a:lstStyle/>
          <a:p>
            <a:pPr algn="ctr">
              <a:spcBef>
                <a:spcPct val="50000"/>
              </a:spcBef>
            </a:pPr>
            <a:endParaRPr sz="1350" b="1">
              <a:latin typeface="黑体" panose="02010609060101010101" pitchFamily="2" charset="-122"/>
              <a:ea typeface="黑体" panose="02010609060101010101" pitchFamily="2" charset="-122"/>
            </a:endParaRPr>
          </a:p>
        </p:txBody>
      </p:sp>
      <p:sp>
        <p:nvSpPr>
          <p:cNvPr id="13352" name="矩形 13351"/>
          <p:cNvSpPr/>
          <p:nvPr/>
        </p:nvSpPr>
        <p:spPr>
          <a:xfrm>
            <a:off x="1616869" y="1487170"/>
            <a:ext cx="3286601" cy="521970"/>
          </a:xfrm>
          <a:prstGeom prst="rect">
            <a:avLst/>
          </a:prstGeom>
          <a:noFill/>
          <a:ln w="9525">
            <a:noFill/>
          </a:ln>
        </p:spPr>
        <p:txBody>
          <a:bodyPr wrap="square" anchor="t">
            <a:spAutoFit/>
          </a:bodyPr>
          <a:lstStyle/>
          <a:p>
            <a:pPr algn="ctr"/>
            <a:r>
              <a:rPr lang="zh-CN" altLang="en-US" sz="2800" b="1">
                <a:latin typeface="黑体" panose="02010609060101010101" pitchFamily="2" charset="-122"/>
                <a:ea typeface="黑体" panose="02010609060101010101" pitchFamily="2" charset="-122"/>
              </a:rPr>
              <a:t>资本主义民主制度</a:t>
            </a:r>
            <a:endParaRPr lang="zh-CN" altLang="en-US" sz="2800" b="1">
              <a:latin typeface="黑体" panose="02010609060101010101" pitchFamily="2" charset="-122"/>
              <a:ea typeface="黑体" panose="02010609060101010101" pitchFamily="2" charset="-122"/>
            </a:endParaRPr>
          </a:p>
        </p:txBody>
      </p:sp>
      <p:sp>
        <p:nvSpPr>
          <p:cNvPr id="13353" name="矩形 13352"/>
          <p:cNvSpPr/>
          <p:nvPr/>
        </p:nvSpPr>
        <p:spPr>
          <a:xfrm>
            <a:off x="5254625" y="1487170"/>
            <a:ext cx="3757295" cy="521970"/>
          </a:xfrm>
          <a:prstGeom prst="rect">
            <a:avLst/>
          </a:prstGeom>
          <a:noFill/>
          <a:ln w="9525">
            <a:noFill/>
          </a:ln>
        </p:spPr>
        <p:txBody>
          <a:bodyPr wrap="square" anchor="t">
            <a:spAutoFit/>
          </a:bodyPr>
          <a:lstStyle/>
          <a:p>
            <a:pPr algn="ctr">
              <a:spcBef>
                <a:spcPct val="20000"/>
              </a:spcBef>
            </a:pPr>
            <a:r>
              <a:rPr lang="zh-CN" altLang="en-US" sz="2800" b="1">
                <a:latin typeface="黑体" panose="02010609060101010101" pitchFamily="2" charset="-122"/>
                <a:ea typeface="黑体" panose="02010609060101010101" pitchFamily="2" charset="-122"/>
              </a:rPr>
              <a:t>腐败的封建专制统治</a:t>
            </a:r>
            <a:endParaRPr lang="zh-CN" altLang="en-US" sz="2800" b="1">
              <a:latin typeface="黑体" panose="02010609060101010101" pitchFamily="2" charset="-122"/>
              <a:ea typeface="黑体" panose="02010609060101010101" pitchFamily="2" charset="-122"/>
            </a:endParaRPr>
          </a:p>
        </p:txBody>
      </p:sp>
      <p:sp>
        <p:nvSpPr>
          <p:cNvPr id="13354" name="矩形 13353"/>
          <p:cNvSpPr/>
          <p:nvPr/>
        </p:nvSpPr>
        <p:spPr>
          <a:xfrm>
            <a:off x="1322070" y="2223770"/>
            <a:ext cx="3932555" cy="891540"/>
          </a:xfrm>
          <a:prstGeom prst="rect">
            <a:avLst/>
          </a:prstGeom>
          <a:noFill/>
          <a:ln w="9525">
            <a:noFill/>
          </a:ln>
        </p:spPr>
        <p:txBody>
          <a:bodyPr wrap="square" anchor="t">
            <a:spAutoFit/>
          </a:bodyPr>
          <a:lstStyle/>
          <a:p>
            <a:pPr algn="ctr">
              <a:spcBef>
                <a:spcPct val="20000"/>
              </a:spcBef>
            </a:pPr>
            <a:r>
              <a:rPr lang="zh-CN" altLang="en-US" sz="2600" b="1">
                <a:solidFill>
                  <a:schemeClr val="tx1"/>
                </a:solidFill>
                <a:uFillTx/>
                <a:latin typeface="黑体" panose="02010609060101010101" pitchFamily="2" charset="-122"/>
                <a:ea typeface="黑体" panose="02010609060101010101" pitchFamily="2" charset="-122"/>
              </a:rPr>
              <a:t>完成工业革命，资本主义生产方式在英法美占主导</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3356" name="矩形 13355"/>
          <p:cNvSpPr/>
          <p:nvPr/>
        </p:nvSpPr>
        <p:spPr>
          <a:xfrm>
            <a:off x="5305425" y="2229485"/>
            <a:ext cx="3655695" cy="891540"/>
          </a:xfrm>
          <a:prstGeom prst="rect">
            <a:avLst/>
          </a:prstGeom>
          <a:noFill/>
          <a:ln w="9525">
            <a:noFill/>
          </a:ln>
        </p:spPr>
        <p:txBody>
          <a:bodyPr wrap="square">
            <a:spAutoFit/>
          </a:bodyPr>
          <a:lstStyle/>
          <a:p>
            <a:pPr algn="ctr"/>
            <a:r>
              <a:rPr lang="zh-CN" altLang="en-US" sz="2600" b="1">
                <a:solidFill>
                  <a:schemeClr val="tx1"/>
                </a:solidFill>
                <a:uFillTx/>
                <a:latin typeface="黑体" panose="02010609060101010101" pitchFamily="2" charset="-122"/>
                <a:ea typeface="黑体" panose="02010609060101010101" pitchFamily="2" charset="-122"/>
              </a:rPr>
              <a:t>自给自足的小农经济占统治地位，财政困难</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3357" name="矩形 13356"/>
          <p:cNvSpPr/>
          <p:nvPr/>
        </p:nvSpPr>
        <p:spPr>
          <a:xfrm>
            <a:off x="1333500" y="3225800"/>
            <a:ext cx="3910330" cy="891540"/>
          </a:xfrm>
          <a:prstGeom prst="rect">
            <a:avLst/>
          </a:prstGeom>
          <a:noFill/>
          <a:ln w="9525">
            <a:noFill/>
          </a:ln>
        </p:spPr>
        <p:txBody>
          <a:bodyPr wrap="square" anchor="t">
            <a:spAutoFit/>
          </a:bodyPr>
          <a:lstStyle/>
          <a:p>
            <a:pPr algn="ctr">
              <a:spcBef>
                <a:spcPct val="20000"/>
              </a:spcBef>
            </a:pPr>
            <a:r>
              <a:rPr lang="zh-CN" altLang="en-US" sz="2600" b="1">
                <a:solidFill>
                  <a:schemeClr val="tx1"/>
                </a:solidFill>
                <a:uFillTx/>
                <a:latin typeface="黑体" panose="02010609060101010101" pitchFamily="2" charset="-122"/>
                <a:ea typeface="黑体" panose="02010609060101010101" pitchFamily="2" charset="-122"/>
              </a:rPr>
              <a:t>船坚炮利，热兵器，战斗力强</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3358" name="矩形 13357"/>
          <p:cNvSpPr/>
          <p:nvPr/>
        </p:nvSpPr>
        <p:spPr>
          <a:xfrm>
            <a:off x="5254308" y="3225641"/>
            <a:ext cx="3655219" cy="891540"/>
          </a:xfrm>
          <a:prstGeom prst="rect">
            <a:avLst/>
          </a:prstGeom>
          <a:noFill/>
          <a:ln w="9525">
            <a:noFill/>
          </a:ln>
        </p:spPr>
        <p:txBody>
          <a:bodyPr wrap="square" anchor="t">
            <a:spAutoFit/>
          </a:bodyPr>
          <a:lstStyle/>
          <a:p>
            <a:pPr algn="ctr"/>
            <a:r>
              <a:rPr lang="zh-CN" altLang="en-US" sz="2600" b="1">
                <a:solidFill>
                  <a:schemeClr val="tx1"/>
                </a:solidFill>
                <a:uFillTx/>
                <a:latin typeface="黑体" panose="02010609060101010101" pitchFamily="2" charset="-122"/>
                <a:ea typeface="黑体" panose="02010609060101010101" pitchFamily="2" charset="-122"/>
              </a:rPr>
              <a:t>军备废弛，冷兵器，战斗力弱</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3359" name="矩形 13358"/>
          <p:cNvSpPr/>
          <p:nvPr/>
        </p:nvSpPr>
        <p:spPr>
          <a:xfrm>
            <a:off x="2340134" y="4149249"/>
            <a:ext cx="1559719" cy="491490"/>
          </a:xfrm>
          <a:prstGeom prst="rect">
            <a:avLst/>
          </a:prstGeom>
          <a:noFill/>
          <a:ln w="9525">
            <a:noFill/>
          </a:ln>
        </p:spPr>
        <p:txBody>
          <a:bodyPr wrap="square" anchor="t">
            <a:spAutoFit/>
          </a:bodyPr>
          <a:lstStyle/>
          <a:p>
            <a:pPr algn="ctr">
              <a:spcBef>
                <a:spcPct val="20000"/>
              </a:spcBef>
            </a:pPr>
            <a:r>
              <a:rPr lang="zh-CN" altLang="en-US" sz="2600" b="1">
                <a:solidFill>
                  <a:schemeClr val="tx1"/>
                </a:solidFill>
                <a:uFillTx/>
                <a:latin typeface="黑体" panose="02010609060101010101" pitchFamily="2" charset="-122"/>
                <a:ea typeface="黑体" panose="02010609060101010101" pitchFamily="2" charset="-122"/>
              </a:rPr>
              <a:t>殖民扩张</a:t>
            </a:r>
            <a:endParaRPr lang="zh-CN" altLang="en-US" sz="2600" b="1">
              <a:solidFill>
                <a:schemeClr val="tx1"/>
              </a:solidFill>
              <a:uFillTx/>
              <a:latin typeface="黑体" panose="02010609060101010101" pitchFamily="2" charset="-122"/>
              <a:ea typeface="黑体" panose="02010609060101010101" pitchFamily="2" charset="-122"/>
            </a:endParaRPr>
          </a:p>
        </p:txBody>
      </p:sp>
      <p:sp>
        <p:nvSpPr>
          <p:cNvPr id="13360" name="矩形 13359"/>
          <p:cNvSpPr/>
          <p:nvPr/>
        </p:nvSpPr>
        <p:spPr>
          <a:xfrm>
            <a:off x="5291773" y="4144169"/>
            <a:ext cx="3286601" cy="521970"/>
          </a:xfrm>
          <a:prstGeom prst="rect">
            <a:avLst/>
          </a:prstGeom>
          <a:noFill/>
          <a:ln w="9525">
            <a:noFill/>
          </a:ln>
        </p:spPr>
        <p:txBody>
          <a:bodyPr wrap="square" anchor="t">
            <a:spAutoFit/>
          </a:bodyPr>
          <a:lstStyle/>
          <a:p>
            <a:pPr algn="ctr">
              <a:spcBef>
                <a:spcPct val="20000"/>
              </a:spcBef>
            </a:pPr>
            <a:r>
              <a:rPr lang="zh-CN" altLang="en-US" sz="2800" b="1">
                <a:latin typeface="黑体" panose="02010609060101010101" pitchFamily="2" charset="-122"/>
                <a:ea typeface="黑体" panose="02010609060101010101" pitchFamily="2" charset="-122"/>
              </a:rPr>
              <a:t>闭关锁国</a:t>
            </a:r>
            <a:endParaRPr lang="zh-CN" altLang="en-US" sz="2800" b="1">
              <a:latin typeface="黑体" panose="02010609060101010101" pitchFamily="2" charset="-122"/>
              <a:ea typeface="黑体" panose="02010609060101010101" pitchFamily="2" charset="-122"/>
            </a:endParaRPr>
          </a:p>
        </p:txBody>
      </p:sp>
      <p:sp>
        <p:nvSpPr>
          <p:cNvPr id="13361" name="矩形 13360"/>
          <p:cNvSpPr/>
          <p:nvPr/>
        </p:nvSpPr>
        <p:spPr>
          <a:xfrm>
            <a:off x="1456690" y="4794885"/>
            <a:ext cx="3211195" cy="521970"/>
          </a:xfrm>
          <a:prstGeom prst="rect">
            <a:avLst/>
          </a:prstGeom>
          <a:noFill/>
          <a:ln w="9525">
            <a:noFill/>
          </a:ln>
        </p:spPr>
        <p:txBody>
          <a:bodyPr wrap="square" anchor="t">
            <a:spAutoFit/>
          </a:bodyPr>
          <a:lstStyle/>
          <a:p>
            <a:pPr algn="ctr">
              <a:spcBef>
                <a:spcPct val="20000"/>
              </a:spcBef>
            </a:pPr>
            <a:r>
              <a:rPr lang="zh-CN" altLang="en-US" sz="2800" b="1">
                <a:latin typeface="黑体" panose="02010609060101010101" pitchFamily="2" charset="-122"/>
                <a:ea typeface="黑体" panose="02010609060101010101" pitchFamily="2" charset="-122"/>
                <a:sym typeface="+mn-ea"/>
              </a:rPr>
              <a:t>先进的工业</a:t>
            </a:r>
            <a:r>
              <a:rPr lang="zh-CN" altLang="en-US" sz="2800" b="1" smtClean="0">
                <a:latin typeface="黑体" panose="02010609060101010101" pitchFamily="2" charset="-122"/>
                <a:ea typeface="黑体" panose="02010609060101010101" pitchFamily="2" charset="-122"/>
                <a:sym typeface="+mn-ea"/>
              </a:rPr>
              <a:t>文明</a:t>
            </a:r>
            <a:endParaRPr lang="zh-CN" altLang="en-US" sz="2800" b="1">
              <a:latin typeface="黑体" panose="02010609060101010101" pitchFamily="2" charset="-122"/>
              <a:ea typeface="黑体" panose="02010609060101010101" pitchFamily="2" charset="-122"/>
            </a:endParaRPr>
          </a:p>
        </p:txBody>
      </p:sp>
      <p:sp>
        <p:nvSpPr>
          <p:cNvPr id="13362" name="矩形 13361"/>
          <p:cNvSpPr/>
          <p:nvPr/>
        </p:nvSpPr>
        <p:spPr>
          <a:xfrm>
            <a:off x="5383848" y="4725511"/>
            <a:ext cx="2757011" cy="521970"/>
          </a:xfrm>
          <a:prstGeom prst="rect">
            <a:avLst/>
          </a:prstGeom>
          <a:noFill/>
          <a:ln w="9525">
            <a:noFill/>
          </a:ln>
        </p:spPr>
        <p:txBody>
          <a:bodyPr wrap="square" anchor="t">
            <a:spAutoFit/>
          </a:bodyPr>
          <a:lstStyle/>
          <a:p>
            <a:pPr algn="ctr"/>
            <a:r>
              <a:rPr lang="zh-CN" altLang="en-US" sz="2800" b="1" smtClean="0">
                <a:latin typeface="黑体" panose="02010609060101010101" pitchFamily="2" charset="-122"/>
                <a:ea typeface="黑体" panose="02010609060101010101" pitchFamily="2" charset="-122"/>
                <a:sym typeface="+mn-ea"/>
              </a:rPr>
              <a:t>落后</a:t>
            </a:r>
            <a:r>
              <a:rPr lang="zh-CN" altLang="en-US" sz="2800" b="1">
                <a:latin typeface="黑体" panose="02010609060101010101" pitchFamily="2" charset="-122"/>
                <a:ea typeface="黑体" panose="02010609060101010101" pitchFamily="2" charset="-122"/>
                <a:sym typeface="+mn-ea"/>
              </a:rPr>
              <a:t>的农耕</a:t>
            </a:r>
            <a:r>
              <a:rPr lang="zh-CN" altLang="en-US" sz="2800" b="1" smtClean="0">
                <a:latin typeface="黑体" panose="02010609060101010101" pitchFamily="2" charset="-122"/>
                <a:ea typeface="黑体" panose="02010609060101010101" pitchFamily="2" charset="-122"/>
                <a:sym typeface="+mn-ea"/>
              </a:rPr>
              <a:t>文明</a:t>
            </a:r>
            <a:endParaRPr lang="zh-CN" altLang="en-US" sz="2800">
              <a:latin typeface="黑体" panose="02010609060101010101" pitchFamily="2" charset="-122"/>
              <a:ea typeface="黑体" panose="02010609060101010101" pitchFamily="2" charset="-122"/>
            </a:endParaRPr>
          </a:p>
        </p:txBody>
      </p:sp>
      <p:sp>
        <p:nvSpPr>
          <p:cNvPr id="10248" name="文本框 1"/>
          <p:cNvSpPr txBox="1"/>
          <p:nvPr/>
        </p:nvSpPr>
        <p:spPr>
          <a:xfrm>
            <a:off x="179070" y="332740"/>
            <a:ext cx="8478520" cy="521970"/>
          </a:xfrm>
          <a:prstGeom prst="rect">
            <a:avLst/>
          </a:prstGeom>
          <a:solidFill>
            <a:srgbClr val="FFFF00"/>
          </a:solidFill>
          <a:ln w="9525" cap="flat" cmpd="sng">
            <a:solidFill>
              <a:srgbClr val="FF0000"/>
            </a:solidFill>
            <a:prstDash val="solid"/>
            <a:round/>
            <a:headEnd type="none" w="med" len="med"/>
            <a:tailEnd type="none" w="med" len="med"/>
          </a:ln>
        </p:spPr>
        <p:txBody>
          <a:bodyPr wrap="square">
            <a:spAutoFit/>
          </a:bodyPr>
          <a:p>
            <a:pPr algn="ctr"/>
            <a:r>
              <a:rPr lang="zh-CN" altLang="en-US" sz="2800" b="1">
                <a:latin typeface="黑体" panose="02010609060101010101" pitchFamily="2" charset="-122"/>
                <a:ea typeface="黑体" panose="02010609060101010101" pitchFamily="2" charset="-122"/>
                <a:cs typeface="黑体" panose="02010609060101010101" pitchFamily="2" charset="-122"/>
              </a:rPr>
              <a:t>一、追溯鸦片战争之因</a:t>
            </a:r>
            <a:r>
              <a:rPr lang="en-US" altLang="zh-CN" sz="2800" b="1">
                <a:latin typeface="黑体" panose="02010609060101010101" pitchFamily="2" charset="-122"/>
                <a:ea typeface="黑体" panose="02010609060101010101" pitchFamily="2" charset="-122"/>
                <a:cs typeface="黑体" panose="02010609060101010101" pitchFamily="2" charset="-122"/>
              </a:rPr>
              <a:t>——19</a:t>
            </a:r>
            <a:r>
              <a:rPr lang="zh-CN" altLang="en-US" sz="2800" b="1">
                <a:latin typeface="黑体" panose="02010609060101010101" pitchFamily="2" charset="-122"/>
                <a:ea typeface="黑体" panose="02010609060101010101" pitchFamily="2" charset="-122"/>
                <a:cs typeface="黑体" panose="02010609060101010101" pitchFamily="2" charset="-122"/>
              </a:rPr>
              <a:t>世纪中期的世界与中国</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
        <p:nvSpPr>
          <p:cNvPr id="150726" name="Text Box 198"/>
          <p:cNvSpPr txBox="1"/>
          <p:nvPr/>
        </p:nvSpPr>
        <p:spPr>
          <a:xfrm>
            <a:off x="179070" y="3213100"/>
            <a:ext cx="8794115" cy="1076325"/>
          </a:xfrm>
          <a:prstGeom prst="rect">
            <a:avLst/>
          </a:prstGeom>
          <a:solidFill>
            <a:srgbClr val="F9F4B9"/>
          </a:solidFill>
          <a:ln w="9525" cap="flat" cmpd="sng">
            <a:solidFill>
              <a:srgbClr val="FF5050"/>
            </a:solidFill>
            <a:prstDash val="solid"/>
            <a:miter/>
            <a:headEnd type="none" w="med" len="med"/>
            <a:tailEnd type="none" w="med" len="med"/>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b="1" dirty="0">
                <a:solidFill>
                  <a:srgbClr val="FF0000"/>
                </a:solidFill>
                <a:latin typeface="黑体" panose="02010609060101010101" pitchFamily="2" charset="-122"/>
                <a:ea typeface="黑体" panose="02010609060101010101" pitchFamily="2" charset="-122"/>
              </a:rPr>
              <a:t>鸦片战争是资本主义民主与封建君主专制之间的交锋，又是工业文明与农耕文明之间的冲突</a:t>
            </a:r>
            <a:endParaRPr lang="zh-CN" altLang="en-US" b="1" dirty="0">
              <a:solidFill>
                <a:srgbClr val="FF0000"/>
              </a:solidFill>
              <a:latin typeface="黑体" panose="02010609060101010101" pitchFamily="2" charset="-122"/>
              <a:ea typeface="黑体" panose="02010609060101010101" pitchFamily="2" charset="-122"/>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52"/>
                                        </p:tgtEl>
                                        <p:attrNameLst>
                                          <p:attrName>style.visibility</p:attrName>
                                        </p:attrNameLst>
                                      </p:cBhvr>
                                      <p:to>
                                        <p:strVal val="visible"/>
                                      </p:to>
                                    </p:set>
                                    <p:anim to="" calcmode="lin" valueType="num">
                                      <p:cBhvr>
                                        <p:cTn id="7" dur="1" fill="hold"/>
                                        <p:tgtEl>
                                          <p:spTgt spid="13352"/>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3353"/>
                                        </p:tgtEl>
                                        <p:attrNameLst>
                                          <p:attrName>style.visibility</p:attrName>
                                        </p:attrNameLst>
                                      </p:cBhvr>
                                      <p:to>
                                        <p:strVal val="visible"/>
                                      </p:to>
                                    </p:set>
                                    <p:anim to="" calcmode="lin" valueType="num">
                                      <p:cBhvr>
                                        <p:cTn id="12" dur="1" fill="hold"/>
                                        <p:tgtEl>
                                          <p:spTgt spid="13353"/>
                                        </p:tgtEl>
                                        <p:attrNameLst>
                                          <p:attrName>style.visibility</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354"/>
                                        </p:tgtEl>
                                        <p:attrNameLst>
                                          <p:attrName>style.visibility</p:attrName>
                                        </p:attrNameLst>
                                      </p:cBhvr>
                                      <p:to>
                                        <p:strVal val="visible"/>
                                      </p:to>
                                    </p:set>
                                    <p:anim to="" calcmode="lin" valueType="num">
                                      <p:cBhvr>
                                        <p:cTn id="17" dur="1" fill="hold"/>
                                        <p:tgtEl>
                                          <p:spTgt spid="13354"/>
                                        </p:tgtEl>
                                        <p:attrNameLst>
                                          <p:attrName>style.visibility</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3356"/>
                                        </p:tgtEl>
                                        <p:attrNameLst>
                                          <p:attrName>style.visibility</p:attrName>
                                        </p:attrNameLst>
                                      </p:cBhvr>
                                      <p:to>
                                        <p:strVal val="visible"/>
                                      </p:to>
                                    </p:set>
                                    <p:anim to="" calcmode="lin" valueType="num">
                                      <p:cBhvr>
                                        <p:cTn id="22" dur="1" fill="hold"/>
                                        <p:tgtEl>
                                          <p:spTgt spid="13356"/>
                                        </p:tgtEl>
                                        <p:attrNameLst>
                                          <p:attrName>style.visibility</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357"/>
                                        </p:tgtEl>
                                        <p:attrNameLst>
                                          <p:attrName>style.visibility</p:attrName>
                                        </p:attrNameLst>
                                      </p:cBhvr>
                                      <p:to>
                                        <p:strVal val="visible"/>
                                      </p:to>
                                    </p:set>
                                    <p:anim to="" calcmode="lin" valueType="num">
                                      <p:cBhvr>
                                        <p:cTn id="27" dur="1" fill="hold"/>
                                        <p:tgtEl>
                                          <p:spTgt spid="13357"/>
                                        </p:tgtEl>
                                        <p:attrNameLst>
                                          <p:attrName>style.visibility</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358"/>
                                        </p:tgtEl>
                                        <p:attrNameLst>
                                          <p:attrName>style.visibility</p:attrName>
                                        </p:attrNameLst>
                                      </p:cBhvr>
                                      <p:to>
                                        <p:strVal val="visible"/>
                                      </p:to>
                                    </p:set>
                                    <p:anim to="" calcmode="lin" valueType="num">
                                      <p:cBhvr>
                                        <p:cTn id="32" dur="1" fill="hold"/>
                                        <p:tgtEl>
                                          <p:spTgt spid="13358"/>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359"/>
                                        </p:tgtEl>
                                        <p:attrNameLst>
                                          <p:attrName>style.visibility</p:attrName>
                                        </p:attrNameLst>
                                      </p:cBhvr>
                                      <p:to>
                                        <p:strVal val="visible"/>
                                      </p:to>
                                    </p:set>
                                    <p:anim to="" calcmode="lin" valueType="num">
                                      <p:cBhvr>
                                        <p:cTn id="37" dur="1" fill="hold"/>
                                        <p:tgtEl>
                                          <p:spTgt spid="13359"/>
                                        </p:tgtEl>
                                        <p:attrNameLst>
                                          <p:attrName>style.visibility</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360"/>
                                        </p:tgtEl>
                                        <p:attrNameLst>
                                          <p:attrName>style.visibility</p:attrName>
                                        </p:attrNameLst>
                                      </p:cBhvr>
                                      <p:to>
                                        <p:strVal val="visible"/>
                                      </p:to>
                                    </p:set>
                                    <p:anim to="" calcmode="lin" valueType="num">
                                      <p:cBhvr>
                                        <p:cTn id="42" dur="1" fill="hold"/>
                                        <p:tgtEl>
                                          <p:spTgt spid="13360"/>
                                        </p:tgtEl>
                                        <p:attrNameLst>
                                          <p:attrName>style.visibility</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3361"/>
                                        </p:tgtEl>
                                        <p:attrNameLst>
                                          <p:attrName>style.visibility</p:attrName>
                                        </p:attrNameLst>
                                      </p:cBhvr>
                                      <p:to>
                                        <p:strVal val="visible"/>
                                      </p:to>
                                    </p:set>
                                    <p:anim to="" calcmode="lin" valueType="num">
                                      <p:cBhvr>
                                        <p:cTn id="47" dur="1" fill="hold"/>
                                        <p:tgtEl>
                                          <p:spTgt spid="13361"/>
                                        </p:tgtEl>
                                        <p:attrNameLst>
                                          <p:attrName>style.visibility</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362"/>
                                        </p:tgtEl>
                                        <p:attrNameLst>
                                          <p:attrName>style.visibility</p:attrName>
                                        </p:attrNameLst>
                                      </p:cBhvr>
                                      <p:to>
                                        <p:strVal val="visible"/>
                                      </p:to>
                                    </p:set>
                                    <p:anim to="" calcmode="lin" valueType="num">
                                      <p:cBhvr>
                                        <p:cTn id="52" dur="1" fill="hold"/>
                                        <p:tgtEl>
                                          <p:spTgt spid="13362"/>
                                        </p:tgtEl>
                                        <p:attrNameLst>
                                          <p:attrName>style.visibility</p:attrName>
                                        </p:attrNameLst>
                                      </p:cBhvr>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50726"/>
                                        </p:tgtEl>
                                        <p:attrNameLst>
                                          <p:attrName>style.visibility</p:attrName>
                                        </p:attrNameLst>
                                      </p:cBhvr>
                                      <p:to>
                                        <p:strVal val="visible"/>
                                      </p:to>
                                    </p:set>
                                    <p:anim calcmode="lin" valueType="num">
                                      <p:cBhvr additive="base">
                                        <p:cTn id="57" dur="500" fill="hold"/>
                                        <p:tgtEl>
                                          <p:spTgt spid="150726"/>
                                        </p:tgtEl>
                                        <p:attrNameLst>
                                          <p:attrName>ppt_x</p:attrName>
                                        </p:attrNameLst>
                                      </p:cBhvr>
                                      <p:tavLst>
                                        <p:tav tm="0">
                                          <p:val>
                                            <p:strVal val="#ppt_x"/>
                                          </p:val>
                                        </p:tav>
                                        <p:tav tm="100000">
                                          <p:val>
                                            <p:strVal val="#ppt_x"/>
                                          </p:val>
                                        </p:tav>
                                      </p:tavLst>
                                    </p:anim>
                                    <p:anim calcmode="lin" valueType="num">
                                      <p:cBhvr additive="base">
                                        <p:cTn id="58" dur="500" fill="hold"/>
                                        <p:tgtEl>
                                          <p:spTgt spid="15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 grpId="0"/>
      <p:bldP spid="13353" grpId="0"/>
      <p:bldP spid="13354" grpId="0"/>
      <p:bldP spid="13356" grpId="0"/>
      <p:bldP spid="13357" grpId="0"/>
      <p:bldP spid="13358" grpId="0"/>
      <p:bldP spid="13359" grpId="0"/>
      <p:bldP spid="13360" grpId="0"/>
      <p:bldP spid="13361" grpId="0"/>
      <p:bldP spid="13362" grpId="0"/>
      <p:bldP spid="1507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矩形 39937"/>
          <p:cNvSpPr/>
          <p:nvPr/>
        </p:nvSpPr>
        <p:spPr>
          <a:xfrm>
            <a:off x="1560830" y="3423761"/>
            <a:ext cx="127000" cy="230505"/>
          </a:xfrm>
          <a:prstGeom prst="rect">
            <a:avLst/>
          </a:prstGeom>
          <a:noFill/>
          <a:ln w="9525">
            <a:noFill/>
          </a:ln>
        </p:spPr>
        <p:txBody>
          <a:bodyPr wrap="none" lIns="0" tIns="0" rIns="0" bIns="0">
            <a:spAutoFit/>
          </a:bodyPr>
          <a:lstStyle/>
          <a:p>
            <a:pPr algn="just" eaLnBrk="0" hangingPunct="0"/>
            <a:endParaRPr sz="1500" b="1">
              <a:solidFill>
                <a:srgbClr val="000000"/>
              </a:solidFill>
              <a:latin typeface="Times New Roman" panose="02020603050405020304" pitchFamily="18" charset="0"/>
              <a:ea typeface="宋体" panose="02010600030101010101" pitchFamily="2" charset="-122"/>
            </a:endParaRPr>
          </a:p>
        </p:txBody>
      </p:sp>
      <p:sp>
        <p:nvSpPr>
          <p:cNvPr id="39939" name="椭圆 39938"/>
          <p:cNvSpPr/>
          <p:nvPr/>
        </p:nvSpPr>
        <p:spPr>
          <a:xfrm>
            <a:off x="1402874" y="730568"/>
            <a:ext cx="1134666" cy="809625"/>
          </a:xfrm>
          <a:prstGeom prst="ellipse">
            <a:avLst/>
          </a:prstGeom>
          <a:solidFill>
            <a:schemeClr val="accent2"/>
          </a:solidFill>
          <a:ln w="28575" cap="flat" cmpd="sng">
            <a:solidFill>
              <a:schemeClr val="bg1"/>
            </a:solidFill>
            <a:prstDash val="solid"/>
            <a:headEnd type="none" w="med" len="med"/>
            <a:tailEnd type="none" w="med" len="med"/>
          </a:ln>
        </p:spPr>
        <p:txBody>
          <a:bodyPr/>
          <a:lstStyle/>
          <a:p>
            <a:pPr algn="ctr">
              <a:lnSpc>
                <a:spcPct val="110000"/>
              </a:lnSpc>
            </a:pPr>
            <a:r>
              <a:rPr lang="zh-CN" altLang="en-US" sz="2400" b="1">
                <a:solidFill>
                  <a:schemeClr val="bg1"/>
                </a:solidFill>
                <a:latin typeface="華康隸書體" charset="-120"/>
                <a:ea typeface="黑体" panose="02010609060101010101" pitchFamily="2" charset="-122"/>
              </a:rPr>
              <a:t>英国</a:t>
            </a:r>
            <a:endParaRPr lang="zh-CN" altLang="en-US" sz="2400" b="1">
              <a:solidFill>
                <a:schemeClr val="bg1"/>
              </a:solidFill>
              <a:latin typeface="華康隸書體" charset="-120"/>
              <a:ea typeface="黑体" panose="02010609060101010101" pitchFamily="2" charset="-122"/>
            </a:endParaRPr>
          </a:p>
        </p:txBody>
      </p:sp>
      <p:sp>
        <p:nvSpPr>
          <p:cNvPr id="39940" name="矩形 39939"/>
          <p:cNvSpPr/>
          <p:nvPr/>
        </p:nvSpPr>
        <p:spPr>
          <a:xfrm>
            <a:off x="3005455" y="2573655"/>
            <a:ext cx="503635" cy="309563"/>
          </a:xfrm>
          <a:prstGeom prst="rect">
            <a:avLst/>
          </a:prstGeom>
          <a:noFill/>
          <a:ln w="9525">
            <a:noFill/>
          </a:ln>
        </p:spPr>
        <p:txBody>
          <a:bodyPr/>
          <a:lstStyle/>
          <a:p>
            <a:endParaRPr lang="zh-CN" altLang="en-US" sz="100"/>
          </a:p>
        </p:txBody>
      </p:sp>
      <p:sp>
        <p:nvSpPr>
          <p:cNvPr id="39941" name="椭圆 39940"/>
          <p:cNvSpPr/>
          <p:nvPr/>
        </p:nvSpPr>
        <p:spPr>
          <a:xfrm>
            <a:off x="3996055" y="838915"/>
            <a:ext cx="3024188" cy="864394"/>
          </a:xfrm>
          <a:prstGeom prst="ellipse">
            <a:avLst/>
          </a:prstGeom>
          <a:solidFill>
            <a:schemeClr val="accent2"/>
          </a:solidFill>
          <a:ln w="28575" cap="flat" cmpd="sng">
            <a:solidFill>
              <a:schemeClr val="bg1"/>
            </a:solidFill>
            <a:prstDash val="solid"/>
            <a:headEnd type="none" w="med" len="med"/>
            <a:tailEnd type="none" w="med" len="med"/>
          </a:ln>
        </p:spPr>
        <p:txBody>
          <a:bodyPr/>
          <a:lstStyle/>
          <a:p>
            <a:pPr algn="ctr">
              <a:lnSpc>
                <a:spcPct val="110000"/>
              </a:lnSpc>
            </a:pPr>
            <a:r>
              <a:rPr lang="zh-CN" altLang="en-US" sz="2400" b="1">
                <a:solidFill>
                  <a:srgbClr val="FFFFFF"/>
                </a:solidFill>
                <a:latin typeface="黑体" panose="02010609060101010101" pitchFamily="2" charset="-122"/>
                <a:ea typeface="黑体" panose="02010609060101010101" pitchFamily="2" charset="-122"/>
              </a:rPr>
              <a:t>对华倾销鸦片</a:t>
            </a:r>
            <a:endParaRPr lang="zh-CN" altLang="en-US" sz="2400" b="1">
              <a:solidFill>
                <a:srgbClr val="FFFFFF"/>
              </a:solidFill>
              <a:latin typeface="黑体" panose="02010609060101010101" pitchFamily="2" charset="-122"/>
              <a:ea typeface="黑体" panose="02010609060101010101" pitchFamily="2" charset="-122"/>
            </a:endParaRPr>
          </a:p>
        </p:txBody>
      </p:sp>
      <p:sp>
        <p:nvSpPr>
          <p:cNvPr id="39942" name="矩形 39941"/>
          <p:cNvSpPr/>
          <p:nvPr/>
        </p:nvSpPr>
        <p:spPr>
          <a:xfrm>
            <a:off x="6205855" y="2573655"/>
            <a:ext cx="901304" cy="309563"/>
          </a:xfrm>
          <a:prstGeom prst="rect">
            <a:avLst/>
          </a:prstGeom>
          <a:noFill/>
          <a:ln w="9525">
            <a:noFill/>
          </a:ln>
        </p:spPr>
        <p:txBody>
          <a:bodyPr/>
          <a:lstStyle/>
          <a:p>
            <a:endParaRPr lang="zh-CN" altLang="en-US" sz="100"/>
          </a:p>
        </p:txBody>
      </p:sp>
      <p:sp>
        <p:nvSpPr>
          <p:cNvPr id="39943" name="矩形 39942"/>
          <p:cNvSpPr/>
          <p:nvPr/>
        </p:nvSpPr>
        <p:spPr>
          <a:xfrm>
            <a:off x="5746274" y="1297305"/>
            <a:ext cx="1296591" cy="307181"/>
          </a:xfrm>
          <a:prstGeom prst="rect">
            <a:avLst/>
          </a:prstGeom>
          <a:noFill/>
          <a:ln w="9525">
            <a:noFill/>
          </a:ln>
        </p:spPr>
        <p:txBody>
          <a:bodyPr/>
          <a:lstStyle/>
          <a:p>
            <a:endParaRPr lang="zh-CN" altLang="en-US" sz="100"/>
          </a:p>
        </p:txBody>
      </p:sp>
      <p:sp>
        <p:nvSpPr>
          <p:cNvPr id="39944" name="椭圆 39943"/>
          <p:cNvSpPr/>
          <p:nvPr/>
        </p:nvSpPr>
        <p:spPr>
          <a:xfrm>
            <a:off x="683895" y="3841750"/>
            <a:ext cx="2020570" cy="1419860"/>
          </a:xfrm>
          <a:prstGeom prst="ellipse">
            <a:avLst/>
          </a:prstGeom>
          <a:solidFill>
            <a:srgbClr val="FFFF00"/>
          </a:solidFill>
          <a:ln w="28575" cap="flat" cmpd="sng">
            <a:solidFill>
              <a:schemeClr val="bg1"/>
            </a:solidFill>
            <a:prstDash val="solid"/>
            <a:headEnd type="none" w="med" len="med"/>
            <a:tailEnd type="none" w="med" len="med"/>
          </a:ln>
        </p:spPr>
        <p:txBody>
          <a:bodyPr/>
          <a:lstStyle/>
          <a:p>
            <a:pPr algn="ctr">
              <a:lnSpc>
                <a:spcPct val="110000"/>
              </a:lnSpc>
            </a:pPr>
            <a:r>
              <a:rPr lang="zh-CN" altLang="en-US" sz="2400" b="1">
                <a:solidFill>
                  <a:schemeClr val="tx1"/>
                </a:solidFill>
                <a:latin typeface="黑体" panose="02010609060101010101" pitchFamily="2" charset="-122"/>
                <a:ea typeface="黑体" panose="02010609060101010101" pitchFamily="2" charset="-122"/>
              </a:rPr>
              <a:t>白银外流财政危机</a:t>
            </a:r>
            <a:endParaRPr lang="zh-CN" altLang="en-US" sz="2400" b="1">
              <a:solidFill>
                <a:schemeClr val="tx1"/>
              </a:solidFill>
              <a:latin typeface="黑体" panose="02010609060101010101" pitchFamily="2" charset="-122"/>
              <a:ea typeface="黑体" panose="02010609060101010101" pitchFamily="2" charset="-122"/>
            </a:endParaRPr>
          </a:p>
        </p:txBody>
      </p:sp>
      <p:sp>
        <p:nvSpPr>
          <p:cNvPr id="39945" name="矩形 39944"/>
          <p:cNvSpPr/>
          <p:nvPr/>
        </p:nvSpPr>
        <p:spPr>
          <a:xfrm>
            <a:off x="3116184" y="1297305"/>
            <a:ext cx="500063" cy="307181"/>
          </a:xfrm>
          <a:prstGeom prst="rect">
            <a:avLst/>
          </a:prstGeom>
          <a:noFill/>
          <a:ln w="9525">
            <a:noFill/>
          </a:ln>
        </p:spPr>
        <p:txBody>
          <a:bodyPr/>
          <a:lstStyle/>
          <a:p>
            <a:endParaRPr lang="zh-CN" altLang="en-US" sz="100"/>
          </a:p>
        </p:txBody>
      </p:sp>
      <p:sp>
        <p:nvSpPr>
          <p:cNvPr id="39946" name="矩形 39945"/>
          <p:cNvSpPr/>
          <p:nvPr/>
        </p:nvSpPr>
        <p:spPr>
          <a:xfrm>
            <a:off x="1443355" y="1297305"/>
            <a:ext cx="500063" cy="307181"/>
          </a:xfrm>
          <a:prstGeom prst="rect">
            <a:avLst/>
          </a:prstGeom>
          <a:noFill/>
          <a:ln w="9525">
            <a:noFill/>
          </a:ln>
        </p:spPr>
        <p:txBody>
          <a:bodyPr/>
          <a:lstStyle/>
          <a:p>
            <a:endParaRPr lang="zh-CN" altLang="en-US" sz="100"/>
          </a:p>
        </p:txBody>
      </p:sp>
      <p:sp>
        <p:nvSpPr>
          <p:cNvPr id="39947" name="直接连接符 39946"/>
          <p:cNvSpPr/>
          <p:nvPr/>
        </p:nvSpPr>
        <p:spPr>
          <a:xfrm>
            <a:off x="2645886" y="1217534"/>
            <a:ext cx="1296591" cy="0"/>
          </a:xfrm>
          <a:prstGeom prst="line">
            <a:avLst/>
          </a:prstGeom>
          <a:ln w="76200" cap="flat" cmpd="sng">
            <a:solidFill>
              <a:srgbClr val="FF0000"/>
            </a:solidFill>
            <a:prstDash val="solid"/>
            <a:headEnd type="none" w="med" len="med"/>
            <a:tailEnd type="stealth" w="sm" len="lg"/>
          </a:ln>
        </p:spPr>
        <p:txBody>
          <a:bodyPr/>
          <a:lstStyle/>
          <a:p>
            <a:endParaRPr sz="100"/>
          </a:p>
        </p:txBody>
      </p:sp>
      <p:sp>
        <p:nvSpPr>
          <p:cNvPr id="39948" name="文本框 39947"/>
          <p:cNvSpPr txBox="1"/>
          <p:nvPr/>
        </p:nvSpPr>
        <p:spPr>
          <a:xfrm>
            <a:off x="2610168" y="623650"/>
            <a:ext cx="1295400" cy="446405"/>
          </a:xfrm>
          <a:prstGeom prst="rect">
            <a:avLst/>
          </a:prstGeom>
          <a:noFill/>
          <a:ln w="19050">
            <a:noFill/>
          </a:ln>
        </p:spPr>
        <p:txBody>
          <a:bodyPr>
            <a:spAutoFit/>
          </a:bodyPr>
          <a:lstStyle/>
          <a:p>
            <a:pPr>
              <a:lnSpc>
                <a:spcPct val="110000"/>
              </a:lnSpc>
              <a:spcBef>
                <a:spcPct val="50000"/>
              </a:spcBef>
            </a:pPr>
            <a:r>
              <a:rPr lang="zh-CN" altLang="en-US" sz="2100" b="1">
                <a:solidFill>
                  <a:schemeClr val="tx1"/>
                </a:solidFill>
                <a:latin typeface="隶书" panose="02010509060101010101" pitchFamily="49" charset="-122"/>
                <a:ea typeface="隶书" panose="02010509060101010101" pitchFamily="49" charset="-122"/>
              </a:rPr>
              <a:t>扭转逆差</a:t>
            </a:r>
            <a:endParaRPr lang="zh-CN" altLang="en-US" sz="2100" b="1">
              <a:solidFill>
                <a:schemeClr val="tx1"/>
              </a:solidFill>
              <a:latin typeface="隶书" panose="02010509060101010101" pitchFamily="49" charset="-122"/>
              <a:ea typeface="隶书" panose="02010509060101010101" pitchFamily="49" charset="-122"/>
            </a:endParaRPr>
          </a:p>
        </p:txBody>
      </p:sp>
      <p:sp>
        <p:nvSpPr>
          <p:cNvPr id="39949" name="文本框 39948"/>
          <p:cNvSpPr txBox="1"/>
          <p:nvPr/>
        </p:nvSpPr>
        <p:spPr>
          <a:xfrm>
            <a:off x="2591118" y="1297146"/>
            <a:ext cx="1314450" cy="446405"/>
          </a:xfrm>
          <a:prstGeom prst="rect">
            <a:avLst/>
          </a:prstGeom>
          <a:noFill/>
          <a:ln w="19050">
            <a:noFill/>
          </a:ln>
        </p:spPr>
        <p:txBody>
          <a:bodyPr>
            <a:spAutoFit/>
          </a:bodyPr>
          <a:lstStyle/>
          <a:p>
            <a:pPr>
              <a:lnSpc>
                <a:spcPct val="110000"/>
              </a:lnSpc>
              <a:spcBef>
                <a:spcPct val="50000"/>
              </a:spcBef>
            </a:pPr>
            <a:r>
              <a:rPr lang="zh-CN" altLang="en-US" sz="2100" b="1">
                <a:solidFill>
                  <a:schemeClr val="tx1"/>
                </a:solidFill>
                <a:latin typeface="隶书" panose="02010509060101010101" pitchFamily="49" charset="-122"/>
                <a:ea typeface="隶书" panose="02010509060101010101" pitchFamily="49" charset="-122"/>
              </a:rPr>
              <a:t>打开市场</a:t>
            </a:r>
            <a:endParaRPr lang="zh-CN" altLang="en-US" sz="2100" b="1">
              <a:solidFill>
                <a:schemeClr val="tx1"/>
              </a:solidFill>
              <a:latin typeface="隶书" panose="02010509060101010101" pitchFamily="49" charset="-122"/>
              <a:ea typeface="隶书" panose="02010509060101010101" pitchFamily="49" charset="-122"/>
            </a:endParaRPr>
          </a:p>
        </p:txBody>
      </p:sp>
      <p:sp>
        <p:nvSpPr>
          <p:cNvPr id="39950" name="直接连接符 39949"/>
          <p:cNvSpPr/>
          <p:nvPr/>
        </p:nvSpPr>
        <p:spPr>
          <a:xfrm>
            <a:off x="2483961" y="3430905"/>
            <a:ext cx="514350" cy="0"/>
          </a:xfrm>
          <a:prstGeom prst="line">
            <a:avLst/>
          </a:prstGeom>
          <a:ln w="76200" cap="flat" cmpd="sng">
            <a:solidFill>
              <a:schemeClr val="tx1"/>
            </a:solidFill>
            <a:prstDash val="solid"/>
            <a:headEnd type="none" w="med" len="med"/>
            <a:tailEnd type="stealth" w="sm" len="lg"/>
          </a:ln>
        </p:spPr>
        <p:txBody>
          <a:bodyPr/>
          <a:lstStyle/>
          <a:p>
            <a:endParaRPr sz="100"/>
          </a:p>
        </p:txBody>
      </p:sp>
      <p:sp>
        <p:nvSpPr>
          <p:cNvPr id="39951" name="直接连接符 39950"/>
          <p:cNvSpPr/>
          <p:nvPr/>
        </p:nvSpPr>
        <p:spPr>
          <a:xfrm>
            <a:off x="4480957" y="3377327"/>
            <a:ext cx="514350" cy="0"/>
          </a:xfrm>
          <a:prstGeom prst="line">
            <a:avLst/>
          </a:prstGeom>
          <a:ln w="76200" cap="flat" cmpd="sng">
            <a:solidFill>
              <a:srgbClr val="FF0000"/>
            </a:solidFill>
            <a:prstDash val="solid"/>
            <a:headEnd type="none" w="med" len="med"/>
            <a:tailEnd type="stealth" w="sm" len="lg"/>
          </a:ln>
        </p:spPr>
        <p:txBody>
          <a:bodyPr/>
          <a:lstStyle/>
          <a:p>
            <a:endParaRPr sz="100"/>
          </a:p>
        </p:txBody>
      </p:sp>
      <p:sp>
        <p:nvSpPr>
          <p:cNvPr id="39952" name="直接连接符 39951"/>
          <p:cNvSpPr/>
          <p:nvPr/>
        </p:nvSpPr>
        <p:spPr>
          <a:xfrm flipH="1">
            <a:off x="2537540" y="3701177"/>
            <a:ext cx="540544" cy="397669"/>
          </a:xfrm>
          <a:prstGeom prst="line">
            <a:avLst/>
          </a:prstGeom>
          <a:ln w="38100" cap="flat" cmpd="sng">
            <a:solidFill>
              <a:schemeClr val="tx1"/>
            </a:solidFill>
            <a:prstDash val="solid"/>
            <a:headEnd type="none" w="med" len="med"/>
            <a:tailEnd type="triangle" w="med" len="med"/>
          </a:ln>
        </p:spPr>
        <p:txBody>
          <a:bodyPr/>
          <a:lstStyle/>
          <a:p>
            <a:endParaRPr sz="100"/>
          </a:p>
        </p:txBody>
      </p:sp>
      <p:sp>
        <p:nvSpPr>
          <p:cNvPr id="39953" name="直接连接符 39952"/>
          <p:cNvSpPr/>
          <p:nvPr/>
        </p:nvSpPr>
        <p:spPr>
          <a:xfrm flipH="1">
            <a:off x="3618230" y="3701177"/>
            <a:ext cx="0" cy="342900"/>
          </a:xfrm>
          <a:prstGeom prst="line">
            <a:avLst/>
          </a:prstGeom>
          <a:ln w="38100" cap="flat" cmpd="sng">
            <a:solidFill>
              <a:schemeClr val="tx1"/>
            </a:solidFill>
            <a:prstDash val="solid"/>
            <a:headEnd type="none" w="med" len="med"/>
            <a:tailEnd type="triangle" w="med" len="med"/>
          </a:ln>
        </p:spPr>
        <p:txBody>
          <a:bodyPr/>
          <a:lstStyle/>
          <a:p>
            <a:endParaRPr sz="100"/>
          </a:p>
        </p:txBody>
      </p:sp>
      <p:sp>
        <p:nvSpPr>
          <p:cNvPr id="39954" name="直接连接符 39953"/>
          <p:cNvSpPr/>
          <p:nvPr/>
        </p:nvSpPr>
        <p:spPr>
          <a:xfrm>
            <a:off x="4211559" y="3701177"/>
            <a:ext cx="619125" cy="422672"/>
          </a:xfrm>
          <a:prstGeom prst="line">
            <a:avLst/>
          </a:prstGeom>
          <a:ln w="38100" cap="flat" cmpd="sng">
            <a:solidFill>
              <a:srgbClr val="FF0000"/>
            </a:solidFill>
            <a:prstDash val="solid"/>
            <a:headEnd type="none" w="med" len="med"/>
            <a:tailEnd type="triangle" w="med" len="med"/>
          </a:ln>
        </p:spPr>
        <p:txBody>
          <a:bodyPr/>
          <a:lstStyle/>
          <a:p>
            <a:endParaRPr sz="100"/>
          </a:p>
        </p:txBody>
      </p:sp>
      <p:sp>
        <p:nvSpPr>
          <p:cNvPr id="39955" name="椭圆 39954"/>
          <p:cNvSpPr/>
          <p:nvPr/>
        </p:nvSpPr>
        <p:spPr>
          <a:xfrm>
            <a:off x="2753678" y="4079399"/>
            <a:ext cx="1727835" cy="1274445"/>
          </a:xfrm>
          <a:prstGeom prst="ellipse">
            <a:avLst/>
          </a:prstGeom>
          <a:solidFill>
            <a:srgbClr val="FFFF00"/>
          </a:solidFill>
          <a:ln w="28575" cap="flat" cmpd="sng">
            <a:solidFill>
              <a:schemeClr val="bg1"/>
            </a:solidFill>
            <a:prstDash val="solid"/>
            <a:headEnd type="none" w="med" len="med"/>
            <a:tailEnd type="none" w="med" len="med"/>
          </a:ln>
        </p:spPr>
        <p:txBody>
          <a:bodyPr/>
          <a:lstStyle/>
          <a:p>
            <a:pPr algn="ctr">
              <a:lnSpc>
                <a:spcPct val="110000"/>
              </a:lnSpc>
            </a:pPr>
            <a:r>
              <a:rPr lang="zh-CN" altLang="en-US" sz="1800" b="1">
                <a:solidFill>
                  <a:srgbClr val="FF0000"/>
                </a:solidFill>
                <a:latin typeface="黑体" panose="02010609060101010101" pitchFamily="2" charset="-122"/>
                <a:ea typeface="黑体" panose="02010609060101010101" pitchFamily="2" charset="-122"/>
                <a:sym typeface="Wingdings" panose="05000000000000000000" pitchFamily="2" charset="2"/>
              </a:rPr>
              <a:t>腐蚀国家机器（吏治、军队</a:t>
            </a:r>
            <a:r>
              <a:rPr lang="zh-CN" altLang="en-US" sz="1800" b="1">
                <a:solidFill>
                  <a:srgbClr val="FFFFFF"/>
                </a:solidFill>
                <a:latin typeface="黑体" panose="02010609060101010101" pitchFamily="2" charset="-122"/>
                <a:ea typeface="黑体" panose="02010609060101010101" pitchFamily="2" charset="-122"/>
                <a:sym typeface="Wingdings" panose="05000000000000000000" pitchFamily="2" charset="2"/>
              </a:rPr>
              <a:t>）</a:t>
            </a:r>
            <a:endParaRPr lang="zh-CN" altLang="en-US" sz="1800" b="1">
              <a:solidFill>
                <a:srgbClr val="FFFFFF"/>
              </a:solidFill>
              <a:latin typeface="黑体" panose="02010609060101010101" pitchFamily="2" charset="-122"/>
              <a:ea typeface="黑体" panose="02010609060101010101" pitchFamily="2" charset="-122"/>
              <a:sym typeface="Wingdings" panose="05000000000000000000" pitchFamily="2" charset="2"/>
            </a:endParaRPr>
          </a:p>
        </p:txBody>
      </p:sp>
      <p:sp>
        <p:nvSpPr>
          <p:cNvPr id="39956" name="椭圆 39955"/>
          <p:cNvSpPr/>
          <p:nvPr/>
        </p:nvSpPr>
        <p:spPr>
          <a:xfrm>
            <a:off x="4643755" y="4133215"/>
            <a:ext cx="1319530" cy="1220470"/>
          </a:xfrm>
          <a:prstGeom prst="ellipse">
            <a:avLst/>
          </a:prstGeom>
          <a:solidFill>
            <a:srgbClr val="FFFF00"/>
          </a:solidFill>
          <a:ln w="28575" cap="flat" cmpd="sng">
            <a:solidFill>
              <a:schemeClr val="bg1"/>
            </a:solidFill>
            <a:prstDash val="solid"/>
            <a:headEnd type="none" w="med" len="med"/>
            <a:tailEnd type="none" w="med" len="med"/>
          </a:ln>
        </p:spPr>
        <p:txBody>
          <a:bodyPr/>
          <a:lstStyle/>
          <a:p>
            <a:pPr algn="ctr">
              <a:lnSpc>
                <a:spcPct val="110000"/>
              </a:lnSpc>
            </a:pPr>
            <a:r>
              <a:rPr lang="zh-CN" altLang="en-US" sz="2400" b="1">
                <a:solidFill>
                  <a:schemeClr val="tx1"/>
                </a:solidFill>
                <a:latin typeface="黑体" panose="02010609060101010101" pitchFamily="2" charset="-122"/>
                <a:ea typeface="黑体" panose="02010609060101010101" pitchFamily="2" charset="-122"/>
              </a:rPr>
              <a:t>危害身心</a:t>
            </a:r>
            <a:endParaRPr lang="zh-CN" altLang="en-US" sz="2400" b="1">
              <a:solidFill>
                <a:schemeClr val="tx1"/>
              </a:solidFill>
              <a:latin typeface="黑体" panose="02010609060101010101" pitchFamily="2" charset="-122"/>
              <a:ea typeface="黑体" panose="02010609060101010101" pitchFamily="2" charset="-122"/>
            </a:endParaRPr>
          </a:p>
        </p:txBody>
      </p:sp>
      <p:sp>
        <p:nvSpPr>
          <p:cNvPr id="39957" name="直接连接符 39956"/>
          <p:cNvSpPr/>
          <p:nvPr/>
        </p:nvSpPr>
        <p:spPr>
          <a:xfrm>
            <a:off x="6696393" y="3377327"/>
            <a:ext cx="457200" cy="0"/>
          </a:xfrm>
          <a:prstGeom prst="line">
            <a:avLst/>
          </a:prstGeom>
          <a:ln w="76200" cap="flat" cmpd="sng">
            <a:solidFill>
              <a:srgbClr val="FF0000"/>
            </a:solidFill>
            <a:prstDash val="solid"/>
            <a:headEnd type="none" w="med" len="med"/>
            <a:tailEnd type="stealth" w="sm" len="lg"/>
          </a:ln>
        </p:spPr>
        <p:txBody>
          <a:bodyPr/>
          <a:lstStyle/>
          <a:p>
            <a:endParaRPr sz="100"/>
          </a:p>
        </p:txBody>
      </p:sp>
      <p:sp>
        <p:nvSpPr>
          <p:cNvPr id="39958" name="直接连接符 39957"/>
          <p:cNvSpPr/>
          <p:nvPr/>
        </p:nvSpPr>
        <p:spPr>
          <a:xfrm flipH="1" flipV="1">
            <a:off x="2213690" y="1648540"/>
            <a:ext cx="0" cy="1458515"/>
          </a:xfrm>
          <a:prstGeom prst="line">
            <a:avLst/>
          </a:prstGeom>
          <a:ln w="57150" cap="flat" cmpd="sng">
            <a:solidFill>
              <a:srgbClr val="FF0000"/>
            </a:solidFill>
            <a:prstDash val="solid"/>
            <a:headEnd type="none" w="med" len="med"/>
            <a:tailEnd type="triangle" w="med" len="med"/>
          </a:ln>
        </p:spPr>
        <p:txBody>
          <a:bodyPr/>
          <a:lstStyle/>
          <a:p>
            <a:endParaRPr sz="100"/>
          </a:p>
        </p:txBody>
      </p:sp>
      <p:sp>
        <p:nvSpPr>
          <p:cNvPr id="39959" name="矩形 39958"/>
          <p:cNvSpPr/>
          <p:nvPr/>
        </p:nvSpPr>
        <p:spPr>
          <a:xfrm>
            <a:off x="2166382" y="1918811"/>
            <a:ext cx="537845" cy="896620"/>
          </a:xfrm>
          <a:prstGeom prst="rect">
            <a:avLst/>
          </a:prstGeom>
          <a:noFill/>
          <a:ln w="19050">
            <a:noFill/>
          </a:ln>
        </p:spPr>
        <p:txBody>
          <a:bodyPr vert="eaVert" wrap="none" anchor="t">
            <a:spAutoFit/>
          </a:bodyPr>
          <a:lstStyle/>
          <a:p>
            <a:pPr>
              <a:lnSpc>
                <a:spcPct val="110000"/>
              </a:lnSpc>
            </a:pPr>
            <a:r>
              <a:rPr lang="zh-CN" altLang="en-US" sz="2100" b="1">
                <a:solidFill>
                  <a:schemeClr val="tx1"/>
                </a:solidFill>
                <a:latin typeface="隶书" panose="02010509060101010101" pitchFamily="49" charset="-122"/>
                <a:ea typeface="隶书" panose="02010509060101010101" pitchFamily="49" charset="-122"/>
              </a:rPr>
              <a:t>出  超</a:t>
            </a:r>
            <a:endParaRPr lang="zh-CN" altLang="en-US" sz="2100" b="1">
              <a:solidFill>
                <a:schemeClr val="tx1"/>
              </a:solidFill>
              <a:latin typeface="隶书" panose="02010509060101010101" pitchFamily="49" charset="-122"/>
              <a:ea typeface="隶书" panose="02010509060101010101" pitchFamily="49" charset="-122"/>
            </a:endParaRPr>
          </a:p>
        </p:txBody>
      </p:sp>
      <p:sp>
        <p:nvSpPr>
          <p:cNvPr id="39960" name="直接连接符 39959"/>
          <p:cNvSpPr/>
          <p:nvPr/>
        </p:nvSpPr>
        <p:spPr>
          <a:xfrm>
            <a:off x="1781493" y="1648540"/>
            <a:ext cx="4763" cy="1485900"/>
          </a:xfrm>
          <a:prstGeom prst="line">
            <a:avLst/>
          </a:prstGeom>
          <a:ln w="57150" cap="flat" cmpd="sng">
            <a:solidFill>
              <a:schemeClr val="tx1"/>
            </a:solidFill>
            <a:prstDash val="solid"/>
            <a:headEnd type="none" w="med" len="med"/>
            <a:tailEnd type="triangle" w="med" len="med"/>
          </a:ln>
        </p:spPr>
        <p:txBody>
          <a:bodyPr/>
          <a:lstStyle/>
          <a:p>
            <a:endParaRPr sz="100"/>
          </a:p>
        </p:txBody>
      </p:sp>
      <p:sp>
        <p:nvSpPr>
          <p:cNvPr id="39961" name="矩形 39960"/>
          <p:cNvSpPr/>
          <p:nvPr/>
        </p:nvSpPr>
        <p:spPr>
          <a:xfrm>
            <a:off x="1251189" y="1918811"/>
            <a:ext cx="588645" cy="1010920"/>
          </a:xfrm>
          <a:prstGeom prst="rect">
            <a:avLst/>
          </a:prstGeom>
          <a:noFill/>
          <a:ln w="19050">
            <a:noFill/>
          </a:ln>
        </p:spPr>
        <p:txBody>
          <a:bodyPr vert="eaVert" wrap="none" anchor="t">
            <a:spAutoFit/>
          </a:bodyPr>
          <a:lstStyle/>
          <a:p>
            <a:pPr>
              <a:lnSpc>
                <a:spcPct val="110000"/>
              </a:lnSpc>
            </a:pPr>
            <a:r>
              <a:rPr lang="zh-CN" altLang="en-US" sz="2400" b="1">
                <a:solidFill>
                  <a:schemeClr val="tx1"/>
                </a:solidFill>
                <a:latin typeface="隶书" panose="02010509060101010101" pitchFamily="49" charset="-122"/>
                <a:ea typeface="隶书" panose="02010509060101010101" pitchFamily="49" charset="-122"/>
              </a:rPr>
              <a:t>入  超</a:t>
            </a:r>
            <a:endParaRPr lang="zh-CN" altLang="en-US" sz="2400" b="1">
              <a:solidFill>
                <a:schemeClr val="tx1"/>
              </a:solidFill>
              <a:latin typeface="隶书" panose="02010509060101010101" pitchFamily="49" charset="-122"/>
              <a:ea typeface="隶书" panose="02010509060101010101" pitchFamily="49" charset="-122"/>
            </a:endParaRPr>
          </a:p>
        </p:txBody>
      </p:sp>
      <p:sp>
        <p:nvSpPr>
          <p:cNvPr id="39962" name="矩形 39961"/>
          <p:cNvSpPr/>
          <p:nvPr/>
        </p:nvSpPr>
        <p:spPr>
          <a:xfrm>
            <a:off x="4860290" y="2674620"/>
            <a:ext cx="1835785" cy="1308735"/>
          </a:xfrm>
          <a:prstGeom prst="rect">
            <a:avLst/>
          </a:prstGeom>
          <a:solidFill>
            <a:schemeClr val="accent5">
              <a:lumMod val="20000"/>
              <a:lumOff val="80000"/>
            </a:schemeClr>
          </a:solidFill>
          <a:ln w="19050" cap="flat" cmpd="sng">
            <a:solidFill>
              <a:srgbClr val="FF0000"/>
            </a:solidFill>
            <a:prstDash val="solid"/>
            <a:miter/>
            <a:headEnd type="none" w="med" len="med"/>
            <a:tailEnd type="none" w="med" len="med"/>
          </a:ln>
        </p:spPr>
        <p:txBody>
          <a:bodyPr wrap="square">
            <a:spAutoFit/>
          </a:bodyPr>
          <a:lstStyle/>
          <a:p>
            <a:pPr algn="ctr">
              <a:lnSpc>
                <a:spcPct val="110000"/>
              </a:lnSpc>
            </a:pPr>
            <a:r>
              <a:rPr lang="en-US" altLang="zh-CN" sz="2400" b="1">
                <a:solidFill>
                  <a:schemeClr val="tx1"/>
                </a:solidFill>
                <a:latin typeface="黑体" panose="02010609060101010101" pitchFamily="2" charset="-122"/>
                <a:ea typeface="黑体" panose="02010609060101010101" pitchFamily="2" charset="-122"/>
              </a:rPr>
              <a:t>“</a:t>
            </a:r>
            <a:r>
              <a:rPr lang="zh-CN" altLang="en-US" sz="2400" b="1">
                <a:solidFill>
                  <a:schemeClr val="tx1"/>
                </a:solidFill>
                <a:latin typeface="黑体" panose="02010609060101010101" pitchFamily="2" charset="-122"/>
                <a:ea typeface="黑体" panose="02010609060101010101" pitchFamily="2" charset="-122"/>
              </a:rPr>
              <a:t>弛禁论”与</a:t>
            </a:r>
            <a:br>
              <a:rPr lang="zh-CN" altLang="en-US" sz="2400" b="1">
                <a:solidFill>
                  <a:schemeClr val="tx1"/>
                </a:solidFill>
                <a:latin typeface="黑体" panose="02010609060101010101" pitchFamily="2" charset="-122"/>
                <a:ea typeface="黑体" panose="02010609060101010101" pitchFamily="2" charset="-122"/>
              </a:rPr>
            </a:br>
            <a:r>
              <a:rPr lang="zh-CN" altLang="en-US" sz="2400" b="1">
                <a:solidFill>
                  <a:schemeClr val="tx1"/>
                </a:solidFill>
                <a:latin typeface="黑体" panose="02010609060101010101" pitchFamily="2" charset="-122"/>
                <a:ea typeface="黑体" panose="02010609060101010101" pitchFamily="2" charset="-122"/>
              </a:rPr>
              <a:t>“严禁论”</a:t>
            </a:r>
            <a:endParaRPr lang="zh-CN" altLang="en-US" sz="2400" b="1">
              <a:solidFill>
                <a:schemeClr val="tx1"/>
              </a:solidFill>
              <a:latin typeface="黑体" panose="02010609060101010101" pitchFamily="2" charset="-122"/>
              <a:ea typeface="黑体" panose="02010609060101010101" pitchFamily="2" charset="-122"/>
            </a:endParaRPr>
          </a:p>
        </p:txBody>
      </p:sp>
      <p:sp>
        <p:nvSpPr>
          <p:cNvPr id="39963" name="矩形 39962"/>
          <p:cNvSpPr/>
          <p:nvPr/>
        </p:nvSpPr>
        <p:spPr>
          <a:xfrm>
            <a:off x="7235508" y="784701"/>
            <a:ext cx="723900" cy="3995738"/>
          </a:xfrm>
          <a:prstGeom prst="rect">
            <a:avLst/>
          </a:prstGeom>
          <a:solidFill>
            <a:srgbClr val="FFFF00"/>
          </a:solidFill>
          <a:ln w="28575" cap="flat" cmpd="sng">
            <a:solidFill>
              <a:srgbClr val="FF0000"/>
            </a:solidFill>
            <a:prstDash val="solid"/>
            <a:miter/>
            <a:headEnd type="none" w="med" len="med"/>
            <a:tailEnd type="none" w="med" len="med"/>
          </a:ln>
        </p:spPr>
        <p:txBody>
          <a:bodyPr vert="eaVert">
            <a:spAutoFit/>
          </a:bodyPr>
          <a:lstStyle/>
          <a:p>
            <a:pPr algn="ctr">
              <a:lnSpc>
                <a:spcPct val="110000"/>
              </a:lnSpc>
            </a:pPr>
            <a:r>
              <a:rPr lang="zh-CN" altLang="en-US" sz="3200" b="1">
                <a:solidFill>
                  <a:schemeClr val="tx1"/>
                </a:solidFill>
                <a:latin typeface="黑体" panose="02010609060101010101" pitchFamily="2" charset="-122"/>
                <a:ea typeface="黑体" panose="02010609060101010101" pitchFamily="2" charset="-122"/>
                <a:cs typeface="黑体" panose="02010609060101010101" pitchFamily="2" charset="-122"/>
              </a:rPr>
              <a:t>林  则  徐  禁  烟</a:t>
            </a:r>
            <a:endParaRPr lang="zh-CN" altLang="en-US" sz="3200" b="1">
              <a:solidFill>
                <a:schemeClr val="tx1"/>
              </a:solidFill>
              <a:latin typeface="黑体" panose="02010609060101010101" pitchFamily="2" charset="-122"/>
              <a:ea typeface="黑体" panose="02010609060101010101" pitchFamily="2" charset="-122"/>
              <a:cs typeface="黑体" panose="02010609060101010101" pitchFamily="2" charset="-122"/>
            </a:endParaRPr>
          </a:p>
        </p:txBody>
      </p:sp>
      <p:sp>
        <p:nvSpPr>
          <p:cNvPr id="39964" name="矩形 39963"/>
          <p:cNvSpPr/>
          <p:nvPr/>
        </p:nvSpPr>
        <p:spPr>
          <a:xfrm>
            <a:off x="3023235" y="3161665"/>
            <a:ext cx="1458595" cy="497205"/>
          </a:xfrm>
          <a:prstGeom prst="rect">
            <a:avLst/>
          </a:prstGeom>
          <a:solidFill>
            <a:srgbClr val="990000"/>
          </a:solidFill>
          <a:ln w="19050" cap="flat" cmpd="sng">
            <a:solidFill>
              <a:schemeClr val="bg1"/>
            </a:solidFill>
            <a:prstDash val="solid"/>
            <a:miter/>
            <a:headEnd type="none" w="med" len="med"/>
            <a:tailEnd type="none" w="med" len="med"/>
          </a:ln>
        </p:spPr>
        <p:txBody>
          <a:bodyPr wrap="square">
            <a:spAutoFit/>
          </a:bodyPr>
          <a:lstStyle/>
          <a:p>
            <a:pPr>
              <a:lnSpc>
                <a:spcPct val="110000"/>
              </a:lnSpc>
            </a:pPr>
            <a:r>
              <a:rPr lang="zh-CN" altLang="en-US" sz="2400" b="1">
                <a:solidFill>
                  <a:schemeClr val="bg1"/>
                </a:solidFill>
                <a:latin typeface="黑体" panose="02010609060101010101" pitchFamily="2" charset="-122"/>
                <a:ea typeface="黑体" panose="02010609060101010101" pitchFamily="2" charset="-122"/>
              </a:rPr>
              <a:t>严重灾难</a:t>
            </a:r>
            <a:endParaRPr lang="zh-CN" altLang="en-US" sz="2400" b="1">
              <a:solidFill>
                <a:schemeClr val="bg1"/>
              </a:solidFill>
              <a:latin typeface="黑体" panose="02010609060101010101" pitchFamily="2" charset="-122"/>
              <a:ea typeface="黑体" panose="02010609060101010101" pitchFamily="2" charset="-122"/>
            </a:endParaRPr>
          </a:p>
        </p:txBody>
      </p:sp>
      <p:sp>
        <p:nvSpPr>
          <p:cNvPr id="39965" name="矩形 39964"/>
          <p:cNvSpPr/>
          <p:nvPr/>
        </p:nvSpPr>
        <p:spPr>
          <a:xfrm>
            <a:off x="1511221" y="3215402"/>
            <a:ext cx="919163" cy="497205"/>
          </a:xfrm>
          <a:prstGeom prst="rect">
            <a:avLst/>
          </a:prstGeom>
          <a:solidFill>
            <a:srgbClr val="990000"/>
          </a:solidFill>
          <a:ln w="19050" cap="flat" cmpd="sng">
            <a:solidFill>
              <a:schemeClr val="bg1"/>
            </a:solidFill>
            <a:prstDash val="solid"/>
            <a:miter/>
            <a:headEnd type="none" w="med" len="med"/>
            <a:tailEnd type="none" w="med" len="med"/>
          </a:ln>
        </p:spPr>
        <p:txBody>
          <a:bodyPr>
            <a:spAutoFit/>
          </a:bodyPr>
          <a:lstStyle/>
          <a:p>
            <a:pPr algn="ctr">
              <a:lnSpc>
                <a:spcPct val="110000"/>
              </a:lnSpc>
            </a:pPr>
            <a:r>
              <a:rPr lang="zh-CN" altLang="en-US" sz="2400" b="1">
                <a:solidFill>
                  <a:schemeClr val="bg1"/>
                </a:solidFill>
                <a:latin typeface="黑体" panose="02010609060101010101" pitchFamily="2" charset="-122"/>
                <a:ea typeface="黑体" panose="02010609060101010101" pitchFamily="2" charset="-122"/>
              </a:rPr>
              <a:t>中国</a:t>
            </a:r>
            <a:endParaRPr lang="zh-CN" altLang="en-US" sz="2400" b="1">
              <a:solidFill>
                <a:schemeClr val="bg1"/>
              </a:solidFill>
              <a:latin typeface="黑体" panose="02010609060101010101" pitchFamily="2" charset="-122"/>
              <a:ea typeface="黑体" panose="02010609060101010101" pitchFamily="2" charset="-122"/>
            </a:endParaRPr>
          </a:p>
        </p:txBody>
      </p:sp>
      <p:sp>
        <p:nvSpPr>
          <p:cNvPr id="39966" name="直接连接符 39965"/>
          <p:cNvSpPr/>
          <p:nvPr/>
        </p:nvSpPr>
        <p:spPr>
          <a:xfrm flipH="1">
            <a:off x="3779361" y="1811655"/>
            <a:ext cx="1079897" cy="1295400"/>
          </a:xfrm>
          <a:prstGeom prst="line">
            <a:avLst/>
          </a:prstGeom>
          <a:ln w="57150" cap="flat" cmpd="sng">
            <a:solidFill>
              <a:srgbClr val="FF0000"/>
            </a:solidFill>
            <a:prstDash val="solid"/>
            <a:headEnd type="none" w="med" len="med"/>
            <a:tailEnd type="triangle" w="med" len="med"/>
          </a:ln>
        </p:spPr>
        <p:txBody>
          <a:bodyPr/>
          <a:lstStyle/>
          <a:p>
            <a:endParaRPr sz="100"/>
          </a:p>
        </p:txBody>
      </p:sp>
      <p:sp>
        <p:nvSpPr>
          <p:cNvPr id="39967" name="矩形 39966"/>
          <p:cNvSpPr/>
          <p:nvPr/>
        </p:nvSpPr>
        <p:spPr>
          <a:xfrm>
            <a:off x="1734185" y="1811655"/>
            <a:ext cx="537845" cy="1163320"/>
          </a:xfrm>
          <a:prstGeom prst="rect">
            <a:avLst/>
          </a:prstGeom>
          <a:noFill/>
          <a:ln w="19050">
            <a:noFill/>
          </a:ln>
        </p:spPr>
        <p:txBody>
          <a:bodyPr vert="eaVert" wrap="none" anchor="t">
            <a:spAutoFit/>
          </a:bodyPr>
          <a:lstStyle/>
          <a:p>
            <a:pPr>
              <a:lnSpc>
                <a:spcPct val="110000"/>
              </a:lnSpc>
            </a:pPr>
            <a:r>
              <a:rPr lang="zh-CN" altLang="en-US" sz="2100" b="1">
                <a:solidFill>
                  <a:schemeClr val="tx1"/>
                </a:solidFill>
                <a:latin typeface="方正姚体" panose="02010601030101010101" pitchFamily="2" charset="-122"/>
                <a:ea typeface="方正姚体" panose="02010601030101010101" pitchFamily="2" charset="-122"/>
              </a:rPr>
              <a:t>正当贸易</a:t>
            </a:r>
            <a:endParaRPr lang="zh-CN" altLang="en-US" sz="2100" b="1">
              <a:solidFill>
                <a:schemeClr val="tx1"/>
              </a:solidFill>
              <a:latin typeface="方正姚体" panose="02010601030101010101" pitchFamily="2" charset="-122"/>
              <a:ea typeface="方正姚体" panose="02010601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ox(in)">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65"/>
                                        </p:tgtEl>
                                        <p:attrNameLst>
                                          <p:attrName>style.visibility</p:attrName>
                                        </p:attrNameLst>
                                      </p:cBhvr>
                                      <p:to>
                                        <p:strVal val="visible"/>
                                      </p:to>
                                    </p:set>
                                    <p:animEffect transition="in" filter="box(in)">
                                      <p:cBhvr>
                                        <p:cTn id="12" dur="500"/>
                                        <p:tgtEl>
                                          <p:spTgt spid="3996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9958"/>
                                        </p:tgtEl>
                                        <p:attrNameLst>
                                          <p:attrName>style.visibility</p:attrName>
                                        </p:attrNameLst>
                                      </p:cBhvr>
                                      <p:to>
                                        <p:strVal val="visible"/>
                                      </p:to>
                                    </p:set>
                                    <p:animEffect transition="in" filter="wipe(down)">
                                      <p:cBhvr>
                                        <p:cTn id="21" dur="500"/>
                                        <p:tgtEl>
                                          <p:spTgt spid="39958"/>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99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9960"/>
                                        </p:tgtEl>
                                        <p:attrNameLst>
                                          <p:attrName>style.visibility</p:attrName>
                                        </p:attrNameLst>
                                      </p:cBhvr>
                                      <p:to>
                                        <p:strVal val="visible"/>
                                      </p:to>
                                    </p:set>
                                    <p:animEffect transition="in" filter="wipe(up)">
                                      <p:cBhvr>
                                        <p:cTn id="29" dur="500"/>
                                        <p:tgtEl>
                                          <p:spTgt spid="39960"/>
                                        </p:tgtEl>
                                      </p:cBhvr>
                                    </p:animEffec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399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47"/>
                                        </p:tgtEl>
                                        <p:attrNameLst>
                                          <p:attrName>style.visibility</p:attrName>
                                        </p:attrNameLst>
                                      </p:cBhvr>
                                      <p:to>
                                        <p:strVal val="visible"/>
                                      </p:to>
                                    </p:set>
                                    <p:animEffect transition="in" filter="wipe(left)">
                                      <p:cBhvr>
                                        <p:cTn id="37" dur="500"/>
                                        <p:tgtEl>
                                          <p:spTgt spid="39947"/>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39948"/>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3994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39941"/>
                                        </p:tgtEl>
                                        <p:attrNameLst>
                                          <p:attrName>style.visibility</p:attrName>
                                        </p:attrNameLst>
                                      </p:cBhvr>
                                      <p:to>
                                        <p:strVal val="visible"/>
                                      </p:to>
                                    </p:set>
                                    <p:animEffect transition="in" filter="box(out)">
                                      <p:cBhvr>
                                        <p:cTn id="48" dur="500"/>
                                        <p:tgtEl>
                                          <p:spTgt spid="399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39966"/>
                                        </p:tgtEl>
                                        <p:attrNameLst>
                                          <p:attrName>style.visibility</p:attrName>
                                        </p:attrNameLst>
                                      </p:cBhvr>
                                      <p:to>
                                        <p:strVal val="visible"/>
                                      </p:to>
                                    </p:set>
                                    <p:animEffect transition="in" filter="wipe(right)">
                                      <p:cBhvr>
                                        <p:cTn id="53" dur="500"/>
                                        <p:tgtEl>
                                          <p:spTgt spid="39966"/>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39950"/>
                                        </p:tgtEl>
                                        <p:attrNameLst>
                                          <p:attrName>style.visibility</p:attrName>
                                        </p:attrNameLst>
                                      </p:cBhvr>
                                      <p:to>
                                        <p:strVal val="visible"/>
                                      </p:to>
                                    </p:set>
                                    <p:animEffect transition="in" filter="wipe(left)">
                                      <p:cBhvr>
                                        <p:cTn id="57" dur="500"/>
                                        <p:tgtEl>
                                          <p:spTgt spid="39950"/>
                                        </p:tgtEl>
                                      </p:cBhvr>
                                    </p:animEffect>
                                  </p:childTnLst>
                                </p:cTn>
                              </p:par>
                            </p:childTnLst>
                          </p:cTn>
                        </p:par>
                        <p:par>
                          <p:cTn id="58" fill="hold">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39964"/>
                                        </p:tgtEl>
                                        <p:attrNameLst>
                                          <p:attrName>style.visibility</p:attrName>
                                        </p:attrNameLst>
                                      </p:cBhvr>
                                      <p:to>
                                        <p:strVal val="visible"/>
                                      </p:to>
                                    </p:set>
                                    <p:animEffect transition="in" filter="dissolve">
                                      <p:cBhvr>
                                        <p:cTn id="61" dur="500"/>
                                        <p:tgtEl>
                                          <p:spTgt spid="3996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39952"/>
                                        </p:tgtEl>
                                        <p:attrNameLst>
                                          <p:attrName>style.visibility</p:attrName>
                                        </p:attrNameLst>
                                      </p:cBhvr>
                                      <p:to>
                                        <p:strVal val="visible"/>
                                      </p:to>
                                    </p:set>
                                    <p:animEffect transition="in" filter="wipe(up)">
                                      <p:cBhvr>
                                        <p:cTn id="66" dur="500"/>
                                        <p:tgtEl>
                                          <p:spTgt spid="39952"/>
                                        </p:tgtEl>
                                      </p:cBhvr>
                                    </p:animEffect>
                                  </p:childTnLst>
                                </p:cTn>
                              </p:par>
                            </p:childTnLst>
                          </p:cTn>
                        </p:par>
                        <p:par>
                          <p:cTn id="67" fill="hold">
                            <p:stCondLst>
                              <p:cond delay="500"/>
                            </p:stCondLst>
                            <p:childTnLst>
                              <p:par>
                                <p:cTn id="68" presetID="8" presetClass="entr" presetSubtype="16" fill="hold" grpId="0" nodeType="afterEffect">
                                  <p:stCondLst>
                                    <p:cond delay="0"/>
                                  </p:stCondLst>
                                  <p:childTnLst>
                                    <p:set>
                                      <p:cBhvr>
                                        <p:cTn id="69" dur="1" fill="hold">
                                          <p:stCondLst>
                                            <p:cond delay="0"/>
                                          </p:stCondLst>
                                        </p:cTn>
                                        <p:tgtEl>
                                          <p:spTgt spid="39944"/>
                                        </p:tgtEl>
                                        <p:attrNameLst>
                                          <p:attrName>style.visibility</p:attrName>
                                        </p:attrNameLst>
                                      </p:cBhvr>
                                      <p:to>
                                        <p:strVal val="visible"/>
                                      </p:to>
                                    </p:set>
                                    <p:animEffect transition="in" filter="diamond(in)">
                                      <p:cBhvr>
                                        <p:cTn id="70" dur="2000"/>
                                        <p:tgtEl>
                                          <p:spTgt spid="3994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39953"/>
                                        </p:tgtEl>
                                        <p:attrNameLst>
                                          <p:attrName>style.visibility</p:attrName>
                                        </p:attrNameLst>
                                      </p:cBhvr>
                                      <p:to>
                                        <p:strVal val="visible"/>
                                      </p:to>
                                    </p:set>
                                    <p:animEffect transition="in" filter="wipe(up)">
                                      <p:cBhvr>
                                        <p:cTn id="75" dur="500"/>
                                        <p:tgtEl>
                                          <p:spTgt spid="39953"/>
                                        </p:tgtEl>
                                      </p:cBhvr>
                                    </p:animEffect>
                                  </p:childTnLst>
                                </p:cTn>
                              </p:par>
                            </p:childTnLst>
                          </p:cTn>
                        </p:par>
                        <p:par>
                          <p:cTn id="76" fill="hold">
                            <p:stCondLst>
                              <p:cond delay="500"/>
                            </p:stCondLst>
                            <p:childTnLst>
                              <p:par>
                                <p:cTn id="77" presetID="8" presetClass="entr" presetSubtype="16" fill="hold" grpId="0" nodeType="afterEffect">
                                  <p:stCondLst>
                                    <p:cond delay="0"/>
                                  </p:stCondLst>
                                  <p:childTnLst>
                                    <p:set>
                                      <p:cBhvr>
                                        <p:cTn id="78" dur="1" fill="hold">
                                          <p:stCondLst>
                                            <p:cond delay="0"/>
                                          </p:stCondLst>
                                        </p:cTn>
                                        <p:tgtEl>
                                          <p:spTgt spid="39955"/>
                                        </p:tgtEl>
                                        <p:attrNameLst>
                                          <p:attrName>style.visibility</p:attrName>
                                        </p:attrNameLst>
                                      </p:cBhvr>
                                      <p:to>
                                        <p:strVal val="visible"/>
                                      </p:to>
                                    </p:set>
                                    <p:animEffect transition="in" filter="diamond(in)">
                                      <p:cBhvr>
                                        <p:cTn id="79" dur="2000"/>
                                        <p:tgtEl>
                                          <p:spTgt spid="3995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9954"/>
                                        </p:tgtEl>
                                        <p:attrNameLst>
                                          <p:attrName>style.visibility</p:attrName>
                                        </p:attrNameLst>
                                      </p:cBhvr>
                                      <p:to>
                                        <p:strVal val="visible"/>
                                      </p:to>
                                    </p:set>
                                    <p:animEffect transition="in" filter="wipe(left)">
                                      <p:cBhvr>
                                        <p:cTn id="84" dur="500"/>
                                        <p:tgtEl>
                                          <p:spTgt spid="39954"/>
                                        </p:tgtEl>
                                      </p:cBhvr>
                                    </p:animEffect>
                                  </p:childTnLst>
                                </p:cTn>
                              </p:par>
                            </p:childTnLst>
                          </p:cTn>
                        </p:par>
                        <p:par>
                          <p:cTn id="85" fill="hold">
                            <p:stCondLst>
                              <p:cond delay="500"/>
                            </p:stCondLst>
                            <p:childTnLst>
                              <p:par>
                                <p:cTn id="86" presetID="8" presetClass="entr" presetSubtype="16" fill="hold" grpId="0" nodeType="afterEffect">
                                  <p:stCondLst>
                                    <p:cond delay="0"/>
                                  </p:stCondLst>
                                  <p:childTnLst>
                                    <p:set>
                                      <p:cBhvr>
                                        <p:cTn id="87" dur="1" fill="hold">
                                          <p:stCondLst>
                                            <p:cond delay="0"/>
                                          </p:stCondLst>
                                        </p:cTn>
                                        <p:tgtEl>
                                          <p:spTgt spid="39956"/>
                                        </p:tgtEl>
                                        <p:attrNameLst>
                                          <p:attrName>style.visibility</p:attrName>
                                        </p:attrNameLst>
                                      </p:cBhvr>
                                      <p:to>
                                        <p:strVal val="visible"/>
                                      </p:to>
                                    </p:set>
                                    <p:animEffect transition="in" filter="diamond(in)">
                                      <p:cBhvr>
                                        <p:cTn id="88" dur="2000"/>
                                        <p:tgtEl>
                                          <p:spTgt spid="39956"/>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9951"/>
                                        </p:tgtEl>
                                        <p:attrNameLst>
                                          <p:attrName>style.visibility</p:attrName>
                                        </p:attrNameLst>
                                      </p:cBhvr>
                                      <p:to>
                                        <p:strVal val="visible"/>
                                      </p:to>
                                    </p:set>
                                    <p:animEffect transition="in" filter="wipe(left)">
                                      <p:cBhvr>
                                        <p:cTn id="93" dur="500"/>
                                        <p:tgtEl>
                                          <p:spTgt spid="39951"/>
                                        </p:tgtEl>
                                      </p:cBhvr>
                                    </p:animEffect>
                                  </p:childTnLst>
                                </p:cTn>
                              </p:par>
                            </p:childTnLst>
                          </p:cTn>
                        </p:par>
                        <p:par>
                          <p:cTn id="94" fill="hold">
                            <p:stCondLst>
                              <p:cond delay="500"/>
                            </p:stCondLst>
                            <p:childTnLst>
                              <p:par>
                                <p:cTn id="95" presetID="9" presetClass="entr" presetSubtype="0" fill="hold" grpId="0" nodeType="afterEffect">
                                  <p:stCondLst>
                                    <p:cond delay="0"/>
                                  </p:stCondLst>
                                  <p:childTnLst>
                                    <p:set>
                                      <p:cBhvr>
                                        <p:cTn id="96" dur="1" fill="hold">
                                          <p:stCondLst>
                                            <p:cond delay="0"/>
                                          </p:stCondLst>
                                        </p:cTn>
                                        <p:tgtEl>
                                          <p:spTgt spid="39962"/>
                                        </p:tgtEl>
                                        <p:attrNameLst>
                                          <p:attrName>style.visibility</p:attrName>
                                        </p:attrNameLst>
                                      </p:cBhvr>
                                      <p:to>
                                        <p:strVal val="visible"/>
                                      </p:to>
                                    </p:set>
                                    <p:animEffect transition="in" filter="dissolve">
                                      <p:cBhvr>
                                        <p:cTn id="97" dur="500"/>
                                        <p:tgtEl>
                                          <p:spTgt spid="399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9957"/>
                                        </p:tgtEl>
                                        <p:attrNameLst>
                                          <p:attrName>style.visibility</p:attrName>
                                        </p:attrNameLst>
                                      </p:cBhvr>
                                      <p:to>
                                        <p:strVal val="visible"/>
                                      </p:to>
                                    </p:set>
                                    <p:animEffect transition="in" filter="wipe(left)">
                                      <p:cBhvr>
                                        <p:cTn id="102" dur="500"/>
                                        <p:tgtEl>
                                          <p:spTgt spid="39957"/>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39963"/>
                                        </p:tgtEl>
                                        <p:attrNameLst>
                                          <p:attrName>style.visibility</p:attrName>
                                        </p:attrNameLst>
                                      </p:cBhvr>
                                      <p:to>
                                        <p:strVal val="visible"/>
                                      </p:to>
                                    </p:set>
                                    <p:anim calcmode="lin" valueType="num">
                                      <p:cBhvr>
                                        <p:cTn id="107" dur="1000" fill="hold"/>
                                        <p:tgtEl>
                                          <p:spTgt spid="39963"/>
                                        </p:tgtEl>
                                        <p:attrNameLst>
                                          <p:attrName>ppt_w</p:attrName>
                                        </p:attrNameLst>
                                      </p:cBhvr>
                                      <p:tavLst>
                                        <p:tav tm="0">
                                          <p:val>
                                            <p:strVal val="#ppt_w*0.70"/>
                                          </p:val>
                                        </p:tav>
                                        <p:tav tm="100000">
                                          <p:val>
                                            <p:strVal val="#ppt_w"/>
                                          </p:val>
                                        </p:tav>
                                      </p:tavLst>
                                    </p:anim>
                                    <p:anim calcmode="lin" valueType="num">
                                      <p:cBhvr>
                                        <p:cTn id="108" dur="1000" fill="hold"/>
                                        <p:tgtEl>
                                          <p:spTgt spid="39963"/>
                                        </p:tgtEl>
                                        <p:attrNameLst>
                                          <p:attrName>ppt_h</p:attrName>
                                        </p:attrNameLst>
                                      </p:cBhvr>
                                      <p:tavLst>
                                        <p:tav tm="0">
                                          <p:val>
                                            <p:strVal val="#ppt_h"/>
                                          </p:val>
                                        </p:tav>
                                        <p:tav tm="100000">
                                          <p:val>
                                            <p:strVal val="#ppt_h"/>
                                          </p:val>
                                        </p:tav>
                                      </p:tavLst>
                                    </p:anim>
                                    <p:animEffect transition="in" filter="fade">
                                      <p:cBhvr>
                                        <p:cTn id="109" dur="1000"/>
                                        <p:tgtEl>
                                          <p:spTgt spid="39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ldLvl="0" animBg="1"/>
      <p:bldP spid="39941" grpId="0" bldLvl="0" animBg="1"/>
      <p:bldP spid="39944" grpId="0" bldLvl="0" animBg="1"/>
      <p:bldP spid="39948" grpId="0"/>
      <p:bldP spid="39949" grpId="0"/>
      <p:bldP spid="39955" grpId="0" bldLvl="0" animBg="1"/>
      <p:bldP spid="39956" grpId="0" bldLvl="0" animBg="1"/>
      <p:bldP spid="39959" grpId="0"/>
      <p:bldP spid="39961" grpId="0"/>
      <p:bldP spid="39962" grpId="0" bldLvl="0" animBg="1"/>
      <p:bldP spid="39963" grpId="0" bldLvl="0" animBg="1"/>
      <p:bldP spid="39964" grpId="0" bldLvl="0" animBg="1"/>
      <p:bldP spid="39965" grpId="0" bldLvl="0" animBg="1"/>
      <p:bldP spid="3996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文本框 1"/>
          <p:cNvSpPr txBox="1"/>
          <p:nvPr/>
        </p:nvSpPr>
        <p:spPr>
          <a:xfrm>
            <a:off x="179070" y="1052830"/>
            <a:ext cx="3216275" cy="3138170"/>
          </a:xfrm>
          <a:prstGeom prst="rect">
            <a:avLst/>
          </a:prstGeom>
          <a:noFill/>
          <a:ln w="9525">
            <a:solidFill>
              <a:srgbClr val="FF0000"/>
            </a:solidFill>
          </a:ln>
        </p:spPr>
        <p:txBody>
          <a:bodyPr wrap="square">
            <a:spAutoFit/>
          </a:bodyPr>
          <a:p>
            <a:pPr algn="l">
              <a:spcBef>
                <a:spcPct val="50000"/>
              </a:spcBef>
            </a:pPr>
            <a:r>
              <a:rPr lang="en-US" altLang="zh-CN" sz="2400" b="1" dirty="0">
                <a:solidFill>
                  <a:schemeClr val="tx1"/>
                </a:solidFill>
                <a:latin typeface="楷体" panose="02010609060101010101" charset="-122"/>
                <a:ea typeface="楷体" panose="02010609060101010101" charset="-122"/>
                <a:sym typeface="宋体" panose="02010600030101010101" pitchFamily="2" charset="-122"/>
              </a:rPr>
              <a:t> </a:t>
            </a:r>
            <a:r>
              <a:rPr lang="zh-CN" altLang="en-US" sz="2400" b="1" dirty="0">
                <a:solidFill>
                  <a:schemeClr val="tx1"/>
                </a:solidFill>
                <a:latin typeface="楷体" panose="02010609060101010101" charset="-122"/>
                <a:ea typeface="楷体" panose="02010609060101010101" charset="-122"/>
                <a:sym typeface="宋体" panose="02010600030101010101" pitchFamily="2" charset="-122"/>
              </a:rPr>
              <a:t> </a:t>
            </a:r>
            <a:r>
              <a:rPr lang="zh-CN" altLang="en-US" sz="2400" b="1" dirty="0">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（鸦片）流毒于天下，则为害甚巨，法当从严。若犹泄泄（</a:t>
            </a:r>
            <a:r>
              <a:rPr lang="en-US" altLang="zh-CN" sz="2400" b="1" dirty="0">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yi yi</a:t>
            </a:r>
            <a:r>
              <a:rPr lang="zh-CN" altLang="en-US" sz="2400" b="1" dirty="0">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）视之，是使数十年后，</a:t>
            </a:r>
            <a:r>
              <a:rPr lang="zh-CN" altLang="en-US" sz="2400" b="1" dirty="0">
                <a:solidFill>
                  <a:srgbClr val="FF0000"/>
                </a:solidFill>
                <a:latin typeface="黑体" panose="02010609060101010101" pitchFamily="2" charset="-122"/>
                <a:ea typeface="黑体" panose="02010609060101010101" pitchFamily="2" charset="-122"/>
                <a:cs typeface="黑体" panose="02010609060101010101" pitchFamily="2" charset="-122"/>
                <a:sym typeface="宋体" panose="02010600030101010101" pitchFamily="2" charset="-122"/>
              </a:rPr>
              <a:t>中原几无可以御敌之兵，且无可以充饷之银。</a:t>
            </a:r>
            <a:r>
              <a:rPr lang="zh-CN" altLang="en-US" sz="2400" b="1" dirty="0">
                <a:latin typeface="楷体" panose="02010609060101010101" charset="-122"/>
                <a:ea typeface="楷体" panose="02010609060101010101" charset="-122"/>
                <a:sym typeface="宋体" panose="02010600030101010101" pitchFamily="2" charset="-122"/>
              </a:rPr>
              <a:t>                 </a:t>
            </a:r>
            <a:endParaRPr lang="zh-CN" altLang="en-US" sz="2400" b="1" dirty="0">
              <a:latin typeface="楷体" panose="02010609060101010101" charset="-122"/>
              <a:ea typeface="楷体" panose="02010609060101010101" charset="-122"/>
            </a:endParaRPr>
          </a:p>
          <a:p>
            <a:pPr algn="l">
              <a:spcBef>
                <a:spcPct val="50000"/>
              </a:spcBef>
            </a:pPr>
            <a:r>
              <a:rPr lang="zh-CN" altLang="en-US" sz="2000" b="1" dirty="0">
                <a:latin typeface="楷体" panose="02010609060101010101" charset="-122"/>
                <a:ea typeface="楷体" panose="02010609060101010101" charset="-122"/>
                <a:sym typeface="宋体" panose="02010600030101010101" pitchFamily="2" charset="-122"/>
              </a:rPr>
              <a:t> </a:t>
            </a:r>
            <a:r>
              <a:rPr lang="en-US" altLang="zh-CN" sz="2000" b="1" dirty="0">
                <a:latin typeface="楷体" panose="02010609060101010101" charset="-122"/>
                <a:ea typeface="楷体" panose="02010609060101010101" charset="-122"/>
                <a:sym typeface="宋体" panose="02010600030101010101" pitchFamily="2" charset="-122"/>
              </a:rPr>
              <a:t>——</a:t>
            </a:r>
            <a:r>
              <a:rPr lang="zh-CN" altLang="en-US" sz="2000" b="1" dirty="0">
                <a:latin typeface="楷体" panose="02010609060101010101" charset="-122"/>
                <a:ea typeface="楷体" panose="02010609060101010101" charset="-122"/>
                <a:sym typeface="宋体" panose="02010600030101010101" pitchFamily="2" charset="-122"/>
              </a:rPr>
              <a:t>《林则徐集•奏稿中》</a:t>
            </a:r>
            <a:endParaRPr lang="zh-CN" altLang="en-US" sz="2000">
              <a:latin typeface="楷体" panose="02010609060101010101" charset="-122"/>
              <a:ea typeface="楷体" panose="02010609060101010101" charset="-122"/>
            </a:endParaRPr>
          </a:p>
        </p:txBody>
      </p:sp>
      <p:pic>
        <p:nvPicPr>
          <p:cNvPr id="31747" name="图片 2"/>
          <p:cNvPicPr>
            <a:picLocks noChangeAspect="1"/>
          </p:cNvPicPr>
          <p:nvPr/>
        </p:nvPicPr>
        <p:blipFill>
          <a:blip r:embed="rId1">
            <a:grayscl/>
          </a:blip>
          <a:stretch>
            <a:fillRect/>
          </a:stretch>
        </p:blipFill>
        <p:spPr>
          <a:xfrm>
            <a:off x="3559175" y="836930"/>
            <a:ext cx="5284470" cy="3636645"/>
          </a:xfrm>
          <a:prstGeom prst="rect">
            <a:avLst/>
          </a:prstGeom>
          <a:noFill/>
          <a:ln w="9525">
            <a:noFill/>
          </a:ln>
        </p:spPr>
      </p:pic>
      <p:sp>
        <p:nvSpPr>
          <p:cNvPr id="31748" name="文本框 4"/>
          <p:cNvSpPr txBox="1"/>
          <p:nvPr/>
        </p:nvSpPr>
        <p:spPr>
          <a:xfrm>
            <a:off x="3995738" y="4868863"/>
            <a:ext cx="4411662" cy="460375"/>
          </a:xfrm>
          <a:prstGeom prst="rect">
            <a:avLst/>
          </a:prstGeom>
          <a:noFill/>
          <a:ln w="9525">
            <a:noFill/>
          </a:ln>
        </p:spPr>
        <p:txBody>
          <a:bodyPr>
            <a:spAutoFit/>
          </a:bodyPr>
          <a:p>
            <a:r>
              <a:rPr lang="en-US" altLang="zh-CN" sz="2400" b="1">
                <a:latin typeface="黑体" panose="02010609060101010101" pitchFamily="2" charset="-122"/>
                <a:ea typeface="黑体" panose="02010609060101010101" pitchFamily="2" charset="-122"/>
              </a:rPr>
              <a:t>1839</a:t>
            </a:r>
            <a:r>
              <a:rPr lang="zh-CN" altLang="en-US" sz="2400" b="1">
                <a:latin typeface="黑体" panose="02010609060101010101" pitchFamily="2" charset="-122"/>
                <a:ea typeface="黑体" panose="02010609060101010101" pitchFamily="2" charset="-122"/>
              </a:rPr>
              <a:t>年</a:t>
            </a:r>
            <a:r>
              <a:rPr lang="en-US" altLang="zh-CN" sz="2400" b="1">
                <a:latin typeface="黑体" panose="02010609060101010101" pitchFamily="2" charset="-122"/>
                <a:ea typeface="黑体" panose="02010609060101010101" pitchFamily="2" charset="-122"/>
              </a:rPr>
              <a:t>6</a:t>
            </a:r>
            <a:r>
              <a:rPr lang="zh-CN" altLang="en-US" sz="2400" b="1">
                <a:latin typeface="黑体" panose="02010609060101010101" pitchFamily="2" charset="-122"/>
                <a:ea typeface="黑体" panose="02010609060101010101" pitchFamily="2" charset="-122"/>
              </a:rPr>
              <a:t>月，林则徐虎门销烟</a:t>
            </a:r>
            <a:endParaRPr lang="zh-CN" altLang="en-US" sz="2400" b="1">
              <a:latin typeface="黑体" panose="02010609060101010101" pitchFamily="2" charset="-122"/>
              <a:ea typeface="黑体" panose="02010609060101010101" pitchFamily="2" charset="-122"/>
            </a:endParaRPr>
          </a:p>
        </p:txBody>
      </p:sp>
      <p:sp>
        <p:nvSpPr>
          <p:cNvPr id="31749" name="文本框 5"/>
          <p:cNvSpPr txBox="1"/>
          <p:nvPr/>
        </p:nvSpPr>
        <p:spPr>
          <a:xfrm>
            <a:off x="228600" y="4442460"/>
            <a:ext cx="3407410" cy="1198880"/>
          </a:xfrm>
          <a:prstGeom prst="rect">
            <a:avLst/>
          </a:prstGeom>
          <a:noFill/>
          <a:ln w="9525">
            <a:noFill/>
          </a:ln>
        </p:spPr>
        <p:txBody>
          <a:bodyPr wrap="square">
            <a:spAutoFit/>
          </a:bodyPr>
          <a:p>
            <a:r>
              <a:rPr lang="zh-CN" altLang="en-US" sz="2400" b="1">
                <a:solidFill>
                  <a:srgbClr val="FF0000"/>
                </a:solidFill>
                <a:latin typeface="黑体" panose="02010609060101010101" pitchFamily="2" charset="-122"/>
                <a:ea typeface="黑体" panose="02010609060101010101" pitchFamily="2" charset="-122"/>
              </a:rPr>
              <a:t>影响健康、白银外流、兵弱银荒、国将不国</a:t>
            </a:r>
            <a:endParaRPr lang="zh-CN" altLang="en-US" sz="2400" b="1">
              <a:solidFill>
                <a:srgbClr val="FF0000"/>
              </a:solidFill>
              <a:latin typeface="黑体" panose="02010609060101010101" pitchFamily="2" charset="-122"/>
              <a:ea typeface="黑体" panose="02010609060101010101" pitchFamily="2" charset="-122"/>
            </a:endParaRPr>
          </a:p>
          <a:p>
            <a:r>
              <a:rPr lang="en-US" altLang="zh-CN" sz="2400" b="1">
                <a:solidFill>
                  <a:srgbClr val="FF0000"/>
                </a:solidFill>
                <a:latin typeface="黑体" panose="02010609060101010101" pitchFamily="2" charset="-122"/>
                <a:ea typeface="黑体" panose="02010609060101010101" pitchFamily="2" charset="-122"/>
              </a:rPr>
              <a:t>......</a:t>
            </a:r>
            <a:endParaRPr lang="en-US" altLang="zh-CN" sz="2400" b="1">
              <a:solidFill>
                <a:srgbClr val="FF0000"/>
              </a:solidFill>
              <a:latin typeface="黑体" panose="02010609060101010101" pitchFamily="2" charset="-122"/>
              <a:ea typeface="黑体" panose="02010609060101010101" pitchFamily="2" charset="-122"/>
            </a:endParaRPr>
          </a:p>
        </p:txBody>
      </p:sp>
      <p:grpSp>
        <p:nvGrpSpPr>
          <p:cNvPr id="31750" name="组合 9"/>
          <p:cNvGrpSpPr/>
          <p:nvPr/>
        </p:nvGrpSpPr>
        <p:grpSpPr>
          <a:xfrm>
            <a:off x="3558900" y="774065"/>
            <a:ext cx="5381900" cy="3779520"/>
            <a:chOff x="5008" y="143"/>
            <a:chExt cx="8864" cy="5952"/>
          </a:xfrm>
        </p:grpSpPr>
        <p:pic>
          <p:nvPicPr>
            <p:cNvPr id="31751" name="图片 3"/>
            <p:cNvPicPr>
              <a:picLocks noChangeAspect="1"/>
            </p:cNvPicPr>
            <p:nvPr/>
          </p:nvPicPr>
          <p:blipFill>
            <a:blip r:embed="rId2">
              <a:grayscl/>
            </a:blip>
            <a:stretch>
              <a:fillRect/>
            </a:stretch>
          </p:blipFill>
          <p:spPr>
            <a:xfrm>
              <a:off x="5008" y="143"/>
              <a:ext cx="8864" cy="5952"/>
            </a:xfrm>
            <a:prstGeom prst="rect">
              <a:avLst/>
            </a:prstGeom>
            <a:noFill/>
            <a:ln w="9525">
              <a:noFill/>
            </a:ln>
          </p:spPr>
        </p:pic>
        <p:sp>
          <p:nvSpPr>
            <p:cNvPr id="31752" name="文本框 6"/>
            <p:cNvSpPr txBox="1"/>
            <p:nvPr/>
          </p:nvSpPr>
          <p:spPr>
            <a:xfrm>
              <a:off x="5962" y="5291"/>
              <a:ext cx="6334" cy="580"/>
            </a:xfrm>
            <a:prstGeom prst="rect">
              <a:avLst/>
            </a:prstGeom>
            <a:solidFill>
              <a:schemeClr val="accent3">
                <a:lumMod val="20000"/>
                <a:lumOff val="80000"/>
              </a:schemeClr>
            </a:solidFill>
            <a:ln w="9525">
              <a:solidFill>
                <a:srgbClr val="FF0000"/>
              </a:solidFill>
            </a:ln>
          </p:spPr>
          <p:txBody>
            <a:bodyPr wrap="square">
              <a:spAutoFit/>
            </a:bodyPr>
            <a:p>
              <a:r>
                <a:rPr lang="zh-CN" altLang="en-US" b="1" dirty="0">
                  <a:solidFill>
                    <a:schemeClr val="tx1"/>
                  </a:solidFill>
                  <a:uFillTx/>
                  <a:latin typeface="黑体" panose="02010609060101010101" pitchFamily="2" charset="-122"/>
                  <a:ea typeface="黑体" panose="02010609060101010101" pitchFamily="2" charset="-122"/>
                  <a:sym typeface="宋体" panose="02010600030101010101" pitchFamily="2" charset="-122"/>
                </a:rPr>
                <a:t>苟利国家生死以，岂因祸福避趋之</a:t>
              </a:r>
              <a:endParaRPr lang="zh-CN" altLang="en-US" b="1" dirty="0">
                <a:solidFill>
                  <a:schemeClr val="tx1"/>
                </a:solidFill>
                <a:uFillTx/>
                <a:latin typeface="黑体" panose="02010609060101010101" pitchFamily="2" charset="-122"/>
                <a:ea typeface="黑体" panose="02010609060101010101" pitchFamily="2" charset="-122"/>
                <a:sym typeface="宋体" panose="02010600030101010101" pitchFamily="2" charset="-122"/>
              </a:endParaRPr>
            </a:p>
          </p:txBody>
        </p:sp>
      </p:grpSp>
      <p:sp>
        <p:nvSpPr>
          <p:cNvPr id="10248" name="文本框 1"/>
          <p:cNvSpPr txBox="1"/>
          <p:nvPr/>
        </p:nvSpPr>
        <p:spPr>
          <a:xfrm>
            <a:off x="35560" y="44450"/>
            <a:ext cx="8478520" cy="521970"/>
          </a:xfrm>
          <a:prstGeom prst="rect">
            <a:avLst/>
          </a:prstGeom>
          <a:solidFill>
            <a:srgbClr val="FFFF00"/>
          </a:solidFill>
          <a:ln w="9525" cap="flat" cmpd="sng">
            <a:solidFill>
              <a:srgbClr val="FF0000"/>
            </a:solidFill>
            <a:prstDash val="solid"/>
            <a:round/>
            <a:headEnd type="none" w="med" len="med"/>
            <a:tailEnd type="none" w="med" len="med"/>
          </a:ln>
        </p:spPr>
        <p:txBody>
          <a:bodyPr wrap="square">
            <a:spAutoFit/>
          </a:bodyPr>
          <a:p>
            <a:r>
              <a:rPr lang="zh-CN" altLang="en-US" sz="2800" b="1">
                <a:latin typeface="黑体" panose="02010609060101010101" pitchFamily="2" charset="-122"/>
                <a:ea typeface="黑体" panose="02010609060101010101" pitchFamily="2" charset="-122"/>
                <a:cs typeface="黑体" panose="02010609060101010101" pitchFamily="2" charset="-122"/>
              </a:rPr>
              <a:t>一、追溯鸦片战争之因</a:t>
            </a:r>
            <a:r>
              <a:rPr lang="en-US" altLang="zh-CN" sz="2800" b="1">
                <a:latin typeface="黑体" panose="02010609060101010101" pitchFamily="2" charset="-122"/>
                <a:ea typeface="黑体" panose="02010609060101010101" pitchFamily="2" charset="-122"/>
                <a:cs typeface="黑体" panose="02010609060101010101" pitchFamily="2" charset="-122"/>
              </a:rPr>
              <a:t>——19</a:t>
            </a:r>
            <a:r>
              <a:rPr lang="zh-CN" altLang="en-US" sz="2800" b="1">
                <a:latin typeface="黑体" panose="02010609060101010101" pitchFamily="2" charset="-122"/>
                <a:ea typeface="黑体" panose="02010609060101010101" pitchFamily="2" charset="-122"/>
                <a:cs typeface="黑体" panose="02010609060101010101" pitchFamily="2" charset="-122"/>
              </a:rPr>
              <a:t>世纪中期的世界与中国</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Tree>
    <p:custDataLst>
      <p:tags r:id="rId3"/>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p:tgtEl>
                                          <p:spTgt spid="31750"/>
                                        </p:tgtEl>
                                        <p:attrNameLst>
                                          <p:attrName>ppt_y</p:attrName>
                                        </p:attrNameLst>
                                      </p:cBhvr>
                                      <p:tavLst>
                                        <p:tav tm="0">
                                          <p:val>
                                            <p:strVal val="#ppt_y+#ppt_h*1.125000"/>
                                          </p:val>
                                        </p:tav>
                                        <p:tav tm="100000">
                                          <p:val>
                                            <p:strVal val="#ppt_y"/>
                                          </p:val>
                                        </p:tav>
                                      </p:tavLst>
                                    </p:anim>
                                    <p:animEffect transition="in" filter="wipe(up)">
                                      <p:cBhvr>
                                        <p:cTn id="8" dur="500"/>
                                        <p:tgtEl>
                                          <p:spTgt spid="3175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p:tgtEl>
                                          <p:spTgt spid="31746"/>
                                        </p:tgtEl>
                                        <p:attrNameLst>
                                          <p:attrName>ppt_y</p:attrName>
                                        </p:attrNameLst>
                                      </p:cBhvr>
                                      <p:tavLst>
                                        <p:tav tm="0">
                                          <p:val>
                                            <p:strVal val="#ppt_y+#ppt_h*1.125000"/>
                                          </p:val>
                                        </p:tav>
                                        <p:tav tm="100000">
                                          <p:val>
                                            <p:strVal val="#ppt_y"/>
                                          </p:val>
                                        </p:tav>
                                      </p:tavLst>
                                    </p:anim>
                                    <p:animEffect transition="in" filter="wipe(up)">
                                      <p:cBhvr>
                                        <p:cTn id="14" dur="500"/>
                                        <p:tgtEl>
                                          <p:spTgt spid="3174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1749"/>
                                        </p:tgtEl>
                                        <p:attrNameLst>
                                          <p:attrName>style.visibility</p:attrName>
                                        </p:attrNameLst>
                                      </p:cBhvr>
                                      <p:to>
                                        <p:strVal val="visible"/>
                                      </p:to>
                                    </p:set>
                                    <p:anim calcmode="lin" valueType="num">
                                      <p:cBhvr additive="base">
                                        <p:cTn id="19" dur="500"/>
                                        <p:tgtEl>
                                          <p:spTgt spid="31749"/>
                                        </p:tgtEl>
                                        <p:attrNameLst>
                                          <p:attrName>ppt_y</p:attrName>
                                        </p:attrNameLst>
                                      </p:cBhvr>
                                      <p:tavLst>
                                        <p:tav tm="0">
                                          <p:val>
                                            <p:strVal val="#ppt_y+#ppt_h*1.125000"/>
                                          </p:val>
                                        </p:tav>
                                        <p:tav tm="100000">
                                          <p:val>
                                            <p:strVal val="#ppt_y"/>
                                          </p:val>
                                        </p:tav>
                                      </p:tavLst>
                                    </p:anim>
                                    <p:animEffect transition="in" filter="wipe(up)">
                                      <p:cBhvr>
                                        <p:cTn id="2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4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89" name="矩形 49153"/>
          <p:cNvSpPr/>
          <p:nvPr/>
        </p:nvSpPr>
        <p:spPr>
          <a:xfrm>
            <a:off x="1600200" y="3861197"/>
            <a:ext cx="6400800" cy="2895600"/>
          </a:xfrm>
          <a:prstGeom prst="rect">
            <a:avLst/>
          </a:prstGeom>
          <a:noFill/>
          <a:ln w="9525">
            <a:noFill/>
          </a:ln>
        </p:spPr>
        <p:txBody>
          <a:bodyPr/>
          <a:p>
            <a:pPr marL="342900" indent="-342900" eaLnBrk="0" hangingPunct="0">
              <a:spcBef>
                <a:spcPct val="20000"/>
              </a:spcBef>
              <a:buClr>
                <a:schemeClr val="bg1"/>
              </a:buClr>
            </a:pPr>
            <a:endParaRPr lang="zh-CN" altLang="en-US" sz="3300" b="1" dirty="0">
              <a:solidFill>
                <a:srgbClr val="FF0000"/>
              </a:solidFill>
              <a:latin typeface="Arial" panose="020B0604020202020204" pitchFamily="34" charset="0"/>
              <a:ea typeface="华文行楷" panose="02010800040101010101" pitchFamily="2" charset="-122"/>
            </a:endParaRPr>
          </a:p>
        </p:txBody>
      </p:sp>
      <p:sp>
        <p:nvSpPr>
          <p:cNvPr id="37890" name="文本框 49154"/>
          <p:cNvSpPr txBox="1"/>
          <p:nvPr/>
        </p:nvSpPr>
        <p:spPr>
          <a:xfrm>
            <a:off x="1143000" y="4283869"/>
            <a:ext cx="6858000" cy="506730"/>
          </a:xfrm>
          <a:prstGeom prst="rect">
            <a:avLst/>
          </a:prstGeom>
          <a:noFill/>
          <a:ln w="9525">
            <a:noFill/>
          </a:ln>
        </p:spPr>
        <p:txBody>
          <a:bodyPr>
            <a:spAutoFit/>
          </a:bodyPr>
          <a:p>
            <a:pPr eaLnBrk="0" hangingPunct="0">
              <a:spcBef>
                <a:spcPct val="20000"/>
              </a:spcBef>
              <a:buClr>
                <a:schemeClr val="bg1"/>
              </a:buClr>
            </a:pPr>
            <a:r>
              <a:rPr lang="zh-CN" altLang="en-US" sz="2700" b="1" dirty="0">
                <a:solidFill>
                  <a:srgbClr val="0000FF"/>
                </a:solidFill>
                <a:latin typeface="黑体" panose="02010609060101010101" pitchFamily="2" charset="-122"/>
                <a:ea typeface="黑体" panose="02010609060101010101" pitchFamily="2" charset="-122"/>
              </a:rPr>
              <a:t>    </a:t>
            </a:r>
            <a:endParaRPr lang="zh-CN" altLang="en-US" sz="2700">
              <a:solidFill>
                <a:srgbClr val="0000FF"/>
              </a:solidFill>
              <a:latin typeface="黑体" panose="02010609060101010101" pitchFamily="2" charset="-122"/>
              <a:ea typeface="黑体" panose="02010609060101010101" pitchFamily="2" charset="-122"/>
            </a:endParaRPr>
          </a:p>
        </p:txBody>
      </p:sp>
      <p:sp>
        <p:nvSpPr>
          <p:cNvPr id="49156" name="文本框 49155"/>
          <p:cNvSpPr txBox="1"/>
          <p:nvPr/>
        </p:nvSpPr>
        <p:spPr>
          <a:xfrm>
            <a:off x="440055" y="764540"/>
            <a:ext cx="8365490" cy="829945"/>
          </a:xfrm>
          <a:prstGeom prst="rect">
            <a:avLst/>
          </a:prstGeom>
          <a:noFill/>
          <a:ln w="9525">
            <a:noFill/>
          </a:ln>
        </p:spPr>
        <p:txBody>
          <a:bodyPr wrap="square">
            <a:spAutoFit/>
          </a:bodyPr>
          <a:p>
            <a:pPr eaLnBrk="0" hangingPunct="0">
              <a:spcBef>
                <a:spcPct val="20000"/>
              </a:spcBef>
              <a:buClr>
                <a:schemeClr val="bg1"/>
              </a:buClr>
            </a:pPr>
            <a:r>
              <a:rPr lang="zh-CN" altLang="en-US" sz="2400" b="1" dirty="0">
                <a:latin typeface="黑体" panose="02010609060101010101" pitchFamily="2" charset="-122"/>
                <a:ea typeface="黑体" panose="02010609060101010101" pitchFamily="2" charset="-122"/>
                <a:sym typeface="微软雅黑" panose="020B0503020204020204" charset="-122"/>
              </a:rPr>
              <a:t>有人说：如果林则徐不采取禁烟形式，英国就不会发动鸦片战争。你如何认识</a:t>
            </a:r>
            <a:r>
              <a:rPr lang="en-US" altLang="zh-CN" sz="2400" b="1">
                <a:latin typeface="黑体" panose="02010609060101010101" pitchFamily="2" charset="-122"/>
                <a:ea typeface="黑体" panose="02010609060101010101" pitchFamily="2" charset="-122"/>
                <a:sym typeface="微软雅黑" panose="020B0503020204020204" charset="-122"/>
              </a:rPr>
              <a:t>?</a:t>
            </a:r>
            <a:endParaRPr lang="en-US" altLang="zh-CN" sz="2400" b="1">
              <a:latin typeface="黑体" panose="02010609060101010101" pitchFamily="2" charset="-122"/>
              <a:ea typeface="黑体" panose="02010609060101010101" pitchFamily="2" charset="-122"/>
              <a:sym typeface="微软雅黑" panose="020B0503020204020204" charset="-122"/>
            </a:endParaRPr>
          </a:p>
        </p:txBody>
      </p:sp>
      <p:sp>
        <p:nvSpPr>
          <p:cNvPr id="49159" name="矩形 49158"/>
          <p:cNvSpPr/>
          <p:nvPr/>
        </p:nvSpPr>
        <p:spPr>
          <a:xfrm>
            <a:off x="170815" y="1600200"/>
            <a:ext cx="8634730" cy="1668780"/>
          </a:xfrm>
          <a:prstGeom prst="rect">
            <a:avLst/>
          </a:prstGeom>
          <a:noFill/>
          <a:ln w="9525">
            <a:solidFill>
              <a:srgbClr val="FF0000"/>
            </a:solidFill>
          </a:ln>
        </p:spPr>
        <p:txBody>
          <a:bodyPr/>
          <a:p>
            <a:pPr marL="342900" marR="0" indent="-342900" algn="l" defTabSz="914400" rtl="0" eaLnBrk="0" fontAlgn="base" latinLnBrk="0" hangingPunct="0">
              <a:lnSpc>
                <a:spcPct val="100000"/>
              </a:lnSpc>
              <a:spcBef>
                <a:spcPct val="20000"/>
              </a:spcBef>
              <a:spcAft>
                <a:spcPct val="0"/>
              </a:spcAft>
              <a:buNone/>
            </a:pPr>
            <a:r>
              <a:rPr kumimoji="0" lang="zh-CN" altLang="en-US" sz="2400" b="1" i="0" u="none" strike="noStrike" kern="1200" cap="none" spc="0" normalizeH="0" baseline="0" noProof="1" dirty="0">
                <a:solidFill>
                  <a:srgbClr val="0000FF"/>
                </a:solidFill>
                <a:uFillTx/>
                <a:latin typeface="黑体" panose="02010609060101010101" pitchFamily="2" charset="-122"/>
                <a:ea typeface="黑体" panose="02010609060101010101" pitchFamily="2" charset="-122"/>
                <a:cs typeface="+mn-cs"/>
                <a:sym typeface="+mn-ea"/>
              </a:rPr>
              <a:t>材料一：中</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国</a:t>
            </a:r>
            <a:r>
              <a:rPr kumimoji="0" lang="zh-CN" altLang="en-US" sz="2400" b="1" i="0" u="none" strike="noStrike" kern="1200" cap="none" spc="0" normalizeH="0" baseline="0" noProof="1" dirty="0">
                <a:solidFill>
                  <a:srgbClr val="0000FF"/>
                </a:solidFill>
                <a:uFillTx/>
                <a:latin typeface="黑体" panose="02010609060101010101" pitchFamily="2" charset="-122"/>
                <a:ea typeface="黑体" panose="02010609060101010101" pitchFamily="2" charset="-122"/>
                <a:cs typeface="+mn-cs"/>
                <a:sym typeface="+mn-ea"/>
              </a:rPr>
              <a:t>禁烟运动“</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给了我们一个战争的机会</a:t>
            </a:r>
            <a:r>
              <a:rPr kumimoji="0" lang="en-US" altLang="zh-CN"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可使我们终于乘战胜之余威，</a:t>
            </a:r>
            <a:r>
              <a:rPr kumimoji="0" lang="zh-CN" altLang="en-US" sz="2400" b="1" i="0" u="sng"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提出我们自己的条件，强迫中国接受。</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这种机会也许不会再来，是不可能轻易放过的。”        </a:t>
            </a:r>
            <a:endParaRPr kumimoji="0" lang="zh-CN" altLang="en-US" sz="2400" b="1" i="0" u="none" strike="noStrike" kern="1200" cap="none" spc="0" normalizeH="0" baseline="0" noProof="1" dirty="0">
              <a:solidFill>
                <a:srgbClr val="0000FF"/>
              </a:solidFill>
              <a:uFillTx/>
              <a:latin typeface="黑体" panose="02010609060101010101" pitchFamily="2" charset="-122"/>
              <a:ea typeface="黑体" panose="02010609060101010101" pitchFamily="2" charset="-122"/>
              <a:cs typeface="+mn-cs"/>
              <a:sym typeface="+mn-ea"/>
            </a:endParaRPr>
          </a:p>
          <a:p>
            <a:pPr marL="342900" marR="0" indent="-342900" algn="l" defTabSz="914400" rtl="0" eaLnBrk="0" fontAlgn="base" latinLnBrk="0" hangingPunct="0">
              <a:lnSpc>
                <a:spcPct val="100000"/>
              </a:lnSpc>
              <a:spcBef>
                <a:spcPct val="20000"/>
              </a:spcBef>
              <a:spcAft>
                <a:spcPct val="0"/>
              </a:spcAft>
              <a:buNone/>
            </a:pPr>
            <a:r>
              <a:rPr kumimoji="0" lang="zh-CN" altLang="en-US" sz="2400" b="1" i="0" u="none" strike="noStrike" kern="1200" cap="none" spc="0" normalizeH="0" baseline="0" noProof="1" dirty="0">
                <a:solidFill>
                  <a:srgbClr val="0000FF"/>
                </a:solidFill>
                <a:uFillTx/>
                <a:latin typeface="黑体" panose="02010609060101010101" pitchFamily="2" charset="-122"/>
                <a:ea typeface="黑体" panose="02010609060101010101" pitchFamily="2" charset="-122"/>
                <a:cs typeface="+mn-cs"/>
                <a:sym typeface="+mn-ea"/>
              </a:rPr>
              <a:t>               </a:t>
            </a:r>
            <a:r>
              <a:rPr kumimoji="0" lang="en-US" altLang="zh-CN"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安得鲁</a:t>
            </a:r>
            <a:r>
              <a:rPr kumimoji="0" lang="en-US" altLang="zh-CN" sz="2400" b="1" i="0" u="none" strike="noStrike" kern="1200" cap="none" spc="0" normalizeH="0" baseline="0" noProof="1">
                <a:solidFill>
                  <a:srgbClr val="0000FF"/>
                </a:solidFill>
                <a:uFillTx/>
                <a:latin typeface="Times New Roman" panose="02020603050405020304" pitchFamily="18" charset="0"/>
                <a:ea typeface="黑体" panose="02010609060101010101" pitchFamily="2" charset="-122"/>
                <a:cs typeface="+mn-cs"/>
                <a:sym typeface="+mn-ea"/>
              </a:rPr>
              <a:t>·</a:t>
            </a:r>
            <a:r>
              <a:rPr kumimoji="0" lang="en-US" altLang="zh-CN"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 </a:t>
            </a:r>
            <a:r>
              <a:rPr kumimoji="0" lang="zh-CN" altLang="en-US"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韩德森致拉本特</a:t>
            </a:r>
            <a:r>
              <a:rPr kumimoji="0" lang="zh-CN" altLang="en-US" sz="2400" b="1" i="0" u="none" strike="noStrike" kern="1200" cap="none" spc="0" normalizeH="0" baseline="0" noProof="1" dirty="0">
                <a:solidFill>
                  <a:srgbClr val="0000FF"/>
                </a:solidFill>
                <a:uFillTx/>
                <a:latin typeface="黑体" panose="02010609060101010101" pitchFamily="2" charset="-122"/>
                <a:ea typeface="黑体" panose="02010609060101010101" pitchFamily="2" charset="-122"/>
                <a:cs typeface="+mn-cs"/>
                <a:sym typeface="+mn-ea"/>
              </a:rPr>
              <a:t>函</a:t>
            </a:r>
            <a:r>
              <a:rPr kumimoji="0" lang="en-US" altLang="zh-CN"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rPr>
              <a:t>》</a:t>
            </a:r>
            <a:endParaRPr kumimoji="0" lang="en-US" altLang="zh-CN" sz="2400" b="1" i="0" u="none" strike="noStrike" kern="1200" cap="none" spc="0" normalizeH="0" baseline="0" noProof="1">
              <a:solidFill>
                <a:srgbClr val="0000FF"/>
              </a:solidFill>
              <a:uFillTx/>
              <a:latin typeface="黑体" panose="02010609060101010101" pitchFamily="2" charset="-122"/>
              <a:ea typeface="黑体" panose="02010609060101010101" pitchFamily="2" charset="-122"/>
              <a:cs typeface="+mn-cs"/>
              <a:sym typeface="+mn-ea"/>
            </a:endParaRPr>
          </a:p>
        </p:txBody>
      </p:sp>
      <p:sp>
        <p:nvSpPr>
          <p:cNvPr id="49160" name="文本框 49159"/>
          <p:cNvSpPr txBox="1"/>
          <p:nvPr/>
        </p:nvSpPr>
        <p:spPr>
          <a:xfrm>
            <a:off x="323850" y="5196205"/>
            <a:ext cx="8335645" cy="829945"/>
          </a:xfrm>
          <a:prstGeom prst="rect">
            <a:avLst/>
          </a:prstGeom>
          <a:solidFill>
            <a:srgbClr val="FFFF00"/>
          </a:solidFill>
          <a:ln w="19050" cap="flat" cmpd="sng">
            <a:solidFill>
              <a:srgbClr val="FF0000"/>
            </a:solidFill>
            <a:prstDash val="solid"/>
            <a:round/>
            <a:headEnd type="none" w="med" len="med"/>
            <a:tailEnd type="none" w="med" len="med"/>
          </a:ln>
        </p:spPr>
        <p:txBody>
          <a:bodyPr wrap="square">
            <a:spAutoFit/>
          </a:bodyPr>
          <a:p>
            <a:pPr>
              <a:lnSpc>
                <a:spcPct val="100000"/>
              </a:lnSpc>
              <a:spcBef>
                <a:spcPts val="0"/>
              </a:spcBef>
            </a:pPr>
            <a:r>
              <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rPr>
              <a:t>林则徐禁烟运动只是导火线</a:t>
            </a:r>
            <a:r>
              <a:rPr lang="en-US" altLang="zh-CN" sz="2400" b="1">
                <a:solidFill>
                  <a:srgbClr val="FF0000"/>
                </a:solidFill>
                <a:latin typeface="黑体" panose="02010609060101010101" pitchFamily="2" charset="-122"/>
                <a:ea typeface="黑体" panose="02010609060101010101" pitchFamily="2" charset="-122"/>
                <a:sym typeface="微软雅黑" panose="020B0503020204020204" charset="-122"/>
              </a:rPr>
              <a:t>(</a:t>
            </a:r>
            <a:r>
              <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rPr>
              <a:t>英方的借口）</a:t>
            </a:r>
            <a:r>
              <a:rPr lang="en-US" altLang="zh-CN" sz="2400" b="1" dirty="0">
                <a:solidFill>
                  <a:srgbClr val="FF0000"/>
                </a:solidFill>
                <a:latin typeface="黑体" panose="02010609060101010101" pitchFamily="2" charset="-122"/>
                <a:ea typeface="黑体" panose="02010609060101010101" pitchFamily="2" charset="-122"/>
                <a:sym typeface="微软雅黑" panose="020B0503020204020204" charset="-122"/>
              </a:rPr>
              <a:t>——</a:t>
            </a:r>
            <a:r>
              <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rPr>
              <a:t>直接原因</a:t>
            </a:r>
            <a:endPar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endParaRPr>
          </a:p>
          <a:p>
            <a:pPr>
              <a:lnSpc>
                <a:spcPct val="100000"/>
              </a:lnSpc>
              <a:spcBef>
                <a:spcPts val="0"/>
              </a:spcBef>
            </a:pPr>
            <a:r>
              <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rPr>
              <a:t>英国发动鸦片战争的根本原因是打开中国的市场。</a:t>
            </a:r>
            <a:endParaRPr lang="zh-CN" altLang="en-US" sz="2400" b="1" dirty="0">
              <a:solidFill>
                <a:srgbClr val="FF0000"/>
              </a:solidFill>
              <a:latin typeface="黑体" panose="02010609060101010101" pitchFamily="2" charset="-122"/>
              <a:ea typeface="黑体" panose="02010609060101010101" pitchFamily="2" charset="-122"/>
              <a:sym typeface="微软雅黑" panose="020B0503020204020204" charset="-122"/>
            </a:endParaRPr>
          </a:p>
        </p:txBody>
      </p:sp>
      <p:sp>
        <p:nvSpPr>
          <p:cNvPr id="2" name="文本框 1"/>
          <p:cNvSpPr txBox="1"/>
          <p:nvPr/>
        </p:nvSpPr>
        <p:spPr>
          <a:xfrm>
            <a:off x="170180" y="3356610"/>
            <a:ext cx="8635365" cy="1751965"/>
          </a:xfrm>
          <a:prstGeom prst="rect">
            <a:avLst/>
          </a:prstGeom>
          <a:noFill/>
          <a:ln w="9525">
            <a:solidFill>
              <a:srgbClr val="FF0000"/>
            </a:solidFill>
          </a:ln>
        </p:spPr>
        <p:txBody>
          <a:bodyPr wrap="square">
            <a:spAutoFit/>
          </a:bodyPr>
          <a:p>
            <a:pPr eaLnBrk="0" hangingPunct="0">
              <a:lnSpc>
                <a:spcPct val="90000"/>
              </a:lnSpc>
            </a:pPr>
            <a:r>
              <a:rPr lang="zh-CN" altLang="en-US" sz="2400" b="1" dirty="0">
                <a:latin typeface="黑体" panose="02010609060101010101" pitchFamily="2" charset="-122"/>
                <a:ea typeface="黑体" panose="02010609060101010101" pitchFamily="2" charset="-122"/>
                <a:sym typeface="微软雅黑" panose="020B0503020204020204" charset="-122"/>
              </a:rPr>
              <a:t>材料二：在我们重新审视鸦片战争的时，也很有必要将之放入现代历史发展大潮的背景中进行考察。</a:t>
            </a:r>
            <a:r>
              <a:rPr lang="en-US" altLang="zh-CN" sz="2400" b="1" dirty="0">
                <a:latin typeface="黑体" panose="02010609060101010101" pitchFamily="2" charset="-122"/>
                <a:ea typeface="黑体" panose="02010609060101010101" pitchFamily="2" charset="-122"/>
                <a:sym typeface="微软雅黑" panose="020B0503020204020204" charset="-122"/>
              </a:rPr>
              <a:t>……</a:t>
            </a:r>
            <a:r>
              <a:rPr lang="zh-CN" altLang="en-US" sz="2400" b="1" dirty="0">
                <a:latin typeface="黑体" panose="02010609060101010101" pitchFamily="2" charset="-122"/>
                <a:ea typeface="黑体" panose="02010609060101010101" pitchFamily="2" charset="-122"/>
                <a:sym typeface="微软雅黑" panose="020B0503020204020204" charset="-122"/>
              </a:rPr>
              <a:t>如果不是英国，那么别的国家也会这么做的，至于英国在华贸易的重点是鸦片而非茶叶或其他什么商品，这只是历史的巧合罢了。</a:t>
            </a:r>
            <a:endParaRPr lang="en-US" altLang="zh-CN" sz="2400" b="1" dirty="0">
              <a:latin typeface="黑体" panose="02010609060101010101" pitchFamily="2" charset="-122"/>
              <a:ea typeface="黑体" panose="02010609060101010101" pitchFamily="2" charset="-122"/>
              <a:sym typeface="微软雅黑" panose="020B0503020204020204" charset="-122"/>
            </a:endParaRPr>
          </a:p>
          <a:p>
            <a:pPr algn="r" eaLnBrk="0" hangingPunct="0">
              <a:lnSpc>
                <a:spcPct val="90000"/>
              </a:lnSpc>
            </a:pPr>
            <a:r>
              <a:rPr lang="en-US" altLang="zh-CN" sz="2400" b="1" dirty="0">
                <a:latin typeface="黑体" panose="02010609060101010101" pitchFamily="2" charset="-122"/>
                <a:ea typeface="黑体" panose="02010609060101010101" pitchFamily="2" charset="-122"/>
                <a:sym typeface="微软雅黑" panose="020B0503020204020204" charset="-122"/>
              </a:rPr>
              <a:t>——</a:t>
            </a:r>
            <a:r>
              <a:rPr lang="zh-CN" altLang="en-US" sz="2400" b="1" dirty="0">
                <a:latin typeface="黑体" panose="02010609060101010101" pitchFamily="2" charset="-122"/>
                <a:ea typeface="黑体" panose="02010609060101010101" pitchFamily="2" charset="-122"/>
                <a:sym typeface="微软雅黑" panose="020B0503020204020204" charset="-122"/>
              </a:rPr>
              <a:t>费正清</a:t>
            </a:r>
            <a:r>
              <a:rPr lang="en-US" altLang="zh-CN" sz="2400" b="1" dirty="0">
                <a:latin typeface="黑体" panose="02010609060101010101" pitchFamily="2" charset="-122"/>
                <a:ea typeface="黑体" panose="02010609060101010101" pitchFamily="2" charset="-122"/>
                <a:sym typeface="微软雅黑" panose="020B0503020204020204" charset="-122"/>
              </a:rPr>
              <a:t>《</a:t>
            </a:r>
            <a:r>
              <a:rPr lang="zh-CN" altLang="en-US" sz="2400" b="1" dirty="0">
                <a:latin typeface="黑体" panose="02010609060101010101" pitchFamily="2" charset="-122"/>
                <a:ea typeface="黑体" panose="02010609060101010101" pitchFamily="2" charset="-122"/>
                <a:sym typeface="微软雅黑" panose="020B0503020204020204" charset="-122"/>
              </a:rPr>
              <a:t>中国：传统与变迁</a:t>
            </a:r>
            <a:r>
              <a:rPr lang="en-US" altLang="zh-CN" sz="2400" b="1" dirty="0">
                <a:latin typeface="黑体" panose="02010609060101010101" pitchFamily="2" charset="-122"/>
                <a:ea typeface="黑体" panose="02010609060101010101" pitchFamily="2" charset="-122"/>
                <a:sym typeface="微软雅黑" panose="020B0503020204020204" charset="-122"/>
              </a:rPr>
              <a:t>》</a:t>
            </a:r>
            <a:endParaRPr lang="en-US" altLang="zh-CN" sz="2400" b="1" dirty="0">
              <a:latin typeface="黑体" panose="02010609060101010101" pitchFamily="2" charset="-122"/>
              <a:ea typeface="黑体" panose="02010609060101010101" pitchFamily="2" charset="-122"/>
              <a:sym typeface="微软雅黑" panose="020B0503020204020204" charset="-122"/>
            </a:endParaRPr>
          </a:p>
        </p:txBody>
      </p:sp>
      <p:sp>
        <p:nvSpPr>
          <p:cNvPr id="10248" name="文本框 1"/>
          <p:cNvSpPr txBox="1"/>
          <p:nvPr/>
        </p:nvSpPr>
        <p:spPr>
          <a:xfrm>
            <a:off x="35560" y="44450"/>
            <a:ext cx="8478520" cy="521970"/>
          </a:xfrm>
          <a:prstGeom prst="rect">
            <a:avLst/>
          </a:prstGeom>
          <a:solidFill>
            <a:srgbClr val="FFFF00"/>
          </a:solidFill>
          <a:ln w="9525" cap="flat" cmpd="sng">
            <a:solidFill>
              <a:srgbClr val="FF0000"/>
            </a:solidFill>
            <a:prstDash val="solid"/>
            <a:round/>
            <a:headEnd type="none" w="med" len="med"/>
            <a:tailEnd type="none" w="med" len="med"/>
          </a:ln>
        </p:spPr>
        <p:txBody>
          <a:bodyPr wrap="square">
            <a:spAutoFit/>
          </a:bodyPr>
          <a:p>
            <a:r>
              <a:rPr lang="zh-CN" altLang="en-US" sz="2800" b="1">
                <a:latin typeface="黑体" panose="02010609060101010101" pitchFamily="2" charset="-122"/>
                <a:ea typeface="黑体" panose="02010609060101010101" pitchFamily="2" charset="-122"/>
                <a:cs typeface="黑体" panose="02010609060101010101" pitchFamily="2" charset="-122"/>
              </a:rPr>
              <a:t>一、追溯鸦片战争之因</a:t>
            </a:r>
            <a:r>
              <a:rPr lang="en-US" altLang="zh-CN" sz="2800" b="1">
                <a:latin typeface="黑体" panose="02010609060101010101" pitchFamily="2" charset="-122"/>
                <a:ea typeface="黑体" panose="02010609060101010101" pitchFamily="2" charset="-122"/>
                <a:cs typeface="黑体" panose="02010609060101010101" pitchFamily="2" charset="-122"/>
              </a:rPr>
              <a:t>——19</a:t>
            </a:r>
            <a:r>
              <a:rPr lang="zh-CN" altLang="en-US" sz="2800" b="1">
                <a:latin typeface="黑体" panose="02010609060101010101" pitchFamily="2" charset="-122"/>
                <a:ea typeface="黑体" panose="02010609060101010101" pitchFamily="2" charset="-122"/>
                <a:cs typeface="黑体" panose="02010609060101010101" pitchFamily="2" charset="-122"/>
              </a:rPr>
              <a:t>世纪中期的世界与中国</a:t>
            </a:r>
            <a:endParaRPr lang="zh-CN" altLang="en-US" sz="2800" b="1">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p:tgtEl>
                                          <p:spTgt spid="49156"/>
                                        </p:tgtEl>
                                        <p:attrNameLst>
                                          <p:attrName>ppt_y</p:attrName>
                                        </p:attrNameLst>
                                      </p:cBhvr>
                                      <p:tavLst>
                                        <p:tav tm="0">
                                          <p:val>
                                            <p:strVal val="#ppt_y+#ppt_h*1.125000"/>
                                          </p:val>
                                        </p:tav>
                                        <p:tav tm="100000">
                                          <p:val>
                                            <p:strVal val="#ppt_y"/>
                                          </p:val>
                                        </p:tav>
                                      </p:tavLst>
                                    </p:anim>
                                    <p:animEffect transition="in" filter="wipe(up)">
                                      <p:cBhvr>
                                        <p:cTn id="8" dur="500"/>
                                        <p:tgtEl>
                                          <p:spTgt spid="49156"/>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blinds(horizontal)">
                                      <p:cBhvr>
                                        <p:cTn id="13" dur="500"/>
                                        <p:tgtEl>
                                          <p:spTgt spid="4915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9160">
                                            <p:txEl>
                                              <p:pRg st="0" end="0"/>
                                            </p:txEl>
                                          </p:spTgt>
                                        </p:tgtEl>
                                        <p:attrNameLst>
                                          <p:attrName>style.visibility</p:attrName>
                                        </p:attrNameLst>
                                      </p:cBhvr>
                                      <p:to>
                                        <p:strVal val="visible"/>
                                      </p:to>
                                    </p:set>
                                    <p:anim calcmode="lin" valueType="num">
                                      <p:cBhvr additive="base">
                                        <p:cTn id="23" dur="500"/>
                                        <p:tgtEl>
                                          <p:spTgt spid="49160">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916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49160">
                                            <p:txEl>
                                              <p:pRg st="1" end="1"/>
                                            </p:txEl>
                                          </p:spTgt>
                                        </p:tgtEl>
                                        <p:attrNameLst>
                                          <p:attrName>style.visibility</p:attrName>
                                        </p:attrNameLst>
                                      </p:cBhvr>
                                      <p:to>
                                        <p:strVal val="visible"/>
                                      </p:to>
                                    </p:set>
                                    <p:anim calcmode="lin" valueType="num">
                                      <p:cBhvr additive="base">
                                        <p:cTn id="29" dur="500"/>
                                        <p:tgtEl>
                                          <p:spTgt spid="49160">
                                            <p:txEl>
                                              <p:pRg st="1" end="1"/>
                                            </p:txEl>
                                          </p:spTgt>
                                        </p:tgtEl>
                                        <p:attrNameLst>
                                          <p:attrName>ppt_y</p:attrName>
                                        </p:attrNameLst>
                                      </p:cBhvr>
                                      <p:tavLst>
                                        <p:tav tm="0">
                                          <p:val>
                                            <p:strVal val="#ppt_y+#ppt_h*1.125000"/>
                                          </p:val>
                                        </p:tav>
                                        <p:tav tm="100000">
                                          <p:val>
                                            <p:strVal val="#ppt_y"/>
                                          </p:val>
                                        </p:tav>
                                      </p:tavLst>
                                    </p:anim>
                                    <p:animEffect transition="in" filter="wipe(up)">
                                      <p:cBhvr>
                                        <p:cTn id="30" dur="500"/>
                                        <p:tgtEl>
                                          <p:spTgt spid="491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bldLvl="0" animBg="1"/>
      <p:bldP spid="2" grpId="0" bldLvl="0" animBg="1"/>
      <p:bldP spid="49156" grpId="0"/>
    </p:bldLst>
  </p:timing>
</p:sld>
</file>

<file path=ppt/tags/tag1.xml><?xml version="1.0" encoding="utf-8"?>
<p:tagLst xmlns:p="http://schemas.openxmlformats.org/presentationml/2006/main">
  <p:tag name="KSO_WM_UNIT_TABLE_BEAUTIFY" val="smartTable{d9de09c2-2343-47fb-940c-42b7f760ca82}"/>
</p:tagLst>
</file>

<file path=ppt/tags/tag10.xml><?xml version="1.0" encoding="utf-8"?>
<p:tagLst xmlns:p="http://schemas.openxmlformats.org/presentationml/2006/main">
  <p:tag name="AS_UNIQUEID" val="359"/>
</p:tagLst>
</file>

<file path=ppt/tags/tag11.xml><?xml version="1.0" encoding="utf-8"?>
<p:tagLst xmlns:p="http://schemas.openxmlformats.org/presentationml/2006/main">
  <p:tag name="KSO_WM_BEAUTIFY_FLAG" val="#wm#"/>
  <p:tag name="KSO_WM_TEMPLATE_CATEGORY" val="custom"/>
  <p:tag name="KSO_WM_TEMPLATE_INDEX" val="20218366"/>
  <p:tag name="KSO_WM_SPECIAL_SOURCE" val="bdnull"/>
</p:tagLst>
</file>

<file path=ppt/tags/tag12.xml><?xml version="1.0" encoding="utf-8"?>
<p:tagLst xmlns:p="http://schemas.openxmlformats.org/presentationml/2006/main">
  <p:tag name="KSO_WM_UNIT_TABLE_BEAUTIFY" val="smartTable{31b5d52e-d067-4741-9e34-5daee3951ecf}"/>
</p:tagLst>
</file>

<file path=ppt/tags/tag13.xml><?xml version="1.0" encoding="utf-8"?>
<p:tagLst xmlns:p="http://schemas.openxmlformats.org/presentationml/2006/main">
  <p:tag name="KSO_WM_UNIT_TABLE_BEAUTIFY" val="smartTable{cdd3e706-499e-4c5d-b8aa-6be2b123b695}"/>
  <p:tag name="TABLE_ENDDRAG_ORIGIN_RECT" val="686*338"/>
  <p:tag name="TABLE_ENDDRAG_RECT" val="14*65*686*338"/>
</p:tagLst>
</file>

<file path=ppt/tags/tag14.xml><?xml version="1.0" encoding="utf-8"?>
<p:tagLst xmlns:p="http://schemas.openxmlformats.org/presentationml/2006/main">
  <p:tag name="COMMONDATA" val="eyJoZGlkIjoiN2JiYWE3ODZmNzlhYjdkNWIwNTQ1N2NjMmE5OTg1ZjcifQ=="/>
</p:tagLst>
</file>

<file path=ppt/tags/tag2.xml><?xml version="1.0" encoding="utf-8"?>
<p:tagLst xmlns:p="http://schemas.openxmlformats.org/presentationml/2006/main">
  <p:tag name="KSO_WM_BEAUTIFY_FLAG" val="#wm#"/>
  <p:tag name="KSO_WM_TEMPLATE_CATEGORY" val="custom"/>
  <p:tag name="KSO_WM_TEMPLATE_INDEX" val="20205176"/>
</p:tagLst>
</file>

<file path=ppt/tags/tag3.xml><?xml version="1.0" encoding="utf-8"?>
<p:tagLst xmlns:p="http://schemas.openxmlformats.org/presentationml/2006/main">
  <p:tag name="KSO_WM_BEAUTIFY_FLAG" val="#wm#"/>
  <p:tag name="KSO_WM_TEMPLATE_CATEGORY" val="custom"/>
  <p:tag name="KSO_WM_TEMPLATE_INDEX" val="20186827"/>
</p:tagLst>
</file>

<file path=ppt/tags/tag4.xml><?xml version="1.0" encoding="utf-8"?>
<p:tagLst xmlns:p="http://schemas.openxmlformats.org/presentationml/2006/main">
  <p:tag name="AS_UNIQUEID" val="29"/>
</p:tagLst>
</file>

<file path=ppt/tags/tag5.xml><?xml version="1.0" encoding="utf-8"?>
<p:tagLst xmlns:p="http://schemas.openxmlformats.org/presentationml/2006/main">
  <p:tag name="AS_UNIQUEID" val="30"/>
</p:tagLst>
</file>

<file path=ppt/tags/tag6.xml><?xml version="1.0" encoding="utf-8"?>
<p:tagLst xmlns:p="http://schemas.openxmlformats.org/presentationml/2006/main">
  <p:tag name="AS_UNIQUEID" val="34"/>
</p:tagLst>
</file>

<file path=ppt/tags/tag7.xml><?xml version="1.0" encoding="utf-8"?>
<p:tagLst xmlns:p="http://schemas.openxmlformats.org/presentationml/2006/main">
  <p:tag name="AS_UNIQUEID" val="35"/>
</p:tagLst>
</file>

<file path=ppt/tags/tag8.xml><?xml version="1.0" encoding="utf-8"?>
<p:tagLst xmlns:p="http://schemas.openxmlformats.org/presentationml/2006/main">
  <p:tag name="AS_UNIQUEID" val="38"/>
</p:tagLst>
</file>

<file path=ppt/tags/tag9.xml><?xml version="1.0" encoding="utf-8"?>
<p:tagLst xmlns:p="http://schemas.openxmlformats.org/presentationml/2006/main">
  <p:tag name="KSO_WM_UNIT_TABLE_BEAUTIFY" val="smartTable{40e5fe0c-e8a7-4a33-a41d-76ce09627805}"/>
  <p:tag name="TABLE_ENDDRAG_ORIGIN_RECT" val="904*408"/>
  <p:tag name="TABLE_ENDDRAG_RECT" val="14*122*904*4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5699</Words>
  <Application>WPS 演示</Application>
  <PresentationFormat/>
  <Paragraphs>535</Paragraphs>
  <Slides>23</Slides>
  <Notes>1</Notes>
  <HiddenSlides>0</HiddenSlides>
  <MMClips>1</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23</vt:i4>
      </vt:variant>
    </vt:vector>
  </HeadingPairs>
  <TitlesOfParts>
    <vt:vector size="51" baseType="lpstr">
      <vt:lpstr>Arial</vt:lpstr>
      <vt:lpstr>宋体</vt:lpstr>
      <vt:lpstr>Wingdings</vt:lpstr>
      <vt:lpstr>Calibri</vt:lpstr>
      <vt:lpstr>华文行楷</vt:lpstr>
      <vt:lpstr>Times New Roman</vt:lpstr>
      <vt:lpstr>隶书</vt:lpstr>
      <vt:lpstr>微软雅黑</vt:lpstr>
      <vt:lpstr>黑体</vt:lpstr>
      <vt:lpstr>仿宋</vt:lpstr>
      <vt:lpstr>華康隸書體</vt:lpstr>
      <vt:lpstr>Microsoft JhengHei</vt:lpstr>
      <vt:lpstr>方正姚体</vt:lpstr>
      <vt:lpstr>Arial Unicode MS</vt:lpstr>
      <vt:lpstr>楷体</vt:lpstr>
      <vt:lpstr>汉仪尚巍手书W</vt:lpstr>
      <vt:lpstr>方正清楷 简</vt:lpstr>
      <vt:lpstr>Tahoma</vt:lpstr>
      <vt:lpstr>Garamond</vt:lpstr>
      <vt:lpstr>华文中宋</vt:lpstr>
      <vt:lpstr>方正宋三简体</vt:lpstr>
      <vt:lpstr>楷体_GB2312</vt:lpstr>
      <vt:lpstr>新宋体</vt:lpstr>
      <vt:lpstr>等线</vt:lpstr>
      <vt:lpstr>OPPOSans L</vt:lpstr>
      <vt:lpstr>楷体_GB2312</vt:lpstr>
      <vt:lpstr>宋体-方正超大字符集</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梧桐</cp:lastModifiedBy>
  <cp:revision>3</cp:revision>
  <dcterms:created xsi:type="dcterms:W3CDTF">2022-05-19T02:10:00Z</dcterms:created>
  <dcterms:modified xsi:type="dcterms:W3CDTF">2022-05-20T01:48:43Z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2052-11.1.0.11691</vt:lpwstr>
  </property>
  <property fmtid="{D5CDD505-2E9C-101B-9397-08002B2CF9AE}" pid="3" name="ICV">
    <vt:lpwstr>E96AA246B3554FE5A9371B526C797E0F</vt:lpwstr>
  </property>
</Properties>
</file>