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7"/>
  </p:notesMasterIdLst>
  <p:sldIdLst>
    <p:sldId id="256" r:id="rId4"/>
    <p:sldId id="258" r:id="rId5"/>
    <p:sldId id="259" r:id="rId6"/>
    <p:sldId id="260" r:id="rId8"/>
    <p:sldId id="261" r:id="rId9"/>
    <p:sldId id="262" r:id="rId10"/>
    <p:sldId id="263" r:id="rId11"/>
    <p:sldId id="264" r:id="rId12"/>
    <p:sldId id="266" r:id="rId13"/>
  </p:sldIdLst>
  <p:sldSz cx="9144000" cy="6858000" type="screen4x3"/>
  <p:notesSz cx="6858000" cy="9144000"/>
  <p:custDataLst>
    <p:tags r:id="rId17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14"/>
        <p:guide pos="290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3260" y="83629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sz="4400" b="1" kern="1200" baseline="0">
                <a:latin typeface="Arial" panose="020B0604020202020204" pitchFamily="34" charset="0"/>
                <a:ea typeface="宋体" panose="02010600030101010101" pitchFamily="2" charset="-122"/>
              </a:rPr>
              <a:t>综合法与向量法视角下的</a:t>
            </a:r>
            <a:br>
              <a:rPr sz="4400" b="1" kern="1200" baseline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sz="4400" b="1" kern="1200" baseline="0">
                <a:latin typeface="Arial" panose="020B0604020202020204" pitchFamily="34" charset="0"/>
                <a:ea typeface="宋体" panose="02010600030101010101" pitchFamily="2" charset="-122"/>
              </a:rPr>
              <a:t>计算问题——线面角</a:t>
            </a:r>
            <a:endParaRPr sz="4400" b="1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r>
              <a:rPr lang="zh-CN" sz="3200" b="1" kern="1200" baseline="0">
                <a:latin typeface="Arial" panose="020B0604020202020204" pitchFamily="34" charset="0"/>
                <a:ea typeface="宋体" panose="02010600030101010101" pitchFamily="2" charset="-122"/>
              </a:rPr>
              <a:t>南京市秦淮中学</a:t>
            </a:r>
            <a:endParaRPr lang="zh-CN" sz="3200" b="1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buClrTx/>
              <a:buSzTx/>
              <a:buFontTx/>
            </a:pPr>
            <a:r>
              <a:rPr lang="zh-CN" b="1" kern="1200" baseline="0">
                <a:latin typeface="Arial" panose="020B0604020202020204" pitchFamily="34" charset="0"/>
                <a:ea typeface="宋体" panose="02010600030101010101" pitchFamily="2" charset="-122"/>
              </a:rPr>
              <a:t>柏寿俊</a:t>
            </a:r>
            <a:endParaRPr lang="zh-CN" b="1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675" y="44450"/>
            <a:ext cx="9077325" cy="20955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15" y="1772920"/>
            <a:ext cx="8153400" cy="1838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05" y="3284855"/>
            <a:ext cx="8505825" cy="27527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705" y="5877560"/>
            <a:ext cx="8239125" cy="8286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97840" y="4372610"/>
            <a:ext cx="862203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609600" algn="l">
              <a:buClrTx/>
              <a:buSzTx/>
              <a:buFontTx/>
            </a:pPr>
            <a:r>
              <a:rPr lang="zh-CN" sz="2400">
                <a:ea typeface="宋体" panose="02010600030101010101" pitchFamily="2" charset="-122"/>
                <a:cs typeface="楷体_GB2312" charset="0"/>
              </a:rPr>
              <a:t>设线面所成角为</a:t>
            </a:r>
            <a:r>
              <a:rPr lang="zh-CN" sz="2400">
                <a:latin typeface="Arial" panose="020B0604020202020204" pitchFamily="34" charset="0"/>
                <a:cs typeface="楷体_GB2312" charset="0"/>
              </a:rPr>
              <a:t>θ</a:t>
            </a:r>
            <a:r>
              <a:rPr lang="zh-CN" sz="2400">
                <a:ea typeface="宋体" panose="02010600030101010101" pitchFamily="2" charset="-122"/>
                <a:cs typeface="楷体_GB2312" charset="0"/>
              </a:rPr>
              <a:t>，斜线的方向向量为</a:t>
            </a:r>
            <a:r>
              <a:rPr lang="zh-CN" sz="2400" b="1">
                <a:cs typeface="楷体_GB2312" charset="0"/>
              </a:rPr>
              <a:t>a</a:t>
            </a:r>
            <a:r>
              <a:rPr lang="zh-CN" sz="2400">
                <a:cs typeface="楷体_GB2312" charset="0"/>
              </a:rPr>
              <a:t>,</a:t>
            </a:r>
            <a:r>
              <a:rPr lang="zh-CN" sz="2400">
                <a:ea typeface="宋体" panose="02010600030101010101" pitchFamily="2" charset="-122"/>
                <a:cs typeface="楷体_GB2312" charset="0"/>
              </a:rPr>
              <a:t>平面的法向量为</a:t>
            </a:r>
            <a:r>
              <a:rPr lang="zh-CN" sz="2400" b="1">
                <a:cs typeface="楷体_GB2312" charset="0"/>
              </a:rPr>
              <a:t>n</a:t>
            </a:r>
            <a:r>
              <a:rPr lang="zh-CN" sz="2400">
                <a:ea typeface="宋体" panose="02010600030101010101" pitchFamily="2" charset="-122"/>
                <a:cs typeface="楷体_GB2312" charset="0"/>
              </a:rPr>
              <a:t>则</a:t>
            </a:r>
            <a:r>
              <a:rPr lang="zh-CN" sz="2400">
                <a:cs typeface="楷体_GB2312" charset="0"/>
              </a:rPr>
              <a:t> sin</a:t>
            </a:r>
            <a:r>
              <a:rPr lang="zh-CN" sz="2400">
                <a:latin typeface="Arial" panose="020B0604020202020204" pitchFamily="34" charset="0"/>
                <a:cs typeface="楷体_GB2312" charset="0"/>
              </a:rPr>
              <a:t>θ</a:t>
            </a:r>
            <a:r>
              <a:rPr lang="zh-CN" sz="2400">
                <a:cs typeface="楷体_GB2312" charset="0"/>
              </a:rPr>
              <a:t>=|cos&lt;</a:t>
            </a:r>
            <a:r>
              <a:rPr lang="zh-CN" sz="2400" b="1">
                <a:cs typeface="楷体_GB2312" charset="0"/>
              </a:rPr>
              <a:t>a,n</a:t>
            </a:r>
            <a:r>
              <a:rPr lang="zh-CN" sz="2400">
                <a:cs typeface="楷体_GB2312" charset="0"/>
              </a:rPr>
              <a:t>&gt;|</a:t>
            </a:r>
            <a:endParaRPr lang="zh-CN" sz="2400">
              <a:cs typeface="楷体_GB2312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5605" y="332740"/>
            <a:ext cx="8452485" cy="16300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609600"/>
            <a:r>
              <a:rPr lang="zh-CN" sz="28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cs typeface="楷体_GB2312" charset="0"/>
              </a:rPr>
              <a:t>归纳点拨：</a:t>
            </a:r>
            <a:r>
              <a:rPr lang="zh-CN" sz="2400">
                <a:cs typeface="楷体_GB2312" charset="0"/>
              </a:rPr>
              <a:t>利用综合法求空间线面角一定注意</a:t>
            </a:r>
            <a:r>
              <a:rPr lang="en-US" sz="2400">
                <a:latin typeface="宋体" panose="02010600030101010101" pitchFamily="2" charset="-122"/>
              </a:rPr>
              <a:t>“</a:t>
            </a:r>
            <a:r>
              <a:rPr lang="zh-CN" sz="2400">
                <a:cs typeface="楷体_GB2312" charset="0"/>
              </a:rPr>
              <a:t>作角、证明、计算</a:t>
            </a:r>
            <a:r>
              <a:rPr lang="en-US" sz="2400">
                <a:latin typeface="宋体" panose="02010600030101010101" pitchFamily="2" charset="-122"/>
              </a:rPr>
              <a:t>”</a:t>
            </a:r>
            <a:r>
              <a:rPr lang="zh-CN" sz="2400">
                <a:cs typeface="楷体_GB2312" charset="0"/>
              </a:rPr>
              <a:t>是完整统一过程，缺一不可．</a:t>
            </a:r>
            <a:r>
              <a:rPr lang="en-US" sz="2400">
                <a:latin typeface="Times New Roman" panose="02020603050405020304" charset="0"/>
                <a:cs typeface="楷体_GB2312" charset="0"/>
              </a:rPr>
              <a:t>          (1)</a:t>
            </a:r>
            <a:r>
              <a:rPr lang="zh-CN" sz="2400">
                <a:cs typeface="楷体_GB2312" charset="0"/>
              </a:rPr>
              <a:t>线面角的求法：找出斜线在平面上的射影，关键是作垂线，找垂足，要把线面角转化到一个三角形中求解．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67360" y="1917065"/>
            <a:ext cx="798957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2400">
                <a:cs typeface="楷体_GB2312" charset="0"/>
              </a:rPr>
              <a:t>涉及有关距离、体积等问题，可以通过线面位置关系的证明，进一步确定几何体的情况，利用等积关系进行．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39750" y="2775585"/>
            <a:ext cx="81153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609600" algn="l">
              <a:buClrTx/>
              <a:buSzTx/>
              <a:buFontTx/>
            </a:pPr>
            <a:r>
              <a:rPr lang="zh-CN" sz="2400">
                <a:cs typeface="楷体_GB2312" charset="0"/>
              </a:rPr>
              <a:t>（2）利用向量法求线面角</a:t>
            </a:r>
            <a:endParaRPr lang="zh-CN" sz="2400">
              <a:cs typeface="楷体_GB2312" charset="0"/>
            </a:endParaRPr>
          </a:p>
          <a:p>
            <a:pPr indent="609600" algn="l">
              <a:buClrTx/>
              <a:buSzTx/>
              <a:buFontTx/>
            </a:pPr>
            <a:r>
              <a:rPr lang="zh-CN" sz="2400">
                <a:cs typeface="楷体_GB2312" charset="0"/>
              </a:rPr>
              <a:t>通过平面的法向量来求，即求出斜线的方向向量与平面法向量所夹的锐角或钝角的补角，取其余角就是斜线与平面所成角。</a:t>
            </a:r>
            <a:endParaRPr lang="zh-CN" sz="2400">
              <a:cs typeface="楷体_GB231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2453640" cy="710565"/>
          </a:xfrm>
        </p:spPr>
        <p:txBody>
          <a:bodyPr/>
          <a:p>
            <a:r>
              <a:rPr lang="zh-CN" altLang="en-US"/>
              <a:t>例题精讲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3260" y="1052830"/>
            <a:ext cx="7842885" cy="29527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50" y="1772920"/>
            <a:ext cx="5070475" cy="42767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968750" y="4364990"/>
            <a:ext cx="43332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解法二（等体积法）</a:t>
            </a:r>
            <a:r>
              <a:rPr lang="en-US" altLang="zh-CN"/>
              <a:t>V</a:t>
            </a:r>
            <a:r>
              <a:rPr lang="en-US" altLang="zh-CN" baseline="-25000">
                <a:solidFill>
                  <a:schemeClr val="tx1"/>
                </a:solidFill>
                <a:uFillTx/>
              </a:rPr>
              <a:t>A1-AD1E </a:t>
            </a:r>
            <a:r>
              <a:rPr lang="en-US" altLang="zh-CN">
                <a:solidFill>
                  <a:schemeClr val="tx1"/>
                </a:solidFill>
                <a:uFillTx/>
              </a:rPr>
              <a:t>=V</a:t>
            </a:r>
            <a:r>
              <a:rPr lang="en-US" altLang="zh-CN" baseline="-25000">
                <a:solidFill>
                  <a:schemeClr val="tx1"/>
                </a:solidFill>
                <a:uFillTx/>
              </a:rPr>
              <a:t>E-AA1D1</a:t>
            </a:r>
            <a:endParaRPr lang="en-US" altLang="zh-CN" baseline="-25000">
              <a:solidFill>
                <a:schemeClr val="tx1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7360" y="332740"/>
            <a:ext cx="7915910" cy="26289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605" y="46355"/>
            <a:ext cx="8776970" cy="503936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2114550"/>
            <a:ext cx="5859145" cy="4717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215" y="116840"/>
            <a:ext cx="8809990" cy="27463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605" y="146685"/>
            <a:ext cx="8406130" cy="245681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" y="2060575"/>
            <a:ext cx="4229100" cy="31242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50" y="1916430"/>
            <a:ext cx="5885180" cy="47967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97840" y="4372610"/>
            <a:ext cx="862203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609600" algn="l">
              <a:buClrTx/>
              <a:buSzTx/>
              <a:buFontTx/>
            </a:pPr>
            <a:r>
              <a:rPr lang="zh-CN" sz="2400">
                <a:ea typeface="宋体" panose="02010600030101010101" pitchFamily="2" charset="-122"/>
                <a:cs typeface="楷体_GB2312" charset="0"/>
              </a:rPr>
              <a:t>设线面所成角为</a:t>
            </a:r>
            <a:r>
              <a:rPr lang="zh-CN" sz="2400">
                <a:latin typeface="Arial" panose="020B0604020202020204" pitchFamily="34" charset="0"/>
                <a:cs typeface="楷体_GB2312" charset="0"/>
              </a:rPr>
              <a:t>θ</a:t>
            </a:r>
            <a:r>
              <a:rPr lang="zh-CN" sz="2400">
                <a:ea typeface="宋体" panose="02010600030101010101" pitchFamily="2" charset="-122"/>
                <a:cs typeface="楷体_GB2312" charset="0"/>
              </a:rPr>
              <a:t>，斜线的方向向量为</a:t>
            </a:r>
            <a:r>
              <a:rPr lang="zh-CN" sz="2400" b="1">
                <a:cs typeface="楷体_GB2312" charset="0"/>
              </a:rPr>
              <a:t>a</a:t>
            </a:r>
            <a:r>
              <a:rPr lang="zh-CN" sz="2400">
                <a:cs typeface="楷体_GB2312" charset="0"/>
              </a:rPr>
              <a:t>,</a:t>
            </a:r>
            <a:r>
              <a:rPr lang="zh-CN" sz="2400">
                <a:ea typeface="宋体" panose="02010600030101010101" pitchFamily="2" charset="-122"/>
                <a:cs typeface="楷体_GB2312" charset="0"/>
              </a:rPr>
              <a:t>平面的法向量为</a:t>
            </a:r>
            <a:r>
              <a:rPr lang="zh-CN" sz="2400" b="1">
                <a:cs typeface="楷体_GB2312" charset="0"/>
              </a:rPr>
              <a:t>n</a:t>
            </a:r>
            <a:r>
              <a:rPr lang="zh-CN" sz="2400">
                <a:ea typeface="宋体" panose="02010600030101010101" pitchFamily="2" charset="-122"/>
                <a:cs typeface="楷体_GB2312" charset="0"/>
              </a:rPr>
              <a:t>则</a:t>
            </a:r>
            <a:r>
              <a:rPr lang="zh-CN" sz="2400">
                <a:cs typeface="楷体_GB2312" charset="0"/>
              </a:rPr>
              <a:t> sin</a:t>
            </a:r>
            <a:r>
              <a:rPr lang="zh-CN" sz="2400">
                <a:latin typeface="Arial" panose="020B0604020202020204" pitchFamily="34" charset="0"/>
                <a:cs typeface="楷体_GB2312" charset="0"/>
              </a:rPr>
              <a:t>θ</a:t>
            </a:r>
            <a:r>
              <a:rPr lang="zh-CN" sz="2400">
                <a:cs typeface="楷体_GB2312" charset="0"/>
              </a:rPr>
              <a:t>=|cos&lt;</a:t>
            </a:r>
            <a:r>
              <a:rPr lang="zh-CN" sz="2400" b="1">
                <a:cs typeface="楷体_GB2312" charset="0"/>
              </a:rPr>
              <a:t>a,n</a:t>
            </a:r>
            <a:r>
              <a:rPr lang="zh-CN" sz="2400">
                <a:cs typeface="楷体_GB2312" charset="0"/>
              </a:rPr>
              <a:t>&gt;|</a:t>
            </a:r>
            <a:endParaRPr lang="zh-CN" sz="2400">
              <a:cs typeface="楷体_GB2312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5605" y="332740"/>
            <a:ext cx="8452485" cy="16300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609600"/>
            <a:r>
              <a:rPr lang="zh-CN" sz="28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cs typeface="楷体_GB2312" charset="0"/>
              </a:rPr>
              <a:t>总结：</a:t>
            </a:r>
            <a:r>
              <a:rPr lang="zh-CN" sz="2400">
                <a:cs typeface="楷体_GB2312" charset="0"/>
              </a:rPr>
              <a:t>利用综合法求空间线面角一定注意</a:t>
            </a:r>
            <a:r>
              <a:rPr lang="en-US" sz="2400">
                <a:latin typeface="宋体" panose="02010600030101010101" pitchFamily="2" charset="-122"/>
              </a:rPr>
              <a:t>“</a:t>
            </a:r>
            <a:r>
              <a:rPr lang="zh-CN" sz="2400">
                <a:cs typeface="楷体_GB2312" charset="0"/>
              </a:rPr>
              <a:t>作角、证明、计算</a:t>
            </a:r>
            <a:r>
              <a:rPr lang="en-US" sz="2400">
                <a:latin typeface="宋体" panose="02010600030101010101" pitchFamily="2" charset="-122"/>
              </a:rPr>
              <a:t>”</a:t>
            </a:r>
            <a:r>
              <a:rPr lang="zh-CN" sz="2400">
                <a:cs typeface="楷体_GB2312" charset="0"/>
              </a:rPr>
              <a:t>是完整统一过程，缺一不可．</a:t>
            </a:r>
            <a:r>
              <a:rPr lang="en-US" sz="2400">
                <a:latin typeface="Times New Roman" panose="02020603050405020304" charset="0"/>
                <a:cs typeface="楷体_GB2312" charset="0"/>
              </a:rPr>
              <a:t>          (1)</a:t>
            </a:r>
            <a:r>
              <a:rPr lang="zh-CN" sz="2400">
                <a:cs typeface="楷体_GB2312" charset="0"/>
              </a:rPr>
              <a:t>线面角的求法：找出斜线在平面上的射影，关键是作垂线，找垂足，要把线面角转化到一个三角形中求解．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67360" y="1917065"/>
            <a:ext cx="798957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2400">
                <a:cs typeface="楷体_GB2312" charset="0"/>
              </a:rPr>
              <a:t>涉及有关距离、体积等问题，可以通过线面位置关系的证明，进一步确定几何体的情况，利用等积关系进行．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39750" y="2775585"/>
            <a:ext cx="81153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609600" algn="l">
              <a:buClrTx/>
              <a:buSzTx/>
              <a:buFontTx/>
            </a:pPr>
            <a:r>
              <a:rPr lang="zh-CN" sz="2400">
                <a:cs typeface="楷体_GB2312" charset="0"/>
              </a:rPr>
              <a:t>（2）利用向量法求线面角</a:t>
            </a:r>
            <a:endParaRPr lang="zh-CN" sz="2400">
              <a:cs typeface="楷体_GB2312" charset="0"/>
            </a:endParaRPr>
          </a:p>
          <a:p>
            <a:pPr indent="609600" algn="l">
              <a:buClrTx/>
              <a:buSzTx/>
              <a:buFontTx/>
            </a:pPr>
            <a:r>
              <a:rPr lang="zh-CN" sz="2400">
                <a:cs typeface="楷体_GB2312" charset="0"/>
              </a:rPr>
              <a:t>通过平面的法向量来求，即求出斜线的方向向量与平面法向量所夹的锐角或钝角的补角，取其余角就是斜线与平面所成角。</a:t>
            </a:r>
            <a:endParaRPr lang="zh-CN" sz="2400">
              <a:cs typeface="楷体_GB2312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jAwYzFhYzFlZjlkZjg1ODk1YTk4MjAzZWQ2MmY3ZGE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582</Words>
  <Application>WPS 演示</Application>
  <PresentationFormat/>
  <Paragraphs>31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楷体_GB2312</vt:lpstr>
      <vt:lpstr>新宋体</vt:lpstr>
      <vt:lpstr>Times New Roman</vt:lpstr>
      <vt:lpstr>微软雅黑</vt:lpstr>
      <vt:lpstr>Arial Unicode MS</vt:lpstr>
      <vt:lpstr>Calibri</vt:lpstr>
      <vt:lpstr>默认设计模板</vt:lpstr>
      <vt:lpstr>1_默认设计模板</vt:lpstr>
      <vt:lpstr>综合法与向量法视角下的 计算问题——线面角</vt:lpstr>
      <vt:lpstr>PowerPoint 演示文稿</vt:lpstr>
      <vt:lpstr>PowerPoint 演示文稿</vt:lpstr>
      <vt:lpstr>例题精讲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综合法与向量法视角下的 计算问题——线面角</dc:title>
  <dc:creator>柏寿俊</dc:creator>
  <cp:lastModifiedBy>百居易</cp:lastModifiedBy>
  <cp:revision>10</cp:revision>
  <dcterms:created xsi:type="dcterms:W3CDTF">2022-05-16T02:22:00Z</dcterms:created>
  <dcterms:modified xsi:type="dcterms:W3CDTF">2022-05-16T11:43:24Z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ICV">
    <vt:lpwstr>60B6D61C30D44F93A103620FB7F54A19</vt:lpwstr>
  </property>
</Properties>
</file>