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2" r:id="rId3"/>
    <p:sldId id="745" r:id="rId4"/>
    <p:sldId id="737" r:id="rId5"/>
    <p:sldId id="736" r:id="rId6"/>
    <p:sldId id="738" r:id="rId7"/>
    <p:sldId id="739" r:id="rId8"/>
    <p:sldId id="30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C9"/>
    <a:srgbClr val="3B6DBF"/>
    <a:srgbClr val="262496"/>
    <a:srgbClr val="282697"/>
    <a:srgbClr val="668ED0"/>
    <a:srgbClr val="6757D7"/>
    <a:srgbClr val="5ABDEE"/>
    <a:srgbClr val="3670D4"/>
    <a:srgbClr val="315AD7"/>
    <a:srgbClr val="2B5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6" autoAdjust="0"/>
    <p:restoredTop sz="94231" autoAdjust="0"/>
  </p:normalViewPr>
  <p:slideViewPr>
    <p:cSldViewPr snapToGrid="0">
      <p:cViewPr varScale="1">
        <p:scale>
          <a:sx n="82" d="100"/>
          <a:sy n="82" d="100"/>
        </p:scale>
        <p:origin x="48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DD7C-C227-43C6-834B-3B46827446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D4507-897A-429E-B1C1-48458AA60F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5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38384" y="2064703"/>
            <a:ext cx="894260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单击此处输入您的课题名称</a:t>
            </a:r>
            <a:endParaRPr 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72757" y="2025967"/>
            <a:ext cx="1403034" cy="1403033"/>
            <a:chOff x="4887547" y="1004279"/>
            <a:chExt cx="2416904" cy="2416902"/>
          </a:xfrm>
        </p:grpSpPr>
        <p:sp>
          <p:nvSpPr>
            <p:cNvPr id="5" name="文本框 4"/>
            <p:cNvSpPr txBox="1"/>
            <p:nvPr/>
          </p:nvSpPr>
          <p:spPr>
            <a:xfrm>
              <a:off x="4887549" y="1178873"/>
              <a:ext cx="2416902" cy="2067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讲座主题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87547" y="1004279"/>
              <a:ext cx="2416902" cy="241690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rgbClr val="3B6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592830" y="5740400"/>
            <a:ext cx="8599170" cy="105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0" y="3244592"/>
            <a:ext cx="3980089" cy="113738"/>
          </a:xfrm>
          <a:prstGeom prst="rect">
            <a:avLst/>
          </a:prstGeom>
          <a:solidFill>
            <a:srgbClr val="3B6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3352905" y="2761190"/>
            <a:ext cx="1447790" cy="1073650"/>
          </a:xfrm>
          <a:prstGeom prst="parallelogram">
            <a:avLst>
              <a:gd name="adj" fmla="val 71730"/>
            </a:avLst>
          </a:prstGeom>
          <a:solidFill>
            <a:srgbClr val="3B6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 userDrawn="1"/>
        </p:nvSpPr>
        <p:spPr>
          <a:xfrm>
            <a:off x="3832625" y="2401834"/>
            <a:ext cx="725250" cy="499902"/>
          </a:xfrm>
          <a:prstGeom prst="parallelogram">
            <a:avLst>
              <a:gd name="adj" fmla="val 71373"/>
            </a:avLst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文本框 22"/>
          <p:cNvSpPr txBox="1"/>
          <p:nvPr userDrawn="1"/>
        </p:nvSpPr>
        <p:spPr>
          <a:xfrm>
            <a:off x="205618" y="3385208"/>
            <a:ext cx="139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4000" b="1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361626" y="3355520"/>
            <a:ext cx="2264218" cy="848502"/>
          </a:xfrm>
        </p:spPr>
        <p:txBody>
          <a:bodyPr anchor="ctr">
            <a:no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键入数字</a:t>
            </a:r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121285" y="5740400"/>
            <a:ext cx="12070715" cy="105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12305" y="108340"/>
            <a:ext cx="407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竖排标题 1"/>
          <p:cNvSpPr>
            <a:spLocks noGrp="1"/>
          </p:cNvSpPr>
          <p:nvPr userDrawn="1">
            <p:ph type="title" orient="vert"/>
          </p:nvPr>
        </p:nvSpPr>
        <p:spPr>
          <a:xfrm>
            <a:off x="1383405" y="48812"/>
            <a:ext cx="5162550" cy="523798"/>
          </a:xfrm>
        </p:spPr>
        <p:txBody>
          <a:bodyPr vert="horz"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0" y="616244"/>
            <a:ext cx="12192000" cy="0"/>
          </a:xfrm>
          <a:prstGeom prst="line">
            <a:avLst/>
          </a:prstGeom>
          <a:ln>
            <a:solidFill>
              <a:srgbClr val="3B6D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121285" y="5740400"/>
            <a:ext cx="12070715" cy="105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88514" y="74531"/>
            <a:ext cx="3934090" cy="4801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427302" y="141434"/>
            <a:ext cx="354295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江苏省政治骨干教师培训江苏师大班</a:t>
            </a:r>
            <a:endParaRPr lang="zh-CN" altLang="en-US" sz="1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597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4464784" y="2518683"/>
            <a:ext cx="326243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464784" y="3586673"/>
            <a:ext cx="326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microsoft.com/office/2007/relationships/hdphoto" Target="../media/image6.wdp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7" name="图片 6" descr="手机屏幕的截图&#10;&#10;描述已自动生成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923" y="6300210"/>
            <a:ext cx="1026543" cy="450981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05618" y="6356423"/>
            <a:ext cx="2355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决胜新高考</a:t>
            </a:r>
            <a:r>
              <a:rPr lang="en-US" altLang="zh-CN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名校交流</a:t>
            </a:r>
            <a:endParaRPr lang="zh-CN" altLang="en-US" sz="1600" b="1" dirty="0">
              <a:solidFill>
                <a:schemeClr val="tx2">
                  <a:lumMod val="20000"/>
                  <a:lumOff val="8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905750" y="6356423"/>
            <a:ext cx="328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tx2">
                    <a:lumMod val="20000"/>
                    <a:lumOff val="8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zh-CN" dirty="0"/>
              <a:t>北京布局未来教育科技研究院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2632992" y="1581186"/>
            <a:ext cx="8891905" cy="23376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“三新”背景下</a:t>
            </a:r>
            <a:endParaRPr lang="en-US" altLang="zh-C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思政课议学单的设计策略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7412596" y="2082260"/>
            <a:ext cx="76792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dirty="0"/>
              <a:t>+</a:t>
            </a:r>
            <a:endParaRPr lang="zh-CN" altLang="en-US" sz="4800" dirty="0"/>
          </a:p>
        </p:txBody>
      </p:sp>
      <p:sp>
        <p:nvSpPr>
          <p:cNvPr id="55" name="文本框 54"/>
          <p:cNvSpPr txBox="1"/>
          <p:nvPr/>
        </p:nvSpPr>
        <p:spPr>
          <a:xfrm>
            <a:off x="4979567" y="2099732"/>
            <a:ext cx="76792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dirty="0"/>
              <a:t>+</a:t>
            </a:r>
            <a:endParaRPr lang="zh-CN" altLang="en-US" sz="4800" dirty="0"/>
          </a:p>
        </p:txBody>
      </p:sp>
      <p:sp>
        <p:nvSpPr>
          <p:cNvPr id="54" name="文本框 53"/>
          <p:cNvSpPr txBox="1"/>
          <p:nvPr/>
        </p:nvSpPr>
        <p:spPr>
          <a:xfrm>
            <a:off x="2564816" y="2092771"/>
            <a:ext cx="76792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dirty="0"/>
              <a:t>+</a:t>
            </a:r>
            <a:endParaRPr lang="zh-CN" altLang="en-US" sz="4800" dirty="0"/>
          </a:p>
        </p:txBody>
      </p:sp>
      <p:sp>
        <p:nvSpPr>
          <p:cNvPr id="21" name="竖排标题 1"/>
          <p:cNvSpPr>
            <a:spLocks noGrp="1"/>
          </p:cNvSpPr>
          <p:nvPr>
            <p:ph type="title" orient="vert"/>
          </p:nvPr>
        </p:nvSpPr>
        <p:spPr>
          <a:xfrm>
            <a:off x="2629785" y="63461"/>
            <a:ext cx="3712773" cy="523798"/>
          </a:xfrm>
        </p:spPr>
        <p:txBody>
          <a:bodyPr>
            <a:normAutofit/>
          </a:bodyPr>
          <a:lstStyle/>
          <a:p>
            <a:r>
              <a:rPr lang="zh-CN" altLang="en-US" dirty="0"/>
              <a:t>议题式教学的优化进路</a:t>
            </a:r>
            <a:endParaRPr lang="en-US" altLang="zh-CN" dirty="0"/>
          </a:p>
        </p:txBody>
      </p:sp>
      <p:sp>
        <p:nvSpPr>
          <p:cNvPr id="22" name="平行四边形 21"/>
          <p:cNvSpPr/>
          <p:nvPr/>
        </p:nvSpPr>
        <p:spPr>
          <a:xfrm>
            <a:off x="62187" y="0"/>
            <a:ext cx="834795" cy="619066"/>
          </a:xfrm>
          <a:prstGeom prst="parallelogram">
            <a:avLst>
              <a:gd name="adj" fmla="val 71730"/>
            </a:avLst>
          </a:prstGeom>
          <a:solidFill>
            <a:srgbClr val="3B6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576360" y="0"/>
            <a:ext cx="898132" cy="619066"/>
          </a:xfrm>
          <a:prstGeom prst="parallelogram">
            <a:avLst>
              <a:gd name="adj" fmla="val 71373"/>
            </a:avLst>
          </a:prstGeom>
          <a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平行四边形 23"/>
          <p:cNvSpPr/>
          <p:nvPr/>
        </p:nvSpPr>
        <p:spPr>
          <a:xfrm>
            <a:off x="1158730" y="0"/>
            <a:ext cx="834795" cy="619066"/>
          </a:xfrm>
          <a:prstGeom prst="parallelogram">
            <a:avLst>
              <a:gd name="adj" fmla="val 71730"/>
            </a:avLst>
          </a:prstGeom>
          <a:solidFill>
            <a:srgbClr val="3B6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1681260" y="0"/>
            <a:ext cx="898132" cy="619066"/>
          </a:xfrm>
          <a:prstGeom prst="parallelogram">
            <a:avLst>
              <a:gd name="adj" fmla="val 71373"/>
            </a:avLst>
          </a:prstGeom>
          <a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箭头: V 形 17"/>
          <p:cNvSpPr/>
          <p:nvPr/>
        </p:nvSpPr>
        <p:spPr>
          <a:xfrm>
            <a:off x="525066" y="2151011"/>
            <a:ext cx="2182762" cy="671051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4945" y="2301870"/>
            <a:ext cx="13441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讨论</a:t>
            </a:r>
            <a:endParaRPr lang="zh-CN" altLang="en-US" sz="2400" dirty="0"/>
          </a:p>
        </p:txBody>
      </p:sp>
      <p:sp>
        <p:nvSpPr>
          <p:cNvPr id="20" name="箭头: V 形 19"/>
          <p:cNvSpPr/>
          <p:nvPr/>
        </p:nvSpPr>
        <p:spPr>
          <a:xfrm>
            <a:off x="2932650" y="2151011"/>
            <a:ext cx="2182762" cy="671051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92529" y="2301870"/>
            <a:ext cx="13441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议题</a:t>
            </a:r>
            <a:endParaRPr lang="zh-CN" altLang="en-US" sz="2400" dirty="0"/>
          </a:p>
        </p:txBody>
      </p:sp>
      <p:sp>
        <p:nvSpPr>
          <p:cNvPr id="27" name="箭头: V 形 26"/>
          <p:cNvSpPr/>
          <p:nvPr/>
        </p:nvSpPr>
        <p:spPr>
          <a:xfrm>
            <a:off x="5363537" y="2151011"/>
            <a:ext cx="2182762" cy="671051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23416" y="2301870"/>
            <a:ext cx="13441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情境</a:t>
            </a:r>
            <a:endParaRPr lang="zh-CN" altLang="en-US" sz="2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232484" y="1214894"/>
            <a:ext cx="76792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讲授</a:t>
            </a:r>
            <a:endParaRPr lang="en-US" altLang="zh-CN" sz="2400" dirty="0"/>
          </a:p>
          <a:p>
            <a:pPr algn="ctr"/>
            <a:r>
              <a:rPr lang="zh-CN" altLang="en-US" sz="2400" dirty="0"/>
              <a:t>对话</a:t>
            </a:r>
            <a:endParaRPr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1232484" y="3019515"/>
            <a:ext cx="7679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实践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3640068" y="1214894"/>
            <a:ext cx="76792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知识</a:t>
            </a:r>
            <a:endParaRPr lang="en-US" altLang="zh-CN" sz="2400" dirty="0"/>
          </a:p>
          <a:p>
            <a:pPr algn="ctr"/>
            <a:r>
              <a:rPr lang="zh-CN" altLang="en-US" sz="2400" dirty="0"/>
              <a:t>问题</a:t>
            </a:r>
            <a:endParaRPr lang="zh-CN" altLang="en-US" sz="2400" dirty="0"/>
          </a:p>
        </p:txBody>
      </p:sp>
      <p:sp>
        <p:nvSpPr>
          <p:cNvPr id="34" name="箭头: V 形 33"/>
          <p:cNvSpPr/>
          <p:nvPr/>
        </p:nvSpPr>
        <p:spPr>
          <a:xfrm>
            <a:off x="7794424" y="2151011"/>
            <a:ext cx="2182762" cy="671051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54303" y="2301870"/>
            <a:ext cx="13441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/>
              <a:t>实践</a:t>
            </a:r>
            <a:endParaRPr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1161237" y="3872548"/>
            <a:ext cx="9332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活动型</a:t>
            </a:r>
            <a:endParaRPr lang="en-US" altLang="zh-CN" dirty="0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1623427" y="3488149"/>
            <a:ext cx="0" cy="35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216197" y="1770558"/>
            <a:ext cx="815716" cy="16182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579253" y="3872548"/>
            <a:ext cx="9332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议题式</a:t>
            </a:r>
            <a:endParaRPr lang="en-US" altLang="zh-CN" dirty="0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4041443" y="2952872"/>
            <a:ext cx="0" cy="891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992812" y="3872548"/>
            <a:ext cx="9332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情境化</a:t>
            </a:r>
            <a:endParaRPr lang="en-US" altLang="zh-CN" dirty="0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6455002" y="2952872"/>
            <a:ext cx="0" cy="891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8406371" y="3872548"/>
            <a:ext cx="9332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综合性</a:t>
            </a:r>
            <a:endParaRPr lang="en-US" altLang="zh-CN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8868561" y="2952872"/>
            <a:ext cx="0" cy="891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001974" y="3780215"/>
            <a:ext cx="93329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/>
              <a:t>分散式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主题式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7001974" y="3913865"/>
            <a:ext cx="86079" cy="2853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547654" y="3753070"/>
            <a:ext cx="93329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/>
              <a:t>商讨式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辩论式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9" name="左大括号 48"/>
          <p:cNvSpPr/>
          <p:nvPr/>
        </p:nvSpPr>
        <p:spPr>
          <a:xfrm>
            <a:off x="4547654" y="3886720"/>
            <a:ext cx="86079" cy="2853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152247" y="3780215"/>
            <a:ext cx="93329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/>
              <a:t>课堂内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课堂外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左大括号 50"/>
          <p:cNvSpPr/>
          <p:nvPr/>
        </p:nvSpPr>
        <p:spPr>
          <a:xfrm>
            <a:off x="2152247" y="3913865"/>
            <a:ext cx="86079" cy="2853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9410334" y="3780215"/>
            <a:ext cx="93329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课题化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项目化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左大括号 52"/>
          <p:cNvSpPr/>
          <p:nvPr/>
        </p:nvSpPr>
        <p:spPr>
          <a:xfrm>
            <a:off x="9410334" y="3913865"/>
            <a:ext cx="86079" cy="2853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>
            <a:endCxn id="58" idx="1"/>
          </p:cNvCxnSpPr>
          <p:nvPr/>
        </p:nvCxnSpPr>
        <p:spPr>
          <a:xfrm>
            <a:off x="10343628" y="4198574"/>
            <a:ext cx="413746" cy="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0757374" y="4014585"/>
            <a:ext cx="8764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创生性</a:t>
            </a:r>
            <a:endParaRPr lang="en-US" altLang="zh-CN" dirty="0"/>
          </a:p>
        </p:txBody>
      </p:sp>
      <p:sp>
        <p:nvSpPr>
          <p:cNvPr id="45" name="文本框 44"/>
          <p:cNvSpPr txBox="1"/>
          <p:nvPr/>
        </p:nvSpPr>
        <p:spPr>
          <a:xfrm>
            <a:off x="7038566" y="4759133"/>
            <a:ext cx="9332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小切口大背景正能量</a:t>
            </a:r>
            <a:endParaRPr lang="en-US" altLang="zh-CN" dirty="0"/>
          </a:p>
        </p:txBody>
      </p:sp>
      <p:cxnSp>
        <p:nvCxnSpPr>
          <p:cNvPr id="46" name="直接箭头连接符 45"/>
          <p:cNvCxnSpPr/>
          <p:nvPr/>
        </p:nvCxnSpPr>
        <p:spPr>
          <a:xfrm>
            <a:off x="7489108" y="4374734"/>
            <a:ext cx="0" cy="35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ONE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9524" y="256059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必备知识结构化梳理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85735" y="3448305"/>
            <a:ext cx="894259" cy="489631"/>
            <a:chOff x="2215144" y="927951"/>
            <a:chExt cx="1244730" cy="897673"/>
          </a:xfrm>
        </p:grpSpPr>
        <p:sp>
          <p:nvSpPr>
            <p:cNvPr id="24" name="平行四边形 23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07402" y="3504992"/>
            <a:ext cx="3231655" cy="459690"/>
            <a:chOff x="4315150" y="953426"/>
            <a:chExt cx="3857250" cy="540057"/>
          </a:xfrm>
        </p:grpSpPr>
        <p:sp>
          <p:nvSpPr>
            <p:cNvPr id="30" name="矩形 29"/>
            <p:cNvSpPr/>
            <p:nvPr/>
          </p:nvSpPr>
          <p:spPr>
            <a:xfrm>
              <a:off x="4598387" y="1036090"/>
              <a:ext cx="3014843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形成知识点的逻辑结构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85735" y="3446881"/>
            <a:ext cx="894259" cy="523220"/>
            <a:chOff x="2215144" y="927951"/>
            <a:chExt cx="1244730" cy="959254"/>
          </a:xfrm>
        </p:grpSpPr>
        <p:sp>
          <p:nvSpPr>
            <p:cNvPr id="36" name="平行四边形 3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二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42989" y="1940584"/>
            <a:ext cx="894259" cy="489631"/>
            <a:chOff x="2215144" y="927951"/>
            <a:chExt cx="1244730" cy="897673"/>
          </a:xfrm>
        </p:grpSpPr>
        <p:sp>
          <p:nvSpPr>
            <p:cNvPr id="39" name="平行四边形 38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0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64656" y="1997271"/>
            <a:ext cx="3231655" cy="459690"/>
            <a:chOff x="4315150" y="953426"/>
            <a:chExt cx="3857250" cy="540057"/>
          </a:xfrm>
        </p:grpSpPr>
        <p:sp>
          <p:nvSpPr>
            <p:cNvPr id="42" name="矩形 41"/>
            <p:cNvSpPr/>
            <p:nvPr/>
          </p:nvSpPr>
          <p:spPr>
            <a:xfrm>
              <a:off x="4598387" y="1036090"/>
              <a:ext cx="3017879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理出教材的必备知识点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42989" y="1939160"/>
            <a:ext cx="894259" cy="523220"/>
            <a:chOff x="2215144" y="927951"/>
            <a:chExt cx="1244730" cy="959254"/>
          </a:xfrm>
        </p:grpSpPr>
        <p:sp>
          <p:nvSpPr>
            <p:cNvPr id="45" name="平行四边形 44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一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49650" y="4968116"/>
            <a:ext cx="894259" cy="523220"/>
            <a:chOff x="2215144" y="1952311"/>
            <a:chExt cx="1244730" cy="959257"/>
          </a:xfrm>
        </p:grpSpPr>
        <p:sp>
          <p:nvSpPr>
            <p:cNvPr id="48" name="平行四边形 47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9" name="文本框 10"/>
            <p:cNvSpPr txBox="1"/>
            <p:nvPr/>
          </p:nvSpPr>
          <p:spPr>
            <a:xfrm>
              <a:off x="2393075" y="1952311"/>
              <a:ext cx="1066799" cy="9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三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07402" y="4987235"/>
            <a:ext cx="3231655" cy="459690"/>
            <a:chOff x="4315150" y="953426"/>
            <a:chExt cx="3857250" cy="540057"/>
          </a:xfrm>
        </p:grpSpPr>
        <p:sp>
          <p:nvSpPr>
            <p:cNvPr id="51" name="矩形 50"/>
            <p:cNvSpPr/>
            <p:nvPr/>
          </p:nvSpPr>
          <p:spPr>
            <a:xfrm>
              <a:off x="4598387" y="1036090"/>
              <a:ext cx="3014843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确定知识中的教学重点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52" name="平行四边形 5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9524" y="257985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教学重点议题化设计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42989" y="3298833"/>
            <a:ext cx="894259" cy="489631"/>
            <a:chOff x="2215144" y="927951"/>
            <a:chExt cx="1244730" cy="897673"/>
          </a:xfrm>
        </p:grpSpPr>
        <p:sp>
          <p:nvSpPr>
            <p:cNvPr id="8" name="平行四边形 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64656" y="3355520"/>
            <a:ext cx="3231655" cy="459690"/>
            <a:chOff x="4315150" y="953426"/>
            <a:chExt cx="3857250" cy="540057"/>
          </a:xfrm>
        </p:grpSpPr>
        <p:sp>
          <p:nvSpPr>
            <p:cNvPr id="14" name="矩形 13"/>
            <p:cNvSpPr/>
            <p:nvPr/>
          </p:nvSpPr>
          <p:spPr>
            <a:xfrm>
              <a:off x="4598387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围绕重点设计议题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42989" y="3297409"/>
            <a:ext cx="894259" cy="523220"/>
            <a:chOff x="2215144" y="927951"/>
            <a:chExt cx="1244730" cy="959254"/>
          </a:xfrm>
        </p:grpSpPr>
        <p:sp>
          <p:nvSpPr>
            <p:cNvPr id="20" name="平行四边形 19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二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42989" y="1940584"/>
            <a:ext cx="894259" cy="489631"/>
            <a:chOff x="2215144" y="927951"/>
            <a:chExt cx="1244730" cy="897673"/>
          </a:xfrm>
        </p:grpSpPr>
        <p:sp>
          <p:nvSpPr>
            <p:cNvPr id="23" name="平行四边形 2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64656" y="1997271"/>
            <a:ext cx="3231655" cy="459690"/>
            <a:chOff x="4315150" y="953426"/>
            <a:chExt cx="3857250" cy="540057"/>
          </a:xfrm>
        </p:grpSpPr>
        <p:sp>
          <p:nvSpPr>
            <p:cNvPr id="26" name="矩形 25"/>
            <p:cNvSpPr/>
            <p:nvPr/>
          </p:nvSpPr>
          <p:spPr>
            <a:xfrm>
              <a:off x="4598387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根据四层设定目标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42989" y="1939160"/>
            <a:ext cx="894259" cy="523220"/>
            <a:chOff x="2215144" y="927951"/>
            <a:chExt cx="1244730" cy="959254"/>
          </a:xfrm>
        </p:grpSpPr>
        <p:sp>
          <p:nvSpPr>
            <p:cNvPr id="29" name="平行四边形 28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0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一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2989" y="4685599"/>
            <a:ext cx="894259" cy="489631"/>
            <a:chOff x="2215144" y="927951"/>
            <a:chExt cx="1244730" cy="897673"/>
          </a:xfrm>
        </p:grpSpPr>
        <p:sp>
          <p:nvSpPr>
            <p:cNvPr id="32" name="平行四边形 3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64656" y="4742286"/>
            <a:ext cx="3231655" cy="459690"/>
            <a:chOff x="4315150" y="953426"/>
            <a:chExt cx="3857250" cy="540057"/>
          </a:xfrm>
        </p:grpSpPr>
        <p:sp>
          <p:nvSpPr>
            <p:cNvPr id="35" name="矩形 34"/>
            <p:cNvSpPr/>
            <p:nvPr/>
          </p:nvSpPr>
          <p:spPr>
            <a:xfrm>
              <a:off x="4598387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围绕议题分解问题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42989" y="4684175"/>
            <a:ext cx="894259" cy="523220"/>
            <a:chOff x="2215144" y="927951"/>
            <a:chExt cx="1244730" cy="959254"/>
          </a:xfrm>
        </p:grpSpPr>
        <p:sp>
          <p:nvSpPr>
            <p:cNvPr id="38" name="平行四边形 3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三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THREE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9617" y="256295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教学议题情境化展开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42989" y="3203688"/>
            <a:ext cx="894259" cy="489631"/>
            <a:chOff x="2215144" y="927951"/>
            <a:chExt cx="1244730" cy="897673"/>
          </a:xfrm>
        </p:grpSpPr>
        <p:sp>
          <p:nvSpPr>
            <p:cNvPr id="8" name="平行四边形 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64656" y="3260375"/>
            <a:ext cx="3231655" cy="459690"/>
            <a:chOff x="4315150" y="953426"/>
            <a:chExt cx="3857250" cy="540057"/>
          </a:xfrm>
        </p:grpSpPr>
        <p:sp>
          <p:nvSpPr>
            <p:cNvPr id="11" name="矩形 10"/>
            <p:cNvSpPr/>
            <p:nvPr/>
          </p:nvSpPr>
          <p:spPr>
            <a:xfrm>
              <a:off x="4598387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形成情境的辅助层级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42989" y="3202264"/>
            <a:ext cx="894259" cy="523220"/>
            <a:chOff x="2215144" y="927951"/>
            <a:chExt cx="1244730" cy="959254"/>
          </a:xfrm>
        </p:grpSpPr>
        <p:sp>
          <p:nvSpPr>
            <p:cNvPr id="14" name="平行四边形 13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二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42989" y="1940584"/>
            <a:ext cx="894259" cy="489631"/>
            <a:chOff x="2215144" y="927951"/>
            <a:chExt cx="1244730" cy="897673"/>
          </a:xfrm>
        </p:grpSpPr>
        <p:sp>
          <p:nvSpPr>
            <p:cNvPr id="17" name="平行四边形 16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64656" y="1997271"/>
            <a:ext cx="3231655" cy="459690"/>
            <a:chOff x="4315150" y="953426"/>
            <a:chExt cx="3857250" cy="540057"/>
          </a:xfrm>
        </p:grpSpPr>
        <p:sp>
          <p:nvSpPr>
            <p:cNvPr id="20" name="矩形 19"/>
            <p:cNvSpPr/>
            <p:nvPr/>
          </p:nvSpPr>
          <p:spPr>
            <a:xfrm>
              <a:off x="4598387" y="1036090"/>
              <a:ext cx="312910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创设典型真实的情境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42989" y="1939160"/>
            <a:ext cx="894259" cy="523220"/>
            <a:chOff x="2215144" y="927951"/>
            <a:chExt cx="1244730" cy="959254"/>
          </a:xfrm>
        </p:grpSpPr>
        <p:sp>
          <p:nvSpPr>
            <p:cNvPr id="23" name="平行四边形 2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一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42989" y="4685599"/>
            <a:ext cx="894259" cy="489631"/>
            <a:chOff x="2215144" y="927951"/>
            <a:chExt cx="1244730" cy="897673"/>
          </a:xfrm>
        </p:grpSpPr>
        <p:sp>
          <p:nvSpPr>
            <p:cNvPr id="26" name="平行四边形 2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64656" y="4742286"/>
            <a:ext cx="3231655" cy="459690"/>
            <a:chOff x="4315150" y="953426"/>
            <a:chExt cx="3857250" cy="540057"/>
          </a:xfrm>
        </p:grpSpPr>
        <p:sp>
          <p:nvSpPr>
            <p:cNvPr id="29" name="矩形 28"/>
            <p:cNvSpPr/>
            <p:nvPr/>
          </p:nvSpPr>
          <p:spPr>
            <a:xfrm>
              <a:off x="4598387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优化情境的呈现方式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2989" y="4684175"/>
            <a:ext cx="894259" cy="523220"/>
            <a:chOff x="2215144" y="927951"/>
            <a:chExt cx="1244730" cy="959254"/>
          </a:xfrm>
        </p:grpSpPr>
        <p:sp>
          <p:nvSpPr>
            <p:cNvPr id="32" name="平行四边形 3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三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FOUR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9617" y="2562952"/>
            <a:ext cx="339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教学议题活动型方式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42989" y="3203688"/>
            <a:ext cx="894259" cy="489631"/>
            <a:chOff x="2215144" y="927951"/>
            <a:chExt cx="1244730" cy="897673"/>
          </a:xfrm>
        </p:grpSpPr>
        <p:sp>
          <p:nvSpPr>
            <p:cNvPr id="8" name="平行四边形 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64656" y="3260375"/>
            <a:ext cx="3231655" cy="459690"/>
            <a:chOff x="4315150" y="953426"/>
            <a:chExt cx="3857250" cy="540057"/>
          </a:xfrm>
        </p:grpSpPr>
        <p:sp>
          <p:nvSpPr>
            <p:cNvPr id="11" name="矩形 10"/>
            <p:cNvSpPr/>
            <p:nvPr/>
          </p:nvSpPr>
          <p:spPr>
            <a:xfrm>
              <a:off x="4598387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选择学习的活动方式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42989" y="3202264"/>
            <a:ext cx="894259" cy="523220"/>
            <a:chOff x="2215144" y="927951"/>
            <a:chExt cx="1244730" cy="959254"/>
          </a:xfrm>
        </p:grpSpPr>
        <p:sp>
          <p:nvSpPr>
            <p:cNvPr id="14" name="平行四边形 13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二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42989" y="1940584"/>
            <a:ext cx="894259" cy="489631"/>
            <a:chOff x="2215144" y="927951"/>
            <a:chExt cx="1244730" cy="897673"/>
          </a:xfrm>
        </p:grpSpPr>
        <p:sp>
          <p:nvSpPr>
            <p:cNvPr id="17" name="平行四边形 16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64656" y="1997271"/>
            <a:ext cx="3231655" cy="459690"/>
            <a:chOff x="4315150" y="953426"/>
            <a:chExt cx="3857250" cy="540057"/>
          </a:xfrm>
        </p:grpSpPr>
        <p:sp>
          <p:nvSpPr>
            <p:cNvPr id="20" name="矩形 19"/>
            <p:cNvSpPr/>
            <p:nvPr/>
          </p:nvSpPr>
          <p:spPr>
            <a:xfrm>
              <a:off x="4598387" y="1036090"/>
              <a:ext cx="312910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形成活动的辅助路线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42989" y="1939160"/>
            <a:ext cx="894259" cy="523220"/>
            <a:chOff x="2215144" y="927951"/>
            <a:chExt cx="1244730" cy="959254"/>
          </a:xfrm>
        </p:grpSpPr>
        <p:sp>
          <p:nvSpPr>
            <p:cNvPr id="23" name="平行四边形 2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一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42989" y="4685599"/>
            <a:ext cx="894259" cy="489631"/>
            <a:chOff x="2215144" y="927951"/>
            <a:chExt cx="1244730" cy="897673"/>
          </a:xfrm>
        </p:grpSpPr>
        <p:sp>
          <p:nvSpPr>
            <p:cNvPr id="26" name="平行四边形 2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64656" y="4742286"/>
            <a:ext cx="3231655" cy="459690"/>
            <a:chOff x="4315150" y="953426"/>
            <a:chExt cx="3857250" cy="540057"/>
          </a:xfrm>
        </p:grpSpPr>
        <p:sp>
          <p:nvSpPr>
            <p:cNvPr id="29" name="矩形 28"/>
            <p:cNvSpPr/>
            <p:nvPr/>
          </p:nvSpPr>
          <p:spPr>
            <a:xfrm>
              <a:off x="4598387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优化学生的活动切口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B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2989" y="4684175"/>
            <a:ext cx="894259" cy="523220"/>
            <a:chOff x="2215144" y="927951"/>
            <a:chExt cx="1244730" cy="959254"/>
          </a:xfrm>
        </p:grpSpPr>
        <p:sp>
          <p:nvSpPr>
            <p:cNvPr id="32" name="平行四边形 3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B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三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演示</Application>
  <PresentationFormat>宽屏</PresentationFormat>
  <Paragraphs>137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仿宋</vt:lpstr>
      <vt:lpstr>黑体</vt:lpstr>
      <vt:lpstr>微软雅黑</vt:lpstr>
      <vt:lpstr>Times New Roman</vt:lpstr>
      <vt:lpstr>Impact</vt:lpstr>
      <vt:lpstr>等线</vt:lpstr>
      <vt:lpstr>Arial Unicode MS</vt:lpstr>
      <vt:lpstr>等线 Light</vt:lpstr>
      <vt:lpstr>Office 主题​​</vt:lpstr>
      <vt:lpstr>PowerPoint 演示文稿</vt:lpstr>
      <vt:lpstr>议题式教学的优化进路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沈雪春</dc:creator>
  <cp:lastModifiedBy>LiuYan</cp:lastModifiedBy>
  <cp:revision>383</cp:revision>
  <cp:lastPrinted>2020-07-05T15:13:00Z</cp:lastPrinted>
  <dcterms:created xsi:type="dcterms:W3CDTF">2019-02-26T07:34:00Z</dcterms:created>
  <dcterms:modified xsi:type="dcterms:W3CDTF">2022-01-13T06:52:04Z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AF77A25D159140038993D9973B42852C</vt:lpwstr>
  </property>
  <property fmtid="{D5CDD505-2E9C-101B-9397-08002B2CF9AE}" pid="3" name="KSOProductBuildVer">
    <vt:lpwstr>2052-11.1.0.11294</vt:lpwstr>
  </property>
</Properties>
</file>