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9"/>
  </p:notesMasterIdLst>
  <p:handoutMasterIdLst>
    <p:handoutMasterId r:id="rId64"/>
  </p:handoutMasterIdLst>
  <p:sldIdLst>
    <p:sldId id="480" r:id="rId4"/>
    <p:sldId id="337" r:id="rId5"/>
    <p:sldId id="346" r:id="rId6"/>
    <p:sldId id="359" r:id="rId7"/>
    <p:sldId id="472" r:id="rId8"/>
    <p:sldId id="473" r:id="rId9"/>
    <p:sldId id="469" r:id="rId10"/>
    <p:sldId id="474" r:id="rId11"/>
    <p:sldId id="471" r:id="rId12"/>
    <p:sldId id="475" r:id="rId13"/>
    <p:sldId id="470" r:id="rId14"/>
    <p:sldId id="476" r:id="rId15"/>
    <p:sldId id="467" r:id="rId16"/>
    <p:sldId id="468" r:id="rId17"/>
    <p:sldId id="630" r:id="rId18"/>
    <p:sldId id="481" r:id="rId20"/>
    <p:sldId id="561" r:id="rId21"/>
    <p:sldId id="380" r:id="rId22"/>
    <p:sldId id="381" r:id="rId23"/>
    <p:sldId id="394" r:id="rId24"/>
    <p:sldId id="382" r:id="rId25"/>
    <p:sldId id="383" r:id="rId26"/>
    <p:sldId id="384" r:id="rId27"/>
    <p:sldId id="485" r:id="rId28"/>
    <p:sldId id="679" r:id="rId29"/>
    <p:sldId id="390" r:id="rId30"/>
    <p:sldId id="562" r:id="rId31"/>
    <p:sldId id="391" r:id="rId32"/>
    <p:sldId id="392" r:id="rId33"/>
    <p:sldId id="393" r:id="rId34"/>
    <p:sldId id="395" r:id="rId35"/>
    <p:sldId id="396" r:id="rId36"/>
    <p:sldId id="397" r:id="rId37"/>
    <p:sldId id="398" r:id="rId38"/>
    <p:sldId id="399" r:id="rId39"/>
    <p:sldId id="563" r:id="rId40"/>
    <p:sldId id="400" r:id="rId41"/>
    <p:sldId id="401" r:id="rId42"/>
    <p:sldId id="403" r:id="rId43"/>
    <p:sldId id="402" r:id="rId44"/>
    <p:sldId id="404" r:id="rId45"/>
    <p:sldId id="405" r:id="rId46"/>
    <p:sldId id="406" r:id="rId47"/>
    <p:sldId id="407" r:id="rId48"/>
    <p:sldId id="564" r:id="rId49"/>
    <p:sldId id="408" r:id="rId50"/>
    <p:sldId id="484" r:id="rId51"/>
    <p:sldId id="452" r:id="rId52"/>
    <p:sldId id="454" r:id="rId53"/>
    <p:sldId id="455" r:id="rId54"/>
    <p:sldId id="456" r:id="rId55"/>
    <p:sldId id="457" r:id="rId56"/>
    <p:sldId id="426" r:id="rId57"/>
    <p:sldId id="458" r:id="rId58"/>
    <p:sldId id="459" r:id="rId59"/>
    <p:sldId id="460" r:id="rId60"/>
    <p:sldId id="461" r:id="rId61"/>
    <p:sldId id="466" r:id="rId62"/>
    <p:sldId id="425" r:id="rId63"/>
  </p:sldIdLst>
  <p:sldSz cx="9144000" cy="5143500" type="screen16x9"/>
  <p:notesSz cx="6797675" cy="9928225"/>
  <p:defaultTextStyle>
    <a:defPPr>
      <a:defRPr lang="zh-CN"/>
    </a:defPPr>
    <a:lvl1pPr marL="0" lvl="0"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3600"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85208"/>
    <a:srgbClr val="FFFF00"/>
    <a:srgbClr val="FF0000"/>
    <a:srgbClr val="FF9900"/>
    <a:srgbClr val="FDE11C"/>
    <a:srgbClr val="DDE2E6"/>
    <a:srgbClr val="F4C00A"/>
    <a:srgbClr val="FF3399"/>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9" d="100"/>
          <a:sy n="89" d="100"/>
        </p:scale>
        <p:origin x="714" y="66"/>
      </p:cViewPr>
      <p:guideLst>
        <p:guide orient="horz" pos="1620"/>
        <p:guide pos="2931"/>
      </p:guideLst>
    </p:cSldViewPr>
  </p:slideViewPr>
  <p:outlineViewPr>
    <p:cViewPr>
      <p:scale>
        <a:sx n="33" d="100"/>
        <a:sy n="33" d="100"/>
      </p:scale>
      <p:origin x="0" y="0"/>
    </p:cViewPr>
  </p:outlin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7" Type="http://schemas.openxmlformats.org/officeDocument/2006/relationships/tableStyles" Target="tableStyles.xml"/><Relationship Id="rId66" Type="http://schemas.openxmlformats.org/officeDocument/2006/relationships/viewProps" Target="viewProps.xml"/><Relationship Id="rId65" Type="http://schemas.openxmlformats.org/officeDocument/2006/relationships/presProps" Target="presProps.xml"/><Relationship Id="rId64" Type="http://schemas.openxmlformats.org/officeDocument/2006/relationships/handoutMaster" Target="handoutMasters/handoutMaster1.xml"/><Relationship Id="rId63" Type="http://schemas.openxmlformats.org/officeDocument/2006/relationships/slide" Target="slides/slide59.xml"/><Relationship Id="rId62" Type="http://schemas.openxmlformats.org/officeDocument/2006/relationships/slide" Target="slides/slide58.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3.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slide" Target="slides/slide2.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B7B9C3F-6D96-4336-A42E-D400C8D5CFCF}" type="datetimeFigureOut">
              <a:rPr lang="zh-CN" altLang="en-US" smtClean="0"/>
            </a:fld>
            <a:endParaRPr lang="zh-CN" altLang="en-US"/>
          </a:p>
        </p:txBody>
      </p:sp>
      <p:sp>
        <p:nvSpPr>
          <p:cNvPr id="4" name="页脚占位符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48B671A-3E64-4FDD-BCDB-C7FAC6CFA7D2}"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Times New Roman" panose="02020603050405020304" pitchFamily="18" charset="0"/>
                <a:ea typeface="宋体" panose="02010600030101010101" pitchFamily="2" charset="-122"/>
                <a:cs typeface="+mn-cs"/>
              </a:rPr>
            </a:fld>
            <a:endParaRPr lang="zh-CN" altLang="en-US" strike="noStrike" noProof="1"/>
          </a:p>
        </p:txBody>
      </p:sp>
      <p:sp>
        <p:nvSpPr>
          <p:cNvPr id="34820" name="幻灯片图像占位符 3"/>
          <p:cNvSpPr>
            <a:spLocks noGrp="1" noRot="1" noChangeAspect="1"/>
          </p:cNvSpPr>
          <p:nvPr>
            <p:ph type="sldImg"/>
          </p:nvPr>
        </p:nvSpPr>
        <p:spPr>
          <a:xfrm>
            <a:off x="422275" y="1241425"/>
            <a:ext cx="5954713" cy="3349625"/>
          </a:xfrm>
          <a:prstGeom prst="rect">
            <a:avLst/>
          </a:prstGeom>
          <a:noFill/>
          <a:ln w="12700" cap="flat" cmpd="sng">
            <a:solidFill>
              <a:srgbClr val="000000"/>
            </a:solidFill>
            <a:prstDash val="solid"/>
            <a:round/>
            <a:headEnd type="none" w="med" len="med"/>
            <a:tailEnd type="none" w="med" len="med"/>
          </a:ln>
        </p:spPr>
      </p:sp>
      <p:sp>
        <p:nvSpPr>
          <p:cNvPr id="34821" name="备注占位符 4"/>
          <p:cNvSpPr>
            <a:spLocks noGrp="1"/>
          </p:cNvSpPr>
          <p:nvPr>
            <p:ph type="body" sz="quarter"/>
          </p:nvPr>
        </p:nvSpPr>
        <p:spPr>
          <a:xfrm>
            <a:off x="679768" y="4777958"/>
            <a:ext cx="5438140" cy="3909239"/>
          </a:xfrm>
          <a:prstGeom prst="rect">
            <a:avLst/>
          </a:prstGeom>
          <a:noFill/>
          <a:ln w="9525">
            <a:noFill/>
          </a:ln>
        </p:spPr>
        <p:txBody>
          <a:bodyPr vert="horz" lIns="91440" tIns="45720" rIns="91440" bIns="45720" anchor="t" anchorCtr="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430091"/>
            <a:ext cx="2945659" cy="498135"/>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50443" y="9430091"/>
            <a:ext cx="2945659" cy="498135"/>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Times New Roman" panose="02020603050405020304" pitchFamily="18"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a:xfrm>
            <a:off x="422275" y="1241425"/>
            <a:ext cx="5953125" cy="3349625"/>
          </a:xfrm>
        </p:spPr>
      </p:sp>
      <p:sp>
        <p:nvSpPr>
          <p:cNvPr id="37890" name="备注占位符 2"/>
          <p:cNvSpPr>
            <a:spLocks noGrp="1"/>
          </p:cNvSpPr>
          <p:nvPr>
            <p:ph type="body"/>
          </p:nvPr>
        </p:nvSpPr>
        <p:spPr/>
        <p:txBody>
          <a:bodyPr lIns="91440" tIns="45720" rIns="91440" bIns="45720" anchor="t" anchorCtr="0"/>
          <a:lstStyle/>
          <a:p>
            <a:pPr lvl="0"/>
            <a:endParaRPr lang="zh-CN" altLang="en-US"/>
          </a:p>
        </p:txBody>
      </p:sp>
      <p:sp>
        <p:nvSpPr>
          <p:cNvPr id="37891" name="灯片编号占位符 3"/>
          <p:cNvSpPr>
            <a:spLocks noGrp="1"/>
          </p:cNvSpPr>
          <p:nvPr>
            <p:ph type="sldNum" sz="quarter"/>
          </p:nvPr>
        </p:nvSpPr>
        <p:spPr>
          <a:xfrm>
            <a:off x="3850443" y="9430091"/>
            <a:ext cx="2945659" cy="498134"/>
          </a:xfrm>
          <a:prstGeom prst="rect">
            <a:avLst/>
          </a:prstGeom>
          <a:noFill/>
          <a:ln w="9525">
            <a:noFill/>
          </a:ln>
        </p:spPr>
        <p:txBody>
          <a:bodyPr vert="horz" lIns="91440" tIns="45720" rIns="91440" bIns="45720" anchor="b" anchorCtr="0"/>
          <a:lstStyle/>
          <a:p>
            <a:pPr lvl="0" algn="r"/>
            <a:fld id="{9A0DB2DC-4C9A-4742-B13C-FB6460FD3503}" type="slidenum">
              <a:rPr lang="zh-CN" altLang="en-US" sz="1200">
                <a:latin typeface="Times New Roman" panose="02020603050405020304" pitchFamily="18" charset="0"/>
                <a:ea typeface="宋体" panose="02010600030101010101" pitchFamily="2" charset="-122"/>
              </a:rPr>
            </a:fld>
            <a:endParaRPr lang="zh-CN" altLang="en-US" sz="1200">
              <a:latin typeface="Times New Roman" panose="02020603050405020304" pitchFamily="18"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a:xfrm>
            <a:off x="422275" y="1241425"/>
            <a:ext cx="5953125" cy="3349625"/>
          </a:xfrm>
        </p:spPr>
      </p:sp>
      <p:sp>
        <p:nvSpPr>
          <p:cNvPr id="37890" name="备注占位符 2"/>
          <p:cNvSpPr>
            <a:spLocks noGrp="1"/>
          </p:cNvSpPr>
          <p:nvPr>
            <p:ph type="body"/>
          </p:nvPr>
        </p:nvSpPr>
        <p:spPr/>
        <p:txBody>
          <a:bodyPr lIns="91440" tIns="45720" rIns="91440" bIns="45720" anchor="t" anchorCtr="0"/>
          <a:lstStyle/>
          <a:p>
            <a:pPr lvl="0"/>
            <a:endParaRPr lang="zh-CN" altLang="en-US"/>
          </a:p>
        </p:txBody>
      </p:sp>
      <p:sp>
        <p:nvSpPr>
          <p:cNvPr id="37891" name="灯片编号占位符 3"/>
          <p:cNvSpPr>
            <a:spLocks noGrp="1"/>
          </p:cNvSpPr>
          <p:nvPr>
            <p:ph type="sldNum" sz="quarter"/>
          </p:nvPr>
        </p:nvSpPr>
        <p:spPr>
          <a:xfrm>
            <a:off x="3850443" y="9430091"/>
            <a:ext cx="2945659" cy="498134"/>
          </a:xfrm>
          <a:prstGeom prst="rect">
            <a:avLst/>
          </a:prstGeom>
          <a:noFill/>
          <a:ln w="9525">
            <a:noFill/>
          </a:ln>
        </p:spPr>
        <p:txBody>
          <a:bodyPr vert="horz" lIns="91440" tIns="45720" rIns="91440" bIns="45720" anchor="b" anchorCtr="0"/>
          <a:lstStyle/>
          <a:p>
            <a:pPr lvl="0" algn="r"/>
            <a:fld id="{9A0DB2DC-4C9A-4742-B13C-FB6460FD3503}" type="slidenum">
              <a:rPr lang="zh-CN" altLang="en-US" sz="1200">
                <a:latin typeface="Times New Roman" panose="02020603050405020304" pitchFamily="18" charset="0"/>
                <a:ea typeface="宋体" panose="02010600030101010101" pitchFamily="2" charset="-122"/>
              </a:rPr>
            </a:fld>
            <a:endParaRPr lang="zh-CN" altLang="en-US" sz="1200">
              <a:latin typeface="Times New Roman" panose="02020603050405020304" pitchFamily="18"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a:xfrm>
            <a:off x="422275" y="1241425"/>
            <a:ext cx="5953125" cy="3349625"/>
          </a:xfrm>
        </p:spPr>
      </p:sp>
      <p:sp>
        <p:nvSpPr>
          <p:cNvPr id="37890" name="备注占位符 2"/>
          <p:cNvSpPr>
            <a:spLocks noGrp="1"/>
          </p:cNvSpPr>
          <p:nvPr>
            <p:ph type="body"/>
          </p:nvPr>
        </p:nvSpPr>
        <p:spPr/>
        <p:txBody>
          <a:bodyPr lIns="91440" tIns="45720" rIns="91440" bIns="45720" anchor="t" anchorCtr="0"/>
          <a:lstStyle/>
          <a:p>
            <a:pPr lvl="0"/>
            <a:endParaRPr lang="zh-CN" altLang="en-US"/>
          </a:p>
        </p:txBody>
      </p:sp>
      <p:sp>
        <p:nvSpPr>
          <p:cNvPr id="37891" name="灯片编号占位符 3"/>
          <p:cNvSpPr>
            <a:spLocks noGrp="1"/>
          </p:cNvSpPr>
          <p:nvPr>
            <p:ph type="sldNum" sz="quarter"/>
          </p:nvPr>
        </p:nvSpPr>
        <p:spPr>
          <a:xfrm>
            <a:off x="3850443" y="9430091"/>
            <a:ext cx="2945659" cy="498134"/>
          </a:xfrm>
          <a:prstGeom prst="rect">
            <a:avLst/>
          </a:prstGeom>
          <a:noFill/>
          <a:ln w="9525">
            <a:noFill/>
          </a:ln>
        </p:spPr>
        <p:txBody>
          <a:bodyPr vert="horz" lIns="91440" tIns="45720" rIns="91440" bIns="45720" anchor="b" anchorCtr="0"/>
          <a:lstStyle/>
          <a:p>
            <a:pPr lvl="0" algn="r"/>
            <a:fld id="{9A0DB2DC-4C9A-4742-B13C-FB6460FD3503}" type="slidenum">
              <a:rPr lang="zh-CN" altLang="en-US" sz="1200">
                <a:latin typeface="Times New Roman" panose="02020603050405020304" pitchFamily="18" charset="0"/>
                <a:ea typeface="宋体" panose="02010600030101010101" pitchFamily="2" charset="-122"/>
              </a:rPr>
            </a:fld>
            <a:endParaRPr lang="zh-CN" altLang="en-US" sz="1200">
              <a:latin typeface="Times New Roman" panose="02020603050405020304" pitchFamily="18"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a:xfrm>
            <a:off x="422275" y="1241425"/>
            <a:ext cx="5953125" cy="3349625"/>
          </a:xfrm>
        </p:spPr>
      </p:sp>
      <p:sp>
        <p:nvSpPr>
          <p:cNvPr id="37890" name="备注占位符 2"/>
          <p:cNvSpPr>
            <a:spLocks noGrp="1"/>
          </p:cNvSpPr>
          <p:nvPr>
            <p:ph type="body"/>
          </p:nvPr>
        </p:nvSpPr>
        <p:spPr/>
        <p:txBody>
          <a:bodyPr lIns="91440" tIns="45720" rIns="91440" bIns="45720" anchor="t" anchorCtr="0"/>
          <a:lstStyle/>
          <a:p>
            <a:pPr lvl="0"/>
            <a:endParaRPr lang="zh-CN" altLang="en-US"/>
          </a:p>
        </p:txBody>
      </p:sp>
      <p:sp>
        <p:nvSpPr>
          <p:cNvPr id="37891" name="灯片编号占位符 3"/>
          <p:cNvSpPr>
            <a:spLocks noGrp="1"/>
          </p:cNvSpPr>
          <p:nvPr>
            <p:ph type="sldNum" sz="quarter"/>
          </p:nvPr>
        </p:nvSpPr>
        <p:spPr>
          <a:xfrm>
            <a:off x="3850443" y="9430091"/>
            <a:ext cx="2945659" cy="498134"/>
          </a:xfrm>
          <a:prstGeom prst="rect">
            <a:avLst/>
          </a:prstGeom>
          <a:noFill/>
          <a:ln w="9525">
            <a:noFill/>
          </a:ln>
        </p:spPr>
        <p:txBody>
          <a:bodyPr vert="horz" lIns="91440" tIns="45720" rIns="91440" bIns="45720" anchor="b" anchorCtr="0"/>
          <a:lstStyle/>
          <a:p>
            <a:pPr lvl="0" algn="r"/>
            <a:fld id="{9A0DB2DC-4C9A-4742-B13C-FB6460FD3503}" type="slidenum">
              <a:rPr lang="zh-CN" altLang="en-US" sz="1200">
                <a:latin typeface="Times New Roman" panose="02020603050405020304" pitchFamily="18" charset="0"/>
                <a:ea typeface="宋体" panose="02010600030101010101" pitchFamily="2" charset="-122"/>
              </a:rPr>
            </a:fld>
            <a:endParaRPr lang="zh-CN" altLang="en-US" sz="1200">
              <a:latin typeface="Times New Roman" panose="02020603050405020304" pitchFamily="18"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a:xfrm>
            <a:off x="422275" y="1241425"/>
            <a:ext cx="5953125" cy="3349625"/>
          </a:xfrm>
        </p:spPr>
      </p:sp>
      <p:sp>
        <p:nvSpPr>
          <p:cNvPr id="37890" name="备注占位符 2"/>
          <p:cNvSpPr>
            <a:spLocks noGrp="1"/>
          </p:cNvSpPr>
          <p:nvPr>
            <p:ph type="body"/>
          </p:nvPr>
        </p:nvSpPr>
        <p:spPr/>
        <p:txBody>
          <a:bodyPr lIns="91440" tIns="45720" rIns="91440" bIns="45720" anchor="t" anchorCtr="0"/>
          <a:lstStyle/>
          <a:p>
            <a:pPr lvl="0"/>
            <a:endParaRPr lang="zh-CN" altLang="en-US"/>
          </a:p>
        </p:txBody>
      </p:sp>
      <p:sp>
        <p:nvSpPr>
          <p:cNvPr id="37891" name="灯片编号占位符 3"/>
          <p:cNvSpPr>
            <a:spLocks noGrp="1"/>
          </p:cNvSpPr>
          <p:nvPr>
            <p:ph type="sldNum" sz="quarter"/>
          </p:nvPr>
        </p:nvSpPr>
        <p:spPr>
          <a:xfrm>
            <a:off x="3850443" y="9430091"/>
            <a:ext cx="2945659" cy="498134"/>
          </a:xfrm>
          <a:prstGeom prst="rect">
            <a:avLst/>
          </a:prstGeom>
          <a:noFill/>
          <a:ln w="9525">
            <a:noFill/>
          </a:ln>
        </p:spPr>
        <p:txBody>
          <a:bodyPr vert="horz" lIns="91440" tIns="45720" rIns="91440" bIns="45720" anchor="b" anchorCtr="0"/>
          <a:lstStyle/>
          <a:p>
            <a:pPr lvl="0" algn="r"/>
            <a:fld id="{9A0DB2DC-4C9A-4742-B13C-FB6460FD3503}" type="slidenum">
              <a:rPr lang="zh-CN" altLang="en-US" sz="1200">
                <a:latin typeface="Times New Roman" panose="02020603050405020304" pitchFamily="18" charset="0"/>
                <a:ea typeface="宋体" panose="02010600030101010101" pitchFamily="2" charset="-122"/>
              </a:rPr>
            </a:fld>
            <a:endParaRPr lang="zh-CN" altLang="en-US" sz="1200">
              <a:latin typeface="Times New Roman" panose="02020603050405020304" pitchFamily="18"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a:xfrm>
            <a:off x="422275" y="1241425"/>
            <a:ext cx="5953125" cy="3349625"/>
          </a:xfrm>
        </p:spPr>
      </p:sp>
      <p:sp>
        <p:nvSpPr>
          <p:cNvPr id="37890" name="备注占位符 2"/>
          <p:cNvSpPr>
            <a:spLocks noGrp="1"/>
          </p:cNvSpPr>
          <p:nvPr>
            <p:ph type="body"/>
          </p:nvPr>
        </p:nvSpPr>
        <p:spPr/>
        <p:txBody>
          <a:bodyPr lIns="91440" tIns="45720" rIns="91440" bIns="45720" anchor="t" anchorCtr="0"/>
          <a:lstStyle/>
          <a:p>
            <a:pPr lvl="0"/>
            <a:endParaRPr lang="zh-CN" altLang="en-US"/>
          </a:p>
        </p:txBody>
      </p:sp>
      <p:sp>
        <p:nvSpPr>
          <p:cNvPr id="37891" name="灯片编号占位符 3"/>
          <p:cNvSpPr>
            <a:spLocks noGrp="1"/>
          </p:cNvSpPr>
          <p:nvPr>
            <p:ph type="sldNum" sz="quarter"/>
          </p:nvPr>
        </p:nvSpPr>
        <p:spPr>
          <a:xfrm>
            <a:off x="3850443" y="9430091"/>
            <a:ext cx="2945659" cy="498134"/>
          </a:xfrm>
          <a:prstGeom prst="rect">
            <a:avLst/>
          </a:prstGeom>
          <a:noFill/>
          <a:ln w="9525">
            <a:noFill/>
          </a:ln>
        </p:spPr>
        <p:txBody>
          <a:bodyPr vert="horz" lIns="91440" tIns="45720" rIns="91440" bIns="45720" anchor="b" anchorCtr="0"/>
          <a:lstStyle/>
          <a:p>
            <a:pPr lvl="0" algn="r"/>
            <a:fld id="{9A0DB2DC-4C9A-4742-B13C-FB6460FD3503}" type="slidenum">
              <a:rPr lang="zh-CN" altLang="en-US" sz="1200">
                <a:latin typeface="Times New Roman" panose="02020603050405020304" pitchFamily="18" charset="0"/>
                <a:ea typeface="宋体" panose="02010600030101010101" pitchFamily="2" charset="-122"/>
              </a:rPr>
            </a:fld>
            <a:endParaRPr lang="zh-CN" altLang="en-US" sz="1200">
              <a:latin typeface="Times New Roman" panose="02020603050405020304" pitchFamily="18"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a:xfrm>
            <a:off x="422275" y="1241425"/>
            <a:ext cx="5953125" cy="3349625"/>
          </a:xfrm>
        </p:spPr>
      </p:sp>
      <p:sp>
        <p:nvSpPr>
          <p:cNvPr id="37890" name="备注占位符 2"/>
          <p:cNvSpPr>
            <a:spLocks noGrp="1"/>
          </p:cNvSpPr>
          <p:nvPr>
            <p:ph type="body"/>
          </p:nvPr>
        </p:nvSpPr>
        <p:spPr/>
        <p:txBody>
          <a:bodyPr lIns="91440" tIns="45720" rIns="91440" bIns="45720" anchor="t" anchorCtr="0"/>
          <a:lstStyle/>
          <a:p>
            <a:pPr lvl="0"/>
            <a:endParaRPr lang="zh-CN" altLang="en-US"/>
          </a:p>
        </p:txBody>
      </p:sp>
      <p:sp>
        <p:nvSpPr>
          <p:cNvPr id="37891" name="灯片编号占位符 3"/>
          <p:cNvSpPr>
            <a:spLocks noGrp="1"/>
          </p:cNvSpPr>
          <p:nvPr>
            <p:ph type="sldNum" sz="quarter"/>
          </p:nvPr>
        </p:nvSpPr>
        <p:spPr>
          <a:xfrm>
            <a:off x="3850443" y="9430091"/>
            <a:ext cx="2945659" cy="498134"/>
          </a:xfrm>
          <a:prstGeom prst="rect">
            <a:avLst/>
          </a:prstGeom>
          <a:noFill/>
          <a:ln w="9525">
            <a:noFill/>
          </a:ln>
        </p:spPr>
        <p:txBody>
          <a:bodyPr vert="horz" lIns="91440" tIns="45720" rIns="91440" bIns="45720" anchor="b" anchorCtr="0"/>
          <a:lstStyle/>
          <a:p>
            <a:pPr lvl="0" algn="r"/>
            <a:fld id="{9A0DB2DC-4C9A-4742-B13C-FB6460FD3503}" type="slidenum">
              <a:rPr lang="zh-CN" altLang="en-US" sz="1200">
                <a:latin typeface="Times New Roman" panose="02020603050405020304" pitchFamily="18" charset="0"/>
                <a:ea typeface="宋体" panose="02010600030101010101" pitchFamily="2" charset="-122"/>
              </a:rPr>
            </a:fld>
            <a:endParaRPr lang="zh-CN" altLang="en-US" sz="1200">
              <a:latin typeface="Times New Roman" panose="02020603050405020304" pitchFamily="18"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3375"/>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143000" y="2702001"/>
            <a:ext cx="6858000"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pPr fontAlgn="base"/>
            <a:r>
              <a:rPr lang="zh-CN" altLang="en-US" strike="noStrike" noProof="1"/>
              <a:t>单击此处编辑母版副标题样式</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4703" y="573982"/>
            <a:ext cx="1943497" cy="3998818"/>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684213" y="573982"/>
            <a:ext cx="5717824" cy="3998818"/>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3375"/>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143000" y="2702001"/>
            <a:ext cx="6858000"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pPr fontAlgn="base"/>
            <a:r>
              <a:rPr lang="zh-CN" altLang="en-US" strike="noStrike" noProof="1"/>
              <a:t>单击此处编辑母版副标题样式</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3375"/>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23888" y="3442699"/>
            <a:ext cx="7886700"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685800" y="1486160"/>
            <a:ext cx="3808476" cy="3086640"/>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4649724" y="1486160"/>
            <a:ext cx="3808476" cy="3086640"/>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4"/>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7" name="灯片编号占位符 6"/>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890081" y="1999384"/>
            <a:ext cx="3655181" cy="2643675"/>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92704" y="1999384"/>
            <a:ext cx="3673182" cy="2643675"/>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6"/>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9" name="灯片编号占位符 8"/>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5" name="灯片编号占位符 4"/>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fld id="{BB962C8B-B14F-4D97-AF65-F5344CB8AC3E}" type="datetime1">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2949178" cy="1200360"/>
          </a:xfrm>
        </p:spPr>
        <p:txBody>
          <a:bodyPr anchor="b"/>
          <a:lstStyle>
            <a:lvl1pPr>
              <a:defRPr sz="1800"/>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887391" y="740698"/>
            <a:ext cx="4629150"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629841" y="1543320"/>
            <a:ext cx="2949178"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7" name="灯片编号占位符 6"/>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1800"/>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3887391" y="342961"/>
            <a:ext cx="4629150" cy="405359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pPr fontAlgn="base"/>
            <a:endParaRPr lang="zh-CN" altLang="en-US" strike="noStrike" noProof="1"/>
          </a:p>
        </p:txBody>
      </p:sp>
      <p:sp>
        <p:nvSpPr>
          <p:cNvPr id="4" name="文本占位符 3"/>
          <p:cNvSpPr>
            <a:spLocks noGrp="1"/>
          </p:cNvSpPr>
          <p:nvPr>
            <p:ph type="body" sz="half" idx="2"/>
          </p:nvPr>
        </p:nvSpPr>
        <p:spPr>
          <a:xfrm>
            <a:off x="629841" y="1543320"/>
            <a:ext cx="3124012" cy="28591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8035" indent="0">
              <a:buNone/>
              <a:defRPr sz="79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7" name="灯片编号占位符 6"/>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4703" y="573982"/>
            <a:ext cx="1943497" cy="3998818"/>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684213" y="573982"/>
            <a:ext cx="5717824" cy="3998818"/>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3375"/>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23888" y="3442699"/>
            <a:ext cx="7886700"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6" name="灯片编号占位符 5"/>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685800" y="1486160"/>
            <a:ext cx="3808476" cy="3086640"/>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4649724" y="1486160"/>
            <a:ext cx="3808476" cy="3086640"/>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4"/>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7" name="灯片编号占位符 6"/>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890081" y="1999384"/>
            <a:ext cx="3655181" cy="2643675"/>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92704" y="1999384"/>
            <a:ext cx="3673182" cy="2643675"/>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6"/>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9" name="灯片编号占位符 8"/>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5" name="灯片编号占位符 4"/>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fld id="{BB962C8B-B14F-4D97-AF65-F5344CB8AC3E}" type="datetime1">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2949178" cy="1200360"/>
          </a:xfrm>
        </p:spPr>
        <p:txBody>
          <a:bodyPr anchor="b"/>
          <a:lstStyle>
            <a:lvl1pPr>
              <a:defRPr sz="1800"/>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887391" y="740698"/>
            <a:ext cx="4629150"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629841" y="1543320"/>
            <a:ext cx="2949178"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7" name="灯片编号占位符 6"/>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1800"/>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3887391" y="342961"/>
            <a:ext cx="4629150" cy="405359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pPr fontAlgn="base"/>
            <a:endParaRPr lang="zh-CN" altLang="en-US" strike="noStrike" noProof="1"/>
          </a:p>
        </p:txBody>
      </p:sp>
      <p:sp>
        <p:nvSpPr>
          <p:cNvPr id="4" name="文本占位符 3"/>
          <p:cNvSpPr>
            <a:spLocks noGrp="1"/>
          </p:cNvSpPr>
          <p:nvPr>
            <p:ph type="body" sz="half" idx="2"/>
          </p:nvPr>
        </p:nvSpPr>
        <p:spPr>
          <a:xfrm>
            <a:off x="629841" y="1543320"/>
            <a:ext cx="3124012" cy="28591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8035" indent="0">
              <a:buNone/>
              <a:defRPr sz="79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a:xfrm>
            <a:off x="685800" y="4687120"/>
            <a:ext cx="1905000" cy="342960"/>
          </a:xfrm>
          <a:prstGeom prst="rect">
            <a:avLst/>
          </a:prstGeom>
          <a:noFill/>
          <a:ln w="9525">
            <a:noFill/>
          </a:ln>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a:xfrm>
            <a:off x="3124200" y="4687120"/>
            <a:ext cx="2895600" cy="342960"/>
          </a:xfrm>
          <a:prstGeom prst="rect">
            <a:avLst/>
          </a:prstGeom>
          <a:noFill/>
          <a:ln w="9525">
            <a:noFill/>
          </a:ln>
        </p:spPr>
        <p:txBody>
          <a:bodyPr/>
          <a:lstStyle/>
          <a:p>
            <a:pPr lvl="0" fontAlgn="base"/>
            <a:endParaRPr lang="zh-CN" altLang="en-US" strike="noStrike" noProof="1"/>
          </a:p>
        </p:txBody>
      </p:sp>
      <p:sp>
        <p:nvSpPr>
          <p:cNvPr id="7" name="灯片编号占位符 6"/>
          <p:cNvSpPr>
            <a:spLocks noGrp="1"/>
          </p:cNvSpPr>
          <p:nvPr>
            <p:ph type="sldNum" sz="quarter" idx="12"/>
          </p:nvPr>
        </p:nvSpPr>
        <p:spPr>
          <a:xfrm>
            <a:off x="6553200" y="4687120"/>
            <a:ext cx="1905000" cy="342960"/>
          </a:xfrm>
          <a:prstGeom prst="rect">
            <a:avLst/>
          </a:prstGeom>
          <a:noFill/>
          <a:ln w="9525">
            <a:noFill/>
          </a:ln>
        </p:spPr>
        <p:txBody>
          <a:body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print"/>
          <a:stretch>
            <a:fillRect/>
          </a:stretch>
        </a:blipFill>
        <a:effectLst/>
      </p:bgPr>
    </p:bg>
    <p:spTree>
      <p:nvGrpSpPr>
        <p:cNvPr id="1" name=""/>
        <p:cNvGrpSpPr/>
        <p:nvPr/>
      </p:nvGrpSpPr>
      <p:grpSpPr>
        <a:xfrm>
          <a:off x="0" y="0"/>
          <a:ext cx="0" cy="0"/>
          <a:chOff x="0" y="0"/>
          <a:chExt cx="0" cy="0"/>
        </a:xfrm>
      </p:grpSpPr>
      <p:sp>
        <p:nvSpPr>
          <p:cNvPr id="112642" name="标题 112641"/>
          <p:cNvSpPr>
            <a:spLocks noGrp="1"/>
          </p:cNvSpPr>
          <p:nvPr>
            <p:ph type="title"/>
          </p:nvPr>
        </p:nvSpPr>
        <p:spPr>
          <a:xfrm>
            <a:off x="684213" y="573982"/>
            <a:ext cx="7772400" cy="857400"/>
          </a:xfrm>
          <a:prstGeom prst="rect">
            <a:avLst/>
          </a:prstGeom>
          <a:noFill/>
          <a:ln w="9525">
            <a:noFill/>
          </a:ln>
        </p:spPr>
        <p:txBody>
          <a:bodyPr anchor="ctr" anchorCtr="0"/>
          <a:lstStyle/>
          <a:p>
            <a:pPr lvl="0" fontAlgn="base"/>
            <a:r>
              <a:rPr lang="zh-CN" altLang="en-US" strike="noStrike" noProof="1"/>
              <a:t>单击此处编辑母版标题样式</a:t>
            </a:r>
            <a:endParaRPr lang="zh-CN" altLang="en-US" strike="noStrike" noProof="1"/>
          </a:p>
        </p:txBody>
      </p:sp>
      <p:sp>
        <p:nvSpPr>
          <p:cNvPr id="1027" name="文本占位符 112642"/>
          <p:cNvSpPr>
            <a:spLocks noGrp="1"/>
          </p:cNvSpPr>
          <p:nvPr>
            <p:ph type="body"/>
          </p:nvPr>
        </p:nvSpPr>
        <p:spPr>
          <a:xfrm>
            <a:off x="685800" y="1486160"/>
            <a:ext cx="7772400" cy="3086640"/>
          </a:xfrm>
          <a:prstGeom prst="rect">
            <a:avLst/>
          </a:prstGeom>
          <a:noFill/>
          <a:ln w="9525">
            <a:noFill/>
          </a:ln>
        </p:spPr>
        <p:txBody>
          <a:bodyPr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2644" name="日期占位符 112643"/>
          <p:cNvSpPr>
            <a:spLocks noGrp="1"/>
          </p:cNvSpPr>
          <p:nvPr>
            <p:ph type="dt" sz="half" idx="2"/>
          </p:nvPr>
        </p:nvSpPr>
        <p:spPr>
          <a:xfrm>
            <a:off x="685800" y="4687120"/>
            <a:ext cx="1905000" cy="342960"/>
          </a:xfrm>
          <a:prstGeom prst="rect">
            <a:avLst/>
          </a:prstGeom>
          <a:noFill/>
          <a:ln w="9525">
            <a:noFill/>
          </a:ln>
        </p:spPr>
        <p:txBody>
          <a:bodyPr/>
          <a:lstStyle>
            <a:lvl1pPr>
              <a:defRPr sz="1050">
                <a:latin typeface="Times New Roman" panose="02020603050405020304" pitchFamily="18" charset="0"/>
              </a:defRPr>
            </a:lvl1pPr>
          </a:lstStyle>
          <a:p>
            <a:pPr lvl="0" fontAlgn="base"/>
            <a:fld id="{BB962C8B-B14F-4D97-AF65-F5344CB8AC3E}" type="datetime1">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
        <p:nvSpPr>
          <p:cNvPr id="112645" name="页脚占位符 112644"/>
          <p:cNvSpPr>
            <a:spLocks noGrp="1"/>
          </p:cNvSpPr>
          <p:nvPr>
            <p:ph type="ftr" sz="quarter" idx="3"/>
          </p:nvPr>
        </p:nvSpPr>
        <p:spPr>
          <a:xfrm>
            <a:off x="3124200" y="4687120"/>
            <a:ext cx="2895600" cy="342960"/>
          </a:xfrm>
          <a:prstGeom prst="rect">
            <a:avLst/>
          </a:prstGeom>
          <a:noFill/>
          <a:ln w="9525">
            <a:noFill/>
          </a:ln>
        </p:spPr>
        <p:txBody>
          <a:bodyPr/>
          <a:lstStyle>
            <a:lvl1pPr algn="ctr">
              <a:defRPr sz="1050">
                <a:latin typeface="Times New Roman" panose="02020603050405020304" pitchFamily="18" charset="0"/>
              </a:defRPr>
            </a:lvl1pPr>
          </a:lstStyle>
          <a:p>
            <a:pPr lvl="0" fontAlgn="base"/>
            <a:endParaRPr lang="zh-CN" altLang="en-US" strike="noStrike" noProof="1"/>
          </a:p>
        </p:txBody>
      </p:sp>
      <p:sp>
        <p:nvSpPr>
          <p:cNvPr id="112646" name="灯片编号占位符 112645"/>
          <p:cNvSpPr>
            <a:spLocks noGrp="1"/>
          </p:cNvSpPr>
          <p:nvPr>
            <p:ph type="sldNum" sz="quarter" idx="4"/>
          </p:nvPr>
        </p:nvSpPr>
        <p:spPr>
          <a:xfrm>
            <a:off x="6553200" y="4687120"/>
            <a:ext cx="1905000" cy="342960"/>
          </a:xfrm>
          <a:prstGeom prst="rect">
            <a:avLst/>
          </a:prstGeom>
          <a:noFill/>
          <a:ln w="9525">
            <a:noFill/>
          </a:ln>
        </p:spPr>
        <p:txBody>
          <a:bodyPr/>
          <a:lstStyle>
            <a:lvl1pPr algn="r">
              <a:defRPr sz="1050">
                <a:latin typeface="Times New Roman" panose="02020603050405020304" pitchFamily="18" charset="0"/>
              </a:defRPr>
            </a:lvl1p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hf sldNum="0" hdr="0" ftr="0" dt="0"/>
  <p:txStyles>
    <p:titleStyle>
      <a:lvl1pPr marL="0" lvl="0" indent="0" algn="ctr" defTabSz="685800" rtl="0" eaLnBrk="1" fontAlgn="base" latinLnBrk="0" hangingPunct="1">
        <a:lnSpc>
          <a:spcPct val="100000"/>
        </a:lnSpc>
        <a:spcBef>
          <a:spcPct val="0"/>
        </a:spcBef>
        <a:spcAft>
          <a:spcPct val="0"/>
        </a:spcAft>
        <a:buNone/>
        <a:defRPr sz="3600" b="0" i="0" u="none" kern="1200" baseline="0">
          <a:solidFill>
            <a:srgbClr val="008000"/>
          </a:solidFill>
          <a:effectLst>
            <a:outerShdw blurRad="38100" dist="38100" dir="2700000">
              <a:srgbClr val="000000"/>
            </a:outerShdw>
          </a:effectLst>
          <a:latin typeface="+mj-lt"/>
          <a:ea typeface="+mj-ea"/>
          <a:cs typeface="+mj-cs"/>
        </a:defRPr>
      </a:lvl1pPr>
    </p:titleStyle>
    <p:bodyStyle>
      <a:lvl1pPr marL="257175" lvl="0" indent="-257175" algn="l" defTabSz="685800" rtl="0" eaLnBrk="1" fontAlgn="base" latinLnBrk="0" hangingPunct="1">
        <a:lnSpc>
          <a:spcPct val="100000"/>
        </a:lnSpc>
        <a:spcBef>
          <a:spcPct val="15000"/>
        </a:spcBef>
        <a:spcAft>
          <a:spcPct val="0"/>
        </a:spcAft>
        <a:buChar char="•"/>
        <a:defRPr sz="2400" b="1" i="0" u="none" kern="1200" baseline="0">
          <a:solidFill>
            <a:schemeClr val="tx1"/>
          </a:solidFill>
          <a:latin typeface="+mn-lt"/>
          <a:ea typeface="+mn-ea"/>
          <a:cs typeface="+mn-cs"/>
        </a:defRPr>
      </a:lvl1pPr>
      <a:lvl2pPr marL="557530" lvl="1" indent="-214630" algn="l" defTabSz="685800" rtl="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rtl="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None/>
        <a:defRPr sz="1350" b="0" i="0" u="none" kern="1200" baseline="0">
          <a:solidFill>
            <a:schemeClr val="tx1"/>
          </a:solidFill>
          <a:latin typeface="+mn-lt"/>
          <a:ea typeface="+mn-ea"/>
          <a:cs typeface="+mn-cs"/>
        </a:defRPr>
      </a:lvl1pPr>
      <a:lvl2pPr marL="342900" lvl="1"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2pPr>
      <a:lvl3pPr marL="685800" lvl="2"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3pPr>
      <a:lvl4pPr marL="1028700" lvl="3"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4pPr>
      <a:lvl5pPr marL="1371600" lvl="4"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5pPr>
      <a:lvl6pPr marL="1714500" lvl="5"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6pPr>
      <a:lvl7pPr marL="2058035" lvl="6"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7pPr>
      <a:lvl8pPr marL="2400935" lvl="7"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8pPr>
      <a:lvl9pPr marL="2743835" lvl="8"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print"/>
          <a:stretch>
            <a:fillRect/>
          </a:stretch>
        </a:blipFill>
        <a:effectLst/>
      </p:bgPr>
    </p:bg>
    <p:spTree>
      <p:nvGrpSpPr>
        <p:cNvPr id="1" name=""/>
        <p:cNvGrpSpPr/>
        <p:nvPr/>
      </p:nvGrpSpPr>
      <p:grpSpPr>
        <a:xfrm>
          <a:off x="0" y="0"/>
          <a:ext cx="0" cy="0"/>
          <a:chOff x="0" y="0"/>
          <a:chExt cx="0" cy="0"/>
        </a:xfrm>
      </p:grpSpPr>
      <p:sp>
        <p:nvSpPr>
          <p:cNvPr id="112642" name="标题 112641"/>
          <p:cNvSpPr>
            <a:spLocks noGrp="1"/>
          </p:cNvSpPr>
          <p:nvPr>
            <p:ph type="title"/>
          </p:nvPr>
        </p:nvSpPr>
        <p:spPr>
          <a:xfrm>
            <a:off x="684213" y="573982"/>
            <a:ext cx="7772400" cy="857400"/>
          </a:xfrm>
          <a:prstGeom prst="rect">
            <a:avLst/>
          </a:prstGeom>
          <a:noFill/>
          <a:ln w="9525">
            <a:noFill/>
          </a:ln>
        </p:spPr>
        <p:txBody>
          <a:bodyPr anchor="ctr" anchorCtr="0"/>
          <a:lstStyle/>
          <a:p>
            <a:pPr lvl="0" fontAlgn="base"/>
            <a:r>
              <a:rPr lang="zh-CN" altLang="en-US" strike="noStrike" noProof="1"/>
              <a:t>单击此处编辑母版标题样式</a:t>
            </a:r>
            <a:endParaRPr lang="zh-CN" altLang="en-US" strike="noStrike" noProof="1"/>
          </a:p>
        </p:txBody>
      </p:sp>
      <p:sp>
        <p:nvSpPr>
          <p:cNvPr id="2051" name="文本占位符 112642"/>
          <p:cNvSpPr>
            <a:spLocks noGrp="1"/>
          </p:cNvSpPr>
          <p:nvPr>
            <p:ph type="body"/>
          </p:nvPr>
        </p:nvSpPr>
        <p:spPr>
          <a:xfrm>
            <a:off x="685800" y="1486160"/>
            <a:ext cx="7772400" cy="3086640"/>
          </a:xfrm>
          <a:prstGeom prst="rect">
            <a:avLst/>
          </a:prstGeom>
          <a:noFill/>
          <a:ln w="9525">
            <a:noFill/>
          </a:ln>
        </p:spPr>
        <p:txBody>
          <a:bodyPr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2644" name="日期占位符 112643"/>
          <p:cNvSpPr>
            <a:spLocks noGrp="1"/>
          </p:cNvSpPr>
          <p:nvPr>
            <p:ph type="dt" sz="half" idx="2"/>
          </p:nvPr>
        </p:nvSpPr>
        <p:spPr>
          <a:xfrm>
            <a:off x="685800" y="4687120"/>
            <a:ext cx="1905000" cy="342960"/>
          </a:xfrm>
          <a:prstGeom prst="rect">
            <a:avLst/>
          </a:prstGeom>
          <a:noFill/>
          <a:ln w="9525">
            <a:noFill/>
          </a:ln>
        </p:spPr>
        <p:txBody>
          <a:bodyPr/>
          <a:lstStyle>
            <a:lvl1pPr>
              <a:defRPr sz="1050">
                <a:latin typeface="Times New Roman" panose="02020603050405020304" pitchFamily="18" charset="0"/>
              </a:defRPr>
            </a:lvl1pPr>
          </a:lstStyle>
          <a:p>
            <a:pPr lvl="0" fontAlgn="base"/>
            <a:fld id="{BB962C8B-B14F-4D97-AF65-F5344CB8AC3E}" type="datetime1">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
        <p:nvSpPr>
          <p:cNvPr id="112645" name="页脚占位符 112644"/>
          <p:cNvSpPr>
            <a:spLocks noGrp="1"/>
          </p:cNvSpPr>
          <p:nvPr>
            <p:ph type="ftr" sz="quarter" idx="3"/>
          </p:nvPr>
        </p:nvSpPr>
        <p:spPr>
          <a:xfrm>
            <a:off x="3124200" y="4687120"/>
            <a:ext cx="2895600" cy="342960"/>
          </a:xfrm>
          <a:prstGeom prst="rect">
            <a:avLst/>
          </a:prstGeom>
          <a:noFill/>
          <a:ln w="9525">
            <a:noFill/>
          </a:ln>
        </p:spPr>
        <p:txBody>
          <a:bodyPr/>
          <a:lstStyle>
            <a:lvl1pPr algn="ctr">
              <a:defRPr sz="1050">
                <a:latin typeface="Times New Roman" panose="02020603050405020304" pitchFamily="18" charset="0"/>
              </a:defRPr>
            </a:lvl1pPr>
          </a:lstStyle>
          <a:p>
            <a:pPr lvl="0" fontAlgn="base"/>
            <a:endParaRPr lang="zh-CN" altLang="en-US" strike="noStrike" noProof="1"/>
          </a:p>
        </p:txBody>
      </p:sp>
      <p:sp>
        <p:nvSpPr>
          <p:cNvPr id="112646" name="灯片编号占位符 112645"/>
          <p:cNvSpPr>
            <a:spLocks noGrp="1"/>
          </p:cNvSpPr>
          <p:nvPr>
            <p:ph type="sldNum" sz="quarter" idx="4"/>
          </p:nvPr>
        </p:nvSpPr>
        <p:spPr>
          <a:xfrm>
            <a:off x="6553200" y="4687120"/>
            <a:ext cx="1905000" cy="342960"/>
          </a:xfrm>
          <a:prstGeom prst="rect">
            <a:avLst/>
          </a:prstGeom>
          <a:noFill/>
          <a:ln w="9525">
            <a:noFill/>
          </a:ln>
        </p:spPr>
        <p:txBody>
          <a:bodyPr/>
          <a:lstStyle>
            <a:lvl1pPr algn="r">
              <a:defRPr sz="1050">
                <a:latin typeface="Times New Roman" panose="02020603050405020304" pitchFamily="18" charset="0"/>
              </a:defRPr>
            </a:lvl1pPr>
          </a:lstStyle>
          <a:p>
            <a:pPr lvl="0" fontAlgn="base"/>
            <a:fld id="{9A0DB2DC-4C9A-4742-B13C-FB6460FD3503}" type="slidenum">
              <a:rPr lang="zh-CN" altLang="en-US" strike="noStrike" noProof="1" dirty="0">
                <a:latin typeface="Times New Roman" panose="02020603050405020304" pitchFamily="18"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hf sldNum="0" hdr="0" ftr="0" dt="0"/>
  <p:txStyles>
    <p:titleStyle>
      <a:lvl1pPr marL="0" lvl="0" indent="0" algn="ctr" defTabSz="685800" rtl="0" eaLnBrk="1" fontAlgn="base" latinLnBrk="0" hangingPunct="1">
        <a:lnSpc>
          <a:spcPct val="100000"/>
        </a:lnSpc>
        <a:spcBef>
          <a:spcPct val="0"/>
        </a:spcBef>
        <a:spcAft>
          <a:spcPct val="0"/>
        </a:spcAft>
        <a:buNone/>
        <a:defRPr sz="3600" b="0" i="0" u="none" kern="1200" baseline="0">
          <a:solidFill>
            <a:srgbClr val="008000"/>
          </a:solidFill>
          <a:effectLst>
            <a:outerShdw blurRad="38100" dist="38100" dir="2700000">
              <a:srgbClr val="000000"/>
            </a:outerShdw>
          </a:effectLst>
          <a:latin typeface="+mj-lt"/>
          <a:ea typeface="+mj-ea"/>
          <a:cs typeface="+mj-cs"/>
        </a:defRPr>
      </a:lvl1pPr>
    </p:titleStyle>
    <p:bodyStyle>
      <a:lvl1pPr marL="257175" lvl="0" indent="-257175" algn="l" defTabSz="685800" rtl="0" eaLnBrk="1" fontAlgn="base" latinLnBrk="0" hangingPunct="1">
        <a:lnSpc>
          <a:spcPct val="100000"/>
        </a:lnSpc>
        <a:spcBef>
          <a:spcPct val="15000"/>
        </a:spcBef>
        <a:spcAft>
          <a:spcPct val="0"/>
        </a:spcAft>
        <a:buChar char="•"/>
        <a:defRPr sz="2400" b="1" i="0" u="none" kern="1200" baseline="0">
          <a:solidFill>
            <a:schemeClr val="tx1"/>
          </a:solidFill>
          <a:latin typeface="+mn-lt"/>
          <a:ea typeface="+mn-ea"/>
          <a:cs typeface="+mn-cs"/>
        </a:defRPr>
      </a:lvl1pPr>
      <a:lvl2pPr marL="557530" lvl="1" indent="-214630" algn="l" defTabSz="685800" rtl="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rtl="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rtl="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None/>
        <a:defRPr sz="1350" b="0" i="0" u="none" kern="1200" baseline="0">
          <a:solidFill>
            <a:schemeClr val="tx1"/>
          </a:solidFill>
          <a:latin typeface="+mn-lt"/>
          <a:ea typeface="+mn-ea"/>
          <a:cs typeface="+mn-cs"/>
        </a:defRPr>
      </a:lvl1pPr>
      <a:lvl2pPr marL="342900" lvl="1"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2pPr>
      <a:lvl3pPr marL="685800" lvl="2"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3pPr>
      <a:lvl4pPr marL="1028700" lvl="3"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4pPr>
      <a:lvl5pPr marL="1371600" lvl="4"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5pPr>
      <a:lvl6pPr marL="1714500" lvl="5"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6pPr>
      <a:lvl7pPr marL="2058035" lvl="6"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7pPr>
      <a:lvl8pPr marL="2400935" lvl="7"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8pPr>
      <a:lvl9pPr marL="2743835" lvl="8" indent="0" algn="l" defTabSz="685800" rtl="0" eaLnBrk="1" fontAlgn="base" latinLnBrk="0" hangingPunct="1">
        <a:lnSpc>
          <a:spcPct val="100000"/>
        </a:lnSpc>
        <a:spcBef>
          <a:spcPct val="0"/>
        </a:spcBef>
        <a:spcAft>
          <a:spcPct val="0"/>
        </a:spcAft>
        <a:buNone/>
        <a:defRPr sz="2700"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4.png"/></Relationships>
</file>

<file path=ppt/slides/_rels/slide4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4.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990694" y="1123988"/>
            <a:ext cx="6858000" cy="1791013"/>
          </a:xfrm>
        </p:spPr>
        <p:txBody>
          <a:bodyPr/>
          <a:lstStyle/>
          <a:p>
            <a:r>
              <a:rPr lang="zh-CN" altLang="en-US" sz="5400" dirty="0"/>
              <a:t>高考英语复习课</a:t>
            </a:r>
            <a:br>
              <a:rPr lang="en-US" altLang="zh-CN" sz="5400" dirty="0"/>
            </a:br>
            <a:endParaRPr lang="zh-CN" altLang="en-US" sz="5400" dirty="0"/>
          </a:p>
        </p:txBody>
      </p:sp>
      <p:sp>
        <p:nvSpPr>
          <p:cNvPr id="4" name="文本框 3"/>
          <p:cNvSpPr txBox="1"/>
          <p:nvPr/>
        </p:nvSpPr>
        <p:spPr>
          <a:xfrm>
            <a:off x="2438456" y="2419354"/>
            <a:ext cx="3809900" cy="769441"/>
          </a:xfrm>
          <a:prstGeom prst="rect">
            <a:avLst/>
          </a:prstGeom>
          <a:noFill/>
        </p:spPr>
        <p:txBody>
          <a:bodyPr wrap="square" rtlCol="0">
            <a:spAutoFit/>
          </a:bodyPr>
          <a:lstStyle/>
          <a:p>
            <a:pPr algn="ctr"/>
            <a:r>
              <a:rPr lang="zh-CN" altLang="en-US" sz="4400" b="1" dirty="0">
                <a:solidFill>
                  <a:srgbClr val="FF0000"/>
                </a:solidFill>
                <a:latin typeface="楷体" panose="02010609060101010101" pitchFamily="49" charset="-122"/>
                <a:ea typeface="楷体" panose="02010609060101010101" pitchFamily="49" charset="-122"/>
              </a:rPr>
              <a:t>之七选五阅读</a:t>
            </a:r>
            <a:endParaRPr lang="zh-CN" altLang="en-US" sz="4400" b="1" dirty="0">
              <a:solidFill>
                <a:srgbClr val="FF0000"/>
              </a:solidFill>
              <a:latin typeface="楷体" panose="02010609060101010101" pitchFamily="49" charset="-122"/>
              <a:ea typeface="楷体" panose="02010609060101010101" pitchFamily="49" charset="-122"/>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81110" y="4322"/>
            <a:ext cx="8457978" cy="5015865"/>
          </a:xfrm>
          <a:prstGeom prst="rect">
            <a:avLst/>
          </a:prstGeom>
          <a:noFill/>
        </p:spPr>
        <p:txBody>
          <a:bodyPr wrap="square" rtlCol="0">
            <a:spAutoFit/>
          </a:bodyPr>
          <a:lstStyle/>
          <a:p>
            <a:pPr lvl="0" indent="304800" algn="ctr"/>
            <a:r>
              <a:rPr lang="en-US" altLang="zh-CN" sz="3200" dirty="0">
                <a:cs typeface="Times New Roman" panose="02020603050405020304" pitchFamily="18" charset="0"/>
              </a:rPr>
              <a:t>(2020</a:t>
            </a:r>
            <a:r>
              <a:rPr lang="zh-CN" altLang="en-US" sz="3200" dirty="0">
                <a:cs typeface="Times New Roman" panose="02020603050405020304" pitchFamily="18" charset="0"/>
              </a:rPr>
              <a:t>新高考全国卷</a:t>
            </a:r>
            <a:r>
              <a:rPr lang="en-US" altLang="zh-CN" sz="3200" dirty="0">
                <a:cs typeface="Times New Roman" panose="02020603050405020304" pitchFamily="18" charset="0"/>
              </a:rPr>
              <a:t>I)</a:t>
            </a:r>
            <a:endParaRPr lang="en-US" altLang="zh-CN" sz="3200" dirty="0">
              <a:latin typeface="Arial" panose="020B0604020202020204" pitchFamily="34" charset="0"/>
              <a:cs typeface="宋体" panose="02010600030101010101" pitchFamily="2" charset="-122"/>
            </a:endParaRPr>
          </a:p>
          <a:p>
            <a:pPr lvl="0" indent="304800" algn="just" eaLnBrk="0" hangingPunct="0"/>
            <a:r>
              <a:rPr lang="en-US" altLang="zh-CN" sz="3200" dirty="0">
                <a:cs typeface="Times New Roman" panose="02020603050405020304" pitchFamily="18" charset="0"/>
              </a:rPr>
              <a:t>Even the most successful public speaker will make </a:t>
            </a:r>
            <a:r>
              <a:rPr lang="en-US" altLang="zh-CN" sz="3200" b="1" u="sng" dirty="0">
                <a:solidFill>
                  <a:srgbClr val="00B050"/>
                </a:solidFill>
                <a:cs typeface="Times New Roman" panose="02020603050405020304" pitchFamily="18" charset="0"/>
              </a:rPr>
              <a:t>mistakes</a:t>
            </a:r>
            <a:r>
              <a:rPr lang="en-US" altLang="zh-CN" sz="3200" dirty="0">
                <a:cs typeface="Times New Roman" panose="02020603050405020304" pitchFamily="18" charset="0"/>
              </a:rPr>
              <a:t>. Yet the only one who cares about any </a:t>
            </a:r>
            <a:r>
              <a:rPr lang="en-US" altLang="zh-CN" sz="3200" b="1" u="sng" dirty="0">
                <a:solidFill>
                  <a:srgbClr val="00B050"/>
                </a:solidFill>
                <a:cs typeface="Times New Roman" panose="02020603050405020304" pitchFamily="18" charset="0"/>
              </a:rPr>
              <a:t>mistake</a:t>
            </a:r>
            <a:r>
              <a:rPr lang="en-US" altLang="zh-CN" sz="3200" dirty="0">
                <a:cs typeface="Times New Roman" panose="02020603050405020304" pitchFamily="18" charset="0"/>
              </a:rPr>
              <a:t> is the one who is speaking. People</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s attention wanders constantly. In fact, most people only absorb about 20 percent of a speaker</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s message. So, don</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t stop speaking when you make a </a:t>
            </a:r>
            <a:r>
              <a:rPr lang="en-US" altLang="zh-CN" sz="3200" b="1" u="sng" dirty="0">
                <a:solidFill>
                  <a:srgbClr val="00B050"/>
                </a:solidFill>
                <a:cs typeface="Times New Roman" panose="02020603050405020304" pitchFamily="18" charset="0"/>
              </a:rPr>
              <a:t>mistake</a:t>
            </a:r>
            <a:r>
              <a:rPr lang="en-US" altLang="zh-CN" sz="3200" dirty="0">
                <a:cs typeface="Times New Roman" panose="02020603050405020304" pitchFamily="18" charset="0"/>
              </a:rPr>
              <a:t> </a:t>
            </a:r>
            <a:r>
              <a:rPr lang="en-US" altLang="zh-CN" sz="3200" dirty="0">
                <a:solidFill>
                  <a:srgbClr val="00B050"/>
                </a:solidFill>
                <a:cs typeface="Times New Roman" panose="02020603050405020304" pitchFamily="18" charset="0"/>
              </a:rPr>
              <a:t>unless it</a:t>
            </a:r>
            <a:r>
              <a:rPr lang="en-US" altLang="zh-CN" sz="3200" dirty="0">
                <a:solidFill>
                  <a:srgbClr val="00B050"/>
                </a:solidFill>
                <a:latin typeface="Arial" panose="020B0604020202020204"/>
                <a:cs typeface="Times New Roman" panose="02020603050405020304" pitchFamily="18" charset="0"/>
              </a:rPr>
              <a:t>’</a:t>
            </a:r>
            <a:r>
              <a:rPr lang="en-US" altLang="zh-CN" sz="3200" dirty="0">
                <a:solidFill>
                  <a:srgbClr val="00B050"/>
                </a:solidFill>
                <a:cs typeface="Times New Roman" panose="02020603050405020304" pitchFamily="18" charset="0"/>
              </a:rPr>
              <a:t>s a truly serious one</a:t>
            </a:r>
            <a:r>
              <a:rPr lang="en-US" altLang="zh-CN" sz="3200" dirty="0">
                <a:cs typeface="Times New Roman" panose="02020603050405020304" pitchFamily="18" charset="0"/>
              </a:rPr>
              <a:t>. ___18___</a:t>
            </a:r>
            <a:endParaRPr lang="en-US" altLang="zh-CN" sz="3200" dirty="0">
              <a:latin typeface="Arial" panose="020B0604020202020204" pitchFamily="34" charset="0"/>
              <a:cs typeface="宋体" panose="02010600030101010101" pitchFamily="2" charset="-122"/>
            </a:endParaRPr>
          </a:p>
          <a:p>
            <a:r>
              <a:rPr lang="en-US" altLang="zh-CN" sz="3200" dirty="0">
                <a:solidFill>
                  <a:srgbClr val="FF0000"/>
                </a:solidFill>
              </a:rPr>
              <a:t>C. You </a:t>
            </a:r>
            <a:r>
              <a:rPr lang="en-US" altLang="zh-CN" sz="3200" dirty="0">
                <a:solidFill>
                  <a:srgbClr val="00B050"/>
                </a:solidFill>
              </a:rPr>
              <a:t>don’t </a:t>
            </a:r>
            <a:r>
              <a:rPr lang="en-US" altLang="zh-CN" sz="3200" dirty="0">
                <a:solidFill>
                  <a:srgbClr val="FF0000"/>
                </a:solidFill>
              </a:rPr>
              <a:t>need to apology for a </a:t>
            </a:r>
            <a:r>
              <a:rPr lang="en-US" altLang="zh-CN" sz="3200" dirty="0">
                <a:solidFill>
                  <a:srgbClr val="00B050"/>
                </a:solidFill>
              </a:rPr>
              <a:t>minor</a:t>
            </a:r>
            <a:r>
              <a:rPr lang="en-US" altLang="zh-CN" sz="3200" dirty="0">
                <a:solidFill>
                  <a:srgbClr val="FF0000"/>
                </a:solidFill>
              </a:rPr>
              <a:t> </a:t>
            </a:r>
            <a:r>
              <a:rPr lang="en-US" altLang="zh-CN" sz="3200" b="1" u="sng" dirty="0">
                <a:solidFill>
                  <a:srgbClr val="FF0000"/>
                </a:solidFill>
              </a:rPr>
              <a:t>slip</a:t>
            </a:r>
            <a:r>
              <a:rPr lang="en-US" altLang="zh-CN" sz="3200" dirty="0">
                <a:solidFill>
                  <a:srgbClr val="FF0000"/>
                </a:solidFill>
              </a:rPr>
              <a:t>.</a:t>
            </a:r>
            <a:endParaRPr lang="en-US" altLang="zh-CN" sz="3200" dirty="0">
              <a:solidFill>
                <a:srgbClr val="FF0000"/>
              </a:solidFill>
            </a:endParaRPr>
          </a:p>
          <a:p>
            <a:r>
              <a:rPr lang="en-US" altLang="zh-CN" sz="3200" dirty="0">
                <a:solidFill>
                  <a:srgbClr val="0000FF"/>
                </a:solidFill>
              </a:rPr>
              <a:t>(</a:t>
            </a:r>
            <a:r>
              <a:rPr lang="zh-CN" altLang="en-US" sz="3200" dirty="0">
                <a:solidFill>
                  <a:srgbClr val="0000FF"/>
                </a:solidFill>
              </a:rPr>
              <a:t>语篇总结；词汇复现</a:t>
            </a:r>
            <a:r>
              <a:rPr lang="en-US" altLang="zh-CN" sz="3200" dirty="0">
                <a:solidFill>
                  <a:srgbClr val="0000FF"/>
                </a:solidFill>
              </a:rPr>
              <a:t>)</a:t>
            </a:r>
            <a:endParaRPr lang="zh-CN" altLang="en-US" sz="3200" dirty="0">
              <a:solidFill>
                <a:srgbClr val="0000FF"/>
              </a:solidFill>
            </a:endParaRP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81110" y="590602"/>
            <a:ext cx="8457978" cy="3538220"/>
          </a:xfrm>
          <a:prstGeom prst="rect">
            <a:avLst/>
          </a:prstGeom>
          <a:noFill/>
        </p:spPr>
        <p:txBody>
          <a:bodyPr wrap="square" rtlCol="0">
            <a:spAutoFit/>
          </a:bodyPr>
          <a:lstStyle/>
          <a:p>
            <a:pPr lvl="0" indent="304800" algn="ctr"/>
            <a:r>
              <a:rPr lang="en-US" altLang="zh-CN" sz="3200" dirty="0">
                <a:cs typeface="Times New Roman" panose="02020603050405020304" pitchFamily="18" charset="0"/>
              </a:rPr>
              <a:t>(2020</a:t>
            </a:r>
            <a:r>
              <a:rPr lang="zh-CN" altLang="en-US" sz="3200" dirty="0">
                <a:cs typeface="Times New Roman" panose="02020603050405020304" pitchFamily="18" charset="0"/>
              </a:rPr>
              <a:t>新高考全国卷</a:t>
            </a:r>
            <a:r>
              <a:rPr lang="en-US" altLang="zh-CN" sz="3200" dirty="0">
                <a:cs typeface="Times New Roman" panose="02020603050405020304" pitchFamily="18" charset="0"/>
              </a:rPr>
              <a:t>I)</a:t>
            </a:r>
            <a:endParaRPr lang="en-US" altLang="zh-CN" sz="3200" dirty="0">
              <a:latin typeface="Arial" panose="020B0604020202020204" pitchFamily="34" charset="0"/>
              <a:cs typeface="宋体" panose="02010600030101010101" pitchFamily="2" charset="-122"/>
            </a:endParaRPr>
          </a:p>
          <a:p>
            <a:pPr lvl="0" indent="304800" algn="just" eaLnBrk="0" hangingPunct="0"/>
            <a:r>
              <a:rPr lang="en-US" altLang="zh-CN" sz="3200" dirty="0">
                <a:cs typeface="Times New Roman" panose="02020603050405020304" pitchFamily="18" charset="0"/>
              </a:rPr>
              <a:t>Your goal is not to be a perfect public speaker. ___19___ And like everything else in life, that takes practice. Remember, even world champion athletes practice their skills on a consistent basis.</a:t>
            </a:r>
            <a:endParaRPr lang="en-US" altLang="zh-CN" sz="3200" dirty="0">
              <a:cs typeface="Times New Roman" panose="02020603050405020304" pitchFamily="18" charset="0"/>
            </a:endParaRPr>
          </a:p>
          <a:p>
            <a:pPr lvl="0" indent="304800" algn="just" eaLnBrk="0" hangingPunct="0"/>
            <a:endParaRPr lang="en-US" altLang="zh-CN" sz="3200" dirty="0">
              <a:latin typeface="Arial" panose="020B0604020202020204" pitchFamily="34" charset="0"/>
              <a:cs typeface="宋体" panose="02010600030101010101" pitchFamily="2" charset="-122"/>
            </a:endParaRPr>
          </a:p>
          <a:p>
            <a:r>
              <a:rPr lang="en-US" altLang="zh-CN" sz="3200" dirty="0">
                <a:solidFill>
                  <a:srgbClr val="FF0000"/>
                </a:solidFill>
              </a:rPr>
              <a:t>B. You want to be an effective public speaker.</a:t>
            </a:r>
            <a:endParaRPr lang="zh-CN" altLang="en-US" sz="3200"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81110" y="590602"/>
            <a:ext cx="8457978" cy="4030980"/>
          </a:xfrm>
          <a:prstGeom prst="rect">
            <a:avLst/>
          </a:prstGeom>
          <a:noFill/>
        </p:spPr>
        <p:txBody>
          <a:bodyPr wrap="square" rtlCol="0">
            <a:spAutoFit/>
          </a:bodyPr>
          <a:lstStyle/>
          <a:p>
            <a:pPr lvl="0" indent="304800" algn="ctr"/>
            <a:r>
              <a:rPr lang="en-US" altLang="zh-CN" sz="3200" dirty="0">
                <a:cs typeface="Times New Roman" panose="02020603050405020304" pitchFamily="18" charset="0"/>
              </a:rPr>
              <a:t>(2020</a:t>
            </a:r>
            <a:r>
              <a:rPr lang="zh-CN" altLang="en-US" sz="3200" dirty="0">
                <a:cs typeface="Times New Roman" panose="02020603050405020304" pitchFamily="18" charset="0"/>
              </a:rPr>
              <a:t>新高考全国卷</a:t>
            </a:r>
            <a:r>
              <a:rPr lang="en-US" altLang="zh-CN" sz="3200" dirty="0">
                <a:cs typeface="Times New Roman" panose="02020603050405020304" pitchFamily="18" charset="0"/>
              </a:rPr>
              <a:t>I)</a:t>
            </a:r>
            <a:endParaRPr lang="en-US" altLang="zh-CN" sz="3200" dirty="0">
              <a:latin typeface="Arial" panose="020B0604020202020204" pitchFamily="34" charset="0"/>
              <a:cs typeface="宋体" panose="02010600030101010101" pitchFamily="2" charset="-122"/>
            </a:endParaRPr>
          </a:p>
          <a:p>
            <a:pPr lvl="0" indent="304800" algn="just" eaLnBrk="0" hangingPunct="0"/>
            <a:r>
              <a:rPr lang="en-US" altLang="zh-CN" sz="3200" b="1" u="sng" dirty="0">
                <a:solidFill>
                  <a:srgbClr val="00B050"/>
                </a:solidFill>
                <a:cs typeface="Times New Roman" panose="02020603050405020304" pitchFamily="18" charset="0"/>
              </a:rPr>
              <a:t>Your goal</a:t>
            </a:r>
            <a:r>
              <a:rPr lang="en-US" altLang="zh-CN" sz="3200" dirty="0">
                <a:cs typeface="Times New Roman" panose="02020603050405020304" pitchFamily="18" charset="0"/>
              </a:rPr>
              <a:t> is not to be a perfect </a:t>
            </a:r>
            <a:r>
              <a:rPr lang="en-US" altLang="zh-CN" sz="3200" b="1" u="sng" dirty="0">
                <a:solidFill>
                  <a:srgbClr val="00B050"/>
                </a:solidFill>
                <a:cs typeface="Times New Roman" panose="02020603050405020304" pitchFamily="18" charset="0"/>
              </a:rPr>
              <a:t>public speaker</a:t>
            </a:r>
            <a:r>
              <a:rPr lang="en-US" altLang="zh-CN" sz="3200" dirty="0">
                <a:cs typeface="Times New Roman" panose="02020603050405020304" pitchFamily="18" charset="0"/>
              </a:rPr>
              <a:t>. ___19___ And like everything else in life, that takes practice. Remember, even world champion athletes practice their skills on a consistent basis.</a:t>
            </a:r>
            <a:endParaRPr lang="en-US" altLang="zh-CN" sz="3200" dirty="0">
              <a:cs typeface="Times New Roman" panose="02020603050405020304" pitchFamily="18" charset="0"/>
            </a:endParaRPr>
          </a:p>
          <a:p>
            <a:pPr lvl="0" indent="304800" algn="just" eaLnBrk="0" hangingPunct="0"/>
            <a:endParaRPr lang="en-US" altLang="zh-CN" sz="3200" dirty="0">
              <a:latin typeface="Arial" panose="020B0604020202020204" pitchFamily="34" charset="0"/>
              <a:cs typeface="宋体" panose="02010600030101010101" pitchFamily="2" charset="-122"/>
            </a:endParaRPr>
          </a:p>
          <a:p>
            <a:r>
              <a:rPr lang="en-US" altLang="zh-CN" sz="3200" dirty="0">
                <a:solidFill>
                  <a:srgbClr val="FF0000"/>
                </a:solidFill>
              </a:rPr>
              <a:t>B. </a:t>
            </a:r>
            <a:r>
              <a:rPr lang="en-US" altLang="zh-CN" sz="3200" b="1" u="sng" dirty="0">
                <a:solidFill>
                  <a:srgbClr val="FF0000"/>
                </a:solidFill>
              </a:rPr>
              <a:t>You want to be </a:t>
            </a:r>
            <a:r>
              <a:rPr lang="en-US" altLang="zh-CN" sz="3200" dirty="0">
                <a:solidFill>
                  <a:srgbClr val="FF0000"/>
                </a:solidFill>
              </a:rPr>
              <a:t>an effective </a:t>
            </a:r>
            <a:r>
              <a:rPr lang="en-US" altLang="zh-CN" sz="3200" b="1" u="sng" dirty="0">
                <a:solidFill>
                  <a:srgbClr val="00B050"/>
                </a:solidFill>
              </a:rPr>
              <a:t>public speaker</a:t>
            </a:r>
            <a:r>
              <a:rPr lang="en-US" altLang="zh-CN" sz="3200" dirty="0">
                <a:solidFill>
                  <a:srgbClr val="FF0000"/>
                </a:solidFill>
              </a:rPr>
              <a:t>.</a:t>
            </a:r>
            <a:endParaRPr lang="en-US" altLang="zh-CN" sz="3200" dirty="0">
              <a:solidFill>
                <a:srgbClr val="FF0000"/>
              </a:solidFill>
            </a:endParaRPr>
          </a:p>
          <a:p>
            <a:r>
              <a:rPr lang="en-US" altLang="zh-CN" sz="3200" dirty="0">
                <a:solidFill>
                  <a:srgbClr val="0000FF"/>
                </a:solidFill>
              </a:rPr>
              <a:t>(</a:t>
            </a:r>
            <a:r>
              <a:rPr lang="zh-CN" altLang="en-US" sz="3200" dirty="0">
                <a:solidFill>
                  <a:srgbClr val="0000FF"/>
                </a:solidFill>
              </a:rPr>
              <a:t>对比关系；词汇复现</a:t>
            </a:r>
            <a:r>
              <a:rPr lang="en-US" altLang="zh-CN" sz="3200" dirty="0">
                <a:solidFill>
                  <a:srgbClr val="0000FF"/>
                </a:solidFill>
              </a:rPr>
              <a:t>)</a:t>
            </a:r>
            <a:endParaRPr lang="zh-CN" altLang="en-US" sz="3200" dirty="0">
              <a:solidFill>
                <a:srgbClr val="0000FF"/>
              </a:solidFill>
            </a:endParaRP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81110" y="133414"/>
            <a:ext cx="8457978" cy="5107940"/>
          </a:xfrm>
          <a:prstGeom prst="rect">
            <a:avLst/>
          </a:prstGeom>
          <a:noFill/>
        </p:spPr>
        <p:txBody>
          <a:bodyPr wrap="square" rtlCol="0">
            <a:spAutoFit/>
          </a:bodyPr>
          <a:lstStyle/>
          <a:p>
            <a:pPr lvl="0" indent="304800" algn="ctr"/>
            <a:r>
              <a:rPr lang="en-US" altLang="zh-CN" sz="2800" dirty="0">
                <a:cs typeface="Times New Roman" panose="02020603050405020304" pitchFamily="18" charset="0"/>
              </a:rPr>
              <a:t>(2020</a:t>
            </a:r>
            <a:r>
              <a:rPr lang="zh-CN" altLang="en-US" sz="2800" dirty="0">
                <a:cs typeface="Times New Roman" panose="02020603050405020304" pitchFamily="18" charset="0"/>
              </a:rPr>
              <a:t>新高考全国卷</a:t>
            </a:r>
            <a:r>
              <a:rPr lang="en-US" altLang="zh-CN" sz="2800" dirty="0">
                <a:cs typeface="Times New Roman" panose="02020603050405020304" pitchFamily="18" charset="0"/>
              </a:rPr>
              <a:t>I)</a:t>
            </a:r>
            <a:endParaRPr lang="en-US" altLang="zh-CN" sz="2800" dirty="0">
              <a:latin typeface="Arial" panose="020B0604020202020204" pitchFamily="34" charset="0"/>
              <a:cs typeface="宋体" panose="02010600030101010101" pitchFamily="2" charset="-122"/>
            </a:endParaRPr>
          </a:p>
          <a:p>
            <a:pPr lvl="0" indent="304800" algn="just" eaLnBrk="0" hangingPunct="0"/>
            <a:r>
              <a:rPr lang="en-US" altLang="zh-CN" sz="2800" dirty="0">
                <a:latin typeface="+mn-lt"/>
                <a:cs typeface="Times New Roman" panose="02020603050405020304" pitchFamily="18" charset="0"/>
              </a:rPr>
              <a:t>___20___ It’s rare to hear someone say, “I wish that speaker had spoken longer.” On the other hand, you probably can’t count the times that you’ve thought, “I’m glad that talk is over. It seemed to go on forever!” So surprise your audience. Always make your presentation a bit shorter than anticipated. It’s better to leave your listeners wishing for more than shifting restlessly in their seats waiting for your speech finally to end.</a:t>
            </a:r>
            <a:endParaRPr lang="en-US" altLang="zh-CN" sz="2800" dirty="0">
              <a:latin typeface="+mn-lt"/>
              <a:cs typeface="Times New Roman" panose="02020603050405020304" pitchFamily="18" charset="0"/>
            </a:endParaRPr>
          </a:p>
          <a:p>
            <a:pPr lvl="0" indent="304800" algn="just" eaLnBrk="0" hangingPunct="0"/>
            <a:r>
              <a:rPr lang="en-US" altLang="zh-CN" sz="2800" dirty="0">
                <a:solidFill>
                  <a:srgbClr val="FF0000"/>
                </a:solidFill>
                <a:latin typeface="+mn-lt"/>
                <a:cs typeface="Times New Roman" panose="02020603050405020304" pitchFamily="18" charset="0"/>
              </a:rPr>
              <a:t>D. When it comes to public speaking, less is usually more.</a:t>
            </a:r>
            <a:endParaRPr lang="en-US" altLang="zh-CN" sz="2800" dirty="0">
              <a:solidFill>
                <a:srgbClr val="FF0000"/>
              </a:solidFill>
              <a:latin typeface="+mn-lt"/>
              <a:cs typeface="Times New Roman" panose="02020603050405020304" pitchFamily="18" charset="0"/>
            </a:endParaRPr>
          </a:p>
          <a:p>
            <a:endParaRPr lang="zh-CN" altLang="en-US" sz="1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04912" y="34409"/>
            <a:ext cx="8457978" cy="5107940"/>
          </a:xfrm>
          <a:prstGeom prst="rect">
            <a:avLst/>
          </a:prstGeom>
          <a:noFill/>
        </p:spPr>
        <p:txBody>
          <a:bodyPr wrap="square" rtlCol="0">
            <a:spAutoFit/>
          </a:bodyPr>
          <a:lstStyle/>
          <a:p>
            <a:pPr lvl="0" indent="304800" algn="ctr"/>
            <a:r>
              <a:rPr lang="en-US" altLang="zh-CN" sz="2800" dirty="0">
                <a:cs typeface="Times New Roman" panose="02020603050405020304" pitchFamily="18" charset="0"/>
              </a:rPr>
              <a:t>(2020</a:t>
            </a:r>
            <a:r>
              <a:rPr lang="zh-CN" altLang="en-US" sz="2800" dirty="0">
                <a:cs typeface="Times New Roman" panose="02020603050405020304" pitchFamily="18" charset="0"/>
              </a:rPr>
              <a:t>新高考全国卷</a:t>
            </a:r>
            <a:r>
              <a:rPr lang="en-US" altLang="zh-CN" sz="2800" dirty="0">
                <a:cs typeface="Times New Roman" panose="02020603050405020304" pitchFamily="18" charset="0"/>
              </a:rPr>
              <a:t>I)</a:t>
            </a:r>
            <a:endParaRPr lang="en-US" altLang="zh-CN" sz="2800" dirty="0">
              <a:latin typeface="Arial" panose="020B0604020202020204" pitchFamily="34" charset="0"/>
              <a:cs typeface="宋体" panose="02010600030101010101" pitchFamily="2" charset="-122"/>
            </a:endParaRPr>
          </a:p>
          <a:p>
            <a:pPr lvl="0" indent="304800" algn="just" eaLnBrk="0" hangingPunct="0"/>
            <a:r>
              <a:rPr lang="en-US" altLang="zh-CN" sz="2800" dirty="0">
                <a:latin typeface="+mn-lt"/>
                <a:cs typeface="Times New Roman" panose="02020603050405020304" pitchFamily="18" charset="0"/>
              </a:rPr>
              <a:t>___20___ It’s rare to hear someone say, “I wish that speaker had spoken longer.” On the other hand, you probably can’t count the times that you’ve thought, “I’m glad that talk is over. It seemed to go on forever!” So surprise your audience. </a:t>
            </a:r>
            <a:r>
              <a:rPr lang="en-US" altLang="zh-CN" sz="2800" b="1" u="sng" dirty="0">
                <a:solidFill>
                  <a:srgbClr val="00B050"/>
                </a:solidFill>
                <a:latin typeface="+mn-lt"/>
                <a:cs typeface="Times New Roman" panose="02020603050405020304" pitchFamily="18" charset="0"/>
              </a:rPr>
              <a:t>Always make your presentation a bit shorter than anticipated. </a:t>
            </a:r>
            <a:r>
              <a:rPr lang="en-US" altLang="zh-CN" sz="2800" dirty="0">
                <a:latin typeface="+mn-lt"/>
                <a:cs typeface="Times New Roman" panose="02020603050405020304" pitchFamily="18" charset="0"/>
              </a:rPr>
              <a:t>It’s better to leave your listeners wishing for more than shifting restlessly in their seats waiting for your speech finally to end.</a:t>
            </a:r>
            <a:endParaRPr lang="en-US" altLang="zh-CN" sz="2800" dirty="0">
              <a:latin typeface="+mn-lt"/>
              <a:cs typeface="Times New Roman" panose="02020603050405020304" pitchFamily="18" charset="0"/>
            </a:endParaRPr>
          </a:p>
          <a:p>
            <a:pPr indent="301625" algn="just" eaLnBrk="0" hangingPunct="0">
              <a:spcBef>
                <a:spcPts val="0"/>
              </a:spcBef>
              <a:spcAft>
                <a:spcPts val="0"/>
              </a:spcAft>
            </a:pPr>
            <a:r>
              <a:rPr lang="en-US" altLang="zh-CN" sz="2800" dirty="0">
                <a:solidFill>
                  <a:srgbClr val="FF0000"/>
                </a:solidFill>
                <a:latin typeface="Times New Roman" panose="02020603050405020304"/>
                <a:ea typeface="宋体" panose="02010600030101010101" pitchFamily="2" charset="-122"/>
                <a:cs typeface="Times New Roman" panose="02020603050405020304"/>
              </a:rPr>
              <a:t>D. When it comes to public speaking, less is usually more</a:t>
            </a:r>
            <a:r>
              <a:rPr lang="en-US" altLang="zh-CN" sz="2800" dirty="0">
                <a:solidFill>
                  <a:srgbClr val="FF0000"/>
                </a:solidFill>
                <a:latin typeface="+mn-lt"/>
                <a:cs typeface="Times New Roman" panose="02020603050405020304" pitchFamily="18" charset="0"/>
              </a:rPr>
              <a:t>. </a:t>
            </a:r>
            <a:r>
              <a:rPr lang="en-US" altLang="zh-CN" sz="2800" dirty="0">
                <a:solidFill>
                  <a:srgbClr val="0000FF"/>
                </a:solidFill>
                <a:latin typeface="+mn-lt"/>
                <a:cs typeface="Times New Roman" panose="02020603050405020304" pitchFamily="18" charset="0"/>
              </a:rPr>
              <a:t>(</a:t>
            </a:r>
            <a:r>
              <a:rPr lang="zh-CN" altLang="en-US" sz="2800" dirty="0">
                <a:solidFill>
                  <a:srgbClr val="0000FF"/>
                </a:solidFill>
                <a:latin typeface="+mn-lt"/>
                <a:cs typeface="Times New Roman" panose="02020603050405020304" pitchFamily="18" charset="0"/>
              </a:rPr>
              <a:t>主旨概括句</a:t>
            </a:r>
            <a:r>
              <a:rPr lang="en-US" altLang="zh-CN" sz="2800" dirty="0">
                <a:solidFill>
                  <a:srgbClr val="0000FF"/>
                </a:solidFill>
                <a:latin typeface="+mn-lt"/>
                <a:cs typeface="Times New Roman" panose="02020603050405020304" pitchFamily="18" charset="0"/>
              </a:rPr>
              <a:t>)</a:t>
            </a:r>
            <a:endParaRPr lang="en-US" altLang="zh-CN" sz="2800" dirty="0">
              <a:solidFill>
                <a:srgbClr val="0000FF"/>
              </a:solidFill>
              <a:latin typeface="+mn-lt"/>
              <a:cs typeface="宋体" panose="02010600030101010101" pitchFamily="2" charset="-122"/>
            </a:endParaRPr>
          </a:p>
          <a:p>
            <a:endParaRPr lang="zh-CN" altLang="en-US" sz="1800" dirty="0"/>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6866" name="图片 4"/>
          <p:cNvPicPr>
            <a:picLocks noChangeAspect="1"/>
          </p:cNvPicPr>
          <p:nvPr/>
        </p:nvPicPr>
        <p:blipFill>
          <a:blip r:embed="rId1" cstate="print"/>
          <a:stretch>
            <a:fillRect/>
          </a:stretch>
        </p:blipFill>
        <p:spPr>
          <a:xfrm>
            <a:off x="1142400" y="643050"/>
            <a:ext cx="2403102" cy="523967"/>
          </a:xfrm>
          <a:prstGeom prst="rect">
            <a:avLst/>
          </a:prstGeom>
          <a:noFill/>
          <a:ln w="9525">
            <a:noFill/>
          </a:ln>
        </p:spPr>
      </p:pic>
      <p:sp>
        <p:nvSpPr>
          <p:cNvPr id="14" name="Freeform: Shape 36"/>
          <p:cNvSpPr/>
          <p:nvPr/>
        </p:nvSpPr>
        <p:spPr bwMode="auto">
          <a:xfrm>
            <a:off x="152516" y="2343156"/>
            <a:ext cx="1664739" cy="806133"/>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36873" name="矩形 20"/>
          <p:cNvSpPr/>
          <p:nvPr/>
        </p:nvSpPr>
        <p:spPr>
          <a:xfrm>
            <a:off x="-33655" y="2284730"/>
            <a:ext cx="1938655" cy="953135"/>
          </a:xfrm>
          <a:prstGeom prst="rect">
            <a:avLst/>
          </a:prstGeom>
          <a:noFill/>
          <a:ln w="9525">
            <a:noFill/>
          </a:ln>
        </p:spPr>
        <p:txBody>
          <a:bodyPr wrap="square" anchor="t" anchorCtr="0">
            <a:spAutoFit/>
          </a:bodyPr>
          <a:lstStyle/>
          <a:p>
            <a:pPr algn="ctr"/>
            <a:r>
              <a:rPr lang="zh-CN" altLang="en-US" sz="2800" b="1" dirty="0"/>
              <a:t>七选五</a:t>
            </a:r>
            <a:endParaRPr lang="zh-CN" altLang="en-US" sz="2800" b="1" dirty="0"/>
          </a:p>
          <a:p>
            <a:pPr algn="ctr"/>
            <a:r>
              <a:rPr lang="zh-CN" altLang="en-US" sz="2800" b="1" dirty="0"/>
              <a:t>阅读</a:t>
            </a:r>
            <a:endParaRPr lang="en-US" altLang="zh-CN" sz="2800" b="1" dirty="0">
              <a:solidFill>
                <a:srgbClr val="404040"/>
              </a:solidFill>
              <a:latin typeface="幼圆" panose="02010509060101010101" pitchFamily="49" charset="-122"/>
              <a:ea typeface="幼圆" panose="02010509060101010101" pitchFamily="49" charset="-122"/>
            </a:endParaRPr>
          </a:p>
        </p:txBody>
      </p:sp>
      <p:sp>
        <p:nvSpPr>
          <p:cNvPr id="7" name="圆角矩形 6"/>
          <p:cNvSpPr/>
          <p:nvPr/>
        </p:nvSpPr>
        <p:spPr>
          <a:xfrm>
            <a:off x="2133664" y="2343156"/>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1" name="右大括号 40"/>
          <p:cNvSpPr/>
          <p:nvPr/>
        </p:nvSpPr>
        <p:spPr>
          <a:xfrm rot="10800000">
            <a:off x="1905070" y="1200186"/>
            <a:ext cx="152396" cy="335271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fontAlgn="base"/>
            <a:endParaRPr lang="zh-CN" altLang="en-US" sz="2700" strike="noStrike" noProof="1"/>
          </a:p>
        </p:txBody>
      </p:sp>
      <p:sp>
        <p:nvSpPr>
          <p:cNvPr id="48" name="圆角矩形 47"/>
          <p:cNvSpPr/>
          <p:nvPr/>
        </p:nvSpPr>
        <p:spPr>
          <a:xfrm>
            <a:off x="2133664" y="971592"/>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9" name="圆角矩形 48"/>
          <p:cNvSpPr/>
          <p:nvPr/>
        </p:nvSpPr>
        <p:spPr>
          <a:xfrm>
            <a:off x="2133664" y="3943314"/>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55" name="TextBox 54"/>
          <p:cNvSpPr txBox="1"/>
          <p:nvPr/>
        </p:nvSpPr>
        <p:spPr>
          <a:xfrm>
            <a:off x="2209862" y="1047790"/>
            <a:ext cx="2133544" cy="645160"/>
          </a:xfrm>
          <a:prstGeom prst="rect">
            <a:avLst/>
          </a:prstGeom>
          <a:noFill/>
        </p:spPr>
        <p:txBody>
          <a:bodyPr wrap="square" rtlCol="0">
            <a:spAutoFit/>
          </a:bodyPr>
          <a:lstStyle/>
          <a:p>
            <a:r>
              <a:rPr lang="zh-CN" altLang="en-US" dirty="0"/>
              <a:t>结构衔接</a:t>
            </a:r>
            <a:endParaRPr lang="zh-CN" altLang="en-US" dirty="0"/>
          </a:p>
        </p:txBody>
      </p:sp>
      <p:sp>
        <p:nvSpPr>
          <p:cNvPr id="56" name="矩形 55"/>
          <p:cNvSpPr/>
          <p:nvPr/>
        </p:nvSpPr>
        <p:spPr>
          <a:xfrm>
            <a:off x="2286060" y="2419354"/>
            <a:ext cx="2011680" cy="645160"/>
          </a:xfrm>
          <a:prstGeom prst="rect">
            <a:avLst/>
          </a:prstGeom>
        </p:spPr>
        <p:txBody>
          <a:bodyPr wrap="none">
            <a:spAutoFit/>
          </a:bodyPr>
          <a:lstStyle/>
          <a:p>
            <a:r>
              <a:rPr lang="zh-CN" altLang="en-US" dirty="0"/>
              <a:t>词汇衔接</a:t>
            </a:r>
            <a:endParaRPr lang="zh-CN" altLang="en-US" dirty="0"/>
          </a:p>
        </p:txBody>
      </p:sp>
      <p:sp>
        <p:nvSpPr>
          <p:cNvPr id="57" name="矩形 56"/>
          <p:cNvSpPr/>
          <p:nvPr/>
        </p:nvSpPr>
        <p:spPr>
          <a:xfrm>
            <a:off x="2286060" y="4019512"/>
            <a:ext cx="2011680" cy="645160"/>
          </a:xfrm>
          <a:prstGeom prst="rect">
            <a:avLst/>
          </a:prstGeom>
        </p:spPr>
        <p:txBody>
          <a:bodyPr wrap="none">
            <a:spAutoFit/>
          </a:bodyPr>
          <a:lstStyle/>
          <a:p>
            <a:r>
              <a:rPr lang="zh-CN" altLang="en-US" dirty="0"/>
              <a:t>逻辑衔接</a:t>
            </a:r>
            <a:endParaRPr lang="zh-CN" altLang="en-US" dirty="0"/>
          </a:p>
        </p:txBody>
      </p:sp>
      <p:sp>
        <p:nvSpPr>
          <p:cNvPr id="3" name="TextBox 2"/>
          <p:cNvSpPr txBox="1"/>
          <p:nvPr/>
        </p:nvSpPr>
        <p:spPr>
          <a:xfrm>
            <a:off x="4495914" y="971536"/>
            <a:ext cx="2438336" cy="923330"/>
          </a:xfrm>
          <a:prstGeom prst="rect">
            <a:avLst/>
          </a:prstGeom>
          <a:noFill/>
        </p:spPr>
        <p:txBody>
          <a:bodyPr wrap="square" rtlCol="0">
            <a:spAutoFit/>
          </a:bodyPr>
          <a:p>
            <a:r>
              <a:rPr lang="zh-CN" altLang="en-US" sz="5400" b="1" dirty="0">
                <a:solidFill>
                  <a:srgbClr val="FF0000"/>
                </a:solidFill>
              </a:rPr>
              <a:t>√</a:t>
            </a:r>
            <a:endParaRPr lang="zh-CN" altLang="en-US" sz="5400" b="1" dirty="0">
              <a:solidFill>
                <a:srgbClr val="FF0000"/>
              </a:solidFill>
            </a:endParaRPr>
          </a:p>
        </p:txBody>
      </p:sp>
      <p:sp>
        <p:nvSpPr>
          <p:cNvPr id="4" name="TextBox 2"/>
          <p:cNvSpPr txBox="1"/>
          <p:nvPr/>
        </p:nvSpPr>
        <p:spPr>
          <a:xfrm>
            <a:off x="4526394" y="2284716"/>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4"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5400" dirty="0"/>
              <a:t>Part I: </a:t>
            </a:r>
            <a:r>
              <a:rPr lang="zh-CN" altLang="en-US" sz="5400" dirty="0"/>
              <a:t>结构衔接</a:t>
            </a:r>
            <a:endParaRPr lang="zh-CN" altLang="en-US" sz="5400" dirty="0"/>
          </a:p>
        </p:txBody>
      </p:sp>
      <p:sp>
        <p:nvSpPr>
          <p:cNvPr id="3" name="副标题 2"/>
          <p:cNvSpPr>
            <a:spLocks noGrp="1"/>
          </p:cNvSpPr>
          <p:nvPr>
            <p:ph type="subTitle" idx="1"/>
          </p:nvPr>
        </p:nvSpPr>
        <p:spPr/>
        <p:txBody>
          <a:bodyPr/>
          <a:lstStyle/>
          <a:p>
            <a:endParaRPr lang="zh-CN" altLang="en-US"/>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6865" name="图片 3"/>
          <p:cNvPicPr>
            <a:picLocks noChangeAspect="1"/>
          </p:cNvPicPr>
          <p:nvPr/>
        </p:nvPicPr>
        <p:blipFill>
          <a:blip r:embed="rId1" cstate="print"/>
          <a:stretch>
            <a:fillRect/>
          </a:stretch>
        </p:blipFill>
        <p:spPr>
          <a:xfrm rot="5400000">
            <a:off x="2567122" y="-857400"/>
            <a:ext cx="3858300" cy="6859200"/>
          </a:xfrm>
          <a:prstGeom prst="rect">
            <a:avLst/>
          </a:prstGeom>
          <a:noFill/>
          <a:ln w="9525">
            <a:noFill/>
          </a:ln>
        </p:spPr>
      </p:pic>
      <p:pic>
        <p:nvPicPr>
          <p:cNvPr id="36866" name="图片 4"/>
          <p:cNvPicPr>
            <a:picLocks noChangeAspect="1"/>
          </p:cNvPicPr>
          <p:nvPr/>
        </p:nvPicPr>
        <p:blipFill>
          <a:blip r:embed="rId2" cstate="print"/>
          <a:stretch>
            <a:fillRect/>
          </a:stretch>
        </p:blipFill>
        <p:spPr>
          <a:xfrm>
            <a:off x="1142400" y="643050"/>
            <a:ext cx="2403102" cy="523967"/>
          </a:xfrm>
          <a:prstGeom prst="rect">
            <a:avLst/>
          </a:prstGeom>
          <a:noFill/>
          <a:ln w="9525">
            <a:noFill/>
          </a:ln>
        </p:spPr>
      </p:pic>
      <p:sp>
        <p:nvSpPr>
          <p:cNvPr id="14" name="Freeform: Shape 36"/>
          <p:cNvSpPr/>
          <p:nvPr/>
        </p:nvSpPr>
        <p:spPr bwMode="auto">
          <a:xfrm>
            <a:off x="152516" y="2343156"/>
            <a:ext cx="1664739" cy="806133"/>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36873" name="矩形 20"/>
          <p:cNvSpPr/>
          <p:nvPr/>
        </p:nvSpPr>
        <p:spPr>
          <a:xfrm>
            <a:off x="76198" y="2367965"/>
            <a:ext cx="1828872" cy="584775"/>
          </a:xfrm>
          <a:prstGeom prst="rect">
            <a:avLst/>
          </a:prstGeom>
          <a:noFill/>
          <a:ln w="9525">
            <a:noFill/>
          </a:ln>
        </p:spPr>
        <p:txBody>
          <a:bodyPr wrap="square" anchor="t" anchorCtr="0">
            <a:spAutoFit/>
          </a:bodyPr>
          <a:lstStyle/>
          <a:p>
            <a:pPr algn="ctr"/>
            <a:r>
              <a:rPr lang="zh-CN" altLang="en-US" sz="3200" dirty="0"/>
              <a:t>结构衔接</a:t>
            </a:r>
            <a:endParaRPr lang="en-US" altLang="zh-CN" sz="3200" dirty="0">
              <a:solidFill>
                <a:srgbClr val="404040"/>
              </a:solidFill>
              <a:latin typeface="幼圆" panose="02010509060101010101" pitchFamily="49" charset="-122"/>
              <a:ea typeface="幼圆" panose="02010509060101010101" pitchFamily="49" charset="-122"/>
            </a:endParaRPr>
          </a:p>
        </p:txBody>
      </p:sp>
      <p:sp>
        <p:nvSpPr>
          <p:cNvPr id="7" name="圆角矩形 6"/>
          <p:cNvSpPr/>
          <p:nvPr/>
        </p:nvSpPr>
        <p:spPr>
          <a:xfrm>
            <a:off x="2133664" y="2343156"/>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1" name="右大括号 40"/>
          <p:cNvSpPr/>
          <p:nvPr/>
        </p:nvSpPr>
        <p:spPr>
          <a:xfrm rot="10800000">
            <a:off x="1905070" y="1200186"/>
            <a:ext cx="152396" cy="335271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fontAlgn="base"/>
            <a:endParaRPr lang="zh-CN" altLang="en-US" sz="2700" strike="noStrike" noProof="1"/>
          </a:p>
        </p:txBody>
      </p:sp>
      <p:sp>
        <p:nvSpPr>
          <p:cNvPr id="48" name="圆角矩形 47"/>
          <p:cNvSpPr/>
          <p:nvPr/>
        </p:nvSpPr>
        <p:spPr>
          <a:xfrm>
            <a:off x="2133664" y="971592"/>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9" name="圆角矩形 48"/>
          <p:cNvSpPr/>
          <p:nvPr/>
        </p:nvSpPr>
        <p:spPr>
          <a:xfrm>
            <a:off x="2133664" y="3943314"/>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55" name="TextBox 54"/>
          <p:cNvSpPr txBox="1"/>
          <p:nvPr/>
        </p:nvSpPr>
        <p:spPr>
          <a:xfrm>
            <a:off x="2209862" y="1047790"/>
            <a:ext cx="2133544" cy="646331"/>
          </a:xfrm>
          <a:prstGeom prst="rect">
            <a:avLst/>
          </a:prstGeom>
          <a:noFill/>
        </p:spPr>
        <p:txBody>
          <a:bodyPr wrap="square" rtlCol="0">
            <a:spAutoFit/>
          </a:bodyPr>
          <a:lstStyle/>
          <a:p>
            <a:r>
              <a:rPr lang="zh-CN" altLang="en-US" dirty="0"/>
              <a:t>段首设空</a:t>
            </a:r>
            <a:endParaRPr lang="zh-CN" altLang="en-US" dirty="0"/>
          </a:p>
        </p:txBody>
      </p:sp>
      <p:sp>
        <p:nvSpPr>
          <p:cNvPr id="56" name="矩形 55"/>
          <p:cNvSpPr/>
          <p:nvPr/>
        </p:nvSpPr>
        <p:spPr>
          <a:xfrm>
            <a:off x="2286060" y="2419354"/>
            <a:ext cx="2031325" cy="646331"/>
          </a:xfrm>
          <a:prstGeom prst="rect">
            <a:avLst/>
          </a:prstGeom>
        </p:spPr>
        <p:txBody>
          <a:bodyPr wrap="none">
            <a:spAutoFit/>
          </a:bodyPr>
          <a:lstStyle/>
          <a:p>
            <a:r>
              <a:rPr lang="zh-CN" altLang="en-US" dirty="0"/>
              <a:t>段中设空</a:t>
            </a:r>
            <a:endParaRPr lang="zh-CN" altLang="en-US" dirty="0"/>
          </a:p>
        </p:txBody>
      </p:sp>
      <p:sp>
        <p:nvSpPr>
          <p:cNvPr id="57" name="矩形 56"/>
          <p:cNvSpPr/>
          <p:nvPr/>
        </p:nvSpPr>
        <p:spPr>
          <a:xfrm>
            <a:off x="2286060" y="4019512"/>
            <a:ext cx="2031325" cy="646331"/>
          </a:xfrm>
          <a:prstGeom prst="rect">
            <a:avLst/>
          </a:prstGeom>
        </p:spPr>
        <p:txBody>
          <a:bodyPr wrap="none">
            <a:spAutoFit/>
          </a:bodyPr>
          <a:lstStyle/>
          <a:p>
            <a:r>
              <a:rPr lang="zh-CN" altLang="en-US" dirty="0"/>
              <a:t>段尾设空</a:t>
            </a:r>
            <a:endParaRPr lang="zh-CN" alt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533506" y="819196"/>
            <a:ext cx="8076988" cy="4031873"/>
          </a:xfrm>
          <a:prstGeom prst="rect">
            <a:avLst/>
          </a:prstGeom>
          <a:noFill/>
        </p:spPr>
        <p:txBody>
          <a:bodyPr wrap="square" rtlCol="0">
            <a:spAutoFit/>
          </a:bodyPr>
          <a:lstStyle/>
          <a:p>
            <a:pPr lvl="0" indent="304800" algn="just" eaLnBrk="0" hangingPunct="0"/>
            <a:r>
              <a:rPr lang="en-US" altLang="zh-CN" sz="3200" dirty="0">
                <a:cs typeface="Times New Roman" panose="02020603050405020304" pitchFamily="18" charset="0"/>
              </a:rPr>
              <a:t>______ Do not follow the people who make you feel not-good-enough. Why do you follow them? Are you hoping that eventually you will feel empowered because your life is better than theirs? Know that your life is your own; you are the only you in this world.</a:t>
            </a:r>
            <a:endParaRPr lang="en-US" altLang="zh-CN" sz="3200" dirty="0">
              <a:cs typeface="Times New Roman" panose="02020603050405020304" pitchFamily="18" charset="0"/>
            </a:endParaRPr>
          </a:p>
          <a:p>
            <a:pPr indent="304800" algn="r" eaLnBrk="0" hangingPunct="0"/>
            <a:r>
              <a:rPr lang="zh-CN" altLang="zh-CN" sz="3200" dirty="0"/>
              <a:t>（</a:t>
            </a:r>
            <a:r>
              <a:rPr lang="en-US" altLang="zh-CN" sz="3200" dirty="0"/>
              <a:t>2020</a:t>
            </a:r>
            <a:r>
              <a:rPr lang="zh-CN" altLang="zh-CN" sz="3200" dirty="0"/>
              <a:t>·全国</a:t>
            </a:r>
            <a:r>
              <a:rPr lang="en-US" altLang="zh-CN" sz="3200" dirty="0"/>
              <a:t>I</a:t>
            </a:r>
            <a:r>
              <a:rPr lang="zh-CN" altLang="zh-CN" sz="3200" dirty="0"/>
              <a:t>卷）</a:t>
            </a:r>
            <a:endParaRPr lang="zh-CN" altLang="zh-CN" sz="3200" dirty="0"/>
          </a:p>
          <a:p>
            <a:pPr lvl="0" indent="304800" algn="just" eaLnBrk="0" hangingPunct="0"/>
            <a:endParaRPr lang="en-US" altLang="zh-CN" sz="3200" dirty="0">
              <a:latin typeface="Arial" panose="020B0604020202020204" pitchFamily="34" charset="0"/>
              <a:cs typeface="Times New Roman" panose="02020603050405020304" pitchFamily="18" charset="0"/>
            </a:endParaRPr>
          </a:p>
        </p:txBody>
      </p:sp>
      <p:sp>
        <p:nvSpPr>
          <p:cNvPr id="2" name="文本框 1"/>
          <p:cNvSpPr txBox="1"/>
          <p:nvPr/>
        </p:nvSpPr>
        <p:spPr>
          <a:xfrm>
            <a:off x="2743248" y="4322"/>
            <a:ext cx="3657504" cy="646331"/>
          </a:xfrm>
          <a:prstGeom prst="rect">
            <a:avLst/>
          </a:prstGeom>
          <a:noFill/>
        </p:spPr>
        <p:txBody>
          <a:bodyPr wrap="square" rtlCol="0">
            <a:spAutoFit/>
          </a:bodyPr>
          <a:lstStyle/>
          <a:p>
            <a:pPr algn="ctr"/>
            <a:r>
              <a:rPr lang="zh-CN" altLang="en-US" dirty="0">
                <a:solidFill>
                  <a:srgbClr val="0000FF"/>
                </a:solidFill>
              </a:rPr>
              <a:t>片段一</a:t>
            </a:r>
            <a:endParaRPr lang="zh-CN" altLang="en-US" dirty="0">
              <a:solidFill>
                <a:srgbClr val="0000FF"/>
              </a:solidFill>
            </a:endParaRP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0" y="742998"/>
            <a:ext cx="8991364" cy="4031873"/>
          </a:xfrm>
          <a:prstGeom prst="rect">
            <a:avLst/>
          </a:prstGeom>
          <a:noFill/>
        </p:spPr>
        <p:txBody>
          <a:bodyPr wrap="square" rtlCol="0">
            <a:spAutoFit/>
          </a:bodyPr>
          <a:lstStyle/>
          <a:p>
            <a:pPr lvl="0" indent="304800" algn="just" eaLnBrk="0" hangingPunct="0"/>
            <a:r>
              <a:rPr lang="en-US" altLang="zh-CN" sz="3200" dirty="0">
                <a:cs typeface="Times New Roman" panose="02020603050405020304" pitchFamily="18" charset="0"/>
              </a:rPr>
              <a:t>A. Feeling upset again?</a:t>
            </a:r>
            <a:r>
              <a:rPr lang="en-US" altLang="zh-CN" sz="3200" dirty="0">
                <a:latin typeface="Arial" panose="020B0604020202020204" pitchFamily="34" charset="0"/>
                <a:cs typeface="Times New Roman" panose="02020603050405020304" pitchFamily="18" charset="0"/>
              </a:rPr>
              <a:t>	</a:t>
            </a:r>
            <a:endParaRPr lang="en-US" altLang="zh-CN" sz="3200" dirty="0">
              <a:latin typeface="Arial" panose="020B0604020202020204" pitchFamily="34" charset="0"/>
              <a:cs typeface="Times New Roman" panose="02020603050405020304" pitchFamily="18" charset="0"/>
            </a:endParaRPr>
          </a:p>
          <a:p>
            <a:pPr lvl="0" indent="304800" algn="just" eaLnBrk="0" hangingPunct="0"/>
            <a:r>
              <a:rPr lang="en-US" altLang="zh-CN" sz="3200" dirty="0">
                <a:cs typeface="Times New Roman" panose="02020603050405020304" pitchFamily="18" charset="0"/>
              </a:rPr>
              <a:t>B. Where do you start?</a:t>
            </a:r>
            <a:endParaRPr lang="en-US" altLang="zh-CN" sz="3200" dirty="0">
              <a:latin typeface="Arial" panose="020B0604020202020204" pitchFamily="34" charset="0"/>
              <a:cs typeface="宋体" panose="02010600030101010101" pitchFamily="2" charset="-122"/>
            </a:endParaRPr>
          </a:p>
          <a:p>
            <a:pPr lvl="0" indent="304800" eaLnBrk="0" hangingPunct="0"/>
            <a:r>
              <a:rPr lang="en-US" altLang="zh-CN" sz="3200" dirty="0">
                <a:cs typeface="Times New Roman" panose="02020603050405020304" pitchFamily="18" charset="0"/>
              </a:rPr>
              <a:t>C. Nothing is too small to celebrate.</a:t>
            </a:r>
            <a:endParaRPr lang="en-US" altLang="zh-CN" sz="3200" dirty="0">
              <a:latin typeface="Arial" panose="020B0604020202020204" pitchFamily="34" charset="0"/>
              <a:cs typeface="宋体" panose="02010600030101010101" pitchFamily="2" charset="-122"/>
            </a:endParaRPr>
          </a:p>
          <a:p>
            <a:pPr lvl="0" indent="304800" eaLnBrk="0" hangingPunct="0"/>
            <a:r>
              <a:rPr lang="en-US" altLang="zh-CN" sz="3200" dirty="0">
                <a:cs typeface="Times New Roman" panose="02020603050405020304" pitchFamily="18" charset="0"/>
              </a:rPr>
              <a:t>D. Remember, you are only human.</a:t>
            </a:r>
            <a:endParaRPr lang="en-US" altLang="zh-CN" sz="3200" dirty="0">
              <a:latin typeface="Arial" panose="020B0604020202020204" pitchFamily="34" charset="0"/>
              <a:cs typeface="宋体" panose="02010600030101010101" pitchFamily="2" charset="-122"/>
            </a:endParaRPr>
          </a:p>
          <a:p>
            <a:pPr lvl="0" indent="304800" eaLnBrk="0" hangingPunct="0"/>
            <a:r>
              <a:rPr lang="en-US" altLang="zh-CN" sz="3200" dirty="0">
                <a:cs typeface="Times New Roman" panose="02020603050405020304" pitchFamily="18" charset="0"/>
              </a:rPr>
              <a:t>E. Set an intention for self-acceptance.</a:t>
            </a:r>
            <a:endParaRPr lang="en-US" altLang="zh-CN" sz="3200" dirty="0">
              <a:latin typeface="Arial" panose="020B0604020202020204" pitchFamily="34" charset="0"/>
              <a:cs typeface="宋体" panose="02010600030101010101" pitchFamily="2" charset="-122"/>
            </a:endParaRPr>
          </a:p>
          <a:p>
            <a:pPr lvl="0" indent="304800" eaLnBrk="0" hangingPunct="0"/>
            <a:r>
              <a:rPr lang="en-US" altLang="zh-CN" sz="3200" dirty="0">
                <a:cs typeface="Times New Roman" panose="02020603050405020304" pitchFamily="18" charset="0"/>
              </a:rPr>
              <a:t>F. Stop comparing yourself with others.</a:t>
            </a:r>
            <a:endParaRPr lang="en-US" altLang="zh-CN" sz="3200" dirty="0">
              <a:latin typeface="Arial" panose="020B0604020202020204" pitchFamily="34" charset="0"/>
              <a:cs typeface="宋体" panose="02010600030101010101" pitchFamily="2" charset="-122"/>
            </a:endParaRPr>
          </a:p>
          <a:p>
            <a:pPr lvl="0" indent="304800" eaLnBrk="0" hangingPunct="0"/>
            <a:r>
              <a:rPr lang="en-US" altLang="zh-CN" sz="3200" dirty="0">
                <a:cs typeface="Times New Roman" panose="02020603050405020304" pitchFamily="18" charset="0"/>
              </a:rPr>
              <a:t>G. When does the comparison game start?</a:t>
            </a:r>
            <a:endParaRPr lang="en-US" altLang="zh-CN" sz="3200" dirty="0">
              <a:latin typeface="Arial" panose="020B0604020202020204" pitchFamily="34" charset="0"/>
              <a:cs typeface="宋体" panose="02010600030101010101" pitchFamily="2" charset="-122"/>
            </a:endParaRPr>
          </a:p>
          <a:p>
            <a:endParaRPr lang="zh-CN" altLang="en-US" sz="3200" dirty="0"/>
          </a:p>
        </p:txBody>
      </p:sp>
      <p:sp>
        <p:nvSpPr>
          <p:cNvPr id="3" name="TextBox 2"/>
          <p:cNvSpPr txBox="1"/>
          <p:nvPr/>
        </p:nvSpPr>
        <p:spPr>
          <a:xfrm>
            <a:off x="228714" y="3105136"/>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81110" y="742998"/>
            <a:ext cx="8457978" cy="4276725"/>
          </a:xfrm>
          <a:prstGeom prst="rect">
            <a:avLst/>
          </a:prstGeom>
          <a:noFill/>
        </p:spPr>
        <p:txBody>
          <a:bodyPr wrap="square" rtlCol="0">
            <a:spAutoFit/>
          </a:bodyPr>
          <a:lstStyle/>
          <a:p>
            <a:pPr lvl="0" indent="304800" algn="just" eaLnBrk="0" hangingPunct="0"/>
            <a:r>
              <a:rPr lang="en-US" altLang="zh-CN" sz="1600" dirty="0">
                <a:cs typeface="Times New Roman" panose="02020603050405020304" pitchFamily="18" charset="0"/>
              </a:rPr>
              <a:t>Some individuals are born with a gift for public speaking. ___16___ Do you want to be a good public speaker? Here are some principles you must master.</a:t>
            </a:r>
            <a:endParaRPr lang="en-US" altLang="zh-CN" sz="1600" dirty="0">
              <a:latin typeface="Arial" panose="020B0604020202020204" pitchFamily="34" charset="0"/>
              <a:cs typeface="宋体" panose="02010600030101010101" pitchFamily="2" charset="-122"/>
            </a:endParaRPr>
          </a:p>
          <a:p>
            <a:pPr lvl="0" indent="304800" algn="just" eaLnBrk="0" hangingPunct="0"/>
            <a:r>
              <a:rPr lang="en-US" altLang="zh-CN" sz="1600" dirty="0">
                <a:cs typeface="Times New Roman" panose="02020603050405020304" pitchFamily="18" charset="0"/>
              </a:rPr>
              <a:t>People want to listen to someone who is interesting, relaxed and comfortable. Too often when you stand up to give a speech, you focus on the </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public</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 at the expense of the </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speaking</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 ___17___ Focus on the speaking. Talk directly to your audience, be yourself and make a connection.</a:t>
            </a:r>
            <a:endParaRPr lang="en-US" altLang="zh-CN" sz="1600" dirty="0">
              <a:latin typeface="Arial" panose="020B0604020202020204" pitchFamily="34" charset="0"/>
              <a:cs typeface="宋体" panose="02010600030101010101" pitchFamily="2" charset="-122"/>
            </a:endParaRPr>
          </a:p>
          <a:p>
            <a:pPr lvl="0" indent="304800" algn="just" eaLnBrk="0" hangingPunct="0"/>
            <a:r>
              <a:rPr lang="en-US" altLang="zh-CN" sz="1600" dirty="0">
                <a:cs typeface="Times New Roman" panose="02020603050405020304" pitchFamily="18" charset="0"/>
              </a:rPr>
              <a:t>Even the most successful public speaker will make mistakes. Yet the only one who cares about any mistake is the one who is speaking. People</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s attention wanders constantly. In fact, most people only absorb about 20 percent of a speaker</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s message. So, don</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t stop speaking when you make a mistake unless it</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s a truly serious one. ___18___</a:t>
            </a:r>
            <a:endParaRPr lang="en-US" altLang="zh-CN" sz="1600" dirty="0">
              <a:latin typeface="Arial" panose="020B0604020202020204" pitchFamily="34" charset="0"/>
              <a:cs typeface="宋体" panose="02010600030101010101" pitchFamily="2" charset="-122"/>
            </a:endParaRPr>
          </a:p>
          <a:p>
            <a:pPr lvl="0" indent="304800" algn="just" eaLnBrk="0" hangingPunct="0"/>
            <a:r>
              <a:rPr lang="en-US" altLang="zh-CN" sz="1600" dirty="0">
                <a:cs typeface="Times New Roman" panose="02020603050405020304" pitchFamily="18" charset="0"/>
              </a:rPr>
              <a:t>Your goal is not to be a perfect public speaker. ___19___ And like everything else in life, that takes practice. Remember, even world champion athletes practice their skills on a consistent basis.</a:t>
            </a:r>
            <a:endParaRPr lang="en-US" altLang="zh-CN" sz="1600" dirty="0">
              <a:latin typeface="Arial" panose="020B0604020202020204" pitchFamily="34" charset="0"/>
              <a:cs typeface="宋体" panose="02010600030101010101" pitchFamily="2" charset="-122"/>
            </a:endParaRPr>
          </a:p>
          <a:p>
            <a:pPr lvl="0" indent="304800" algn="just" eaLnBrk="0" hangingPunct="0"/>
            <a:r>
              <a:rPr lang="en-US" altLang="zh-CN" sz="1600" dirty="0">
                <a:cs typeface="Times New Roman" panose="02020603050405020304" pitchFamily="18" charset="0"/>
              </a:rPr>
              <a:t>___20___ It</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s rare to hear someone say, </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I wish that speaker had spoken longer.</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 On the other hand, you probably can</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t count the times that you</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ve thought, </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I</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m glad that talk is over. It seemed to go on forever!</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 So surprise your audience. Always make your presentation a bit shorter than anticipated. It</a:t>
            </a:r>
            <a:r>
              <a:rPr lang="en-US" altLang="zh-CN" sz="1600" dirty="0">
                <a:latin typeface="Arial" panose="020B0604020202020204"/>
                <a:cs typeface="Times New Roman" panose="02020603050405020304" pitchFamily="18" charset="0"/>
              </a:rPr>
              <a:t>’</a:t>
            </a:r>
            <a:r>
              <a:rPr lang="en-US" altLang="zh-CN" sz="1600" dirty="0">
                <a:cs typeface="Times New Roman" panose="02020603050405020304" pitchFamily="18" charset="0"/>
              </a:rPr>
              <a:t>s better to leave your listeners wishing for more than shifting restlessly in their seats waiting for your speech finally to end.</a:t>
            </a:r>
            <a:endParaRPr lang="en-US" altLang="zh-CN" sz="1600" dirty="0">
              <a:latin typeface="Arial" panose="020B0604020202020204" pitchFamily="34" charset="0"/>
              <a:cs typeface="宋体" panose="02010600030101010101" pitchFamily="2" charset="-122"/>
            </a:endParaRPr>
          </a:p>
          <a:p>
            <a:endParaRPr lang="zh-CN" altLang="en-US" sz="1600" dirty="0"/>
          </a:p>
        </p:txBody>
      </p:sp>
      <p:sp>
        <p:nvSpPr>
          <p:cNvPr id="4" name="文本框 3"/>
          <p:cNvSpPr txBox="1"/>
          <p:nvPr/>
        </p:nvSpPr>
        <p:spPr>
          <a:xfrm>
            <a:off x="2514654" y="133414"/>
            <a:ext cx="4572000" cy="523220"/>
          </a:xfrm>
          <a:prstGeom prst="rect">
            <a:avLst/>
          </a:prstGeom>
          <a:noFill/>
        </p:spPr>
        <p:txBody>
          <a:bodyPr wrap="square">
            <a:spAutoFit/>
          </a:bodyPr>
          <a:lstStyle/>
          <a:p>
            <a:pPr marL="0" marR="0" lvl="0" indent="30480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2020</a:t>
            </a:r>
            <a:r>
              <a:rPr kumimoji="0" lang="zh-CN" alt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新高考全国卷</a:t>
            </a:r>
            <a:r>
              <a:rPr kumimoji="0" lang="en-US" altLang="zh-CN" sz="2800" b="1" i="0" u="none" strike="noStrike" kern="12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I</a:t>
            </a:r>
            <a:endParaRPr kumimoji="0" lang="en-US" altLang="zh-CN" sz="2800" b="1" i="0" u="none" strike="noStrike" kern="1200" cap="none" spc="0" normalizeH="0" baseline="0" noProof="0" dirty="0">
              <a:ln>
                <a:noFill/>
              </a:ln>
              <a:solidFill>
                <a:srgbClr val="000000"/>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228714" y="819196"/>
            <a:ext cx="8610374" cy="4154984"/>
          </a:xfrm>
          <a:prstGeom prst="rect">
            <a:avLst/>
          </a:prstGeom>
          <a:noFill/>
        </p:spPr>
        <p:txBody>
          <a:bodyPr wrap="square" rtlCol="0">
            <a:spAutoFit/>
          </a:bodyPr>
          <a:lstStyle/>
          <a:p>
            <a:pPr lvl="0" indent="304800" algn="just" eaLnBrk="0" hangingPunct="0"/>
            <a:r>
              <a:rPr lang="en-US" altLang="zh-CN" sz="3200" dirty="0">
                <a:solidFill>
                  <a:srgbClr val="FF0000"/>
                </a:solidFill>
                <a:cs typeface="Times New Roman" panose="02020603050405020304" pitchFamily="18" charset="0"/>
              </a:rPr>
              <a:t>Stop comparing yourself with others. </a:t>
            </a:r>
            <a:r>
              <a:rPr lang="en-US" altLang="zh-CN" sz="3200" dirty="0">
                <a:cs typeface="Times New Roman" panose="02020603050405020304" pitchFamily="18" charset="0"/>
              </a:rPr>
              <a:t>Do not follow the people who make you feel not-good-enough. Why do you follow them? Are you hoping that eventually you will feel empowered because your life is better than theirs? Know that your life is your own; you are the only you in this world.</a:t>
            </a:r>
            <a:endParaRPr lang="en-US" altLang="zh-CN" sz="3200" dirty="0">
              <a:cs typeface="Times New Roman" panose="02020603050405020304" pitchFamily="18" charset="0"/>
            </a:endParaRPr>
          </a:p>
          <a:p>
            <a:pPr indent="304800" algn="r" eaLnBrk="0" hangingPunct="0"/>
            <a:r>
              <a:rPr lang="zh-CN" altLang="zh-CN" sz="3200" dirty="0"/>
              <a:t>（</a:t>
            </a:r>
            <a:r>
              <a:rPr lang="en-US" altLang="zh-CN" sz="3200" dirty="0"/>
              <a:t>2020</a:t>
            </a:r>
            <a:r>
              <a:rPr lang="zh-CN" altLang="zh-CN" sz="3200" dirty="0"/>
              <a:t>·全国</a:t>
            </a:r>
            <a:r>
              <a:rPr lang="en-US" altLang="zh-CN" sz="3200" dirty="0"/>
              <a:t>I</a:t>
            </a:r>
            <a:r>
              <a:rPr lang="zh-CN" altLang="zh-CN" sz="3200" dirty="0"/>
              <a:t>卷）</a:t>
            </a:r>
            <a:endParaRPr lang="zh-CN" altLang="zh-CN" sz="3200" dirty="0"/>
          </a:p>
          <a:p>
            <a:pPr lvl="0" indent="304800" algn="just" eaLnBrk="0" hangingPunct="0"/>
            <a:endParaRPr lang="en-US" altLang="zh-CN" dirty="0">
              <a:latin typeface="Arial" panose="020B0604020202020204" pitchFamily="34" charset="0"/>
              <a:cs typeface="Times New Roman" panose="02020603050405020304" pitchFamily="18" charset="0"/>
            </a:endParaRP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228714" y="666800"/>
            <a:ext cx="8610374" cy="4585871"/>
          </a:xfrm>
          <a:prstGeom prst="rect">
            <a:avLst/>
          </a:prstGeom>
          <a:noFill/>
        </p:spPr>
        <p:txBody>
          <a:bodyPr wrap="square" rtlCol="0">
            <a:spAutoFit/>
          </a:bodyPr>
          <a:lstStyle/>
          <a:p>
            <a:pPr lvl="0" indent="304800" algn="just" eaLnBrk="0" hangingPunct="0"/>
            <a:r>
              <a:rPr lang="en-US" altLang="zh-CN" sz="3200" dirty="0">
                <a:solidFill>
                  <a:srgbClr val="FF0000"/>
                </a:solidFill>
                <a:cs typeface="Times New Roman" panose="02020603050405020304" pitchFamily="18" charset="0"/>
              </a:rPr>
              <a:t>Stop comparing yourself with others.</a:t>
            </a:r>
            <a:r>
              <a:rPr lang="en-US" altLang="zh-CN" sz="3200" dirty="0">
                <a:solidFill>
                  <a:srgbClr val="0000FF"/>
                </a:solidFill>
                <a:cs typeface="Times New Roman" panose="02020603050405020304" pitchFamily="18" charset="0"/>
              </a:rPr>
              <a:t>(</a:t>
            </a:r>
            <a:r>
              <a:rPr lang="zh-CN" altLang="en-US" sz="3200" dirty="0">
                <a:solidFill>
                  <a:srgbClr val="0000FF"/>
                </a:solidFill>
                <a:cs typeface="Times New Roman" panose="02020603050405020304" pitchFamily="18" charset="0"/>
              </a:rPr>
              <a:t>主旨概括句</a:t>
            </a:r>
            <a:r>
              <a:rPr lang="en-US" altLang="zh-CN" sz="3200" dirty="0">
                <a:solidFill>
                  <a:srgbClr val="0000FF"/>
                </a:solidFill>
                <a:cs typeface="Times New Roman" panose="02020603050405020304" pitchFamily="18" charset="0"/>
              </a:rPr>
              <a:t>)</a:t>
            </a:r>
            <a:r>
              <a:rPr lang="en-US" altLang="zh-CN" sz="3200" dirty="0">
                <a:solidFill>
                  <a:srgbClr val="FF0000"/>
                </a:solidFill>
                <a:cs typeface="Times New Roman" panose="02020603050405020304" pitchFamily="18" charset="0"/>
              </a:rPr>
              <a:t> </a:t>
            </a:r>
            <a:r>
              <a:rPr lang="en-US" altLang="zh-CN" sz="3200" b="1" u="sng" dirty="0">
                <a:solidFill>
                  <a:srgbClr val="00B050"/>
                </a:solidFill>
                <a:cs typeface="Times New Roman" panose="02020603050405020304" pitchFamily="18" charset="0"/>
              </a:rPr>
              <a:t>Do not follow the people </a:t>
            </a:r>
            <a:r>
              <a:rPr lang="en-US" altLang="zh-CN" sz="3200" dirty="0">
                <a:cs typeface="Times New Roman" panose="02020603050405020304" pitchFamily="18" charset="0"/>
              </a:rPr>
              <a:t>who make you feel not-good-enough. Why do you follow them? Are you hoping that eventually you will feel empowered </a:t>
            </a:r>
            <a:r>
              <a:rPr lang="en-US" altLang="zh-CN" sz="3200" b="1" u="sng" dirty="0">
                <a:solidFill>
                  <a:srgbClr val="00B050"/>
                </a:solidFill>
                <a:cs typeface="Times New Roman" panose="02020603050405020304" pitchFamily="18" charset="0"/>
              </a:rPr>
              <a:t>because your life is better than theirs? </a:t>
            </a:r>
            <a:r>
              <a:rPr lang="en-US" altLang="zh-CN" sz="3200" dirty="0">
                <a:cs typeface="Times New Roman" panose="02020603050405020304" pitchFamily="18" charset="0"/>
              </a:rPr>
              <a:t>Know that </a:t>
            </a:r>
            <a:r>
              <a:rPr lang="en-US" altLang="zh-CN" sz="3200" b="1" u="sng" dirty="0">
                <a:solidFill>
                  <a:srgbClr val="00B050"/>
                </a:solidFill>
                <a:cs typeface="Times New Roman" panose="02020603050405020304" pitchFamily="18" charset="0"/>
              </a:rPr>
              <a:t>your life is your own</a:t>
            </a:r>
            <a:r>
              <a:rPr lang="en-US" altLang="zh-CN" sz="3200" dirty="0">
                <a:cs typeface="Times New Roman" panose="02020603050405020304" pitchFamily="18" charset="0"/>
              </a:rPr>
              <a:t>; you are the only you in this world.</a:t>
            </a:r>
            <a:endParaRPr lang="en-US" altLang="zh-CN" sz="3200" dirty="0">
              <a:cs typeface="Times New Roman" panose="02020603050405020304" pitchFamily="18" charset="0"/>
            </a:endParaRPr>
          </a:p>
          <a:p>
            <a:pPr indent="304800" algn="r" eaLnBrk="0" hangingPunct="0"/>
            <a:r>
              <a:rPr lang="zh-CN" altLang="zh-CN" sz="3200" dirty="0"/>
              <a:t>（</a:t>
            </a:r>
            <a:r>
              <a:rPr lang="en-US" altLang="zh-CN" sz="3200" dirty="0"/>
              <a:t>2020</a:t>
            </a:r>
            <a:r>
              <a:rPr lang="zh-CN" altLang="zh-CN" sz="3200" dirty="0"/>
              <a:t>·全国</a:t>
            </a:r>
            <a:r>
              <a:rPr lang="en-US" altLang="zh-CN" sz="3200" dirty="0"/>
              <a:t>I</a:t>
            </a:r>
            <a:r>
              <a:rPr lang="zh-CN" altLang="zh-CN" sz="3200" dirty="0"/>
              <a:t>卷）</a:t>
            </a:r>
            <a:endParaRPr lang="zh-CN" altLang="zh-CN" sz="3200" dirty="0"/>
          </a:p>
          <a:p>
            <a:pPr lvl="0" indent="304800" algn="just" eaLnBrk="0" hangingPunct="0"/>
            <a:endParaRPr lang="en-US" altLang="zh-CN" dirty="0">
              <a:latin typeface="Arial" panose="020B0604020202020204" pitchFamily="34" charset="0"/>
              <a:cs typeface="Times New Roman" panose="02020603050405020304" pitchFamily="18" charset="0"/>
            </a:endParaRP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0" y="666810"/>
            <a:ext cx="9144000" cy="4276725"/>
          </a:xfrm>
          <a:prstGeom prst="rect">
            <a:avLst/>
          </a:prstGeom>
          <a:noFill/>
        </p:spPr>
        <p:txBody>
          <a:bodyPr wrap="square" rtlCol="0">
            <a:spAutoFit/>
          </a:bodyPr>
          <a:lstStyle/>
          <a:p>
            <a:pPr indent="457200" algn="just"/>
            <a:r>
              <a:rPr lang="en-US" altLang="zh-CN" sz="2400" dirty="0"/>
              <a:t>Parisians are different from you and me. They never look lazy or untidy. As someone noted in this paper a couple of weeks ago, they eat great food and never gain weight. The food is so delicious that you don’t need much of it to make you happy. French strawberries do not taste like cardboard. Instead, they explode in your mouth like little flavor bombs.</a:t>
            </a:r>
            <a:endParaRPr lang="en-US" altLang="zh-CN" sz="2400" dirty="0"/>
          </a:p>
          <a:p>
            <a:pPr algn="just"/>
            <a:r>
              <a:rPr lang="en-US" altLang="zh-CN" sz="2400" dirty="0">
                <a:sym typeface="+mn-ea"/>
              </a:rPr>
              <a:t>      ______ On our first morning in Paris, I went around the corner to the food market to pick up some groceries. I bought a handful of perfectly ripe small strawberries and a little sweet melon. My husband and I agreed they were the best fruit we had ever eaten. But they cost $18!</a:t>
            </a:r>
            <a:endParaRPr lang="en-US" altLang="zh-CN" sz="2400" dirty="0"/>
          </a:p>
          <a:p>
            <a:pPr algn="just"/>
            <a:r>
              <a:rPr lang="en-US" altLang="zh-CN" sz="2800" dirty="0">
                <a:sym typeface="+mn-ea"/>
              </a:rPr>
              <a:t>                                                                    </a:t>
            </a:r>
            <a:r>
              <a:rPr lang="zh-CN" altLang="zh-CN" sz="2800" dirty="0">
                <a:sym typeface="+mn-ea"/>
              </a:rPr>
              <a:t>（</a:t>
            </a:r>
            <a:r>
              <a:rPr lang="en-US" altLang="zh-CN" sz="2800" dirty="0">
                <a:sym typeface="+mn-ea"/>
              </a:rPr>
              <a:t>2021•</a:t>
            </a:r>
            <a:r>
              <a:rPr lang="zh-CN" altLang="en-US" sz="2800" dirty="0">
                <a:sym typeface="+mn-ea"/>
              </a:rPr>
              <a:t>新高考</a:t>
            </a:r>
            <a:r>
              <a:rPr lang="en-US" altLang="zh-CN" sz="2800" dirty="0">
                <a:sym typeface="+mn-ea"/>
              </a:rPr>
              <a:t>I</a:t>
            </a:r>
            <a:r>
              <a:rPr lang="zh-CN" altLang="en-US" sz="2800" dirty="0">
                <a:sym typeface="+mn-ea"/>
              </a:rPr>
              <a:t>卷</a:t>
            </a:r>
            <a:r>
              <a:rPr lang="zh-CN" altLang="zh-CN" sz="2800" dirty="0">
                <a:sym typeface="+mn-ea"/>
              </a:rPr>
              <a:t>）</a:t>
            </a:r>
            <a:endParaRPr lang="en-US" altLang="zh-CN" sz="2800" dirty="0"/>
          </a:p>
          <a:p>
            <a:pPr lvl="0" indent="304800" algn="just" eaLnBrk="0" hangingPunct="0"/>
            <a:endParaRPr lang="en-US" altLang="zh-CN" sz="2800" dirty="0">
              <a:latin typeface="Arial" panose="020B0604020202020204" pitchFamily="34" charset="0"/>
              <a:cs typeface="Times New Roman" panose="02020603050405020304" pitchFamily="18" charset="0"/>
            </a:endParaRPr>
          </a:p>
        </p:txBody>
      </p:sp>
      <p:sp>
        <p:nvSpPr>
          <p:cNvPr id="4" name="文本框 3"/>
          <p:cNvSpPr txBox="1"/>
          <p:nvPr/>
        </p:nvSpPr>
        <p:spPr>
          <a:xfrm>
            <a:off x="2743248" y="133227"/>
            <a:ext cx="3657504" cy="646331"/>
          </a:xfrm>
          <a:prstGeom prst="rect">
            <a:avLst/>
          </a:prstGeom>
          <a:noFill/>
        </p:spPr>
        <p:txBody>
          <a:bodyPr wrap="square" rtlCol="0">
            <a:spAutoFit/>
          </a:bodyPr>
          <a:lstStyle/>
          <a:p>
            <a:pPr algn="ctr"/>
            <a:r>
              <a:rPr lang="zh-CN" altLang="en-US" dirty="0">
                <a:solidFill>
                  <a:srgbClr val="0000FF"/>
                </a:solidFill>
              </a:rPr>
              <a:t>片段二</a:t>
            </a:r>
            <a:endParaRPr lang="zh-CN" altLang="en-US" dirty="0">
              <a:solidFill>
                <a:srgbClr val="0000FF"/>
              </a:solidFill>
            </a:endParaRP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5032" y="666800"/>
            <a:ext cx="8838968" cy="4093428"/>
          </a:xfrm>
          <a:prstGeom prst="rect">
            <a:avLst/>
          </a:prstGeom>
          <a:noFill/>
        </p:spPr>
        <p:txBody>
          <a:bodyPr wrap="square" rtlCol="0">
            <a:spAutoFit/>
          </a:bodyPr>
          <a:lstStyle/>
          <a:p>
            <a:r>
              <a:rPr lang="en-US" altLang="zh-CN" sz="2800" dirty="0"/>
              <a:t>A. Not all the customers are tourists.</a:t>
            </a:r>
            <a:endParaRPr lang="zh-CN" altLang="zh-CN" sz="2800" dirty="0"/>
          </a:p>
          <a:p>
            <a:r>
              <a:rPr lang="en-US" altLang="zh-CN" sz="2800" dirty="0"/>
              <a:t>B. The quality of life in France is equally excellent.</a:t>
            </a:r>
            <a:endParaRPr lang="zh-CN" altLang="zh-CN" sz="2800" dirty="0"/>
          </a:p>
          <a:p>
            <a:r>
              <a:rPr lang="en-US" altLang="zh-CN" sz="2800" dirty="0"/>
              <a:t>C. There was a nice kitchen and a comfortable bed.</a:t>
            </a:r>
            <a:endParaRPr lang="zh-CN" altLang="zh-CN" sz="2800" dirty="0"/>
          </a:p>
          <a:p>
            <a:r>
              <a:rPr lang="en-US" altLang="zh-CN" sz="2800" dirty="0"/>
              <a:t>D. The amazing food is mainly consumed by local farmers.</a:t>
            </a:r>
            <a:endParaRPr lang="zh-CN" altLang="zh-CN" sz="2800" dirty="0"/>
          </a:p>
          <a:p>
            <a:r>
              <a:rPr lang="en-US" altLang="zh-CN" sz="2800" dirty="0"/>
              <a:t>E. That’s not the only reason the French eat less than we do.</a:t>
            </a:r>
            <a:endParaRPr lang="zh-CN" altLang="zh-CN" sz="2800" dirty="0"/>
          </a:p>
          <a:p>
            <a:r>
              <a:rPr lang="en-US" altLang="zh-CN" sz="2800" dirty="0"/>
              <a:t>F. Our aim was to see if we could live, in some way, like real Parisians.</a:t>
            </a:r>
            <a:endParaRPr lang="zh-CN" altLang="zh-CN" sz="2800" dirty="0"/>
          </a:p>
          <a:p>
            <a:r>
              <a:rPr lang="en-US" altLang="zh-CN" sz="2800" dirty="0"/>
              <a:t>G. The food is so delicious that you don’t need much of it to make you happy</a:t>
            </a:r>
            <a:r>
              <a:rPr lang="en-US" altLang="zh-CN" dirty="0"/>
              <a:t>.</a:t>
            </a:r>
            <a:endParaRPr lang="zh-CN" altLang="zh-CN" dirty="0"/>
          </a:p>
        </p:txBody>
      </p:sp>
      <p:sp>
        <p:nvSpPr>
          <p:cNvPr id="3" name="TextBox 2"/>
          <p:cNvSpPr txBox="1"/>
          <p:nvPr/>
        </p:nvSpPr>
        <p:spPr>
          <a:xfrm>
            <a:off x="152516" y="2258004"/>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5032" y="666800"/>
            <a:ext cx="8838968" cy="4093428"/>
          </a:xfrm>
          <a:prstGeom prst="rect">
            <a:avLst/>
          </a:prstGeom>
          <a:noFill/>
        </p:spPr>
        <p:txBody>
          <a:bodyPr wrap="square" rtlCol="0">
            <a:spAutoFit/>
          </a:bodyPr>
          <a:lstStyle/>
          <a:p>
            <a:r>
              <a:rPr lang="en-US" altLang="zh-CN" sz="2800" dirty="0"/>
              <a:t>A. Not all the customers are tourists.</a:t>
            </a:r>
            <a:endParaRPr lang="zh-CN" altLang="zh-CN" sz="2800" dirty="0"/>
          </a:p>
          <a:p>
            <a:r>
              <a:rPr lang="en-US" altLang="zh-CN" sz="2800" dirty="0"/>
              <a:t>B. The quality of life in France is equally excellent.</a:t>
            </a:r>
            <a:endParaRPr lang="zh-CN" altLang="zh-CN" sz="2800" dirty="0"/>
          </a:p>
          <a:p>
            <a:r>
              <a:rPr lang="en-US" altLang="zh-CN" sz="2800" dirty="0"/>
              <a:t>C. There was a nice kitchen and a comfortable bed.</a:t>
            </a:r>
            <a:endParaRPr lang="zh-CN" altLang="zh-CN" sz="2800" dirty="0"/>
          </a:p>
          <a:p>
            <a:r>
              <a:rPr lang="en-US" altLang="zh-CN" sz="2800" dirty="0"/>
              <a:t>D. The amazing food is mainly consumed by local farmers.</a:t>
            </a:r>
            <a:endParaRPr lang="zh-CN" altLang="zh-CN" sz="2800" dirty="0"/>
          </a:p>
          <a:p>
            <a:r>
              <a:rPr lang="en-US" altLang="zh-CN" sz="2800" dirty="0"/>
              <a:t>E. </a:t>
            </a:r>
            <a:r>
              <a:rPr lang="en-US" altLang="zh-CN" sz="2800" b="1" u="sng" dirty="0">
                <a:solidFill>
                  <a:srgbClr val="FF0000"/>
                </a:solidFill>
              </a:rPr>
              <a:t>That</a:t>
            </a:r>
            <a:r>
              <a:rPr lang="en-US" altLang="zh-CN" sz="2800" dirty="0"/>
              <a:t>’s not the only reason the French eat less than we do.</a:t>
            </a:r>
            <a:endParaRPr lang="zh-CN" altLang="zh-CN" sz="2800" dirty="0"/>
          </a:p>
          <a:p>
            <a:r>
              <a:rPr lang="en-US" altLang="zh-CN" sz="2800" dirty="0"/>
              <a:t>F. Our aim was to see if we could live, in some way, like real Parisians.</a:t>
            </a:r>
            <a:endParaRPr lang="zh-CN" altLang="zh-CN" sz="2800" dirty="0"/>
          </a:p>
          <a:p>
            <a:r>
              <a:rPr lang="en-US" altLang="zh-CN" sz="2800" dirty="0"/>
              <a:t>G. The food is so delicious that you don’t need much of it to make you happy</a:t>
            </a:r>
            <a:r>
              <a:rPr lang="en-US" altLang="zh-CN" dirty="0"/>
              <a:t>.</a:t>
            </a:r>
            <a:endParaRPr lang="zh-CN" altLang="zh-CN" dirty="0"/>
          </a:p>
        </p:txBody>
      </p:sp>
      <p:sp>
        <p:nvSpPr>
          <p:cNvPr id="3" name="TextBox 2"/>
          <p:cNvSpPr txBox="1"/>
          <p:nvPr/>
        </p:nvSpPr>
        <p:spPr>
          <a:xfrm>
            <a:off x="152516" y="2343156"/>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TextBox 2"/>
          <p:cNvSpPr txBox="1"/>
          <p:nvPr/>
        </p:nvSpPr>
        <p:spPr>
          <a:xfrm>
            <a:off x="0" y="438210"/>
            <a:ext cx="9144000" cy="4646295"/>
          </a:xfrm>
          <a:prstGeom prst="rect">
            <a:avLst/>
          </a:prstGeom>
          <a:noFill/>
        </p:spPr>
        <p:txBody>
          <a:bodyPr wrap="square" rtlCol="0">
            <a:spAutoFit/>
          </a:bodyPr>
          <a:lstStyle/>
          <a:p>
            <a:pPr indent="457200" algn="just"/>
            <a:r>
              <a:rPr lang="en-US" altLang="zh-CN" sz="2400" dirty="0"/>
              <a:t>Parisians are different from you and me. They never look lazy or untidy. As someone noted in this paper a couple of weeks ago, they eat great food and never gain weight. </a:t>
            </a:r>
            <a:r>
              <a:rPr lang="en-US" altLang="zh-CN" sz="2400" dirty="0">
                <a:solidFill>
                  <a:srgbClr val="00B050"/>
                </a:solidFill>
              </a:rPr>
              <a:t>The food is so delicious that you don’t need much of it to make you happy. </a:t>
            </a:r>
            <a:r>
              <a:rPr lang="en-US" altLang="zh-CN" sz="2400" dirty="0"/>
              <a:t>French strawberries do not taste like cardboard. Instead, they explode in your mouth like little flavor bombs.</a:t>
            </a:r>
            <a:endParaRPr lang="en-US" altLang="zh-CN" sz="2400" dirty="0"/>
          </a:p>
          <a:p>
            <a:pPr algn="just"/>
            <a:r>
              <a:rPr lang="en-US" altLang="zh-CN" sz="2400" dirty="0">
                <a:sym typeface="+mn-ea"/>
              </a:rPr>
              <a:t>      </a:t>
            </a:r>
            <a:r>
              <a:rPr lang="en-US" altLang="zh-CN" sz="2400" dirty="0">
                <a:solidFill>
                  <a:srgbClr val="FF0000"/>
                </a:solidFill>
                <a:sym typeface="+mn-ea"/>
              </a:rPr>
              <a:t>That’s not the only reason the French eat less than we do.</a:t>
            </a:r>
            <a:r>
              <a:rPr lang="en-US" altLang="zh-CN" sz="2400" dirty="0">
                <a:sym typeface="+mn-ea"/>
              </a:rPr>
              <a:t> On our first morning in Paris, I went around the corner to the food market to pick up some groceries. I bought a handful of perfectly ripe small strawberries and a little sweet melon. My husband and I agreed they were the best fruit we had ever eaten. </a:t>
            </a:r>
            <a:r>
              <a:rPr lang="en-US" altLang="zh-CN" sz="2400" b="1" u="sng" dirty="0">
                <a:solidFill>
                  <a:srgbClr val="00B050"/>
                </a:solidFill>
                <a:sym typeface="+mn-ea"/>
              </a:rPr>
              <a:t>But they cost $18!</a:t>
            </a:r>
            <a:endParaRPr lang="en-US" altLang="zh-CN" sz="2400" b="1" u="sng" dirty="0">
              <a:solidFill>
                <a:srgbClr val="00B050"/>
              </a:solidFill>
            </a:endParaRPr>
          </a:p>
          <a:p>
            <a:pPr algn="just"/>
            <a:r>
              <a:rPr lang="en-US" altLang="zh-CN" sz="2800" dirty="0">
                <a:sym typeface="+mn-ea"/>
              </a:rPr>
              <a:t>                                                                    </a:t>
            </a:r>
            <a:r>
              <a:rPr lang="zh-CN" altLang="zh-CN" sz="2800" dirty="0">
                <a:sym typeface="+mn-ea"/>
              </a:rPr>
              <a:t>（</a:t>
            </a:r>
            <a:r>
              <a:rPr lang="en-US" altLang="zh-CN" sz="2800" dirty="0">
                <a:sym typeface="+mn-ea"/>
              </a:rPr>
              <a:t>2021•</a:t>
            </a:r>
            <a:r>
              <a:rPr lang="zh-CN" altLang="en-US" sz="2800" dirty="0">
                <a:sym typeface="+mn-ea"/>
              </a:rPr>
              <a:t>新高考</a:t>
            </a:r>
            <a:r>
              <a:rPr lang="en-US" altLang="zh-CN" sz="2800" dirty="0">
                <a:sym typeface="+mn-ea"/>
              </a:rPr>
              <a:t>I</a:t>
            </a:r>
            <a:r>
              <a:rPr lang="zh-CN" altLang="en-US" sz="2800" dirty="0">
                <a:sym typeface="+mn-ea"/>
              </a:rPr>
              <a:t>卷</a:t>
            </a:r>
            <a:r>
              <a:rPr lang="zh-CN" altLang="zh-CN" sz="2800" dirty="0">
                <a:sym typeface="+mn-ea"/>
              </a:rPr>
              <a:t>）</a:t>
            </a:r>
            <a:endParaRPr lang="en-US" altLang="zh-CN" sz="2800" dirty="0"/>
          </a:p>
          <a:p>
            <a:pPr lvl="0" indent="304800" algn="just" eaLnBrk="0" hangingPunct="0"/>
            <a:endParaRPr lang="en-US" altLang="zh-CN" sz="2800" dirty="0">
              <a:latin typeface="Arial" panose="020B0604020202020204" pitchFamily="34" charset="0"/>
              <a:cs typeface="Times New Roman" panose="02020603050405020304" pitchFamily="18" charset="0"/>
            </a:endParaRP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5032" y="514404"/>
            <a:ext cx="8838968" cy="4524315"/>
          </a:xfrm>
          <a:prstGeom prst="rect">
            <a:avLst/>
          </a:prstGeom>
          <a:noFill/>
        </p:spPr>
        <p:txBody>
          <a:bodyPr wrap="square" rtlCol="0">
            <a:spAutoFit/>
          </a:bodyPr>
          <a:lstStyle/>
          <a:p>
            <a:r>
              <a:rPr lang="en-US" altLang="zh-CN" sz="2800" dirty="0"/>
              <a:t>A. Not all the customers are tourists.</a:t>
            </a:r>
            <a:endParaRPr lang="zh-CN" altLang="zh-CN" sz="2800" dirty="0"/>
          </a:p>
          <a:p>
            <a:r>
              <a:rPr lang="en-US" altLang="zh-CN" sz="2800" dirty="0"/>
              <a:t>B. The quality of life in France is equally excellent.</a:t>
            </a:r>
            <a:endParaRPr lang="zh-CN" altLang="zh-CN" sz="2800" dirty="0"/>
          </a:p>
          <a:p>
            <a:r>
              <a:rPr lang="en-US" altLang="zh-CN" sz="2800" dirty="0"/>
              <a:t>C. There was a nice kitchen and a comfortable bed.</a:t>
            </a:r>
            <a:endParaRPr lang="zh-CN" altLang="zh-CN" sz="2800" dirty="0"/>
          </a:p>
          <a:p>
            <a:r>
              <a:rPr lang="en-US" altLang="zh-CN" sz="2800" dirty="0"/>
              <a:t>D. The amazing food is mainly consumed by local farmers.</a:t>
            </a:r>
            <a:endParaRPr lang="zh-CN" altLang="zh-CN" sz="2800" dirty="0"/>
          </a:p>
          <a:p>
            <a:r>
              <a:rPr lang="en-US" altLang="zh-CN" sz="2800" dirty="0">
                <a:solidFill>
                  <a:srgbClr val="FF0000"/>
                </a:solidFill>
              </a:rPr>
              <a:t>E. That’s not the only reason the French eat less than we do.</a:t>
            </a:r>
            <a:endParaRPr lang="en-US" altLang="zh-CN" sz="2800" dirty="0">
              <a:solidFill>
                <a:srgbClr val="FF0000"/>
              </a:solidFill>
            </a:endParaRPr>
          </a:p>
          <a:p>
            <a:endParaRPr lang="zh-CN" altLang="zh-CN" sz="2800" dirty="0"/>
          </a:p>
          <a:p>
            <a:r>
              <a:rPr lang="en-US" altLang="zh-CN" sz="2800" dirty="0"/>
              <a:t>F. Our aim was to see if we could live, in some way, like real Parisians.</a:t>
            </a:r>
            <a:endParaRPr lang="zh-CN" altLang="zh-CN" sz="2800" dirty="0"/>
          </a:p>
          <a:p>
            <a:r>
              <a:rPr lang="en-US" altLang="zh-CN" sz="2800" dirty="0"/>
              <a:t>G. The food is so delicious that you don’t need much of it to make you happy</a:t>
            </a:r>
            <a:r>
              <a:rPr lang="en-US" altLang="zh-CN" dirty="0"/>
              <a:t>.</a:t>
            </a:r>
            <a:endParaRPr lang="zh-CN" altLang="zh-CN" dirty="0"/>
          </a:p>
        </p:txBody>
      </p:sp>
      <p:sp>
        <p:nvSpPr>
          <p:cNvPr id="3" name="TextBox 2"/>
          <p:cNvSpPr txBox="1"/>
          <p:nvPr/>
        </p:nvSpPr>
        <p:spPr>
          <a:xfrm>
            <a:off x="762100" y="2724146"/>
            <a:ext cx="2438336" cy="523220"/>
          </a:xfrm>
          <a:prstGeom prst="rect">
            <a:avLst/>
          </a:prstGeom>
          <a:noFill/>
        </p:spPr>
        <p:txBody>
          <a:bodyPr wrap="square" rtlCol="0">
            <a:spAutoFit/>
          </a:bodyPr>
          <a:lstStyle/>
          <a:p>
            <a:r>
              <a:rPr lang="zh-CN" altLang="en-US" sz="2800" b="1" dirty="0">
                <a:solidFill>
                  <a:srgbClr val="0000FF"/>
                </a:solidFill>
              </a:rPr>
              <a:t>语段过渡句</a:t>
            </a:r>
            <a:endParaRPr lang="zh-CN" altLang="en-US" sz="2800" b="1" dirty="0">
              <a:solidFill>
                <a:srgbClr val="0000FF"/>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6865" name="图片 3"/>
          <p:cNvPicPr>
            <a:picLocks noChangeAspect="1"/>
          </p:cNvPicPr>
          <p:nvPr/>
        </p:nvPicPr>
        <p:blipFill>
          <a:blip r:embed="rId1" cstate="print"/>
          <a:stretch>
            <a:fillRect/>
          </a:stretch>
        </p:blipFill>
        <p:spPr>
          <a:xfrm rot="5400000">
            <a:off x="2567122" y="-857400"/>
            <a:ext cx="3858300" cy="6859200"/>
          </a:xfrm>
          <a:prstGeom prst="rect">
            <a:avLst/>
          </a:prstGeom>
          <a:noFill/>
          <a:ln w="9525">
            <a:noFill/>
          </a:ln>
        </p:spPr>
      </p:pic>
      <p:pic>
        <p:nvPicPr>
          <p:cNvPr id="36866" name="图片 4"/>
          <p:cNvPicPr>
            <a:picLocks noChangeAspect="1"/>
          </p:cNvPicPr>
          <p:nvPr/>
        </p:nvPicPr>
        <p:blipFill>
          <a:blip r:embed="rId2" cstate="print"/>
          <a:stretch>
            <a:fillRect/>
          </a:stretch>
        </p:blipFill>
        <p:spPr>
          <a:xfrm>
            <a:off x="1142400" y="643050"/>
            <a:ext cx="2403102" cy="523967"/>
          </a:xfrm>
          <a:prstGeom prst="rect">
            <a:avLst/>
          </a:prstGeom>
          <a:noFill/>
          <a:ln w="9525">
            <a:noFill/>
          </a:ln>
        </p:spPr>
      </p:pic>
      <p:sp>
        <p:nvSpPr>
          <p:cNvPr id="14" name="Freeform: Shape 36"/>
          <p:cNvSpPr/>
          <p:nvPr/>
        </p:nvSpPr>
        <p:spPr bwMode="auto">
          <a:xfrm>
            <a:off x="152516" y="2343156"/>
            <a:ext cx="1664739" cy="806133"/>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36873" name="矩形 20"/>
          <p:cNvSpPr/>
          <p:nvPr/>
        </p:nvSpPr>
        <p:spPr>
          <a:xfrm>
            <a:off x="76198" y="2367965"/>
            <a:ext cx="1828872" cy="584775"/>
          </a:xfrm>
          <a:prstGeom prst="rect">
            <a:avLst/>
          </a:prstGeom>
          <a:noFill/>
          <a:ln w="9525">
            <a:noFill/>
          </a:ln>
        </p:spPr>
        <p:txBody>
          <a:bodyPr wrap="square" anchor="t" anchorCtr="0">
            <a:spAutoFit/>
          </a:bodyPr>
          <a:lstStyle/>
          <a:p>
            <a:pPr algn="ctr"/>
            <a:r>
              <a:rPr lang="zh-CN" altLang="en-US" sz="3200" dirty="0"/>
              <a:t>结构衔接</a:t>
            </a:r>
            <a:endParaRPr lang="en-US" altLang="zh-CN" sz="3200" dirty="0">
              <a:solidFill>
                <a:srgbClr val="404040"/>
              </a:solidFill>
              <a:latin typeface="幼圆" panose="02010509060101010101" pitchFamily="49" charset="-122"/>
              <a:ea typeface="幼圆" panose="02010509060101010101" pitchFamily="49" charset="-122"/>
            </a:endParaRPr>
          </a:p>
        </p:txBody>
      </p:sp>
      <p:sp>
        <p:nvSpPr>
          <p:cNvPr id="7" name="圆角矩形 6"/>
          <p:cNvSpPr/>
          <p:nvPr/>
        </p:nvSpPr>
        <p:spPr>
          <a:xfrm>
            <a:off x="2133664" y="2343156"/>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1" name="下箭头 30"/>
          <p:cNvSpPr/>
          <p:nvPr/>
        </p:nvSpPr>
        <p:spPr>
          <a:xfrm rot="3908243" flipV="1">
            <a:off x="4584186" y="842581"/>
            <a:ext cx="194798" cy="487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1" name="右大括号 40"/>
          <p:cNvSpPr/>
          <p:nvPr/>
        </p:nvSpPr>
        <p:spPr>
          <a:xfrm rot="10800000">
            <a:off x="1905070" y="1200186"/>
            <a:ext cx="152396" cy="335271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fontAlgn="base"/>
            <a:endParaRPr lang="zh-CN" altLang="en-US" sz="2700" strike="noStrike" noProof="1"/>
          </a:p>
        </p:txBody>
      </p:sp>
      <p:sp>
        <p:nvSpPr>
          <p:cNvPr id="42" name="左箭头 41"/>
          <p:cNvSpPr/>
          <p:nvPr/>
        </p:nvSpPr>
        <p:spPr>
          <a:xfrm rot="2166435" flipH="1">
            <a:off x="4442671" y="1475731"/>
            <a:ext cx="496184" cy="2400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5" name="Freeform: Shape 38"/>
          <p:cNvSpPr/>
          <p:nvPr/>
        </p:nvSpPr>
        <p:spPr bwMode="auto">
          <a:xfrm>
            <a:off x="4952990" y="1352582"/>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48" name="圆角矩形 47"/>
          <p:cNvSpPr/>
          <p:nvPr/>
        </p:nvSpPr>
        <p:spPr>
          <a:xfrm>
            <a:off x="2133664" y="971592"/>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9" name="圆角矩形 48"/>
          <p:cNvSpPr/>
          <p:nvPr/>
        </p:nvSpPr>
        <p:spPr>
          <a:xfrm>
            <a:off x="2133664" y="3943314"/>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50" name="Freeform: Shape 38"/>
          <p:cNvSpPr/>
          <p:nvPr/>
        </p:nvSpPr>
        <p:spPr bwMode="auto">
          <a:xfrm>
            <a:off x="4952990" y="590602"/>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5" name="TextBox 54"/>
          <p:cNvSpPr txBox="1"/>
          <p:nvPr/>
        </p:nvSpPr>
        <p:spPr>
          <a:xfrm>
            <a:off x="2209862" y="1047790"/>
            <a:ext cx="2133544" cy="646331"/>
          </a:xfrm>
          <a:prstGeom prst="rect">
            <a:avLst/>
          </a:prstGeom>
          <a:noFill/>
        </p:spPr>
        <p:txBody>
          <a:bodyPr wrap="square" rtlCol="0">
            <a:spAutoFit/>
          </a:bodyPr>
          <a:lstStyle/>
          <a:p>
            <a:r>
              <a:rPr lang="zh-CN" altLang="en-US" dirty="0"/>
              <a:t>段首设空</a:t>
            </a:r>
            <a:endParaRPr lang="zh-CN" altLang="en-US" dirty="0"/>
          </a:p>
        </p:txBody>
      </p:sp>
      <p:sp>
        <p:nvSpPr>
          <p:cNvPr id="56" name="矩形 55"/>
          <p:cNvSpPr/>
          <p:nvPr/>
        </p:nvSpPr>
        <p:spPr>
          <a:xfrm>
            <a:off x="2286060" y="2419354"/>
            <a:ext cx="2031325" cy="646331"/>
          </a:xfrm>
          <a:prstGeom prst="rect">
            <a:avLst/>
          </a:prstGeom>
        </p:spPr>
        <p:txBody>
          <a:bodyPr wrap="none">
            <a:spAutoFit/>
          </a:bodyPr>
          <a:lstStyle/>
          <a:p>
            <a:r>
              <a:rPr lang="zh-CN" altLang="en-US" dirty="0"/>
              <a:t>段中设空</a:t>
            </a:r>
            <a:endParaRPr lang="zh-CN" altLang="en-US" dirty="0"/>
          </a:p>
        </p:txBody>
      </p:sp>
      <p:sp>
        <p:nvSpPr>
          <p:cNvPr id="57" name="矩形 56"/>
          <p:cNvSpPr/>
          <p:nvPr/>
        </p:nvSpPr>
        <p:spPr>
          <a:xfrm>
            <a:off x="2286060" y="4019512"/>
            <a:ext cx="2031325" cy="646331"/>
          </a:xfrm>
          <a:prstGeom prst="rect">
            <a:avLst/>
          </a:prstGeom>
        </p:spPr>
        <p:txBody>
          <a:bodyPr wrap="none">
            <a:spAutoFit/>
          </a:bodyPr>
          <a:lstStyle/>
          <a:p>
            <a:r>
              <a:rPr lang="zh-CN" altLang="en-US" dirty="0"/>
              <a:t>段尾设空</a:t>
            </a:r>
            <a:endParaRPr lang="zh-CN" altLang="en-US" dirty="0"/>
          </a:p>
        </p:txBody>
      </p:sp>
      <p:sp>
        <p:nvSpPr>
          <p:cNvPr id="59" name="TextBox 58"/>
          <p:cNvSpPr txBox="1"/>
          <p:nvPr/>
        </p:nvSpPr>
        <p:spPr>
          <a:xfrm>
            <a:off x="4952990" y="590602"/>
            <a:ext cx="2590732" cy="646331"/>
          </a:xfrm>
          <a:prstGeom prst="rect">
            <a:avLst/>
          </a:prstGeom>
          <a:noFill/>
        </p:spPr>
        <p:txBody>
          <a:bodyPr wrap="square" rtlCol="0">
            <a:spAutoFit/>
          </a:bodyPr>
          <a:lstStyle/>
          <a:p>
            <a:r>
              <a:rPr lang="zh-CN" altLang="en-US" dirty="0"/>
              <a:t>主旨概括句</a:t>
            </a:r>
            <a:endParaRPr lang="zh-CN" altLang="en-US" dirty="0"/>
          </a:p>
        </p:txBody>
      </p:sp>
      <p:sp>
        <p:nvSpPr>
          <p:cNvPr id="60" name="TextBox 59"/>
          <p:cNvSpPr txBox="1"/>
          <p:nvPr/>
        </p:nvSpPr>
        <p:spPr>
          <a:xfrm>
            <a:off x="5029188" y="1352582"/>
            <a:ext cx="2590732" cy="646331"/>
          </a:xfrm>
          <a:prstGeom prst="rect">
            <a:avLst/>
          </a:prstGeom>
          <a:noFill/>
        </p:spPr>
        <p:txBody>
          <a:bodyPr wrap="square" rtlCol="0">
            <a:spAutoFit/>
          </a:bodyPr>
          <a:lstStyle/>
          <a:p>
            <a:r>
              <a:rPr lang="zh-CN" altLang="en-US" dirty="0"/>
              <a:t>语段过渡句</a:t>
            </a:r>
            <a:endParaRPr lang="zh-CN" alt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514404"/>
            <a:ext cx="8686572" cy="5509200"/>
          </a:xfrm>
          <a:prstGeom prst="rect">
            <a:avLst/>
          </a:prstGeom>
          <a:noFill/>
        </p:spPr>
        <p:txBody>
          <a:bodyPr wrap="square" rtlCol="0">
            <a:spAutoFit/>
          </a:bodyPr>
          <a:lstStyle/>
          <a:p>
            <a:pPr indent="457200" algn="just"/>
            <a:r>
              <a:rPr lang="en-US" altLang="zh-CN" sz="3200" dirty="0"/>
              <a:t>Clothing takes a huge amount of natural resources to make, and buying loads of new clothing is not healthy for the environment. So what to do with all those perfectly-good-but-you’re-maybe-a-little-sick-of-them clothes piled on your bedroom floor? ______. It’s the best way to get rid of your used clothes, score clothes from your friends, and have a party all at the same time.</a:t>
            </a:r>
            <a:r>
              <a:rPr lang="zh-CN" altLang="zh-CN" sz="3200" dirty="0"/>
              <a:t> </a:t>
            </a:r>
            <a:r>
              <a:rPr lang="en-US" altLang="zh-CN" sz="3200" dirty="0"/>
              <a:t>     </a:t>
            </a:r>
            <a:r>
              <a:rPr lang="zh-CN" altLang="zh-CN" sz="3200" dirty="0"/>
              <a:t>（</a:t>
            </a:r>
            <a:r>
              <a:rPr lang="en-US" altLang="zh-CN" sz="3200" dirty="0"/>
              <a:t>2021</a:t>
            </a:r>
            <a:r>
              <a:rPr lang="zh-CN" altLang="zh-CN" sz="3200" dirty="0"/>
              <a:t>·全国甲卷）</a:t>
            </a:r>
            <a:endParaRPr lang="zh-CN" altLang="zh-CN" sz="3200" dirty="0"/>
          </a:p>
          <a:p>
            <a:pPr algn="just"/>
            <a:endParaRPr lang="zh-CN" altLang="zh-CN" sz="3200" dirty="0"/>
          </a:p>
          <a:p>
            <a:pPr algn="just"/>
            <a:endParaRPr lang="zh-CN" altLang="en-US" sz="3200" dirty="0">
              <a:latin typeface="+mn-lt"/>
            </a:endParaRPr>
          </a:p>
        </p:txBody>
      </p:sp>
      <p:sp>
        <p:nvSpPr>
          <p:cNvPr id="3" name="文本框 2"/>
          <p:cNvSpPr txBox="1"/>
          <p:nvPr/>
        </p:nvSpPr>
        <p:spPr>
          <a:xfrm>
            <a:off x="2743248" y="4322"/>
            <a:ext cx="3657504" cy="646331"/>
          </a:xfrm>
          <a:prstGeom prst="rect">
            <a:avLst/>
          </a:prstGeom>
          <a:noFill/>
        </p:spPr>
        <p:txBody>
          <a:bodyPr wrap="square" rtlCol="0">
            <a:spAutoFit/>
          </a:bodyPr>
          <a:lstStyle/>
          <a:p>
            <a:pPr algn="ctr"/>
            <a:r>
              <a:rPr lang="zh-CN" altLang="en-US" dirty="0">
                <a:solidFill>
                  <a:srgbClr val="0000FF"/>
                </a:solidFill>
              </a:rPr>
              <a:t>片段三</a:t>
            </a:r>
            <a:endParaRPr lang="zh-CN" altLang="en-US" dirty="0">
              <a:solidFill>
                <a:srgbClr val="0000FF"/>
              </a:solidFill>
            </a:endParaRPr>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矩形 3"/>
          <p:cNvSpPr/>
          <p:nvPr/>
        </p:nvSpPr>
        <p:spPr>
          <a:xfrm>
            <a:off x="304912" y="742998"/>
            <a:ext cx="8991364" cy="4031873"/>
          </a:xfrm>
          <a:prstGeom prst="rect">
            <a:avLst/>
          </a:prstGeom>
        </p:spPr>
        <p:txBody>
          <a:bodyPr wrap="square">
            <a:spAutoFit/>
          </a:bodyPr>
          <a:lstStyle/>
          <a:p>
            <a:pPr lvl="0"/>
            <a:r>
              <a:rPr lang="en-US" altLang="zh-CN" sz="3200" dirty="0">
                <a:cs typeface="Times New Roman" panose="02020603050405020304" pitchFamily="18" charset="0"/>
              </a:rPr>
              <a:t>A. Less people than that</a:t>
            </a:r>
            <a:endParaRPr lang="en-US" altLang="zh-CN" sz="3200" dirty="0">
              <a:latin typeface="Arial" panose="020B0604020202020204" pitchFamily="34" charset="0"/>
              <a:cs typeface="宋体" panose="02010600030101010101" pitchFamily="2" charset="-122"/>
            </a:endParaRPr>
          </a:p>
          <a:p>
            <a:pPr lvl="0" eaLnBrk="0" hangingPunct="0"/>
            <a:r>
              <a:rPr lang="en-US" altLang="zh-CN" sz="3200" dirty="0">
                <a:cs typeface="Times New Roman" panose="02020603050405020304" pitchFamily="18" charset="0"/>
              </a:rPr>
              <a:t>B. Hold a clothing swap</a:t>
            </a:r>
            <a:endParaRPr lang="en-US" altLang="zh-CN" sz="3200" dirty="0">
              <a:latin typeface="Arial" panose="020B0604020202020204" pitchFamily="34" charset="0"/>
              <a:cs typeface="宋体" panose="02010600030101010101" pitchFamily="2" charset="-122"/>
            </a:endParaRPr>
          </a:p>
          <a:p>
            <a:pPr lvl="0" eaLnBrk="0" hangingPunct="0"/>
            <a:r>
              <a:rPr lang="en-US" altLang="zh-CN" sz="3200" dirty="0">
                <a:cs typeface="Times New Roman" panose="02020603050405020304" pitchFamily="18" charset="0"/>
              </a:rPr>
              <a:t>C. If two people are comparing</a:t>
            </a:r>
            <a:endParaRPr lang="en-US" altLang="zh-CN" sz="3200" dirty="0">
              <a:latin typeface="Arial" panose="020B0604020202020204" pitchFamily="34" charset="0"/>
              <a:cs typeface="宋体" panose="02010600030101010101" pitchFamily="2" charset="-122"/>
            </a:endParaRPr>
          </a:p>
          <a:p>
            <a:pPr lvl="0" eaLnBrk="0" hangingPunct="0"/>
            <a:r>
              <a:rPr lang="en-US" altLang="zh-CN" sz="3200" dirty="0">
                <a:cs typeface="Times New Roman" panose="02020603050405020304" pitchFamily="18" charset="0"/>
              </a:rPr>
              <a:t>D. Just keep music playing throughout</a:t>
            </a:r>
            <a:endParaRPr lang="en-US" altLang="zh-CN" sz="3200" dirty="0">
              <a:latin typeface="Arial" panose="020B0604020202020204" pitchFamily="34" charset="0"/>
              <a:cs typeface="宋体" panose="02010600030101010101" pitchFamily="2" charset="-122"/>
            </a:endParaRPr>
          </a:p>
          <a:p>
            <a:pPr lvl="0" eaLnBrk="0" hangingPunct="0"/>
            <a:r>
              <a:rPr lang="en-US" altLang="zh-CN" sz="3200" dirty="0">
                <a:cs typeface="Times New Roman" panose="02020603050405020304" pitchFamily="18" charset="0"/>
              </a:rPr>
              <a:t>E. Donate whatever clothes are left over</a:t>
            </a:r>
            <a:endParaRPr lang="en-US" altLang="zh-CN" sz="3200" dirty="0">
              <a:latin typeface="Arial" panose="020B0604020202020204" pitchFamily="34" charset="0"/>
              <a:cs typeface="宋体" panose="02010600030101010101" pitchFamily="2" charset="-122"/>
            </a:endParaRPr>
          </a:p>
          <a:p>
            <a:pPr lvl="0" eaLnBrk="0" hangingPunct="0"/>
            <a:r>
              <a:rPr lang="en-US" altLang="zh-CN" sz="3200" dirty="0">
                <a:cs typeface="Times New Roman" panose="02020603050405020304" pitchFamily="18" charset="0"/>
              </a:rPr>
              <a:t>F. Have everyone put their clothes in the right spots</a:t>
            </a:r>
            <a:endParaRPr lang="en-US" altLang="zh-CN" sz="3200" dirty="0">
              <a:latin typeface="Arial" panose="020B0604020202020204" pitchFamily="34" charset="0"/>
              <a:cs typeface="宋体" panose="02010600030101010101" pitchFamily="2" charset="-122"/>
            </a:endParaRPr>
          </a:p>
          <a:p>
            <a:pPr lvl="0" eaLnBrk="0" hangingPunct="0"/>
            <a:r>
              <a:rPr lang="en-US" altLang="zh-CN" sz="3200" dirty="0">
                <a:cs typeface="Times New Roman" panose="02020603050405020304" pitchFamily="18" charset="0"/>
              </a:rPr>
              <a:t>G. Tell everyone to bring clean clothes in good condition</a:t>
            </a:r>
            <a:endParaRPr lang="en-US" altLang="zh-CN" sz="3200" dirty="0">
              <a:latin typeface="Arial" panose="020B0604020202020204" pitchFamily="34" charset="0"/>
              <a:cs typeface="宋体" panose="02010600030101010101" pitchFamily="2" charset="-122"/>
            </a:endParaRPr>
          </a:p>
        </p:txBody>
      </p:sp>
      <p:sp>
        <p:nvSpPr>
          <p:cNvPr id="5" name="TextBox 4"/>
          <p:cNvSpPr txBox="1"/>
          <p:nvPr/>
        </p:nvSpPr>
        <p:spPr>
          <a:xfrm>
            <a:off x="228714" y="1123988"/>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2" name="图片 11" descr="u=3117032063,3699896333&amp;fm=253&amp;fmt=auto&amp;app=138&amp;f=JPEG.webp.jpg"/>
          <p:cNvPicPr>
            <a:picLocks noChangeAspect="1"/>
          </p:cNvPicPr>
          <p:nvPr/>
        </p:nvPicPr>
        <p:blipFill>
          <a:blip r:embed="rId1" cstate="print"/>
          <a:stretch>
            <a:fillRect/>
          </a:stretch>
        </p:blipFill>
        <p:spPr>
          <a:xfrm>
            <a:off x="7467524" y="1352582"/>
            <a:ext cx="1590727" cy="895049"/>
          </a:xfrm>
          <a:prstGeom prst="rect">
            <a:avLst/>
          </a:prstGeom>
        </p:spPr>
      </p:pic>
      <p:sp>
        <p:nvSpPr>
          <p:cNvPr id="44033" name="文本框 1"/>
          <p:cNvSpPr txBox="1"/>
          <p:nvPr/>
        </p:nvSpPr>
        <p:spPr>
          <a:xfrm>
            <a:off x="3657624" y="209612"/>
            <a:ext cx="3917315" cy="368300"/>
          </a:xfrm>
          <a:prstGeom prst="rect">
            <a:avLst/>
          </a:prstGeom>
          <a:solidFill>
            <a:schemeClr val="bg1"/>
          </a:solidFill>
          <a:ln w="9525">
            <a:noFill/>
          </a:ln>
        </p:spPr>
        <p:txBody>
          <a:bodyPr wrap="square" anchor="t" anchorCtr="0">
            <a:spAutoFit/>
          </a:bodyPr>
          <a:lstStyle/>
          <a:p>
            <a:r>
              <a:rPr lang="en-US" altLang="zh-CN" sz="1800" dirty="0">
                <a:cs typeface="Times New Roman" panose="02020603050405020304" pitchFamily="18" charset="0"/>
              </a:rPr>
              <a:t>2020</a:t>
            </a:r>
            <a:r>
              <a:rPr lang="zh-CN" altLang="en-US" sz="1800" dirty="0">
                <a:latin typeface="Berlin Sans FB Demi" panose="020E0802020502020306" charset="0"/>
                <a:ea typeface="宋体" panose="02010600030101010101" pitchFamily="2" charset="-122"/>
              </a:rPr>
              <a:t>新高考全国卷</a:t>
            </a:r>
            <a:r>
              <a:rPr lang="en-US" altLang="zh-CN" sz="1800" dirty="0">
                <a:cs typeface="Times New Roman" panose="02020603050405020304" pitchFamily="18" charset="0"/>
              </a:rPr>
              <a:t>I</a:t>
            </a:r>
            <a:endParaRPr lang="en-US" altLang="zh-CN" sz="1800" dirty="0">
              <a:cs typeface="Times New Roman" panose="02020603050405020304" pitchFamily="18" charset="0"/>
            </a:endParaRPr>
          </a:p>
        </p:txBody>
      </p:sp>
      <p:sp>
        <p:nvSpPr>
          <p:cNvPr id="44034" name="文本框 1"/>
          <p:cNvSpPr txBox="1"/>
          <p:nvPr/>
        </p:nvSpPr>
        <p:spPr>
          <a:xfrm>
            <a:off x="304912" y="666800"/>
            <a:ext cx="8229504" cy="5384800"/>
          </a:xfrm>
          <a:prstGeom prst="rect">
            <a:avLst/>
          </a:prstGeom>
          <a:noFill/>
          <a:ln w="9525">
            <a:noFill/>
          </a:ln>
        </p:spPr>
        <p:txBody>
          <a:bodyPr wrap="square" anchor="t" anchorCtr="0">
            <a:spAutoFit/>
          </a:bodyPr>
          <a:lstStyle/>
          <a:p>
            <a:pPr marL="457200" indent="-457200">
              <a:buAutoNum type="arabicPeriod"/>
            </a:pPr>
            <a:r>
              <a:rPr lang="en-US" altLang="zh-CN" sz="3200" noProof="1">
                <a:latin typeface="+mn-lt"/>
                <a:ea typeface="宋体" panose="02010600030101010101" pitchFamily="2" charset="-122"/>
                <a:cs typeface="+mn-cs"/>
              </a:rPr>
              <a:t>What</a:t>
            </a:r>
            <a:r>
              <a:rPr lang="en-US" altLang="zh-CN" sz="3200" noProof="1">
                <a:latin typeface="Times New Roman" panose="02020603050405020304" pitchFamily="18" charset="0"/>
                <a:ea typeface="宋体" panose="02010600030101010101" pitchFamily="2" charset="-122"/>
                <a:cs typeface="+mn-cs"/>
              </a:rPr>
              <a:t> is the genre</a:t>
            </a:r>
            <a:r>
              <a:rPr lang="zh-CN" altLang="en-US" sz="3200" noProof="1">
                <a:latin typeface="Times New Roman" panose="02020603050405020304" pitchFamily="18" charset="0"/>
                <a:ea typeface="宋体" panose="02010600030101010101" pitchFamily="2" charset="-122"/>
                <a:cs typeface="+mn-cs"/>
              </a:rPr>
              <a:t>（体裁）</a:t>
            </a:r>
            <a:r>
              <a:rPr lang="en-US" altLang="zh-CN" sz="3200" noProof="1">
                <a:latin typeface="Times New Roman" panose="02020603050405020304" pitchFamily="18" charset="0"/>
                <a:ea typeface="宋体" panose="02010600030101010101" pitchFamily="2" charset="-122"/>
                <a:cs typeface="+mn-cs"/>
              </a:rPr>
              <a:t> of the passage?</a:t>
            </a:r>
            <a:endParaRPr lang="en-US" altLang="zh-CN" sz="3200" noProof="1">
              <a:latin typeface="Times New Roman" panose="02020603050405020304" pitchFamily="18" charset="0"/>
              <a:ea typeface="宋体" panose="02010600030101010101" pitchFamily="2" charset="-122"/>
              <a:cs typeface="+mn-cs"/>
            </a:endParaRPr>
          </a:p>
          <a:p>
            <a:pPr marL="457200" indent="-457200"/>
            <a:r>
              <a:rPr lang="en-US" altLang="zh-CN" sz="2400" noProof="1">
                <a:latin typeface="Times New Roman" panose="02020603050405020304" pitchFamily="18" charset="0"/>
                <a:ea typeface="宋体" panose="02010600030101010101" pitchFamily="2" charset="-122"/>
                <a:cs typeface="+mn-cs"/>
              </a:rPr>
              <a:t>  </a:t>
            </a:r>
            <a:endParaRPr lang="en-US" altLang="zh-CN" sz="2400" noProof="1"/>
          </a:p>
          <a:p>
            <a:pPr marL="514350" indent="-514350">
              <a:buAutoNum type="arabicPeriod" startAt="2"/>
            </a:pPr>
            <a:endParaRPr lang="en-US" altLang="zh-CN" sz="3200" noProof="1">
              <a:latin typeface="Times New Roman" panose="02020603050405020304" pitchFamily="18" charset="0"/>
              <a:ea typeface="宋体" panose="02010600030101010101" pitchFamily="2" charset="-122"/>
              <a:cs typeface="+mn-cs"/>
            </a:endParaRPr>
          </a:p>
          <a:p>
            <a:pPr marL="514350" indent="-514350">
              <a:buAutoNum type="arabicPeriod" startAt="2"/>
            </a:pPr>
            <a:endParaRPr lang="en-US" altLang="zh-CN" sz="3200" noProof="1">
              <a:latin typeface="Times New Roman" panose="02020603050405020304" pitchFamily="18" charset="0"/>
              <a:ea typeface="宋体" panose="02010600030101010101" pitchFamily="2" charset="-122"/>
              <a:cs typeface="+mn-cs"/>
            </a:endParaRPr>
          </a:p>
          <a:p>
            <a:pPr marL="514350" indent="-514350">
              <a:buAutoNum type="arabicPeriod" startAt="2"/>
            </a:pPr>
            <a:endParaRPr lang="en-US" altLang="zh-CN" sz="3200" noProof="1">
              <a:latin typeface="Times New Roman" panose="02020603050405020304" pitchFamily="18" charset="0"/>
              <a:ea typeface="宋体" panose="02010600030101010101" pitchFamily="2" charset="-122"/>
              <a:cs typeface="+mn-cs"/>
            </a:endParaRPr>
          </a:p>
          <a:p>
            <a:pPr marL="514350" indent="-514350">
              <a:buAutoNum type="arabicPeriod" startAt="2"/>
            </a:pPr>
            <a:r>
              <a:rPr lang="en-US" altLang="zh-CN" sz="3200" noProof="1">
                <a:latin typeface="Times New Roman" panose="02020603050405020304" pitchFamily="18" charset="0"/>
                <a:ea typeface="宋体" panose="02010600030101010101" pitchFamily="2" charset="-122"/>
                <a:cs typeface="+mn-cs"/>
              </a:rPr>
              <a:t>What is the main idea of the passage?</a:t>
            </a:r>
            <a:endParaRPr lang="en-US" altLang="zh-CN" sz="3200" noProof="1">
              <a:latin typeface="Times New Roman" panose="02020603050405020304" pitchFamily="18" charset="0"/>
              <a:ea typeface="宋体" panose="02010600030101010101" pitchFamily="2" charset="-122"/>
              <a:cs typeface="+mn-cs"/>
            </a:endParaRPr>
          </a:p>
          <a:p>
            <a:pPr marL="514350" indent="-514350"/>
            <a:r>
              <a:rPr lang="en-US" altLang="zh-CN" sz="3200" i="1" noProof="1">
                <a:solidFill>
                  <a:srgbClr val="FF0000"/>
                </a:solidFill>
              </a:rPr>
              <a:t>The principles a good public speaker must master.</a:t>
            </a:r>
            <a:r>
              <a:rPr lang="en-US" altLang="zh-CN" sz="3200" i="1" noProof="1">
                <a:solidFill>
                  <a:srgbClr val="FF0000"/>
                </a:solidFill>
                <a:latin typeface="Times New Roman" panose="02020603050405020304" pitchFamily="18" charset="0"/>
                <a:ea typeface="宋体" panose="02010600030101010101" pitchFamily="2" charset="-122"/>
                <a:cs typeface="+mn-cs"/>
              </a:rPr>
              <a:t> </a:t>
            </a:r>
            <a:endParaRPr lang="en-US" altLang="zh-CN" sz="2400" noProof="1">
              <a:latin typeface="Times New Roman" panose="02020603050405020304" pitchFamily="18" charset="0"/>
              <a:ea typeface="宋体" panose="02010600030101010101" pitchFamily="2" charset="-122"/>
              <a:sym typeface="宋体" panose="02010600030101010101" pitchFamily="2" charset="-122"/>
            </a:endParaRPr>
          </a:p>
          <a:p>
            <a:endParaRPr lang="en-US" altLang="zh-CN" sz="2400" noProof="1">
              <a:latin typeface="Times New Roman" panose="02020603050405020304" pitchFamily="18" charset="0"/>
              <a:ea typeface="宋体" panose="02010600030101010101" pitchFamily="2" charset="-122"/>
              <a:sym typeface="宋体" panose="02010600030101010101" pitchFamily="2" charset="-122"/>
            </a:endParaRPr>
          </a:p>
          <a:p>
            <a:endParaRPr lang="en-US" altLang="zh-CN" sz="2400" noProof="1">
              <a:latin typeface="Times New Roman" panose="02020603050405020304" pitchFamily="18" charset="0"/>
              <a:ea typeface="宋体" panose="02010600030101010101" pitchFamily="2" charset="-122"/>
            </a:endParaRPr>
          </a:p>
          <a:p>
            <a:endParaRPr lang="en-US" altLang="zh-CN" sz="2400" noProof="1">
              <a:latin typeface="Times New Roman" panose="02020603050405020304" pitchFamily="18" charset="0"/>
              <a:ea typeface="宋体" panose="02010600030101010101" pitchFamily="2" charset="-122"/>
            </a:endParaRPr>
          </a:p>
          <a:p>
            <a:endParaRPr lang="en-US" altLang="zh-CN" sz="2400" noProof="1">
              <a:latin typeface="Times New Roman" panose="02020603050405020304" pitchFamily="18" charset="0"/>
              <a:ea typeface="宋体" panose="02010600030101010101" pitchFamily="2" charset="-122"/>
            </a:endParaRPr>
          </a:p>
        </p:txBody>
      </p:sp>
      <p:sp>
        <p:nvSpPr>
          <p:cNvPr id="11" name="TextBox 10"/>
          <p:cNvSpPr txBox="1"/>
          <p:nvPr/>
        </p:nvSpPr>
        <p:spPr>
          <a:xfrm>
            <a:off x="381110" y="1047790"/>
            <a:ext cx="7543602" cy="1077218"/>
          </a:xfrm>
          <a:prstGeom prst="rect">
            <a:avLst/>
          </a:prstGeom>
          <a:noFill/>
        </p:spPr>
        <p:txBody>
          <a:bodyPr wrap="square" rtlCol="0">
            <a:spAutoFit/>
          </a:bodyPr>
          <a:lstStyle/>
          <a:p>
            <a:r>
              <a:rPr lang="en-US" altLang="zh-CN" sz="3200" dirty="0">
                <a:solidFill>
                  <a:srgbClr val="0000FF"/>
                </a:solidFill>
              </a:rPr>
              <a:t>A. Narration.  B. Argumentative writing. </a:t>
            </a:r>
            <a:endParaRPr lang="en-US" altLang="zh-CN" sz="3200" dirty="0">
              <a:solidFill>
                <a:srgbClr val="0000FF"/>
              </a:solidFill>
            </a:endParaRPr>
          </a:p>
          <a:p>
            <a:r>
              <a:rPr lang="en-US" altLang="zh-CN" sz="3200" dirty="0">
                <a:solidFill>
                  <a:srgbClr val="0000FF"/>
                </a:solidFill>
              </a:rPr>
              <a:t>C. Expository writing.</a:t>
            </a:r>
            <a:r>
              <a:rPr lang="en-US" altLang="zh-CN" sz="3200" i="1" dirty="0">
                <a:solidFill>
                  <a:srgbClr val="0000FF"/>
                </a:solidFill>
              </a:rPr>
              <a:t> </a:t>
            </a:r>
            <a:endParaRPr lang="zh-CN" altLang="en-US" sz="3200" i="1" dirty="0">
              <a:solidFill>
                <a:srgbClr val="0000FF"/>
              </a:solidFill>
            </a:endParaRPr>
          </a:p>
        </p:txBody>
      </p:sp>
      <p:sp>
        <p:nvSpPr>
          <p:cNvPr id="2" name="文本框 1"/>
          <p:cNvSpPr txBox="1"/>
          <p:nvPr/>
        </p:nvSpPr>
        <p:spPr>
          <a:xfrm>
            <a:off x="304912" y="1504978"/>
            <a:ext cx="914376" cy="830997"/>
          </a:xfrm>
          <a:prstGeom prst="rect">
            <a:avLst/>
          </a:prstGeom>
          <a:noFill/>
        </p:spPr>
        <p:txBody>
          <a:bodyPr wrap="square" rtlCol="0">
            <a:spAutoFit/>
          </a:bodyPr>
          <a:lstStyle/>
          <a:p>
            <a:r>
              <a:rPr lang="zh-CN" altLang="en-US" sz="4800" b="1" dirty="0">
                <a:solidFill>
                  <a:srgbClr val="C00000"/>
                </a:solidFill>
              </a:rPr>
              <a:t>√</a:t>
            </a:r>
            <a:endParaRPr lang="zh-CN" altLang="en-US" sz="4800" b="1" dirty="0">
              <a:solidFill>
                <a:srgbClr val="C00000"/>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403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228714" y="514404"/>
            <a:ext cx="8686572" cy="5509200"/>
          </a:xfrm>
          <a:prstGeom prst="rect">
            <a:avLst/>
          </a:prstGeom>
          <a:noFill/>
        </p:spPr>
        <p:txBody>
          <a:bodyPr wrap="square" rtlCol="0">
            <a:spAutoFit/>
          </a:bodyPr>
          <a:lstStyle/>
          <a:p>
            <a:pPr indent="457200" algn="just"/>
            <a:r>
              <a:rPr lang="en-US" altLang="zh-CN" sz="3200" dirty="0"/>
              <a:t>Clothing takes a huge amount of natural resources to make, and buying loads of new clothing is not healthy for the environment. So what to do with all those perfectly-good-but-you’re-maybe-a-little-sick-of-them clothes piled on your bedroom floor? </a:t>
            </a:r>
            <a:r>
              <a:rPr lang="en-US" altLang="zh-CN" sz="3200" dirty="0">
                <a:solidFill>
                  <a:srgbClr val="FF0000"/>
                </a:solidFill>
              </a:rPr>
              <a:t>Hold a clothing swap. </a:t>
            </a:r>
            <a:r>
              <a:rPr lang="en-US" altLang="zh-CN" sz="3200" dirty="0"/>
              <a:t>It’s the best way to get rid of your used clothes, score clothes from your friends, and have a party all at the same time.</a:t>
            </a:r>
            <a:r>
              <a:rPr lang="zh-CN" altLang="zh-CN" sz="3200" dirty="0"/>
              <a:t> </a:t>
            </a:r>
            <a:r>
              <a:rPr lang="en-US" altLang="zh-CN" sz="3200" dirty="0"/>
              <a:t>                                           </a:t>
            </a:r>
            <a:r>
              <a:rPr lang="zh-CN" altLang="zh-CN" sz="3200" dirty="0"/>
              <a:t>（</a:t>
            </a:r>
            <a:r>
              <a:rPr lang="en-US" altLang="zh-CN" sz="3200" dirty="0"/>
              <a:t>2021</a:t>
            </a:r>
            <a:r>
              <a:rPr lang="zh-CN" altLang="zh-CN" sz="3200" dirty="0"/>
              <a:t>·全国甲卷）</a:t>
            </a:r>
            <a:endParaRPr lang="zh-CN" altLang="zh-CN" sz="3200" dirty="0"/>
          </a:p>
          <a:p>
            <a:pPr algn="just"/>
            <a:endParaRPr lang="zh-CN" altLang="zh-CN" sz="3200" dirty="0"/>
          </a:p>
          <a:p>
            <a:pPr algn="just"/>
            <a:endParaRPr lang="zh-CN" altLang="en-US" sz="3200" dirty="0">
              <a:latin typeface="+mn-lt"/>
            </a:endParaRPr>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228714" y="514404"/>
            <a:ext cx="8686572" cy="5509200"/>
          </a:xfrm>
          <a:prstGeom prst="rect">
            <a:avLst/>
          </a:prstGeom>
          <a:noFill/>
        </p:spPr>
        <p:txBody>
          <a:bodyPr wrap="square" rtlCol="0">
            <a:spAutoFit/>
          </a:bodyPr>
          <a:lstStyle/>
          <a:p>
            <a:pPr indent="457200" algn="just"/>
            <a:r>
              <a:rPr lang="en-US" altLang="zh-CN" sz="3200" dirty="0"/>
              <a:t>Clothing takes a huge amount of natural resources to make, and buying loads of new clothing is not healthy for the environment. So </a:t>
            </a:r>
            <a:r>
              <a:rPr lang="en-US" altLang="zh-CN" sz="3200" u="sng" dirty="0">
                <a:solidFill>
                  <a:srgbClr val="00B050"/>
                </a:solidFill>
              </a:rPr>
              <a:t>what to do </a:t>
            </a:r>
            <a:r>
              <a:rPr lang="en-US" altLang="zh-CN" sz="3200" dirty="0"/>
              <a:t>with all those perfectly-good-but-you’re-maybe-a-little-sick-of-them clothes piled on your bedroom floor? </a:t>
            </a:r>
            <a:r>
              <a:rPr lang="en-US" altLang="zh-CN" sz="3200" dirty="0">
                <a:solidFill>
                  <a:srgbClr val="FF0000"/>
                </a:solidFill>
              </a:rPr>
              <a:t>Hold a clothing swap</a:t>
            </a:r>
            <a:r>
              <a:rPr lang="en-US" altLang="zh-CN" sz="3200" dirty="0">
                <a:solidFill>
                  <a:srgbClr val="0000FF"/>
                </a:solidFill>
              </a:rPr>
              <a:t>(</a:t>
            </a:r>
            <a:r>
              <a:rPr lang="zh-CN" altLang="en-US" sz="3200" dirty="0">
                <a:solidFill>
                  <a:srgbClr val="0000FF"/>
                </a:solidFill>
              </a:rPr>
              <a:t>内部过渡句</a:t>
            </a:r>
            <a:r>
              <a:rPr lang="en-US" altLang="zh-CN" sz="3200" dirty="0">
                <a:solidFill>
                  <a:srgbClr val="0000FF"/>
                </a:solidFill>
              </a:rPr>
              <a:t>)</a:t>
            </a:r>
            <a:r>
              <a:rPr lang="en-US" altLang="zh-CN" sz="3200" dirty="0">
                <a:solidFill>
                  <a:srgbClr val="FF0000"/>
                </a:solidFill>
              </a:rPr>
              <a:t>. </a:t>
            </a:r>
            <a:r>
              <a:rPr lang="en-US" altLang="zh-CN" sz="3200" u="sng" dirty="0">
                <a:solidFill>
                  <a:srgbClr val="00B050"/>
                </a:solidFill>
              </a:rPr>
              <a:t>It’s the best way to </a:t>
            </a:r>
            <a:r>
              <a:rPr lang="en-US" altLang="zh-CN" sz="3200" dirty="0"/>
              <a:t>get rid of your used clothes, score clothes from your friends, and have a party all at the same time.</a:t>
            </a:r>
            <a:r>
              <a:rPr lang="zh-CN" altLang="zh-CN" sz="3200" dirty="0"/>
              <a:t> </a:t>
            </a:r>
            <a:r>
              <a:rPr lang="en-US" altLang="zh-CN" sz="3200" dirty="0"/>
              <a:t>                       </a:t>
            </a:r>
            <a:r>
              <a:rPr lang="zh-CN" altLang="zh-CN" sz="3200" dirty="0"/>
              <a:t>（</a:t>
            </a:r>
            <a:r>
              <a:rPr lang="en-US" altLang="zh-CN" sz="3200" dirty="0"/>
              <a:t>2021</a:t>
            </a:r>
            <a:r>
              <a:rPr lang="zh-CN" altLang="zh-CN" sz="3200" dirty="0"/>
              <a:t>·全国甲卷）</a:t>
            </a:r>
            <a:endParaRPr lang="zh-CN" altLang="zh-CN" sz="3200" dirty="0"/>
          </a:p>
          <a:p>
            <a:pPr algn="just"/>
            <a:endParaRPr lang="zh-CN" altLang="zh-CN" sz="3200" dirty="0"/>
          </a:p>
          <a:p>
            <a:pPr algn="just"/>
            <a:endParaRPr lang="zh-CN" altLang="en-US" sz="3200" dirty="0">
              <a:latin typeface="+mn-lt"/>
            </a:endParaRPr>
          </a:p>
        </p:txBody>
      </p:sp>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666800"/>
            <a:ext cx="8686572" cy="5016758"/>
          </a:xfrm>
          <a:prstGeom prst="rect">
            <a:avLst/>
          </a:prstGeom>
          <a:noFill/>
        </p:spPr>
        <p:txBody>
          <a:bodyPr wrap="square" rtlCol="0">
            <a:spAutoFit/>
          </a:bodyPr>
          <a:lstStyle/>
          <a:p>
            <a:pPr indent="457200" algn="just"/>
            <a:r>
              <a:rPr lang="en-US" altLang="zh-CN" sz="3200" dirty="0"/>
              <a:t>A successful swap depends on the selection of clothes, the organization of the event, and, obviously, how much fun is had. It’s really easy to do! Here are a few pointers.</a:t>
            </a:r>
            <a:endParaRPr lang="en-US" altLang="zh-CN" sz="3200" dirty="0"/>
          </a:p>
          <a:p>
            <a:pPr indent="457200" algn="just"/>
            <a:r>
              <a:rPr lang="en-US" altLang="zh-CN" sz="3200" dirty="0"/>
              <a:t>Invite 5 – 10 people so you have a nice selection. ______, and there may not be enough things to choose from; more than that, and it becomes uncontrollable.                           </a:t>
            </a:r>
            <a:r>
              <a:rPr lang="zh-CN" altLang="zh-CN" sz="3200" dirty="0"/>
              <a:t>（</a:t>
            </a:r>
            <a:r>
              <a:rPr lang="en-US" altLang="zh-CN" sz="3200" dirty="0"/>
              <a:t>2021</a:t>
            </a:r>
            <a:r>
              <a:rPr lang="zh-CN" altLang="zh-CN" sz="3200" dirty="0"/>
              <a:t>·全国甲卷）</a:t>
            </a:r>
            <a:endParaRPr lang="zh-CN" altLang="zh-CN" sz="3200" dirty="0"/>
          </a:p>
          <a:p>
            <a:pPr algn="just"/>
            <a:endParaRPr lang="zh-CN" altLang="zh-CN" sz="3200" dirty="0"/>
          </a:p>
          <a:p>
            <a:pPr algn="just"/>
            <a:endParaRPr lang="zh-CN" altLang="en-US" sz="3200" dirty="0">
              <a:latin typeface="+mn-lt"/>
            </a:endParaRPr>
          </a:p>
        </p:txBody>
      </p:sp>
      <p:sp>
        <p:nvSpPr>
          <p:cNvPr id="3" name="文本框 2"/>
          <p:cNvSpPr txBox="1"/>
          <p:nvPr/>
        </p:nvSpPr>
        <p:spPr>
          <a:xfrm>
            <a:off x="2743248" y="4322"/>
            <a:ext cx="3657504" cy="646331"/>
          </a:xfrm>
          <a:prstGeom prst="rect">
            <a:avLst/>
          </a:prstGeom>
          <a:noFill/>
        </p:spPr>
        <p:txBody>
          <a:bodyPr wrap="square" rtlCol="0">
            <a:spAutoFit/>
          </a:bodyPr>
          <a:lstStyle/>
          <a:p>
            <a:pPr algn="ctr"/>
            <a:r>
              <a:rPr lang="zh-CN" altLang="en-US" dirty="0">
                <a:solidFill>
                  <a:srgbClr val="0000FF"/>
                </a:solidFill>
              </a:rPr>
              <a:t>片段四</a:t>
            </a:r>
            <a:endParaRPr lang="zh-CN" altLang="en-US" dirty="0">
              <a:solidFill>
                <a:srgbClr val="0000FF"/>
              </a:solidFill>
            </a:endParaRPr>
          </a:p>
        </p:txBody>
      </p:sp>
    </p:spTree>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590602"/>
            <a:ext cx="8686572" cy="5509200"/>
          </a:xfrm>
          <a:prstGeom prst="rect">
            <a:avLst/>
          </a:prstGeom>
          <a:noFill/>
        </p:spPr>
        <p:txBody>
          <a:bodyPr wrap="square" rtlCol="0">
            <a:spAutoFit/>
          </a:bodyPr>
          <a:lstStyle/>
          <a:p>
            <a:pPr indent="457200" algn="just"/>
            <a:r>
              <a:rPr lang="en-US" altLang="zh-CN" sz="3200" dirty="0"/>
              <a:t>A. Less people than that</a:t>
            </a:r>
            <a:endParaRPr lang="en-US" altLang="zh-CN" sz="3200" dirty="0"/>
          </a:p>
          <a:p>
            <a:pPr indent="457200" algn="just"/>
            <a:r>
              <a:rPr lang="en-US" altLang="zh-CN" sz="3200" dirty="0"/>
              <a:t>B. Hold a clothing swap</a:t>
            </a:r>
            <a:endParaRPr lang="en-US" altLang="zh-CN" sz="3200" dirty="0"/>
          </a:p>
          <a:p>
            <a:pPr indent="457200" algn="just"/>
            <a:r>
              <a:rPr lang="en-US" altLang="zh-CN" sz="3200" dirty="0"/>
              <a:t>C. If two people are comparing</a:t>
            </a:r>
            <a:endParaRPr lang="en-US" altLang="zh-CN" sz="3200" dirty="0"/>
          </a:p>
          <a:p>
            <a:pPr indent="457200" algn="just"/>
            <a:r>
              <a:rPr lang="en-US" altLang="zh-CN" sz="3200" dirty="0"/>
              <a:t>D. Just keep music playing throughout</a:t>
            </a:r>
            <a:endParaRPr lang="en-US" altLang="zh-CN" sz="3200" dirty="0"/>
          </a:p>
          <a:p>
            <a:pPr indent="457200" algn="just"/>
            <a:r>
              <a:rPr lang="en-US" altLang="zh-CN" sz="3200" dirty="0"/>
              <a:t>E. Donate whatever clothes are left over</a:t>
            </a:r>
            <a:endParaRPr lang="en-US" altLang="zh-CN" sz="3200" dirty="0"/>
          </a:p>
          <a:p>
            <a:pPr indent="457200" algn="just"/>
            <a:r>
              <a:rPr lang="en-US" altLang="zh-CN" sz="3200" dirty="0"/>
              <a:t>F. Have everyone put their clothes in the right spots</a:t>
            </a:r>
            <a:endParaRPr lang="en-US" altLang="zh-CN" sz="3200" dirty="0"/>
          </a:p>
          <a:p>
            <a:pPr indent="457200" algn="just"/>
            <a:r>
              <a:rPr lang="en-US" altLang="zh-CN" sz="3200" dirty="0"/>
              <a:t>G. Tell everyone to bring clean clothes in good condition</a:t>
            </a:r>
            <a:endParaRPr lang="en-US" altLang="zh-CN" sz="3200" dirty="0"/>
          </a:p>
          <a:p>
            <a:pPr algn="just"/>
            <a:endParaRPr lang="zh-CN" altLang="zh-CN" sz="3200" dirty="0"/>
          </a:p>
          <a:p>
            <a:pPr algn="just"/>
            <a:endParaRPr lang="zh-CN" altLang="en-US" sz="3200" dirty="0">
              <a:latin typeface="+mn-lt"/>
            </a:endParaRPr>
          </a:p>
        </p:txBody>
      </p:sp>
      <p:sp>
        <p:nvSpPr>
          <p:cNvPr id="3" name="TextBox 2"/>
          <p:cNvSpPr txBox="1"/>
          <p:nvPr/>
        </p:nvSpPr>
        <p:spPr>
          <a:xfrm>
            <a:off x="685902" y="514404"/>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666800"/>
            <a:ext cx="8686572" cy="5509200"/>
          </a:xfrm>
          <a:prstGeom prst="rect">
            <a:avLst/>
          </a:prstGeom>
          <a:noFill/>
        </p:spPr>
        <p:txBody>
          <a:bodyPr wrap="square" rtlCol="0">
            <a:spAutoFit/>
          </a:bodyPr>
          <a:lstStyle/>
          <a:p>
            <a:pPr indent="457200" algn="just"/>
            <a:r>
              <a:rPr lang="en-US" altLang="zh-CN" sz="3200" dirty="0"/>
              <a:t>A successful swap depends on the selection of clothes, the organization of the event, and, obviously, how much fun is had. It’s really easy to do! Here are a few pointers.</a:t>
            </a:r>
            <a:endParaRPr lang="en-US" altLang="zh-CN" sz="3200" dirty="0"/>
          </a:p>
          <a:p>
            <a:pPr indent="457200" algn="just"/>
            <a:r>
              <a:rPr lang="en-US" altLang="zh-CN" sz="3200" dirty="0"/>
              <a:t>Invite 5 – 10 people so you have a nice selection. </a:t>
            </a:r>
            <a:r>
              <a:rPr lang="en-US" altLang="zh-CN" sz="3200" dirty="0">
                <a:solidFill>
                  <a:srgbClr val="FF0000"/>
                </a:solidFill>
              </a:rPr>
              <a:t>Less people than that</a:t>
            </a:r>
            <a:r>
              <a:rPr lang="en-US" altLang="zh-CN" sz="3200" dirty="0"/>
              <a:t>, and there may not be enough things to choose from; more than that, and it becomes uncontrollable.</a:t>
            </a:r>
            <a:endParaRPr lang="en-US" altLang="zh-CN" sz="3200" dirty="0"/>
          </a:p>
          <a:p>
            <a:pPr algn="r"/>
            <a:r>
              <a:rPr lang="zh-CN" altLang="zh-CN" sz="3200" dirty="0"/>
              <a:t>（</a:t>
            </a:r>
            <a:r>
              <a:rPr lang="en-US" altLang="zh-CN" sz="3200" dirty="0"/>
              <a:t>2021</a:t>
            </a:r>
            <a:r>
              <a:rPr lang="zh-CN" altLang="zh-CN" sz="3200" dirty="0"/>
              <a:t>·全国甲卷）</a:t>
            </a:r>
            <a:endParaRPr lang="zh-CN" altLang="zh-CN" sz="3200" dirty="0"/>
          </a:p>
          <a:p>
            <a:pPr algn="just"/>
            <a:endParaRPr lang="zh-CN" altLang="zh-CN" sz="3200" dirty="0"/>
          </a:p>
          <a:p>
            <a:pPr algn="just"/>
            <a:endParaRPr lang="zh-CN" altLang="en-US" sz="3200" dirty="0">
              <a:latin typeface="+mn-lt"/>
            </a:endParaRPr>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666800"/>
            <a:ext cx="8686572" cy="5509200"/>
          </a:xfrm>
          <a:prstGeom prst="rect">
            <a:avLst/>
          </a:prstGeom>
          <a:noFill/>
        </p:spPr>
        <p:txBody>
          <a:bodyPr wrap="square" rtlCol="0">
            <a:spAutoFit/>
          </a:bodyPr>
          <a:lstStyle/>
          <a:p>
            <a:pPr indent="457200" algn="just"/>
            <a:r>
              <a:rPr lang="en-US" altLang="zh-CN" sz="3200" dirty="0"/>
              <a:t>A successful swap depends on the selection of clothes, the organization of the event, and, obviously, how much fun is had. It’s really easy to do! Here are a few pointers.</a:t>
            </a:r>
            <a:endParaRPr lang="en-US" altLang="zh-CN" sz="3200" dirty="0"/>
          </a:p>
          <a:p>
            <a:pPr indent="457200" algn="just"/>
            <a:r>
              <a:rPr lang="en-US" altLang="zh-CN" sz="3200" u="sng" dirty="0">
                <a:solidFill>
                  <a:srgbClr val="00B050"/>
                </a:solidFill>
              </a:rPr>
              <a:t>Invite 5 – 10 people so you have a nice selection. </a:t>
            </a:r>
            <a:r>
              <a:rPr lang="en-US" altLang="zh-CN" sz="3200" dirty="0">
                <a:solidFill>
                  <a:srgbClr val="FF0000"/>
                </a:solidFill>
              </a:rPr>
              <a:t>Less people than that</a:t>
            </a:r>
            <a:r>
              <a:rPr lang="en-US" altLang="zh-CN" sz="3200" dirty="0">
                <a:solidFill>
                  <a:srgbClr val="0000FF"/>
                </a:solidFill>
              </a:rPr>
              <a:t>(</a:t>
            </a:r>
            <a:r>
              <a:rPr lang="zh-CN" altLang="en-US" sz="3200" dirty="0">
                <a:solidFill>
                  <a:srgbClr val="0000FF"/>
                </a:solidFill>
              </a:rPr>
              <a:t>信息支撑句</a:t>
            </a:r>
            <a:r>
              <a:rPr lang="en-US" altLang="zh-CN" sz="3200" dirty="0">
                <a:solidFill>
                  <a:srgbClr val="0000FF"/>
                </a:solidFill>
              </a:rPr>
              <a:t>)</a:t>
            </a:r>
            <a:r>
              <a:rPr lang="en-US" altLang="zh-CN" sz="3200" dirty="0"/>
              <a:t>, and there may not be enough things to choose from; </a:t>
            </a:r>
            <a:r>
              <a:rPr lang="en-US" altLang="zh-CN" sz="3200" u="sng" dirty="0">
                <a:solidFill>
                  <a:srgbClr val="00B050"/>
                </a:solidFill>
              </a:rPr>
              <a:t>more than that</a:t>
            </a:r>
            <a:r>
              <a:rPr lang="en-US" altLang="zh-CN" sz="3200" dirty="0"/>
              <a:t>, and it becomes uncontrollable.</a:t>
            </a:r>
            <a:endParaRPr lang="en-US" altLang="zh-CN" sz="3200" dirty="0"/>
          </a:p>
          <a:p>
            <a:pPr algn="r"/>
            <a:r>
              <a:rPr lang="zh-CN" altLang="zh-CN" sz="3200" dirty="0"/>
              <a:t>（</a:t>
            </a:r>
            <a:r>
              <a:rPr lang="en-US" altLang="zh-CN" sz="3200" dirty="0"/>
              <a:t>2021</a:t>
            </a:r>
            <a:r>
              <a:rPr lang="zh-CN" altLang="zh-CN" sz="3200" dirty="0"/>
              <a:t>·全国甲卷）</a:t>
            </a:r>
            <a:endParaRPr lang="zh-CN" altLang="zh-CN" sz="3200" dirty="0"/>
          </a:p>
          <a:p>
            <a:pPr algn="just"/>
            <a:endParaRPr lang="zh-CN" altLang="zh-CN" sz="3200" dirty="0"/>
          </a:p>
          <a:p>
            <a:pPr algn="just"/>
            <a:endParaRPr lang="zh-CN" altLang="en-US" sz="3200" dirty="0">
              <a:latin typeface="+mn-lt"/>
            </a:endParaRPr>
          </a:p>
        </p:txBody>
      </p:sp>
    </p:spTree>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6865" name="图片 3"/>
          <p:cNvPicPr>
            <a:picLocks noChangeAspect="1"/>
          </p:cNvPicPr>
          <p:nvPr/>
        </p:nvPicPr>
        <p:blipFill>
          <a:blip r:embed="rId1" cstate="print"/>
          <a:stretch>
            <a:fillRect/>
          </a:stretch>
        </p:blipFill>
        <p:spPr>
          <a:xfrm rot="5400000">
            <a:off x="2567122" y="-857400"/>
            <a:ext cx="3858300" cy="6859200"/>
          </a:xfrm>
          <a:prstGeom prst="rect">
            <a:avLst/>
          </a:prstGeom>
          <a:noFill/>
          <a:ln w="9525">
            <a:noFill/>
          </a:ln>
        </p:spPr>
      </p:pic>
      <p:pic>
        <p:nvPicPr>
          <p:cNvPr id="36866" name="图片 4"/>
          <p:cNvPicPr>
            <a:picLocks noChangeAspect="1"/>
          </p:cNvPicPr>
          <p:nvPr/>
        </p:nvPicPr>
        <p:blipFill>
          <a:blip r:embed="rId2" cstate="print"/>
          <a:stretch>
            <a:fillRect/>
          </a:stretch>
        </p:blipFill>
        <p:spPr>
          <a:xfrm>
            <a:off x="1142400" y="643050"/>
            <a:ext cx="2403102" cy="523967"/>
          </a:xfrm>
          <a:prstGeom prst="rect">
            <a:avLst/>
          </a:prstGeom>
          <a:noFill/>
          <a:ln w="9525">
            <a:noFill/>
          </a:ln>
        </p:spPr>
      </p:pic>
      <p:sp>
        <p:nvSpPr>
          <p:cNvPr id="14" name="Freeform: Shape 36"/>
          <p:cNvSpPr/>
          <p:nvPr/>
        </p:nvSpPr>
        <p:spPr bwMode="auto">
          <a:xfrm>
            <a:off x="152516" y="2343156"/>
            <a:ext cx="1664739" cy="806133"/>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36873" name="矩形 20"/>
          <p:cNvSpPr/>
          <p:nvPr/>
        </p:nvSpPr>
        <p:spPr>
          <a:xfrm>
            <a:off x="76198" y="2367965"/>
            <a:ext cx="1828872" cy="584775"/>
          </a:xfrm>
          <a:prstGeom prst="rect">
            <a:avLst/>
          </a:prstGeom>
          <a:noFill/>
          <a:ln w="9525">
            <a:noFill/>
          </a:ln>
        </p:spPr>
        <p:txBody>
          <a:bodyPr wrap="square" anchor="t" anchorCtr="0">
            <a:spAutoFit/>
          </a:bodyPr>
          <a:lstStyle/>
          <a:p>
            <a:pPr algn="ctr"/>
            <a:r>
              <a:rPr lang="zh-CN" altLang="en-US" sz="3200" dirty="0"/>
              <a:t>结构衔接</a:t>
            </a:r>
            <a:endParaRPr lang="en-US" altLang="zh-CN" sz="3200" dirty="0">
              <a:solidFill>
                <a:srgbClr val="404040"/>
              </a:solidFill>
              <a:latin typeface="幼圆" panose="02010509060101010101" pitchFamily="49" charset="-122"/>
              <a:ea typeface="幼圆" panose="02010509060101010101" pitchFamily="49" charset="-122"/>
            </a:endParaRPr>
          </a:p>
        </p:txBody>
      </p:sp>
      <p:sp>
        <p:nvSpPr>
          <p:cNvPr id="7" name="圆角矩形 6"/>
          <p:cNvSpPr/>
          <p:nvPr/>
        </p:nvSpPr>
        <p:spPr>
          <a:xfrm>
            <a:off x="2133664" y="2343156"/>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1" name="下箭头 30"/>
          <p:cNvSpPr/>
          <p:nvPr/>
        </p:nvSpPr>
        <p:spPr>
          <a:xfrm rot="3908243" flipV="1">
            <a:off x="4584186" y="842581"/>
            <a:ext cx="194798" cy="487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1" name="右大括号 40"/>
          <p:cNvSpPr/>
          <p:nvPr/>
        </p:nvSpPr>
        <p:spPr>
          <a:xfrm rot="10800000">
            <a:off x="1905070" y="1200186"/>
            <a:ext cx="152396" cy="335271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fontAlgn="base"/>
            <a:endParaRPr lang="zh-CN" altLang="en-US" sz="2700" strike="noStrike" noProof="1"/>
          </a:p>
        </p:txBody>
      </p:sp>
      <p:sp>
        <p:nvSpPr>
          <p:cNvPr id="42" name="左箭头 41"/>
          <p:cNvSpPr/>
          <p:nvPr/>
        </p:nvSpPr>
        <p:spPr>
          <a:xfrm rot="2166435" flipH="1">
            <a:off x="4442671" y="1475731"/>
            <a:ext cx="496184" cy="2400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5" name="Freeform: Shape 38"/>
          <p:cNvSpPr/>
          <p:nvPr/>
        </p:nvSpPr>
        <p:spPr bwMode="auto">
          <a:xfrm>
            <a:off x="4952990" y="1352582"/>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36" name="下箭头 35"/>
          <p:cNvSpPr/>
          <p:nvPr/>
        </p:nvSpPr>
        <p:spPr>
          <a:xfrm rot="3908243" flipV="1">
            <a:off x="4584187" y="2366542"/>
            <a:ext cx="194798" cy="487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7" name="左箭头 36"/>
          <p:cNvSpPr/>
          <p:nvPr/>
        </p:nvSpPr>
        <p:spPr>
          <a:xfrm rot="2166435" flipH="1">
            <a:off x="4444264" y="2842410"/>
            <a:ext cx="479610" cy="2400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8" name="圆角矩形 47"/>
          <p:cNvSpPr/>
          <p:nvPr/>
        </p:nvSpPr>
        <p:spPr>
          <a:xfrm>
            <a:off x="2133664" y="971592"/>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50" name="Freeform: Shape 38"/>
          <p:cNvSpPr/>
          <p:nvPr/>
        </p:nvSpPr>
        <p:spPr bwMode="auto">
          <a:xfrm>
            <a:off x="4952990" y="590602"/>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1" name="Freeform: Shape 38"/>
          <p:cNvSpPr/>
          <p:nvPr/>
        </p:nvSpPr>
        <p:spPr bwMode="auto">
          <a:xfrm>
            <a:off x="4952990" y="2038364"/>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2" name="Freeform: Shape 38"/>
          <p:cNvSpPr/>
          <p:nvPr/>
        </p:nvSpPr>
        <p:spPr bwMode="auto">
          <a:xfrm>
            <a:off x="4952990" y="2724146"/>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5" name="TextBox 54"/>
          <p:cNvSpPr txBox="1"/>
          <p:nvPr/>
        </p:nvSpPr>
        <p:spPr>
          <a:xfrm>
            <a:off x="2209862" y="1047790"/>
            <a:ext cx="2133544" cy="646331"/>
          </a:xfrm>
          <a:prstGeom prst="rect">
            <a:avLst/>
          </a:prstGeom>
          <a:noFill/>
        </p:spPr>
        <p:txBody>
          <a:bodyPr wrap="square" rtlCol="0">
            <a:spAutoFit/>
          </a:bodyPr>
          <a:lstStyle/>
          <a:p>
            <a:r>
              <a:rPr lang="zh-CN" altLang="en-US" dirty="0"/>
              <a:t>段首设空</a:t>
            </a:r>
            <a:endParaRPr lang="zh-CN" altLang="en-US" dirty="0"/>
          </a:p>
        </p:txBody>
      </p:sp>
      <p:sp>
        <p:nvSpPr>
          <p:cNvPr id="56" name="矩形 55"/>
          <p:cNvSpPr/>
          <p:nvPr/>
        </p:nvSpPr>
        <p:spPr>
          <a:xfrm>
            <a:off x="2286060" y="2419354"/>
            <a:ext cx="2031325" cy="646331"/>
          </a:xfrm>
          <a:prstGeom prst="rect">
            <a:avLst/>
          </a:prstGeom>
        </p:spPr>
        <p:txBody>
          <a:bodyPr wrap="none">
            <a:spAutoFit/>
          </a:bodyPr>
          <a:lstStyle/>
          <a:p>
            <a:r>
              <a:rPr lang="zh-CN" altLang="en-US" dirty="0"/>
              <a:t>段中设空</a:t>
            </a:r>
            <a:endParaRPr lang="zh-CN" altLang="en-US" dirty="0"/>
          </a:p>
        </p:txBody>
      </p:sp>
      <p:sp>
        <p:nvSpPr>
          <p:cNvPr id="59" name="TextBox 58"/>
          <p:cNvSpPr txBox="1"/>
          <p:nvPr/>
        </p:nvSpPr>
        <p:spPr>
          <a:xfrm>
            <a:off x="4952990" y="590602"/>
            <a:ext cx="2590732" cy="646331"/>
          </a:xfrm>
          <a:prstGeom prst="rect">
            <a:avLst/>
          </a:prstGeom>
          <a:noFill/>
        </p:spPr>
        <p:txBody>
          <a:bodyPr wrap="square" rtlCol="0">
            <a:spAutoFit/>
          </a:bodyPr>
          <a:lstStyle/>
          <a:p>
            <a:r>
              <a:rPr lang="zh-CN" altLang="en-US" dirty="0"/>
              <a:t>主旨概括句</a:t>
            </a:r>
            <a:endParaRPr lang="zh-CN" altLang="en-US" dirty="0"/>
          </a:p>
        </p:txBody>
      </p:sp>
      <p:sp>
        <p:nvSpPr>
          <p:cNvPr id="60" name="TextBox 59"/>
          <p:cNvSpPr txBox="1"/>
          <p:nvPr/>
        </p:nvSpPr>
        <p:spPr>
          <a:xfrm>
            <a:off x="5029188" y="1352582"/>
            <a:ext cx="2590732" cy="646331"/>
          </a:xfrm>
          <a:prstGeom prst="rect">
            <a:avLst/>
          </a:prstGeom>
          <a:noFill/>
        </p:spPr>
        <p:txBody>
          <a:bodyPr wrap="square" rtlCol="0">
            <a:spAutoFit/>
          </a:bodyPr>
          <a:lstStyle/>
          <a:p>
            <a:r>
              <a:rPr lang="zh-CN" altLang="en-US" dirty="0"/>
              <a:t>语段过渡句</a:t>
            </a:r>
            <a:endParaRPr lang="zh-CN" altLang="en-US" dirty="0"/>
          </a:p>
        </p:txBody>
      </p:sp>
      <p:sp>
        <p:nvSpPr>
          <p:cNvPr id="61" name="TextBox 60"/>
          <p:cNvSpPr txBox="1"/>
          <p:nvPr/>
        </p:nvSpPr>
        <p:spPr>
          <a:xfrm>
            <a:off x="4952990" y="2038364"/>
            <a:ext cx="2590732" cy="646331"/>
          </a:xfrm>
          <a:prstGeom prst="rect">
            <a:avLst/>
          </a:prstGeom>
          <a:noFill/>
        </p:spPr>
        <p:txBody>
          <a:bodyPr wrap="square" rtlCol="0">
            <a:spAutoFit/>
          </a:bodyPr>
          <a:lstStyle/>
          <a:p>
            <a:r>
              <a:rPr lang="zh-CN" altLang="en-US" dirty="0"/>
              <a:t> 内部过渡句</a:t>
            </a:r>
            <a:endParaRPr lang="zh-CN" altLang="en-US" dirty="0"/>
          </a:p>
        </p:txBody>
      </p:sp>
      <p:sp>
        <p:nvSpPr>
          <p:cNvPr id="62" name="TextBox 61"/>
          <p:cNvSpPr txBox="1"/>
          <p:nvPr/>
        </p:nvSpPr>
        <p:spPr>
          <a:xfrm>
            <a:off x="5029188" y="2724146"/>
            <a:ext cx="2590732" cy="646331"/>
          </a:xfrm>
          <a:prstGeom prst="rect">
            <a:avLst/>
          </a:prstGeom>
          <a:noFill/>
        </p:spPr>
        <p:txBody>
          <a:bodyPr wrap="square" rtlCol="0">
            <a:spAutoFit/>
          </a:bodyPr>
          <a:lstStyle/>
          <a:p>
            <a:r>
              <a:rPr lang="zh-CN" altLang="en-US" dirty="0"/>
              <a:t>信息支撑句</a:t>
            </a:r>
            <a:endParaRPr lang="zh-CN" alt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198993" y="590602"/>
            <a:ext cx="8915286" cy="5324535"/>
          </a:xfrm>
          <a:prstGeom prst="rect">
            <a:avLst/>
          </a:prstGeom>
          <a:noFill/>
        </p:spPr>
        <p:txBody>
          <a:bodyPr wrap="square" rtlCol="0">
            <a:spAutoFit/>
          </a:bodyPr>
          <a:lstStyle/>
          <a:p>
            <a:pPr indent="457200" algn="just"/>
            <a:r>
              <a:rPr lang="en-US" altLang="zh-CN" sz="2800" dirty="0"/>
              <a:t>If anyone had told me three years ago that I would be spending most of my weekends camping, I would have laughed heartily. Campers, in my eyes, were people who enjoyed insect bites, ill-cooked meals, and uncomfortable sleeping bags. They had nothing in common with me. ______</a:t>
            </a:r>
            <a:endParaRPr lang="zh-CN" altLang="zh-CN" sz="2800" dirty="0"/>
          </a:p>
          <a:p>
            <a:pPr indent="457200" algn="just"/>
            <a:r>
              <a:rPr lang="en-US" altLang="zh-CN" sz="2800" dirty="0"/>
              <a:t>The friends who introduced me to camping thought that it meant to be a pioneer. The trip they took me on was a rough one. We slept in a tent, cooked over an open fire…                                 </a:t>
            </a:r>
            <a:r>
              <a:rPr lang="zh-CN" altLang="zh-CN" sz="2800" dirty="0"/>
              <a:t>（</a:t>
            </a:r>
            <a:r>
              <a:rPr lang="en-US" altLang="zh-CN" sz="2800" dirty="0"/>
              <a:t>2017</a:t>
            </a:r>
            <a:r>
              <a:rPr lang="zh-CN" altLang="zh-CN" sz="2800" dirty="0"/>
              <a:t>·全国</a:t>
            </a:r>
            <a:r>
              <a:rPr lang="en-US" altLang="zh-CN" sz="2800" dirty="0"/>
              <a:t>I</a:t>
            </a:r>
            <a:r>
              <a:rPr lang="zh-CN" altLang="zh-CN" sz="2800" dirty="0"/>
              <a:t>卷）</a:t>
            </a:r>
            <a:endParaRPr lang="zh-CN" altLang="zh-CN" sz="2800" dirty="0"/>
          </a:p>
          <a:p>
            <a:pPr algn="just"/>
            <a:endParaRPr lang="zh-CN" altLang="zh-CN" sz="3000" dirty="0"/>
          </a:p>
          <a:p>
            <a:pPr algn="just"/>
            <a:endParaRPr lang="zh-CN" altLang="en-US" sz="3000" dirty="0">
              <a:latin typeface="+mn-lt"/>
            </a:endParaRPr>
          </a:p>
        </p:txBody>
      </p:sp>
      <p:sp>
        <p:nvSpPr>
          <p:cNvPr id="3" name="文本框 2"/>
          <p:cNvSpPr txBox="1"/>
          <p:nvPr/>
        </p:nvSpPr>
        <p:spPr>
          <a:xfrm>
            <a:off x="2743248" y="4322"/>
            <a:ext cx="3657504" cy="646331"/>
          </a:xfrm>
          <a:prstGeom prst="rect">
            <a:avLst/>
          </a:prstGeom>
          <a:noFill/>
        </p:spPr>
        <p:txBody>
          <a:bodyPr wrap="square" rtlCol="0">
            <a:spAutoFit/>
          </a:bodyPr>
          <a:lstStyle/>
          <a:p>
            <a:pPr algn="ctr"/>
            <a:r>
              <a:rPr lang="zh-CN" altLang="en-US" dirty="0">
                <a:solidFill>
                  <a:srgbClr val="0000FF"/>
                </a:solidFill>
              </a:rPr>
              <a:t>片段五</a:t>
            </a:r>
            <a:endParaRPr lang="zh-CN" altLang="en-US" dirty="0">
              <a:solidFill>
                <a:srgbClr val="0000FF"/>
              </a:solidFill>
            </a:endParaRPr>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76318" y="666800"/>
            <a:ext cx="9067682" cy="5232202"/>
          </a:xfrm>
          <a:prstGeom prst="rect">
            <a:avLst/>
          </a:prstGeom>
          <a:noFill/>
        </p:spPr>
        <p:txBody>
          <a:bodyPr wrap="square" rtlCol="0">
            <a:spAutoFit/>
          </a:bodyPr>
          <a:lstStyle/>
          <a:p>
            <a:pPr algn="just"/>
            <a:r>
              <a:rPr lang="en-US" altLang="zh-CN" sz="3000" dirty="0"/>
              <a:t>A. This time there was no tent.</a:t>
            </a:r>
            <a:endParaRPr lang="en-US" altLang="zh-CN" sz="3000" dirty="0"/>
          </a:p>
          <a:p>
            <a:pPr algn="just"/>
            <a:r>
              <a:rPr lang="en-US" altLang="zh-CN" sz="3000" dirty="0"/>
              <a:t>B. Things are going to be improved.</a:t>
            </a:r>
            <a:endParaRPr lang="en-US" altLang="zh-CN" sz="3000" dirty="0"/>
          </a:p>
          <a:p>
            <a:pPr algn="just"/>
            <a:r>
              <a:rPr lang="en-US" altLang="zh-CN" sz="3000" dirty="0"/>
              <a:t>C. The trip they took me on was a rough one.</a:t>
            </a:r>
            <a:endParaRPr lang="en-US" altLang="zh-CN" sz="3000" dirty="0"/>
          </a:p>
          <a:p>
            <a:pPr algn="just"/>
            <a:r>
              <a:rPr lang="en-US" altLang="zh-CN" sz="3000" dirty="0"/>
              <a:t>D. I was to learn a lot about camping since then, however.</a:t>
            </a:r>
            <a:endParaRPr lang="en-US" altLang="zh-CN" sz="3000" dirty="0"/>
          </a:p>
          <a:p>
            <a:pPr algn="just"/>
            <a:r>
              <a:rPr lang="en-US" altLang="zh-CN" sz="3000" dirty="0"/>
              <a:t>E. I must say that I have certainly come to enjoy camping.</a:t>
            </a:r>
            <a:endParaRPr lang="en-US" altLang="zh-CN" sz="3000" dirty="0"/>
          </a:p>
          <a:p>
            <a:pPr algn="just"/>
            <a:r>
              <a:rPr lang="en-US" altLang="zh-CN" sz="3000" dirty="0"/>
              <a:t>F. After the trip, my family became quite interested in camping.</a:t>
            </a:r>
            <a:endParaRPr lang="en-US" altLang="zh-CN" sz="3000" dirty="0"/>
          </a:p>
          <a:p>
            <a:pPr algn="just"/>
            <a:r>
              <a:rPr lang="en-US" altLang="zh-CN" sz="3000" dirty="0"/>
              <a:t>G. There was no shade as the trees were no more than 3 feet tall.</a:t>
            </a:r>
            <a:endParaRPr lang="en-US" altLang="zh-CN" sz="3000" dirty="0"/>
          </a:p>
          <a:p>
            <a:pPr algn="just"/>
            <a:endParaRPr lang="zh-CN" altLang="zh-CN" sz="3200" dirty="0"/>
          </a:p>
          <a:p>
            <a:pPr algn="just"/>
            <a:endParaRPr lang="zh-CN" altLang="en-US" sz="3200" dirty="0">
              <a:latin typeface="+mn-lt"/>
            </a:endParaRPr>
          </a:p>
        </p:txBody>
      </p:sp>
      <p:sp>
        <p:nvSpPr>
          <p:cNvPr id="3" name="TextBox 2"/>
          <p:cNvSpPr txBox="1"/>
          <p:nvPr/>
        </p:nvSpPr>
        <p:spPr>
          <a:xfrm>
            <a:off x="0" y="1962166"/>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590602"/>
            <a:ext cx="8610494" cy="5386090"/>
          </a:xfrm>
          <a:prstGeom prst="rect">
            <a:avLst/>
          </a:prstGeom>
          <a:noFill/>
        </p:spPr>
        <p:txBody>
          <a:bodyPr wrap="square" rtlCol="0">
            <a:spAutoFit/>
          </a:bodyPr>
          <a:lstStyle/>
          <a:p>
            <a:pPr indent="457200" algn="just"/>
            <a:r>
              <a:rPr lang="en-US" altLang="zh-CN" sz="2800" dirty="0"/>
              <a:t>If anyone had told me three years ago that I would be spending most of my weekends camping, I would have laughed heartily. Campers, in my eyes, were people who enjoyed insect bites, ill-cooked meals, and uncomfortable sleeping bags. They had nothing in common with me. </a:t>
            </a:r>
            <a:r>
              <a:rPr lang="en-US" altLang="zh-CN" sz="2800" dirty="0">
                <a:solidFill>
                  <a:srgbClr val="FF0000"/>
                </a:solidFill>
              </a:rPr>
              <a:t>I was to learn a lot about camping </a:t>
            </a:r>
            <a:r>
              <a:rPr lang="en-US" altLang="zh-CN" sz="2800" dirty="0">
                <a:solidFill>
                  <a:srgbClr val="FF0000"/>
                </a:solidFill>
                <a:highlight>
                  <a:srgbClr val="FFFF00"/>
                </a:highlight>
              </a:rPr>
              <a:t>since then</a:t>
            </a:r>
            <a:r>
              <a:rPr lang="en-US" altLang="zh-CN" sz="2800" dirty="0">
                <a:solidFill>
                  <a:srgbClr val="FF0000"/>
                </a:solidFill>
              </a:rPr>
              <a:t>, </a:t>
            </a:r>
            <a:r>
              <a:rPr lang="en-US" altLang="zh-CN" sz="2800" dirty="0">
                <a:solidFill>
                  <a:srgbClr val="FF0000"/>
                </a:solidFill>
                <a:highlight>
                  <a:srgbClr val="FFFF00"/>
                </a:highlight>
              </a:rPr>
              <a:t>however</a:t>
            </a:r>
            <a:r>
              <a:rPr lang="en-US" altLang="zh-CN" sz="2800" dirty="0">
                <a:solidFill>
                  <a:srgbClr val="FF0000"/>
                </a:solidFill>
              </a:rPr>
              <a:t>.</a:t>
            </a:r>
            <a:endParaRPr lang="zh-CN" altLang="zh-CN" sz="2800" dirty="0">
              <a:solidFill>
                <a:srgbClr val="FF0000"/>
              </a:solidFill>
            </a:endParaRPr>
          </a:p>
          <a:p>
            <a:pPr indent="457200" algn="just"/>
            <a:r>
              <a:rPr lang="en-US" altLang="zh-CN" sz="2800" dirty="0"/>
              <a:t>The friends who introduced me to camping thought that it meant to be a pioneer. The trip they took me on was a rough one. We slept in a tent, cooked over an open fire…                              </a:t>
            </a:r>
            <a:r>
              <a:rPr lang="zh-CN" altLang="zh-CN" sz="2800" dirty="0"/>
              <a:t>（</a:t>
            </a:r>
            <a:r>
              <a:rPr lang="en-US" altLang="zh-CN" sz="2800" dirty="0"/>
              <a:t>2017</a:t>
            </a:r>
            <a:r>
              <a:rPr lang="zh-CN" altLang="zh-CN" sz="2800" dirty="0"/>
              <a:t>·全国</a:t>
            </a:r>
            <a:r>
              <a:rPr lang="en-US" altLang="zh-CN" sz="2800" dirty="0"/>
              <a:t>I</a:t>
            </a:r>
            <a:r>
              <a:rPr lang="zh-CN" altLang="zh-CN" sz="2800" dirty="0"/>
              <a:t>卷）</a:t>
            </a:r>
            <a:endParaRPr lang="zh-CN" altLang="zh-CN" sz="2800" dirty="0"/>
          </a:p>
          <a:p>
            <a:pPr algn="just"/>
            <a:endParaRPr lang="zh-CN" altLang="zh-CN" sz="3200" dirty="0"/>
          </a:p>
          <a:p>
            <a:pPr algn="just"/>
            <a:endParaRPr lang="zh-CN" altLang="en-US" sz="3200" dirty="0">
              <a:latin typeface="+mn-lt"/>
            </a:endParaRP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6081" name="文本框 1"/>
          <p:cNvSpPr txBox="1"/>
          <p:nvPr/>
        </p:nvSpPr>
        <p:spPr>
          <a:xfrm>
            <a:off x="4972050" y="285750"/>
            <a:ext cx="3917315" cy="368300"/>
          </a:xfrm>
          <a:prstGeom prst="rect">
            <a:avLst/>
          </a:prstGeom>
          <a:solidFill>
            <a:schemeClr val="bg1"/>
          </a:solidFill>
          <a:ln w="9525">
            <a:noFill/>
          </a:ln>
        </p:spPr>
        <p:txBody>
          <a:bodyPr wrap="square" anchor="t" anchorCtr="0">
            <a:spAutoFit/>
          </a:bodyPr>
          <a:lstStyle/>
          <a:p>
            <a:r>
              <a:rPr lang="en-US" altLang="zh-CN" sz="1800" dirty="0">
                <a:latin typeface="Berlin Sans FB Demi" panose="020E0802020502020306" charset="0"/>
                <a:ea typeface="宋体" panose="02010600030101010101" pitchFamily="2" charset="-122"/>
              </a:rPr>
              <a:t>2020</a:t>
            </a:r>
            <a:r>
              <a:rPr lang="zh-CN" altLang="en-US" sz="1800" dirty="0">
                <a:latin typeface="Berlin Sans FB Demi" panose="020E0802020502020306" charset="0"/>
                <a:ea typeface="宋体" panose="02010600030101010101" pitchFamily="2" charset="-122"/>
              </a:rPr>
              <a:t>新高考全国卷</a:t>
            </a:r>
            <a:r>
              <a:rPr lang="en-US" altLang="zh-CN" sz="1800" dirty="0">
                <a:latin typeface="Berlin Sans FB Demi" panose="020E0802020502020306" charset="0"/>
              </a:rPr>
              <a:t>I</a:t>
            </a:r>
            <a:endParaRPr lang="en-US" altLang="zh-CN" sz="1800" dirty="0">
              <a:latin typeface="Berlin Sans FB Demi" panose="020E0802020502020306" charset="0"/>
              <a:ea typeface="宋体" panose="02010600030101010101" pitchFamily="2" charset="-122"/>
            </a:endParaRPr>
          </a:p>
        </p:txBody>
      </p:sp>
      <p:sp>
        <p:nvSpPr>
          <p:cNvPr id="46082" name="文本框 1"/>
          <p:cNvSpPr txBox="1"/>
          <p:nvPr/>
        </p:nvSpPr>
        <p:spPr>
          <a:xfrm>
            <a:off x="1143090" y="666800"/>
            <a:ext cx="6772275" cy="1446550"/>
          </a:xfrm>
          <a:prstGeom prst="rect">
            <a:avLst/>
          </a:prstGeom>
          <a:noFill/>
          <a:ln w="9525">
            <a:noFill/>
          </a:ln>
        </p:spPr>
        <p:txBody>
          <a:bodyPr wrap="square" anchor="t" anchorCtr="0">
            <a:spAutoFit/>
          </a:bodyPr>
          <a:lstStyle/>
          <a:p>
            <a:r>
              <a:rPr lang="en-US" altLang="zh-CN" sz="3200" dirty="0">
                <a:latin typeface="Times New Roman" panose="02020603050405020304" pitchFamily="18" charset="0"/>
                <a:ea typeface="宋体" panose="02010600030101010101" pitchFamily="2" charset="-122"/>
              </a:rPr>
              <a:t>What is the structure of the passage?</a:t>
            </a:r>
            <a:endParaRPr lang="en-US" altLang="zh-CN" sz="3200" dirty="0">
              <a:latin typeface="Times New Roman" panose="02020603050405020304" pitchFamily="18" charset="0"/>
              <a:ea typeface="宋体" panose="02010600030101010101" pitchFamily="2" charset="-122"/>
            </a:endParaRPr>
          </a:p>
          <a:p>
            <a:endParaRPr lang="en-US" altLang="zh-CN" sz="2400" dirty="0">
              <a:latin typeface="Times New Roman" panose="02020603050405020304" pitchFamily="18" charset="0"/>
              <a:ea typeface="宋体" panose="02010600030101010101" pitchFamily="2" charset="-122"/>
            </a:endParaRPr>
          </a:p>
          <a:p>
            <a:r>
              <a:rPr lang="en-US" altLang="zh-CN" sz="3200" dirty="0">
                <a:latin typeface="Times New Roman" panose="02020603050405020304" pitchFamily="18" charset="0"/>
                <a:ea typeface="宋体" panose="02010600030101010101" pitchFamily="2" charset="-122"/>
              </a:rPr>
              <a:t>A. </a:t>
            </a:r>
            <a:endParaRPr lang="en-US" altLang="zh-CN" sz="3200" dirty="0">
              <a:latin typeface="Times New Roman" panose="02020603050405020304" pitchFamily="18" charset="0"/>
              <a:ea typeface="宋体" panose="02010600030101010101" pitchFamily="2" charset="-122"/>
            </a:endParaRPr>
          </a:p>
        </p:txBody>
      </p:sp>
      <p:sp>
        <p:nvSpPr>
          <p:cNvPr id="4" name="椭圆 3"/>
          <p:cNvSpPr/>
          <p:nvPr/>
        </p:nvSpPr>
        <p:spPr>
          <a:xfrm>
            <a:off x="2438456" y="1276384"/>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1905070" y="1809770"/>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2438456" y="1809770"/>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2971842" y="1809770"/>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438456" y="2419354"/>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a:stCxn id="4" idx="2"/>
            <a:endCxn id="9" idx="0"/>
          </p:cNvCxnSpPr>
          <p:nvPr/>
        </p:nvCxnSpPr>
        <p:spPr>
          <a:xfrm flipH="1">
            <a:off x="2095565" y="1466879"/>
            <a:ext cx="342891" cy="34289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2590852" y="1657374"/>
            <a:ext cx="4" cy="2285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4" idx="6"/>
          </p:cNvCxnSpPr>
          <p:nvPr/>
        </p:nvCxnSpPr>
        <p:spPr>
          <a:xfrm>
            <a:off x="2819446" y="1466879"/>
            <a:ext cx="304796" cy="3428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2590852" y="2114562"/>
            <a:ext cx="0" cy="4571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438456" y="1200186"/>
            <a:ext cx="685782" cy="523220"/>
          </a:xfrm>
          <a:prstGeom prst="rect">
            <a:avLst/>
          </a:prstGeom>
          <a:noFill/>
        </p:spPr>
        <p:txBody>
          <a:bodyPr wrap="square" rtlCol="0">
            <a:spAutoFit/>
          </a:bodyPr>
          <a:lstStyle/>
          <a:p>
            <a:r>
              <a:rPr lang="en-US" altLang="zh-CN" sz="2800" dirty="0"/>
              <a:t>1</a:t>
            </a:r>
            <a:endParaRPr lang="zh-CN" altLang="en-US" sz="2800" dirty="0"/>
          </a:p>
        </p:txBody>
      </p:sp>
      <p:sp>
        <p:nvSpPr>
          <p:cNvPr id="26" name="TextBox 25"/>
          <p:cNvSpPr txBox="1"/>
          <p:nvPr/>
        </p:nvSpPr>
        <p:spPr>
          <a:xfrm>
            <a:off x="1905070" y="1733572"/>
            <a:ext cx="685782" cy="523220"/>
          </a:xfrm>
          <a:prstGeom prst="rect">
            <a:avLst/>
          </a:prstGeom>
          <a:noFill/>
        </p:spPr>
        <p:txBody>
          <a:bodyPr wrap="square" rtlCol="0">
            <a:spAutoFit/>
          </a:bodyPr>
          <a:lstStyle/>
          <a:p>
            <a:r>
              <a:rPr lang="en-US" altLang="zh-CN" sz="2800" dirty="0"/>
              <a:t>2</a:t>
            </a:r>
            <a:endParaRPr lang="zh-CN" altLang="en-US" sz="2800" dirty="0"/>
          </a:p>
        </p:txBody>
      </p:sp>
      <p:sp>
        <p:nvSpPr>
          <p:cNvPr id="27" name="TextBox 26"/>
          <p:cNvSpPr txBox="1"/>
          <p:nvPr/>
        </p:nvSpPr>
        <p:spPr>
          <a:xfrm>
            <a:off x="2438456" y="1733572"/>
            <a:ext cx="685782" cy="523220"/>
          </a:xfrm>
          <a:prstGeom prst="rect">
            <a:avLst/>
          </a:prstGeom>
          <a:noFill/>
        </p:spPr>
        <p:txBody>
          <a:bodyPr wrap="square" rtlCol="0">
            <a:spAutoFit/>
          </a:bodyPr>
          <a:lstStyle/>
          <a:p>
            <a:r>
              <a:rPr lang="en-US" altLang="zh-CN" sz="2800" dirty="0"/>
              <a:t>3</a:t>
            </a:r>
            <a:endParaRPr lang="zh-CN" altLang="en-US" sz="2800" dirty="0"/>
          </a:p>
        </p:txBody>
      </p:sp>
      <p:sp>
        <p:nvSpPr>
          <p:cNvPr id="28" name="TextBox 27"/>
          <p:cNvSpPr txBox="1"/>
          <p:nvPr/>
        </p:nvSpPr>
        <p:spPr>
          <a:xfrm>
            <a:off x="2971842" y="1733572"/>
            <a:ext cx="685782" cy="523220"/>
          </a:xfrm>
          <a:prstGeom prst="rect">
            <a:avLst/>
          </a:prstGeom>
          <a:noFill/>
        </p:spPr>
        <p:txBody>
          <a:bodyPr wrap="square" rtlCol="0">
            <a:spAutoFit/>
          </a:bodyPr>
          <a:lstStyle/>
          <a:p>
            <a:r>
              <a:rPr lang="en-US" altLang="zh-CN" sz="2800" dirty="0"/>
              <a:t>4</a:t>
            </a:r>
            <a:endParaRPr lang="zh-CN" altLang="en-US" sz="2800" dirty="0"/>
          </a:p>
        </p:txBody>
      </p:sp>
      <p:sp>
        <p:nvSpPr>
          <p:cNvPr id="29" name="TextBox 28"/>
          <p:cNvSpPr txBox="1"/>
          <p:nvPr/>
        </p:nvSpPr>
        <p:spPr>
          <a:xfrm>
            <a:off x="2438456" y="2343156"/>
            <a:ext cx="685782" cy="523220"/>
          </a:xfrm>
          <a:prstGeom prst="rect">
            <a:avLst/>
          </a:prstGeom>
          <a:noFill/>
        </p:spPr>
        <p:txBody>
          <a:bodyPr wrap="square" rtlCol="0">
            <a:spAutoFit/>
          </a:bodyPr>
          <a:lstStyle/>
          <a:p>
            <a:r>
              <a:rPr lang="en-US" altLang="zh-CN" sz="2800" dirty="0"/>
              <a:t>5</a:t>
            </a:r>
            <a:endParaRPr lang="zh-CN" altLang="en-US" sz="2800" dirty="0"/>
          </a:p>
        </p:txBody>
      </p:sp>
      <p:sp>
        <p:nvSpPr>
          <p:cNvPr id="30" name="TextBox 29"/>
          <p:cNvSpPr txBox="1"/>
          <p:nvPr/>
        </p:nvSpPr>
        <p:spPr>
          <a:xfrm>
            <a:off x="990694" y="3181334"/>
            <a:ext cx="2590732" cy="646331"/>
          </a:xfrm>
          <a:prstGeom prst="rect">
            <a:avLst/>
          </a:prstGeom>
          <a:noFill/>
        </p:spPr>
        <p:txBody>
          <a:bodyPr wrap="square" rtlCol="0">
            <a:spAutoFit/>
          </a:bodyPr>
          <a:lstStyle/>
          <a:p>
            <a:r>
              <a:rPr lang="en-US" altLang="zh-CN" dirty="0"/>
              <a:t>B.</a:t>
            </a:r>
            <a:endParaRPr lang="zh-CN" altLang="en-US" dirty="0"/>
          </a:p>
        </p:txBody>
      </p:sp>
      <p:sp>
        <p:nvSpPr>
          <p:cNvPr id="33" name="椭圆 32"/>
          <p:cNvSpPr/>
          <p:nvPr/>
        </p:nvSpPr>
        <p:spPr>
          <a:xfrm>
            <a:off x="2667050" y="3257532"/>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3657624" y="3867116"/>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2971842" y="3867116"/>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2362258" y="3867116"/>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1676476" y="3867116"/>
            <a:ext cx="380990" cy="3809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TextBox 37"/>
          <p:cNvSpPr txBox="1"/>
          <p:nvPr/>
        </p:nvSpPr>
        <p:spPr>
          <a:xfrm>
            <a:off x="2667050" y="3181334"/>
            <a:ext cx="838178" cy="584775"/>
          </a:xfrm>
          <a:prstGeom prst="rect">
            <a:avLst/>
          </a:prstGeom>
          <a:noFill/>
        </p:spPr>
        <p:txBody>
          <a:bodyPr wrap="square" rtlCol="0">
            <a:spAutoFit/>
          </a:bodyPr>
          <a:lstStyle/>
          <a:p>
            <a:r>
              <a:rPr lang="en-US" altLang="zh-CN" sz="3200" dirty="0"/>
              <a:t>1</a:t>
            </a:r>
            <a:endParaRPr lang="zh-CN" altLang="en-US" sz="3200" dirty="0"/>
          </a:p>
        </p:txBody>
      </p:sp>
      <p:sp>
        <p:nvSpPr>
          <p:cNvPr id="39" name="TextBox 38"/>
          <p:cNvSpPr txBox="1"/>
          <p:nvPr/>
        </p:nvSpPr>
        <p:spPr>
          <a:xfrm>
            <a:off x="1676476" y="3739529"/>
            <a:ext cx="838178" cy="584775"/>
          </a:xfrm>
          <a:prstGeom prst="rect">
            <a:avLst/>
          </a:prstGeom>
          <a:noFill/>
        </p:spPr>
        <p:txBody>
          <a:bodyPr wrap="square" rtlCol="0">
            <a:spAutoFit/>
          </a:bodyPr>
          <a:lstStyle/>
          <a:p>
            <a:r>
              <a:rPr lang="en-US" altLang="zh-CN" sz="3200" dirty="0"/>
              <a:t>2</a:t>
            </a:r>
            <a:endParaRPr lang="zh-CN" altLang="en-US" sz="3200" dirty="0"/>
          </a:p>
        </p:txBody>
      </p:sp>
      <p:sp>
        <p:nvSpPr>
          <p:cNvPr id="40" name="TextBox 39"/>
          <p:cNvSpPr txBox="1"/>
          <p:nvPr/>
        </p:nvSpPr>
        <p:spPr>
          <a:xfrm>
            <a:off x="2362258" y="3739529"/>
            <a:ext cx="838178" cy="584775"/>
          </a:xfrm>
          <a:prstGeom prst="rect">
            <a:avLst/>
          </a:prstGeom>
          <a:noFill/>
        </p:spPr>
        <p:txBody>
          <a:bodyPr wrap="square" rtlCol="0">
            <a:spAutoFit/>
          </a:bodyPr>
          <a:lstStyle/>
          <a:p>
            <a:r>
              <a:rPr lang="en-US" altLang="zh-CN" sz="3200" dirty="0"/>
              <a:t>3</a:t>
            </a:r>
            <a:endParaRPr lang="zh-CN" altLang="en-US" sz="3200" dirty="0"/>
          </a:p>
        </p:txBody>
      </p:sp>
      <p:sp>
        <p:nvSpPr>
          <p:cNvPr id="41" name="TextBox 40"/>
          <p:cNvSpPr txBox="1"/>
          <p:nvPr/>
        </p:nvSpPr>
        <p:spPr>
          <a:xfrm>
            <a:off x="2971842" y="3739529"/>
            <a:ext cx="838178" cy="584775"/>
          </a:xfrm>
          <a:prstGeom prst="rect">
            <a:avLst/>
          </a:prstGeom>
          <a:noFill/>
        </p:spPr>
        <p:txBody>
          <a:bodyPr wrap="square" rtlCol="0">
            <a:spAutoFit/>
          </a:bodyPr>
          <a:lstStyle/>
          <a:p>
            <a:r>
              <a:rPr lang="en-US" altLang="zh-CN" sz="3200" dirty="0"/>
              <a:t>4</a:t>
            </a:r>
            <a:endParaRPr lang="zh-CN" altLang="en-US" sz="3200" dirty="0"/>
          </a:p>
        </p:txBody>
      </p:sp>
      <p:sp>
        <p:nvSpPr>
          <p:cNvPr id="42" name="TextBox 41"/>
          <p:cNvSpPr txBox="1"/>
          <p:nvPr/>
        </p:nvSpPr>
        <p:spPr>
          <a:xfrm>
            <a:off x="3657624" y="3739529"/>
            <a:ext cx="838178" cy="584775"/>
          </a:xfrm>
          <a:prstGeom prst="rect">
            <a:avLst/>
          </a:prstGeom>
          <a:noFill/>
        </p:spPr>
        <p:txBody>
          <a:bodyPr wrap="square" rtlCol="0">
            <a:spAutoFit/>
          </a:bodyPr>
          <a:lstStyle/>
          <a:p>
            <a:r>
              <a:rPr lang="en-US" altLang="zh-CN" sz="3200" dirty="0"/>
              <a:t>5</a:t>
            </a:r>
            <a:endParaRPr lang="zh-CN" altLang="en-US" sz="3200" dirty="0"/>
          </a:p>
        </p:txBody>
      </p:sp>
      <p:cxnSp>
        <p:nvCxnSpPr>
          <p:cNvPr id="43" name="直接连接符 42"/>
          <p:cNvCxnSpPr>
            <a:stCxn id="38" idx="1"/>
          </p:cNvCxnSpPr>
          <p:nvPr/>
        </p:nvCxnSpPr>
        <p:spPr>
          <a:xfrm flipH="1">
            <a:off x="1981269" y="3473722"/>
            <a:ext cx="685781" cy="4314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2590852" y="3562324"/>
            <a:ext cx="152395" cy="3552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2971842" y="3562324"/>
            <a:ext cx="228595" cy="3552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3048040" y="3486126"/>
            <a:ext cx="685782" cy="38099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914496" y="3257532"/>
            <a:ext cx="914376" cy="769441"/>
          </a:xfrm>
          <a:prstGeom prst="rect">
            <a:avLst/>
          </a:prstGeom>
          <a:noFill/>
        </p:spPr>
        <p:txBody>
          <a:bodyPr wrap="square" rtlCol="0">
            <a:spAutoFit/>
          </a:bodyPr>
          <a:lstStyle/>
          <a:p>
            <a:r>
              <a:rPr lang="zh-CN" altLang="en-US" sz="4400" b="1" dirty="0">
                <a:solidFill>
                  <a:srgbClr val="FF0000"/>
                </a:solidFill>
              </a:rPr>
              <a:t>√</a:t>
            </a:r>
            <a:endParaRPr lang="zh-CN" altLang="en-US" sz="4400" b="1" dirty="0">
              <a:solidFill>
                <a:srgbClr val="FF0000"/>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0" y="590602"/>
            <a:ext cx="9144000" cy="5416868"/>
          </a:xfrm>
          <a:prstGeom prst="rect">
            <a:avLst/>
          </a:prstGeom>
          <a:noFill/>
        </p:spPr>
        <p:txBody>
          <a:bodyPr wrap="square" rtlCol="0">
            <a:spAutoFit/>
          </a:bodyPr>
          <a:lstStyle/>
          <a:p>
            <a:pPr indent="457200" algn="just"/>
            <a:r>
              <a:rPr lang="en-US" altLang="zh-CN" sz="2800" dirty="0"/>
              <a:t>If anyone had told me </a:t>
            </a:r>
            <a:r>
              <a:rPr lang="en-US" altLang="zh-CN" sz="2800" dirty="0">
                <a:highlight>
                  <a:srgbClr val="FFFF00"/>
                </a:highlight>
              </a:rPr>
              <a:t>three years ago </a:t>
            </a:r>
            <a:r>
              <a:rPr lang="en-US" altLang="zh-CN" sz="2800" dirty="0"/>
              <a:t>that I would be spending most of my weekends camping, I would have laughed heartily. Campers, in my eyes, were people who enjoyed insect bites, ill-cooked meals, and uncomfortable sleeping bags. </a:t>
            </a:r>
            <a:r>
              <a:rPr lang="en-US" altLang="zh-CN" sz="2800" u="sng" dirty="0">
                <a:solidFill>
                  <a:srgbClr val="00B050"/>
                </a:solidFill>
              </a:rPr>
              <a:t>They had nothing in common with me.</a:t>
            </a:r>
            <a:r>
              <a:rPr lang="en-US" altLang="zh-CN" sz="2800" dirty="0">
                <a:solidFill>
                  <a:srgbClr val="FF0000"/>
                </a:solidFill>
              </a:rPr>
              <a:t> I was to learn a lot about camping since </a:t>
            </a:r>
            <a:r>
              <a:rPr lang="en-US" altLang="zh-CN" sz="2800" dirty="0">
                <a:solidFill>
                  <a:srgbClr val="FF0000"/>
                </a:solidFill>
                <a:highlight>
                  <a:srgbClr val="FFFF00"/>
                </a:highlight>
              </a:rPr>
              <a:t>then</a:t>
            </a:r>
            <a:r>
              <a:rPr lang="en-US" altLang="zh-CN" sz="2800" dirty="0">
                <a:solidFill>
                  <a:srgbClr val="FF0000"/>
                </a:solidFill>
              </a:rPr>
              <a:t>, however</a:t>
            </a:r>
            <a:r>
              <a:rPr lang="en-US" altLang="zh-CN" sz="2800" dirty="0">
                <a:solidFill>
                  <a:srgbClr val="0000FF"/>
                </a:solidFill>
              </a:rPr>
              <a:t>.(</a:t>
            </a:r>
            <a:r>
              <a:rPr lang="zh-CN" altLang="en-US" sz="2800" dirty="0">
                <a:solidFill>
                  <a:srgbClr val="0000FF"/>
                </a:solidFill>
              </a:rPr>
              <a:t>语段过渡句</a:t>
            </a:r>
            <a:r>
              <a:rPr lang="en-US" altLang="zh-CN" sz="2800" dirty="0">
                <a:solidFill>
                  <a:srgbClr val="0000FF"/>
                </a:solidFill>
              </a:rPr>
              <a:t>)</a:t>
            </a:r>
            <a:endParaRPr lang="zh-CN" altLang="zh-CN" sz="2800" dirty="0">
              <a:solidFill>
                <a:srgbClr val="0000FF"/>
              </a:solidFill>
            </a:endParaRPr>
          </a:p>
          <a:p>
            <a:pPr indent="457200" algn="just"/>
            <a:r>
              <a:rPr lang="en-US" altLang="zh-CN" sz="2800" u="sng" dirty="0">
                <a:solidFill>
                  <a:srgbClr val="00B050"/>
                </a:solidFill>
              </a:rPr>
              <a:t>The friends who introduced me to camping thought that it meant to be a pioneer</a:t>
            </a:r>
            <a:r>
              <a:rPr lang="en-US" altLang="zh-CN" sz="2800" dirty="0">
                <a:solidFill>
                  <a:srgbClr val="00B050"/>
                </a:solidFill>
              </a:rPr>
              <a:t>. </a:t>
            </a:r>
            <a:r>
              <a:rPr lang="en-US" altLang="zh-CN" sz="2800" dirty="0"/>
              <a:t>The trip they took me on was a rough one. We slept in a tent, cooked over an open fire…                                                     </a:t>
            </a:r>
            <a:r>
              <a:rPr lang="zh-CN" altLang="zh-CN" sz="3000" dirty="0"/>
              <a:t>（</a:t>
            </a:r>
            <a:r>
              <a:rPr lang="en-US" altLang="zh-CN" sz="3000" dirty="0"/>
              <a:t>2017</a:t>
            </a:r>
            <a:r>
              <a:rPr lang="zh-CN" altLang="zh-CN" sz="3000" dirty="0"/>
              <a:t>·全国</a:t>
            </a:r>
            <a:r>
              <a:rPr lang="en-US" altLang="zh-CN" sz="3000" dirty="0"/>
              <a:t>I</a:t>
            </a:r>
            <a:r>
              <a:rPr lang="zh-CN" altLang="zh-CN" sz="3000" dirty="0"/>
              <a:t>卷）</a:t>
            </a:r>
            <a:endParaRPr lang="zh-CN" altLang="zh-CN" sz="3000" dirty="0"/>
          </a:p>
          <a:p>
            <a:pPr algn="just"/>
            <a:endParaRPr lang="zh-CN" altLang="zh-CN" sz="3200" dirty="0"/>
          </a:p>
          <a:p>
            <a:pPr algn="just"/>
            <a:endParaRPr lang="zh-CN" altLang="en-US" sz="3200" dirty="0">
              <a:latin typeface="+mn-lt"/>
            </a:endParaRPr>
          </a:p>
        </p:txBody>
      </p:sp>
    </p:spTree>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457308" y="1050072"/>
            <a:ext cx="8381780" cy="4093428"/>
          </a:xfrm>
          <a:prstGeom prst="rect">
            <a:avLst/>
          </a:prstGeom>
          <a:noFill/>
        </p:spPr>
        <p:txBody>
          <a:bodyPr wrap="square" rtlCol="0">
            <a:spAutoFit/>
          </a:bodyPr>
          <a:lstStyle/>
          <a:p>
            <a:pPr indent="457200" algn="just"/>
            <a:r>
              <a:rPr lang="en-US" altLang="zh-CN" sz="3200" dirty="0"/>
              <a:t>Recognize all of your strengths. Write them down in a journal. Begin to train your brain to look at strength before weakness. List all of your accomplishments and achievements. You have a job, earned your degree, and you got out of bed today. ______ </a:t>
            </a:r>
            <a:r>
              <a:rPr lang="zh-CN" altLang="zh-CN" sz="3200" dirty="0"/>
              <a:t>（</a:t>
            </a:r>
            <a:r>
              <a:rPr lang="en-US" altLang="zh-CN" sz="3200" dirty="0"/>
              <a:t>2020</a:t>
            </a:r>
            <a:r>
              <a:rPr lang="zh-CN" altLang="zh-CN" sz="3200" dirty="0"/>
              <a:t>·全国</a:t>
            </a:r>
            <a:r>
              <a:rPr lang="en-US" altLang="zh-CN" sz="3200" dirty="0"/>
              <a:t>I</a:t>
            </a:r>
            <a:r>
              <a:rPr lang="zh-CN" altLang="zh-CN" sz="3200" dirty="0"/>
              <a:t>卷）</a:t>
            </a:r>
            <a:endParaRPr lang="zh-CN" altLang="zh-CN" sz="3200" dirty="0"/>
          </a:p>
          <a:p>
            <a:pPr indent="457200" algn="just"/>
            <a:endParaRPr lang="zh-CN" altLang="zh-CN" dirty="0"/>
          </a:p>
          <a:p>
            <a:pPr algn="just"/>
            <a:endParaRPr lang="zh-CN" altLang="en-US" sz="3200" dirty="0">
              <a:latin typeface="+mn-lt"/>
            </a:endParaRPr>
          </a:p>
        </p:txBody>
      </p:sp>
      <p:sp>
        <p:nvSpPr>
          <p:cNvPr id="3" name="文本框 2"/>
          <p:cNvSpPr txBox="1"/>
          <p:nvPr/>
        </p:nvSpPr>
        <p:spPr>
          <a:xfrm>
            <a:off x="2590852" y="57216"/>
            <a:ext cx="3657504" cy="646331"/>
          </a:xfrm>
          <a:prstGeom prst="rect">
            <a:avLst/>
          </a:prstGeom>
          <a:noFill/>
        </p:spPr>
        <p:txBody>
          <a:bodyPr wrap="square" rtlCol="0">
            <a:spAutoFit/>
          </a:bodyPr>
          <a:lstStyle/>
          <a:p>
            <a:pPr algn="ctr"/>
            <a:r>
              <a:rPr lang="zh-CN" altLang="en-US" dirty="0">
                <a:solidFill>
                  <a:srgbClr val="0000FF"/>
                </a:solidFill>
              </a:rPr>
              <a:t>片段六</a:t>
            </a:r>
            <a:endParaRPr lang="zh-CN" altLang="en-US" dirty="0">
              <a:solidFill>
                <a:srgbClr val="0000FF"/>
              </a:solidFill>
            </a:endParaRPr>
          </a:p>
        </p:txBody>
      </p:sp>
    </p:spTree>
  </p:cSld>
  <p:clrMapOvr>
    <a:masterClrMapping/>
  </p:clrMapOvr>
  <p:transition>
    <p:random/>
  </p:transition>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81110" y="742998"/>
            <a:ext cx="8381780" cy="5139869"/>
          </a:xfrm>
          <a:prstGeom prst="rect">
            <a:avLst/>
          </a:prstGeom>
          <a:noFill/>
        </p:spPr>
        <p:txBody>
          <a:bodyPr wrap="square" rtlCol="0">
            <a:spAutoFit/>
          </a:bodyPr>
          <a:lstStyle/>
          <a:p>
            <a:pPr indent="457200" algn="just"/>
            <a:r>
              <a:rPr lang="en-US" altLang="zh-CN" sz="3200" dirty="0"/>
              <a:t>A. Feeling upset again?</a:t>
            </a:r>
            <a:endParaRPr lang="en-US" altLang="zh-CN" sz="3200" dirty="0"/>
          </a:p>
          <a:p>
            <a:pPr indent="457200" algn="just"/>
            <a:r>
              <a:rPr lang="en-US" altLang="zh-CN" sz="3200" dirty="0"/>
              <a:t>B. Where do you start?</a:t>
            </a:r>
            <a:endParaRPr lang="en-US" altLang="zh-CN" sz="3200" dirty="0"/>
          </a:p>
          <a:p>
            <a:pPr indent="457200" algn="just"/>
            <a:r>
              <a:rPr lang="en-US" altLang="zh-CN" sz="3200" dirty="0"/>
              <a:t>C. Nothing is too small to celebrate.</a:t>
            </a:r>
            <a:endParaRPr lang="en-US" altLang="zh-CN" sz="3200" dirty="0"/>
          </a:p>
          <a:p>
            <a:pPr indent="457200" algn="just"/>
            <a:r>
              <a:rPr lang="en-US" altLang="zh-CN" sz="3200" dirty="0"/>
              <a:t>D. Remember, you are only human.</a:t>
            </a:r>
            <a:endParaRPr lang="en-US" altLang="zh-CN" sz="3200" dirty="0"/>
          </a:p>
          <a:p>
            <a:pPr indent="457200" algn="just"/>
            <a:r>
              <a:rPr lang="en-US" altLang="zh-CN" sz="3200" dirty="0"/>
              <a:t>E. Set an intention for self-acceptance.</a:t>
            </a:r>
            <a:endParaRPr lang="en-US" altLang="zh-CN" sz="3200" dirty="0"/>
          </a:p>
          <a:p>
            <a:r>
              <a:rPr lang="en-US" altLang="zh-CN" sz="3200" dirty="0"/>
              <a:t>    F. Stop conparing yourself with others.</a:t>
            </a:r>
            <a:endParaRPr lang="zh-CN" altLang="zh-CN" sz="3200" dirty="0"/>
          </a:p>
          <a:p>
            <a:r>
              <a:rPr lang="en-US" altLang="zh-CN" sz="3200" dirty="0"/>
              <a:t>    G. When does the comparison game start?</a:t>
            </a:r>
            <a:endParaRPr lang="zh-CN" altLang="zh-CN" sz="3200" dirty="0"/>
          </a:p>
          <a:p>
            <a:pPr indent="457200" algn="just"/>
            <a:endParaRPr lang="en-US" altLang="zh-CN" dirty="0"/>
          </a:p>
          <a:p>
            <a:pPr indent="457200" algn="just"/>
            <a:endParaRPr lang="zh-CN" altLang="zh-CN" dirty="0"/>
          </a:p>
          <a:p>
            <a:pPr algn="just"/>
            <a:endParaRPr lang="zh-CN" altLang="en-US" sz="3200" dirty="0">
              <a:latin typeface="+mn-lt"/>
            </a:endParaRPr>
          </a:p>
        </p:txBody>
      </p:sp>
      <p:sp>
        <p:nvSpPr>
          <p:cNvPr id="3" name="TextBox 2"/>
          <p:cNvSpPr txBox="1"/>
          <p:nvPr/>
        </p:nvSpPr>
        <p:spPr>
          <a:xfrm>
            <a:off x="762100" y="1657374"/>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228714" y="895394"/>
            <a:ext cx="8686572" cy="4585871"/>
          </a:xfrm>
          <a:prstGeom prst="rect">
            <a:avLst/>
          </a:prstGeom>
          <a:noFill/>
        </p:spPr>
        <p:txBody>
          <a:bodyPr wrap="square" rtlCol="0">
            <a:spAutoFit/>
          </a:bodyPr>
          <a:lstStyle/>
          <a:p>
            <a:pPr indent="457200" algn="just"/>
            <a:r>
              <a:rPr lang="en-US" altLang="zh-CN" sz="3200" dirty="0"/>
              <a:t>Recognize all of your strengths. Write them down in a journal. Begin to train your brain to look at strength before weakness. List all of your accomplishments and achievements. You have a job, earned your degree, and you got out of bed today. </a:t>
            </a:r>
            <a:r>
              <a:rPr lang="en-US" altLang="zh-CN" sz="3200" dirty="0">
                <a:solidFill>
                  <a:srgbClr val="FF0000"/>
                </a:solidFill>
              </a:rPr>
              <a:t>Nothing is too small to celebrate. </a:t>
            </a:r>
            <a:endParaRPr lang="en-US" altLang="zh-CN" sz="3200" dirty="0">
              <a:solidFill>
                <a:srgbClr val="FF0000"/>
              </a:solidFill>
            </a:endParaRPr>
          </a:p>
          <a:p>
            <a:pPr indent="457200" algn="just"/>
            <a:r>
              <a:rPr lang="en-US" altLang="zh-CN" sz="3200" dirty="0">
                <a:solidFill>
                  <a:srgbClr val="FF0000"/>
                </a:solidFill>
              </a:rPr>
              <a:t>                                                </a:t>
            </a:r>
            <a:r>
              <a:rPr lang="zh-CN" altLang="zh-CN" sz="3200" dirty="0"/>
              <a:t>（</a:t>
            </a:r>
            <a:r>
              <a:rPr lang="en-US" altLang="zh-CN" sz="3200" dirty="0"/>
              <a:t>2020</a:t>
            </a:r>
            <a:r>
              <a:rPr lang="zh-CN" altLang="zh-CN" sz="3200" dirty="0"/>
              <a:t>·全国</a:t>
            </a:r>
            <a:r>
              <a:rPr lang="en-US" altLang="zh-CN" sz="3200" dirty="0"/>
              <a:t>I</a:t>
            </a:r>
            <a:r>
              <a:rPr lang="zh-CN" altLang="zh-CN" sz="3200" dirty="0"/>
              <a:t>卷）</a:t>
            </a:r>
            <a:endParaRPr lang="zh-CN" altLang="zh-CN" sz="3200" dirty="0"/>
          </a:p>
          <a:p>
            <a:pPr indent="457200" algn="just"/>
            <a:endParaRPr lang="zh-CN" altLang="zh-CN" dirty="0"/>
          </a:p>
          <a:p>
            <a:pPr algn="just"/>
            <a:endParaRPr lang="zh-CN" altLang="en-US" sz="3200" dirty="0">
              <a:latin typeface="+mn-lt"/>
            </a:endParaRPr>
          </a:p>
        </p:txBody>
      </p:sp>
    </p:spTree>
  </p:cSld>
  <p:clrMapOvr>
    <a:masterClrMapping/>
  </p:clrMapOvr>
  <p:transition>
    <p:random/>
  </p:transition>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533506" y="742998"/>
            <a:ext cx="8076988" cy="5016758"/>
          </a:xfrm>
          <a:prstGeom prst="rect">
            <a:avLst/>
          </a:prstGeom>
          <a:noFill/>
        </p:spPr>
        <p:txBody>
          <a:bodyPr wrap="square" rtlCol="0">
            <a:spAutoFit/>
          </a:bodyPr>
          <a:lstStyle/>
          <a:p>
            <a:pPr indent="457200" algn="just"/>
            <a:r>
              <a:rPr lang="en-US" altLang="zh-CN" sz="3200" dirty="0"/>
              <a:t>Recognize all of your strengths. Write them down in a journal. Begin to train your brain to look at strength before weakness. List all of your accomplishments and achievements</a:t>
            </a:r>
            <a:r>
              <a:rPr lang="en-US" altLang="zh-CN" sz="3200" dirty="0">
                <a:solidFill>
                  <a:srgbClr val="00B050"/>
                </a:solidFill>
              </a:rPr>
              <a:t>.</a:t>
            </a:r>
            <a:r>
              <a:rPr lang="en-US" altLang="zh-CN" sz="3200" u="sng" dirty="0">
                <a:solidFill>
                  <a:srgbClr val="00B050"/>
                </a:solidFill>
              </a:rPr>
              <a:t> You have a job, earned your degree, and you got out of bed today.</a:t>
            </a:r>
            <a:r>
              <a:rPr lang="en-US" altLang="zh-CN" sz="3200" dirty="0">
                <a:solidFill>
                  <a:srgbClr val="FF0000"/>
                </a:solidFill>
              </a:rPr>
              <a:t> Nothing is too small to celebrate.</a:t>
            </a:r>
            <a:r>
              <a:rPr lang="en-US" altLang="zh-CN" sz="3200" dirty="0">
                <a:solidFill>
                  <a:srgbClr val="0000FF"/>
                </a:solidFill>
              </a:rPr>
              <a:t>(</a:t>
            </a:r>
            <a:r>
              <a:rPr lang="zh-CN" altLang="en-US" sz="3200" dirty="0">
                <a:solidFill>
                  <a:srgbClr val="0000FF"/>
                </a:solidFill>
              </a:rPr>
              <a:t>语篇总结句</a:t>
            </a:r>
            <a:r>
              <a:rPr lang="en-US" altLang="zh-CN" sz="3200" dirty="0">
                <a:solidFill>
                  <a:srgbClr val="0000FF"/>
                </a:solidFill>
              </a:rPr>
              <a:t>)</a:t>
            </a:r>
            <a:r>
              <a:rPr lang="en-US" altLang="zh-CN" sz="3200" dirty="0">
                <a:solidFill>
                  <a:srgbClr val="FF0000"/>
                </a:solidFill>
              </a:rPr>
              <a:t>                  </a:t>
            </a:r>
            <a:endParaRPr lang="en-US" altLang="zh-CN" sz="3200" dirty="0">
              <a:solidFill>
                <a:srgbClr val="FF0000"/>
              </a:solidFill>
            </a:endParaRPr>
          </a:p>
          <a:p>
            <a:pPr indent="457200" algn="just"/>
            <a:r>
              <a:rPr lang="en-US" altLang="zh-CN" sz="3200" dirty="0">
                <a:solidFill>
                  <a:srgbClr val="FF0000"/>
                </a:solidFill>
              </a:rPr>
              <a:t>                                           </a:t>
            </a:r>
            <a:r>
              <a:rPr lang="zh-CN" altLang="zh-CN" sz="3200" dirty="0"/>
              <a:t>（</a:t>
            </a:r>
            <a:r>
              <a:rPr lang="en-US" altLang="zh-CN" sz="3200" dirty="0"/>
              <a:t>2020</a:t>
            </a:r>
            <a:r>
              <a:rPr lang="zh-CN" altLang="zh-CN" sz="3200" dirty="0"/>
              <a:t>·全国</a:t>
            </a:r>
            <a:r>
              <a:rPr lang="en-US" altLang="zh-CN" sz="3200" dirty="0"/>
              <a:t>I</a:t>
            </a:r>
            <a:r>
              <a:rPr lang="zh-CN" altLang="zh-CN" sz="3200" dirty="0"/>
              <a:t>卷）</a:t>
            </a:r>
            <a:endParaRPr lang="zh-CN" altLang="zh-CN" sz="3200" dirty="0"/>
          </a:p>
          <a:p>
            <a:pPr indent="457200" algn="just"/>
            <a:endParaRPr lang="zh-CN" altLang="zh-CN" sz="3200" dirty="0"/>
          </a:p>
          <a:p>
            <a:pPr algn="just"/>
            <a:endParaRPr lang="zh-CN" altLang="en-US" sz="3200" dirty="0">
              <a:latin typeface="+mn-lt"/>
            </a:endParaRPr>
          </a:p>
        </p:txBody>
      </p:sp>
    </p:spTree>
  </p:cSld>
  <p:clrMapOvr>
    <a:masterClrMapping/>
  </p:clrMapOvr>
  <p:transition>
    <p:random/>
  </p:transition>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6865" name="图片 3"/>
          <p:cNvPicPr>
            <a:picLocks noChangeAspect="1"/>
          </p:cNvPicPr>
          <p:nvPr/>
        </p:nvPicPr>
        <p:blipFill>
          <a:blip r:embed="rId1" cstate="print"/>
          <a:stretch>
            <a:fillRect/>
          </a:stretch>
        </p:blipFill>
        <p:spPr>
          <a:xfrm rot="5400000">
            <a:off x="2567122" y="-857400"/>
            <a:ext cx="3858300" cy="6859200"/>
          </a:xfrm>
          <a:prstGeom prst="rect">
            <a:avLst/>
          </a:prstGeom>
          <a:noFill/>
          <a:ln w="9525">
            <a:noFill/>
          </a:ln>
        </p:spPr>
      </p:pic>
      <p:pic>
        <p:nvPicPr>
          <p:cNvPr id="36866" name="图片 4"/>
          <p:cNvPicPr>
            <a:picLocks noChangeAspect="1"/>
          </p:cNvPicPr>
          <p:nvPr/>
        </p:nvPicPr>
        <p:blipFill>
          <a:blip r:embed="rId2" cstate="print"/>
          <a:stretch>
            <a:fillRect/>
          </a:stretch>
        </p:blipFill>
        <p:spPr>
          <a:xfrm>
            <a:off x="1142400" y="643050"/>
            <a:ext cx="2403102" cy="523967"/>
          </a:xfrm>
          <a:prstGeom prst="rect">
            <a:avLst/>
          </a:prstGeom>
          <a:noFill/>
          <a:ln w="9525">
            <a:noFill/>
          </a:ln>
        </p:spPr>
      </p:pic>
      <p:sp>
        <p:nvSpPr>
          <p:cNvPr id="14" name="Freeform: Shape 36"/>
          <p:cNvSpPr/>
          <p:nvPr/>
        </p:nvSpPr>
        <p:spPr bwMode="auto">
          <a:xfrm>
            <a:off x="152516" y="2343156"/>
            <a:ext cx="1664739" cy="806133"/>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36873" name="矩形 20"/>
          <p:cNvSpPr/>
          <p:nvPr/>
        </p:nvSpPr>
        <p:spPr>
          <a:xfrm>
            <a:off x="76198" y="2367965"/>
            <a:ext cx="1828872" cy="584775"/>
          </a:xfrm>
          <a:prstGeom prst="rect">
            <a:avLst/>
          </a:prstGeom>
          <a:noFill/>
          <a:ln w="9525">
            <a:noFill/>
          </a:ln>
        </p:spPr>
        <p:txBody>
          <a:bodyPr wrap="square" anchor="t" anchorCtr="0">
            <a:spAutoFit/>
          </a:bodyPr>
          <a:lstStyle/>
          <a:p>
            <a:pPr algn="ctr"/>
            <a:r>
              <a:rPr lang="zh-CN" altLang="en-US" sz="3200" dirty="0"/>
              <a:t>结构衔接</a:t>
            </a:r>
            <a:endParaRPr lang="en-US" altLang="zh-CN" sz="3200" dirty="0">
              <a:solidFill>
                <a:srgbClr val="404040"/>
              </a:solidFill>
              <a:latin typeface="幼圆" panose="02010509060101010101" pitchFamily="49" charset="-122"/>
              <a:ea typeface="幼圆" panose="02010509060101010101" pitchFamily="49" charset="-122"/>
            </a:endParaRPr>
          </a:p>
        </p:txBody>
      </p:sp>
      <p:sp>
        <p:nvSpPr>
          <p:cNvPr id="7" name="圆角矩形 6"/>
          <p:cNvSpPr/>
          <p:nvPr/>
        </p:nvSpPr>
        <p:spPr>
          <a:xfrm>
            <a:off x="2133664" y="2343156"/>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1" name="下箭头 30"/>
          <p:cNvSpPr/>
          <p:nvPr/>
        </p:nvSpPr>
        <p:spPr>
          <a:xfrm rot="3908243" flipV="1">
            <a:off x="4584186" y="842581"/>
            <a:ext cx="194798" cy="487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1" name="右大括号 40"/>
          <p:cNvSpPr/>
          <p:nvPr/>
        </p:nvSpPr>
        <p:spPr>
          <a:xfrm rot="10800000">
            <a:off x="1905070" y="1200186"/>
            <a:ext cx="152396" cy="335271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fontAlgn="base"/>
            <a:endParaRPr lang="zh-CN" altLang="en-US" sz="2700" strike="noStrike" noProof="1"/>
          </a:p>
        </p:txBody>
      </p:sp>
      <p:sp>
        <p:nvSpPr>
          <p:cNvPr id="42" name="左箭头 41"/>
          <p:cNvSpPr/>
          <p:nvPr/>
        </p:nvSpPr>
        <p:spPr>
          <a:xfrm rot="2166435" flipH="1">
            <a:off x="4442671" y="1475731"/>
            <a:ext cx="496184" cy="2400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5" name="Freeform: Shape 38"/>
          <p:cNvSpPr/>
          <p:nvPr/>
        </p:nvSpPr>
        <p:spPr bwMode="auto">
          <a:xfrm>
            <a:off x="4952990" y="1352582"/>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36" name="下箭头 35"/>
          <p:cNvSpPr/>
          <p:nvPr/>
        </p:nvSpPr>
        <p:spPr>
          <a:xfrm rot="3908243" flipV="1">
            <a:off x="4584187" y="2366542"/>
            <a:ext cx="194798" cy="487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7" name="左箭头 36"/>
          <p:cNvSpPr/>
          <p:nvPr/>
        </p:nvSpPr>
        <p:spPr>
          <a:xfrm rot="2166435" flipH="1">
            <a:off x="4444264" y="2842410"/>
            <a:ext cx="479610" cy="2400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4" name="下箭头 43"/>
          <p:cNvSpPr/>
          <p:nvPr/>
        </p:nvSpPr>
        <p:spPr>
          <a:xfrm rot="3908243" flipV="1">
            <a:off x="4584187" y="3661907"/>
            <a:ext cx="194798" cy="487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7" name="左箭头 46"/>
          <p:cNvSpPr/>
          <p:nvPr/>
        </p:nvSpPr>
        <p:spPr>
          <a:xfrm flipH="1">
            <a:off x="4495802" y="4400502"/>
            <a:ext cx="479610" cy="2400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8" name="圆角矩形 47"/>
          <p:cNvSpPr/>
          <p:nvPr/>
        </p:nvSpPr>
        <p:spPr>
          <a:xfrm>
            <a:off x="2133664" y="971592"/>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9" name="圆角矩形 48"/>
          <p:cNvSpPr/>
          <p:nvPr/>
        </p:nvSpPr>
        <p:spPr>
          <a:xfrm>
            <a:off x="2133664" y="3943314"/>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50" name="Freeform: Shape 38"/>
          <p:cNvSpPr/>
          <p:nvPr/>
        </p:nvSpPr>
        <p:spPr bwMode="auto">
          <a:xfrm>
            <a:off x="4952990" y="590602"/>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1" name="Freeform: Shape 38"/>
          <p:cNvSpPr/>
          <p:nvPr/>
        </p:nvSpPr>
        <p:spPr bwMode="auto">
          <a:xfrm>
            <a:off x="4952990" y="2038364"/>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2" name="Freeform: Shape 38"/>
          <p:cNvSpPr/>
          <p:nvPr/>
        </p:nvSpPr>
        <p:spPr bwMode="auto">
          <a:xfrm>
            <a:off x="4952990" y="2724146"/>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3" name="Freeform: Shape 38"/>
          <p:cNvSpPr/>
          <p:nvPr/>
        </p:nvSpPr>
        <p:spPr bwMode="auto">
          <a:xfrm>
            <a:off x="4952990" y="3409928"/>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4" name="Freeform: Shape 38"/>
          <p:cNvSpPr/>
          <p:nvPr/>
        </p:nvSpPr>
        <p:spPr bwMode="auto">
          <a:xfrm>
            <a:off x="4952990" y="4171908"/>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5" name="TextBox 54"/>
          <p:cNvSpPr txBox="1"/>
          <p:nvPr/>
        </p:nvSpPr>
        <p:spPr>
          <a:xfrm>
            <a:off x="2209862" y="1047790"/>
            <a:ext cx="2133544" cy="646331"/>
          </a:xfrm>
          <a:prstGeom prst="rect">
            <a:avLst/>
          </a:prstGeom>
          <a:noFill/>
        </p:spPr>
        <p:txBody>
          <a:bodyPr wrap="square" rtlCol="0">
            <a:spAutoFit/>
          </a:bodyPr>
          <a:lstStyle/>
          <a:p>
            <a:r>
              <a:rPr lang="zh-CN" altLang="en-US" dirty="0"/>
              <a:t>段首设空</a:t>
            </a:r>
            <a:endParaRPr lang="zh-CN" altLang="en-US" dirty="0"/>
          </a:p>
        </p:txBody>
      </p:sp>
      <p:sp>
        <p:nvSpPr>
          <p:cNvPr id="56" name="矩形 55"/>
          <p:cNvSpPr/>
          <p:nvPr/>
        </p:nvSpPr>
        <p:spPr>
          <a:xfrm>
            <a:off x="2286060" y="2419354"/>
            <a:ext cx="2031325" cy="646331"/>
          </a:xfrm>
          <a:prstGeom prst="rect">
            <a:avLst/>
          </a:prstGeom>
        </p:spPr>
        <p:txBody>
          <a:bodyPr wrap="none">
            <a:spAutoFit/>
          </a:bodyPr>
          <a:lstStyle/>
          <a:p>
            <a:r>
              <a:rPr lang="zh-CN" altLang="en-US" dirty="0"/>
              <a:t>段中设空</a:t>
            </a:r>
            <a:endParaRPr lang="zh-CN" altLang="en-US" dirty="0"/>
          </a:p>
        </p:txBody>
      </p:sp>
      <p:sp>
        <p:nvSpPr>
          <p:cNvPr id="57" name="矩形 56"/>
          <p:cNvSpPr/>
          <p:nvPr/>
        </p:nvSpPr>
        <p:spPr>
          <a:xfrm>
            <a:off x="2286060" y="4019512"/>
            <a:ext cx="2031325" cy="646331"/>
          </a:xfrm>
          <a:prstGeom prst="rect">
            <a:avLst/>
          </a:prstGeom>
        </p:spPr>
        <p:txBody>
          <a:bodyPr wrap="none">
            <a:spAutoFit/>
          </a:bodyPr>
          <a:lstStyle/>
          <a:p>
            <a:r>
              <a:rPr lang="zh-CN" altLang="en-US" dirty="0"/>
              <a:t>段尾设空</a:t>
            </a:r>
            <a:endParaRPr lang="zh-CN" altLang="en-US" dirty="0"/>
          </a:p>
        </p:txBody>
      </p:sp>
      <p:sp>
        <p:nvSpPr>
          <p:cNvPr id="59" name="TextBox 58"/>
          <p:cNvSpPr txBox="1"/>
          <p:nvPr/>
        </p:nvSpPr>
        <p:spPr>
          <a:xfrm>
            <a:off x="4952990" y="590602"/>
            <a:ext cx="2590732" cy="646331"/>
          </a:xfrm>
          <a:prstGeom prst="rect">
            <a:avLst/>
          </a:prstGeom>
          <a:noFill/>
        </p:spPr>
        <p:txBody>
          <a:bodyPr wrap="square" rtlCol="0">
            <a:spAutoFit/>
          </a:bodyPr>
          <a:lstStyle/>
          <a:p>
            <a:r>
              <a:rPr lang="zh-CN" altLang="en-US" dirty="0"/>
              <a:t>主旨概括句</a:t>
            </a:r>
            <a:endParaRPr lang="zh-CN" altLang="en-US" dirty="0"/>
          </a:p>
        </p:txBody>
      </p:sp>
      <p:sp>
        <p:nvSpPr>
          <p:cNvPr id="60" name="TextBox 59"/>
          <p:cNvSpPr txBox="1"/>
          <p:nvPr/>
        </p:nvSpPr>
        <p:spPr>
          <a:xfrm>
            <a:off x="5029188" y="1352582"/>
            <a:ext cx="2590732" cy="646331"/>
          </a:xfrm>
          <a:prstGeom prst="rect">
            <a:avLst/>
          </a:prstGeom>
          <a:noFill/>
        </p:spPr>
        <p:txBody>
          <a:bodyPr wrap="square" rtlCol="0">
            <a:spAutoFit/>
          </a:bodyPr>
          <a:lstStyle/>
          <a:p>
            <a:r>
              <a:rPr lang="zh-CN" altLang="en-US" dirty="0"/>
              <a:t>语段过渡句</a:t>
            </a:r>
            <a:endParaRPr lang="zh-CN" altLang="en-US" dirty="0"/>
          </a:p>
        </p:txBody>
      </p:sp>
      <p:sp>
        <p:nvSpPr>
          <p:cNvPr id="61" name="TextBox 60"/>
          <p:cNvSpPr txBox="1"/>
          <p:nvPr/>
        </p:nvSpPr>
        <p:spPr>
          <a:xfrm>
            <a:off x="4952990" y="2038364"/>
            <a:ext cx="2590732" cy="646331"/>
          </a:xfrm>
          <a:prstGeom prst="rect">
            <a:avLst/>
          </a:prstGeom>
          <a:noFill/>
        </p:spPr>
        <p:txBody>
          <a:bodyPr wrap="square" rtlCol="0">
            <a:spAutoFit/>
          </a:bodyPr>
          <a:lstStyle/>
          <a:p>
            <a:r>
              <a:rPr lang="zh-CN" altLang="en-US" dirty="0"/>
              <a:t> 内部过渡句</a:t>
            </a:r>
            <a:endParaRPr lang="zh-CN" altLang="en-US" dirty="0"/>
          </a:p>
        </p:txBody>
      </p:sp>
      <p:sp>
        <p:nvSpPr>
          <p:cNvPr id="62" name="TextBox 61"/>
          <p:cNvSpPr txBox="1"/>
          <p:nvPr/>
        </p:nvSpPr>
        <p:spPr>
          <a:xfrm>
            <a:off x="5029188" y="2724146"/>
            <a:ext cx="2590732" cy="646331"/>
          </a:xfrm>
          <a:prstGeom prst="rect">
            <a:avLst/>
          </a:prstGeom>
          <a:noFill/>
        </p:spPr>
        <p:txBody>
          <a:bodyPr wrap="square" rtlCol="0">
            <a:spAutoFit/>
          </a:bodyPr>
          <a:lstStyle/>
          <a:p>
            <a:r>
              <a:rPr lang="zh-CN" altLang="en-US" dirty="0"/>
              <a:t>信息支撑句</a:t>
            </a:r>
            <a:endParaRPr lang="zh-CN" altLang="en-US" dirty="0"/>
          </a:p>
        </p:txBody>
      </p:sp>
      <p:sp>
        <p:nvSpPr>
          <p:cNvPr id="63" name="TextBox 62"/>
          <p:cNvSpPr txBox="1"/>
          <p:nvPr/>
        </p:nvSpPr>
        <p:spPr>
          <a:xfrm>
            <a:off x="5029188" y="3409928"/>
            <a:ext cx="2590732" cy="646331"/>
          </a:xfrm>
          <a:prstGeom prst="rect">
            <a:avLst/>
          </a:prstGeom>
          <a:noFill/>
        </p:spPr>
        <p:txBody>
          <a:bodyPr wrap="square" rtlCol="0">
            <a:spAutoFit/>
          </a:bodyPr>
          <a:lstStyle/>
          <a:p>
            <a:r>
              <a:rPr lang="zh-CN" altLang="en-US" dirty="0"/>
              <a:t>语段过渡句</a:t>
            </a:r>
            <a:endParaRPr lang="zh-CN" altLang="en-US" dirty="0"/>
          </a:p>
        </p:txBody>
      </p:sp>
      <p:sp>
        <p:nvSpPr>
          <p:cNvPr id="64" name="TextBox 63"/>
          <p:cNvSpPr txBox="1"/>
          <p:nvPr/>
        </p:nvSpPr>
        <p:spPr>
          <a:xfrm>
            <a:off x="5029188" y="4095710"/>
            <a:ext cx="2590732" cy="646331"/>
          </a:xfrm>
          <a:prstGeom prst="rect">
            <a:avLst/>
          </a:prstGeom>
          <a:noFill/>
        </p:spPr>
        <p:txBody>
          <a:bodyPr wrap="square" rtlCol="0">
            <a:spAutoFit/>
          </a:bodyPr>
          <a:lstStyle/>
          <a:p>
            <a:r>
              <a:rPr lang="zh-CN" altLang="en-US" dirty="0"/>
              <a:t>语篇总结句</a:t>
            </a:r>
            <a:endParaRPr lang="zh-CN" alt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36865" name="图片 3"/>
          <p:cNvPicPr>
            <a:picLocks noChangeAspect="1"/>
          </p:cNvPicPr>
          <p:nvPr/>
        </p:nvPicPr>
        <p:blipFill>
          <a:blip r:embed="rId1" cstate="print"/>
          <a:stretch>
            <a:fillRect/>
          </a:stretch>
        </p:blipFill>
        <p:spPr>
          <a:xfrm rot="5400000">
            <a:off x="2567122" y="-857400"/>
            <a:ext cx="3858300" cy="6859200"/>
          </a:xfrm>
          <a:prstGeom prst="rect">
            <a:avLst/>
          </a:prstGeom>
          <a:noFill/>
          <a:ln w="9525">
            <a:noFill/>
          </a:ln>
        </p:spPr>
      </p:pic>
      <p:pic>
        <p:nvPicPr>
          <p:cNvPr id="36866" name="图片 4"/>
          <p:cNvPicPr>
            <a:picLocks noChangeAspect="1"/>
          </p:cNvPicPr>
          <p:nvPr/>
        </p:nvPicPr>
        <p:blipFill>
          <a:blip r:embed="rId2" cstate="print"/>
          <a:stretch>
            <a:fillRect/>
          </a:stretch>
        </p:blipFill>
        <p:spPr>
          <a:xfrm>
            <a:off x="1142400" y="643050"/>
            <a:ext cx="2403102" cy="523967"/>
          </a:xfrm>
          <a:prstGeom prst="rect">
            <a:avLst/>
          </a:prstGeom>
          <a:noFill/>
          <a:ln w="9525">
            <a:noFill/>
          </a:ln>
        </p:spPr>
      </p:pic>
      <p:sp>
        <p:nvSpPr>
          <p:cNvPr id="14" name="Freeform: Shape 36"/>
          <p:cNvSpPr/>
          <p:nvPr/>
        </p:nvSpPr>
        <p:spPr bwMode="auto">
          <a:xfrm>
            <a:off x="152516" y="2343156"/>
            <a:ext cx="1664739" cy="806133"/>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36873" name="矩形 20"/>
          <p:cNvSpPr/>
          <p:nvPr/>
        </p:nvSpPr>
        <p:spPr>
          <a:xfrm>
            <a:off x="76198" y="2367965"/>
            <a:ext cx="1828872" cy="584775"/>
          </a:xfrm>
          <a:prstGeom prst="rect">
            <a:avLst/>
          </a:prstGeom>
          <a:noFill/>
          <a:ln w="9525">
            <a:noFill/>
          </a:ln>
        </p:spPr>
        <p:txBody>
          <a:bodyPr wrap="square" anchor="t" anchorCtr="0">
            <a:spAutoFit/>
          </a:bodyPr>
          <a:lstStyle/>
          <a:p>
            <a:pPr algn="ctr"/>
            <a:r>
              <a:rPr lang="zh-CN" altLang="en-US" sz="3200" dirty="0"/>
              <a:t>结构衔接</a:t>
            </a:r>
            <a:endParaRPr lang="en-US" altLang="zh-CN" sz="3200" dirty="0">
              <a:solidFill>
                <a:srgbClr val="404040"/>
              </a:solidFill>
              <a:latin typeface="幼圆" panose="02010509060101010101" pitchFamily="49" charset="-122"/>
              <a:ea typeface="幼圆" panose="02010509060101010101" pitchFamily="49" charset="-122"/>
            </a:endParaRPr>
          </a:p>
        </p:txBody>
      </p:sp>
      <p:sp>
        <p:nvSpPr>
          <p:cNvPr id="7" name="圆角矩形 6"/>
          <p:cNvSpPr/>
          <p:nvPr/>
        </p:nvSpPr>
        <p:spPr>
          <a:xfrm>
            <a:off x="2133664" y="2343156"/>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1" name="下箭头 30"/>
          <p:cNvSpPr/>
          <p:nvPr/>
        </p:nvSpPr>
        <p:spPr>
          <a:xfrm rot="3908243" flipV="1">
            <a:off x="4584186" y="842581"/>
            <a:ext cx="194798" cy="487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1" name="右大括号 40"/>
          <p:cNvSpPr/>
          <p:nvPr/>
        </p:nvSpPr>
        <p:spPr>
          <a:xfrm rot="10800000">
            <a:off x="1905070" y="1200186"/>
            <a:ext cx="152396" cy="335271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fontAlgn="base"/>
            <a:endParaRPr lang="zh-CN" altLang="en-US" sz="2700" strike="noStrike" noProof="1"/>
          </a:p>
        </p:txBody>
      </p:sp>
      <p:sp>
        <p:nvSpPr>
          <p:cNvPr id="42" name="左箭头 41"/>
          <p:cNvSpPr/>
          <p:nvPr/>
        </p:nvSpPr>
        <p:spPr>
          <a:xfrm rot="2166435" flipH="1">
            <a:off x="4442671" y="1475731"/>
            <a:ext cx="496184" cy="2400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5" name="Freeform: Shape 38"/>
          <p:cNvSpPr/>
          <p:nvPr/>
        </p:nvSpPr>
        <p:spPr bwMode="auto">
          <a:xfrm>
            <a:off x="4952990" y="1352582"/>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36" name="下箭头 35"/>
          <p:cNvSpPr/>
          <p:nvPr/>
        </p:nvSpPr>
        <p:spPr>
          <a:xfrm rot="3908243" flipV="1">
            <a:off x="4584187" y="2366542"/>
            <a:ext cx="194798" cy="487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37" name="左箭头 36"/>
          <p:cNvSpPr/>
          <p:nvPr/>
        </p:nvSpPr>
        <p:spPr>
          <a:xfrm rot="2166435" flipH="1">
            <a:off x="4444264" y="2842410"/>
            <a:ext cx="479610" cy="2400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4" name="下箭头 43"/>
          <p:cNvSpPr/>
          <p:nvPr/>
        </p:nvSpPr>
        <p:spPr>
          <a:xfrm rot="3908243" flipV="1">
            <a:off x="4584187" y="3661907"/>
            <a:ext cx="194798" cy="487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7" name="左箭头 46"/>
          <p:cNvSpPr/>
          <p:nvPr/>
        </p:nvSpPr>
        <p:spPr>
          <a:xfrm flipH="1">
            <a:off x="4495802" y="4400502"/>
            <a:ext cx="479610" cy="2400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8" name="圆角矩形 47"/>
          <p:cNvSpPr/>
          <p:nvPr/>
        </p:nvSpPr>
        <p:spPr>
          <a:xfrm>
            <a:off x="2133664" y="971592"/>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9" name="圆角矩形 48"/>
          <p:cNvSpPr/>
          <p:nvPr/>
        </p:nvSpPr>
        <p:spPr>
          <a:xfrm>
            <a:off x="2133664" y="3943314"/>
            <a:ext cx="2285940" cy="762072"/>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50" name="Freeform: Shape 38"/>
          <p:cNvSpPr/>
          <p:nvPr/>
        </p:nvSpPr>
        <p:spPr bwMode="auto">
          <a:xfrm>
            <a:off x="4952990" y="590602"/>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1" name="Freeform: Shape 38"/>
          <p:cNvSpPr/>
          <p:nvPr/>
        </p:nvSpPr>
        <p:spPr bwMode="auto">
          <a:xfrm>
            <a:off x="4952990" y="2038364"/>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2" name="Freeform: Shape 38"/>
          <p:cNvSpPr/>
          <p:nvPr/>
        </p:nvSpPr>
        <p:spPr bwMode="auto">
          <a:xfrm>
            <a:off x="4952990" y="2724146"/>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3" name="Freeform: Shape 38"/>
          <p:cNvSpPr/>
          <p:nvPr/>
        </p:nvSpPr>
        <p:spPr bwMode="auto">
          <a:xfrm>
            <a:off x="4952990" y="3409928"/>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4" name="Freeform: Shape 38"/>
          <p:cNvSpPr/>
          <p:nvPr/>
        </p:nvSpPr>
        <p:spPr bwMode="auto">
          <a:xfrm>
            <a:off x="4952990" y="4171908"/>
            <a:ext cx="2590732" cy="609584"/>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5" name="TextBox 54"/>
          <p:cNvSpPr txBox="1"/>
          <p:nvPr/>
        </p:nvSpPr>
        <p:spPr>
          <a:xfrm>
            <a:off x="2209862" y="1047790"/>
            <a:ext cx="2133544" cy="646331"/>
          </a:xfrm>
          <a:prstGeom prst="rect">
            <a:avLst/>
          </a:prstGeom>
          <a:noFill/>
        </p:spPr>
        <p:txBody>
          <a:bodyPr wrap="square" rtlCol="0">
            <a:spAutoFit/>
          </a:bodyPr>
          <a:lstStyle/>
          <a:p>
            <a:r>
              <a:rPr lang="zh-CN" altLang="en-US" dirty="0"/>
              <a:t>段首设空</a:t>
            </a:r>
            <a:endParaRPr lang="zh-CN" altLang="en-US" dirty="0"/>
          </a:p>
        </p:txBody>
      </p:sp>
      <p:sp>
        <p:nvSpPr>
          <p:cNvPr id="56" name="矩形 55"/>
          <p:cNvSpPr/>
          <p:nvPr/>
        </p:nvSpPr>
        <p:spPr>
          <a:xfrm>
            <a:off x="2286060" y="2419354"/>
            <a:ext cx="2031325" cy="646331"/>
          </a:xfrm>
          <a:prstGeom prst="rect">
            <a:avLst/>
          </a:prstGeom>
        </p:spPr>
        <p:txBody>
          <a:bodyPr wrap="none">
            <a:spAutoFit/>
          </a:bodyPr>
          <a:lstStyle/>
          <a:p>
            <a:r>
              <a:rPr lang="zh-CN" altLang="en-US" dirty="0"/>
              <a:t>段中设空</a:t>
            </a:r>
            <a:endParaRPr lang="zh-CN" altLang="en-US" dirty="0"/>
          </a:p>
        </p:txBody>
      </p:sp>
      <p:sp>
        <p:nvSpPr>
          <p:cNvPr id="57" name="矩形 56"/>
          <p:cNvSpPr/>
          <p:nvPr/>
        </p:nvSpPr>
        <p:spPr>
          <a:xfrm>
            <a:off x="2286060" y="4019512"/>
            <a:ext cx="2031325" cy="646331"/>
          </a:xfrm>
          <a:prstGeom prst="rect">
            <a:avLst/>
          </a:prstGeom>
        </p:spPr>
        <p:txBody>
          <a:bodyPr wrap="none">
            <a:spAutoFit/>
          </a:bodyPr>
          <a:lstStyle/>
          <a:p>
            <a:r>
              <a:rPr lang="zh-CN" altLang="en-US" dirty="0"/>
              <a:t>段尾设空</a:t>
            </a:r>
            <a:endParaRPr lang="zh-CN" altLang="en-US" dirty="0"/>
          </a:p>
        </p:txBody>
      </p:sp>
      <p:sp>
        <p:nvSpPr>
          <p:cNvPr id="59" name="TextBox 58"/>
          <p:cNvSpPr txBox="1"/>
          <p:nvPr/>
        </p:nvSpPr>
        <p:spPr>
          <a:xfrm>
            <a:off x="4952990" y="590602"/>
            <a:ext cx="2590732" cy="646331"/>
          </a:xfrm>
          <a:prstGeom prst="rect">
            <a:avLst/>
          </a:prstGeom>
          <a:noFill/>
        </p:spPr>
        <p:txBody>
          <a:bodyPr wrap="square" rtlCol="0">
            <a:spAutoFit/>
          </a:bodyPr>
          <a:lstStyle/>
          <a:p>
            <a:r>
              <a:rPr lang="zh-CN" altLang="en-US" dirty="0"/>
              <a:t>主旨概括句</a:t>
            </a:r>
            <a:endParaRPr lang="zh-CN" altLang="en-US" dirty="0"/>
          </a:p>
        </p:txBody>
      </p:sp>
      <p:sp>
        <p:nvSpPr>
          <p:cNvPr id="60" name="TextBox 59"/>
          <p:cNvSpPr txBox="1"/>
          <p:nvPr/>
        </p:nvSpPr>
        <p:spPr>
          <a:xfrm>
            <a:off x="5029188" y="1352582"/>
            <a:ext cx="2590732" cy="646331"/>
          </a:xfrm>
          <a:prstGeom prst="rect">
            <a:avLst/>
          </a:prstGeom>
          <a:noFill/>
        </p:spPr>
        <p:txBody>
          <a:bodyPr wrap="square" rtlCol="0">
            <a:spAutoFit/>
          </a:bodyPr>
          <a:lstStyle/>
          <a:p>
            <a:r>
              <a:rPr lang="zh-CN" altLang="en-US" dirty="0"/>
              <a:t>语段</a:t>
            </a:r>
            <a:r>
              <a:rPr lang="zh-CN" altLang="en-US" dirty="0">
                <a:solidFill>
                  <a:srgbClr val="0000FF"/>
                </a:solidFill>
              </a:rPr>
              <a:t>过渡句</a:t>
            </a:r>
            <a:endParaRPr lang="zh-CN" altLang="en-US" dirty="0">
              <a:solidFill>
                <a:srgbClr val="0000FF"/>
              </a:solidFill>
            </a:endParaRPr>
          </a:p>
        </p:txBody>
      </p:sp>
      <p:sp>
        <p:nvSpPr>
          <p:cNvPr id="61" name="TextBox 60"/>
          <p:cNvSpPr txBox="1"/>
          <p:nvPr/>
        </p:nvSpPr>
        <p:spPr>
          <a:xfrm>
            <a:off x="5029188" y="2038364"/>
            <a:ext cx="2590732" cy="646331"/>
          </a:xfrm>
          <a:prstGeom prst="rect">
            <a:avLst/>
          </a:prstGeom>
          <a:noFill/>
        </p:spPr>
        <p:txBody>
          <a:bodyPr wrap="square" rtlCol="0">
            <a:spAutoFit/>
          </a:bodyPr>
          <a:lstStyle/>
          <a:p>
            <a:r>
              <a:rPr lang="zh-CN" altLang="en-US" dirty="0"/>
              <a:t>内部</a:t>
            </a:r>
            <a:r>
              <a:rPr lang="zh-CN" altLang="en-US" dirty="0">
                <a:solidFill>
                  <a:srgbClr val="0000FF"/>
                </a:solidFill>
              </a:rPr>
              <a:t>过渡句</a:t>
            </a:r>
            <a:endParaRPr lang="zh-CN" altLang="en-US" dirty="0">
              <a:solidFill>
                <a:srgbClr val="0000FF"/>
              </a:solidFill>
            </a:endParaRPr>
          </a:p>
        </p:txBody>
      </p:sp>
      <p:sp>
        <p:nvSpPr>
          <p:cNvPr id="62" name="TextBox 61"/>
          <p:cNvSpPr txBox="1"/>
          <p:nvPr/>
        </p:nvSpPr>
        <p:spPr>
          <a:xfrm>
            <a:off x="5029188" y="2724146"/>
            <a:ext cx="2590732" cy="646331"/>
          </a:xfrm>
          <a:prstGeom prst="rect">
            <a:avLst/>
          </a:prstGeom>
          <a:noFill/>
        </p:spPr>
        <p:txBody>
          <a:bodyPr wrap="square" rtlCol="0">
            <a:spAutoFit/>
          </a:bodyPr>
          <a:lstStyle/>
          <a:p>
            <a:r>
              <a:rPr lang="zh-CN" altLang="en-US" dirty="0"/>
              <a:t>信息支撑句</a:t>
            </a:r>
            <a:endParaRPr lang="zh-CN" altLang="en-US" dirty="0"/>
          </a:p>
        </p:txBody>
      </p:sp>
      <p:sp>
        <p:nvSpPr>
          <p:cNvPr id="63" name="TextBox 62"/>
          <p:cNvSpPr txBox="1"/>
          <p:nvPr/>
        </p:nvSpPr>
        <p:spPr>
          <a:xfrm>
            <a:off x="5029188" y="3409928"/>
            <a:ext cx="2590732" cy="646331"/>
          </a:xfrm>
          <a:prstGeom prst="rect">
            <a:avLst/>
          </a:prstGeom>
          <a:noFill/>
        </p:spPr>
        <p:txBody>
          <a:bodyPr wrap="square" rtlCol="0">
            <a:spAutoFit/>
          </a:bodyPr>
          <a:lstStyle/>
          <a:p>
            <a:r>
              <a:rPr lang="zh-CN" altLang="en-US" dirty="0"/>
              <a:t>语段</a:t>
            </a:r>
            <a:r>
              <a:rPr lang="zh-CN" altLang="en-US" dirty="0">
                <a:solidFill>
                  <a:srgbClr val="0000FF"/>
                </a:solidFill>
              </a:rPr>
              <a:t>过渡句</a:t>
            </a:r>
            <a:endParaRPr lang="zh-CN" altLang="en-US" dirty="0">
              <a:solidFill>
                <a:srgbClr val="0000FF"/>
              </a:solidFill>
            </a:endParaRPr>
          </a:p>
        </p:txBody>
      </p:sp>
      <p:sp>
        <p:nvSpPr>
          <p:cNvPr id="64" name="TextBox 63"/>
          <p:cNvSpPr txBox="1"/>
          <p:nvPr/>
        </p:nvSpPr>
        <p:spPr>
          <a:xfrm>
            <a:off x="5029188" y="4095710"/>
            <a:ext cx="2590732" cy="646331"/>
          </a:xfrm>
          <a:prstGeom prst="rect">
            <a:avLst/>
          </a:prstGeom>
          <a:noFill/>
        </p:spPr>
        <p:txBody>
          <a:bodyPr wrap="square" rtlCol="0">
            <a:spAutoFit/>
          </a:bodyPr>
          <a:lstStyle/>
          <a:p>
            <a:r>
              <a:rPr lang="zh-CN" altLang="en-US" dirty="0"/>
              <a:t>语篇总结句</a:t>
            </a:r>
            <a:endParaRPr lang="zh-CN" altLang="en-US" dirty="0"/>
          </a:p>
        </p:txBody>
      </p:sp>
    </p:spTree>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90" y="895394"/>
            <a:ext cx="6858000" cy="1791013"/>
          </a:xfrm>
        </p:spPr>
        <p:txBody>
          <a:bodyPr/>
          <a:lstStyle/>
          <a:p>
            <a:r>
              <a:rPr lang="en-US" altLang="zh-CN" sz="6000" dirty="0">
                <a:sym typeface="+mn-ea"/>
              </a:rPr>
              <a:t>Part II</a:t>
            </a:r>
            <a:r>
              <a:rPr lang="en-US" altLang="zh-CN" sz="6000" dirty="0"/>
              <a:t>: </a:t>
            </a:r>
            <a:r>
              <a:rPr lang="zh-CN" altLang="en-US" sz="6000" dirty="0"/>
              <a:t>词汇衔接</a:t>
            </a:r>
            <a:endParaRPr lang="zh-CN" altLang="en-US" sz="6000" dirty="0"/>
          </a:p>
        </p:txBody>
      </p:sp>
      <p:sp>
        <p:nvSpPr>
          <p:cNvPr id="3" name="副标题 2"/>
          <p:cNvSpPr>
            <a:spLocks noGrp="1"/>
          </p:cNvSpPr>
          <p:nvPr>
            <p:ph type="subTitle" idx="1"/>
          </p:nvPr>
        </p:nvSpPr>
        <p:spPr/>
        <p:txBody>
          <a:bodyPr/>
          <a:lstStyle/>
          <a:p>
            <a:endParaRPr lang="zh-CN" altLang="en-US"/>
          </a:p>
        </p:txBody>
      </p:sp>
    </p:spTree>
  </p:cSld>
  <p:clrMapOvr>
    <a:masterClrMapping/>
  </p:clrMapOvr>
  <p:transition>
    <p:random/>
  </p:transition>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1047790"/>
            <a:ext cx="8381780" cy="2554545"/>
          </a:xfrm>
          <a:prstGeom prst="rect">
            <a:avLst/>
          </a:prstGeom>
          <a:noFill/>
        </p:spPr>
        <p:txBody>
          <a:bodyPr wrap="square" rtlCol="0">
            <a:spAutoFit/>
          </a:bodyPr>
          <a:lstStyle/>
          <a:p>
            <a:pPr indent="457200" algn="just"/>
            <a:r>
              <a:rPr lang="en-US" altLang="zh-CN" sz="3200" dirty="0"/>
              <a:t>“Many people in China have limited exposure to English. __________ That said, we know of many postcrossing members, including Chinese, who have actually improved their English skills through their use of postcrossing,” Paulo says.</a:t>
            </a:r>
            <a:endParaRPr lang="zh-CN" altLang="en-US" sz="3200" dirty="0">
              <a:latin typeface="+mn-lt"/>
            </a:endParaRPr>
          </a:p>
        </p:txBody>
      </p:sp>
      <p:sp>
        <p:nvSpPr>
          <p:cNvPr id="4" name="文本框 3"/>
          <p:cNvSpPr txBox="1"/>
          <p:nvPr/>
        </p:nvSpPr>
        <p:spPr>
          <a:xfrm>
            <a:off x="4572000" y="4095710"/>
            <a:ext cx="4572000" cy="584775"/>
          </a:xfrm>
          <a:prstGeom prst="rect">
            <a:avLst/>
          </a:prstGeom>
          <a:noFill/>
        </p:spPr>
        <p:txBody>
          <a:bodyPr wrap="square">
            <a:spAutoFit/>
          </a:bodyPr>
          <a:lstStyle/>
          <a:p>
            <a:r>
              <a:rPr kumimoji="0" lang="zh-CN" altLang="en-US" sz="3200" b="0" i="0" u="none" strike="noStrike" kern="1200" cap="none" spc="0" normalizeH="0" baseline="0" noProof="0" dirty="0">
                <a:ln>
                  <a:noFill/>
                </a:ln>
                <a:solidFill>
                  <a:srgbClr val="000000"/>
                </a:solidFill>
                <a:effectLst/>
                <a:uLnTx/>
                <a:uFillTx/>
                <a:latin typeface="Times New Roman" panose="02020603050405020304"/>
                <a:ea typeface="宋体" panose="02010600030101010101" pitchFamily="2" charset="-122"/>
                <a:cs typeface="+mn-cs"/>
              </a:rPr>
              <a:t>（</a:t>
            </a:r>
            <a:r>
              <a:rPr lang="en-US" altLang="zh-CN" sz="3200" dirty="0">
                <a:solidFill>
                  <a:srgbClr val="000000"/>
                </a:solidFill>
                <a:latin typeface="Times New Roman" panose="02020603050405020304"/>
              </a:rPr>
              <a:t>2021•6</a:t>
            </a:r>
            <a:r>
              <a:rPr lang="zh-CN" altLang="en-US" sz="3200" dirty="0">
                <a:solidFill>
                  <a:srgbClr val="000000"/>
                </a:solidFill>
                <a:latin typeface="Times New Roman" panose="02020603050405020304"/>
              </a:rPr>
              <a:t>月</a:t>
            </a:r>
            <a:r>
              <a:rPr lang="en-US" altLang="zh-CN" sz="3200" dirty="0">
                <a:solidFill>
                  <a:srgbClr val="000000"/>
                </a:solidFill>
                <a:latin typeface="Times New Roman" panose="02020603050405020304"/>
              </a:rPr>
              <a:t>•</a:t>
            </a:r>
            <a:r>
              <a:rPr lang="zh-CN" altLang="en-US" sz="3200" dirty="0">
                <a:solidFill>
                  <a:srgbClr val="000000"/>
                </a:solidFill>
                <a:latin typeface="Times New Roman" panose="02020603050405020304"/>
              </a:rPr>
              <a:t>浙江卷）</a:t>
            </a:r>
            <a:endParaRPr lang="zh-CN" altLang="en-US" dirty="0"/>
          </a:p>
        </p:txBody>
      </p:sp>
      <p:sp>
        <p:nvSpPr>
          <p:cNvPr id="5" name="文本框 4"/>
          <p:cNvSpPr txBox="1"/>
          <p:nvPr/>
        </p:nvSpPr>
        <p:spPr>
          <a:xfrm>
            <a:off x="2667050" y="0"/>
            <a:ext cx="3657504" cy="646331"/>
          </a:xfrm>
          <a:prstGeom prst="rect">
            <a:avLst/>
          </a:prstGeom>
          <a:noFill/>
        </p:spPr>
        <p:txBody>
          <a:bodyPr wrap="square" rtlCol="0">
            <a:spAutoFit/>
          </a:bodyPr>
          <a:lstStyle/>
          <a:p>
            <a:pPr algn="ctr"/>
            <a:r>
              <a:rPr lang="zh-CN" altLang="en-US" dirty="0">
                <a:solidFill>
                  <a:srgbClr val="0000FF"/>
                </a:solidFill>
              </a:rPr>
              <a:t>片段一</a:t>
            </a:r>
            <a:endParaRPr lang="zh-CN" altLang="en-US" dirty="0">
              <a:solidFill>
                <a:srgbClr val="0000FF"/>
              </a:solidFill>
            </a:endParaRPr>
          </a:p>
        </p:txBody>
      </p:sp>
    </p:spTree>
  </p:cSld>
  <p:clrMapOvr>
    <a:masterClrMapping/>
  </p:clrMapOvr>
  <p:transition>
    <p:random/>
  </p:transition>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308" y="666800"/>
            <a:ext cx="8534176" cy="4154984"/>
          </a:xfrm>
          <a:prstGeom prst="rect">
            <a:avLst/>
          </a:prstGeom>
          <a:noFill/>
          <a:ln w="9525">
            <a:noFill/>
            <a:miter lim="800000"/>
          </a:ln>
          <a:effectLst/>
        </p:spPr>
        <p:txBody>
          <a:bodyPr vert="horz" wrap="square" lIns="91440" tIns="45720" rIns="91440" bIns="45720" numCol="1" anchor="ctr" anchorCtr="0" compatLnSpc="1">
            <a:spAutoFit/>
          </a:bodyPr>
          <a:lstStyle/>
          <a:p>
            <a:r>
              <a:rPr lang="en-US" altLang="zh-CN" sz="2400" dirty="0"/>
              <a:t>A. And that’s totally fine.</a:t>
            </a:r>
            <a:endParaRPr lang="en-US" altLang="zh-CN" sz="2400" dirty="0"/>
          </a:p>
          <a:p>
            <a:r>
              <a:rPr lang="en-US" altLang="zh-CN" sz="2400" dirty="0"/>
              <a:t>B. That makes it extra hard to learn and practice it.</a:t>
            </a:r>
            <a:endParaRPr lang="en-US" altLang="zh-CN" sz="2400" dirty="0"/>
          </a:p>
          <a:p>
            <a:r>
              <a:rPr lang="en-US" altLang="zh-CN" sz="2400" dirty="0"/>
              <a:t>C. He likes to think of sending postcards as a family-friendly hobby.</a:t>
            </a:r>
            <a:endParaRPr lang="en-US" altLang="zh-CN" sz="2400" dirty="0"/>
          </a:p>
          <a:p>
            <a:r>
              <a:rPr lang="en-US" altLang="zh-CN" sz="2400" dirty="0"/>
              <a:t>D. Many love to make a connection with someone from across the world.</a:t>
            </a:r>
            <a:endParaRPr lang="en-US" altLang="zh-CN" sz="2400" dirty="0"/>
          </a:p>
          <a:p>
            <a:r>
              <a:rPr lang="en-US" altLang="zh-CN" sz="2400" dirty="0"/>
              <a:t>E. On August 5, the number of postcards exchanged by members topped 31 million.</a:t>
            </a:r>
            <a:endParaRPr lang="en-US" altLang="zh-CN" sz="2400" dirty="0"/>
          </a:p>
          <a:p>
            <a:r>
              <a:rPr lang="en-US" altLang="zh-CN" sz="2400" dirty="0"/>
              <a:t>F. Similarly, if you speak only Chinese, receiving a card in Swedish takes part of the fun away.</a:t>
            </a:r>
            <a:endParaRPr lang="en-US" altLang="zh-CN" sz="2400" dirty="0"/>
          </a:p>
          <a:p>
            <a:r>
              <a:rPr lang="en-US" altLang="zh-CN" sz="2400" dirty="0"/>
              <a:t>G. In short, he loves postcards, and the excitement of getting a hand-written note from someone far away.</a:t>
            </a:r>
            <a:endParaRPr lang="en-US" altLang="zh-CN" sz="2400" dirty="0"/>
          </a:p>
        </p:txBody>
      </p:sp>
      <p:sp>
        <p:nvSpPr>
          <p:cNvPr id="5" name="TextBox 4"/>
          <p:cNvSpPr txBox="1"/>
          <p:nvPr/>
        </p:nvSpPr>
        <p:spPr>
          <a:xfrm>
            <a:off x="381110" y="895394"/>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04912" y="590602"/>
            <a:ext cx="8457978" cy="4523105"/>
          </a:xfrm>
          <a:prstGeom prst="rect">
            <a:avLst/>
          </a:prstGeom>
          <a:noFill/>
        </p:spPr>
        <p:txBody>
          <a:bodyPr wrap="square" rtlCol="0">
            <a:spAutoFit/>
          </a:bodyPr>
          <a:lstStyle/>
          <a:p>
            <a:pPr lvl="0" indent="304800" algn="ctr"/>
            <a:r>
              <a:rPr lang="en-US" altLang="zh-CN" sz="2800" dirty="0">
                <a:cs typeface="Times New Roman" panose="02020603050405020304" pitchFamily="18" charset="0"/>
              </a:rPr>
              <a:t>(2020</a:t>
            </a:r>
            <a:r>
              <a:rPr lang="zh-CN" altLang="en-US" sz="2800" dirty="0">
                <a:cs typeface="Times New Roman" panose="02020603050405020304" pitchFamily="18" charset="0"/>
              </a:rPr>
              <a:t>新高考全国卷</a:t>
            </a:r>
            <a:r>
              <a:rPr lang="en-US" altLang="zh-CN" sz="2800" dirty="0">
                <a:cs typeface="Times New Roman" panose="02020603050405020304" pitchFamily="18" charset="0"/>
              </a:rPr>
              <a:t>I)</a:t>
            </a:r>
            <a:endParaRPr lang="en-US" altLang="zh-CN" sz="2800" dirty="0">
              <a:latin typeface="Arial" panose="020B0604020202020204" pitchFamily="34" charset="0"/>
              <a:cs typeface="宋体" panose="02010600030101010101" pitchFamily="2" charset="-122"/>
            </a:endParaRPr>
          </a:p>
          <a:p>
            <a:pPr lvl="0" indent="304800" algn="just" eaLnBrk="0" hangingPunct="0"/>
            <a:r>
              <a:rPr lang="en-US" altLang="zh-CN" sz="3200" dirty="0">
                <a:cs typeface="Times New Roman" panose="02020603050405020304" pitchFamily="18" charset="0"/>
              </a:rPr>
              <a:t>Some individuals are born with a gift for public speaking. ___16___ Do you want to be a good public speaker? Here are some principles you must master.</a:t>
            </a:r>
            <a:endParaRPr lang="en-US" altLang="zh-CN" sz="3200" dirty="0">
              <a:cs typeface="Times New Roman" panose="02020603050405020304" pitchFamily="18" charset="0"/>
            </a:endParaRPr>
          </a:p>
          <a:p>
            <a:pPr indent="304800" algn="just" eaLnBrk="0" hangingPunct="0"/>
            <a:r>
              <a:rPr lang="en-US" altLang="zh-CN" sz="3200" dirty="0">
                <a:solidFill>
                  <a:srgbClr val="FF0000"/>
                </a:solidFill>
                <a:cs typeface="Times New Roman" panose="02020603050405020304" pitchFamily="18" charset="0"/>
              </a:rPr>
              <a:t>G. However, the majority of people are effective speakers because they train to be.</a:t>
            </a:r>
            <a:endParaRPr lang="en-US" altLang="zh-CN" sz="3200" dirty="0">
              <a:solidFill>
                <a:srgbClr val="FF0000"/>
              </a:solidFill>
              <a:cs typeface="Times New Roman" panose="02020603050405020304" pitchFamily="18" charset="0"/>
            </a:endParaRPr>
          </a:p>
          <a:p>
            <a:pPr indent="304800" algn="just" eaLnBrk="0" hangingPunct="0"/>
            <a:endParaRPr lang="en-US" altLang="zh-CN" dirty="0">
              <a:solidFill>
                <a:srgbClr val="FF0000"/>
              </a:solidFill>
              <a:cs typeface="宋体" panose="02010600030101010101" pitchFamily="2" charset="-122"/>
            </a:endParaRPr>
          </a:p>
          <a:p>
            <a:pPr lvl="0" indent="304800" algn="just" eaLnBrk="0" hangingPunct="0"/>
            <a:endParaRPr lang="en-US" altLang="zh-CN" sz="1600" dirty="0">
              <a:latin typeface="Arial" panose="020B0604020202020204" pitchFamily="34" charset="0"/>
              <a:cs typeface="宋体" panose="02010600030101010101" pitchFamily="2" charset="-122"/>
            </a:endParaRPr>
          </a:p>
          <a:p>
            <a:endParaRPr lang="zh-CN" altLang="en-US" sz="16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110" y="553997"/>
            <a:ext cx="8534176" cy="4154984"/>
          </a:xfrm>
          <a:prstGeom prst="rect">
            <a:avLst/>
          </a:prstGeom>
          <a:noFill/>
          <a:ln w="9525">
            <a:noFill/>
            <a:miter lim="800000"/>
          </a:ln>
          <a:effectLst/>
        </p:spPr>
        <p:txBody>
          <a:bodyPr vert="horz" wrap="square" lIns="91440" tIns="45720" rIns="91440" bIns="45720" numCol="1" anchor="ctr" anchorCtr="0" compatLnSpc="1">
            <a:spAutoFit/>
          </a:bodyPr>
          <a:lstStyle/>
          <a:p>
            <a:r>
              <a:rPr lang="en-US" altLang="zh-CN" sz="2400" dirty="0"/>
              <a:t>A. And that’s totally fine.</a:t>
            </a:r>
            <a:endParaRPr lang="en-US" altLang="zh-CN" sz="2400" dirty="0"/>
          </a:p>
          <a:p>
            <a:r>
              <a:rPr lang="en-US" altLang="zh-CN" sz="2400" dirty="0"/>
              <a:t>B. </a:t>
            </a:r>
            <a:r>
              <a:rPr lang="en-US" altLang="zh-CN" sz="2400" b="1" dirty="0">
                <a:solidFill>
                  <a:srgbClr val="FF0000"/>
                </a:solidFill>
              </a:rPr>
              <a:t>That</a:t>
            </a:r>
            <a:r>
              <a:rPr lang="en-US" altLang="zh-CN" sz="2400" dirty="0"/>
              <a:t> makes it extra hard to learn and practice </a:t>
            </a:r>
            <a:r>
              <a:rPr lang="en-US" altLang="zh-CN" sz="2400" b="1" dirty="0">
                <a:solidFill>
                  <a:srgbClr val="FF0000"/>
                </a:solidFill>
              </a:rPr>
              <a:t>it</a:t>
            </a:r>
            <a:r>
              <a:rPr lang="en-US" altLang="zh-CN" sz="2400" dirty="0"/>
              <a:t>.</a:t>
            </a:r>
            <a:endParaRPr lang="en-US" altLang="zh-CN" sz="2400" dirty="0"/>
          </a:p>
          <a:p>
            <a:r>
              <a:rPr lang="en-US" altLang="zh-CN" sz="2400" dirty="0"/>
              <a:t>C. He likes to think of sending postcards as a family-friendly hobby.</a:t>
            </a:r>
            <a:endParaRPr lang="en-US" altLang="zh-CN" sz="2400" dirty="0"/>
          </a:p>
          <a:p>
            <a:r>
              <a:rPr lang="en-US" altLang="zh-CN" sz="2400" dirty="0"/>
              <a:t>D. Many love to make a connection with someone from across the world.</a:t>
            </a:r>
            <a:endParaRPr lang="en-US" altLang="zh-CN" sz="2400" dirty="0"/>
          </a:p>
          <a:p>
            <a:r>
              <a:rPr lang="en-US" altLang="zh-CN" sz="2400" dirty="0"/>
              <a:t>E. On August 5, the number of postcards exchanged by members topped 31 million.</a:t>
            </a:r>
            <a:endParaRPr lang="en-US" altLang="zh-CN" sz="2400" dirty="0"/>
          </a:p>
          <a:p>
            <a:r>
              <a:rPr lang="en-US" altLang="zh-CN" sz="2400" dirty="0"/>
              <a:t>F. Similarly, if you speak only Chinese, receiving a card in Swedish takes part of the fun away.</a:t>
            </a:r>
            <a:endParaRPr lang="en-US" altLang="zh-CN" sz="2400" dirty="0"/>
          </a:p>
          <a:p>
            <a:r>
              <a:rPr lang="en-US" altLang="zh-CN" sz="2400" dirty="0"/>
              <a:t>G. In short, he loves postcards, and the excitement of getting a hand-written note from someone far away.</a:t>
            </a:r>
            <a:endParaRPr lang="en-US" altLang="zh-CN" sz="2400" dirty="0"/>
          </a:p>
        </p:txBody>
      </p:sp>
      <p:sp>
        <p:nvSpPr>
          <p:cNvPr id="5" name="TextBox 4"/>
          <p:cNvSpPr txBox="1"/>
          <p:nvPr/>
        </p:nvSpPr>
        <p:spPr>
          <a:xfrm>
            <a:off x="304912" y="742998"/>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895394"/>
            <a:ext cx="8381780" cy="3046988"/>
          </a:xfrm>
          <a:prstGeom prst="rect">
            <a:avLst/>
          </a:prstGeom>
          <a:noFill/>
        </p:spPr>
        <p:txBody>
          <a:bodyPr wrap="square" rtlCol="0">
            <a:spAutoFit/>
          </a:bodyPr>
          <a:lstStyle/>
          <a:p>
            <a:pPr indent="457200" algn="just"/>
            <a:r>
              <a:rPr lang="en-US" altLang="zh-CN" sz="3200" dirty="0"/>
              <a:t>“Many people in China have limited exposure to English. </a:t>
            </a:r>
            <a:r>
              <a:rPr lang="en-US" altLang="zh-CN" sz="3200" b="1" u="sng" dirty="0">
                <a:solidFill>
                  <a:srgbClr val="FF0000"/>
                </a:solidFill>
              </a:rPr>
              <a:t>That</a:t>
            </a:r>
            <a:r>
              <a:rPr lang="en-US" altLang="zh-CN" sz="3200" dirty="0">
                <a:solidFill>
                  <a:srgbClr val="FF0000"/>
                </a:solidFill>
              </a:rPr>
              <a:t> makes it extra hard to learn and practice </a:t>
            </a:r>
            <a:r>
              <a:rPr lang="en-US" altLang="zh-CN" sz="3200" b="1" u="sng" dirty="0">
                <a:solidFill>
                  <a:srgbClr val="FF0000"/>
                </a:solidFill>
              </a:rPr>
              <a:t>it</a:t>
            </a:r>
            <a:r>
              <a:rPr lang="en-US" altLang="zh-CN" sz="3200" dirty="0"/>
              <a:t>. That said, we know of many postcrossing members, including Chinese, who have actually improved their English skills through their use of postcrossing,” Paulo says.</a:t>
            </a:r>
            <a:endParaRPr lang="zh-CN" altLang="en-US" sz="3200" dirty="0">
              <a:latin typeface="+mn-lt"/>
            </a:endParaRPr>
          </a:p>
        </p:txBody>
      </p:sp>
      <p:sp>
        <p:nvSpPr>
          <p:cNvPr id="4" name="文本框 3"/>
          <p:cNvSpPr txBox="1"/>
          <p:nvPr/>
        </p:nvSpPr>
        <p:spPr>
          <a:xfrm>
            <a:off x="4572000" y="4019512"/>
            <a:ext cx="4572000" cy="584775"/>
          </a:xfrm>
          <a:prstGeom prst="rect">
            <a:avLst/>
          </a:prstGeom>
          <a:noFill/>
        </p:spPr>
        <p:txBody>
          <a:bodyPr wrap="square">
            <a:spAutoFit/>
          </a:bodyPr>
          <a:lstStyle/>
          <a:p>
            <a:r>
              <a:rPr kumimoji="0" lang="zh-CN" altLang="en-US" sz="3200" b="0" i="0" u="none" strike="noStrike" kern="1200" cap="none" spc="0" normalizeH="0" baseline="0" noProof="0" dirty="0">
                <a:ln>
                  <a:noFill/>
                </a:ln>
                <a:solidFill>
                  <a:srgbClr val="000000"/>
                </a:solidFill>
                <a:effectLst/>
                <a:uLnTx/>
                <a:uFillTx/>
                <a:latin typeface="Times New Roman" panose="02020603050405020304"/>
                <a:ea typeface="宋体" panose="02010600030101010101" pitchFamily="2" charset="-122"/>
                <a:cs typeface="+mn-cs"/>
              </a:rPr>
              <a:t>（</a:t>
            </a:r>
            <a:r>
              <a:rPr lang="en-US" altLang="zh-CN" sz="3200" dirty="0">
                <a:solidFill>
                  <a:srgbClr val="000000"/>
                </a:solidFill>
                <a:latin typeface="Times New Roman" panose="02020603050405020304"/>
              </a:rPr>
              <a:t>2021•6</a:t>
            </a:r>
            <a:r>
              <a:rPr lang="zh-CN" altLang="en-US" sz="3200" dirty="0">
                <a:solidFill>
                  <a:srgbClr val="000000"/>
                </a:solidFill>
                <a:latin typeface="Times New Roman" panose="02020603050405020304"/>
              </a:rPr>
              <a:t>月</a:t>
            </a:r>
            <a:r>
              <a:rPr lang="en-US" altLang="zh-CN" sz="3200" dirty="0">
                <a:solidFill>
                  <a:srgbClr val="000000"/>
                </a:solidFill>
                <a:latin typeface="Times New Roman" panose="02020603050405020304"/>
              </a:rPr>
              <a:t>•</a:t>
            </a:r>
            <a:r>
              <a:rPr lang="zh-CN" altLang="en-US" sz="3200" dirty="0">
                <a:solidFill>
                  <a:srgbClr val="000000"/>
                </a:solidFill>
                <a:latin typeface="Times New Roman" panose="02020603050405020304"/>
              </a:rPr>
              <a:t>浙江卷）</a:t>
            </a:r>
            <a:endParaRPr lang="zh-CN" altLang="en-US" dirty="0"/>
          </a:p>
        </p:txBody>
      </p:sp>
    </p:spTree>
  </p:cSld>
  <p:clrMapOvr>
    <a:masterClrMapping/>
  </p:clrMapOvr>
  <p:transition>
    <p:random/>
  </p:transition>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81110" y="895394"/>
            <a:ext cx="8381780" cy="3046988"/>
          </a:xfrm>
          <a:prstGeom prst="rect">
            <a:avLst/>
          </a:prstGeom>
          <a:noFill/>
        </p:spPr>
        <p:txBody>
          <a:bodyPr wrap="square" rtlCol="0">
            <a:spAutoFit/>
          </a:bodyPr>
          <a:lstStyle/>
          <a:p>
            <a:pPr indent="457200" algn="just"/>
            <a:r>
              <a:rPr lang="en-US" altLang="zh-CN" sz="3200" dirty="0"/>
              <a:t>“Many people in China </a:t>
            </a:r>
            <a:r>
              <a:rPr lang="en-US" altLang="zh-CN" sz="3200" u="sng" dirty="0">
                <a:solidFill>
                  <a:srgbClr val="00B050"/>
                </a:solidFill>
              </a:rPr>
              <a:t>have limited exposure to English</a:t>
            </a:r>
            <a:r>
              <a:rPr lang="en-US" altLang="zh-CN" sz="3200" dirty="0"/>
              <a:t>. </a:t>
            </a:r>
            <a:r>
              <a:rPr lang="en-US" altLang="zh-CN" sz="3200" u="sng" dirty="0">
                <a:solidFill>
                  <a:srgbClr val="00B050"/>
                </a:solidFill>
              </a:rPr>
              <a:t>That</a:t>
            </a:r>
            <a:r>
              <a:rPr lang="en-US" altLang="zh-CN" sz="3200" dirty="0"/>
              <a:t> </a:t>
            </a:r>
            <a:r>
              <a:rPr lang="en-US" altLang="zh-CN" sz="3200" dirty="0">
                <a:solidFill>
                  <a:srgbClr val="FF0000"/>
                </a:solidFill>
              </a:rPr>
              <a:t>makes it extra hard to learn and practice</a:t>
            </a:r>
            <a:r>
              <a:rPr lang="en-US" altLang="zh-CN" sz="3200" dirty="0"/>
              <a:t> </a:t>
            </a:r>
            <a:r>
              <a:rPr lang="en-US" altLang="zh-CN" sz="3200" b="1" u="sng" dirty="0">
                <a:solidFill>
                  <a:srgbClr val="FF0000"/>
                </a:solidFill>
              </a:rPr>
              <a:t>it</a:t>
            </a:r>
            <a:r>
              <a:rPr lang="en-US" altLang="zh-CN" sz="3200" dirty="0"/>
              <a:t>. </a:t>
            </a:r>
            <a:r>
              <a:rPr lang="en-US" altLang="zh-CN" sz="3200" dirty="0">
                <a:solidFill>
                  <a:srgbClr val="0000FF"/>
                </a:solidFill>
              </a:rPr>
              <a:t>(</a:t>
            </a:r>
            <a:r>
              <a:rPr lang="zh-CN" altLang="en-US" sz="3200" dirty="0">
                <a:solidFill>
                  <a:srgbClr val="0000FF"/>
                </a:solidFill>
              </a:rPr>
              <a:t>代词线索</a:t>
            </a:r>
            <a:r>
              <a:rPr lang="en-US" altLang="zh-CN" sz="3200" dirty="0">
                <a:solidFill>
                  <a:srgbClr val="0000FF"/>
                </a:solidFill>
              </a:rPr>
              <a:t>)</a:t>
            </a:r>
            <a:r>
              <a:rPr lang="en-US" altLang="zh-CN" sz="3200" dirty="0"/>
              <a:t> That said, we know of many postcrossing members, including Chinese, who have actually improved their English skills through their use of postcrossing,” Paulo says.</a:t>
            </a:r>
            <a:endParaRPr lang="zh-CN" altLang="en-US" sz="3200" dirty="0">
              <a:latin typeface="+mn-lt"/>
            </a:endParaRPr>
          </a:p>
        </p:txBody>
      </p:sp>
      <p:sp>
        <p:nvSpPr>
          <p:cNvPr id="4" name="文本框 3"/>
          <p:cNvSpPr txBox="1"/>
          <p:nvPr/>
        </p:nvSpPr>
        <p:spPr>
          <a:xfrm>
            <a:off x="4800594" y="4019512"/>
            <a:ext cx="4572000" cy="584775"/>
          </a:xfrm>
          <a:prstGeom prst="rect">
            <a:avLst/>
          </a:prstGeom>
          <a:noFill/>
        </p:spPr>
        <p:txBody>
          <a:bodyPr wrap="square">
            <a:spAutoFit/>
          </a:bodyPr>
          <a:lstStyle/>
          <a:p>
            <a:r>
              <a:rPr kumimoji="0" lang="zh-CN" altLang="en-US" sz="3200" b="0" i="0" u="none" strike="noStrike" kern="1200" cap="none" spc="0" normalizeH="0" baseline="0" noProof="0" dirty="0">
                <a:ln>
                  <a:noFill/>
                </a:ln>
                <a:solidFill>
                  <a:srgbClr val="000000"/>
                </a:solidFill>
                <a:effectLst/>
                <a:uLnTx/>
                <a:uFillTx/>
                <a:latin typeface="Times New Roman" panose="02020603050405020304"/>
                <a:ea typeface="宋体" panose="02010600030101010101" pitchFamily="2" charset="-122"/>
                <a:cs typeface="+mn-cs"/>
              </a:rPr>
              <a:t>（</a:t>
            </a:r>
            <a:r>
              <a:rPr lang="en-US" altLang="zh-CN" sz="3200" dirty="0">
                <a:solidFill>
                  <a:srgbClr val="000000"/>
                </a:solidFill>
                <a:latin typeface="Times New Roman" panose="02020603050405020304"/>
              </a:rPr>
              <a:t>2021•6</a:t>
            </a:r>
            <a:r>
              <a:rPr lang="zh-CN" altLang="en-US" sz="3200" dirty="0">
                <a:solidFill>
                  <a:srgbClr val="000000"/>
                </a:solidFill>
                <a:latin typeface="Times New Roman" panose="02020603050405020304"/>
              </a:rPr>
              <a:t>月</a:t>
            </a:r>
            <a:r>
              <a:rPr lang="en-US" altLang="zh-CN" sz="3200" dirty="0">
                <a:solidFill>
                  <a:srgbClr val="000000"/>
                </a:solidFill>
                <a:latin typeface="Times New Roman" panose="02020603050405020304"/>
              </a:rPr>
              <a:t>•</a:t>
            </a:r>
            <a:r>
              <a:rPr lang="zh-CN" altLang="en-US" sz="3200" dirty="0">
                <a:solidFill>
                  <a:srgbClr val="000000"/>
                </a:solidFill>
                <a:latin typeface="Times New Roman" panose="02020603050405020304"/>
              </a:rPr>
              <a:t>浙江卷）</a:t>
            </a:r>
            <a:endParaRPr lang="zh-CN" altLang="en-US" dirty="0"/>
          </a:p>
        </p:txBody>
      </p:sp>
    </p:spTree>
  </p:cSld>
  <p:clrMapOvr>
    <a:masterClrMapping/>
  </p:clrMapOvr>
  <p:transition>
    <p:random/>
  </p:transition>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81110" y="742998"/>
            <a:ext cx="8534176" cy="1200329"/>
          </a:xfrm>
          <a:prstGeom prst="rect">
            <a:avLst/>
          </a:prstGeom>
          <a:noFill/>
        </p:spPr>
        <p:txBody>
          <a:bodyPr wrap="square" rtlCol="0">
            <a:spAutoFit/>
          </a:bodyPr>
          <a:lstStyle/>
          <a:p>
            <a:pPr algn="ctr"/>
            <a:r>
              <a:rPr lang="zh-CN" altLang="en-US" dirty="0"/>
              <a:t>代词线索</a:t>
            </a:r>
            <a:endParaRPr lang="zh-CN" altLang="en-US" dirty="0"/>
          </a:p>
          <a:p>
            <a:endParaRPr lang="zh-CN" altLang="en-US" dirty="0"/>
          </a:p>
        </p:txBody>
      </p:sp>
      <p:sp>
        <p:nvSpPr>
          <p:cNvPr id="3" name="TextBox 2"/>
          <p:cNvSpPr txBox="1"/>
          <p:nvPr/>
        </p:nvSpPr>
        <p:spPr>
          <a:xfrm>
            <a:off x="762100" y="2800344"/>
            <a:ext cx="2819326" cy="646331"/>
          </a:xfrm>
          <a:prstGeom prst="rect">
            <a:avLst/>
          </a:prstGeom>
          <a:noFill/>
        </p:spPr>
        <p:txBody>
          <a:bodyPr wrap="square" rtlCol="0">
            <a:spAutoFit/>
          </a:bodyPr>
          <a:lstStyle/>
          <a:p>
            <a:pPr marL="571500" indent="-571500">
              <a:buFont typeface="Arial" panose="020B0604020202020204" pitchFamily="34" charset="0"/>
              <a:buChar char="•"/>
            </a:pPr>
            <a:r>
              <a:rPr lang="en-US" altLang="zh-CN" dirty="0">
                <a:solidFill>
                  <a:srgbClr val="0000FF"/>
                </a:solidFill>
              </a:rPr>
              <a:t>this;</a:t>
            </a:r>
            <a:endParaRPr lang="zh-CN" altLang="en-US" dirty="0">
              <a:solidFill>
                <a:srgbClr val="0000FF"/>
              </a:solidFill>
            </a:endParaRPr>
          </a:p>
        </p:txBody>
      </p:sp>
      <p:sp>
        <p:nvSpPr>
          <p:cNvPr id="4" name="TextBox 3"/>
          <p:cNvSpPr txBox="1"/>
          <p:nvPr/>
        </p:nvSpPr>
        <p:spPr>
          <a:xfrm>
            <a:off x="762100" y="1809770"/>
            <a:ext cx="2895524" cy="646331"/>
          </a:xfrm>
          <a:prstGeom prst="rect">
            <a:avLst/>
          </a:prstGeom>
          <a:noFill/>
        </p:spPr>
        <p:txBody>
          <a:bodyPr wrap="square" rtlCol="0">
            <a:spAutoFit/>
          </a:bodyPr>
          <a:lstStyle/>
          <a:p>
            <a:pPr marL="571500" indent="-571500">
              <a:buFont typeface="Arial" panose="020B0604020202020204" pitchFamily="34" charset="0"/>
              <a:buChar char="•"/>
            </a:pPr>
            <a:r>
              <a:rPr lang="en-US" altLang="zh-CN" dirty="0">
                <a:solidFill>
                  <a:srgbClr val="0000FF"/>
                </a:solidFill>
              </a:rPr>
              <a:t>they/them</a:t>
            </a:r>
            <a:endParaRPr lang="zh-CN" altLang="en-US" dirty="0">
              <a:solidFill>
                <a:srgbClr val="0000FF"/>
              </a:solidFill>
            </a:endParaRPr>
          </a:p>
        </p:txBody>
      </p:sp>
      <p:sp>
        <p:nvSpPr>
          <p:cNvPr id="5" name="TextBox 4"/>
          <p:cNvSpPr txBox="1"/>
          <p:nvPr/>
        </p:nvSpPr>
        <p:spPr>
          <a:xfrm>
            <a:off x="762100" y="2343156"/>
            <a:ext cx="2514534" cy="646331"/>
          </a:xfrm>
          <a:prstGeom prst="rect">
            <a:avLst/>
          </a:prstGeom>
          <a:noFill/>
        </p:spPr>
        <p:txBody>
          <a:bodyPr wrap="square" rtlCol="0">
            <a:spAutoFit/>
          </a:bodyPr>
          <a:lstStyle/>
          <a:p>
            <a:pPr marL="571500" indent="-571500">
              <a:buFont typeface="Arial" panose="020B0604020202020204" pitchFamily="34" charset="0"/>
              <a:buChar char="•"/>
            </a:pPr>
            <a:r>
              <a:rPr lang="en-US" altLang="zh-CN" dirty="0">
                <a:solidFill>
                  <a:srgbClr val="0000FF"/>
                </a:solidFill>
              </a:rPr>
              <a:t>one</a:t>
            </a:r>
            <a:endParaRPr lang="zh-CN" altLang="en-US" dirty="0">
              <a:solidFill>
                <a:srgbClr val="0000FF"/>
              </a:solidFill>
            </a:endParaRPr>
          </a:p>
        </p:txBody>
      </p:sp>
      <p:sp>
        <p:nvSpPr>
          <p:cNvPr id="6" name="TextBox 5"/>
          <p:cNvSpPr txBox="1"/>
          <p:nvPr/>
        </p:nvSpPr>
        <p:spPr>
          <a:xfrm>
            <a:off x="2286060" y="2800344"/>
            <a:ext cx="1066772" cy="646331"/>
          </a:xfrm>
          <a:prstGeom prst="rect">
            <a:avLst/>
          </a:prstGeom>
          <a:noFill/>
        </p:spPr>
        <p:txBody>
          <a:bodyPr wrap="square" rtlCol="0">
            <a:spAutoFit/>
          </a:bodyPr>
          <a:lstStyle/>
          <a:p>
            <a:r>
              <a:rPr lang="en-US" altLang="zh-CN" dirty="0">
                <a:solidFill>
                  <a:srgbClr val="0000FF"/>
                </a:solidFill>
              </a:rPr>
              <a:t>that</a:t>
            </a:r>
            <a:endParaRPr lang="zh-CN" altLang="en-US" dirty="0">
              <a:solidFill>
                <a:srgbClr val="0000FF"/>
              </a:solidFill>
            </a:endParaRPr>
          </a:p>
        </p:txBody>
      </p:sp>
      <p:sp>
        <p:nvSpPr>
          <p:cNvPr id="7" name="TextBox 6"/>
          <p:cNvSpPr txBox="1"/>
          <p:nvPr/>
        </p:nvSpPr>
        <p:spPr>
          <a:xfrm>
            <a:off x="762100" y="1276384"/>
            <a:ext cx="1066772" cy="646331"/>
          </a:xfrm>
          <a:prstGeom prst="rect">
            <a:avLst/>
          </a:prstGeom>
          <a:noFill/>
        </p:spPr>
        <p:txBody>
          <a:bodyPr wrap="square" rtlCol="0">
            <a:spAutoFit/>
          </a:bodyPr>
          <a:lstStyle/>
          <a:p>
            <a:pPr marL="571500" indent="-571500">
              <a:buFont typeface="Arial" panose="020B0604020202020204" pitchFamily="34" charset="0"/>
              <a:buChar char="•"/>
            </a:pPr>
            <a:r>
              <a:rPr lang="en-US" altLang="zh-CN" dirty="0">
                <a:solidFill>
                  <a:srgbClr val="0000FF"/>
                </a:solidFill>
              </a:rPr>
              <a:t>it</a:t>
            </a:r>
            <a:r>
              <a:rPr lang="zh-CN" altLang="en-US" dirty="0">
                <a:solidFill>
                  <a:srgbClr val="0000FF"/>
                </a:solidFill>
              </a:rPr>
              <a:t>，</a:t>
            </a:r>
            <a:endParaRPr lang="zh-CN" altLang="en-US" dirty="0">
              <a:solidFill>
                <a:srgbClr val="0000FF"/>
              </a:solidFill>
            </a:endParaRPr>
          </a:p>
        </p:txBody>
      </p:sp>
      <p:sp>
        <p:nvSpPr>
          <p:cNvPr id="8" name="TextBox 7"/>
          <p:cNvSpPr txBox="1"/>
          <p:nvPr/>
        </p:nvSpPr>
        <p:spPr>
          <a:xfrm>
            <a:off x="762100" y="3333730"/>
            <a:ext cx="3809900" cy="646331"/>
          </a:xfrm>
          <a:prstGeom prst="rect">
            <a:avLst/>
          </a:prstGeom>
          <a:noFill/>
        </p:spPr>
        <p:txBody>
          <a:bodyPr wrap="square" rtlCol="0">
            <a:spAutoFit/>
          </a:bodyPr>
          <a:lstStyle/>
          <a:p>
            <a:pPr marL="571500" indent="-571500">
              <a:buFont typeface="Arial" panose="020B0604020202020204" pitchFamily="34" charset="0"/>
              <a:buChar char="•"/>
            </a:pPr>
            <a:r>
              <a:rPr lang="en-US" altLang="zh-CN" dirty="0">
                <a:solidFill>
                  <a:srgbClr val="0000FF"/>
                </a:solidFill>
              </a:rPr>
              <a:t>these/those</a:t>
            </a:r>
            <a:endParaRPr lang="zh-CN" altLang="en-US" dirty="0">
              <a:solidFill>
                <a:srgbClr val="0000FF"/>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619185"/>
            <a:ext cx="8381780" cy="4031873"/>
          </a:xfrm>
          <a:prstGeom prst="rect">
            <a:avLst/>
          </a:prstGeom>
          <a:noFill/>
        </p:spPr>
        <p:txBody>
          <a:bodyPr wrap="square" rtlCol="0">
            <a:spAutoFit/>
          </a:bodyPr>
          <a:lstStyle/>
          <a:p>
            <a:pPr indent="457200" algn="just"/>
            <a:r>
              <a:rPr lang="en-US" altLang="zh-CN" sz="3200" dirty="0"/>
              <a:t>According to Jessica Hagy, author of </a:t>
            </a:r>
            <a:r>
              <a:rPr lang="en-US" altLang="zh-CN" sz="3200" i="1" dirty="0"/>
              <a:t>How to Be interesting</a:t>
            </a:r>
            <a:r>
              <a:rPr lang="en-US" altLang="zh-CN" sz="3200" dirty="0"/>
              <a:t>, it’s not difficult to make yourself interesting at a dinner party.</a:t>
            </a:r>
            <a:endParaRPr lang="en-US" altLang="zh-CN" sz="3200" dirty="0"/>
          </a:p>
          <a:p>
            <a:pPr indent="457200" algn="just"/>
            <a:r>
              <a:rPr lang="en-US" altLang="zh-CN" sz="3200" dirty="0"/>
              <a:t>______, if you’re out of your comfort zone or if you’re wandering into somebody’s house for the first time. So the main thing is just to show up and be adventurous, trying different foods and talking to strangers.</a:t>
            </a:r>
            <a:endParaRPr lang="en-US" altLang="zh-CN" sz="3200" dirty="0"/>
          </a:p>
        </p:txBody>
      </p:sp>
      <p:sp>
        <p:nvSpPr>
          <p:cNvPr id="4" name="文本框 3"/>
          <p:cNvSpPr txBox="1"/>
          <p:nvPr/>
        </p:nvSpPr>
        <p:spPr>
          <a:xfrm>
            <a:off x="4572000" y="4324304"/>
            <a:ext cx="4572000" cy="584775"/>
          </a:xfrm>
          <a:prstGeom prst="rect">
            <a:avLst/>
          </a:prstGeom>
          <a:noFill/>
        </p:spPr>
        <p:txBody>
          <a:bodyPr wrap="square">
            <a:spAutoFit/>
          </a:bodyPr>
          <a:lstStyle/>
          <a:p>
            <a:r>
              <a:rPr kumimoji="0" lang="zh-CN" altLang="en-US" sz="3200" b="0" i="0" u="none" strike="noStrike" kern="1200" cap="none" spc="0" normalizeH="0" baseline="0" noProof="0" dirty="0">
                <a:ln>
                  <a:noFill/>
                </a:ln>
                <a:solidFill>
                  <a:srgbClr val="000000"/>
                </a:solidFill>
                <a:effectLst/>
                <a:uLnTx/>
                <a:uFillTx/>
                <a:latin typeface="Times New Roman" panose="02020603050405020304"/>
                <a:ea typeface="宋体" panose="02010600030101010101" pitchFamily="2" charset="-122"/>
                <a:cs typeface="+mn-cs"/>
              </a:rPr>
              <a:t>（</a:t>
            </a:r>
            <a:r>
              <a:rPr lang="en-US" altLang="zh-CN" sz="3200" dirty="0">
                <a:solidFill>
                  <a:srgbClr val="000000"/>
                </a:solidFill>
                <a:latin typeface="Times New Roman" panose="02020603050405020304"/>
              </a:rPr>
              <a:t>2021•</a:t>
            </a:r>
            <a:r>
              <a:rPr lang="zh-CN" altLang="en-US" sz="3200" dirty="0">
                <a:solidFill>
                  <a:srgbClr val="000000"/>
                </a:solidFill>
                <a:latin typeface="Times New Roman" panose="02020603050405020304"/>
              </a:rPr>
              <a:t>全国乙卷）</a:t>
            </a:r>
            <a:endParaRPr lang="zh-CN" altLang="en-US" dirty="0"/>
          </a:p>
        </p:txBody>
      </p:sp>
      <p:sp>
        <p:nvSpPr>
          <p:cNvPr id="5" name="文本框 4"/>
          <p:cNvSpPr txBox="1"/>
          <p:nvPr/>
        </p:nvSpPr>
        <p:spPr>
          <a:xfrm>
            <a:off x="2667050" y="0"/>
            <a:ext cx="3657504" cy="646331"/>
          </a:xfrm>
          <a:prstGeom prst="rect">
            <a:avLst/>
          </a:prstGeom>
          <a:noFill/>
        </p:spPr>
        <p:txBody>
          <a:bodyPr wrap="square" rtlCol="0">
            <a:spAutoFit/>
          </a:bodyPr>
          <a:lstStyle/>
          <a:p>
            <a:pPr algn="ctr"/>
            <a:r>
              <a:rPr lang="zh-CN" altLang="en-US" dirty="0">
                <a:solidFill>
                  <a:srgbClr val="0000FF"/>
                </a:solidFill>
              </a:rPr>
              <a:t>片段二</a:t>
            </a:r>
            <a:endParaRPr lang="zh-CN" altLang="en-US" dirty="0">
              <a:solidFill>
                <a:srgbClr val="0000FF"/>
              </a:solidFill>
            </a:endParaRPr>
          </a:p>
        </p:txBody>
      </p:sp>
    </p:spTree>
  </p:cSld>
  <p:clrMapOvr>
    <a:masterClrMapping/>
  </p:clrMapOvr>
  <p:transition>
    <p:random/>
  </p:transition>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09824" y="133414"/>
            <a:ext cx="8534176" cy="5262979"/>
          </a:xfrm>
          <a:prstGeom prst="rect">
            <a:avLst/>
          </a:prstGeom>
          <a:noFill/>
          <a:ln w="9525">
            <a:noFill/>
            <a:miter lim="800000"/>
          </a:ln>
          <a:effectLst/>
        </p:spPr>
        <p:txBody>
          <a:bodyPr vert="horz" wrap="square" lIns="91440" tIns="45720" rIns="91440" bIns="45720" numCol="1" anchor="ctr" anchorCtr="0" compatLnSpc="1">
            <a:spAutoFit/>
          </a:bodyPr>
          <a:lstStyle/>
          <a:p>
            <a:r>
              <a:rPr lang="en-US" altLang="zh-CN" sz="2800" dirty="0"/>
              <a:t>A. How do you know the host</a:t>
            </a:r>
            <a:endParaRPr lang="en-US" altLang="zh-CN" sz="2800" dirty="0"/>
          </a:p>
          <a:p>
            <a:r>
              <a:rPr lang="en-US" altLang="zh-CN" sz="2800" dirty="0"/>
              <a:t>B. The first step is to go exploring</a:t>
            </a:r>
            <a:endParaRPr lang="en-US" altLang="zh-CN" sz="2800" dirty="0"/>
          </a:p>
          <a:p>
            <a:r>
              <a:rPr lang="en-US" altLang="zh-CN" sz="2800" dirty="0"/>
              <a:t>C. If you ask the question “How did you get here?”</a:t>
            </a:r>
            <a:endParaRPr lang="en-US" altLang="zh-CN" sz="2800" dirty="0"/>
          </a:p>
          <a:p>
            <a:r>
              <a:rPr lang="en-US" altLang="zh-CN" sz="2800" dirty="0"/>
              <a:t>D. Be prepared to have awkward conversations with strangers</a:t>
            </a:r>
            <a:endParaRPr lang="en-US" altLang="zh-CN" sz="2800" dirty="0"/>
          </a:p>
          <a:p>
            <a:r>
              <a:rPr lang="en-US" altLang="zh-CN" sz="2800" dirty="0"/>
              <a:t>E. Or turn the conversation into a topic where they have little to say</a:t>
            </a:r>
            <a:endParaRPr lang="en-US" altLang="zh-CN" sz="2800" dirty="0"/>
          </a:p>
          <a:p>
            <a:r>
              <a:rPr lang="en-US" altLang="zh-CN" sz="2800" dirty="0"/>
              <a:t>F. What about that person who has had too much to drink or won’t stop talking</a:t>
            </a:r>
            <a:endParaRPr lang="en-US" altLang="zh-CN" sz="2800" dirty="0"/>
          </a:p>
          <a:p>
            <a:r>
              <a:rPr lang="en-US" altLang="zh-CN" sz="2800" dirty="0"/>
              <a:t>G. He or she is the person who is feeling the weight of that awkwardness the most</a:t>
            </a:r>
            <a:endParaRPr lang="en-US" altLang="zh-CN" sz="2800" dirty="0"/>
          </a:p>
          <a:p>
            <a:endParaRPr lang="en-US" altLang="zh-CN" sz="2800" dirty="0"/>
          </a:p>
        </p:txBody>
      </p:sp>
      <p:sp>
        <p:nvSpPr>
          <p:cNvPr id="5" name="TextBox 4"/>
          <p:cNvSpPr txBox="1"/>
          <p:nvPr/>
        </p:nvSpPr>
        <p:spPr>
          <a:xfrm>
            <a:off x="533506" y="514404"/>
            <a:ext cx="2438336" cy="923330"/>
          </a:xfrm>
          <a:prstGeom prst="rect">
            <a:avLst/>
          </a:prstGeom>
          <a:noFill/>
        </p:spPr>
        <p:txBody>
          <a:bodyPr wrap="square" rtlCol="0">
            <a:spAutoFit/>
          </a:bodyPr>
          <a:lstStyle/>
          <a:p>
            <a:r>
              <a:rPr lang="zh-CN" altLang="en-US" sz="5400" b="1" dirty="0">
                <a:solidFill>
                  <a:srgbClr val="FF0000"/>
                </a:solidFill>
              </a:rPr>
              <a:t>√</a:t>
            </a:r>
            <a:endParaRPr lang="zh-CN" altLang="en-US" sz="54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304912" y="514404"/>
            <a:ext cx="8381780" cy="4031873"/>
          </a:xfrm>
          <a:prstGeom prst="rect">
            <a:avLst/>
          </a:prstGeom>
          <a:noFill/>
        </p:spPr>
        <p:txBody>
          <a:bodyPr wrap="square" rtlCol="0">
            <a:spAutoFit/>
          </a:bodyPr>
          <a:lstStyle/>
          <a:p>
            <a:pPr indent="457200" algn="just"/>
            <a:r>
              <a:rPr lang="en-US" altLang="zh-CN" sz="3200" dirty="0"/>
              <a:t>According to Jessica Hagy, author of How to Be interesting, it’s not difficult to make yourself interesting at a dinner party.</a:t>
            </a:r>
            <a:endParaRPr lang="en-US" altLang="zh-CN" sz="3200" dirty="0"/>
          </a:p>
          <a:p>
            <a:pPr indent="457200" algn="just"/>
            <a:r>
              <a:rPr lang="en-US" altLang="zh-CN" sz="3200" dirty="0">
                <a:solidFill>
                  <a:srgbClr val="FF0000"/>
                </a:solidFill>
              </a:rPr>
              <a:t>The first step is to go </a:t>
            </a:r>
            <a:r>
              <a:rPr lang="en-US" altLang="zh-CN" sz="3200" b="1" u="sng" dirty="0">
                <a:solidFill>
                  <a:srgbClr val="FF0000"/>
                </a:solidFill>
              </a:rPr>
              <a:t>exploring</a:t>
            </a:r>
            <a:r>
              <a:rPr lang="en-US" altLang="zh-CN" sz="3200" dirty="0"/>
              <a:t>, if you’re out of your comfort zone or if you’re wandering into somebody’s house for the first time. So the main thing is just to show up and be adventurous, trying different foods and talking to strangers.</a:t>
            </a:r>
            <a:endParaRPr lang="en-US" altLang="zh-CN" sz="3200" dirty="0"/>
          </a:p>
        </p:txBody>
      </p:sp>
      <p:sp>
        <p:nvSpPr>
          <p:cNvPr id="4" name="文本框 3"/>
          <p:cNvSpPr txBox="1"/>
          <p:nvPr/>
        </p:nvSpPr>
        <p:spPr>
          <a:xfrm>
            <a:off x="4876792" y="4400502"/>
            <a:ext cx="4572000" cy="584775"/>
          </a:xfrm>
          <a:prstGeom prst="rect">
            <a:avLst/>
          </a:prstGeom>
          <a:noFill/>
        </p:spPr>
        <p:txBody>
          <a:bodyPr wrap="square">
            <a:spAutoFit/>
          </a:bodyPr>
          <a:lstStyle/>
          <a:p>
            <a:r>
              <a:rPr kumimoji="0" lang="zh-CN" altLang="en-US" sz="3200" b="0" i="0" u="none" strike="noStrike" kern="1200" cap="none" spc="0" normalizeH="0" baseline="0" noProof="0" dirty="0">
                <a:ln>
                  <a:noFill/>
                </a:ln>
                <a:solidFill>
                  <a:srgbClr val="000000"/>
                </a:solidFill>
                <a:effectLst/>
                <a:uLnTx/>
                <a:uFillTx/>
                <a:latin typeface="Times New Roman" panose="02020603050405020304"/>
                <a:ea typeface="宋体" panose="02010600030101010101" pitchFamily="2" charset="-122"/>
                <a:cs typeface="+mn-cs"/>
              </a:rPr>
              <a:t>（</a:t>
            </a:r>
            <a:r>
              <a:rPr lang="en-US" altLang="zh-CN" sz="3200" dirty="0">
                <a:solidFill>
                  <a:srgbClr val="000000"/>
                </a:solidFill>
                <a:latin typeface="Times New Roman" panose="02020603050405020304"/>
              </a:rPr>
              <a:t>2021•</a:t>
            </a:r>
            <a:r>
              <a:rPr lang="zh-CN" altLang="en-US" sz="3200" dirty="0">
                <a:solidFill>
                  <a:srgbClr val="000000"/>
                </a:solidFill>
                <a:latin typeface="Times New Roman" panose="02020603050405020304"/>
              </a:rPr>
              <a:t>全国乙卷）</a:t>
            </a:r>
            <a:endParaRPr lang="zh-CN" altLang="en-US" dirty="0"/>
          </a:p>
        </p:txBody>
      </p:sp>
    </p:spTree>
  </p:cSld>
  <p:clrMapOvr>
    <a:masterClrMapping/>
  </p:clrMapOvr>
  <p:transition>
    <p:random/>
  </p:transition>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p:cNvSpPr txBox="1"/>
          <p:nvPr/>
        </p:nvSpPr>
        <p:spPr>
          <a:xfrm>
            <a:off x="457308" y="438206"/>
            <a:ext cx="8381780" cy="4524315"/>
          </a:xfrm>
          <a:prstGeom prst="rect">
            <a:avLst/>
          </a:prstGeom>
          <a:noFill/>
        </p:spPr>
        <p:txBody>
          <a:bodyPr wrap="square" rtlCol="0">
            <a:spAutoFit/>
          </a:bodyPr>
          <a:lstStyle/>
          <a:p>
            <a:pPr indent="457200" algn="just"/>
            <a:r>
              <a:rPr lang="en-US" altLang="zh-CN" sz="3200" dirty="0"/>
              <a:t>According to Jessica Hagy, author of How to Be interesting, it’s not difficult to make yourself interesting at a dinner party.</a:t>
            </a:r>
            <a:endParaRPr lang="en-US" altLang="zh-CN" sz="3200" dirty="0"/>
          </a:p>
          <a:p>
            <a:pPr indent="457200" algn="just"/>
            <a:r>
              <a:rPr lang="en-US" altLang="zh-CN" sz="3200" dirty="0">
                <a:solidFill>
                  <a:srgbClr val="FF0000"/>
                </a:solidFill>
              </a:rPr>
              <a:t>The first step is to go </a:t>
            </a:r>
            <a:r>
              <a:rPr lang="en-US" altLang="zh-CN" sz="3200" b="1" u="sng" dirty="0">
                <a:solidFill>
                  <a:srgbClr val="FF0000"/>
                </a:solidFill>
              </a:rPr>
              <a:t>exploring</a:t>
            </a:r>
            <a:r>
              <a:rPr lang="en-US" altLang="zh-CN" sz="3200" dirty="0">
                <a:solidFill>
                  <a:srgbClr val="0000FF"/>
                </a:solidFill>
              </a:rPr>
              <a:t>(</a:t>
            </a:r>
            <a:r>
              <a:rPr lang="zh-CN" altLang="en-US" sz="3200" dirty="0">
                <a:solidFill>
                  <a:srgbClr val="0000FF"/>
                </a:solidFill>
              </a:rPr>
              <a:t>词汇复现</a:t>
            </a:r>
            <a:r>
              <a:rPr lang="en-US" altLang="zh-CN" sz="3200" dirty="0">
                <a:solidFill>
                  <a:srgbClr val="0000FF"/>
                </a:solidFill>
              </a:rPr>
              <a:t>)</a:t>
            </a:r>
            <a:r>
              <a:rPr lang="en-US" altLang="zh-CN" sz="3200" dirty="0"/>
              <a:t>, if you’re out of your comfort zone or if you’re wandering into somebody’s house for the first time. So the main thing is just to show up and </a:t>
            </a:r>
            <a:r>
              <a:rPr lang="en-US" altLang="zh-CN" sz="3200" u="sng" dirty="0">
                <a:solidFill>
                  <a:srgbClr val="00B050"/>
                </a:solidFill>
              </a:rPr>
              <a:t>be adventurous</a:t>
            </a:r>
            <a:r>
              <a:rPr lang="en-US" altLang="zh-CN" sz="3200" dirty="0"/>
              <a:t>, </a:t>
            </a:r>
            <a:r>
              <a:rPr lang="en-US" altLang="zh-CN" sz="3200" u="sng" dirty="0">
                <a:solidFill>
                  <a:srgbClr val="00B050"/>
                </a:solidFill>
              </a:rPr>
              <a:t>trying different </a:t>
            </a:r>
            <a:r>
              <a:rPr lang="en-US" altLang="zh-CN" sz="3200" dirty="0"/>
              <a:t>foods and talking to strangers.</a:t>
            </a:r>
            <a:endParaRPr lang="en-US" altLang="zh-CN" sz="3200" dirty="0"/>
          </a:p>
        </p:txBody>
      </p:sp>
      <p:sp>
        <p:nvSpPr>
          <p:cNvPr id="4" name="文本框 3"/>
          <p:cNvSpPr txBox="1"/>
          <p:nvPr/>
        </p:nvSpPr>
        <p:spPr>
          <a:xfrm>
            <a:off x="4876792" y="4324304"/>
            <a:ext cx="4572000" cy="584775"/>
          </a:xfrm>
          <a:prstGeom prst="rect">
            <a:avLst/>
          </a:prstGeom>
          <a:noFill/>
        </p:spPr>
        <p:txBody>
          <a:bodyPr wrap="square">
            <a:spAutoFit/>
          </a:bodyPr>
          <a:lstStyle/>
          <a:p>
            <a:r>
              <a:rPr kumimoji="0" lang="zh-CN" altLang="en-US" sz="3200" b="0" i="0" u="none" strike="noStrike" kern="1200" cap="none" spc="0" normalizeH="0" baseline="0" noProof="0" dirty="0">
                <a:ln>
                  <a:noFill/>
                </a:ln>
                <a:solidFill>
                  <a:srgbClr val="000000"/>
                </a:solidFill>
                <a:effectLst/>
                <a:uLnTx/>
                <a:uFillTx/>
                <a:latin typeface="Times New Roman" panose="02020603050405020304"/>
                <a:ea typeface="宋体" panose="02010600030101010101" pitchFamily="2" charset="-122"/>
                <a:cs typeface="+mn-cs"/>
              </a:rPr>
              <a:t>（</a:t>
            </a:r>
            <a:r>
              <a:rPr lang="en-US" altLang="zh-CN" sz="3200" dirty="0">
                <a:solidFill>
                  <a:srgbClr val="000000"/>
                </a:solidFill>
                <a:latin typeface="Times New Roman" panose="02020603050405020304"/>
              </a:rPr>
              <a:t>2021•</a:t>
            </a:r>
            <a:r>
              <a:rPr lang="zh-CN" altLang="en-US" sz="3200" dirty="0">
                <a:solidFill>
                  <a:srgbClr val="000000"/>
                </a:solidFill>
                <a:latin typeface="Times New Roman" panose="02020603050405020304"/>
              </a:rPr>
              <a:t>全国乙卷）</a:t>
            </a:r>
            <a:endParaRPr lang="zh-CN" altLang="en-US" dirty="0"/>
          </a:p>
        </p:txBody>
      </p:sp>
    </p:spTree>
  </p:cSld>
  <p:clrMapOvr>
    <a:masterClrMapping/>
  </p:clrMapOvr>
  <p:transition>
    <p:random/>
  </p:transition>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4" name="圆角矩形 33"/>
          <p:cNvSpPr/>
          <p:nvPr/>
        </p:nvSpPr>
        <p:spPr>
          <a:xfrm>
            <a:off x="2209862" y="2343156"/>
            <a:ext cx="1600158" cy="457188"/>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pic>
        <p:nvPicPr>
          <p:cNvPr id="36865" name="图片 3"/>
          <p:cNvPicPr>
            <a:picLocks noChangeAspect="1"/>
          </p:cNvPicPr>
          <p:nvPr/>
        </p:nvPicPr>
        <p:blipFill>
          <a:blip r:embed="rId1" cstate="print"/>
          <a:stretch>
            <a:fillRect/>
          </a:stretch>
        </p:blipFill>
        <p:spPr>
          <a:xfrm rot="5400000">
            <a:off x="2567342" y="-757452"/>
            <a:ext cx="3858300" cy="6859200"/>
          </a:xfrm>
          <a:prstGeom prst="rect">
            <a:avLst/>
          </a:prstGeom>
          <a:noFill/>
          <a:ln w="9525">
            <a:noFill/>
          </a:ln>
        </p:spPr>
      </p:pic>
      <p:pic>
        <p:nvPicPr>
          <p:cNvPr id="36866" name="图片 4"/>
          <p:cNvPicPr>
            <a:picLocks noChangeAspect="1"/>
          </p:cNvPicPr>
          <p:nvPr/>
        </p:nvPicPr>
        <p:blipFill>
          <a:blip r:embed="rId2" cstate="print"/>
          <a:stretch>
            <a:fillRect/>
          </a:stretch>
        </p:blipFill>
        <p:spPr>
          <a:xfrm>
            <a:off x="1142400" y="643050"/>
            <a:ext cx="2403102" cy="523967"/>
          </a:xfrm>
          <a:prstGeom prst="rect">
            <a:avLst/>
          </a:prstGeom>
          <a:noFill/>
          <a:ln w="9525">
            <a:noFill/>
          </a:ln>
        </p:spPr>
      </p:pic>
      <p:sp>
        <p:nvSpPr>
          <p:cNvPr id="14" name="Freeform: Shape 36"/>
          <p:cNvSpPr/>
          <p:nvPr/>
        </p:nvSpPr>
        <p:spPr bwMode="auto">
          <a:xfrm>
            <a:off x="152517" y="1885968"/>
            <a:ext cx="1295366" cy="121916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41" name="右大括号 40"/>
          <p:cNvSpPr/>
          <p:nvPr/>
        </p:nvSpPr>
        <p:spPr>
          <a:xfrm rot="10800000">
            <a:off x="1676476" y="971592"/>
            <a:ext cx="152396" cy="373370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fontAlgn="base"/>
            <a:endParaRPr lang="zh-CN" altLang="en-US" sz="2700" strike="noStrike" noProof="1"/>
          </a:p>
        </p:txBody>
      </p:sp>
      <p:sp>
        <p:nvSpPr>
          <p:cNvPr id="48" name="圆角矩形 47"/>
          <p:cNvSpPr/>
          <p:nvPr/>
        </p:nvSpPr>
        <p:spPr>
          <a:xfrm>
            <a:off x="1905070" y="742998"/>
            <a:ext cx="1600158" cy="457188"/>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53" name="Freeform: Shape 38"/>
          <p:cNvSpPr/>
          <p:nvPr/>
        </p:nvSpPr>
        <p:spPr bwMode="auto">
          <a:xfrm>
            <a:off x="3962416" y="133414"/>
            <a:ext cx="1371564" cy="30479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4" name="Freeform: Shape 38"/>
          <p:cNvSpPr/>
          <p:nvPr/>
        </p:nvSpPr>
        <p:spPr bwMode="auto">
          <a:xfrm>
            <a:off x="3886218" y="3943314"/>
            <a:ext cx="1371564" cy="30479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5" name="TextBox 54"/>
          <p:cNvSpPr txBox="1"/>
          <p:nvPr/>
        </p:nvSpPr>
        <p:spPr>
          <a:xfrm>
            <a:off x="1981268" y="742998"/>
            <a:ext cx="2133544" cy="461665"/>
          </a:xfrm>
          <a:prstGeom prst="rect">
            <a:avLst/>
          </a:prstGeom>
          <a:noFill/>
        </p:spPr>
        <p:txBody>
          <a:bodyPr wrap="square" rtlCol="0">
            <a:spAutoFit/>
          </a:bodyPr>
          <a:lstStyle/>
          <a:p>
            <a:r>
              <a:rPr lang="zh-CN" altLang="en-US" sz="2400" dirty="0"/>
              <a:t>结构衔接</a:t>
            </a:r>
            <a:endParaRPr lang="zh-CN" altLang="en-US" sz="2400" dirty="0"/>
          </a:p>
        </p:txBody>
      </p:sp>
      <p:sp>
        <p:nvSpPr>
          <p:cNvPr id="32" name="TextBox 31"/>
          <p:cNvSpPr txBox="1"/>
          <p:nvPr/>
        </p:nvSpPr>
        <p:spPr>
          <a:xfrm>
            <a:off x="152516" y="1809770"/>
            <a:ext cx="1828752" cy="1384995"/>
          </a:xfrm>
          <a:prstGeom prst="rect">
            <a:avLst/>
          </a:prstGeom>
          <a:noFill/>
        </p:spPr>
        <p:txBody>
          <a:bodyPr wrap="square" rtlCol="0">
            <a:spAutoFit/>
          </a:bodyPr>
          <a:lstStyle/>
          <a:p>
            <a:r>
              <a:rPr lang="zh-CN" altLang="en-US" sz="2800" b="1" dirty="0">
                <a:solidFill>
                  <a:schemeClr val="bg1"/>
                </a:solidFill>
              </a:rPr>
              <a:t>七选五</a:t>
            </a:r>
            <a:endParaRPr lang="en-US" altLang="zh-CN" sz="2800" b="1" dirty="0">
              <a:solidFill>
                <a:schemeClr val="bg1"/>
              </a:solidFill>
            </a:endParaRPr>
          </a:p>
          <a:p>
            <a:r>
              <a:rPr lang="zh-CN" altLang="en-US" sz="2800" b="1" dirty="0">
                <a:solidFill>
                  <a:schemeClr val="bg1"/>
                </a:solidFill>
              </a:rPr>
              <a:t>  阅读</a:t>
            </a:r>
            <a:endParaRPr lang="en-US" altLang="zh-CN" sz="2800" b="1" dirty="0">
              <a:solidFill>
                <a:schemeClr val="bg1"/>
              </a:solidFill>
            </a:endParaRPr>
          </a:p>
          <a:p>
            <a:r>
              <a:rPr lang="zh-CN" altLang="en-US" sz="2800" b="1" dirty="0">
                <a:solidFill>
                  <a:schemeClr val="bg1"/>
                </a:solidFill>
              </a:rPr>
              <a:t>  衔接</a:t>
            </a:r>
            <a:endParaRPr lang="zh-CN" altLang="en-US" sz="2800" b="1" dirty="0">
              <a:solidFill>
                <a:schemeClr val="bg1"/>
              </a:solidFill>
            </a:endParaRPr>
          </a:p>
        </p:txBody>
      </p:sp>
      <p:sp>
        <p:nvSpPr>
          <p:cNvPr id="33" name="右大括号 32"/>
          <p:cNvSpPr/>
          <p:nvPr/>
        </p:nvSpPr>
        <p:spPr>
          <a:xfrm flipH="1">
            <a:off x="3810019" y="209612"/>
            <a:ext cx="76198" cy="144776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fontAlgn="base"/>
            <a:endParaRPr lang="zh-CN" altLang="en-US" sz="2700" strike="noStrike" noProof="1"/>
          </a:p>
        </p:txBody>
      </p:sp>
      <p:sp>
        <p:nvSpPr>
          <p:cNvPr id="40" name="圆角矩形 39"/>
          <p:cNvSpPr/>
          <p:nvPr/>
        </p:nvSpPr>
        <p:spPr>
          <a:xfrm>
            <a:off x="1981268" y="4171908"/>
            <a:ext cx="1600158" cy="457188"/>
          </a:xfrm>
          <a:prstGeom prst="roundRect">
            <a:avLst/>
          </a:prstGeom>
          <a:gradFill>
            <a:gsLst>
              <a:gs pos="50000">
                <a:srgbClr val="ECD0CD"/>
              </a:gs>
              <a:gs pos="0">
                <a:srgbClr val="F2E0DE"/>
              </a:gs>
              <a:gs pos="100000">
                <a:srgbClr val="E5C0BC"/>
              </a:gs>
            </a:gsLst>
            <a:lin scaled="1"/>
          </a:gradFill>
          <a:ln>
            <a:gradFill>
              <a:gsLst>
                <a:gs pos="19000">
                  <a:srgbClr val="FFB9B9"/>
                </a:gs>
                <a:gs pos="64000">
                  <a:srgbClr val="FF8F8E"/>
                </a:gs>
                <a:gs pos="44000">
                  <a:srgbClr val="FE9E9F"/>
                </a:gs>
                <a:gs pos="84000">
                  <a:srgbClr val="FF737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43" name="TextBox 42"/>
          <p:cNvSpPr txBox="1"/>
          <p:nvPr/>
        </p:nvSpPr>
        <p:spPr>
          <a:xfrm>
            <a:off x="2057466" y="4171908"/>
            <a:ext cx="2133544" cy="461665"/>
          </a:xfrm>
          <a:prstGeom prst="rect">
            <a:avLst/>
          </a:prstGeom>
          <a:noFill/>
        </p:spPr>
        <p:txBody>
          <a:bodyPr wrap="square" rtlCol="0">
            <a:spAutoFit/>
          </a:bodyPr>
          <a:lstStyle/>
          <a:p>
            <a:r>
              <a:rPr lang="zh-CN" altLang="en-US" sz="2400" b="1" dirty="0">
                <a:solidFill>
                  <a:srgbClr val="F85208"/>
                </a:solidFill>
              </a:rPr>
              <a:t>词汇衔接</a:t>
            </a:r>
            <a:endParaRPr lang="zh-CN" altLang="en-US" sz="2400" b="1" dirty="0">
              <a:solidFill>
                <a:srgbClr val="F85208"/>
              </a:solidFill>
            </a:endParaRPr>
          </a:p>
        </p:txBody>
      </p:sp>
      <p:sp>
        <p:nvSpPr>
          <p:cNvPr id="45" name="Freeform: Shape 38"/>
          <p:cNvSpPr/>
          <p:nvPr/>
        </p:nvSpPr>
        <p:spPr bwMode="auto">
          <a:xfrm>
            <a:off x="3962416" y="742998"/>
            <a:ext cx="1371564" cy="30479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46" name="Freeform: Shape 38"/>
          <p:cNvSpPr/>
          <p:nvPr/>
        </p:nvSpPr>
        <p:spPr bwMode="auto">
          <a:xfrm>
            <a:off x="3962416" y="1428780"/>
            <a:ext cx="1371564" cy="30479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58" name="TextBox 57"/>
          <p:cNvSpPr txBox="1"/>
          <p:nvPr/>
        </p:nvSpPr>
        <p:spPr>
          <a:xfrm>
            <a:off x="4038614" y="57216"/>
            <a:ext cx="2133544" cy="400110"/>
          </a:xfrm>
          <a:prstGeom prst="rect">
            <a:avLst/>
          </a:prstGeom>
          <a:noFill/>
        </p:spPr>
        <p:txBody>
          <a:bodyPr wrap="square" rtlCol="0">
            <a:spAutoFit/>
          </a:bodyPr>
          <a:lstStyle/>
          <a:p>
            <a:r>
              <a:rPr lang="zh-CN" altLang="en-US" sz="2000" dirty="0"/>
              <a:t>段首设空</a:t>
            </a:r>
            <a:endParaRPr lang="zh-CN" altLang="en-US" sz="2000" dirty="0"/>
          </a:p>
        </p:txBody>
      </p:sp>
      <p:sp>
        <p:nvSpPr>
          <p:cNvPr id="65" name="TextBox 64"/>
          <p:cNvSpPr txBox="1"/>
          <p:nvPr/>
        </p:nvSpPr>
        <p:spPr>
          <a:xfrm>
            <a:off x="4038614" y="666800"/>
            <a:ext cx="2133544" cy="400110"/>
          </a:xfrm>
          <a:prstGeom prst="rect">
            <a:avLst/>
          </a:prstGeom>
          <a:noFill/>
        </p:spPr>
        <p:txBody>
          <a:bodyPr wrap="square" rtlCol="0">
            <a:spAutoFit/>
          </a:bodyPr>
          <a:lstStyle/>
          <a:p>
            <a:r>
              <a:rPr lang="zh-CN" altLang="en-US" sz="2000" dirty="0"/>
              <a:t>段中设空</a:t>
            </a:r>
            <a:endParaRPr lang="zh-CN" altLang="en-US" sz="2000" dirty="0"/>
          </a:p>
        </p:txBody>
      </p:sp>
      <p:sp>
        <p:nvSpPr>
          <p:cNvPr id="66" name="矩形 65"/>
          <p:cNvSpPr/>
          <p:nvPr/>
        </p:nvSpPr>
        <p:spPr>
          <a:xfrm>
            <a:off x="4038614" y="1352582"/>
            <a:ext cx="1210588" cy="400110"/>
          </a:xfrm>
          <a:prstGeom prst="rect">
            <a:avLst/>
          </a:prstGeom>
        </p:spPr>
        <p:txBody>
          <a:bodyPr wrap="none">
            <a:spAutoFit/>
          </a:bodyPr>
          <a:lstStyle/>
          <a:p>
            <a:r>
              <a:rPr lang="zh-CN" altLang="en-US" sz="2000" dirty="0"/>
              <a:t>段尾设空</a:t>
            </a:r>
            <a:endParaRPr lang="zh-CN" altLang="en-US" sz="2000" dirty="0"/>
          </a:p>
        </p:txBody>
      </p:sp>
      <p:sp>
        <p:nvSpPr>
          <p:cNvPr id="68" name="左箭头 67"/>
          <p:cNvSpPr/>
          <p:nvPr/>
        </p:nvSpPr>
        <p:spPr>
          <a:xfrm flipH="1">
            <a:off x="5410178" y="133414"/>
            <a:ext cx="479610" cy="1523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71" name="左箭头 70"/>
          <p:cNvSpPr/>
          <p:nvPr/>
        </p:nvSpPr>
        <p:spPr>
          <a:xfrm flipH="1">
            <a:off x="5410178" y="362008"/>
            <a:ext cx="479610" cy="1523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72" name="左箭头 71"/>
          <p:cNvSpPr/>
          <p:nvPr/>
        </p:nvSpPr>
        <p:spPr>
          <a:xfrm flipH="1">
            <a:off x="5410178" y="742998"/>
            <a:ext cx="479610" cy="1523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73" name="左箭头 72"/>
          <p:cNvSpPr/>
          <p:nvPr/>
        </p:nvSpPr>
        <p:spPr>
          <a:xfrm flipH="1">
            <a:off x="5410178" y="971592"/>
            <a:ext cx="479610" cy="1523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74" name="左箭头 73"/>
          <p:cNvSpPr/>
          <p:nvPr/>
        </p:nvSpPr>
        <p:spPr>
          <a:xfrm flipH="1">
            <a:off x="5410178" y="1428780"/>
            <a:ext cx="479610" cy="1523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75" name="左箭头 74"/>
          <p:cNvSpPr/>
          <p:nvPr/>
        </p:nvSpPr>
        <p:spPr>
          <a:xfrm flipH="1">
            <a:off x="5410178" y="1657374"/>
            <a:ext cx="479610" cy="1523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2700" strike="noStrike" noProof="1"/>
          </a:p>
        </p:txBody>
      </p:sp>
      <p:sp>
        <p:nvSpPr>
          <p:cNvPr id="76" name="Freeform: Shape 38"/>
          <p:cNvSpPr/>
          <p:nvPr/>
        </p:nvSpPr>
        <p:spPr bwMode="auto">
          <a:xfrm>
            <a:off x="5943564" y="57216"/>
            <a:ext cx="1142970" cy="20961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77" name="Freeform: Shape 38"/>
          <p:cNvSpPr/>
          <p:nvPr/>
        </p:nvSpPr>
        <p:spPr bwMode="auto">
          <a:xfrm>
            <a:off x="5943564" y="380990"/>
            <a:ext cx="1142970" cy="20961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78" name="Freeform: Shape 38"/>
          <p:cNvSpPr/>
          <p:nvPr/>
        </p:nvSpPr>
        <p:spPr bwMode="auto">
          <a:xfrm>
            <a:off x="5943564" y="685782"/>
            <a:ext cx="1142970" cy="20961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79" name="Freeform: Shape 38"/>
          <p:cNvSpPr/>
          <p:nvPr/>
        </p:nvSpPr>
        <p:spPr bwMode="auto">
          <a:xfrm>
            <a:off x="5943564" y="990574"/>
            <a:ext cx="1142970" cy="20961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80" name="Freeform: Shape 38"/>
          <p:cNvSpPr/>
          <p:nvPr/>
        </p:nvSpPr>
        <p:spPr bwMode="auto">
          <a:xfrm>
            <a:off x="5943564" y="1371564"/>
            <a:ext cx="1142970" cy="20961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81" name="Freeform: Shape 38"/>
          <p:cNvSpPr/>
          <p:nvPr/>
        </p:nvSpPr>
        <p:spPr bwMode="auto">
          <a:xfrm>
            <a:off x="5943564" y="1676356"/>
            <a:ext cx="1142970" cy="20961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82" name="TextBox 81"/>
          <p:cNvSpPr txBox="1"/>
          <p:nvPr/>
        </p:nvSpPr>
        <p:spPr>
          <a:xfrm>
            <a:off x="5867366" y="-38102"/>
            <a:ext cx="2133544" cy="400110"/>
          </a:xfrm>
          <a:prstGeom prst="rect">
            <a:avLst/>
          </a:prstGeom>
          <a:noFill/>
        </p:spPr>
        <p:txBody>
          <a:bodyPr wrap="square" rtlCol="0">
            <a:spAutoFit/>
          </a:bodyPr>
          <a:lstStyle/>
          <a:p>
            <a:r>
              <a:rPr lang="zh-CN" altLang="en-US" sz="2000" dirty="0"/>
              <a:t>主旨概括</a:t>
            </a:r>
            <a:endParaRPr lang="zh-CN" altLang="en-US" sz="2000" dirty="0"/>
          </a:p>
        </p:txBody>
      </p:sp>
      <p:sp>
        <p:nvSpPr>
          <p:cNvPr id="83" name="TextBox 82"/>
          <p:cNvSpPr txBox="1"/>
          <p:nvPr/>
        </p:nvSpPr>
        <p:spPr>
          <a:xfrm>
            <a:off x="5867366" y="285810"/>
            <a:ext cx="2133544" cy="400110"/>
          </a:xfrm>
          <a:prstGeom prst="rect">
            <a:avLst/>
          </a:prstGeom>
          <a:noFill/>
        </p:spPr>
        <p:txBody>
          <a:bodyPr wrap="square" rtlCol="0">
            <a:spAutoFit/>
          </a:bodyPr>
          <a:lstStyle/>
          <a:p>
            <a:r>
              <a:rPr lang="zh-CN" altLang="en-US" sz="2000" dirty="0"/>
              <a:t>语段过渡</a:t>
            </a:r>
            <a:endParaRPr lang="zh-CN" altLang="en-US" sz="2000" dirty="0"/>
          </a:p>
        </p:txBody>
      </p:sp>
      <p:sp>
        <p:nvSpPr>
          <p:cNvPr id="84" name="TextBox 83"/>
          <p:cNvSpPr txBox="1"/>
          <p:nvPr/>
        </p:nvSpPr>
        <p:spPr>
          <a:xfrm>
            <a:off x="5867366" y="590602"/>
            <a:ext cx="2133544" cy="400110"/>
          </a:xfrm>
          <a:prstGeom prst="rect">
            <a:avLst/>
          </a:prstGeom>
          <a:noFill/>
        </p:spPr>
        <p:txBody>
          <a:bodyPr wrap="square" rtlCol="0">
            <a:spAutoFit/>
          </a:bodyPr>
          <a:lstStyle/>
          <a:p>
            <a:r>
              <a:rPr lang="zh-CN" altLang="en-US" sz="2000" dirty="0"/>
              <a:t>内部过渡</a:t>
            </a:r>
            <a:endParaRPr lang="zh-CN" altLang="en-US" sz="2000" dirty="0"/>
          </a:p>
        </p:txBody>
      </p:sp>
      <p:sp>
        <p:nvSpPr>
          <p:cNvPr id="85" name="TextBox 84"/>
          <p:cNvSpPr txBox="1"/>
          <p:nvPr/>
        </p:nvSpPr>
        <p:spPr>
          <a:xfrm>
            <a:off x="5867366" y="895394"/>
            <a:ext cx="2133544" cy="400110"/>
          </a:xfrm>
          <a:prstGeom prst="rect">
            <a:avLst/>
          </a:prstGeom>
          <a:noFill/>
        </p:spPr>
        <p:txBody>
          <a:bodyPr wrap="square" rtlCol="0">
            <a:spAutoFit/>
          </a:bodyPr>
          <a:lstStyle/>
          <a:p>
            <a:r>
              <a:rPr lang="zh-CN" altLang="en-US" sz="2000" dirty="0"/>
              <a:t>信息支撑</a:t>
            </a:r>
            <a:endParaRPr lang="zh-CN" altLang="en-US" sz="2000" dirty="0"/>
          </a:p>
        </p:txBody>
      </p:sp>
      <p:sp>
        <p:nvSpPr>
          <p:cNvPr id="86" name="TextBox 85"/>
          <p:cNvSpPr txBox="1"/>
          <p:nvPr/>
        </p:nvSpPr>
        <p:spPr>
          <a:xfrm>
            <a:off x="5867366" y="1276384"/>
            <a:ext cx="2133544" cy="400110"/>
          </a:xfrm>
          <a:prstGeom prst="rect">
            <a:avLst/>
          </a:prstGeom>
          <a:noFill/>
        </p:spPr>
        <p:txBody>
          <a:bodyPr wrap="square" rtlCol="0">
            <a:spAutoFit/>
          </a:bodyPr>
          <a:lstStyle/>
          <a:p>
            <a:r>
              <a:rPr lang="zh-CN" altLang="en-US" sz="2000" dirty="0"/>
              <a:t>语段过渡</a:t>
            </a:r>
            <a:endParaRPr lang="zh-CN" altLang="en-US" sz="2000" dirty="0"/>
          </a:p>
        </p:txBody>
      </p:sp>
      <p:sp>
        <p:nvSpPr>
          <p:cNvPr id="87" name="TextBox 86"/>
          <p:cNvSpPr txBox="1"/>
          <p:nvPr/>
        </p:nvSpPr>
        <p:spPr>
          <a:xfrm>
            <a:off x="5867366" y="1581176"/>
            <a:ext cx="2133544" cy="400110"/>
          </a:xfrm>
          <a:prstGeom prst="rect">
            <a:avLst/>
          </a:prstGeom>
          <a:noFill/>
        </p:spPr>
        <p:txBody>
          <a:bodyPr wrap="square" rtlCol="0">
            <a:spAutoFit/>
          </a:bodyPr>
          <a:lstStyle/>
          <a:p>
            <a:r>
              <a:rPr lang="zh-CN" altLang="en-US" sz="2000" dirty="0"/>
              <a:t>语篇总结</a:t>
            </a:r>
            <a:endParaRPr lang="zh-CN" altLang="en-US" sz="2000" dirty="0"/>
          </a:p>
        </p:txBody>
      </p:sp>
      <p:sp>
        <p:nvSpPr>
          <p:cNvPr id="96" name="右大括号 95"/>
          <p:cNvSpPr/>
          <p:nvPr/>
        </p:nvSpPr>
        <p:spPr>
          <a:xfrm flipH="1">
            <a:off x="3733822" y="3943314"/>
            <a:ext cx="76198" cy="914380"/>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fontAlgn="base"/>
            <a:endParaRPr lang="zh-CN" altLang="en-US" sz="2700" strike="noStrike" noProof="1"/>
          </a:p>
        </p:txBody>
      </p:sp>
      <p:sp>
        <p:nvSpPr>
          <p:cNvPr id="100" name="Freeform: Shape 38"/>
          <p:cNvSpPr/>
          <p:nvPr/>
        </p:nvSpPr>
        <p:spPr bwMode="auto">
          <a:xfrm>
            <a:off x="3886218" y="4476700"/>
            <a:ext cx="1371564" cy="304792"/>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rgbClr val="F7BFA4"/>
          </a:solidFill>
          <a:ln>
            <a:noFill/>
          </a:ln>
        </p:spPr>
        <p:txBody>
          <a:bodyPr anchor="ctr"/>
          <a:lstStyle/>
          <a:p>
            <a:pPr algn="ctr" fontAlgn="base"/>
            <a:endParaRPr sz="790" strike="noStrike" noProof="1">
              <a:solidFill>
                <a:schemeClr val="tx1">
                  <a:lumMod val="75000"/>
                  <a:lumOff val="25000"/>
                </a:schemeClr>
              </a:solidFill>
              <a:latin typeface="幼圆" panose="02010509060101010101" pitchFamily="49" charset="-122"/>
              <a:ea typeface="幼圆" panose="02010509060101010101" pitchFamily="49" charset="-122"/>
              <a:cs typeface="+mn-ea"/>
              <a:sym typeface="PangMenZhengDao" pitchFamily="2" charset="-122"/>
            </a:endParaRPr>
          </a:p>
        </p:txBody>
      </p:sp>
      <p:sp>
        <p:nvSpPr>
          <p:cNvPr id="109" name="TextBox 108"/>
          <p:cNvSpPr txBox="1"/>
          <p:nvPr/>
        </p:nvSpPr>
        <p:spPr>
          <a:xfrm>
            <a:off x="3962416" y="3924194"/>
            <a:ext cx="2133544" cy="400110"/>
          </a:xfrm>
          <a:prstGeom prst="rect">
            <a:avLst/>
          </a:prstGeom>
          <a:noFill/>
        </p:spPr>
        <p:txBody>
          <a:bodyPr wrap="square" rtlCol="0">
            <a:spAutoFit/>
          </a:bodyPr>
          <a:lstStyle/>
          <a:p>
            <a:r>
              <a:rPr lang="zh-CN" altLang="en-US" sz="2000" b="1" dirty="0">
                <a:solidFill>
                  <a:srgbClr val="F85208"/>
                </a:solidFill>
              </a:rPr>
              <a:t>代词线索</a:t>
            </a:r>
            <a:endParaRPr lang="zh-CN" altLang="en-US" sz="2000" b="1" dirty="0">
              <a:solidFill>
                <a:srgbClr val="F85208"/>
              </a:solidFill>
            </a:endParaRPr>
          </a:p>
        </p:txBody>
      </p:sp>
      <p:sp>
        <p:nvSpPr>
          <p:cNvPr id="110" name="TextBox 109"/>
          <p:cNvSpPr txBox="1"/>
          <p:nvPr/>
        </p:nvSpPr>
        <p:spPr>
          <a:xfrm>
            <a:off x="3962416" y="4457580"/>
            <a:ext cx="2133544" cy="400110"/>
          </a:xfrm>
          <a:prstGeom prst="rect">
            <a:avLst/>
          </a:prstGeom>
          <a:noFill/>
        </p:spPr>
        <p:txBody>
          <a:bodyPr wrap="square" rtlCol="0">
            <a:spAutoFit/>
          </a:bodyPr>
          <a:lstStyle/>
          <a:p>
            <a:r>
              <a:rPr lang="zh-CN" altLang="en-US" sz="2000" b="1" dirty="0">
                <a:solidFill>
                  <a:srgbClr val="F85208"/>
                </a:solidFill>
              </a:rPr>
              <a:t>词汇复现</a:t>
            </a:r>
            <a:endParaRPr lang="zh-CN" altLang="en-US" sz="2000" b="1" dirty="0">
              <a:solidFill>
                <a:srgbClr val="F85208"/>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0" grpId="0"/>
    </p:bldLst>
  </p:timing>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57308" y="590602"/>
            <a:ext cx="8457978" cy="4770537"/>
          </a:xfrm>
          <a:prstGeom prst="rect">
            <a:avLst/>
          </a:prstGeom>
          <a:noFill/>
          <a:ln w="9525">
            <a:noFill/>
            <a:miter lim="800000"/>
          </a:ln>
          <a:effectLst/>
        </p:spPr>
        <p:txBody>
          <a:bodyPr vert="horz" wrap="square" lIns="91440" tIns="45720" rIns="91440" bIns="45720" numCol="1" anchor="ctr" anchorCtr="0" compatLnSpc="1">
            <a:spAutoFit/>
          </a:bodyPr>
          <a:lstStyle/>
          <a:p>
            <a:pPr lvl="0" indent="304800" algn="just" eaLnBrk="0" hangingPunct="0"/>
            <a:r>
              <a:rPr lang="en-US" altLang="zh-CN" sz="1600" dirty="0">
                <a:latin typeface="+mn-lt"/>
                <a:cs typeface="Times New Roman" panose="02020603050405020304" pitchFamily="18" charset="0"/>
              </a:rPr>
              <a:t>Much</a:t>
            </a:r>
            <a:r>
              <a:rPr lang="en-US" altLang="zh-CN" sz="1600" dirty="0">
                <a:cs typeface="Times New Roman" panose="02020603050405020304" pitchFamily="18" charset="0"/>
              </a:rPr>
              <a:t> of the work in today’s world is accomplished in teams. Most people believe the best way to build a great team is to gather a group of the most talented individuals. ___1___ Companies spend millions hiring top business people. Is their money well spent?</a:t>
            </a:r>
            <a:endParaRPr lang="en-US" altLang="zh-CN" sz="1600" dirty="0">
              <a:cs typeface="Times New Roman" panose="02020603050405020304" pitchFamily="18" charset="0"/>
            </a:endParaRPr>
          </a:p>
          <a:p>
            <a:pPr lvl="0" indent="304800" algn="just" eaLnBrk="0" hangingPunct="0"/>
            <a:r>
              <a:rPr lang="en-US" altLang="zh-CN" sz="1600" dirty="0">
                <a:cs typeface="Times New Roman" panose="02020603050405020304" pitchFamily="18" charset="0"/>
              </a:rPr>
              <a:t>___2___ They focused on football, basketball and baseball. The results are mixed. For football and basketball, adding talented players to a team proves a good method, but only up to the point where 70% of the players are top talent; above that level, the team’s performance begins to decline. Interestingly, this trend isn’t event in baseball, where additional individual talent keeps improving the team’s performance. </a:t>
            </a:r>
            <a:endParaRPr lang="en-US" altLang="zh-CN" sz="1600" dirty="0">
              <a:cs typeface="Times New Roman" panose="02020603050405020304" pitchFamily="18" charset="0"/>
            </a:endParaRPr>
          </a:p>
          <a:p>
            <a:pPr lvl="0" indent="304800" algn="just" eaLnBrk="0" hangingPunct="0"/>
            <a:r>
              <a:rPr lang="en-US" altLang="zh-CN" sz="1600" dirty="0">
                <a:cs typeface="Times New Roman" panose="02020603050405020304" pitchFamily="18" charset="0"/>
              </a:rPr>
              <a:t>To explain this phenomenon, the researchers explored the degree to which a good performance by a team requires its members to coordinate their actions. ___3___ In baseball, the performance of individual players is less dependent on teammates…, affecting the team’s performance. Young children learning to play team sports are often told, “There is no I in TEAM.”</a:t>
            </a:r>
            <a:r>
              <a:rPr lang="en-US" altLang="zh-CN" sz="1600" dirty="0">
                <a:latin typeface="Arial" panose="020B0604020202020204" pitchFamily="34" charset="0"/>
                <a:cs typeface="Times New Roman" panose="02020603050405020304" pitchFamily="18" charset="0"/>
              </a:rPr>
              <a:t> </a:t>
            </a:r>
            <a:r>
              <a:rPr lang="en-US" altLang="zh-CN" sz="1600" dirty="0">
                <a:cs typeface="Times New Roman" panose="02020603050405020304" pitchFamily="18" charset="0"/>
              </a:rPr>
              <a:t>___4___ </a:t>
            </a:r>
            <a:endParaRPr lang="en-US" altLang="zh-CN" sz="1600" dirty="0">
              <a:cs typeface="Times New Roman" panose="02020603050405020304" pitchFamily="18" charset="0"/>
            </a:endParaRPr>
          </a:p>
          <a:p>
            <a:pPr lvl="0" indent="304800" algn="just" eaLnBrk="0" hangingPunct="0"/>
            <a:r>
              <a:rPr lang="en-US" altLang="zh-CN" sz="1600" dirty="0">
                <a:latin typeface="+mn-lt"/>
                <a:cs typeface="Times New Roman" panose="02020603050405020304" pitchFamily="18" charset="0"/>
              </a:rPr>
              <a:t>Another possibility is that when there is a lot of talent on a team, some players may make less effort. Just as in a game of tug-and-war, whenever a person is added, everyone else pulls the rope with less force.</a:t>
            </a:r>
            <a:endParaRPr lang="en-US" altLang="zh-CN" sz="1600" dirty="0">
              <a:latin typeface="+mn-lt"/>
              <a:cs typeface="Times New Roman" panose="02020603050405020304" pitchFamily="18" charset="0"/>
            </a:endParaRPr>
          </a:p>
          <a:p>
            <a:pPr indent="304800" algn="just" eaLnBrk="0" hangingPunct="0"/>
            <a:r>
              <a:rPr lang="en-US" altLang="zh-CN" sz="1600" dirty="0">
                <a:latin typeface="+mn-lt"/>
                <a:cs typeface="宋体" panose="02010600030101010101" pitchFamily="2" charset="-122"/>
              </a:rPr>
              <a:t>___5___ An A-team may require a balance – not just A players, but a few generous B players as well.                                                                                                                           </a:t>
            </a:r>
            <a:endParaRPr lang="en-US" altLang="zh-CN" sz="1600" b="1" dirty="0">
              <a:latin typeface="Arial" panose="020B0604020202020204" pitchFamily="34" charset="0"/>
              <a:cs typeface="宋体" panose="02010600030101010101" pitchFamily="2" charset="-122"/>
            </a:endParaRPr>
          </a:p>
          <a:p>
            <a:pPr lvl="0" indent="304800" algn="just" eaLnBrk="0" hangingPunct="0"/>
            <a:endParaRPr lang="en-US" altLang="zh-CN" sz="1600" dirty="0">
              <a:latin typeface="+mn-lt"/>
              <a:cs typeface="宋体" panose="02010600030101010101" pitchFamily="2" charset="-122"/>
            </a:endParaRPr>
          </a:p>
          <a:p>
            <a:pPr marL="0" marR="0" lvl="0" indent="266700" algn="just" defTabSz="914400" rtl="0" eaLnBrk="1" fontAlgn="base" latinLnBrk="0" hangingPunct="1">
              <a:lnSpc>
                <a:spcPct val="100000"/>
              </a:lnSpc>
              <a:spcBef>
                <a:spcPct val="0"/>
              </a:spcBef>
              <a:spcAft>
                <a:spcPct val="0"/>
              </a:spcAft>
              <a:buClrTx/>
              <a:buSzTx/>
              <a:buFontTx/>
              <a:buNone/>
            </a:pPr>
            <a:endParaRPr kumimoji="0" lang="en-US" altLang="zh-CN" sz="1600" b="0"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 name="文本框 1"/>
          <p:cNvSpPr txBox="1"/>
          <p:nvPr/>
        </p:nvSpPr>
        <p:spPr>
          <a:xfrm>
            <a:off x="3581426" y="133414"/>
            <a:ext cx="2819326" cy="521970"/>
          </a:xfrm>
          <a:prstGeom prst="rect">
            <a:avLst/>
          </a:prstGeom>
          <a:noFill/>
        </p:spPr>
        <p:txBody>
          <a:bodyPr wrap="square" rtlCol="0">
            <a:spAutoFit/>
          </a:bodyPr>
          <a:lstStyle/>
          <a:p>
            <a:r>
              <a:rPr lang="en-US" altLang="zh-CN" sz="2800" b="1" dirty="0"/>
              <a:t>2021·</a:t>
            </a:r>
            <a:r>
              <a:rPr lang="zh-CN" altLang="en-US" sz="2800" b="1" dirty="0"/>
              <a:t>北京高考</a:t>
            </a:r>
            <a:endParaRPr lang="zh-CN" altLang="en-US" sz="2800" b="1" dirty="0"/>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81110" y="590602"/>
            <a:ext cx="8457978" cy="5015865"/>
          </a:xfrm>
          <a:prstGeom prst="rect">
            <a:avLst/>
          </a:prstGeom>
          <a:noFill/>
        </p:spPr>
        <p:txBody>
          <a:bodyPr wrap="square" rtlCol="0">
            <a:spAutoFit/>
          </a:bodyPr>
          <a:lstStyle/>
          <a:p>
            <a:pPr lvl="0" indent="304800" algn="ctr"/>
            <a:r>
              <a:rPr lang="en-US" altLang="zh-CN" sz="2800" dirty="0">
                <a:cs typeface="Times New Roman" panose="02020603050405020304" pitchFamily="18" charset="0"/>
              </a:rPr>
              <a:t>(2020</a:t>
            </a:r>
            <a:r>
              <a:rPr lang="zh-CN" altLang="en-US" sz="2800" dirty="0">
                <a:cs typeface="Times New Roman" panose="02020603050405020304" pitchFamily="18" charset="0"/>
              </a:rPr>
              <a:t>新高考全国卷</a:t>
            </a:r>
            <a:r>
              <a:rPr lang="en-US" altLang="zh-CN" sz="2800" dirty="0">
                <a:cs typeface="Times New Roman" panose="02020603050405020304" pitchFamily="18" charset="0"/>
              </a:rPr>
              <a:t>I)</a:t>
            </a:r>
            <a:endParaRPr lang="en-US" altLang="zh-CN" sz="2800" dirty="0">
              <a:latin typeface="Arial" panose="020B0604020202020204" pitchFamily="34" charset="0"/>
              <a:cs typeface="宋体" panose="02010600030101010101" pitchFamily="2" charset="-122"/>
            </a:endParaRPr>
          </a:p>
          <a:p>
            <a:pPr lvl="0" indent="304800" algn="just" eaLnBrk="0" hangingPunct="0"/>
            <a:r>
              <a:rPr lang="en-US" altLang="zh-CN" sz="3200" b="1" u="sng" dirty="0">
                <a:solidFill>
                  <a:srgbClr val="00B050"/>
                </a:solidFill>
                <a:cs typeface="Times New Roman" panose="02020603050405020304" pitchFamily="18" charset="0"/>
              </a:rPr>
              <a:t>Some individuals </a:t>
            </a:r>
            <a:r>
              <a:rPr lang="en-US" altLang="zh-CN" sz="3200" dirty="0">
                <a:solidFill>
                  <a:srgbClr val="00B050"/>
                </a:solidFill>
                <a:cs typeface="Times New Roman" panose="02020603050405020304" pitchFamily="18" charset="0"/>
              </a:rPr>
              <a:t>are born with a gift </a:t>
            </a:r>
            <a:r>
              <a:rPr lang="en-US" altLang="zh-CN" sz="3200" dirty="0">
                <a:cs typeface="Times New Roman" panose="02020603050405020304" pitchFamily="18" charset="0"/>
              </a:rPr>
              <a:t>for public speaking. ___16___ Do you want to be a good public speaker? Here are some principles you must master.</a:t>
            </a:r>
            <a:endParaRPr lang="en-US" altLang="zh-CN" sz="3200" dirty="0">
              <a:cs typeface="Times New Roman" panose="02020603050405020304" pitchFamily="18" charset="0"/>
            </a:endParaRPr>
          </a:p>
          <a:p>
            <a:pPr indent="304800" algn="just" eaLnBrk="0" hangingPunct="0"/>
            <a:r>
              <a:rPr lang="en-US" altLang="zh-CN" sz="3200" dirty="0">
                <a:solidFill>
                  <a:srgbClr val="FF0000"/>
                </a:solidFill>
                <a:cs typeface="Times New Roman" panose="02020603050405020304" pitchFamily="18" charset="0"/>
              </a:rPr>
              <a:t>G. </a:t>
            </a:r>
            <a:r>
              <a:rPr lang="en-US" altLang="zh-CN" sz="3200" dirty="0">
                <a:solidFill>
                  <a:srgbClr val="FF0000"/>
                </a:solidFill>
                <a:highlight>
                  <a:srgbClr val="FFFF00"/>
                </a:highlight>
                <a:cs typeface="Times New Roman" panose="02020603050405020304" pitchFamily="18" charset="0"/>
              </a:rPr>
              <a:t>However</a:t>
            </a:r>
            <a:r>
              <a:rPr lang="en-US" altLang="zh-CN" sz="3200" dirty="0">
                <a:solidFill>
                  <a:srgbClr val="FF0000"/>
                </a:solidFill>
                <a:cs typeface="Times New Roman" panose="02020603050405020304" pitchFamily="18" charset="0"/>
              </a:rPr>
              <a:t>, </a:t>
            </a:r>
            <a:r>
              <a:rPr lang="en-US" altLang="zh-CN" sz="3200" b="1" u="sng" dirty="0">
                <a:solidFill>
                  <a:srgbClr val="FF0000"/>
                </a:solidFill>
                <a:cs typeface="Times New Roman" panose="02020603050405020304" pitchFamily="18" charset="0"/>
              </a:rPr>
              <a:t>the majority of people </a:t>
            </a:r>
            <a:r>
              <a:rPr lang="en-US" altLang="zh-CN" sz="3200" dirty="0">
                <a:solidFill>
                  <a:srgbClr val="FF0000"/>
                </a:solidFill>
                <a:cs typeface="Times New Roman" panose="02020603050405020304" pitchFamily="18" charset="0"/>
              </a:rPr>
              <a:t>are effective speakers </a:t>
            </a:r>
            <a:r>
              <a:rPr lang="en-US" altLang="zh-CN" sz="3200" dirty="0">
                <a:solidFill>
                  <a:srgbClr val="00B050"/>
                </a:solidFill>
                <a:cs typeface="Times New Roman" panose="02020603050405020304" pitchFamily="18" charset="0"/>
              </a:rPr>
              <a:t>because they train to be</a:t>
            </a:r>
            <a:r>
              <a:rPr lang="en-US" altLang="zh-CN" sz="3200" dirty="0">
                <a:solidFill>
                  <a:srgbClr val="FF0000"/>
                </a:solidFill>
                <a:cs typeface="Times New Roman" panose="02020603050405020304" pitchFamily="18" charset="0"/>
              </a:rPr>
              <a:t>.</a:t>
            </a:r>
            <a:endParaRPr lang="en-US" altLang="zh-CN" sz="3200" dirty="0">
              <a:solidFill>
                <a:srgbClr val="FF0000"/>
              </a:solidFill>
              <a:cs typeface="Times New Roman" panose="02020603050405020304" pitchFamily="18" charset="0"/>
            </a:endParaRPr>
          </a:p>
          <a:p>
            <a:pPr indent="304800" algn="just" eaLnBrk="0" hangingPunct="0"/>
            <a:r>
              <a:rPr lang="en-US" altLang="zh-CN" sz="3200" dirty="0">
                <a:solidFill>
                  <a:srgbClr val="0000FF"/>
                </a:solidFill>
                <a:cs typeface="Times New Roman" panose="02020603050405020304" pitchFamily="18" charset="0"/>
              </a:rPr>
              <a:t>(</a:t>
            </a:r>
            <a:r>
              <a:rPr lang="zh-CN" altLang="en-US" sz="3200" dirty="0">
                <a:solidFill>
                  <a:srgbClr val="0000FF"/>
                </a:solidFill>
                <a:cs typeface="Times New Roman" panose="02020603050405020304" pitchFamily="18" charset="0"/>
              </a:rPr>
              <a:t>过渡句；转折关系</a:t>
            </a:r>
            <a:r>
              <a:rPr lang="en-US" altLang="zh-CN" sz="3200" dirty="0">
                <a:solidFill>
                  <a:srgbClr val="0000FF"/>
                </a:solidFill>
                <a:cs typeface="Times New Roman" panose="02020603050405020304" pitchFamily="18" charset="0"/>
              </a:rPr>
              <a:t>)</a:t>
            </a:r>
            <a:endParaRPr lang="en-US" altLang="zh-CN" sz="3200" dirty="0">
              <a:solidFill>
                <a:srgbClr val="0000FF"/>
              </a:solidFill>
              <a:cs typeface="Times New Roman" panose="02020603050405020304" pitchFamily="18" charset="0"/>
            </a:endParaRPr>
          </a:p>
          <a:p>
            <a:pPr indent="304800" algn="just" eaLnBrk="0" hangingPunct="0"/>
            <a:endParaRPr lang="en-US" altLang="zh-CN" dirty="0">
              <a:solidFill>
                <a:srgbClr val="FF0000"/>
              </a:solidFill>
              <a:cs typeface="宋体" panose="02010600030101010101" pitchFamily="2" charset="-122"/>
            </a:endParaRPr>
          </a:p>
          <a:p>
            <a:pPr lvl="0" indent="304800" algn="just" eaLnBrk="0" hangingPunct="0"/>
            <a:endParaRPr lang="en-US" altLang="zh-CN" sz="1600" dirty="0">
              <a:latin typeface="Arial" panose="020B0604020202020204" pitchFamily="34" charset="0"/>
              <a:cs typeface="宋体" panose="02010600030101010101" pitchFamily="2" charset="-122"/>
            </a:endParaRPr>
          </a:p>
          <a:p>
            <a:endParaRPr lang="zh-CN" altLang="en-US" sz="1600" dirty="0"/>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04912" y="590602"/>
            <a:ext cx="8457978" cy="4030980"/>
          </a:xfrm>
          <a:prstGeom prst="rect">
            <a:avLst/>
          </a:prstGeom>
          <a:noFill/>
        </p:spPr>
        <p:txBody>
          <a:bodyPr wrap="square" rtlCol="0">
            <a:spAutoFit/>
          </a:bodyPr>
          <a:lstStyle/>
          <a:p>
            <a:pPr lvl="0" indent="304800" algn="ctr"/>
            <a:r>
              <a:rPr lang="en-US" altLang="zh-CN" sz="3200" dirty="0">
                <a:cs typeface="Times New Roman" panose="02020603050405020304" pitchFamily="18" charset="0"/>
              </a:rPr>
              <a:t>(2020</a:t>
            </a:r>
            <a:r>
              <a:rPr lang="zh-CN" altLang="en-US" sz="3200" dirty="0">
                <a:cs typeface="Times New Roman" panose="02020603050405020304" pitchFamily="18" charset="0"/>
              </a:rPr>
              <a:t>新高考全国卷</a:t>
            </a:r>
            <a:r>
              <a:rPr lang="en-US" altLang="zh-CN" sz="3200" dirty="0">
                <a:cs typeface="Times New Roman" panose="02020603050405020304" pitchFamily="18" charset="0"/>
              </a:rPr>
              <a:t>I)</a:t>
            </a:r>
            <a:endParaRPr lang="en-US" altLang="zh-CN" sz="3200" dirty="0">
              <a:latin typeface="Arial" panose="020B0604020202020204" pitchFamily="34" charset="0"/>
              <a:cs typeface="宋体" panose="02010600030101010101" pitchFamily="2" charset="-122"/>
            </a:endParaRPr>
          </a:p>
          <a:p>
            <a:pPr lvl="0" indent="304800" algn="just" eaLnBrk="0" hangingPunct="0"/>
            <a:r>
              <a:rPr lang="en-US" altLang="zh-CN" sz="3200" dirty="0">
                <a:cs typeface="Times New Roman" panose="02020603050405020304" pitchFamily="18" charset="0"/>
              </a:rPr>
              <a:t>People want to listen to someone who is interesting, relaxed and comfortable. Too often when you stand up to give a speech, you focus on the </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public</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 </a:t>
            </a:r>
            <a:r>
              <a:rPr lang="en-US" altLang="zh-CN" sz="3200" dirty="0">
                <a:highlight>
                  <a:srgbClr val="FFFF00"/>
                </a:highlight>
                <a:cs typeface="Times New Roman" panose="02020603050405020304" pitchFamily="18" charset="0"/>
              </a:rPr>
              <a:t>at the expense of </a:t>
            </a:r>
            <a:r>
              <a:rPr lang="en-US" altLang="zh-CN" sz="3200" dirty="0">
                <a:cs typeface="Times New Roman" panose="02020603050405020304" pitchFamily="18" charset="0"/>
              </a:rPr>
              <a:t>the </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speaking</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 ___17___ Focus on the speaking. Talk directly to your audience, be yourself and make a connection.</a:t>
            </a:r>
            <a:endParaRPr lang="en-US" altLang="zh-CN" sz="3200" dirty="0">
              <a:latin typeface="Arial" panose="020B0604020202020204" pitchFamily="34" charset="0"/>
              <a:cs typeface="宋体" panose="02010600030101010101" pitchFamily="2" charset="-122"/>
            </a:endParaRPr>
          </a:p>
          <a:p>
            <a:r>
              <a:rPr lang="en-US" altLang="zh-CN" sz="3200" dirty="0">
                <a:solidFill>
                  <a:srgbClr val="FF0000"/>
                </a:solidFill>
              </a:rPr>
              <a:t>A. Do the opposite.</a:t>
            </a:r>
            <a:endParaRPr lang="zh-CN" altLang="en-US" sz="3200"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81110" y="285810"/>
            <a:ext cx="8457978" cy="5015865"/>
          </a:xfrm>
          <a:prstGeom prst="rect">
            <a:avLst/>
          </a:prstGeom>
          <a:noFill/>
        </p:spPr>
        <p:txBody>
          <a:bodyPr wrap="square" rtlCol="0">
            <a:spAutoFit/>
          </a:bodyPr>
          <a:lstStyle/>
          <a:p>
            <a:pPr lvl="0" indent="304800" algn="ctr"/>
            <a:r>
              <a:rPr lang="en-US" altLang="zh-CN" sz="3200" dirty="0">
                <a:cs typeface="Times New Roman" panose="02020603050405020304" pitchFamily="18" charset="0"/>
              </a:rPr>
              <a:t>(2020</a:t>
            </a:r>
            <a:r>
              <a:rPr lang="zh-CN" altLang="en-US" sz="3200" dirty="0">
                <a:cs typeface="Times New Roman" panose="02020603050405020304" pitchFamily="18" charset="0"/>
              </a:rPr>
              <a:t>新高考全国卷</a:t>
            </a:r>
            <a:r>
              <a:rPr lang="en-US" altLang="zh-CN" sz="3200" dirty="0">
                <a:cs typeface="Times New Roman" panose="02020603050405020304" pitchFamily="18" charset="0"/>
              </a:rPr>
              <a:t>I)</a:t>
            </a:r>
            <a:endParaRPr lang="en-US" altLang="zh-CN" sz="3200" dirty="0">
              <a:latin typeface="Arial" panose="020B0604020202020204" pitchFamily="34" charset="0"/>
              <a:cs typeface="宋体" panose="02010600030101010101" pitchFamily="2" charset="-122"/>
            </a:endParaRPr>
          </a:p>
          <a:p>
            <a:pPr lvl="0" indent="304800" algn="just" eaLnBrk="0" hangingPunct="0"/>
            <a:r>
              <a:rPr lang="en-US" altLang="zh-CN" sz="3200" dirty="0">
                <a:cs typeface="Times New Roman" panose="02020603050405020304" pitchFamily="18" charset="0"/>
              </a:rPr>
              <a:t>People want to listen to someone who is interesting, relaxed and comfortable. Too often when you stand up to give a speech, </a:t>
            </a:r>
            <a:r>
              <a:rPr lang="en-US" altLang="zh-CN" sz="3200" b="1" u="sng" dirty="0">
                <a:solidFill>
                  <a:srgbClr val="00B050"/>
                </a:solidFill>
                <a:cs typeface="Times New Roman" panose="02020603050405020304" pitchFamily="18" charset="0"/>
              </a:rPr>
              <a:t>you focus on the </a:t>
            </a:r>
            <a:r>
              <a:rPr lang="en-US" altLang="zh-CN" sz="3200" b="1" u="sng" dirty="0">
                <a:solidFill>
                  <a:srgbClr val="00B050"/>
                </a:solidFill>
                <a:latin typeface="Arial" panose="020B0604020202020204"/>
                <a:cs typeface="Times New Roman" panose="02020603050405020304" pitchFamily="18" charset="0"/>
              </a:rPr>
              <a:t>“</a:t>
            </a:r>
            <a:r>
              <a:rPr lang="en-US" altLang="zh-CN" sz="3200" b="1" u="sng" dirty="0">
                <a:solidFill>
                  <a:srgbClr val="00B050"/>
                </a:solidFill>
                <a:cs typeface="Times New Roman" panose="02020603050405020304" pitchFamily="18" charset="0"/>
              </a:rPr>
              <a:t>public</a:t>
            </a:r>
            <a:r>
              <a:rPr lang="en-US" altLang="zh-CN" sz="3200" b="1" u="sng" dirty="0">
                <a:solidFill>
                  <a:srgbClr val="00B050"/>
                </a:solidFill>
                <a:latin typeface="Arial" panose="020B0604020202020204"/>
                <a:cs typeface="Times New Roman" panose="02020603050405020304" pitchFamily="18" charset="0"/>
              </a:rPr>
              <a:t>”</a:t>
            </a:r>
            <a:r>
              <a:rPr lang="en-US" altLang="zh-CN" sz="3200" dirty="0">
                <a:cs typeface="Times New Roman" panose="02020603050405020304" pitchFamily="18" charset="0"/>
              </a:rPr>
              <a:t> at the expense of the </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speaking</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 ___17___ </a:t>
            </a:r>
            <a:r>
              <a:rPr lang="en-US" altLang="zh-CN" sz="3200" b="1" u="sng" dirty="0">
                <a:solidFill>
                  <a:srgbClr val="00B050"/>
                </a:solidFill>
                <a:cs typeface="Times New Roman" panose="02020603050405020304" pitchFamily="18" charset="0"/>
              </a:rPr>
              <a:t>Focus on the speaking</a:t>
            </a:r>
            <a:r>
              <a:rPr lang="en-US" altLang="zh-CN" sz="3200" dirty="0">
                <a:cs typeface="Times New Roman" panose="02020603050405020304" pitchFamily="18" charset="0"/>
              </a:rPr>
              <a:t>. Talk directly to your audience, be yourself and make a connection.</a:t>
            </a:r>
            <a:endParaRPr lang="en-US" altLang="zh-CN" sz="3200" dirty="0">
              <a:latin typeface="Arial" panose="020B0604020202020204" pitchFamily="34" charset="0"/>
              <a:cs typeface="宋体" panose="02010600030101010101" pitchFamily="2" charset="-122"/>
            </a:endParaRPr>
          </a:p>
          <a:p>
            <a:pPr marL="514350" indent="-514350">
              <a:buAutoNum type="alphaUcPeriod"/>
            </a:pPr>
            <a:r>
              <a:rPr lang="en-US" altLang="zh-CN" sz="3200" dirty="0">
                <a:solidFill>
                  <a:srgbClr val="FF0000"/>
                </a:solidFill>
              </a:rPr>
              <a:t>Do the opposite.</a:t>
            </a:r>
            <a:endParaRPr lang="en-US" altLang="zh-CN" sz="3200" dirty="0">
              <a:solidFill>
                <a:srgbClr val="FF0000"/>
              </a:solidFill>
            </a:endParaRPr>
          </a:p>
          <a:p>
            <a:pPr marL="514350" indent="-514350"/>
            <a:r>
              <a:rPr lang="en-US" altLang="zh-CN" sz="3200" dirty="0">
                <a:solidFill>
                  <a:srgbClr val="0000FF"/>
                </a:solidFill>
                <a:cs typeface="Times New Roman" panose="02020603050405020304" pitchFamily="18" charset="0"/>
              </a:rPr>
              <a:t>(</a:t>
            </a:r>
            <a:r>
              <a:rPr lang="zh-CN" altLang="en-US" sz="3200" dirty="0">
                <a:solidFill>
                  <a:srgbClr val="0000FF"/>
                </a:solidFill>
                <a:cs typeface="Times New Roman" panose="02020603050405020304" pitchFamily="18" charset="0"/>
              </a:rPr>
              <a:t>过渡句；转折关系</a:t>
            </a:r>
            <a:r>
              <a:rPr lang="en-US" altLang="zh-CN" sz="3200" dirty="0">
                <a:solidFill>
                  <a:srgbClr val="0000FF"/>
                </a:solidFill>
                <a:cs typeface="Times New Roman" panose="02020603050405020304" pitchFamily="18" charset="0"/>
              </a:rPr>
              <a:t>)</a:t>
            </a:r>
            <a:endParaRPr lang="en-US" altLang="zh-CN" sz="3200" dirty="0">
              <a:solidFill>
                <a:srgbClr val="0000FF"/>
              </a:solidFill>
              <a:cs typeface="Times New Roman" panose="02020603050405020304" pitchFamily="18" charset="0"/>
            </a:endParaRPr>
          </a:p>
          <a:p>
            <a:pPr marL="514350" indent="-514350">
              <a:buAutoNum type="alphaUcPeriod"/>
            </a:pPr>
            <a:endParaRPr lang="zh-CN" altLang="en-US" sz="3200" dirty="0">
              <a:solidFill>
                <a:srgbClr val="FF0000"/>
              </a:solidFill>
            </a:endParaRP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extBox 6"/>
          <p:cNvSpPr txBox="1"/>
          <p:nvPr/>
        </p:nvSpPr>
        <p:spPr>
          <a:xfrm>
            <a:off x="304912" y="209612"/>
            <a:ext cx="8457978" cy="4523105"/>
          </a:xfrm>
          <a:prstGeom prst="rect">
            <a:avLst/>
          </a:prstGeom>
          <a:noFill/>
        </p:spPr>
        <p:txBody>
          <a:bodyPr wrap="square" rtlCol="0">
            <a:spAutoFit/>
          </a:bodyPr>
          <a:lstStyle/>
          <a:p>
            <a:pPr lvl="0" indent="304800" algn="ctr"/>
            <a:r>
              <a:rPr lang="en-US" altLang="zh-CN" sz="3200" dirty="0">
                <a:cs typeface="Times New Roman" panose="02020603050405020304" pitchFamily="18" charset="0"/>
              </a:rPr>
              <a:t>(2020</a:t>
            </a:r>
            <a:r>
              <a:rPr lang="zh-CN" altLang="en-US" sz="3200" dirty="0">
                <a:cs typeface="Times New Roman" panose="02020603050405020304" pitchFamily="18" charset="0"/>
              </a:rPr>
              <a:t>新高考全国卷</a:t>
            </a:r>
            <a:r>
              <a:rPr lang="en-US" altLang="zh-CN" sz="3200" dirty="0">
                <a:cs typeface="Times New Roman" panose="02020603050405020304" pitchFamily="18" charset="0"/>
              </a:rPr>
              <a:t>I)</a:t>
            </a:r>
            <a:endParaRPr lang="en-US" altLang="zh-CN" sz="3200" dirty="0">
              <a:latin typeface="Arial" panose="020B0604020202020204" pitchFamily="34" charset="0"/>
              <a:cs typeface="宋体" panose="02010600030101010101" pitchFamily="2" charset="-122"/>
            </a:endParaRPr>
          </a:p>
          <a:p>
            <a:pPr lvl="0" indent="304800" algn="just" eaLnBrk="0" hangingPunct="0"/>
            <a:r>
              <a:rPr lang="en-US" altLang="zh-CN" sz="3200" dirty="0">
                <a:cs typeface="Times New Roman" panose="02020603050405020304" pitchFamily="18" charset="0"/>
              </a:rPr>
              <a:t>Even the most successful public speaker will make mistakes. Yet the only one who cares about any mistake is the one who is speaking. People</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s attention wanders constantly. In fact, most people only absorb about 20 percent of a speaker</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s message. So, don</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t stop speaking when you make a mistake unless it</a:t>
            </a:r>
            <a:r>
              <a:rPr lang="en-US" altLang="zh-CN" sz="3200" dirty="0">
                <a:latin typeface="Arial" panose="020B0604020202020204"/>
                <a:cs typeface="Times New Roman" panose="02020603050405020304" pitchFamily="18" charset="0"/>
              </a:rPr>
              <a:t>’</a:t>
            </a:r>
            <a:r>
              <a:rPr lang="en-US" altLang="zh-CN" sz="3200" dirty="0">
                <a:cs typeface="Times New Roman" panose="02020603050405020304" pitchFamily="18" charset="0"/>
              </a:rPr>
              <a:t>s a truly serious one. ___18___</a:t>
            </a:r>
            <a:endParaRPr lang="en-US" altLang="zh-CN" sz="3200" dirty="0">
              <a:latin typeface="Arial" panose="020B0604020202020204" pitchFamily="34" charset="0"/>
              <a:cs typeface="宋体" panose="02010600030101010101" pitchFamily="2" charset="-122"/>
            </a:endParaRPr>
          </a:p>
          <a:p>
            <a:r>
              <a:rPr lang="en-US" altLang="zh-CN" sz="3200" dirty="0">
                <a:solidFill>
                  <a:srgbClr val="FF0000"/>
                </a:solidFill>
              </a:rPr>
              <a:t>C. You don’t need to apology for a minor </a:t>
            </a:r>
            <a:r>
              <a:rPr lang="en-US" altLang="zh-CN" sz="3200" dirty="0">
                <a:solidFill>
                  <a:srgbClr val="FF0000"/>
                </a:solidFill>
                <a:highlight>
                  <a:srgbClr val="FFFF00"/>
                </a:highlight>
              </a:rPr>
              <a:t>slip</a:t>
            </a:r>
            <a:r>
              <a:rPr lang="en-US" altLang="zh-CN" sz="3200" dirty="0">
                <a:solidFill>
                  <a:srgbClr val="FF0000"/>
                </a:solidFill>
              </a:rPr>
              <a:t>.</a:t>
            </a:r>
            <a:endParaRPr lang="zh-CN" altLang="en-US" sz="3200"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09级高二年级第一学期开学全体学生会">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华文新魏"/>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09级高二年级第一学期开学全体学生会">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华文新魏"/>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M6U1project（Lily）</Template>
  <TotalTime>0</TotalTime>
  <Words>20154</Words>
  <Application>WPS 演示</Application>
  <PresentationFormat>全屏显示(16:9)</PresentationFormat>
  <Paragraphs>506</Paragraphs>
  <Slides>59</Slides>
  <Notes>4</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59</vt:i4>
      </vt:variant>
    </vt:vector>
  </HeadingPairs>
  <TitlesOfParts>
    <vt:vector size="75" baseType="lpstr">
      <vt:lpstr>Arial</vt:lpstr>
      <vt:lpstr>宋体</vt:lpstr>
      <vt:lpstr>Wingdings</vt:lpstr>
      <vt:lpstr>Times New Roman</vt:lpstr>
      <vt:lpstr>楷体</vt:lpstr>
      <vt:lpstr>Arial</vt:lpstr>
      <vt:lpstr>Berlin Sans FB Demi</vt:lpstr>
      <vt:lpstr>华文新魏</vt:lpstr>
      <vt:lpstr>微软雅黑</vt:lpstr>
      <vt:lpstr>Arial Unicode MS</vt:lpstr>
      <vt:lpstr>Calibri</vt:lpstr>
      <vt:lpstr>Times New Roman</vt:lpstr>
      <vt:lpstr>幼圆</vt:lpstr>
      <vt:lpstr>PangMenZhengDao</vt:lpstr>
      <vt:lpstr>2009级高二年级第一学期开学全体学生会</vt:lpstr>
      <vt:lpstr>1_2009级高二年级第一学期开学全体学生会</vt:lpstr>
      <vt:lpstr>高考英语复习课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Part I: 结构衔接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Part II: 词汇衔接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M6U3 project</dc:title>
  <dc:creator>ji zhenli</dc:creator>
  <cp:lastModifiedBy>万爱平</cp:lastModifiedBy>
  <cp:revision>254</cp:revision>
  <dcterms:created xsi:type="dcterms:W3CDTF">2021-11-25T08:31:00Z</dcterms:created>
  <dcterms:modified xsi:type="dcterms:W3CDTF">2022-03-11T04:18:04Z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ICV">
    <vt:lpwstr>88FEE1BD31004A52B85180B42FD97227</vt:lpwstr>
  </property>
  <property fmtid="{D5CDD505-2E9C-101B-9397-08002B2CF9AE}" pid="4" name="KSOProductBuildVer">
    <vt:lpwstr>2052-11.1.0.11365</vt:lpwstr>
  </property>
</Properties>
</file>