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409" r:id="rId4"/>
    <p:sldId id="429" r:id="rId5"/>
    <p:sldId id="428" r:id="rId6"/>
    <p:sldId id="411" r:id="rId7"/>
    <p:sldId id="412" r:id="rId8"/>
    <p:sldId id="418" r:id="rId9"/>
    <p:sldId id="419" r:id="rId10"/>
    <p:sldId id="425" r:id="rId11"/>
    <p:sldId id="430" r:id="rId12"/>
    <p:sldId id="431" r:id="rId13"/>
    <p:sldId id="426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pple" initials="a" lastIdx="2" clrIdx="0"/>
  <p:cmAuthor id="2" name="周跃良" initials="周" lastIdx="2" clrIdx="0"/>
  <p:cmAuthor id="3" name="lenovo" initials="l" lastIdx="4" clrIdx="0"/>
  <p:cmAuthor id="4" name="dell" initials="d" lastIdx="1" clrIdx="2"/>
  <p:cmAuthor id="5" name="Administrator" initials="A" lastIdx="3" clrIdx="4"/>
  <p:cmAuthor id="6" name="123" initials="1" lastIdx="2" clrIdx="0"/>
  <p:cmAuthor id="7" name="雨林木风" initials="雨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530820CF-B880-4189-942D-D702A7CBA73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0C913308-F349-4B6D-A68A-DD1791B4A57B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530820CF-B880-4189-942D-D702A7CBA73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0C913308-F349-4B6D-A68A-DD1791B4A57B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530820CF-B880-4189-942D-D702A7CBA73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0C913308-F349-4B6D-A68A-DD1791B4A57B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530820CF-B880-4189-942D-D702A7CBA73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0C913308-F349-4B6D-A68A-DD1791B4A57B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530820CF-B880-4189-942D-D702A7CBA73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0C913308-F349-4B6D-A68A-DD1791B4A57B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530820CF-B880-4189-942D-D702A7CBA73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0C913308-F349-4B6D-A68A-DD1791B4A57B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530820CF-B880-4189-942D-D702A7CBA73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0C913308-F349-4B6D-A68A-DD1791B4A57B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530820CF-B880-4189-942D-D702A7CBA73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0C913308-F349-4B6D-A68A-DD1791B4A57B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530820CF-B880-4189-942D-D702A7CBA73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0C913308-F349-4B6D-A68A-DD1791B4A57B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530820CF-B880-4189-942D-D702A7CBA73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0C913308-F349-4B6D-A68A-DD1791B4A57B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530820CF-B880-4189-942D-D702A7CBA73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0C913308-F349-4B6D-A68A-DD1791B4A57B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530820CF-B880-4189-942D-D702A7CBA73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C913308-F349-4B6D-A68A-DD1791B4A57B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5.xml"/><Relationship Id="rId1" Type="http://schemas.openxmlformats.org/officeDocument/2006/relationships/tags" Target="../tags/tag7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6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68.xml"/><Relationship Id="rId2" Type="http://schemas.openxmlformats.org/officeDocument/2006/relationships/image" Target="../media/image5.jpeg"/><Relationship Id="rId1" Type="http://schemas.openxmlformats.org/officeDocument/2006/relationships/tags" Target="../tags/tag6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1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914400"/>
            <a:ext cx="10259060" cy="2570480"/>
          </a:xfrm>
        </p:spPr>
        <p:txBody>
          <a:bodyPr/>
          <a:p>
            <a:r>
              <a:rPr lang="zh-CN" altLang="zh-CN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秦淮中学</a:t>
            </a:r>
            <a:br>
              <a:rPr lang="zh-CN" altLang="zh-CN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</a:br>
            <a:r>
              <a:rPr lang="zh-CN" altLang="zh-CN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高二语文备课组活动</a:t>
            </a:r>
            <a:endParaRPr lang="zh-CN" altLang="zh-CN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501015" y="285750"/>
          <a:ext cx="11217910" cy="3651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9065"/>
                <a:gridCol w="3154680"/>
                <a:gridCol w="3393440"/>
                <a:gridCol w="1990725"/>
              </a:tblGrid>
              <a:tr h="405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第11周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集体备课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张居祥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全体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第12周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组内公开课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张秀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张居祥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第13周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集体备课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张仕梅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全体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第14周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组内公开课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钱泽舒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张仕梅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第15周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集体备课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白潮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全体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第16周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集体备课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陈明珠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全体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第17周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集体备课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王露浛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全体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第18周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集体备课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钱泽舒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全体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第19周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集体备课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李敏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全体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302895" y="116205"/>
          <a:ext cx="11327765" cy="6343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5625"/>
                <a:gridCol w="1028065"/>
                <a:gridCol w="4679950"/>
                <a:gridCol w="5064125"/>
              </a:tblGrid>
              <a:tr h="305435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28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28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内容</a:t>
                      </a:r>
                      <a:endParaRPr lang="zh-CN" altLang="en-US" sz="28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重点难点</a:t>
                      </a:r>
                      <a:endParaRPr lang="en-US" altLang="en-US" sz="28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070"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教学任务</a:t>
                      </a:r>
                      <a:endParaRPr lang="en-US" altLang="en-US" sz="28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周一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《玩偶之家》</a:t>
                      </a:r>
                      <a:endParaRPr lang="zh-CN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人物形象、社会主题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4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周二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《迷娘》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意象 情感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2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周三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en-US" sz="2800" b="0">
                          <a:solidFill>
                            <a:srgbClr val="222222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致大海</a:t>
                      </a: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诵读 理解主题与情感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0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周四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燕歌行并序</a:t>
                      </a:r>
                      <a:r>
                        <a:rPr lang="zh-CN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》</a:t>
                      </a:r>
                      <a:r>
                        <a:rPr lang="zh-CN" altLang="en-US" sz="28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☆</a:t>
                      </a:r>
                      <a:endParaRPr lang="zh-CN" altLang="en-US" sz="28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诵读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4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周五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李凭箜篌引</a:t>
                      </a:r>
                      <a:r>
                        <a:rPr lang="zh-CN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》</a:t>
                      </a:r>
                      <a:r>
                        <a:rPr lang="zh-CN" altLang="en-US" sz="28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☆</a:t>
                      </a:r>
                      <a:endParaRPr lang="zh-CN" altLang="en-US" sz="28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诵读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4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2800" b="1">
                        <a:solidFill>
                          <a:srgbClr val="FF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28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A层次</a:t>
                      </a:r>
                      <a:endParaRPr lang="en-US" altLang="en-US" sz="28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B层次</a:t>
                      </a:r>
                      <a:endParaRPr lang="en-US" altLang="en-US" sz="28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505"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学生作业</a:t>
                      </a:r>
                      <a:endParaRPr lang="en-US" altLang="en-US" sz="28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周一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《伶官传序》1-2节背诵默写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固学案2《龙须沟》阅读理解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8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周二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《伶官传序》3-4节背诵默写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固学案 第4题 100字写作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0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周三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燕歌行并序</a:t>
                      </a:r>
                      <a:r>
                        <a:rPr lang="zh-CN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》</a:t>
                      </a: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背诵默写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固学案第4题 仿写小诗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4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周四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燕歌行并序</a:t>
                      </a:r>
                      <a:r>
                        <a:rPr lang="zh-CN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》</a:t>
                      </a: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背诵默写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固学案7-8题 诗歌鉴赏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4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周五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李凭箜篌引</a:t>
                      </a:r>
                      <a:r>
                        <a:rPr lang="zh-CN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》</a:t>
                      </a: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背诵默写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固学案1-6 语用基础题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505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周练</a:t>
                      </a:r>
                      <a:endParaRPr lang="en-US" altLang="en-US" sz="28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《过秦论》《伶官传序》 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理解性默写、文言基础字词、重点句翻译</a:t>
                      </a:r>
                      <a:r>
                        <a:rPr lang="zh-CN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、语用基础</a:t>
                      </a:r>
                      <a:endParaRPr lang="zh-CN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文本框 2"/>
          <p:cNvSpPr txBox="1"/>
          <p:nvPr/>
        </p:nvSpPr>
        <p:spPr>
          <a:xfrm>
            <a:off x="241300" y="144780"/>
            <a:ext cx="11258550" cy="63696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关注☆：</a:t>
            </a:r>
            <a:endParaRPr lang="zh-CN" altLang="en-US" sz="48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第</a:t>
            </a: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10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周期中考试</a:t>
            </a: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联考</a:t>
            </a: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第</a:t>
            </a: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19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周期末考试</a:t>
            </a: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区统考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2.  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教务处工作安排</a:t>
            </a:r>
            <a:endParaRPr lang="zh-CN" altLang="en-US" sz="2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2.28-3.6 高二教学视导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3.7-3.13  新一届区带头人、青优展示课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位老师上课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）</a:t>
            </a:r>
            <a:endParaRPr lang="en-US" altLang="en-US"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3.14-3.20  工作不满三年青年教师汇报课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位老师上课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）</a:t>
            </a:r>
            <a:endParaRPr lang="en-US" altLang="en-US"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3.21-3.27  高三二模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7</a:t>
            </a:r>
            <a:r>
              <a:rPr lang="zh-CN" altLang="en-US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位教师参考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）</a:t>
            </a:r>
            <a:endParaRPr lang="en-US" altLang="en-US"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3.28-4.3   第一次教学常规检查</a:t>
            </a:r>
            <a:endParaRPr lang="en-US" altLang="en-US"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4.4-4.10   五四青优评比筹备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位老师上课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）</a:t>
            </a:r>
            <a:endParaRPr lang="en-US" altLang="en-US"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5.16-5.22   第二次教学常规检查</a:t>
            </a:r>
            <a:endParaRPr 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endParaRPr lang="en-US" altLang="en-US"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区教研室安排</a:t>
            </a:r>
            <a:endParaRPr lang="zh-CN" altLang="en-US" sz="2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江宁区高中语文青年教师优质课竞赛（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4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月）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围绕新课标的教学论文评比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文本框 1"/>
          <p:cNvSpPr txBox="1"/>
          <p:nvPr/>
        </p:nvSpPr>
        <p:spPr>
          <a:xfrm>
            <a:off x="384175" y="585788"/>
            <a:ext cx="4094163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三、重点工作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9938" name="文本框 2"/>
          <p:cNvSpPr txBox="1"/>
          <p:nvPr/>
        </p:nvSpPr>
        <p:spPr>
          <a:xfrm>
            <a:off x="384175" y="1060450"/>
            <a:ext cx="17843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（一）集体备课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9939" name="文本框 3"/>
          <p:cNvSpPr txBox="1"/>
          <p:nvPr/>
        </p:nvSpPr>
        <p:spPr>
          <a:xfrm>
            <a:off x="384175" y="1614488"/>
            <a:ext cx="2255838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>
                <a:latin typeface="Calibri" panose="020F0502020204030204"/>
                <a:ea typeface="宋体" panose="02010600030101010101" pitchFamily="2" charset="-122"/>
              </a:rPr>
              <a:t>1.</a:t>
            </a:r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要求：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  <p:pic>
        <p:nvPicPr>
          <p:cNvPr id="39940" name="图片 4" descr="J`Z_LN2J`9HXTY~B8NPU}}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25700" y="585788"/>
            <a:ext cx="5048250" cy="5597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1" name="文本框 1"/>
          <p:cNvSpPr txBox="1"/>
          <p:nvPr/>
        </p:nvSpPr>
        <p:spPr>
          <a:xfrm>
            <a:off x="279400" y="657225"/>
            <a:ext cx="2681288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Calibri" panose="020F0502020204030204"/>
                <a:ea typeface="宋体" panose="02010600030101010101" pitchFamily="2" charset="-122"/>
              </a:rPr>
              <a:t>2.</a:t>
            </a:r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集体备课活动记录表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  <p:pic>
        <p:nvPicPr>
          <p:cNvPr id="40962" name="图片 2" descr="ANA5[EWAD3XE0(@8M2LLXH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78395" y="788670"/>
            <a:ext cx="4713288" cy="60690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63" name="文本框 3"/>
          <p:cNvSpPr txBox="1"/>
          <p:nvPr/>
        </p:nvSpPr>
        <p:spPr>
          <a:xfrm>
            <a:off x="379413" y="1365250"/>
            <a:ext cx="6138862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Calibri" panose="020F0502020204030204"/>
                <a:ea typeface="宋体" panose="02010600030101010101" pitchFamily="2" charset="-122"/>
              </a:rPr>
              <a:t>1</a:t>
            </a:r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）教学任务：周一至周五的教学内容，重点难点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0964" name="文本框 4"/>
          <p:cNvSpPr txBox="1"/>
          <p:nvPr/>
        </p:nvSpPr>
        <p:spPr>
          <a:xfrm>
            <a:off x="542925" y="2222500"/>
            <a:ext cx="6519863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Calibri" panose="020F0502020204030204"/>
                <a:ea typeface="宋体" panose="02010600030101010101" pitchFamily="2" charset="-122"/>
              </a:rPr>
              <a:t>2</a:t>
            </a:r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）学生作业：</a:t>
            </a:r>
            <a:r>
              <a:rPr lang="en-US" altLang="zh-CN">
                <a:latin typeface="Calibri" panose="020F0502020204030204"/>
                <a:ea typeface="宋体" panose="02010600030101010101" pitchFamily="2" charset="-122"/>
              </a:rPr>
              <a:t>A</a:t>
            </a:r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层次指的是书本上的，</a:t>
            </a:r>
            <a:r>
              <a:rPr lang="en-US" altLang="zh-CN">
                <a:latin typeface="Calibri" panose="020F0502020204030204"/>
                <a:ea typeface="宋体" panose="02010600030101010101" pitchFamily="2" charset="-122"/>
              </a:rPr>
              <a:t>B</a:t>
            </a:r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层次指的是教辅上的，根据班级情况布置。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0965" name="文本框 5"/>
          <p:cNvSpPr txBox="1"/>
          <p:nvPr/>
        </p:nvSpPr>
        <p:spPr>
          <a:xfrm>
            <a:off x="542925" y="3208338"/>
            <a:ext cx="670242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Calibri" panose="020F0502020204030204"/>
                <a:ea typeface="宋体" panose="02010600030101010101" pitchFamily="2" charset="-122"/>
              </a:rPr>
              <a:t>3</a:t>
            </a:r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）周练考察的内容，或者用的是那份试卷改编，或者是那份试卷。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985" name="图片 1" descr="CD$5W_QX6V}QBAV8M9UFLJ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18400" y="746125"/>
            <a:ext cx="4676775" cy="6083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986" name="文本框 3"/>
          <p:cNvSpPr txBox="1"/>
          <p:nvPr/>
        </p:nvSpPr>
        <p:spPr>
          <a:xfrm>
            <a:off x="349250" y="622300"/>
            <a:ext cx="301942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（二）作业检查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1987" name="文本框 4"/>
          <p:cNvSpPr txBox="1"/>
          <p:nvPr/>
        </p:nvSpPr>
        <p:spPr>
          <a:xfrm>
            <a:off x="401638" y="1924050"/>
            <a:ext cx="678973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Calibri" panose="020F0502020204030204"/>
                <a:ea typeface="宋体" panose="02010600030101010101" pitchFamily="2" charset="-122"/>
              </a:rPr>
              <a:t>2.</a:t>
            </a:r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检查人：年级组成员、备课组长、在届区学科带头人和优青，检查前一天通知（备课组长负责）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1988" name="文本框 5"/>
          <p:cNvSpPr txBox="1"/>
          <p:nvPr/>
        </p:nvSpPr>
        <p:spPr>
          <a:xfrm>
            <a:off x="401638" y="1279525"/>
            <a:ext cx="353695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Calibri" panose="020F0502020204030204"/>
                <a:ea typeface="宋体" panose="02010600030101010101" pitchFamily="2" charset="-122"/>
              </a:rPr>
              <a:t>1.</a:t>
            </a:r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检查时间：两周一次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1989" name="文本框 6"/>
          <p:cNvSpPr txBox="1"/>
          <p:nvPr/>
        </p:nvSpPr>
        <p:spPr>
          <a:xfrm>
            <a:off x="401638" y="2654300"/>
            <a:ext cx="4662487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Calibri" panose="020F0502020204030204"/>
                <a:ea typeface="宋体" panose="02010600030101010101" pitchFamily="2" charset="-122"/>
              </a:rPr>
              <a:t>3.</a:t>
            </a:r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作业形式：根据学科特点确定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1990" name="文本框 7"/>
          <p:cNvSpPr txBox="1"/>
          <p:nvPr/>
        </p:nvSpPr>
        <p:spPr>
          <a:xfrm>
            <a:off x="401638" y="3244850"/>
            <a:ext cx="611505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Calibri" panose="020F0502020204030204"/>
                <a:ea typeface="宋体" panose="02010600030101010101" pitchFamily="2" charset="-122"/>
              </a:rPr>
              <a:t>4.</a:t>
            </a:r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作业内容：每次作业要求学生将作业内容写在最前面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1991" name="文本框 8"/>
          <p:cNvSpPr txBox="1"/>
          <p:nvPr/>
        </p:nvSpPr>
        <p:spPr>
          <a:xfrm>
            <a:off x="401638" y="3830638"/>
            <a:ext cx="6408737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Calibri" panose="020F0502020204030204"/>
                <a:ea typeface="宋体" panose="02010600030101010101" pitchFamily="2" charset="-122"/>
              </a:rPr>
              <a:t>5.</a:t>
            </a:r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批改，日期，百分制，订正，二次订正，少一次扣一分。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01663" y="4738688"/>
            <a:ext cx="5715000" cy="9223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>
                <a:latin typeface="Calibri" panose="020F0502020204030204"/>
                <a:ea typeface="宋体" panose="02010600030101010101" pitchFamily="2" charset="-122"/>
              </a:rPr>
              <a:t>以上集体备课活动记录表的电子稿每月交教务处，纸质稿粘贴在备课组活动记录本上，作业检查记录表纸质稿每月上交教务处。</a:t>
            </a:r>
            <a:endParaRPr lang="zh-CN" altLang="en-US"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55270" y="264160"/>
            <a:ext cx="11664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91135" y="184785"/>
            <a:ext cx="1161669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 高二各教学组工作要求</a:t>
            </a:r>
            <a:endParaRPr lang="zh-CN" altLang="en-US" sz="3200"/>
          </a:p>
          <a:p>
            <a:r>
              <a:rPr lang="zh-CN" altLang="en-US" sz="3200">
                <a:solidFill>
                  <a:srgbClr val="FF0000"/>
                </a:solidFill>
              </a:rPr>
              <a:t>【集体备课】</a:t>
            </a:r>
            <a:endParaRPr lang="zh-CN" altLang="en-US" sz="3200">
              <a:solidFill>
                <a:srgbClr val="FF0000"/>
              </a:solidFill>
            </a:endParaRPr>
          </a:p>
          <a:p>
            <a:r>
              <a:rPr lang="zh-CN" altLang="en-US" sz="3200"/>
              <a:t>1.至少每周一次</a:t>
            </a:r>
            <a:endParaRPr lang="zh-CN" altLang="en-US" sz="3200"/>
          </a:p>
          <a:p>
            <a:r>
              <a:rPr lang="zh-CN" altLang="en-US" sz="3200"/>
              <a:t>2.确定备课时间、地点。</a:t>
            </a:r>
            <a:r>
              <a:rPr lang="zh-CN" altLang="en-US" sz="3200">
                <a:solidFill>
                  <a:srgbClr val="FF0000"/>
                </a:solidFill>
              </a:rPr>
              <a:t>每周四下午第二节课</a:t>
            </a:r>
            <a:endParaRPr lang="zh-CN" altLang="en-US" sz="3200">
              <a:solidFill>
                <a:srgbClr val="FF0000"/>
              </a:solidFill>
            </a:endParaRPr>
          </a:p>
          <a:p>
            <a:r>
              <a:rPr lang="zh-CN" altLang="en-US" sz="3200"/>
              <a:t>3.每次备课组活动都要签到，缺席教师要如实记录缺席原因。</a:t>
            </a:r>
            <a:endParaRPr lang="zh-CN" altLang="en-US" sz="3200"/>
          </a:p>
          <a:p>
            <a:r>
              <a:rPr lang="zh-CN" altLang="en-US" sz="3200"/>
              <a:t>4.备课内容避免大而空，重点是下一周的教学内容，作业安排等，尽量细化，如：某节课《数学书》P12页课后习题第2题（行政检查时，将会对照检查）</a:t>
            </a:r>
            <a:endParaRPr lang="zh-CN" altLang="en-US" sz="3200"/>
          </a:p>
          <a:p>
            <a:r>
              <a:rPr lang="zh-CN" altLang="en-US" sz="3200"/>
              <a:t>5.规范流程，必须按流程进行。</a:t>
            </a:r>
            <a:endParaRPr lang="zh-CN" altLang="en-US" sz="320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34645" y="399415"/>
            <a:ext cx="11750040" cy="4615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【作业要求】</a:t>
            </a:r>
            <a:endParaRPr lang="zh-CN" altLang="en-US" sz="280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1.每周至少4次。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2.以作业本上作业次数为准。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如有学科另有安排要及时报备（</a:t>
            </a:r>
            <a:r>
              <a:rPr lang="zh-CN" altLang="en-US" sz="2800">
                <a:solidFill>
                  <a:srgbClr val="FF0000"/>
                </a:solidFill>
              </a:rPr>
              <a:t>备课组统一</a:t>
            </a:r>
            <a:r>
              <a:rPr lang="zh-CN" altLang="en-US" sz="2800"/>
              <a:t>）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3.作业本作业没有抄题要求，但必须作如图标注：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4.批改标准：百分制，日期，订正，二次批改与订正（建议可以在习题课上对全班所做某一题进行二次订正）</a:t>
            </a:r>
            <a:endParaRPr lang="zh-CN" altLang="en-US" sz="2800"/>
          </a:p>
        </p:txBody>
      </p:sp>
      <p:pic>
        <p:nvPicPr>
          <p:cNvPr id="3" name="图片 2" descr="IMG_25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b="11177"/>
          <a:stretch>
            <a:fillRect/>
          </a:stretch>
        </p:blipFill>
        <p:spPr>
          <a:xfrm>
            <a:off x="7388860" y="706755"/>
            <a:ext cx="4381500" cy="224282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67335" y="265430"/>
            <a:ext cx="1140587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2800"/>
              <a:t>【作业检查安排】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1.每两周一次，备课组长要提前通知负责行政参会。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2.检查人员：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（1）作业：教务处、其他年级学科带头人或骨干教师、年级组成员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（2）组内活动：校长及分管校长不定期抽查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另：备课组活动流程等教务处审核完各组计划之后，统一发布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347980" y="228600"/>
          <a:ext cx="11123295" cy="3898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6205"/>
                <a:gridCol w="3128010"/>
                <a:gridCol w="3364865"/>
                <a:gridCol w="1974215"/>
              </a:tblGrid>
              <a:tr h="3898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时间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活动安排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开课人/主备人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评课人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第2周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集体备课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李敏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全体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第3周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集体备课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李敏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全体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第4周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组内公开课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李敏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钱泽舒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第5周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组内公开课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陈明珠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张居祥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第6周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组内公开课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白潮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张秀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第7周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组内公开课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王露浛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李敏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第8周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集体备课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王旭秋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全体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第9周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集体备课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刘莉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全体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第10周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集体备课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张秀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全体</a:t>
                      </a:r>
                      <a:endParaRPr lang="en-US" altLang="en-US" sz="3200" b="0">
                        <a:solidFill>
                          <a:schemeClr val="accent1">
                            <a:lumMod val="75000"/>
                          </a:scheme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UNIT_PLACING_PICTURE_USER_VIEWPORT" val="{&quot;height&quot;:4679,&quot;width&quot;:3509}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TABLE_BEAUTIFY" val="smartTable{2f9e6ef6-c1dc-4913-b981-5186c779f5be}"/>
  <p:tag name="TABLE_ENDDRAG_ORIGIN_RECT" val="602*323"/>
  <p:tag name="TABLE_ENDDRAG_RECT" val="27*18*602*323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UNIT_TABLE_BEAUTIFY" val="smartTable{7ae7096f-afe3-481a-9ccb-d9737d3b1bb4}"/>
  <p:tag name="TABLE_ENDDRAG_ORIGIN_RECT" val="590*312"/>
  <p:tag name="TABLE_ENDDRAG_RECT" val="39*22*590*312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UNIT_TABLE_BEAUTIFY" val="smartTable{56b9315e-5738-4238-86e7-16ba90e1668a}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1524</Words>
  <Application>WPS 演示</Application>
  <PresentationFormat>宽屏</PresentationFormat>
  <Paragraphs>325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Wingdings</vt:lpstr>
      <vt:lpstr>仿宋</vt:lpstr>
      <vt:lpstr>Calibri</vt:lpstr>
      <vt:lpstr>Arial Unicode MS</vt:lpstr>
      <vt:lpstr>Calibri</vt:lpstr>
      <vt:lpstr>楷体</vt:lpstr>
      <vt:lpstr>Office 主题​​</vt:lpstr>
      <vt:lpstr>Office 主题</vt:lpstr>
      <vt:lpstr>空白演示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limin</cp:lastModifiedBy>
  <cp:revision>160</cp:revision>
  <dcterms:created xsi:type="dcterms:W3CDTF">2019-06-19T02:08:00Z</dcterms:created>
  <dcterms:modified xsi:type="dcterms:W3CDTF">2022-02-24T07:28:32Z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6800A36349334CD2A64CEB2AB3B2074C</vt:lpwstr>
  </property>
</Properties>
</file>