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8" r:id="rId5"/>
    <p:sldId id="275" r:id="rId6"/>
    <p:sldId id="256" r:id="rId7"/>
    <p:sldId id="264" r:id="rId8"/>
    <p:sldId id="273" r:id="rId9"/>
    <p:sldId id="272" r:id="rId10"/>
    <p:sldId id="274" r:id="rId11"/>
    <p:sldId id="265" r:id="rId12"/>
    <p:sldId id="259" r:id="rId13"/>
    <p:sldId id="276" r:id="rId14"/>
    <p:sldId id="270" r:id="rId15"/>
    <p:sldId id="271" r:id="rId16"/>
    <p:sldId id="267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黄 露" initials="" lastIdx="1" clrIdx="0"/>
  <p:cmAuthor id="1" name="幸全" initials="幸全" lastIdx="0" clrIdx="0"/>
  <p:cmAuthor id="2" name="Administrator" initials="A" lastIdx="0" clrIdx="1"/>
  <p:cmAuthor id="3" name="Author" initials="A" lastIdx="0" clrIdx="2"/>
  <p:cmAuthor id="7" name="雨林木风" initials="雨" lastIdx="0" clrIdx="0"/>
  <p:cmAuthor id="4" name="dell" initials="d" lastIdx="0" clrIdx="2"/>
  <p:cmAuthor id="6" name="lenovo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35" y="121920"/>
            <a:ext cx="12191365" cy="4807585"/>
          </a:xfrm>
        </p:spPr>
        <p:txBody>
          <a:bodyPr>
            <a:normAutofit fontScale="90000"/>
          </a:bodyPr>
          <a:lstStyle/>
          <a:p>
            <a:r>
              <a:rPr lang="zh-CN" altLang="zh-CN" sz="7200" b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信息类文本阅读</a:t>
            </a:r>
            <a:br>
              <a:rPr lang="zh-CN" altLang="zh-CN" sz="7200" b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</a:br>
            <a:r>
              <a:rPr lang="zh-CN" altLang="zh-CN" sz="7200" b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之</a:t>
            </a:r>
            <a:br>
              <a:rPr lang="zh-CN" altLang="zh-CN" sz="7200" b="0"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</a:br>
            <a:r>
              <a:rPr lang="zh-CN" altLang="zh-CN" sz="89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选择题</a:t>
            </a:r>
            <a:br>
              <a:rPr lang="zh-CN" altLang="zh-CN" sz="89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</a:br>
            <a:br>
              <a:rPr lang="zh-CN" altLang="zh-CN" b="0"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</a:br>
            <a:endParaRPr lang="zh-CN" altLang="zh-CN" b="0">
              <a:solidFill>
                <a:srgbClr val="FF0000"/>
              </a:solidFill>
              <a:latin typeface="汉仪尚巍手书W" panose="00020600040101010101" charset="-122"/>
              <a:ea typeface="汉仪尚巍手书W" panose="00020600040101010101" charset="-122"/>
              <a:cs typeface="汉仪尚巍手书W" panose="00020600040101010101" charset="-122"/>
            </a:endParaRPr>
          </a:p>
        </p:txBody>
      </p:sp>
      <p:sp>
        <p:nvSpPr>
          <p:cNvPr id="2" name="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35" y="3556635"/>
            <a:ext cx="12191365" cy="15189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zh-CN" altLang="zh-CN" b="0"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</a:br>
            <a:r>
              <a:rPr lang="zh-CN" altLang="zh-CN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（</a:t>
            </a:r>
            <a:r>
              <a:rPr lang="en-US" altLang="zh-CN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1-5</a:t>
            </a:r>
            <a:r>
              <a:rPr lang="zh-CN" altLang="en-US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题，</a:t>
            </a:r>
            <a:r>
              <a:rPr lang="en-US" altLang="zh-CN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19</a:t>
            </a:r>
            <a:r>
              <a:rPr lang="zh-CN" altLang="en-US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分，做题时间约</a:t>
            </a:r>
            <a:r>
              <a:rPr lang="en-US" altLang="zh-CN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25</a:t>
            </a:r>
            <a:r>
              <a:rPr lang="zh-CN" altLang="en-US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分钟</a:t>
            </a:r>
            <a:r>
              <a:rPr lang="zh-CN" altLang="zh-CN" b="0">
                <a:solidFill>
                  <a:srgbClr val="FF0000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）</a:t>
            </a:r>
            <a:endParaRPr lang="zh-CN" altLang="zh-CN" b="0">
              <a:solidFill>
                <a:srgbClr val="FF0000"/>
              </a:solidFill>
              <a:latin typeface="汉仪尚巍手书W" panose="00020600040101010101" charset="-122"/>
              <a:ea typeface="汉仪尚巍手书W" panose="00020600040101010101" charset="-122"/>
              <a:cs typeface="汉仪尚巍手书W" panose="0002060004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692468"/>
            <a:ext cx="9144000" cy="2387600"/>
          </a:xfrm>
        </p:spPr>
        <p:txBody>
          <a:bodyPr/>
          <a:p>
            <a:r>
              <a:rPr lang="zh-CN" altLang="en-US" sz="6600"/>
              <a:t>渐入佳境</a:t>
            </a:r>
            <a:endParaRPr lang="zh-CN" altLang="en-US" sz="66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 sz="400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2021·</a:t>
            </a:r>
            <a:r>
              <a:rPr lang="zh-CN" altLang="en-US" sz="400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新高考</a:t>
            </a:r>
            <a:r>
              <a:rPr lang="en-US" altLang="zh-CN" sz="4000" smtClean="0">
                <a:latin typeface="微软雅黑" panose="020B0503020204020204" charset="-122"/>
                <a:ea typeface="微软雅黑" panose="020B0503020204020204" charset="-122"/>
                <a:cs typeface="华文宋体" panose="02010600040101010101" charset="-122"/>
                <a:sym typeface="+mn-ea"/>
              </a:rPr>
              <a:t>Ⅱ</a:t>
            </a:r>
            <a:r>
              <a:rPr lang="zh-CN" altLang="en-US" sz="4000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卷</a:t>
            </a:r>
            <a:r>
              <a:rPr lang="en-US" altLang="zh-CN" sz="4000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·</a:t>
            </a:r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海南、辽宁、重庆</a:t>
            </a:r>
            <a:endParaRPr lang="zh-CN" altLang="en-US" sz="4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35" y="0"/>
            <a:ext cx="12191365" cy="65855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1. 下列对原文内容的理解和分析，</a:t>
            </a:r>
            <a:r>
              <a:rPr lang="zh-CN" altLang="en-US" sz="2800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正确的一项是(3分)</a:t>
            </a:r>
            <a:endParaRPr lang="zh-CN" altLang="en-US" sz="2800">
              <a:latin typeface="华文宋体" panose="02010600040101010101" charset="-122"/>
              <a:ea typeface="华文宋体" panose="02010600040101010101" charset="-122"/>
              <a:cs typeface="华文宋体" panose="02010600040101010101" charset="-122"/>
            </a:endParaRPr>
          </a:p>
          <a:p>
            <a:pPr fontAlgn="auto">
              <a:lnSpc>
                <a:spcPts val="5100"/>
              </a:lnSpc>
              <a:spcBef>
                <a:spcPts val="1200"/>
              </a:spcBef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A、青年是网络空间的参与主体，因此有必要制定相应的规则，来规范和管理网络。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auto">
              <a:lnSpc>
                <a:spcPts val="5100"/>
              </a:lnSpc>
              <a:spcBef>
                <a:spcPts val="1200"/>
              </a:spcBef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B、网络上充塞的垃圾信息消耗了人们的认知盈余，导致线上工作效率不如线下。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auto">
              <a:lnSpc>
                <a:spcPts val="5100"/>
              </a:lnSpc>
              <a:spcBef>
                <a:spcPts val="1200"/>
              </a:spcBef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C、青年在进入网络空间时首先应遵从“五不”底线，明确在网络中不能做什么。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auto">
              <a:lnSpc>
                <a:spcPts val="5100"/>
              </a:lnSpc>
              <a:spcBef>
                <a:spcPts val="1200"/>
              </a:spcBef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D、“等效意识”要求网络行为的主体在现实和网络空间中的行为要始终保持一致。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设题陷阱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4350" y="958215"/>
            <a:ext cx="10839450" cy="5699125"/>
          </a:xfrm>
        </p:spPr>
        <p:txBody>
          <a:bodyPr>
            <a:normAutofit/>
          </a:bodyPr>
          <a:p>
            <a:pPr fontAlgn="auto">
              <a:lnSpc>
                <a:spcPct val="150000"/>
              </a:lnSpc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把甲的观点、发现、发明等说成乙的观点、发现、发明等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highlight>
                  <a:srgbClr val="FFFF00"/>
                </a:highlight>
              </a:rPr>
              <a:t>张冠李戴</a:t>
            </a:r>
            <a:endParaRPr lang="zh-CN" altLang="en-US" sz="360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 u="sng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因果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混乱，混淆条件与结果、必要条件与充分条件。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highlight>
                  <a:srgbClr val="00FF00"/>
                </a:highlight>
                <a:sym typeface="+mn-ea"/>
              </a:rPr>
              <a:t>逻辑错乱</a:t>
            </a:r>
            <a:endParaRPr lang="zh-CN" altLang="en-US" sz="3600">
              <a:solidFill>
                <a:srgbClr val="FF0000"/>
              </a:solidFill>
              <a:highlight>
                <a:srgbClr val="FFFF00"/>
              </a:highlight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选项的内容在原文中根本找不到根据，或原文中并无此意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highlight>
                  <a:srgbClr val="FFFF00"/>
                </a:highlight>
                <a:sym typeface="+mn-ea"/>
              </a:rPr>
              <a:t>无中生有（于文无据）</a:t>
            </a:r>
            <a:endParaRPr lang="zh-CN" altLang="en-US" sz="360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395" y="143510"/>
            <a:ext cx="10515600" cy="1325563"/>
          </a:xfrm>
        </p:spPr>
        <p:txBody>
          <a:bodyPr/>
          <a:p>
            <a:r>
              <a:rPr lang="zh-CN" altLang="en-US" sz="6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选择题</a:t>
            </a:r>
            <a:r>
              <a:rPr lang="en-US" altLang="zh-CN" sz="6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·</a:t>
            </a:r>
            <a:r>
              <a:rPr lang="zh-CN" altLang="en-US" sz="6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做题困境</a:t>
            </a:r>
            <a:endParaRPr lang="zh-CN" altLang="en-US" sz="6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81735" y="1508125"/>
            <a:ext cx="18853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0070C0"/>
                </a:solidFill>
              </a:rPr>
              <a:t>主观臆测</a:t>
            </a:r>
            <a:endParaRPr lang="zh-CN" altLang="en-US" sz="3200">
              <a:solidFill>
                <a:srgbClr val="0070C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50035" y="3068320"/>
            <a:ext cx="18980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0070C0"/>
                </a:solidFill>
              </a:rPr>
              <a:t>相似度高</a:t>
            </a:r>
            <a:endParaRPr lang="zh-CN" altLang="en-US" sz="3200">
              <a:solidFill>
                <a:srgbClr val="0070C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0735" y="4900295"/>
            <a:ext cx="26473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0070C0"/>
                </a:solidFill>
              </a:rPr>
              <a:t>专业化程度高</a:t>
            </a:r>
            <a:endParaRPr lang="zh-CN" altLang="en-US" sz="3200">
              <a:solidFill>
                <a:srgbClr val="0070C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01735" y="1508125"/>
            <a:ext cx="20300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7030A0"/>
                </a:solidFill>
                <a:effectLst/>
              </a:rPr>
              <a:t>遗漏细节</a:t>
            </a:r>
            <a:endParaRPr lang="zh-CN" altLang="en-US" sz="3200">
              <a:solidFill>
                <a:srgbClr val="7030A0"/>
              </a:solidFill>
              <a:effectLst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6730" y="2329815"/>
            <a:ext cx="21736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0070C0"/>
                </a:solidFill>
              </a:rPr>
              <a:t>犹豫彷徨</a:t>
            </a:r>
            <a:endParaRPr lang="zh-CN" altLang="en-US" sz="3200">
              <a:solidFill>
                <a:srgbClr val="0070C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611360" y="3968750"/>
            <a:ext cx="1875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7030A0"/>
                </a:solidFill>
              </a:rPr>
              <a:t>速度慢</a:t>
            </a:r>
            <a:endParaRPr lang="zh-CN" altLang="en-US" sz="3200">
              <a:solidFill>
                <a:srgbClr val="7030A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268335" y="2329815"/>
            <a:ext cx="37401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7030A0"/>
                </a:solidFill>
              </a:rPr>
              <a:t>认为正确无法证明</a:t>
            </a:r>
            <a:endParaRPr lang="zh-CN" altLang="en-US" sz="3200">
              <a:solidFill>
                <a:srgbClr val="7030A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91120" y="3293745"/>
            <a:ext cx="22967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7030A0"/>
                </a:solidFill>
              </a:rPr>
              <a:t>找不到原文</a:t>
            </a:r>
            <a:endParaRPr lang="zh-CN" altLang="en-US" sz="3200">
              <a:solidFill>
                <a:srgbClr val="7030A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01150" y="5021580"/>
            <a:ext cx="1908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7030A0"/>
                </a:solidFill>
              </a:rPr>
              <a:t>打瞌睡</a:t>
            </a:r>
            <a:endParaRPr lang="zh-CN" altLang="en-US" sz="3200">
              <a:solidFill>
                <a:srgbClr val="7030A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39395" y="3885565"/>
            <a:ext cx="27082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0070C0"/>
                </a:solidFill>
              </a:rPr>
              <a:t>选项概括性强</a:t>
            </a:r>
            <a:endParaRPr lang="zh-CN" altLang="en-US" sz="3200">
              <a:solidFill>
                <a:srgbClr val="0070C0"/>
              </a:solidFill>
            </a:endParaRPr>
          </a:p>
        </p:txBody>
      </p:sp>
      <p:pic>
        <p:nvPicPr>
          <p:cNvPr id="101" name="图片 100"/>
          <p:cNvPicPr/>
          <p:nvPr/>
        </p:nvPicPr>
        <p:blipFill>
          <a:blip r:embed="rId1">
            <a:lum bright="6000" contrast="6000"/>
          </a:blip>
          <a:srcRect l="5982" r="15854" b="7120"/>
          <a:stretch>
            <a:fillRect/>
          </a:stretch>
        </p:blipFill>
        <p:spPr>
          <a:xfrm>
            <a:off x="3381375" y="3736975"/>
            <a:ext cx="4309745" cy="3041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文本框 13"/>
          <p:cNvSpPr txBox="1"/>
          <p:nvPr/>
        </p:nvSpPr>
        <p:spPr>
          <a:xfrm rot="480000">
            <a:off x="4663440" y="956310"/>
            <a:ext cx="2778760" cy="37693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39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？</a:t>
            </a:r>
            <a:endParaRPr lang="zh-CN" altLang="en-US" sz="239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8" grpId="0"/>
      <p:bldP spid="8" grpId="1"/>
      <p:bldP spid="13" grpId="0"/>
      <p:bldP spid="13" grpId="1"/>
      <p:bldP spid="6" grpId="0"/>
      <p:bldP spid="6" grpId="1"/>
      <p:bldP spid="7" grpId="0"/>
      <p:bldP spid="7" grpId="1"/>
      <p:bldP spid="10" grpId="0"/>
      <p:bldP spid="10" grpId="1"/>
      <p:bldP spid="11" grpId="0"/>
      <p:bldP spid="11" grpId="1"/>
      <p:bldP spid="9" grpId="0"/>
      <p:bldP spid="9" grpId="1"/>
      <p:bldP spid="12" grpId="0"/>
      <p:bldP spid="1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-175895"/>
            <a:ext cx="10515600" cy="1428115"/>
          </a:xfrm>
        </p:spPr>
        <p:txBody>
          <a:bodyPr/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养成做选择题的好习惯</a:t>
            </a:r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(*</a:t>
            </a:r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￣︶￣</a:t>
            </a:r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)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51865"/>
            <a:ext cx="10515600" cy="6001385"/>
          </a:xfrm>
        </p:spPr>
        <p:txBody>
          <a:bodyPr>
            <a:normAutofit lnSpcReduction="20000"/>
          </a:bodyPr>
          <a:p>
            <a:pPr fontAlgn="auto">
              <a:lnSpc>
                <a:spcPts val="5300"/>
              </a:lnSpc>
            </a:pP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标</a:t>
            </a:r>
            <a:r>
              <a:rPr lang="zh-CN" altLang="en-US" sz="4800"/>
              <a:t>小节号，注意文章</a:t>
            </a:r>
            <a:r>
              <a:rPr lang="zh-CN" altLang="en-US" sz="4800">
                <a:solidFill>
                  <a:srgbClr val="FF0000"/>
                </a:solidFill>
              </a:rPr>
              <a:t>题目</a:t>
            </a:r>
            <a:endParaRPr lang="zh-CN" altLang="en-US" sz="4800">
              <a:solidFill>
                <a:srgbClr val="FF0000"/>
              </a:solidFill>
            </a:endParaRPr>
          </a:p>
          <a:p>
            <a:pPr fontAlgn="auto">
              <a:lnSpc>
                <a:spcPts val="5300"/>
              </a:lnSpc>
            </a:pP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迅速</a:t>
            </a:r>
            <a:r>
              <a:rPr lang="zh-CN" altLang="en-US" sz="4800"/>
              <a:t>浏览，圈画关键词</a:t>
            </a:r>
            <a:r>
              <a:rPr lang="en-US" altLang="zh-CN" sz="4800"/>
              <a:t>(</a:t>
            </a:r>
            <a:r>
              <a:rPr lang="zh-CN" altLang="en-US" sz="4800">
                <a:solidFill>
                  <a:srgbClr val="FF0000"/>
                </a:solidFill>
              </a:rPr>
              <a:t>筛选标疑</a:t>
            </a:r>
            <a:r>
              <a:rPr lang="en-US" altLang="zh-CN" sz="4800"/>
              <a:t>)</a:t>
            </a:r>
            <a:endParaRPr lang="en-US" altLang="zh-CN" sz="4800"/>
          </a:p>
          <a:p>
            <a:pPr fontAlgn="auto">
              <a:lnSpc>
                <a:spcPts val="5300"/>
              </a:lnSpc>
            </a:pP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逐项</a:t>
            </a:r>
            <a:r>
              <a:rPr lang="zh-CN" altLang="en-US" sz="4800"/>
              <a:t>回归原文</a:t>
            </a:r>
            <a:r>
              <a:rPr lang="zh-CN" altLang="en-US" sz="4800">
                <a:solidFill>
                  <a:srgbClr val="FF0000"/>
                </a:solidFill>
              </a:rPr>
              <a:t>仔细</a:t>
            </a:r>
            <a:r>
              <a:rPr lang="zh-CN" altLang="en-US" sz="4800"/>
              <a:t>比对</a:t>
            </a:r>
            <a:endParaRPr lang="zh-CN" altLang="en-US" sz="4800"/>
          </a:p>
          <a:p>
            <a:pPr fontAlgn="auto">
              <a:lnSpc>
                <a:spcPts val="5300"/>
              </a:lnSpc>
            </a:pPr>
            <a:r>
              <a:rPr lang="zh-CN" altLang="en-US" sz="6600" b="1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sym typeface="+mn-ea"/>
              </a:rPr>
              <a:t>比对</a:t>
            </a:r>
            <a:endParaRPr lang="zh-CN" altLang="en-US" sz="6600" b="1"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fontAlgn="auto">
              <a:lnSpc>
                <a:spcPts val="5300"/>
              </a:lnSpc>
              <a:buNone/>
            </a:pPr>
            <a:r>
              <a:rPr lang="zh-CN" altLang="en-US" sz="4800"/>
              <a:t>同义转述</a:t>
            </a:r>
            <a:r>
              <a:rPr lang="en-US" altLang="zh-CN" sz="4800"/>
              <a:t>   or   </a:t>
            </a:r>
            <a:r>
              <a:rPr lang="zh-CN" altLang="en-US" sz="4800"/>
              <a:t>改变句意</a:t>
            </a:r>
            <a:r>
              <a:rPr lang="en-US" altLang="zh-CN" sz="4800"/>
              <a:t>——</a:t>
            </a:r>
            <a:r>
              <a:rPr lang="zh-CN" altLang="en-US" sz="4800">
                <a:highlight>
                  <a:srgbClr val="00FFFF"/>
                </a:highlight>
                <a:latin typeface="楷体" panose="02010609060101010101" charset="-122"/>
                <a:ea typeface="楷体" panose="02010609060101010101" charset="-122"/>
              </a:rPr>
              <a:t>设误类型</a:t>
            </a:r>
            <a:endParaRPr lang="zh-CN" altLang="en-US" sz="4800"/>
          </a:p>
          <a:p>
            <a:pPr fontAlgn="auto">
              <a:lnSpc>
                <a:spcPts val="5300"/>
              </a:lnSpc>
            </a:pPr>
            <a:r>
              <a:rPr lang="en-US" altLang="zh-CN" sz="4800"/>
              <a:t>……</a:t>
            </a:r>
            <a:endParaRPr lang="en-US" altLang="zh-CN" sz="4800"/>
          </a:p>
          <a:p>
            <a:pPr fontAlgn="auto">
              <a:lnSpc>
                <a:spcPts val="5300"/>
              </a:lnSpc>
            </a:pPr>
            <a:r>
              <a:rPr lang="zh-CN" altLang="en-US" sz="4800">
                <a:highlight>
                  <a:srgbClr val="00FF00"/>
                </a:highlight>
                <a:latin typeface="仿宋" panose="02010609060101010101" charset="-122"/>
                <a:ea typeface="仿宋" panose="02010609060101010101" charset="-122"/>
              </a:rPr>
              <a:t>排除法</a:t>
            </a:r>
            <a:endParaRPr lang="zh-CN" altLang="en-US" sz="4800">
              <a:highlight>
                <a:srgbClr val="00FF00"/>
              </a:highlight>
              <a:latin typeface="仿宋" panose="02010609060101010101" charset="-122"/>
              <a:ea typeface="仿宋" panose="02010609060101010101" charset="-122"/>
            </a:endParaRPr>
          </a:p>
          <a:p>
            <a:pPr fontAlgn="auto">
              <a:lnSpc>
                <a:spcPts val="5300"/>
              </a:lnSpc>
            </a:pPr>
            <a:endParaRPr lang="en-US" altLang="zh-CN" sz="4800"/>
          </a:p>
          <a:p>
            <a:pPr fontAlgn="auto">
              <a:lnSpc>
                <a:spcPts val="5300"/>
              </a:lnSpc>
            </a:pPr>
            <a:endParaRPr lang="zh-CN" altLang="en-US" sz="4800"/>
          </a:p>
          <a:p>
            <a:pPr fontAlgn="auto">
              <a:lnSpc>
                <a:spcPts val="5300"/>
              </a:lnSpc>
            </a:pPr>
            <a:endParaRPr lang="zh-CN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529273"/>
            <a:ext cx="9144000" cy="2387600"/>
          </a:xfrm>
        </p:spPr>
        <p:txBody>
          <a:bodyPr/>
          <a:p>
            <a:r>
              <a:rPr lang="zh-CN" altLang="en-US"/>
              <a:t>沉浸式模拟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7005" y="3602355"/>
            <a:ext cx="12024360" cy="1655445"/>
          </a:xfrm>
        </p:spPr>
        <p:txBody>
          <a:bodyPr/>
          <a:p>
            <a:r>
              <a:rPr lang="en-US" altLang="zh-CN" sz="320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2021·</a:t>
            </a:r>
            <a:r>
              <a:rPr lang="zh-CN" altLang="en-US" sz="320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新高考</a:t>
            </a:r>
            <a:r>
              <a:rPr lang="zh-CN" altLang="en-US" sz="3200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新</a:t>
            </a:r>
            <a:r>
              <a:rPr lang="en-US" altLang="zh-CN" sz="3200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Ⅰ</a:t>
            </a:r>
            <a:r>
              <a:rPr lang="zh-CN" altLang="en-US" sz="3200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卷</a:t>
            </a:r>
            <a:r>
              <a:rPr lang="en-US" altLang="zh-CN" sz="320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·</a:t>
            </a:r>
            <a:r>
              <a:rPr lang="en-US" altLang="zh-CN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山东、福建、湖北、</a:t>
            </a:r>
            <a:r>
              <a:rPr lang="en-US" altLang="zh-CN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江苏</a:t>
            </a:r>
            <a:r>
              <a:rPr lang="en-US" altLang="zh-CN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、广东、湖南、河北</a:t>
            </a:r>
            <a:endParaRPr lang="en-US" altLang="zh-CN" sz="3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0"/>
            <a:ext cx="12191365" cy="596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高考形势</a:t>
            </a:r>
            <a:endParaRPr lang="zh-CN" altLang="en-US" sz="360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just" fontAlgn="auto">
              <a:lnSpc>
                <a:spcPct val="100000"/>
              </a:lnSpc>
              <a:spcBef>
                <a:spcPts val="1200"/>
              </a:spcBef>
            </a:pPr>
            <a:r>
              <a:rPr lang="en-US" sz="32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</a:t>
            </a:r>
            <a:r>
              <a:rPr sz="320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从2020年开始，新高考由原来的论述类文本、实用类文本变成</a:t>
            </a:r>
            <a:r>
              <a:rPr sz="32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了</a:t>
            </a:r>
            <a:r>
              <a:rPr sz="3200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“现代文阅读I（信息类阅读）”</a:t>
            </a:r>
            <a:r>
              <a:rPr sz="32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</a:t>
            </a:r>
            <a:r>
              <a:rPr sz="320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文本和题型都有所变化，文本</a:t>
            </a:r>
            <a:r>
              <a:rPr sz="3200" u="heavy" noProof="1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融论述类、实用类等文体于一体</a:t>
            </a:r>
            <a:r>
              <a:rPr sz="320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endParaRPr sz="3200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just" fontAlgn="auto">
              <a:lnSpc>
                <a:spcPct val="100000"/>
              </a:lnSpc>
              <a:spcBef>
                <a:spcPts val="1200"/>
              </a:spcBef>
            </a:pPr>
            <a:r>
              <a:rPr sz="32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</a:t>
            </a:r>
            <a:r>
              <a:rPr lang="en-US" sz="32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</a:t>
            </a:r>
            <a:r>
              <a:rPr 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一般主要包含，</a:t>
            </a:r>
            <a:r>
              <a:rPr sz="3200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学术论文、时评、书评等类型和一般人物传记、新闻、访谈、调查报告、科普文章</a:t>
            </a:r>
            <a:r>
              <a:rPr 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等。</a:t>
            </a:r>
            <a:endParaRPr lang="en-US" sz="320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just" fontAlgn="auto">
              <a:lnSpc>
                <a:spcPct val="100000"/>
              </a:lnSpc>
              <a:spcBef>
                <a:spcPts val="1200"/>
              </a:spcBef>
            </a:pP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篇幅：</a:t>
            </a: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2021·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新</a:t>
            </a:r>
            <a:r>
              <a:rPr sz="320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I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卷，</a:t>
            </a: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则材料，</a:t>
            </a: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1870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字。</a:t>
            </a:r>
            <a:endParaRPr lang="zh-CN" altLang="en-US" sz="320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just" fontAlgn="auto">
              <a:lnSpc>
                <a:spcPct val="100000"/>
              </a:lnSpc>
              <a:spcBef>
                <a:spcPct val="0"/>
              </a:spcBef>
            </a:pP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        2020·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新</a:t>
            </a:r>
            <a:r>
              <a:rPr sz="320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I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卷，</a:t>
            </a: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则材料，</a:t>
            </a: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1900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字。</a:t>
            </a:r>
            <a:r>
              <a:rPr lang="en-US" altLang="zh-CN" sz="32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</a:t>
            </a:r>
            <a:endParaRPr lang="zh-CN" altLang="en-US" sz="320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just" fontAlgn="auto">
              <a:lnSpc>
                <a:spcPct val="100000"/>
              </a:lnSpc>
              <a:spcBef>
                <a:spcPts val="1200"/>
              </a:spcBef>
            </a:pPr>
            <a:r>
              <a:rPr sz="3200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</a:t>
            </a:r>
            <a:r>
              <a:rPr lang="en-US" sz="3200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</a:t>
            </a:r>
            <a:r>
              <a:rPr sz="320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题型变为5小题，</a:t>
            </a:r>
            <a:r>
              <a:rPr lang="en-US" sz="3200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3</a:t>
            </a:r>
            <a:r>
              <a:rPr sz="3200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道单选题</a:t>
            </a:r>
            <a:r>
              <a:rPr sz="320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</a:t>
            </a:r>
            <a:r>
              <a:rPr lang="en-US" sz="3200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</a:t>
            </a:r>
            <a:r>
              <a:rPr sz="3200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道简答题</a:t>
            </a:r>
            <a:r>
              <a:rPr sz="320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；</a:t>
            </a:r>
            <a:r>
              <a:rPr sz="3200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分值变为19分</a:t>
            </a:r>
            <a:r>
              <a:rPr sz="320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r>
              <a:rPr sz="32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主观题考查分析文章内容和结构能力，</a:t>
            </a:r>
            <a:r>
              <a:rPr sz="32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难度升级</a:t>
            </a:r>
            <a:r>
              <a:rPr sz="32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endParaRPr lang="en-US" sz="3200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图片 99"/>
          <p:cNvPicPr/>
          <p:nvPr/>
        </p:nvPicPr>
        <p:blipFill>
          <a:blip r:embed="rId1">
            <a:lum contrast="6000"/>
          </a:blip>
          <a:srcRect l="11904" b="4167"/>
          <a:stretch>
            <a:fillRect/>
          </a:stretch>
        </p:blipFill>
        <p:spPr>
          <a:xfrm>
            <a:off x="6299200" y="365125"/>
            <a:ext cx="6203315" cy="6572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5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说出你的做题故事：</a:t>
            </a:r>
            <a:endParaRPr lang="zh-CN" altLang="en-US" sz="5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361180"/>
          </a:xfrm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9157" name="图片 2529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085" y="899795"/>
            <a:ext cx="12101830" cy="58762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1976120" y="140335"/>
            <a:ext cx="85858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设误手法与命题陷阱</a:t>
            </a:r>
            <a:endParaRPr lang="zh-CN" altLang="en-US" sz="4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9725" y="211138"/>
            <a:ext cx="9144000" cy="2387600"/>
          </a:xfrm>
        </p:spPr>
        <p:txBody>
          <a:bodyPr/>
          <a:p>
            <a:r>
              <a:rPr lang="zh-CN" altLang="en-US"/>
              <a:t>小试牛刀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9115" y="2724150"/>
            <a:ext cx="10807700" cy="1655445"/>
          </a:xfrm>
        </p:spPr>
        <p:txBody>
          <a:bodyPr/>
          <a:p>
            <a:r>
              <a:rPr lang="zh-CN" altLang="en-US" sz="4000"/>
              <a:t>2021·全国甲卷</a:t>
            </a:r>
            <a:r>
              <a:rPr lang="en-US" altLang="zh-CN" sz="4000"/>
              <a:t>·</a:t>
            </a:r>
            <a:r>
              <a:rPr lang="en-US" altLang="zh-CN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云南、广西、贵州、四川、西藏 </a:t>
            </a:r>
            <a:endParaRPr lang="en-US" altLang="zh-CN" sz="4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075" y="0"/>
            <a:ext cx="11972925" cy="1325880"/>
          </a:xfrm>
        </p:spPr>
        <p:txBody>
          <a:bodyPr/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1. 下列关于原文内容的理解和分析，不正确的一项是（   ）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75" y="1092200"/>
            <a:ext cx="12486005" cy="4818380"/>
          </a:xfrm>
        </p:spPr>
        <p:txBody>
          <a:bodyPr>
            <a:noAutofit/>
          </a:bodyPr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A. 《中国目录学史》既受到西方现代学科理论建构的影响，又与传统史书体制暗合。</a:t>
            </a:r>
            <a:endParaRPr lang="zh-CN" altLang="en-US" sz="2400"/>
          </a:p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B. 《中国目录学史》的各篇“采多样之体例”，好处是尊重史事，缺点是强立名义。</a:t>
            </a:r>
            <a:endParaRPr lang="zh-CN" altLang="en-US" sz="2400"/>
          </a:p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C. 《叙论》《结论》两篇虽非《中国目录学史》的主体，但对理解全书内容却很关键。</a:t>
            </a:r>
            <a:endParaRPr lang="zh-CN" altLang="en-US" sz="2400"/>
          </a:p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D. 姚名达认为，《别录》《七略》有开创之功，而传统目录学长期因循没有重大突破。</a:t>
            </a:r>
            <a:endParaRPr lang="zh-CN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8785" y="0"/>
            <a:ext cx="11534140" cy="132588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p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2. 下列对原文论证相关分析，不正确的一项是（   ）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01775"/>
            <a:ext cx="12191365" cy="4351655"/>
          </a:xfrm>
        </p:spPr>
        <p:txBody>
          <a:bodyPr>
            <a:normAutofit fontScale="80000"/>
          </a:bodyPr>
          <a:p>
            <a:pPr marL="0" indent="0" fontAlgn="auto">
              <a:lnSpc>
                <a:spcPct val="200000"/>
              </a:lnSpc>
              <a:buNone/>
            </a:pPr>
            <a:r>
              <a:rPr lang="zh-CN" altLang="en-US" sz="3200"/>
              <a:t>A. 文章举吕绍虞著作作为对比，意在指出姚名达的方法存在争议，需要反思。</a:t>
            </a:r>
            <a:endParaRPr lang="zh-CN" altLang="en-US" sz="3200"/>
          </a:p>
          <a:p>
            <a:pPr marL="0" indent="0" fontAlgn="auto">
              <a:lnSpc>
                <a:spcPct val="200000"/>
              </a:lnSpc>
              <a:buNone/>
            </a:pPr>
            <a:r>
              <a:rPr lang="zh-CN" altLang="en-US" sz="3200"/>
              <a:t>B. 文章多次征引姚名达的自述，通过对其理念的解释和评论，步步推进论述。</a:t>
            </a:r>
            <a:endParaRPr lang="zh-CN" altLang="en-US" sz="3200"/>
          </a:p>
          <a:p>
            <a:pPr marL="0" indent="0" fontAlgn="auto">
              <a:lnSpc>
                <a:spcPct val="200000"/>
              </a:lnSpc>
              <a:buNone/>
            </a:pPr>
            <a:r>
              <a:rPr lang="zh-CN" altLang="en-US" sz="3200"/>
              <a:t>C. 文章对姚名达著作的评述，既有整体概括，又有具体举例，二者相互结合。</a:t>
            </a:r>
            <a:endParaRPr lang="zh-CN" altLang="en-US" sz="3200"/>
          </a:p>
          <a:p>
            <a:pPr marL="0" indent="0" fontAlgn="auto">
              <a:lnSpc>
                <a:spcPct val="200000"/>
              </a:lnSpc>
              <a:buNone/>
            </a:pPr>
            <a:r>
              <a:rPr lang="zh-CN" altLang="en-US" sz="3200"/>
              <a:t>D. 文章以“据我知见”“在我看来”等语，对观点表述作出限制，立论审慎。</a:t>
            </a:r>
            <a:endParaRPr lang="zh-CN" altLang="en-US"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7860" y="0"/>
            <a:ext cx="11210290" cy="1325880"/>
          </a:xfrm>
        </p:spPr>
        <p:txBody>
          <a:bodyPr>
            <a:normAutofit fontScale="90000"/>
          </a:bodyPr>
          <a:p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 根据原文内容，下列说法不正确的一项是（   ）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5105" y="1245235"/>
            <a:ext cx="12115165" cy="5512435"/>
          </a:xfrm>
        </p:spPr>
        <p:txBody>
          <a:bodyPr>
            <a:noAutofit/>
          </a:bodyPr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A. 姚名达评估二千年来目录学传统，既立足于历史，又体现出学术批判的精神。</a:t>
            </a:r>
            <a:endParaRPr lang="zh-CN" altLang="en-US" sz="2400"/>
          </a:p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B. 与主题分述法相比，使用断代法来写中国目录学史，更能接近历史的本来面貌。</a:t>
            </a:r>
            <a:endParaRPr lang="zh-CN" altLang="en-US" sz="2400"/>
          </a:p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C. 《中国目录学史》不墨守成规而有所创新，本文作者对该书的理论框架表示认可。</a:t>
            </a:r>
            <a:endParaRPr lang="zh-CN" altLang="en-US" sz="2400"/>
          </a:p>
          <a:p>
            <a:pPr marL="0" indent="0" fontAlgn="auto">
              <a:lnSpc>
                <a:spcPct val="300000"/>
              </a:lnSpc>
              <a:buNone/>
            </a:pPr>
            <a:r>
              <a:rPr lang="zh-CN" altLang="en-US" sz="2400"/>
              <a:t>D. 在近代西学东渐的背景下，《中国目录学史》体现出传统学术向现代学术的转型。</a:t>
            </a:r>
            <a:endParaRPr lang="zh-CN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设题陷阱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4350" y="872490"/>
            <a:ext cx="10839450" cy="5699125"/>
          </a:xfrm>
        </p:spPr>
        <p:txBody>
          <a:bodyPr>
            <a:normAutofit fontScale="90000"/>
          </a:bodyPr>
          <a:p>
            <a:pPr fontAlgn="auto">
              <a:lnSpc>
                <a:spcPct val="150000"/>
              </a:lnSpc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把甲的观点、发现、发明等说成乙的观点、发现、发明等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highlight>
                  <a:srgbClr val="FFFF00"/>
                </a:highlight>
              </a:rPr>
              <a:t>张冠李戴</a:t>
            </a:r>
            <a:endParaRPr lang="zh-CN" altLang="en-US" sz="360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选项将原文的关键性词语或说法进行遗漏或更改，或利用多义词误导，或断章取义，从而背离原文意思，歪曲观点。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highlight>
                  <a:srgbClr val="FFFF00"/>
                </a:highlight>
                <a:sym typeface="+mn-ea"/>
              </a:rPr>
              <a:t>曲解文意</a:t>
            </a:r>
            <a:endParaRPr lang="zh-CN" altLang="en-US" sz="3600">
              <a:solidFill>
                <a:srgbClr val="FF0000"/>
              </a:solidFill>
              <a:highlight>
                <a:srgbClr val="FFFF00"/>
              </a:highlight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选项的内容在原文中根本找不到根据，或原文中并无此意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highlight>
                  <a:srgbClr val="FFFF00"/>
                </a:highlight>
                <a:sym typeface="+mn-ea"/>
              </a:rPr>
              <a:t>无中生有（于文无据）</a:t>
            </a:r>
            <a:endParaRPr lang="zh-CN" altLang="en-US" sz="360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a*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VALUE" val="2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1467</Words>
  <Application>WPS 演示</Application>
  <PresentationFormat>宽屏</PresentationFormat>
  <Paragraphs>113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华文中宋</vt:lpstr>
      <vt:lpstr>汉仪尚巍手书W</vt:lpstr>
      <vt:lpstr>楷体</vt:lpstr>
      <vt:lpstr>微软雅黑</vt:lpstr>
      <vt:lpstr>华文宋体</vt:lpstr>
      <vt:lpstr>仿宋</vt:lpstr>
      <vt:lpstr>Arial Unicode MS</vt:lpstr>
      <vt:lpstr>Calibri</vt:lpstr>
      <vt:lpstr>Office 主题</vt:lpstr>
      <vt:lpstr>信息类文本阅读 之 选择题  </vt:lpstr>
      <vt:lpstr>PowerPoint 演示文稿</vt:lpstr>
      <vt:lpstr>说出你的做题故事：</vt:lpstr>
      <vt:lpstr>PowerPoint 演示文稿</vt:lpstr>
      <vt:lpstr>小试牛刀</vt:lpstr>
      <vt:lpstr>1. 下列关于原文内容的理解和分析，不正确的一项是（   ）</vt:lpstr>
      <vt:lpstr>2. 下列对原文论证相关分析，不正确的一项是（   ）</vt:lpstr>
      <vt:lpstr>3. 根据原文内容，下列说法不正确的一项是（   ）</vt:lpstr>
      <vt:lpstr>设题陷阱</vt:lpstr>
      <vt:lpstr>渐入佳境</vt:lpstr>
      <vt:lpstr>PowerPoint 演示文稿</vt:lpstr>
      <vt:lpstr>设题陷阱</vt:lpstr>
      <vt:lpstr>选择题·做题困境</vt:lpstr>
      <vt:lpstr>养成做选择题的好习惯(*￣︶￣)</vt:lpstr>
      <vt:lpstr>沉浸式模拟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陈跑</cp:lastModifiedBy>
  <cp:revision>15</cp:revision>
  <dcterms:created xsi:type="dcterms:W3CDTF">2021-12-15T03:38:00Z</dcterms:created>
  <dcterms:modified xsi:type="dcterms:W3CDTF">2021-12-16T06:08:43Z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E9A453878CD142D989B0B08085393374</vt:lpwstr>
  </property>
  <property fmtid="{D5CDD505-2E9C-101B-9397-08002B2CF9AE}" pid="3" name="KSOProductBuildVer">
    <vt:lpwstr>2052-11.1.0.11115</vt:lpwstr>
  </property>
</Properties>
</file>