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60" r:id="rId4"/>
    <p:sldId id="261" r:id="rId5"/>
    <p:sldId id="259" r:id="rId6"/>
    <p:sldId id="266" r:id="rId7"/>
    <p:sldId id="267" r:id="rId8"/>
    <p:sldId id="262" r:id="rId9"/>
    <p:sldId id="263" r:id="rId10"/>
    <p:sldId id="264" r:id="rId11"/>
    <p:sldId id="265" r:id="rId12"/>
    <p:sldId id="268" r:id="rId13"/>
    <p:sldId id="296" r:id="rId14"/>
    <p:sldId id="270" r:id="rId15"/>
    <p:sldId id="291" r:id="rId16"/>
    <p:sldId id="292" r:id="rId17"/>
    <p:sldId id="295" r:id="rId18"/>
    <p:sldId id="294" r:id="rId19"/>
    <p:sldId id="301" r:id="rId20"/>
    <p:sldId id="293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269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90" r:id="rId50"/>
    <p:sldId id="289" r:id="rId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5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55CCA-D682-48E1-AA1A-A2B85A816DC3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83D17-1D1B-4973-8EEB-1EAB2C2D67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553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0419" name="文本占位符 65538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0420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3740D9-CB11-45C8-A2C2-D24B577B0859}" type="slidenum">
              <a:rPr lang="zh-CN" altLang="en-US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09FEE922-74AF-46F6-84F9-676C9E2E3A39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>
                <a:solidFill>
                  <a:prstClr val="black"/>
                </a:solidFill>
              </a:rPr>
              <a:pPr defTabSz="1217295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0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载体</a:t>
            </a: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必需有</a:t>
            </a: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一个或多个限制酶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的切割位点，以便目的基因可以插入到载体上去。这些供目的基因插入的限制酶的切点所处的位置，还必须是</a:t>
            </a: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在质粒本身需要的基因片段之外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，这样才不至于因目的基因的插入而失活。</a:t>
            </a:r>
          </a:p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6400"/>
            <a:ext cx="8229600" cy="7905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784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fld id="{F5E82488-BA1C-4E43-A13A-5DE84DB0C78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6019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21YLSW5-141.T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F:\&#26041;&#27491;&#31295;&#20214;\&#23454;&#25112;&#28436;&#32451;\2017&#23454;&#25112;&#28436;&#32451;\&#26041;&#27491;&#31295;\&#29983;&#29289;&#35797;&#21367;\&#29983;&#29289;&#35797;&#21367;\162MXSW19.T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21YLSW4-106.TI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6-97.T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21YLSW1-428.TI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G:\21YLSW1-451.T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76200" y="2928938"/>
            <a:ext cx="5334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有丝分裂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3357563" y="6400800"/>
            <a:ext cx="12144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精细胞</a:t>
            </a:r>
          </a:p>
        </p:txBody>
      </p:sp>
      <p:sp>
        <p:nvSpPr>
          <p:cNvPr id="526341" name="AutoShape 5"/>
          <p:cNvSpPr>
            <a:spLocks noChangeArrowheads="1"/>
          </p:cNvSpPr>
          <p:nvPr/>
        </p:nvSpPr>
        <p:spPr bwMode="auto">
          <a:xfrm>
            <a:off x="1447800" y="1128713"/>
            <a:ext cx="468313" cy="152400"/>
          </a:xfrm>
          <a:prstGeom prst="rightArrow">
            <a:avLst>
              <a:gd name="adj1" fmla="val 50000"/>
              <a:gd name="adj2" fmla="val 7682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26342" name="AutoShape 6"/>
          <p:cNvSpPr>
            <a:spLocks noChangeArrowheads="1"/>
          </p:cNvSpPr>
          <p:nvPr/>
        </p:nvSpPr>
        <p:spPr bwMode="auto">
          <a:xfrm>
            <a:off x="3505200" y="1052513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26343" name="AutoShape 7"/>
          <p:cNvSpPr>
            <a:spLocks noChangeArrowheads="1"/>
          </p:cNvSpPr>
          <p:nvPr/>
        </p:nvSpPr>
        <p:spPr bwMode="auto">
          <a:xfrm>
            <a:off x="5410200" y="1052513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26344" name="AutoShape 8"/>
          <p:cNvSpPr>
            <a:spLocks noChangeArrowheads="1"/>
          </p:cNvSpPr>
          <p:nvPr/>
        </p:nvSpPr>
        <p:spPr bwMode="auto">
          <a:xfrm flipH="1">
            <a:off x="5638800" y="4481513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26345" name="AutoShape 9"/>
          <p:cNvSpPr>
            <a:spLocks noChangeArrowheads="1"/>
          </p:cNvSpPr>
          <p:nvPr/>
        </p:nvSpPr>
        <p:spPr bwMode="auto">
          <a:xfrm flipH="1">
            <a:off x="7086600" y="4481513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26346" name="AutoShape 10"/>
          <p:cNvSpPr>
            <a:spLocks noChangeArrowheads="1"/>
          </p:cNvSpPr>
          <p:nvPr/>
        </p:nvSpPr>
        <p:spPr bwMode="auto">
          <a:xfrm>
            <a:off x="533400" y="1828800"/>
            <a:ext cx="152400" cy="3186113"/>
          </a:xfrm>
          <a:prstGeom prst="upArrow">
            <a:avLst>
              <a:gd name="adj1" fmla="val 50000"/>
              <a:gd name="adj2" fmla="val 52265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26347" name="AutoShape 11"/>
          <p:cNvSpPr>
            <a:spLocks noChangeArrowheads="1"/>
          </p:cNvSpPr>
          <p:nvPr/>
        </p:nvSpPr>
        <p:spPr bwMode="auto">
          <a:xfrm>
            <a:off x="8305800" y="2652713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26348" name="AutoShape 12"/>
          <p:cNvSpPr>
            <a:spLocks noChangeArrowheads="1"/>
          </p:cNvSpPr>
          <p:nvPr/>
        </p:nvSpPr>
        <p:spPr bwMode="auto">
          <a:xfrm flipH="1">
            <a:off x="4038600" y="4481513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pic>
        <p:nvPicPr>
          <p:cNvPr id="52634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5091113"/>
            <a:ext cx="1133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42913"/>
            <a:ext cx="1360488" cy="1371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52635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3513" y="442913"/>
            <a:ext cx="13604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3275" y="442913"/>
            <a:ext cx="1431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4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00975" y="0"/>
            <a:ext cx="12668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6355" name="AutoShape 19"/>
          <p:cNvSpPr>
            <a:spLocks noChangeArrowheads="1"/>
          </p:cNvSpPr>
          <p:nvPr/>
        </p:nvSpPr>
        <p:spPr bwMode="auto">
          <a:xfrm>
            <a:off x="7315200" y="1128713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pic>
        <p:nvPicPr>
          <p:cNvPr id="52635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3186113"/>
            <a:ext cx="13716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7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4710113"/>
            <a:ext cx="1371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8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19800" y="3187700"/>
            <a:ext cx="13716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9" name="Picture 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29325" y="4710113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60" name="Picture 2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24400" y="2957513"/>
            <a:ext cx="9032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61" name="Picture 2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24400" y="4710113"/>
            <a:ext cx="91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62" name="Picture 2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29000" y="2689225"/>
            <a:ext cx="9144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63" name="Picture 2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29000" y="3603625"/>
            <a:ext cx="9144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64" name="Picture 2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29000" y="4633913"/>
            <a:ext cx="914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65" name="Picture 2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29000" y="5554663"/>
            <a:ext cx="914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6366" name="AutoShape 30"/>
          <p:cNvSpPr>
            <a:spLocks noChangeArrowheads="1"/>
          </p:cNvSpPr>
          <p:nvPr/>
        </p:nvSpPr>
        <p:spPr bwMode="auto">
          <a:xfrm flipH="1">
            <a:off x="2819400" y="4481513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pic>
        <p:nvPicPr>
          <p:cNvPr id="526367" name="Picture 3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00200" y="2728913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68" name="Picture 3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00200" y="3643313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69" name="Picture 3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00200" y="4710113"/>
            <a:ext cx="1752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70" name="Picture 3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00200" y="5624513"/>
            <a:ext cx="1752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6372" name="Text Box 3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67175" y="44450"/>
            <a:ext cx="14065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四分体</a:t>
            </a:r>
          </a:p>
        </p:txBody>
      </p:sp>
      <p:sp>
        <p:nvSpPr>
          <p:cNvPr id="526373" name="Text Box 37"/>
          <p:cNvSpPr txBox="1">
            <a:spLocks noChangeArrowheads="1"/>
          </p:cNvSpPr>
          <p:nvPr/>
        </p:nvSpPr>
        <p:spPr bwMode="auto">
          <a:xfrm>
            <a:off x="1600200" y="6386513"/>
            <a:ext cx="114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精子</a:t>
            </a:r>
          </a:p>
        </p:txBody>
      </p:sp>
      <p:sp>
        <p:nvSpPr>
          <p:cNvPr id="526374" name="Text Box 38"/>
          <p:cNvSpPr txBox="1">
            <a:spLocks noChangeArrowheads="1"/>
          </p:cNvSpPr>
          <p:nvPr/>
        </p:nvSpPr>
        <p:spPr bwMode="auto">
          <a:xfrm>
            <a:off x="4476750" y="2214563"/>
            <a:ext cx="2667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初级精母细胞</a:t>
            </a:r>
          </a:p>
        </p:txBody>
      </p:sp>
      <p:sp>
        <p:nvSpPr>
          <p:cNvPr id="526375" name="AutoShape 39"/>
          <p:cNvSpPr>
            <a:spLocks/>
          </p:cNvSpPr>
          <p:nvPr/>
        </p:nvSpPr>
        <p:spPr bwMode="auto">
          <a:xfrm rot="-5400000">
            <a:off x="5360194" y="-978693"/>
            <a:ext cx="304800" cy="6119812"/>
          </a:xfrm>
          <a:prstGeom prst="leftBrace">
            <a:avLst>
              <a:gd name="adj1" fmla="val 167318"/>
              <a:gd name="adj2" fmla="val 50000"/>
            </a:avLst>
          </a:prstGeom>
          <a:noFill/>
          <a:ln w="31750" cap="sq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26376" name="Rectangle 40"/>
          <p:cNvSpPr>
            <a:spLocks noChangeArrowheads="1"/>
          </p:cNvSpPr>
          <p:nvPr/>
        </p:nvSpPr>
        <p:spPr bwMode="auto">
          <a:xfrm>
            <a:off x="5943600" y="6386513"/>
            <a:ext cx="25146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次级精母细胞</a:t>
            </a:r>
          </a:p>
        </p:txBody>
      </p:sp>
      <p:sp>
        <p:nvSpPr>
          <p:cNvPr id="526377" name="AutoShape 41"/>
          <p:cNvSpPr>
            <a:spLocks/>
          </p:cNvSpPr>
          <p:nvPr/>
        </p:nvSpPr>
        <p:spPr bwMode="auto">
          <a:xfrm rot="-5400000">
            <a:off x="6819900" y="4429125"/>
            <a:ext cx="304800" cy="3733800"/>
          </a:xfrm>
          <a:prstGeom prst="leftBrace">
            <a:avLst>
              <a:gd name="adj1" fmla="val 102083"/>
              <a:gd name="adj2" fmla="val 50000"/>
            </a:avLst>
          </a:prstGeom>
          <a:noFill/>
          <a:ln w="31750" cap="sq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526378" name="Text Box 42"/>
          <p:cNvSpPr txBox="1">
            <a:spLocks noChangeArrowheads="1"/>
          </p:cNvSpPr>
          <p:nvPr/>
        </p:nvSpPr>
        <p:spPr bwMode="auto">
          <a:xfrm>
            <a:off x="152400" y="6157913"/>
            <a:ext cx="1219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111111"/>
                </a:solidFill>
                <a:latin typeface="宋体" pitchFamily="2" charset="-122"/>
                <a:ea typeface="黑体" pitchFamily="49" charset="-122"/>
              </a:rPr>
              <a:t>体细胞</a:t>
            </a:r>
          </a:p>
        </p:txBody>
      </p:sp>
      <p:sp>
        <p:nvSpPr>
          <p:cNvPr id="526379" name="Text Box 43"/>
          <p:cNvSpPr txBox="1">
            <a:spLocks noChangeArrowheads="1"/>
          </p:cNvSpPr>
          <p:nvPr/>
        </p:nvSpPr>
        <p:spPr bwMode="auto">
          <a:xfrm>
            <a:off x="-36513" y="44450"/>
            <a:ext cx="1981201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111111"/>
                </a:solidFill>
                <a:latin typeface="宋体" pitchFamily="2" charset="-122"/>
                <a:ea typeface="黑体" pitchFamily="49" charset="-122"/>
              </a:rPr>
              <a:t>精原细胞</a:t>
            </a:r>
          </a:p>
        </p:txBody>
      </p:sp>
      <p:sp>
        <p:nvSpPr>
          <p:cNvPr id="526380" name="Text Box 44"/>
          <p:cNvSpPr txBox="1">
            <a:spLocks noChangeArrowheads="1"/>
          </p:cNvSpPr>
          <p:nvPr/>
        </p:nvSpPr>
        <p:spPr bwMode="auto">
          <a:xfrm>
            <a:off x="609600" y="2928938"/>
            <a:ext cx="5334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细胞分化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051050" y="44450"/>
            <a:ext cx="1438275" cy="1828800"/>
            <a:chOff x="1292" y="28"/>
            <a:chExt cx="906" cy="1152"/>
          </a:xfrm>
        </p:grpSpPr>
        <p:sp>
          <p:nvSpPr>
            <p:cNvPr id="45100" name="Text Box 3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474" y="28"/>
              <a:ext cx="50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111111"/>
                  </a:solidFill>
                  <a:latin typeface="Times New Roman" pitchFamily="18" charset="0"/>
                  <a:ea typeface="黑体" pitchFamily="49" charset="-122"/>
                </a:rPr>
                <a:t>联会</a:t>
              </a:r>
            </a:p>
          </p:txBody>
        </p:sp>
        <p:pic>
          <p:nvPicPr>
            <p:cNvPr id="45101" name="Picture 48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292" y="300"/>
              <a:ext cx="906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02" name="Freeform 49"/>
            <p:cNvSpPr>
              <a:spLocks/>
            </p:cNvSpPr>
            <p:nvPr/>
          </p:nvSpPr>
          <p:spPr bwMode="auto">
            <a:xfrm>
              <a:off x="1356" y="532"/>
              <a:ext cx="221" cy="214"/>
            </a:xfrm>
            <a:custGeom>
              <a:avLst/>
              <a:gdLst>
                <a:gd name="T0" fmla="*/ 0 w 221"/>
                <a:gd name="T1" fmla="*/ 214 h 214"/>
                <a:gd name="T2" fmla="*/ 51 w 221"/>
                <a:gd name="T3" fmla="*/ 170 h 214"/>
                <a:gd name="T4" fmla="*/ 110 w 221"/>
                <a:gd name="T5" fmla="*/ 141 h 214"/>
                <a:gd name="T6" fmla="*/ 118 w 221"/>
                <a:gd name="T7" fmla="*/ 104 h 214"/>
                <a:gd name="T8" fmla="*/ 140 w 221"/>
                <a:gd name="T9" fmla="*/ 111 h 214"/>
                <a:gd name="T10" fmla="*/ 177 w 221"/>
                <a:gd name="T11" fmla="*/ 52 h 214"/>
                <a:gd name="T12" fmla="*/ 206 w 221"/>
                <a:gd name="T13" fmla="*/ 45 h 214"/>
                <a:gd name="T14" fmla="*/ 221 w 221"/>
                <a:gd name="T15" fmla="*/ 0 h 2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1"/>
                <a:gd name="T25" fmla="*/ 0 h 214"/>
                <a:gd name="T26" fmla="*/ 221 w 221"/>
                <a:gd name="T27" fmla="*/ 214 h 2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1" h="214">
                  <a:moveTo>
                    <a:pt x="0" y="214"/>
                  </a:moveTo>
                  <a:cubicBezTo>
                    <a:pt x="33" y="193"/>
                    <a:pt x="15" y="183"/>
                    <a:pt x="51" y="170"/>
                  </a:cubicBezTo>
                  <a:cubicBezTo>
                    <a:pt x="73" y="110"/>
                    <a:pt x="33" y="198"/>
                    <a:pt x="110" y="141"/>
                  </a:cubicBezTo>
                  <a:cubicBezTo>
                    <a:pt x="120" y="133"/>
                    <a:pt x="115" y="116"/>
                    <a:pt x="118" y="104"/>
                  </a:cubicBezTo>
                  <a:cubicBezTo>
                    <a:pt x="125" y="106"/>
                    <a:pt x="132" y="112"/>
                    <a:pt x="140" y="111"/>
                  </a:cubicBezTo>
                  <a:cubicBezTo>
                    <a:pt x="179" y="104"/>
                    <a:pt x="155" y="69"/>
                    <a:pt x="177" y="52"/>
                  </a:cubicBezTo>
                  <a:cubicBezTo>
                    <a:pt x="185" y="46"/>
                    <a:pt x="196" y="47"/>
                    <a:pt x="206" y="45"/>
                  </a:cubicBezTo>
                  <a:cubicBezTo>
                    <a:pt x="215" y="10"/>
                    <a:pt x="210" y="24"/>
                    <a:pt x="221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103" name="Freeform 50"/>
            <p:cNvSpPr>
              <a:spLocks/>
            </p:cNvSpPr>
            <p:nvPr/>
          </p:nvSpPr>
          <p:spPr bwMode="auto">
            <a:xfrm>
              <a:off x="1442" y="510"/>
              <a:ext cx="79" cy="281"/>
            </a:xfrm>
            <a:custGeom>
              <a:avLst/>
              <a:gdLst>
                <a:gd name="T0" fmla="*/ 39 w 79"/>
                <a:gd name="T1" fmla="*/ 0 h 281"/>
                <a:gd name="T2" fmla="*/ 24 w 79"/>
                <a:gd name="T3" fmla="*/ 111 h 281"/>
                <a:gd name="T4" fmla="*/ 69 w 79"/>
                <a:gd name="T5" fmla="*/ 126 h 281"/>
                <a:gd name="T6" fmla="*/ 24 w 79"/>
                <a:gd name="T7" fmla="*/ 148 h 281"/>
                <a:gd name="T8" fmla="*/ 39 w 79"/>
                <a:gd name="T9" fmla="*/ 200 h 281"/>
                <a:gd name="T10" fmla="*/ 17 w 79"/>
                <a:gd name="T11" fmla="*/ 281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281"/>
                <a:gd name="T20" fmla="*/ 79 w 79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281">
                  <a:moveTo>
                    <a:pt x="39" y="0"/>
                  </a:moveTo>
                  <a:cubicBezTo>
                    <a:pt x="26" y="41"/>
                    <a:pt x="49" y="74"/>
                    <a:pt x="24" y="111"/>
                  </a:cubicBezTo>
                  <a:cubicBezTo>
                    <a:pt x="24" y="111"/>
                    <a:pt x="69" y="124"/>
                    <a:pt x="69" y="126"/>
                  </a:cubicBezTo>
                  <a:cubicBezTo>
                    <a:pt x="69" y="134"/>
                    <a:pt x="28" y="147"/>
                    <a:pt x="24" y="148"/>
                  </a:cubicBezTo>
                  <a:cubicBezTo>
                    <a:pt x="55" y="169"/>
                    <a:pt x="79" y="173"/>
                    <a:pt x="39" y="200"/>
                  </a:cubicBezTo>
                  <a:cubicBezTo>
                    <a:pt x="32" y="222"/>
                    <a:pt x="0" y="262"/>
                    <a:pt x="17" y="281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104" name="Freeform 51"/>
            <p:cNvSpPr>
              <a:spLocks/>
            </p:cNvSpPr>
            <p:nvPr/>
          </p:nvSpPr>
          <p:spPr bwMode="auto">
            <a:xfrm>
              <a:off x="1492" y="586"/>
              <a:ext cx="221" cy="214"/>
            </a:xfrm>
            <a:custGeom>
              <a:avLst/>
              <a:gdLst>
                <a:gd name="T0" fmla="*/ 0 w 221"/>
                <a:gd name="T1" fmla="*/ 214 h 214"/>
                <a:gd name="T2" fmla="*/ 51 w 221"/>
                <a:gd name="T3" fmla="*/ 170 h 214"/>
                <a:gd name="T4" fmla="*/ 110 w 221"/>
                <a:gd name="T5" fmla="*/ 141 h 214"/>
                <a:gd name="T6" fmla="*/ 118 w 221"/>
                <a:gd name="T7" fmla="*/ 104 h 214"/>
                <a:gd name="T8" fmla="*/ 140 w 221"/>
                <a:gd name="T9" fmla="*/ 111 h 214"/>
                <a:gd name="T10" fmla="*/ 177 w 221"/>
                <a:gd name="T11" fmla="*/ 52 h 214"/>
                <a:gd name="T12" fmla="*/ 206 w 221"/>
                <a:gd name="T13" fmla="*/ 45 h 214"/>
                <a:gd name="T14" fmla="*/ 221 w 221"/>
                <a:gd name="T15" fmla="*/ 0 h 2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1"/>
                <a:gd name="T25" fmla="*/ 0 h 214"/>
                <a:gd name="T26" fmla="*/ 221 w 221"/>
                <a:gd name="T27" fmla="*/ 214 h 2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1" h="214">
                  <a:moveTo>
                    <a:pt x="0" y="214"/>
                  </a:moveTo>
                  <a:cubicBezTo>
                    <a:pt x="33" y="193"/>
                    <a:pt x="15" y="183"/>
                    <a:pt x="51" y="170"/>
                  </a:cubicBezTo>
                  <a:cubicBezTo>
                    <a:pt x="73" y="110"/>
                    <a:pt x="33" y="198"/>
                    <a:pt x="110" y="141"/>
                  </a:cubicBezTo>
                  <a:cubicBezTo>
                    <a:pt x="120" y="133"/>
                    <a:pt x="115" y="116"/>
                    <a:pt x="118" y="104"/>
                  </a:cubicBezTo>
                  <a:cubicBezTo>
                    <a:pt x="125" y="106"/>
                    <a:pt x="132" y="112"/>
                    <a:pt x="140" y="111"/>
                  </a:cubicBezTo>
                  <a:cubicBezTo>
                    <a:pt x="179" y="104"/>
                    <a:pt x="155" y="69"/>
                    <a:pt x="177" y="52"/>
                  </a:cubicBezTo>
                  <a:cubicBezTo>
                    <a:pt x="185" y="46"/>
                    <a:pt x="196" y="47"/>
                    <a:pt x="206" y="45"/>
                  </a:cubicBezTo>
                  <a:cubicBezTo>
                    <a:pt x="215" y="10"/>
                    <a:pt x="210" y="24"/>
                    <a:pt x="221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105" name="Freeform 52"/>
            <p:cNvSpPr>
              <a:spLocks/>
            </p:cNvSpPr>
            <p:nvPr/>
          </p:nvSpPr>
          <p:spPr bwMode="auto">
            <a:xfrm>
              <a:off x="1578" y="564"/>
              <a:ext cx="79" cy="281"/>
            </a:xfrm>
            <a:custGeom>
              <a:avLst/>
              <a:gdLst>
                <a:gd name="T0" fmla="*/ 39 w 79"/>
                <a:gd name="T1" fmla="*/ 0 h 281"/>
                <a:gd name="T2" fmla="*/ 24 w 79"/>
                <a:gd name="T3" fmla="*/ 111 h 281"/>
                <a:gd name="T4" fmla="*/ 69 w 79"/>
                <a:gd name="T5" fmla="*/ 126 h 281"/>
                <a:gd name="T6" fmla="*/ 24 w 79"/>
                <a:gd name="T7" fmla="*/ 148 h 281"/>
                <a:gd name="T8" fmla="*/ 39 w 79"/>
                <a:gd name="T9" fmla="*/ 200 h 281"/>
                <a:gd name="T10" fmla="*/ 17 w 79"/>
                <a:gd name="T11" fmla="*/ 281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281"/>
                <a:gd name="T20" fmla="*/ 79 w 79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281">
                  <a:moveTo>
                    <a:pt x="39" y="0"/>
                  </a:moveTo>
                  <a:cubicBezTo>
                    <a:pt x="26" y="41"/>
                    <a:pt x="49" y="74"/>
                    <a:pt x="24" y="111"/>
                  </a:cubicBezTo>
                  <a:cubicBezTo>
                    <a:pt x="24" y="111"/>
                    <a:pt x="69" y="124"/>
                    <a:pt x="69" y="126"/>
                  </a:cubicBezTo>
                  <a:cubicBezTo>
                    <a:pt x="69" y="134"/>
                    <a:pt x="28" y="147"/>
                    <a:pt x="24" y="148"/>
                  </a:cubicBezTo>
                  <a:cubicBezTo>
                    <a:pt x="55" y="169"/>
                    <a:pt x="79" y="173"/>
                    <a:pt x="39" y="200"/>
                  </a:cubicBezTo>
                  <a:cubicBezTo>
                    <a:pt x="32" y="222"/>
                    <a:pt x="0" y="262"/>
                    <a:pt x="17" y="281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1791" y="482"/>
              <a:ext cx="227" cy="576"/>
              <a:chOff x="1383" y="2220"/>
              <a:chExt cx="357" cy="335"/>
            </a:xfrm>
          </p:grpSpPr>
          <p:sp>
            <p:nvSpPr>
              <p:cNvPr id="45107" name="Freeform 54"/>
              <p:cNvSpPr>
                <a:spLocks/>
              </p:cNvSpPr>
              <p:nvPr/>
            </p:nvSpPr>
            <p:spPr bwMode="auto">
              <a:xfrm>
                <a:off x="1383" y="2242"/>
                <a:ext cx="221" cy="214"/>
              </a:xfrm>
              <a:custGeom>
                <a:avLst/>
                <a:gdLst>
                  <a:gd name="T0" fmla="*/ 0 w 221"/>
                  <a:gd name="T1" fmla="*/ 214 h 214"/>
                  <a:gd name="T2" fmla="*/ 51 w 221"/>
                  <a:gd name="T3" fmla="*/ 170 h 214"/>
                  <a:gd name="T4" fmla="*/ 110 w 221"/>
                  <a:gd name="T5" fmla="*/ 141 h 214"/>
                  <a:gd name="T6" fmla="*/ 118 w 221"/>
                  <a:gd name="T7" fmla="*/ 104 h 214"/>
                  <a:gd name="T8" fmla="*/ 140 w 221"/>
                  <a:gd name="T9" fmla="*/ 111 h 214"/>
                  <a:gd name="T10" fmla="*/ 177 w 221"/>
                  <a:gd name="T11" fmla="*/ 52 h 214"/>
                  <a:gd name="T12" fmla="*/ 206 w 221"/>
                  <a:gd name="T13" fmla="*/ 45 h 214"/>
                  <a:gd name="T14" fmla="*/ 221 w 221"/>
                  <a:gd name="T15" fmla="*/ 0 h 2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1"/>
                  <a:gd name="T25" fmla="*/ 0 h 214"/>
                  <a:gd name="T26" fmla="*/ 221 w 221"/>
                  <a:gd name="T27" fmla="*/ 214 h 2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1" h="214">
                    <a:moveTo>
                      <a:pt x="0" y="214"/>
                    </a:moveTo>
                    <a:cubicBezTo>
                      <a:pt x="33" y="193"/>
                      <a:pt x="15" y="183"/>
                      <a:pt x="51" y="170"/>
                    </a:cubicBezTo>
                    <a:cubicBezTo>
                      <a:pt x="73" y="110"/>
                      <a:pt x="33" y="198"/>
                      <a:pt x="110" y="141"/>
                    </a:cubicBezTo>
                    <a:cubicBezTo>
                      <a:pt x="120" y="133"/>
                      <a:pt x="115" y="116"/>
                      <a:pt x="118" y="104"/>
                    </a:cubicBezTo>
                    <a:cubicBezTo>
                      <a:pt x="125" y="106"/>
                      <a:pt x="132" y="112"/>
                      <a:pt x="140" y="111"/>
                    </a:cubicBezTo>
                    <a:cubicBezTo>
                      <a:pt x="179" y="104"/>
                      <a:pt x="155" y="69"/>
                      <a:pt x="177" y="52"/>
                    </a:cubicBezTo>
                    <a:cubicBezTo>
                      <a:pt x="185" y="46"/>
                      <a:pt x="196" y="47"/>
                      <a:pt x="206" y="45"/>
                    </a:cubicBezTo>
                    <a:cubicBezTo>
                      <a:pt x="215" y="10"/>
                      <a:pt x="210" y="24"/>
                      <a:pt x="221" y="0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5108" name="Freeform 55"/>
              <p:cNvSpPr>
                <a:spLocks/>
              </p:cNvSpPr>
              <p:nvPr/>
            </p:nvSpPr>
            <p:spPr bwMode="auto">
              <a:xfrm>
                <a:off x="1469" y="2220"/>
                <a:ext cx="79" cy="281"/>
              </a:xfrm>
              <a:custGeom>
                <a:avLst/>
                <a:gdLst>
                  <a:gd name="T0" fmla="*/ 39 w 79"/>
                  <a:gd name="T1" fmla="*/ 0 h 281"/>
                  <a:gd name="T2" fmla="*/ 24 w 79"/>
                  <a:gd name="T3" fmla="*/ 111 h 281"/>
                  <a:gd name="T4" fmla="*/ 69 w 79"/>
                  <a:gd name="T5" fmla="*/ 126 h 281"/>
                  <a:gd name="T6" fmla="*/ 24 w 79"/>
                  <a:gd name="T7" fmla="*/ 148 h 281"/>
                  <a:gd name="T8" fmla="*/ 39 w 79"/>
                  <a:gd name="T9" fmla="*/ 200 h 281"/>
                  <a:gd name="T10" fmla="*/ 17 w 79"/>
                  <a:gd name="T11" fmla="*/ 281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281"/>
                  <a:gd name="T20" fmla="*/ 79 w 79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281">
                    <a:moveTo>
                      <a:pt x="39" y="0"/>
                    </a:moveTo>
                    <a:cubicBezTo>
                      <a:pt x="26" y="41"/>
                      <a:pt x="49" y="74"/>
                      <a:pt x="24" y="111"/>
                    </a:cubicBezTo>
                    <a:cubicBezTo>
                      <a:pt x="24" y="111"/>
                      <a:pt x="69" y="124"/>
                      <a:pt x="69" y="126"/>
                    </a:cubicBezTo>
                    <a:cubicBezTo>
                      <a:pt x="69" y="134"/>
                      <a:pt x="28" y="147"/>
                      <a:pt x="24" y="148"/>
                    </a:cubicBezTo>
                    <a:cubicBezTo>
                      <a:pt x="55" y="169"/>
                      <a:pt x="79" y="173"/>
                      <a:pt x="39" y="200"/>
                    </a:cubicBezTo>
                    <a:cubicBezTo>
                      <a:pt x="32" y="222"/>
                      <a:pt x="0" y="262"/>
                      <a:pt x="17" y="281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5109" name="Freeform 56"/>
              <p:cNvSpPr>
                <a:spLocks/>
              </p:cNvSpPr>
              <p:nvPr/>
            </p:nvSpPr>
            <p:spPr bwMode="auto">
              <a:xfrm>
                <a:off x="1519" y="2296"/>
                <a:ext cx="221" cy="214"/>
              </a:xfrm>
              <a:custGeom>
                <a:avLst/>
                <a:gdLst>
                  <a:gd name="T0" fmla="*/ 0 w 221"/>
                  <a:gd name="T1" fmla="*/ 214 h 214"/>
                  <a:gd name="T2" fmla="*/ 51 w 221"/>
                  <a:gd name="T3" fmla="*/ 170 h 214"/>
                  <a:gd name="T4" fmla="*/ 110 w 221"/>
                  <a:gd name="T5" fmla="*/ 141 h 214"/>
                  <a:gd name="T6" fmla="*/ 118 w 221"/>
                  <a:gd name="T7" fmla="*/ 104 h 214"/>
                  <a:gd name="T8" fmla="*/ 140 w 221"/>
                  <a:gd name="T9" fmla="*/ 111 h 214"/>
                  <a:gd name="T10" fmla="*/ 177 w 221"/>
                  <a:gd name="T11" fmla="*/ 52 h 214"/>
                  <a:gd name="T12" fmla="*/ 206 w 221"/>
                  <a:gd name="T13" fmla="*/ 45 h 214"/>
                  <a:gd name="T14" fmla="*/ 221 w 221"/>
                  <a:gd name="T15" fmla="*/ 0 h 2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1"/>
                  <a:gd name="T25" fmla="*/ 0 h 214"/>
                  <a:gd name="T26" fmla="*/ 221 w 221"/>
                  <a:gd name="T27" fmla="*/ 214 h 2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1" h="214">
                    <a:moveTo>
                      <a:pt x="0" y="214"/>
                    </a:moveTo>
                    <a:cubicBezTo>
                      <a:pt x="33" y="193"/>
                      <a:pt x="15" y="183"/>
                      <a:pt x="51" y="170"/>
                    </a:cubicBezTo>
                    <a:cubicBezTo>
                      <a:pt x="73" y="110"/>
                      <a:pt x="33" y="198"/>
                      <a:pt x="110" y="141"/>
                    </a:cubicBezTo>
                    <a:cubicBezTo>
                      <a:pt x="120" y="133"/>
                      <a:pt x="115" y="116"/>
                      <a:pt x="118" y="104"/>
                    </a:cubicBezTo>
                    <a:cubicBezTo>
                      <a:pt x="125" y="106"/>
                      <a:pt x="132" y="112"/>
                      <a:pt x="140" y="111"/>
                    </a:cubicBezTo>
                    <a:cubicBezTo>
                      <a:pt x="179" y="104"/>
                      <a:pt x="155" y="69"/>
                      <a:pt x="177" y="52"/>
                    </a:cubicBezTo>
                    <a:cubicBezTo>
                      <a:pt x="185" y="46"/>
                      <a:pt x="196" y="47"/>
                      <a:pt x="206" y="45"/>
                    </a:cubicBezTo>
                    <a:cubicBezTo>
                      <a:pt x="215" y="10"/>
                      <a:pt x="210" y="24"/>
                      <a:pt x="221" y="0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5110" name="Freeform 57"/>
              <p:cNvSpPr>
                <a:spLocks/>
              </p:cNvSpPr>
              <p:nvPr/>
            </p:nvSpPr>
            <p:spPr bwMode="auto">
              <a:xfrm>
                <a:off x="1605" y="2274"/>
                <a:ext cx="79" cy="281"/>
              </a:xfrm>
              <a:custGeom>
                <a:avLst/>
                <a:gdLst>
                  <a:gd name="T0" fmla="*/ 39 w 79"/>
                  <a:gd name="T1" fmla="*/ 0 h 281"/>
                  <a:gd name="T2" fmla="*/ 24 w 79"/>
                  <a:gd name="T3" fmla="*/ 111 h 281"/>
                  <a:gd name="T4" fmla="*/ 69 w 79"/>
                  <a:gd name="T5" fmla="*/ 126 h 281"/>
                  <a:gd name="T6" fmla="*/ 24 w 79"/>
                  <a:gd name="T7" fmla="*/ 148 h 281"/>
                  <a:gd name="T8" fmla="*/ 39 w 79"/>
                  <a:gd name="T9" fmla="*/ 200 h 281"/>
                  <a:gd name="T10" fmla="*/ 17 w 79"/>
                  <a:gd name="T11" fmla="*/ 281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281"/>
                  <a:gd name="T20" fmla="*/ 79 w 79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281">
                    <a:moveTo>
                      <a:pt x="39" y="0"/>
                    </a:moveTo>
                    <a:cubicBezTo>
                      <a:pt x="26" y="41"/>
                      <a:pt x="49" y="74"/>
                      <a:pt x="24" y="111"/>
                    </a:cubicBezTo>
                    <a:cubicBezTo>
                      <a:pt x="24" y="111"/>
                      <a:pt x="69" y="124"/>
                      <a:pt x="69" y="126"/>
                    </a:cubicBezTo>
                    <a:cubicBezTo>
                      <a:pt x="69" y="134"/>
                      <a:pt x="28" y="147"/>
                      <a:pt x="24" y="148"/>
                    </a:cubicBezTo>
                    <a:cubicBezTo>
                      <a:pt x="55" y="169"/>
                      <a:pt x="79" y="173"/>
                      <a:pt x="39" y="200"/>
                    </a:cubicBezTo>
                    <a:cubicBezTo>
                      <a:pt x="32" y="222"/>
                      <a:pt x="0" y="262"/>
                      <a:pt x="17" y="281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45099" name="灯片编号占位符 5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02CA868-A45F-4FA1-A389-D50ED608A1A9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52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52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500"/>
                                        <p:tgtEl>
                                          <p:spTgt spid="526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9" dur="500"/>
                                        <p:tgtEl>
                                          <p:spTgt spid="52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52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2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2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26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26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26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2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2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2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2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52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52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52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52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52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autoUpdateAnimBg="0"/>
      <p:bldP spid="526340" grpId="0" autoUpdateAnimBg="0"/>
      <p:bldP spid="526341" grpId="0" animBg="1"/>
      <p:bldP spid="526342" grpId="0" animBg="1"/>
      <p:bldP spid="526343" grpId="0" animBg="1"/>
      <p:bldP spid="526344" grpId="0" animBg="1"/>
      <p:bldP spid="526345" grpId="0" animBg="1"/>
      <p:bldP spid="526346" grpId="0" animBg="1"/>
      <p:bldP spid="526347" grpId="0" animBg="1"/>
      <p:bldP spid="526348" grpId="0" animBg="1"/>
      <p:bldP spid="526355" grpId="0" animBg="1"/>
      <p:bldP spid="526366" grpId="0" animBg="1"/>
      <p:bldP spid="526372" grpId="0" autoUpdateAnimBg="0"/>
      <p:bldP spid="526373" grpId="0" autoUpdateAnimBg="0"/>
      <p:bldP spid="526374" grpId="0" autoUpdateAnimBg="0"/>
      <p:bldP spid="526375" grpId="0" animBg="1"/>
      <p:bldP spid="526376" grpId="0" autoUpdateAnimBg="0"/>
      <p:bldP spid="526377" grpId="0" animBg="1"/>
      <p:bldP spid="526378" grpId="0" autoUpdateAnimBg="0"/>
      <p:bldP spid="526379" grpId="0" autoUpdateAnimBg="0"/>
      <p:bldP spid="52638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内容占位符 8193" descr="6722t08-049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4227" r="10429" b="8324"/>
          <a:stretch>
            <a:fillRect/>
          </a:stretch>
        </p:blipFill>
        <p:spPr>
          <a:xfrm>
            <a:off x="1692275" y="549275"/>
            <a:ext cx="6119813" cy="5199063"/>
          </a:xfr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5" name="文本框 8194"/>
          <p:cNvSpPr txBox="1"/>
          <p:nvPr/>
        </p:nvSpPr>
        <p:spPr>
          <a:xfrm>
            <a:off x="666750" y="2254250"/>
            <a:ext cx="800100" cy="16065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CN" altLang="en-US" sz="4000" b="1" noProof="1">
                <a:solidFill>
                  <a:schemeClr val="hlink"/>
                </a:solidFill>
                <a:latin typeface="黑体" pitchFamily="49" charset="-122"/>
                <a:ea typeface="黑体" pitchFamily="49" charset="-122"/>
                <a:cs typeface="+mn-ea"/>
              </a:rPr>
              <a:t>碳循环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9698"/>
          <p:cNvSpPr>
            <a:spLocks noChangeArrowheads="1"/>
          </p:cNvSpPr>
          <p:nvPr/>
        </p:nvSpPr>
        <p:spPr bwMode="auto">
          <a:xfrm>
            <a:off x="161925" y="620713"/>
            <a:ext cx="6858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（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1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）碳在无机环境和群落间循环的形式：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（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）碳在无机环境中的主要存在形式：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（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3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）碳在生物体内的主要存在形式：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（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4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）碳进入生物体的主要途径：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（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5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）碳在生物体之间传递途径：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（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6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）碳进入大气的途径：</a:t>
            </a:r>
          </a:p>
        </p:txBody>
      </p:sp>
      <p:sp>
        <p:nvSpPr>
          <p:cNvPr id="29700" name="矩形 29699"/>
          <p:cNvSpPr>
            <a:spLocks noChangeArrowheads="1"/>
          </p:cNvSpPr>
          <p:nvPr/>
        </p:nvSpPr>
        <p:spPr bwMode="auto">
          <a:xfrm>
            <a:off x="6994525" y="692150"/>
            <a:ext cx="84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</a:rPr>
              <a:t>CO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altLang="zh-CN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9701" name="矩形 29700"/>
          <p:cNvSpPr>
            <a:spLocks noChangeArrowheads="1"/>
          </p:cNvSpPr>
          <p:nvPr/>
        </p:nvSpPr>
        <p:spPr bwMode="auto">
          <a:xfrm>
            <a:off x="6461125" y="1412875"/>
            <a:ext cx="2287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</a:rPr>
              <a:t>CO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</a:rPr>
              <a:t>和碳酸盐</a:t>
            </a:r>
          </a:p>
        </p:txBody>
      </p:sp>
      <p:sp>
        <p:nvSpPr>
          <p:cNvPr id="29702" name="矩形 29701"/>
          <p:cNvSpPr>
            <a:spLocks noChangeArrowheads="1"/>
          </p:cNvSpPr>
          <p:nvPr/>
        </p:nvSpPr>
        <p:spPr bwMode="auto">
          <a:xfrm>
            <a:off x="5484813" y="2636838"/>
            <a:ext cx="307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</a:rPr>
              <a:t>生产者的光合作用</a:t>
            </a:r>
          </a:p>
        </p:txBody>
      </p:sp>
      <p:sp>
        <p:nvSpPr>
          <p:cNvPr id="29703" name="矩形 29702"/>
          <p:cNvSpPr>
            <a:spLocks noChangeArrowheads="1"/>
          </p:cNvSpPr>
          <p:nvPr/>
        </p:nvSpPr>
        <p:spPr bwMode="auto">
          <a:xfrm>
            <a:off x="5435600" y="3336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</a:rPr>
              <a:t>摄食（食物链</a:t>
            </a: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</a:rPr>
              <a:t>/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</a:rPr>
              <a:t>网）</a:t>
            </a:r>
          </a:p>
        </p:txBody>
      </p:sp>
      <p:sp>
        <p:nvSpPr>
          <p:cNvPr id="29704" name="矩形 29703"/>
          <p:cNvSpPr>
            <a:spLocks noChangeArrowheads="1"/>
          </p:cNvSpPr>
          <p:nvPr/>
        </p:nvSpPr>
        <p:spPr bwMode="auto">
          <a:xfrm>
            <a:off x="2268538" y="4587875"/>
            <a:ext cx="45132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</a:rPr>
              <a:t>①生产者、消费者呼吸作用</a:t>
            </a:r>
          </a:p>
        </p:txBody>
      </p:sp>
      <p:sp>
        <p:nvSpPr>
          <p:cNvPr id="29705" name="矩形 29704"/>
          <p:cNvSpPr>
            <a:spLocks noChangeArrowheads="1"/>
          </p:cNvSpPr>
          <p:nvPr/>
        </p:nvSpPr>
        <p:spPr bwMode="auto">
          <a:xfrm>
            <a:off x="6227763" y="2060575"/>
            <a:ext cx="198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</a:rPr>
              <a:t>含碳有机物</a:t>
            </a:r>
          </a:p>
        </p:txBody>
      </p:sp>
      <p:sp>
        <p:nvSpPr>
          <p:cNvPr id="29706" name="矩形 29705"/>
          <p:cNvSpPr>
            <a:spLocks noChangeArrowheads="1"/>
          </p:cNvSpPr>
          <p:nvPr/>
        </p:nvSpPr>
        <p:spPr bwMode="auto">
          <a:xfrm>
            <a:off x="1692275" y="5281613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3300"/>
                </a:solidFill>
              </a:rPr>
              <a:t>②微生物的分解作用</a:t>
            </a:r>
          </a:p>
        </p:txBody>
      </p:sp>
      <p:sp>
        <p:nvSpPr>
          <p:cNvPr id="29707" name="矩形 29706"/>
          <p:cNvSpPr>
            <a:spLocks noChangeArrowheads="1"/>
          </p:cNvSpPr>
          <p:nvPr/>
        </p:nvSpPr>
        <p:spPr bwMode="auto">
          <a:xfrm>
            <a:off x="2339975" y="5930900"/>
            <a:ext cx="307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3300"/>
                </a:solidFill>
              </a:rPr>
              <a:t>③化石燃料的燃烧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  <p:bldP spid="29704" grpId="0"/>
      <p:bldP spid="29705" grpId="0"/>
      <p:bldP spid="29706" grpId="0"/>
      <p:bldP spid="29706" grpId="1"/>
      <p:bldP spid="297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>
            <a:lum contrast="24000"/>
          </a:blip>
          <a:srcRect b="52727"/>
          <a:stretch>
            <a:fillRect/>
          </a:stretch>
        </p:blipFill>
        <p:spPr bwMode="auto">
          <a:xfrm>
            <a:off x="214282" y="785794"/>
            <a:ext cx="89297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8" descr="21YLSW5-141.TIF"/>
          <p:cNvPicPr>
            <a:picLocks noChangeAspect="1" noChangeArrowheads="1"/>
          </p:cNvPicPr>
          <p:nvPr/>
        </p:nvPicPr>
        <p:blipFill>
          <a:blip r:embed="rId2" r:link="rId3"/>
          <a:srcRect l="49243" t="-4000"/>
          <a:stretch>
            <a:fillRect/>
          </a:stretch>
        </p:blipFill>
        <p:spPr bwMode="auto">
          <a:xfrm>
            <a:off x="1000100" y="0"/>
            <a:ext cx="721523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7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86874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9" descr="file:///F:\方正稿件\实战演练\2017实战演练\方正稿\生物试卷\生物试卷\162MXSW19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406" y="857232"/>
            <a:ext cx="901917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0957" y="507944"/>
            <a:ext cx="8560114" cy="585381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b="1" kern="100" dirty="0">
                <a:latin typeface="+mj-ea"/>
                <a:ea typeface="+mj-ea"/>
              </a:rPr>
              <a:t>3.</a:t>
            </a:r>
            <a:r>
              <a:rPr lang="zh-CN" altLang="zh-CN" sz="2200" b="1" kern="100" dirty="0">
                <a:latin typeface="+mj-ea"/>
                <a:ea typeface="+mj-ea"/>
              </a:rPr>
              <a:t>血糖平衡调节的模型建构</a:t>
            </a:r>
          </a:p>
        </p:txBody>
      </p:sp>
      <p:pic>
        <p:nvPicPr>
          <p:cNvPr id="8194" name="Picture 2" descr="X1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47" y="1125277"/>
            <a:ext cx="6775506" cy="487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1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0957" y="261382"/>
            <a:ext cx="1049576" cy="585381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图解</a:t>
            </a:r>
            <a:endParaRPr lang="zh-CN" altLang="zh-CN" sz="9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4034" name="Picture 2" descr="x161拆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39" y="99324"/>
            <a:ext cx="4627761" cy="673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355948" y="1970890"/>
            <a:ext cx="616765" cy="35454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升高</a:t>
            </a:r>
          </a:p>
        </p:txBody>
      </p:sp>
      <p:sp>
        <p:nvSpPr>
          <p:cNvPr id="6" name="矩形 5"/>
          <p:cNvSpPr/>
          <p:nvPr/>
        </p:nvSpPr>
        <p:spPr>
          <a:xfrm>
            <a:off x="5828018" y="1970890"/>
            <a:ext cx="616765" cy="35454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降低</a:t>
            </a:r>
          </a:p>
        </p:txBody>
      </p:sp>
      <p:sp>
        <p:nvSpPr>
          <p:cNvPr id="7" name="矩形 6"/>
          <p:cNvSpPr/>
          <p:nvPr/>
        </p:nvSpPr>
        <p:spPr>
          <a:xfrm>
            <a:off x="2681544" y="2475973"/>
            <a:ext cx="616765" cy="631548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大脑</a:t>
            </a:r>
            <a:endParaRPr lang="en-US" altLang="zh-CN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皮层</a:t>
            </a:r>
          </a:p>
        </p:txBody>
      </p:sp>
      <p:sp>
        <p:nvSpPr>
          <p:cNvPr id="8" name="矩形 7"/>
          <p:cNvSpPr/>
          <p:nvPr/>
        </p:nvSpPr>
        <p:spPr>
          <a:xfrm>
            <a:off x="4842065" y="2618812"/>
            <a:ext cx="1540095" cy="35454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渗透压感受器</a:t>
            </a:r>
          </a:p>
        </p:txBody>
      </p:sp>
      <p:sp>
        <p:nvSpPr>
          <p:cNvPr id="9" name="矩形 8"/>
          <p:cNvSpPr/>
          <p:nvPr/>
        </p:nvSpPr>
        <p:spPr>
          <a:xfrm>
            <a:off x="4734039" y="3788957"/>
            <a:ext cx="1309262" cy="35454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抗利尿激素</a:t>
            </a:r>
          </a:p>
        </p:txBody>
      </p:sp>
    </p:spTree>
    <p:extLst>
      <p:ext uri="{BB962C8B-B14F-4D97-AF65-F5344CB8AC3E}">
        <p14:creationId xmlns:p14="http://schemas.microsoft.com/office/powerpoint/2010/main" val="24039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957" y="189391"/>
            <a:ext cx="8642085" cy="585381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调节过程</a:t>
            </a:r>
            <a:endParaRPr lang="zh-CN" altLang="zh-CN" sz="9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11" name="Picture 3" descr="x160拆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21" y="189391"/>
            <a:ext cx="5577970" cy="582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951609" y="737896"/>
            <a:ext cx="616765" cy="35454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冷觉</a:t>
            </a:r>
          </a:p>
        </p:txBody>
      </p:sp>
      <p:sp>
        <p:nvSpPr>
          <p:cNvPr id="7" name="矩形 6"/>
          <p:cNvSpPr/>
          <p:nvPr/>
        </p:nvSpPr>
        <p:spPr>
          <a:xfrm>
            <a:off x="6063788" y="728754"/>
            <a:ext cx="616765" cy="35454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温觉</a:t>
            </a:r>
          </a:p>
        </p:txBody>
      </p:sp>
      <p:sp>
        <p:nvSpPr>
          <p:cNvPr id="8" name="矩形 7"/>
          <p:cNvSpPr/>
          <p:nvPr/>
        </p:nvSpPr>
        <p:spPr>
          <a:xfrm>
            <a:off x="2303453" y="2853070"/>
            <a:ext cx="616765" cy="35454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垂体</a:t>
            </a:r>
          </a:p>
        </p:txBody>
      </p:sp>
      <p:sp>
        <p:nvSpPr>
          <p:cNvPr id="9" name="矩形 8"/>
          <p:cNvSpPr/>
          <p:nvPr/>
        </p:nvSpPr>
        <p:spPr>
          <a:xfrm>
            <a:off x="1925361" y="4292897"/>
            <a:ext cx="847597" cy="35454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甲状腺</a:t>
            </a:r>
          </a:p>
        </p:txBody>
      </p:sp>
      <p:sp>
        <p:nvSpPr>
          <p:cNvPr id="10" name="矩形 9"/>
          <p:cNvSpPr/>
          <p:nvPr/>
        </p:nvSpPr>
        <p:spPr>
          <a:xfrm>
            <a:off x="2897596" y="5516749"/>
            <a:ext cx="616765" cy="35454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增加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935" y="5516749"/>
            <a:ext cx="616765" cy="35454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减少</a:t>
            </a:r>
          </a:p>
        </p:txBody>
      </p:sp>
      <p:sp>
        <p:nvSpPr>
          <p:cNvPr id="4" name="矩形 3"/>
          <p:cNvSpPr/>
          <p:nvPr/>
        </p:nvSpPr>
        <p:spPr>
          <a:xfrm>
            <a:off x="344745" y="6092680"/>
            <a:ext cx="4294054" cy="585381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调节方式：</a:t>
            </a:r>
            <a:r>
              <a:rPr lang="en-US" altLang="zh-CN" sz="22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调节。</a:t>
            </a:r>
            <a:endParaRPr lang="zh-CN" altLang="zh-CN" sz="9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40678" y="6164671"/>
            <a:ext cx="1565743" cy="416104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神经</a:t>
            </a:r>
            <a:r>
              <a:rPr lang="en-US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</a:t>
            </a:r>
            <a:r>
              <a:rPr lang="zh-CN" altLang="zh-CN" sz="22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体液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7" descr="21YLSW4-106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14546" y="-8451"/>
            <a:ext cx="4643470" cy="686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645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400" b="0">
              <a:latin typeface="Times New Roman" pitchFamily="18" charset="0"/>
            </a:endParaRPr>
          </a:p>
        </p:txBody>
      </p:sp>
      <p:sp>
        <p:nvSpPr>
          <p:cNvPr id="31747" name="直接连接符 64514"/>
          <p:cNvSpPr>
            <a:spLocks noChangeShapeType="1"/>
          </p:cNvSpPr>
          <p:nvPr/>
        </p:nvSpPr>
        <p:spPr bwMode="auto">
          <a:xfrm>
            <a:off x="4643438" y="61913"/>
            <a:ext cx="0" cy="990600"/>
          </a:xfrm>
          <a:prstGeom prst="line">
            <a:avLst/>
          </a:prstGeom>
          <a:noFill/>
          <a:ln w="184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48" name="直接连接符 64515"/>
          <p:cNvSpPr>
            <a:spLocks noChangeShapeType="1"/>
          </p:cNvSpPr>
          <p:nvPr/>
        </p:nvSpPr>
        <p:spPr bwMode="auto">
          <a:xfrm>
            <a:off x="5003800" y="61913"/>
            <a:ext cx="0" cy="990600"/>
          </a:xfrm>
          <a:prstGeom prst="line">
            <a:avLst/>
          </a:prstGeom>
          <a:noFill/>
          <a:ln w="184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17" name="直接连接符 64516"/>
          <p:cNvSpPr>
            <a:spLocks noChangeShapeType="1"/>
          </p:cNvSpPr>
          <p:nvPr/>
        </p:nvSpPr>
        <p:spPr bwMode="auto">
          <a:xfrm>
            <a:off x="1423988" y="4876800"/>
            <a:ext cx="0" cy="990600"/>
          </a:xfrm>
          <a:prstGeom prst="line">
            <a:avLst/>
          </a:prstGeom>
          <a:noFill/>
          <a:ln w="184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18" name="直接连接符 64517"/>
          <p:cNvSpPr>
            <a:spLocks noChangeShapeType="1"/>
          </p:cNvSpPr>
          <p:nvPr/>
        </p:nvSpPr>
        <p:spPr bwMode="auto">
          <a:xfrm>
            <a:off x="7423150" y="2997200"/>
            <a:ext cx="0" cy="990600"/>
          </a:xfrm>
          <a:prstGeom prst="line">
            <a:avLst/>
          </a:prstGeom>
          <a:noFill/>
          <a:ln w="184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19" name="直接连接符 64518"/>
          <p:cNvSpPr>
            <a:spLocks noChangeShapeType="1"/>
          </p:cNvSpPr>
          <p:nvPr/>
        </p:nvSpPr>
        <p:spPr bwMode="auto">
          <a:xfrm>
            <a:off x="8434388" y="4876800"/>
            <a:ext cx="0" cy="990600"/>
          </a:xfrm>
          <a:prstGeom prst="line">
            <a:avLst/>
          </a:prstGeom>
          <a:noFill/>
          <a:ln w="184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0" name="直接连接符 64519"/>
          <p:cNvSpPr>
            <a:spLocks noChangeShapeType="1"/>
          </p:cNvSpPr>
          <p:nvPr/>
        </p:nvSpPr>
        <p:spPr bwMode="auto">
          <a:xfrm>
            <a:off x="6516688" y="1268413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1" name="直接连接符 64520"/>
          <p:cNvSpPr>
            <a:spLocks noChangeShapeType="1"/>
          </p:cNvSpPr>
          <p:nvPr/>
        </p:nvSpPr>
        <p:spPr bwMode="auto">
          <a:xfrm>
            <a:off x="2411413" y="2971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2" name="直接连接符 64521"/>
          <p:cNvSpPr>
            <a:spLocks noChangeShapeType="1"/>
          </p:cNvSpPr>
          <p:nvPr/>
        </p:nvSpPr>
        <p:spPr bwMode="auto">
          <a:xfrm>
            <a:off x="3492500" y="2971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3" name="直接连接符 64522"/>
          <p:cNvSpPr>
            <a:spLocks noChangeShapeType="1"/>
          </p:cNvSpPr>
          <p:nvPr/>
        </p:nvSpPr>
        <p:spPr bwMode="auto">
          <a:xfrm>
            <a:off x="3851275" y="2943225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4" name="直接连接符 64523"/>
          <p:cNvSpPr>
            <a:spLocks noChangeShapeType="1"/>
          </p:cNvSpPr>
          <p:nvPr/>
        </p:nvSpPr>
        <p:spPr bwMode="auto">
          <a:xfrm>
            <a:off x="5480050" y="2924175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5" name="直接连接符 64524"/>
          <p:cNvSpPr>
            <a:spLocks noChangeShapeType="1"/>
          </p:cNvSpPr>
          <p:nvPr/>
        </p:nvSpPr>
        <p:spPr bwMode="auto">
          <a:xfrm>
            <a:off x="5767388" y="2924175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6" name="直接连接符 64525"/>
          <p:cNvSpPr>
            <a:spLocks noChangeShapeType="1"/>
          </p:cNvSpPr>
          <p:nvPr/>
        </p:nvSpPr>
        <p:spPr bwMode="auto">
          <a:xfrm>
            <a:off x="7092950" y="3014663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7" name="直接连接符 64526"/>
          <p:cNvSpPr>
            <a:spLocks noChangeShapeType="1"/>
          </p:cNvSpPr>
          <p:nvPr/>
        </p:nvSpPr>
        <p:spPr bwMode="auto">
          <a:xfrm>
            <a:off x="17287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8" name="直接连接符 64527"/>
          <p:cNvSpPr>
            <a:spLocks noChangeShapeType="1"/>
          </p:cNvSpPr>
          <p:nvPr/>
        </p:nvSpPr>
        <p:spPr bwMode="auto">
          <a:xfrm>
            <a:off x="52339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9" name="直接连接符 64528"/>
          <p:cNvSpPr>
            <a:spLocks noChangeShapeType="1"/>
          </p:cNvSpPr>
          <p:nvPr/>
        </p:nvSpPr>
        <p:spPr bwMode="auto">
          <a:xfrm>
            <a:off x="55387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0" name="直接连接符 64529"/>
          <p:cNvSpPr>
            <a:spLocks noChangeShapeType="1"/>
          </p:cNvSpPr>
          <p:nvPr/>
        </p:nvSpPr>
        <p:spPr bwMode="auto">
          <a:xfrm>
            <a:off x="61483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1" name="直接连接符 64530"/>
          <p:cNvSpPr>
            <a:spLocks noChangeShapeType="1"/>
          </p:cNvSpPr>
          <p:nvPr/>
        </p:nvSpPr>
        <p:spPr bwMode="auto">
          <a:xfrm>
            <a:off x="64531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2" name="直接连接符 64531"/>
          <p:cNvSpPr>
            <a:spLocks noChangeShapeType="1"/>
          </p:cNvSpPr>
          <p:nvPr/>
        </p:nvSpPr>
        <p:spPr bwMode="auto">
          <a:xfrm>
            <a:off x="72913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3" name="直接连接符 64532"/>
          <p:cNvSpPr>
            <a:spLocks noChangeShapeType="1"/>
          </p:cNvSpPr>
          <p:nvPr/>
        </p:nvSpPr>
        <p:spPr bwMode="auto">
          <a:xfrm>
            <a:off x="75961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4" name="直接连接符 64533"/>
          <p:cNvSpPr>
            <a:spLocks noChangeShapeType="1"/>
          </p:cNvSpPr>
          <p:nvPr/>
        </p:nvSpPr>
        <p:spPr bwMode="auto">
          <a:xfrm>
            <a:off x="81295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5" name="直接连接符 64534"/>
          <p:cNvSpPr>
            <a:spLocks noChangeShapeType="1"/>
          </p:cNvSpPr>
          <p:nvPr/>
        </p:nvSpPr>
        <p:spPr bwMode="auto">
          <a:xfrm>
            <a:off x="40909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6" name="直接连接符 64535"/>
          <p:cNvSpPr>
            <a:spLocks noChangeShapeType="1"/>
          </p:cNvSpPr>
          <p:nvPr/>
        </p:nvSpPr>
        <p:spPr bwMode="auto">
          <a:xfrm>
            <a:off x="34813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7" name="直接连接符 64536"/>
          <p:cNvSpPr>
            <a:spLocks noChangeShapeType="1"/>
          </p:cNvSpPr>
          <p:nvPr/>
        </p:nvSpPr>
        <p:spPr bwMode="auto">
          <a:xfrm>
            <a:off x="31765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8" name="直接连接符 64537"/>
          <p:cNvSpPr>
            <a:spLocks noChangeShapeType="1"/>
          </p:cNvSpPr>
          <p:nvPr/>
        </p:nvSpPr>
        <p:spPr bwMode="auto">
          <a:xfrm>
            <a:off x="25669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9" name="直接连接符 64538"/>
          <p:cNvSpPr>
            <a:spLocks noChangeShapeType="1"/>
          </p:cNvSpPr>
          <p:nvPr/>
        </p:nvSpPr>
        <p:spPr bwMode="auto">
          <a:xfrm>
            <a:off x="22621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40" name="直接连接符 64539"/>
          <p:cNvSpPr>
            <a:spLocks noChangeShapeType="1"/>
          </p:cNvSpPr>
          <p:nvPr/>
        </p:nvSpPr>
        <p:spPr bwMode="auto">
          <a:xfrm>
            <a:off x="4395788" y="4876800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64540"/>
          <p:cNvGrpSpPr>
            <a:grpSpLocks/>
          </p:cNvGrpSpPr>
          <p:nvPr/>
        </p:nvGrpSpPr>
        <p:grpSpPr bwMode="auto">
          <a:xfrm>
            <a:off x="2427288" y="2200275"/>
            <a:ext cx="4953000" cy="762000"/>
            <a:chOff x="1529" y="1386"/>
            <a:chExt cx="3120" cy="480"/>
          </a:xfrm>
        </p:grpSpPr>
        <p:sp>
          <p:nvSpPr>
            <p:cNvPr id="31796" name="直接连接符 64541"/>
            <p:cNvSpPr>
              <a:spLocks noChangeShapeType="1"/>
            </p:cNvSpPr>
            <p:nvPr/>
          </p:nvSpPr>
          <p:spPr bwMode="auto">
            <a:xfrm flipH="1">
              <a:off x="1529" y="1386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7" name="直接连接符 64542"/>
            <p:cNvSpPr>
              <a:spLocks noChangeShapeType="1"/>
            </p:cNvSpPr>
            <p:nvPr/>
          </p:nvSpPr>
          <p:spPr bwMode="auto">
            <a:xfrm>
              <a:off x="2297" y="1434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8" name="直接连接符 64543"/>
            <p:cNvSpPr>
              <a:spLocks noChangeShapeType="1"/>
            </p:cNvSpPr>
            <p:nvPr/>
          </p:nvSpPr>
          <p:spPr bwMode="auto">
            <a:xfrm flipH="1">
              <a:off x="3641" y="1434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9" name="直接连接符 64544"/>
            <p:cNvSpPr>
              <a:spLocks noChangeShapeType="1"/>
            </p:cNvSpPr>
            <p:nvPr/>
          </p:nvSpPr>
          <p:spPr bwMode="auto">
            <a:xfrm>
              <a:off x="4361" y="143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64545"/>
          <p:cNvGrpSpPr>
            <a:grpSpLocks/>
          </p:cNvGrpSpPr>
          <p:nvPr/>
        </p:nvGrpSpPr>
        <p:grpSpPr bwMode="auto">
          <a:xfrm>
            <a:off x="1576388" y="3962400"/>
            <a:ext cx="6705600" cy="838200"/>
            <a:chOff x="993" y="2496"/>
            <a:chExt cx="4224" cy="528"/>
          </a:xfrm>
        </p:grpSpPr>
        <p:sp>
          <p:nvSpPr>
            <p:cNvPr id="31788" name="直接连接符 64546"/>
            <p:cNvSpPr>
              <a:spLocks noChangeShapeType="1"/>
            </p:cNvSpPr>
            <p:nvPr/>
          </p:nvSpPr>
          <p:spPr bwMode="auto">
            <a:xfrm flipH="1">
              <a:off x="993" y="2544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9" name="直接连接符 64547"/>
            <p:cNvSpPr>
              <a:spLocks noChangeShapeType="1"/>
            </p:cNvSpPr>
            <p:nvPr/>
          </p:nvSpPr>
          <p:spPr bwMode="auto">
            <a:xfrm>
              <a:off x="1521" y="2496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0" name="直接连接符 64548"/>
            <p:cNvSpPr>
              <a:spLocks noChangeShapeType="1"/>
            </p:cNvSpPr>
            <p:nvPr/>
          </p:nvSpPr>
          <p:spPr bwMode="auto">
            <a:xfrm flipH="1">
              <a:off x="2049" y="2496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1" name="直接连接符 64549"/>
            <p:cNvSpPr>
              <a:spLocks noChangeShapeType="1"/>
            </p:cNvSpPr>
            <p:nvPr/>
          </p:nvSpPr>
          <p:spPr bwMode="auto">
            <a:xfrm>
              <a:off x="2481" y="249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2" name="直接连接符 64550"/>
            <p:cNvSpPr>
              <a:spLocks noChangeShapeType="1"/>
            </p:cNvSpPr>
            <p:nvPr/>
          </p:nvSpPr>
          <p:spPr bwMode="auto">
            <a:xfrm flipH="1">
              <a:off x="3297" y="2544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3" name="直接连接符 64551"/>
            <p:cNvSpPr>
              <a:spLocks noChangeShapeType="1"/>
            </p:cNvSpPr>
            <p:nvPr/>
          </p:nvSpPr>
          <p:spPr bwMode="auto">
            <a:xfrm>
              <a:off x="3633" y="2496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4" name="直接连接符 64552"/>
            <p:cNvSpPr>
              <a:spLocks noChangeShapeType="1"/>
            </p:cNvSpPr>
            <p:nvPr/>
          </p:nvSpPr>
          <p:spPr bwMode="auto">
            <a:xfrm>
              <a:off x="4449" y="2496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5" name="直接连接符 64553"/>
            <p:cNvSpPr>
              <a:spLocks noChangeShapeType="1"/>
            </p:cNvSpPr>
            <p:nvPr/>
          </p:nvSpPr>
          <p:spPr bwMode="auto">
            <a:xfrm>
              <a:off x="4737" y="2496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4555" name="直接连接符 64554"/>
          <p:cNvSpPr>
            <a:spLocks noChangeShapeType="1"/>
          </p:cNvSpPr>
          <p:nvPr/>
        </p:nvSpPr>
        <p:spPr bwMode="auto">
          <a:xfrm>
            <a:off x="3492500" y="1196975"/>
            <a:ext cx="0" cy="990600"/>
          </a:xfrm>
          <a:prstGeom prst="line">
            <a:avLst/>
          </a:prstGeom>
          <a:noFill/>
          <a:ln w="184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64555"/>
          <p:cNvGrpSpPr>
            <a:grpSpLocks/>
          </p:cNvGrpSpPr>
          <p:nvPr/>
        </p:nvGrpSpPr>
        <p:grpSpPr bwMode="auto">
          <a:xfrm>
            <a:off x="3954463" y="1052513"/>
            <a:ext cx="2057400" cy="360362"/>
            <a:chOff x="2363" y="618"/>
            <a:chExt cx="1432" cy="288"/>
          </a:xfrm>
        </p:grpSpPr>
        <p:sp>
          <p:nvSpPr>
            <p:cNvPr id="31786" name="直接连接符 64556"/>
            <p:cNvSpPr>
              <a:spLocks noChangeShapeType="1"/>
            </p:cNvSpPr>
            <p:nvPr/>
          </p:nvSpPr>
          <p:spPr bwMode="auto">
            <a:xfrm flipH="1">
              <a:off x="2363" y="663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7" name="直接连接符 64557"/>
            <p:cNvSpPr>
              <a:spLocks noChangeShapeType="1"/>
            </p:cNvSpPr>
            <p:nvPr/>
          </p:nvSpPr>
          <p:spPr bwMode="auto">
            <a:xfrm>
              <a:off x="3315" y="61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4559" name="直接连接符 64558"/>
          <p:cNvSpPr>
            <a:spLocks noChangeShapeType="1"/>
          </p:cNvSpPr>
          <p:nvPr/>
        </p:nvSpPr>
        <p:spPr bwMode="auto">
          <a:xfrm>
            <a:off x="3132138" y="1196975"/>
            <a:ext cx="0" cy="990600"/>
          </a:xfrm>
          <a:prstGeom prst="line">
            <a:avLst/>
          </a:prstGeom>
          <a:noFill/>
          <a:ln w="184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0" name="直接连接符 64559"/>
          <p:cNvSpPr>
            <a:spLocks noChangeShapeType="1"/>
          </p:cNvSpPr>
          <p:nvPr/>
        </p:nvSpPr>
        <p:spPr bwMode="auto">
          <a:xfrm>
            <a:off x="6877050" y="1268413"/>
            <a:ext cx="0" cy="990600"/>
          </a:xfrm>
          <a:prstGeom prst="line">
            <a:avLst/>
          </a:prstGeom>
          <a:noFill/>
          <a:ln w="184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1" name="直接连接符 64560"/>
          <p:cNvSpPr>
            <a:spLocks noChangeShapeType="1"/>
          </p:cNvSpPr>
          <p:nvPr/>
        </p:nvSpPr>
        <p:spPr bwMode="auto">
          <a:xfrm>
            <a:off x="2022475" y="2997200"/>
            <a:ext cx="0" cy="990600"/>
          </a:xfrm>
          <a:prstGeom prst="line">
            <a:avLst/>
          </a:prstGeom>
          <a:noFill/>
          <a:ln w="184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80" name="文本框 64561"/>
          <p:cNvSpPr txBox="1">
            <a:spLocks noChangeArrowheads="1"/>
          </p:cNvSpPr>
          <p:nvPr/>
        </p:nvSpPr>
        <p:spPr bwMode="auto">
          <a:xfrm>
            <a:off x="212725" y="112713"/>
            <a:ext cx="1406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latin typeface="Times New Roman" pitchFamily="18" charset="0"/>
              </a:rPr>
              <a:t>亲    代</a:t>
            </a:r>
          </a:p>
        </p:txBody>
      </p:sp>
      <p:sp>
        <p:nvSpPr>
          <p:cNvPr id="31781" name="文本框 64562"/>
          <p:cNvSpPr txBox="1">
            <a:spLocks noChangeArrowheads="1"/>
          </p:cNvSpPr>
          <p:nvPr/>
        </p:nvSpPr>
        <p:spPr bwMode="auto">
          <a:xfrm>
            <a:off x="139700" y="1125538"/>
            <a:ext cx="1408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latin typeface="Times New Roman" pitchFamily="18" charset="0"/>
              </a:rPr>
              <a:t>第一代</a:t>
            </a:r>
          </a:p>
        </p:txBody>
      </p:sp>
      <p:sp>
        <p:nvSpPr>
          <p:cNvPr id="31782" name="文本框 64563"/>
          <p:cNvSpPr txBox="1">
            <a:spLocks noChangeArrowheads="1"/>
          </p:cNvSpPr>
          <p:nvPr/>
        </p:nvSpPr>
        <p:spPr bwMode="auto">
          <a:xfrm>
            <a:off x="139700" y="3068638"/>
            <a:ext cx="1408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latin typeface="Times New Roman" pitchFamily="18" charset="0"/>
              </a:rPr>
              <a:t>第二代</a:t>
            </a:r>
          </a:p>
        </p:txBody>
      </p:sp>
      <p:sp>
        <p:nvSpPr>
          <p:cNvPr id="31783" name="文本框 64564"/>
          <p:cNvSpPr txBox="1">
            <a:spLocks noChangeArrowheads="1"/>
          </p:cNvSpPr>
          <p:nvPr/>
        </p:nvSpPr>
        <p:spPr bwMode="auto">
          <a:xfrm>
            <a:off x="155575" y="5229225"/>
            <a:ext cx="110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Times New Roman" pitchFamily="18" charset="0"/>
              </a:rPr>
              <a:t>第三代</a:t>
            </a:r>
          </a:p>
        </p:txBody>
      </p:sp>
      <p:sp>
        <p:nvSpPr>
          <p:cNvPr id="64566" name="左右箭头 64565"/>
          <p:cNvSpPr>
            <a:spLocks noChangeArrowheads="1"/>
          </p:cNvSpPr>
          <p:nvPr/>
        </p:nvSpPr>
        <p:spPr bwMode="auto">
          <a:xfrm>
            <a:off x="8316913" y="6308725"/>
            <a:ext cx="576262" cy="287338"/>
          </a:xfrm>
          <a:prstGeom prst="leftRightArrow">
            <a:avLst>
              <a:gd name="adj1" fmla="val 50000"/>
              <a:gd name="adj2" fmla="val 40092"/>
            </a:avLst>
          </a:prstGeom>
          <a:solidFill>
            <a:srgbClr val="993300">
              <a:alpha val="0"/>
            </a:srgbClr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85" name="文本框 64566"/>
          <p:cNvSpPr txBox="1">
            <a:spLocks noChangeArrowheads="1"/>
          </p:cNvSpPr>
          <p:nvPr/>
        </p:nvSpPr>
        <p:spPr bwMode="auto">
          <a:xfrm>
            <a:off x="950913" y="59690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800">
              <a:latin typeface="Times New Roman" pitchFamily="18" charset="0"/>
              <a:ea typeface="华文行楷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64525" grpId="0" animBg="1"/>
      <p:bldP spid="64526" grpId="0" animBg="1"/>
      <p:bldP spid="64527" grpId="0" animBg="1"/>
      <p:bldP spid="64528" grpId="0" animBg="1"/>
      <p:bldP spid="64529" grpId="0" animBg="1"/>
      <p:bldP spid="64530" grpId="0" animBg="1"/>
      <p:bldP spid="64531" grpId="0" animBg="1"/>
      <p:bldP spid="64532" grpId="0" animBg="1"/>
      <p:bldP spid="64533" grpId="0" animBg="1"/>
      <p:bldP spid="64534" grpId="0" animBg="1"/>
      <p:bldP spid="64535" grpId="0" animBg="1"/>
      <p:bldP spid="64536" grpId="0" animBg="1"/>
      <p:bldP spid="64537" grpId="0" animBg="1"/>
      <p:bldP spid="64538" grpId="0" animBg="1"/>
      <p:bldP spid="64539" grpId="0" animBg="1"/>
      <p:bldP spid="64540" grpId="0" animBg="1"/>
      <p:bldP spid="64555" grpId="0" animBg="1"/>
      <p:bldP spid="64559" grpId="0" animBg="1"/>
      <p:bldP spid="64560" grpId="0" animBg="1"/>
      <p:bldP spid="645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9" descr="6-97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0034" y="1500174"/>
            <a:ext cx="822612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6" descr="21YLSW1-428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14282" y="214290"/>
            <a:ext cx="8501090" cy="375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图片 8" descr="RS1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357741"/>
            <a:ext cx="7358114" cy="25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0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466" y="1071546"/>
            <a:ext cx="9030534" cy="349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0473E98-1420-4F39-975E-D30F1FCA5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6480720" cy="33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7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807CE8-626A-479B-9F25-D6B0B2E6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496944" cy="42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A3B105-09D4-4D34-8519-2D6AD12EF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12776"/>
            <a:ext cx="64625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4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32" descr="G:\21YLSW1-451.TIF">
            <a:extLst>
              <a:ext uri="{FF2B5EF4-FFF2-40B4-BE49-F238E27FC236}">
                <a16:creationId xmlns:a16="http://schemas.microsoft.com/office/drawing/2014/main" id="{C328DF58-B7AE-447E-B9D2-3C54C761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200845" cy="237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474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8448E4-6035-488F-970C-999CFA87C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22"/>
          <a:stretch/>
        </p:blipFill>
        <p:spPr>
          <a:xfrm>
            <a:off x="899592" y="3794770"/>
            <a:ext cx="3744416" cy="30316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5EADF8D-D13D-4AFE-B938-3DA617D22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787"/>
          <a:stretch/>
        </p:blipFill>
        <p:spPr>
          <a:xfrm>
            <a:off x="611560" y="685615"/>
            <a:ext cx="6975640" cy="27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15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FAA316-4871-48BD-A1BE-FC2E616BF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663369" cy="33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65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C6B8F5B-8AF8-454B-9789-EF20A2646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21" y="2348880"/>
            <a:ext cx="7944557" cy="24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5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293687"/>
            <a:ext cx="5329238" cy="620713"/>
          </a:xfrm>
        </p:spPr>
        <p:txBody>
          <a:bodyPr/>
          <a:lstStyle/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一、免疫系统的组成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1613" y="3000375"/>
            <a:ext cx="574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/>
                <a:ea typeface="宋体"/>
              </a:rPr>
              <a:t>免疫系统</a:t>
            </a:r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708025" y="1916113"/>
            <a:ext cx="358775" cy="4032250"/>
          </a:xfrm>
          <a:prstGeom prst="leftBrace">
            <a:avLst>
              <a:gd name="adj1" fmla="val 9365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 sz="2800">
              <a:latin typeface="Times New Roman"/>
              <a:ea typeface="宋体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85826" y="155733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/>
                <a:ea typeface="宋体"/>
              </a:rPr>
              <a:t>免疫器官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2801" y="350043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/>
                <a:ea typeface="宋体"/>
              </a:rPr>
              <a:t>免疫细胞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57263" y="5589588"/>
            <a:ext cx="232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/>
                <a:ea typeface="宋体"/>
              </a:rPr>
              <a:t>免疫活性物质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541588" y="1484313"/>
            <a:ext cx="6048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33CC"/>
                </a:solidFill>
                <a:latin typeface="Times New Roman"/>
                <a:ea typeface="宋体"/>
              </a:rPr>
              <a:t>扁桃体、淋巴结、胸腺、脾、骨髓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252663" y="2133600"/>
            <a:ext cx="6840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/>
              </a:rPr>
              <a:t>免疫细胞</a:t>
            </a:r>
            <a:r>
              <a:rPr lang="zh-CN" altLang="en-US" sz="2800" b="1">
                <a:latin typeface="Times New Roman"/>
                <a:ea typeface="宋体"/>
              </a:rPr>
              <a:t>生成、成熟或集中</a:t>
            </a:r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/>
              </a:rPr>
              <a:t>分布的场所</a:t>
            </a:r>
          </a:p>
        </p:txBody>
      </p:sp>
      <p:sp>
        <p:nvSpPr>
          <p:cNvPr id="11274" name="AutoShape 10"/>
          <p:cNvSpPr>
            <a:spLocks/>
          </p:cNvSpPr>
          <p:nvPr/>
        </p:nvSpPr>
        <p:spPr bwMode="auto">
          <a:xfrm>
            <a:off x="2613026" y="3068638"/>
            <a:ext cx="287337" cy="1655762"/>
          </a:xfrm>
          <a:prstGeom prst="leftBrace">
            <a:avLst>
              <a:gd name="adj1" fmla="val 4802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 sz="2800">
              <a:latin typeface="Times New Roman"/>
              <a:ea typeface="宋体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901951" y="2924175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33CC"/>
                </a:solidFill>
                <a:latin typeface="Times New Roman"/>
                <a:ea typeface="宋体"/>
              </a:rPr>
              <a:t>吞噬细胞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828926" y="4221163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33CC"/>
                </a:solidFill>
                <a:latin typeface="Times New Roman"/>
                <a:ea typeface="宋体"/>
              </a:rPr>
              <a:t>淋巴细胞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811213" y="4149725"/>
            <a:ext cx="2232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发挥免疫</a:t>
            </a:r>
          </a:p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作用的细胞</a:t>
            </a:r>
          </a:p>
        </p:txBody>
      </p:sp>
      <p:sp>
        <p:nvSpPr>
          <p:cNvPr id="11278" name="AutoShape 14"/>
          <p:cNvSpPr>
            <a:spLocks/>
          </p:cNvSpPr>
          <p:nvPr/>
        </p:nvSpPr>
        <p:spPr bwMode="auto">
          <a:xfrm>
            <a:off x="4413251" y="3789363"/>
            <a:ext cx="288925" cy="1511300"/>
          </a:xfrm>
          <a:prstGeom prst="leftBrace">
            <a:avLst>
              <a:gd name="adj1" fmla="val 4359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 sz="2800">
              <a:latin typeface="Times New Roman"/>
              <a:ea typeface="宋体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621213" y="3581400"/>
            <a:ext cx="18662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33CC"/>
                </a:solidFill>
                <a:latin typeface="Times New Roman"/>
                <a:ea typeface="宋体"/>
              </a:rPr>
              <a:t>T</a:t>
            </a:r>
            <a:r>
              <a:rPr lang="zh-CN" altLang="en-US" sz="2800" b="1" dirty="0">
                <a:solidFill>
                  <a:srgbClr val="0033CC"/>
                </a:solidFill>
                <a:latin typeface="Times New Roman"/>
                <a:ea typeface="宋体"/>
              </a:rPr>
              <a:t>淋巴细胞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702176" y="4848225"/>
            <a:ext cx="18662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33CC"/>
                </a:solidFill>
                <a:latin typeface="Times New Roman"/>
                <a:ea typeface="宋体"/>
              </a:rPr>
              <a:t>B</a:t>
            </a:r>
            <a:r>
              <a:rPr lang="zh-CN" altLang="en-US" sz="2800" b="1">
                <a:solidFill>
                  <a:srgbClr val="0033CC"/>
                </a:solidFill>
                <a:latin typeface="Times New Roman"/>
                <a:ea typeface="宋体"/>
              </a:rPr>
              <a:t>淋巴细胞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573838" y="3500438"/>
            <a:ext cx="2232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/>
              </a:rPr>
              <a:t>迁移到胸腺中</a:t>
            </a:r>
            <a:r>
              <a:rPr lang="zh-CN" altLang="en-US" sz="2800" b="1">
                <a:latin typeface="Times New Roman"/>
                <a:ea typeface="宋体"/>
              </a:rPr>
              <a:t>成熟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718301" y="4797425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/>
                <a:ea typeface="宋体"/>
              </a:rPr>
              <a:t>骨髓中</a:t>
            </a:r>
            <a:r>
              <a:rPr lang="zh-CN" altLang="en-US" sz="2800" b="1">
                <a:latin typeface="Times New Roman"/>
                <a:ea typeface="宋体"/>
              </a:rPr>
              <a:t>成熟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554413" y="5562600"/>
            <a:ext cx="447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33CC"/>
                </a:solidFill>
                <a:latin typeface="Times New Roman"/>
                <a:ea typeface="宋体"/>
              </a:rPr>
              <a:t>抗体、淋巴因子、溶菌酶等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411413" y="848380"/>
            <a:ext cx="673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/>
                <a:ea typeface="宋体"/>
              </a:rPr>
              <a:t>注意淋巴细胞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分布</a:t>
            </a:r>
            <a:r>
              <a:rPr lang="zh-CN" altLang="en-US" sz="2800" b="1" dirty="0">
                <a:latin typeface="Times New Roman"/>
                <a:ea typeface="宋体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成熟</a:t>
            </a:r>
            <a:r>
              <a:rPr lang="zh-CN" altLang="en-US" sz="2800" b="1" dirty="0">
                <a:latin typeface="Times New Roman"/>
                <a:ea typeface="宋体"/>
              </a:rPr>
              <a:t>的场所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 animBg="1"/>
      <p:bldP spid="11275" grpId="0"/>
      <p:bldP spid="11276" grpId="0"/>
      <p:bldP spid="11277" grpId="0"/>
      <p:bldP spid="11278" grpId="0" animBg="1"/>
      <p:bldP spid="11279" grpId="0"/>
      <p:bldP spid="11280" grpId="0"/>
      <p:bldP spid="11281" grpId="0"/>
      <p:bldP spid="11282" grpId="0"/>
      <p:bldP spid="112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8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715436" cy="412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ChangeArrowheads="1"/>
          </p:cNvSpPr>
          <p:nvPr/>
        </p:nvSpPr>
        <p:spPr bwMode="auto">
          <a:xfrm>
            <a:off x="250825" y="1125538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5000"/>
              </a:spcBef>
            </a:pPr>
            <a:r>
              <a:rPr kumimoji="1"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◆</a:t>
            </a:r>
            <a:r>
              <a:rPr kumimoji="1" lang="zh-CN" altLang="en-US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解决培育抗虫棉的关键步骤需要哪些工具？</a:t>
            </a:r>
          </a:p>
        </p:txBody>
      </p:sp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539750" y="2852738"/>
            <a:ext cx="7019925" cy="5984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80000"/>
              </a:spcBef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/>
                <a:ea typeface="隶书" pitchFamily="49" charset="-122"/>
              </a:rPr>
              <a:t>“</a:t>
            </a:r>
            <a:r>
              <a:rPr kumimoji="1" lang="zh-CN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分子手术刀</a:t>
            </a:r>
            <a:r>
              <a:rPr kumimoji="1" lang="zh-CN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/>
                <a:ea typeface="隶书" pitchFamily="49" charset="-122"/>
              </a:rPr>
              <a:t>”</a:t>
            </a:r>
            <a:r>
              <a:rPr kumimoji="1"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 pitchFamily="2" charset="-122"/>
                <a:ea typeface="华文中宋" pitchFamily="2" charset="-122"/>
              </a:rPr>
              <a:t>—— </a:t>
            </a:r>
            <a:r>
              <a:rPr kumimoji="1"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限制性核酸内切酶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650" y="1628775"/>
            <a:ext cx="7631113" cy="4137025"/>
            <a:chOff x="432" y="1096"/>
            <a:chExt cx="4807" cy="2606"/>
          </a:xfrm>
        </p:grpSpPr>
        <p:sp>
          <p:nvSpPr>
            <p:cNvPr id="509957" name="Text Box 5"/>
            <p:cNvSpPr txBox="1">
              <a:spLocks noChangeArrowheads="1"/>
            </p:cNvSpPr>
            <p:nvPr/>
          </p:nvSpPr>
          <p:spPr bwMode="auto">
            <a:xfrm>
              <a:off x="432" y="1096"/>
              <a:ext cx="1813" cy="4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中宋" pitchFamily="2" charset="-122"/>
                </a:rPr>
                <a:t>关键步骤一：</a:t>
              </a:r>
            </a:p>
          </p:txBody>
        </p:sp>
        <p:sp>
          <p:nvSpPr>
            <p:cNvPr id="509958" name="Text Box 6"/>
            <p:cNvSpPr txBox="1">
              <a:spLocks noChangeArrowheads="1"/>
            </p:cNvSpPr>
            <p:nvPr/>
          </p:nvSpPr>
          <p:spPr bwMode="auto">
            <a:xfrm>
              <a:off x="1968" y="1132"/>
              <a:ext cx="3264" cy="702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  <a:spcBef>
                  <a:spcPct val="50000"/>
                </a:spcBef>
              </a:pPr>
              <a:r>
                <a:rPr kumimoji="1"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中宋" pitchFamily="2" charset="-122"/>
                </a:rPr>
                <a:t>抗虫基因从苏云金芽孢杆菌细胞内提取出来</a:t>
              </a:r>
            </a:p>
          </p:txBody>
        </p:sp>
        <p:sp>
          <p:nvSpPr>
            <p:cNvPr id="509959" name="Text Box 7"/>
            <p:cNvSpPr txBox="1">
              <a:spLocks noChangeArrowheads="1"/>
            </p:cNvSpPr>
            <p:nvPr/>
          </p:nvSpPr>
          <p:spPr bwMode="auto">
            <a:xfrm>
              <a:off x="439" y="2326"/>
              <a:ext cx="1813" cy="4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中宋" pitchFamily="2" charset="-122"/>
                </a:rPr>
                <a:t>关键步骤二：</a:t>
              </a:r>
            </a:p>
          </p:txBody>
        </p:sp>
        <p:sp>
          <p:nvSpPr>
            <p:cNvPr id="509960" name="Text Box 8"/>
            <p:cNvSpPr txBox="1">
              <a:spLocks noChangeArrowheads="1"/>
            </p:cNvSpPr>
            <p:nvPr/>
          </p:nvSpPr>
          <p:spPr bwMode="auto">
            <a:xfrm>
              <a:off x="1975" y="2392"/>
              <a:ext cx="3264" cy="365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中宋" pitchFamily="2" charset="-122"/>
                </a:rPr>
                <a:t>抗虫基因与运载体“缝合”</a:t>
              </a:r>
            </a:p>
          </p:txBody>
        </p:sp>
        <p:sp>
          <p:nvSpPr>
            <p:cNvPr id="509961" name="Text Box 9"/>
            <p:cNvSpPr txBox="1">
              <a:spLocks noChangeArrowheads="1"/>
            </p:cNvSpPr>
            <p:nvPr/>
          </p:nvSpPr>
          <p:spPr bwMode="auto">
            <a:xfrm>
              <a:off x="439" y="3276"/>
              <a:ext cx="1813" cy="4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中宋" pitchFamily="2" charset="-122"/>
                </a:rPr>
                <a:t>关键步骤三：</a:t>
              </a:r>
            </a:p>
          </p:txBody>
        </p:sp>
        <p:sp>
          <p:nvSpPr>
            <p:cNvPr id="509962" name="Text Box 10"/>
            <p:cNvSpPr txBox="1">
              <a:spLocks noChangeArrowheads="1"/>
            </p:cNvSpPr>
            <p:nvPr/>
          </p:nvSpPr>
          <p:spPr bwMode="auto">
            <a:xfrm>
              <a:off x="1975" y="3318"/>
              <a:ext cx="3264" cy="365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中宋" pitchFamily="2" charset="-122"/>
                </a:rPr>
                <a:t>抗虫基因进入棉花细胞</a:t>
              </a:r>
            </a:p>
          </p:txBody>
        </p:sp>
      </p:grpSp>
      <p:sp>
        <p:nvSpPr>
          <p:cNvPr id="509963" name="Text Box 11"/>
          <p:cNvSpPr txBox="1">
            <a:spLocks noChangeArrowheads="1"/>
          </p:cNvSpPr>
          <p:nvPr/>
        </p:nvSpPr>
        <p:spPr bwMode="auto">
          <a:xfrm>
            <a:off x="504825" y="4437063"/>
            <a:ext cx="6515100" cy="5984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80000"/>
              </a:spcBef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/>
                <a:ea typeface="隶书" pitchFamily="49" charset="-122"/>
              </a:rPr>
              <a:t>“</a:t>
            </a:r>
            <a:r>
              <a:rPr kumimoji="1" lang="zh-CN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分子缝合针</a:t>
            </a:r>
            <a:r>
              <a:rPr kumimoji="1" lang="zh-CN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/>
                <a:ea typeface="隶书" pitchFamily="49" charset="-122"/>
              </a:rPr>
              <a:t>”</a:t>
            </a:r>
            <a:r>
              <a:rPr kumimoji="1"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 pitchFamily="2" charset="-122"/>
                <a:ea typeface="华文中宋" pitchFamily="2" charset="-122"/>
              </a:rPr>
              <a:t>—— </a:t>
            </a:r>
            <a:r>
              <a:rPr kumimoji="1" lang="en-US" altLang="zh-CN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DNA</a:t>
            </a:r>
            <a:r>
              <a:rPr kumimoji="1"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连接酶</a:t>
            </a:r>
          </a:p>
        </p:txBody>
      </p:sp>
      <p:sp>
        <p:nvSpPr>
          <p:cNvPr id="509964" name="Text Box 12"/>
          <p:cNvSpPr txBox="1">
            <a:spLocks noChangeArrowheads="1"/>
          </p:cNvSpPr>
          <p:nvPr/>
        </p:nvSpPr>
        <p:spPr bwMode="auto">
          <a:xfrm>
            <a:off x="539750" y="5805488"/>
            <a:ext cx="8064500" cy="5984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80000"/>
              </a:spcBef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/>
                <a:ea typeface="隶书" pitchFamily="49" charset="-122"/>
              </a:rPr>
              <a:t>“</a:t>
            </a:r>
            <a:r>
              <a:rPr kumimoji="1" lang="zh-CN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分子运输车</a:t>
            </a:r>
            <a:r>
              <a:rPr kumimoji="1" lang="zh-CN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/>
                <a:ea typeface="隶书" pitchFamily="49" charset="-122"/>
              </a:rPr>
              <a:t>”</a:t>
            </a: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 pitchFamily="2" charset="-122"/>
                <a:ea typeface="华文中宋" pitchFamily="2" charset="-122"/>
              </a:rPr>
              <a:t>—— </a:t>
            </a:r>
            <a:r>
              <a:rPr kumimoji="1"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基因</a:t>
            </a:r>
            <a:r>
              <a:rPr kumimoji="1"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 pitchFamily="2" charset="-122"/>
                <a:ea typeface="华文中宋" pitchFamily="2" charset="-122"/>
              </a:rPr>
              <a:t>进入受体细胞的</a:t>
            </a:r>
            <a:r>
              <a:rPr kumimoji="1"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载体</a:t>
            </a:r>
          </a:p>
        </p:txBody>
      </p:sp>
      <p:sp>
        <p:nvSpPr>
          <p:cNvPr id="509966" name="Rectangle 4"/>
          <p:cNvSpPr>
            <a:spLocks noChangeArrowheads="1"/>
          </p:cNvSpPr>
          <p:nvPr/>
        </p:nvSpPr>
        <p:spPr bwMode="auto">
          <a:xfrm>
            <a:off x="1258888" y="188913"/>
            <a:ext cx="67691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5400" b="1">
                <a:solidFill>
                  <a:srgbClr val="0000FF"/>
                </a:solidFill>
                <a:ea typeface="隶书" pitchFamily="49" charset="-122"/>
              </a:rPr>
              <a:t>二、基因工程的</a:t>
            </a:r>
            <a:r>
              <a:rPr lang="zh-C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工具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4" grpId="0" autoUpdateAnimBg="0"/>
      <p:bldP spid="509955" grpId="0" animBg="1"/>
      <p:bldP spid="509963" grpId="0" animBg="1"/>
      <p:bldP spid="5099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4" name="Rectangle 4"/>
          <p:cNvSpPr>
            <a:spLocks noChangeArrowheads="1"/>
          </p:cNvSpPr>
          <p:nvPr/>
        </p:nvSpPr>
        <p:spPr bwMode="auto">
          <a:xfrm>
            <a:off x="250825" y="260350"/>
            <a:ext cx="80279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1. </a:t>
            </a:r>
            <a:r>
              <a:rPr lang="zh-CN" alt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限制性核酸内切酶</a:t>
            </a:r>
            <a:r>
              <a:rPr lang="zh-CN" altLang="en-US" sz="4000" b="1">
                <a:solidFill>
                  <a:srgbClr val="0000FF"/>
                </a:solidFill>
                <a:ea typeface="隶书" pitchFamily="49" charset="-122"/>
              </a:rPr>
              <a:t>（</a:t>
            </a:r>
            <a:r>
              <a:rPr lang="zh-CN" alt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限制酶</a:t>
            </a:r>
            <a:r>
              <a:rPr lang="zh-CN" altLang="en-US" sz="4000" b="1">
                <a:solidFill>
                  <a:srgbClr val="0000FF"/>
                </a:solidFill>
                <a:ea typeface="隶书" pitchFamily="49" charset="-122"/>
              </a:rPr>
              <a:t>）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288" y="1196975"/>
            <a:ext cx="2952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（</a:t>
            </a:r>
            <a:r>
              <a:rPr lang="en-US" altLang="zh-CN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1</a:t>
            </a: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）来源：</a:t>
            </a:r>
            <a:endParaRPr lang="zh-CN" altLang="en-US" sz="4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隶书" pitchFamily="49" charset="-122"/>
            </a:endParaRPr>
          </a:p>
        </p:txBody>
      </p:sp>
      <p:sp>
        <p:nvSpPr>
          <p:cNvPr id="510984" name="Rectangle 8"/>
          <p:cNvSpPr>
            <a:spLocks noChangeArrowheads="1"/>
          </p:cNvSpPr>
          <p:nvPr/>
        </p:nvSpPr>
        <p:spPr bwMode="auto">
          <a:xfrm>
            <a:off x="3419475" y="1196975"/>
            <a:ext cx="4070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主要来自</a:t>
            </a:r>
            <a:r>
              <a:rPr lang="zh-CN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原核生物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288" y="1989138"/>
            <a:ext cx="482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4000" b="1">
                <a:solidFill>
                  <a:srgbClr val="0000FF"/>
                </a:solidFill>
                <a:ea typeface="隶书" pitchFamily="49" charset="-122"/>
              </a:rPr>
              <a:t>（</a:t>
            </a:r>
            <a:r>
              <a:rPr lang="en-US" altLang="zh-CN" sz="4000" b="1">
                <a:solidFill>
                  <a:srgbClr val="0000FF"/>
                </a:solidFill>
                <a:ea typeface="隶书" pitchFamily="49" charset="-122"/>
              </a:rPr>
              <a:t>2</a:t>
            </a:r>
            <a:r>
              <a:rPr lang="zh-CN" altLang="en-US" sz="4000" b="1">
                <a:solidFill>
                  <a:srgbClr val="0000FF"/>
                </a:solidFill>
                <a:ea typeface="隶书" pitchFamily="49" charset="-122"/>
              </a:rPr>
              <a:t>）</a:t>
            </a:r>
            <a:r>
              <a:rPr lang="zh-CN" alt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作用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及</a:t>
            </a:r>
            <a:r>
              <a:rPr lang="zh-CN" alt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特点</a:t>
            </a: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：</a:t>
            </a:r>
            <a:endParaRPr lang="zh-CN" altLang="en-US" sz="4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隶书" pitchFamily="49" charset="-122"/>
            </a:endParaRPr>
          </a:p>
        </p:txBody>
      </p:sp>
      <p:sp>
        <p:nvSpPr>
          <p:cNvPr id="510986" name="Rectangle 4"/>
          <p:cNvSpPr>
            <a:spLocks noChangeArrowheads="1"/>
          </p:cNvSpPr>
          <p:nvPr/>
        </p:nvSpPr>
        <p:spPr bwMode="auto">
          <a:xfrm>
            <a:off x="755650" y="2924175"/>
            <a:ext cx="8064500" cy="1295400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4000" b="1">
                <a:solidFill>
                  <a:srgbClr val="0000FF"/>
                </a:solidFill>
                <a:ea typeface="隶书" pitchFamily="49" charset="-122"/>
              </a:rPr>
              <a:t>   </a:t>
            </a:r>
            <a:r>
              <a:rPr lang="zh-CN" altLang="en-US" sz="3600" b="1">
                <a:solidFill>
                  <a:srgbClr val="0000FF"/>
                </a:solidFill>
                <a:ea typeface="隶书" pitchFamily="49" charset="-122"/>
              </a:rPr>
              <a:t>能</a:t>
            </a:r>
            <a:r>
              <a:rPr lang="zh-CN" alt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识别</a:t>
            </a:r>
            <a:r>
              <a:rPr lang="en-US" altLang="zh-CN" sz="3600" b="1">
                <a:solidFill>
                  <a:srgbClr val="0000FF"/>
                </a:solidFill>
                <a:ea typeface="隶书" pitchFamily="49" charset="-122"/>
              </a:rPr>
              <a:t>DNA</a:t>
            </a:r>
            <a:r>
              <a:rPr lang="zh-CN" altLang="en-US" sz="3600" b="1">
                <a:solidFill>
                  <a:srgbClr val="0000FF"/>
                </a:solidFill>
                <a:ea typeface="隶书" pitchFamily="49" charset="-122"/>
              </a:rPr>
              <a:t>分子中</a:t>
            </a:r>
            <a:r>
              <a:rPr lang="zh-CN" alt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特定核苷酸序列</a:t>
            </a:r>
            <a:r>
              <a:rPr lang="zh-CN" altLang="en-US" sz="3600" b="1">
                <a:solidFill>
                  <a:srgbClr val="0000FF"/>
                </a:solidFill>
                <a:ea typeface="隶书" pitchFamily="49" charset="-122"/>
              </a:rPr>
              <a:t>， </a:t>
            </a:r>
          </a:p>
          <a:p>
            <a:r>
              <a:rPr lang="zh-CN" altLang="en-US" sz="3600" b="1">
                <a:solidFill>
                  <a:srgbClr val="0000FF"/>
                </a:solidFill>
                <a:ea typeface="隶书" pitchFamily="49" charset="-122"/>
              </a:rPr>
              <a:t>并在</a:t>
            </a:r>
            <a:r>
              <a:rPr lang="zh-CN" alt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特定位点</a:t>
            </a:r>
            <a:r>
              <a:rPr lang="zh-CN" altLang="en-US" sz="3600" b="1">
                <a:solidFill>
                  <a:srgbClr val="0000FF"/>
                </a:solidFill>
                <a:ea typeface="隶书" pitchFamily="49" charset="-122"/>
              </a:rPr>
              <a:t>切断</a:t>
            </a:r>
            <a:r>
              <a:rPr lang="zh-CN" alt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磷酸二酯键</a:t>
            </a:r>
            <a:r>
              <a:rPr lang="zh-CN" altLang="en-US" sz="3600" b="1">
                <a:solidFill>
                  <a:srgbClr val="0000FF"/>
                </a:solidFill>
                <a:ea typeface="隶书" pitchFamily="49" charset="-122"/>
              </a:rPr>
              <a:t>。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313" y="4292600"/>
            <a:ext cx="5905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（</a:t>
            </a:r>
            <a:r>
              <a:rPr lang="en-US" altLang="zh-CN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3</a:t>
            </a: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）</a:t>
            </a:r>
            <a:r>
              <a:rPr lang="zh-CN" alt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切割方式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及</a:t>
            </a:r>
            <a:r>
              <a:rPr lang="zh-CN" alt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结果</a:t>
            </a:r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：</a:t>
            </a:r>
            <a:endParaRPr lang="zh-CN" altLang="en-US" sz="4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隶书" pitchFamily="49" charset="-122"/>
            </a:endParaRPr>
          </a:p>
        </p:txBody>
      </p:sp>
      <p:sp>
        <p:nvSpPr>
          <p:cNvPr id="510988" name="Rectangle 12"/>
          <p:cNvSpPr>
            <a:spLocks noChangeArrowheads="1"/>
          </p:cNvSpPr>
          <p:nvPr/>
        </p:nvSpPr>
        <p:spPr bwMode="auto">
          <a:xfrm>
            <a:off x="4787900" y="2060575"/>
            <a:ext cx="3097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具有</a:t>
            </a:r>
            <a:r>
              <a:rPr lang="zh-CN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特异性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3238" y="5157788"/>
            <a:ext cx="86407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4000" b="1">
                <a:solidFill>
                  <a:srgbClr val="0000FF"/>
                </a:solidFill>
                <a:ea typeface="隶书" pitchFamily="49" charset="-122"/>
              </a:rPr>
              <a:t>    </a:t>
            </a: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可将</a:t>
            </a: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分子切出</a:t>
            </a:r>
            <a:r>
              <a:rPr lang="zh-CN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黏性末端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和</a:t>
            </a:r>
            <a:r>
              <a:rPr lang="zh-CN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平末端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0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0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4" grpId="0"/>
      <p:bldP spid="4" grpId="0"/>
      <p:bldP spid="510988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468313" y="404813"/>
            <a:ext cx="3095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5000"/>
              </a:spcBef>
            </a:pPr>
            <a:r>
              <a:rPr lang="zh-CN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（</a:t>
            </a:r>
            <a:r>
              <a:rPr lang="en-US" altLang="zh-CN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2</a:t>
            </a:r>
            <a:r>
              <a:rPr lang="zh-CN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）种类：</a:t>
            </a:r>
          </a:p>
        </p:txBody>
      </p:sp>
      <p:sp>
        <p:nvSpPr>
          <p:cNvPr id="37785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78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flipV="1">
            <a:off x="8686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77861" name="Group 5"/>
          <p:cNvGraphicFramePr>
            <a:graphicFrameLocks noGrp="1"/>
          </p:cNvGraphicFramePr>
          <p:nvPr/>
        </p:nvGraphicFramePr>
        <p:xfrm>
          <a:off x="179388" y="1282700"/>
          <a:ext cx="8856662" cy="3182939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华文中宋" pitchFamily="2" charset="-122"/>
                        </a:rPr>
                        <a:t>种 类</a:t>
                      </a: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  <a:ea typeface="华文中宋" pitchFamily="2" charset="-12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  <a:ea typeface="华文中宋" pitchFamily="2" charset="-12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  <a:ea typeface="华文中宋" pitchFamily="2" charset="-12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  <a:ea typeface="华文中宋" pitchFamily="2" charset="-12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  <a:ea typeface="华文中宋" pitchFamily="2" charset="-122"/>
                      </a:endParaRP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  <a:ea typeface="华文中宋" pitchFamily="2" charset="-12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  <a:ea typeface="华文中宋" pitchFamily="2" charset="-12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  <a:ea typeface="华文中宋" pitchFamily="2" charset="-12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  <a:ea typeface="华文中宋" pitchFamily="2" charset="-122"/>
                      </a:endParaRPr>
                    </a:p>
                  </a:txBody>
                  <a:tcPr marL="72000" marR="72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  <a:ea typeface="华文中宋" pitchFamily="2" charset="-12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9999"/>
                        </a:solidFill>
                        <a:effectLst/>
                        <a:latin typeface="Arial" pitchFamily="34" charset="0"/>
                        <a:ea typeface="华文中宋" pitchFamily="2" charset="-12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7887" name="Text Box 31"/>
          <p:cNvSpPr txBox="1">
            <a:spLocks noChangeArrowheads="1"/>
          </p:cNvSpPr>
          <p:nvPr/>
        </p:nvSpPr>
        <p:spPr bwMode="auto">
          <a:xfrm>
            <a:off x="179388" y="2651125"/>
            <a:ext cx="287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E·coli</a:t>
            </a:r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DNA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连接酶</a:t>
            </a:r>
          </a:p>
        </p:txBody>
      </p:sp>
      <p:sp>
        <p:nvSpPr>
          <p:cNvPr id="377888" name="Text Box 32"/>
          <p:cNvSpPr txBox="1">
            <a:spLocks noChangeArrowheads="1"/>
          </p:cNvSpPr>
          <p:nvPr/>
        </p:nvSpPr>
        <p:spPr bwMode="auto">
          <a:xfrm>
            <a:off x="396875" y="3716338"/>
            <a:ext cx="2519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T</a:t>
            </a:r>
            <a:r>
              <a:rPr lang="en-US" altLang="zh-CN" sz="28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4</a:t>
            </a:r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DNA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连接酶</a:t>
            </a:r>
          </a:p>
        </p:txBody>
      </p:sp>
      <p:sp>
        <p:nvSpPr>
          <p:cNvPr id="377889" name="Text Box 33"/>
          <p:cNvSpPr txBox="1">
            <a:spLocks noChangeArrowheads="1"/>
          </p:cNvSpPr>
          <p:nvPr/>
        </p:nvSpPr>
        <p:spPr bwMode="auto">
          <a:xfrm>
            <a:off x="3132138" y="155575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来源</a:t>
            </a:r>
          </a:p>
        </p:txBody>
      </p:sp>
      <p:sp>
        <p:nvSpPr>
          <p:cNvPr id="377890" name="Text Box 34"/>
          <p:cNvSpPr txBox="1">
            <a:spLocks noChangeArrowheads="1"/>
          </p:cNvSpPr>
          <p:nvPr/>
        </p:nvSpPr>
        <p:spPr bwMode="auto">
          <a:xfrm>
            <a:off x="6011863" y="1268413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功能</a:t>
            </a:r>
          </a:p>
        </p:txBody>
      </p:sp>
      <p:sp>
        <p:nvSpPr>
          <p:cNvPr id="377891" name="Text Box 35"/>
          <p:cNvSpPr txBox="1">
            <a:spLocks noChangeArrowheads="1"/>
          </p:cNvSpPr>
          <p:nvPr/>
        </p:nvSpPr>
        <p:spPr bwMode="auto">
          <a:xfrm>
            <a:off x="2914650" y="2651125"/>
            <a:ext cx="1943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大肠杆菌</a:t>
            </a:r>
          </a:p>
        </p:txBody>
      </p:sp>
      <p:sp>
        <p:nvSpPr>
          <p:cNvPr id="377892" name="Text Box 36"/>
          <p:cNvSpPr txBox="1">
            <a:spLocks noChangeArrowheads="1"/>
          </p:cNvSpPr>
          <p:nvPr/>
        </p:nvSpPr>
        <p:spPr bwMode="auto">
          <a:xfrm>
            <a:off x="2771775" y="3716338"/>
            <a:ext cx="223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u="sng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T</a:t>
            </a:r>
            <a:r>
              <a:rPr lang="en-US" altLang="zh-CN" sz="2800" b="1" u="sng" baseline="-250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4</a:t>
            </a:r>
            <a:r>
              <a:rPr lang="zh-CN" altLang="en-US" sz="2800" b="1" u="sng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噬菌体</a:t>
            </a:r>
          </a:p>
        </p:txBody>
      </p:sp>
      <p:sp>
        <p:nvSpPr>
          <p:cNvPr id="377893" name="Text Box 37"/>
          <p:cNvSpPr txBox="1">
            <a:spLocks noChangeArrowheads="1"/>
          </p:cNvSpPr>
          <p:nvPr/>
        </p:nvSpPr>
        <p:spPr bwMode="auto">
          <a:xfrm>
            <a:off x="4645025" y="2722563"/>
            <a:ext cx="1295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恢复</a:t>
            </a:r>
          </a:p>
          <a:p>
            <a:pPr algn="ctr"/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磷酸</a:t>
            </a:r>
          </a:p>
          <a:p>
            <a:pPr algn="ctr"/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二酯键</a:t>
            </a:r>
          </a:p>
        </p:txBody>
      </p:sp>
      <p:sp>
        <p:nvSpPr>
          <p:cNvPr id="377894" name="Text Box 38"/>
          <p:cNvSpPr txBox="1">
            <a:spLocks noChangeArrowheads="1"/>
          </p:cNvSpPr>
          <p:nvPr/>
        </p:nvSpPr>
        <p:spPr bwMode="auto">
          <a:xfrm>
            <a:off x="5976938" y="2651125"/>
            <a:ext cx="305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只能连接</a:t>
            </a:r>
            <a:r>
              <a:rPr lang="zh-CN" altLang="en-US" sz="2800" b="1">
                <a:solidFill>
                  <a:srgbClr val="FF00FF"/>
                </a:solidFill>
                <a:latin typeface="Times New Roman" pitchFamily="18" charset="0"/>
                <a:ea typeface="华文中宋" pitchFamily="2" charset="-122"/>
              </a:rPr>
              <a:t>黏性末端</a:t>
            </a:r>
          </a:p>
        </p:txBody>
      </p:sp>
      <p:sp>
        <p:nvSpPr>
          <p:cNvPr id="377895" name="Text Box 39"/>
          <p:cNvSpPr txBox="1">
            <a:spLocks noChangeArrowheads="1"/>
          </p:cNvSpPr>
          <p:nvPr/>
        </p:nvSpPr>
        <p:spPr bwMode="auto">
          <a:xfrm>
            <a:off x="5867400" y="3514725"/>
            <a:ext cx="3241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能连接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黏性末端和平末端</a:t>
            </a:r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效率较低</a:t>
            </a:r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)</a:t>
            </a:r>
          </a:p>
        </p:txBody>
      </p:sp>
      <p:sp>
        <p:nvSpPr>
          <p:cNvPr id="377896" name="Text Box 40"/>
          <p:cNvSpPr txBox="1">
            <a:spLocks noChangeArrowheads="1"/>
          </p:cNvSpPr>
          <p:nvPr/>
        </p:nvSpPr>
        <p:spPr bwMode="auto">
          <a:xfrm>
            <a:off x="4643438" y="184467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相同点</a:t>
            </a:r>
          </a:p>
        </p:txBody>
      </p:sp>
      <p:sp>
        <p:nvSpPr>
          <p:cNvPr id="377897" name="Text Box 41"/>
          <p:cNvSpPr txBox="1">
            <a:spLocks noChangeArrowheads="1"/>
          </p:cNvSpPr>
          <p:nvPr/>
        </p:nvSpPr>
        <p:spPr bwMode="auto">
          <a:xfrm>
            <a:off x="6804025" y="18446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差别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7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7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7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7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37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 autoUpdateAnimBg="0"/>
      <p:bldP spid="377887" grpId="0" autoUpdateAnimBg="0"/>
      <p:bldP spid="377888" grpId="0" autoUpdateAnimBg="0"/>
      <p:bldP spid="377889" grpId="0" autoUpdateAnimBg="0"/>
      <p:bldP spid="377890" grpId="0" autoUpdateAnimBg="0"/>
      <p:bldP spid="377891" grpId="0" autoUpdateAnimBg="0"/>
      <p:bldP spid="377892" grpId="0" autoUpdateAnimBg="0"/>
      <p:bldP spid="377893" grpId="0" autoUpdateAnimBg="0"/>
      <p:bldP spid="377894" grpId="0" autoUpdateAnimBg="0"/>
      <p:bldP spid="377895" grpId="0" autoUpdateAnimBg="0"/>
      <p:bldP spid="377896" grpId="0" autoUpdateAnimBg="0"/>
      <p:bldP spid="37789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4" name="Rectangle 4"/>
          <p:cNvSpPr>
            <a:spLocks noChangeArrowheads="1"/>
          </p:cNvSpPr>
          <p:nvPr/>
        </p:nvSpPr>
        <p:spPr bwMode="auto">
          <a:xfrm>
            <a:off x="250825" y="188913"/>
            <a:ext cx="7921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3. </a:t>
            </a:r>
            <a:r>
              <a:rPr lang="zh-CN" alt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基因的运载工具</a:t>
            </a:r>
            <a:r>
              <a:rPr lang="en-US" altLang="zh-CN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——</a:t>
            </a:r>
            <a:r>
              <a:rPr lang="zh-CN" alt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载体</a:t>
            </a:r>
          </a:p>
        </p:txBody>
      </p:sp>
      <p:sp>
        <p:nvSpPr>
          <p:cNvPr id="455698" name="Text Box 18"/>
          <p:cNvSpPr txBox="1">
            <a:spLocks noChangeArrowheads="1"/>
          </p:cNvSpPr>
          <p:nvPr/>
        </p:nvSpPr>
        <p:spPr bwMode="auto">
          <a:xfrm>
            <a:off x="0" y="1052513"/>
            <a:ext cx="2268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）</a:t>
            </a:r>
            <a:r>
              <a:rPr lang="zh-CN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作用</a:t>
            </a: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: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79388" y="2349500"/>
            <a:ext cx="3960812" cy="1223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85725" tIns="47624" rIns="85725" bIns="47624"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质粒</a:t>
            </a:r>
            <a:r>
              <a:rPr lang="zh-CN" altLang="en-US" sz="36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、</a:t>
            </a:r>
            <a:r>
              <a:rPr lang="zh-CN" altLang="en-US" sz="3600" b="1" u="sng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噬菌体</a:t>
            </a:r>
            <a:r>
              <a:rPr lang="zh-CN" altLang="en-US" sz="36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和</a:t>
            </a:r>
            <a:r>
              <a:rPr lang="zh-CN" altLang="en-US" sz="3600" b="1" u="sng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动植物病毒</a:t>
            </a:r>
            <a:r>
              <a:rPr lang="zh-CN" altLang="en-US" sz="36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等</a:t>
            </a:r>
            <a:endParaRPr lang="zh-CN" altLang="en-US" sz="4000" b="1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55700" name="Picture 20" descr="6731t03-0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 l="2016" t="8618" r="2464" b="5276"/>
          <a:stretch>
            <a:fillRect/>
          </a:stretch>
        </p:blipFill>
        <p:spPr bwMode="auto">
          <a:xfrm>
            <a:off x="4140200" y="1989138"/>
            <a:ext cx="4264025" cy="4535487"/>
          </a:xfrm>
          <a:prstGeom prst="rect">
            <a:avLst/>
          </a:prstGeom>
          <a:noFill/>
        </p:spPr>
      </p:pic>
      <p:sp>
        <p:nvSpPr>
          <p:cNvPr id="455701" name="Text Box 21"/>
          <p:cNvSpPr txBox="1">
            <a:spLocks noChangeArrowheads="1"/>
          </p:cNvSpPr>
          <p:nvPr/>
        </p:nvSpPr>
        <p:spPr bwMode="auto">
          <a:xfrm>
            <a:off x="468313" y="3716338"/>
            <a:ext cx="349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◆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质粒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是</a:t>
            </a:r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最常用的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载体</a:t>
            </a:r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：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539750" y="4221163"/>
            <a:ext cx="3598863" cy="2135187"/>
          </a:xfrm>
          <a:prstGeom prst="rect">
            <a:avLst/>
          </a:prstGeom>
          <a:noFill/>
          <a:ln w="63500">
            <a:noFill/>
            <a:miter lim="800000"/>
            <a:headEnd/>
            <a:tailEnd type="none" w="lg" len="med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96402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800" b="1">
                <a:solidFill>
                  <a:srgbClr val="096402"/>
                </a:solidFill>
                <a:latin typeface="黑体" pitchFamily="49" charset="-122"/>
                <a:ea typeface="隶书" pitchFamily="49" charset="-122"/>
              </a:rPr>
              <a:t>质粒存在于许多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隶书" pitchFamily="49" charset="-122"/>
              </a:rPr>
              <a:t>细菌</a:t>
            </a:r>
            <a:r>
              <a:rPr lang="zh-CN" altLang="en-US" sz="2800" b="1">
                <a:solidFill>
                  <a:srgbClr val="096402"/>
                </a:solidFill>
                <a:latin typeface="黑体" pitchFamily="49" charset="-122"/>
                <a:ea typeface="隶书" pitchFamily="49" charset="-122"/>
              </a:rPr>
              <a:t>和</a:t>
            </a:r>
            <a:r>
              <a:rPr lang="zh-CN" altLang="en-US" sz="2800" b="1" u="sng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隶书" pitchFamily="49" charset="-122"/>
              </a:rPr>
              <a:t>酵母菌</a:t>
            </a:r>
            <a:r>
              <a:rPr lang="zh-CN" altLang="en-US" sz="2800" b="1">
                <a:solidFill>
                  <a:srgbClr val="096402"/>
                </a:solidFill>
                <a:latin typeface="黑体" pitchFamily="49" charset="-122"/>
                <a:ea typeface="隶书" pitchFamily="49" charset="-122"/>
              </a:rPr>
              <a:t>等生物中</a:t>
            </a:r>
            <a:r>
              <a:rPr lang="en-US" altLang="zh-CN" sz="2800" b="1">
                <a:solidFill>
                  <a:srgbClr val="096402"/>
                </a:solidFill>
                <a:latin typeface="黑体" pitchFamily="49" charset="-122"/>
                <a:ea typeface="隶书" pitchFamily="49" charset="-122"/>
              </a:rPr>
              <a:t>,</a:t>
            </a:r>
            <a:r>
              <a:rPr lang="zh-CN" altLang="en-US" sz="2800" b="1">
                <a:solidFill>
                  <a:srgbClr val="096402"/>
                </a:solidFill>
                <a:latin typeface="黑体" pitchFamily="49" charset="-122"/>
                <a:ea typeface="隶书" pitchFamily="49" charset="-122"/>
              </a:rPr>
              <a:t>是细胞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拟核或染色体外</a:t>
            </a:r>
            <a:r>
              <a:rPr lang="zh-CN" altLang="en-US" sz="2800" b="1">
                <a:solidFill>
                  <a:srgbClr val="096402"/>
                </a:solidFill>
                <a:latin typeface="黑体" pitchFamily="49" charset="-122"/>
                <a:ea typeface="隶书" pitchFamily="49" charset="-122"/>
              </a:rPr>
              <a:t>能够</a:t>
            </a:r>
            <a:r>
              <a:rPr lang="zh-CN" altLang="en-US" sz="2800" b="1" u="sng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隶书" pitchFamily="49" charset="-122"/>
              </a:rPr>
              <a:t>自主复制</a:t>
            </a:r>
            <a:r>
              <a:rPr lang="zh-CN" altLang="en-US" sz="2800" b="1">
                <a:solidFill>
                  <a:srgbClr val="096402"/>
                </a:solidFill>
                <a:latin typeface="黑体" pitchFamily="49" charset="-122"/>
                <a:ea typeface="隶书" pitchFamily="49" charset="-122"/>
              </a:rPr>
              <a:t>的很小的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隶书" pitchFamily="49" charset="-122"/>
              </a:rPr>
              <a:t>环状</a:t>
            </a:r>
            <a:r>
              <a:rPr lang="en-US" altLang="zh-CN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隶书" pitchFamily="49" charset="-122"/>
              </a:rPr>
              <a:t>DNA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隶书" pitchFamily="49" charset="-122"/>
              </a:rPr>
              <a:t>分子</a:t>
            </a:r>
            <a:r>
              <a:rPr lang="zh-CN" altLang="en-US" sz="2800" b="1">
                <a:solidFill>
                  <a:srgbClr val="096402"/>
                </a:solidFill>
                <a:latin typeface="黑体" pitchFamily="49" charset="-122"/>
                <a:ea typeface="隶书" pitchFamily="49" charset="-122"/>
              </a:rPr>
              <a:t>。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隶书" pitchFamily="49" charset="-122"/>
              </a:rPr>
              <a:t>　</a:t>
            </a:r>
          </a:p>
        </p:txBody>
      </p:sp>
      <p:sp>
        <p:nvSpPr>
          <p:cNvPr id="455703" name="AutoShape 8"/>
          <p:cNvSpPr>
            <a:spLocks noChangeArrowheads="1"/>
          </p:cNvSpPr>
          <p:nvPr/>
        </p:nvSpPr>
        <p:spPr bwMode="auto">
          <a:xfrm rot="-1972389">
            <a:off x="6372225" y="4508500"/>
            <a:ext cx="792163" cy="141288"/>
          </a:xfrm>
          <a:prstGeom prst="leftArrow">
            <a:avLst>
              <a:gd name="adj1" fmla="val 50000"/>
              <a:gd name="adj2" fmla="val 1401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800"/>
          </a:p>
        </p:txBody>
      </p:sp>
      <p:sp>
        <p:nvSpPr>
          <p:cNvPr id="455704" name="Text Box 24"/>
          <p:cNvSpPr txBox="1">
            <a:spLocks noChangeArrowheads="1"/>
          </p:cNvSpPr>
          <p:nvPr/>
        </p:nvSpPr>
        <p:spPr bwMode="auto">
          <a:xfrm>
            <a:off x="6588125" y="4005263"/>
            <a:ext cx="255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标记基因</a:t>
            </a:r>
            <a:r>
              <a:rPr lang="zh-CN" altLang="en-US" sz="1800" b="1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，便于</a:t>
            </a:r>
            <a:r>
              <a:rPr lang="zh-CN" alt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检测</a:t>
            </a:r>
            <a:endParaRPr lang="zh-CN" alt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55706" name="Text Box 26"/>
          <p:cNvSpPr txBox="1">
            <a:spLocks noChangeArrowheads="1"/>
          </p:cNvSpPr>
          <p:nvPr/>
        </p:nvSpPr>
        <p:spPr bwMode="auto">
          <a:xfrm>
            <a:off x="0" y="1989138"/>
            <a:ext cx="3492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）常用的运载体</a:t>
            </a: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:</a:t>
            </a:r>
          </a:p>
        </p:txBody>
      </p:sp>
      <p:sp>
        <p:nvSpPr>
          <p:cNvPr id="455707" name="Rectangle 27"/>
          <p:cNvSpPr>
            <a:spLocks noChangeArrowheads="1"/>
          </p:cNvSpPr>
          <p:nvPr/>
        </p:nvSpPr>
        <p:spPr bwMode="auto">
          <a:xfrm>
            <a:off x="2195513" y="908050"/>
            <a:ext cx="5400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</a:rPr>
              <a:t>①</a:t>
            </a: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将目的基因</a:t>
            </a:r>
            <a:r>
              <a:rPr lang="zh-CN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送入受体细胞</a:t>
            </a:r>
          </a:p>
          <a:p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②</a:t>
            </a:r>
            <a:r>
              <a:rPr lang="zh-CN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大量复制</a:t>
            </a: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目的基因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5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5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5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5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98" grpId="0"/>
      <p:bldP spid="455701" grpId="0"/>
      <p:bldP spid="233479" grpId="0"/>
      <p:bldP spid="455703" grpId="0" animBg="1"/>
      <p:bldP spid="4557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179388" y="404813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（</a:t>
            </a: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3</a:t>
            </a: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）作为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基因载体</a:t>
            </a:r>
            <a:r>
              <a:rPr lang="zh-CN" altLang="en-US" b="1" u="sng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须具备的条件</a:t>
            </a: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:</a:t>
            </a:r>
          </a:p>
        </p:txBody>
      </p:sp>
      <p:sp>
        <p:nvSpPr>
          <p:cNvPr id="457739" name="Text Box 11"/>
          <p:cNvSpPr txBox="1">
            <a:spLocks noChangeArrowheads="1"/>
          </p:cNvSpPr>
          <p:nvPr/>
        </p:nvSpPr>
        <p:spPr bwMode="auto">
          <a:xfrm>
            <a:off x="827088" y="5949950"/>
            <a:ext cx="7632700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注意：</a:t>
            </a:r>
            <a:r>
              <a:rPr lang="zh-CN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微软雅黑" pitchFamily="34" charset="-122"/>
              </a:rPr>
              <a:t>真正用作</a:t>
            </a:r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基因载体</a:t>
            </a:r>
            <a:r>
              <a:rPr lang="zh-CN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微软雅黑" pitchFamily="34" charset="-122"/>
              </a:rPr>
              <a:t>的质粒</a:t>
            </a:r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都是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人工改造过的</a:t>
            </a:r>
            <a:r>
              <a:rPr lang="zh-CN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微软雅黑" pitchFamily="34" charset="-122"/>
              </a:rPr>
              <a:t>。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8313" y="1196975"/>
            <a:ext cx="7921625" cy="1155700"/>
            <a:chOff x="295" y="799"/>
            <a:chExt cx="4990" cy="728"/>
          </a:xfrm>
        </p:grpSpPr>
        <p:sp>
          <p:nvSpPr>
            <p:cNvPr id="457740" name="Text Box 12"/>
            <p:cNvSpPr txBox="1">
              <a:spLocks noChangeArrowheads="1"/>
            </p:cNvSpPr>
            <p:nvPr/>
          </p:nvSpPr>
          <p:spPr bwMode="auto">
            <a:xfrm>
              <a:off x="295" y="799"/>
              <a:ext cx="4990" cy="3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kumimoji="1" lang="en-US" altLang="zh-CN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中宋" pitchFamily="2" charset="-122"/>
                </a:rPr>
                <a:t> </a:t>
              </a:r>
              <a:r>
                <a:rPr lang="en-US" altLang="zh-CN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①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能够在宿主细胞中</a:t>
              </a:r>
              <a:r>
                <a:rPr kumimoji="1" lang="zh-CN" altLang="en-US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复制并稳定地保存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，</a:t>
              </a:r>
            </a:p>
          </p:txBody>
        </p:sp>
        <p:sp>
          <p:nvSpPr>
            <p:cNvPr id="457742" name="Text Box 14"/>
            <p:cNvSpPr txBox="1">
              <a:spLocks noChangeArrowheads="1"/>
            </p:cNvSpPr>
            <p:nvPr/>
          </p:nvSpPr>
          <p:spPr bwMode="auto">
            <a:xfrm>
              <a:off x="1746" y="1162"/>
              <a:ext cx="3402" cy="3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  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以便于</a:t>
              </a:r>
              <a:r>
                <a:rPr kumimoji="1" lang="zh-CN" altLang="en-US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大量复制</a:t>
              </a:r>
              <a:r>
                <a:rPr lang="zh-CN" altLang="en-US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目的基因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。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23850" y="2420938"/>
            <a:ext cx="7920038" cy="1082675"/>
            <a:chOff x="204" y="1616"/>
            <a:chExt cx="4989" cy="682"/>
          </a:xfrm>
        </p:grpSpPr>
        <p:sp>
          <p:nvSpPr>
            <p:cNvPr id="457744" name="Text Box 16"/>
            <p:cNvSpPr txBox="1">
              <a:spLocks noChangeArrowheads="1"/>
            </p:cNvSpPr>
            <p:nvPr/>
          </p:nvSpPr>
          <p:spPr bwMode="auto">
            <a:xfrm>
              <a:off x="204" y="1616"/>
              <a:ext cx="4808" cy="3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zh-CN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②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具有</a:t>
              </a:r>
              <a:r>
                <a:rPr kumimoji="1" lang="zh-CN" altLang="en-US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一个至多个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限制酶</a:t>
              </a:r>
              <a:r>
                <a:rPr lang="zh-CN" altLang="en-US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切点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，以便于</a:t>
              </a:r>
            </a:p>
          </p:txBody>
        </p:sp>
        <p:sp>
          <p:nvSpPr>
            <p:cNvPr id="457745" name="Text Box 17"/>
            <p:cNvSpPr txBox="1">
              <a:spLocks noChangeArrowheads="1"/>
            </p:cNvSpPr>
            <p:nvPr/>
          </p:nvSpPr>
          <p:spPr bwMode="auto">
            <a:xfrm>
              <a:off x="385" y="1933"/>
              <a:ext cx="4808" cy="3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kumimoji="1" lang="en-US" altLang="zh-CN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  </a:t>
              </a:r>
              <a:r>
                <a:rPr kumimoji="1" lang="zh-CN" altLang="en-US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与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外源</a:t>
              </a:r>
              <a:r>
                <a:rPr lang="en-US" altLang="zh-CN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DNA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（</a:t>
              </a:r>
              <a:r>
                <a:rPr kumimoji="1" lang="zh-CN" altLang="en-US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目的基因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）</a:t>
              </a:r>
              <a:r>
                <a:rPr kumimoji="1" lang="zh-CN" altLang="en-US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连接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（插入）</a:t>
              </a:r>
            </a:p>
          </p:txBody>
        </p:sp>
      </p:grpSp>
      <p:sp>
        <p:nvSpPr>
          <p:cNvPr id="457751" name="Text Box 23"/>
          <p:cNvSpPr txBox="1">
            <a:spLocks noChangeArrowheads="1"/>
          </p:cNvSpPr>
          <p:nvPr/>
        </p:nvSpPr>
        <p:spPr bwMode="auto">
          <a:xfrm>
            <a:off x="395288" y="3644900"/>
            <a:ext cx="8135937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 </a:t>
            </a: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</a:rPr>
              <a:t>③</a:t>
            </a: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具有某些</a:t>
            </a:r>
            <a:r>
              <a:rPr kumimoji="1" lang="zh-CN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标记基因</a:t>
            </a: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，以便于</a:t>
            </a:r>
            <a:r>
              <a:rPr lang="zh-CN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筛选和鉴定</a:t>
            </a:r>
            <a:r>
              <a: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。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11188" y="4149725"/>
            <a:ext cx="7632700" cy="1084263"/>
            <a:chOff x="385" y="2704"/>
            <a:chExt cx="4808" cy="683"/>
          </a:xfrm>
        </p:grpSpPr>
        <p:sp>
          <p:nvSpPr>
            <p:cNvPr id="457741" name="Text Box 13"/>
            <p:cNvSpPr txBox="1">
              <a:spLocks noChangeArrowheads="1"/>
            </p:cNvSpPr>
            <p:nvPr/>
          </p:nvSpPr>
          <p:spPr bwMode="auto">
            <a:xfrm>
              <a:off x="385" y="2704"/>
              <a:ext cx="3584" cy="3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   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如：抗菌素的</a:t>
              </a:r>
              <a:r>
                <a:rPr lang="zh-CN" altLang="en-US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抗性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基因、</a:t>
              </a:r>
            </a:p>
          </p:txBody>
        </p:sp>
        <p:sp>
          <p:nvSpPr>
            <p:cNvPr id="457752" name="Text Box 24"/>
            <p:cNvSpPr txBox="1">
              <a:spLocks noChangeArrowheads="1"/>
            </p:cNvSpPr>
            <p:nvPr/>
          </p:nvSpPr>
          <p:spPr bwMode="auto">
            <a:xfrm>
              <a:off x="1519" y="3022"/>
              <a:ext cx="3674" cy="3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产物</a:t>
              </a:r>
              <a:r>
                <a:rPr lang="zh-CN" altLang="en-US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具有颜色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itchFamily="49" charset="-122"/>
                </a:rPr>
                <a:t>反应的基因等</a:t>
              </a: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。</a:t>
              </a:r>
              <a:endParaRPr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endParaRPr>
            </a:p>
          </p:txBody>
        </p:sp>
      </p:grpSp>
      <p:sp>
        <p:nvSpPr>
          <p:cNvPr id="457754" name="Rectangle 26"/>
          <p:cNvSpPr>
            <a:spLocks noChangeArrowheads="1"/>
          </p:cNvSpPr>
          <p:nvPr/>
        </p:nvSpPr>
        <p:spPr bwMode="auto">
          <a:xfrm>
            <a:off x="539750" y="5229225"/>
            <a:ext cx="3744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◆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对受体细胞</a:t>
            </a:r>
            <a:r>
              <a:rPr lang="zh-CN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无害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7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7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9" grpId="0" animBg="1"/>
      <p:bldP spid="457751" grpId="0"/>
      <p:bldP spid="4577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88913"/>
            <a:ext cx="7164388" cy="935037"/>
          </a:xfrm>
          <a:solidFill>
            <a:srgbClr val="FFFF99"/>
          </a:solidFill>
        </p:spPr>
        <p:txBody>
          <a:bodyPr/>
          <a:lstStyle/>
          <a:p>
            <a:r>
              <a:rPr lang="zh-CN" altLang="en-US" sz="4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基因工程的</a:t>
            </a: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基本操作程序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635375" y="21336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9966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635375" y="4581525"/>
            <a:ext cx="503238" cy="576263"/>
          </a:xfrm>
          <a:prstGeom prst="downArrow">
            <a:avLst>
              <a:gd name="adj1" fmla="val 50000"/>
              <a:gd name="adj2" fmla="val 28628"/>
            </a:avLst>
          </a:prstGeom>
          <a:solidFill>
            <a:srgbClr val="FF9966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635375" y="3357563"/>
            <a:ext cx="504825" cy="647700"/>
          </a:xfrm>
          <a:prstGeom prst="downArrow">
            <a:avLst>
              <a:gd name="adj1" fmla="val 50000"/>
              <a:gd name="adj2" fmla="val 32075"/>
            </a:avLst>
          </a:prstGeom>
          <a:solidFill>
            <a:srgbClr val="FF9966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8175" y="1484313"/>
            <a:ext cx="4176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1. 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目的基因</a:t>
            </a:r>
            <a:r>
              <a:rPr kumimoji="1"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获取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908175" y="2708275"/>
            <a:ext cx="4897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2. 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基因表达载体</a:t>
            </a:r>
            <a:r>
              <a:rPr kumimoji="1"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构建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08175" y="3933825"/>
            <a:ext cx="5472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将</a:t>
            </a:r>
            <a:r>
              <a:rPr kumimoji="1" lang="zh-CN" altLang="en-US" sz="32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目的基因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导入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受体细胞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908175" y="5084763"/>
            <a:ext cx="6767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4. 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目的基因</a:t>
            </a:r>
            <a:r>
              <a:rPr kumimoji="1"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检测和鉴定</a:t>
            </a:r>
            <a:r>
              <a:rPr kumimoji="1" lang="zh-CN" altLang="en-US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（与表达）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5125" grpId="0" animBg="1"/>
      <p:bldP spid="5126" grpId="0" animBg="1"/>
      <p:bldP spid="5127" grpId="0" animBg="1"/>
      <p:bldP spid="308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388" y="260350"/>
            <a:ext cx="5688012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（一）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rPr>
              <a:t>目的基因的获取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95288" y="1268413"/>
            <a:ext cx="5040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◆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初始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目的基因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的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获取方法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：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932363" y="981075"/>
            <a:ext cx="2808287" cy="1155700"/>
            <a:chOff x="3061" y="663"/>
            <a:chExt cx="1633" cy="728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152" y="663"/>
              <a:ext cx="1542" cy="728"/>
              <a:chOff x="3152" y="663"/>
              <a:chExt cx="1542" cy="728"/>
            </a:xfrm>
          </p:grpSpPr>
          <p:sp>
            <p:nvSpPr>
              <p:cNvPr id="2" name="Rectangle 8"/>
              <p:cNvSpPr>
                <a:spLocks noChangeArrowheads="1"/>
              </p:cNvSpPr>
              <p:nvPr/>
            </p:nvSpPr>
            <p:spPr bwMode="auto">
              <a:xfrm>
                <a:off x="3152" y="663"/>
                <a:ext cx="154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华文新魏" pitchFamily="2" charset="-122"/>
                  </a:rPr>
                  <a:t>  直接分离法</a:t>
                </a:r>
              </a:p>
            </p:txBody>
          </p:sp>
          <p:sp>
            <p:nvSpPr>
              <p:cNvPr id="3" name="Rectangle 8"/>
              <p:cNvSpPr>
                <a:spLocks noChangeArrowheads="1"/>
              </p:cNvSpPr>
              <p:nvPr/>
            </p:nvSpPr>
            <p:spPr bwMode="auto">
              <a:xfrm>
                <a:off x="3152" y="1026"/>
                <a:ext cx="131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华文新魏" pitchFamily="2" charset="-122"/>
                  </a:rPr>
                  <a:t> 人工合成</a:t>
                </a:r>
              </a:p>
            </p:txBody>
          </p:sp>
        </p:grpSp>
        <p:sp>
          <p:nvSpPr>
            <p:cNvPr id="4112" name="AutoShape 16"/>
            <p:cNvSpPr>
              <a:spLocks/>
            </p:cNvSpPr>
            <p:nvPr/>
          </p:nvSpPr>
          <p:spPr bwMode="auto">
            <a:xfrm>
              <a:off x="3061" y="799"/>
              <a:ext cx="182" cy="408"/>
            </a:xfrm>
            <a:prstGeom prst="leftBrace">
              <a:avLst>
                <a:gd name="adj1" fmla="val 18681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850" y="2133600"/>
            <a:ext cx="56880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1.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从基因文库中获取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目的基因</a:t>
            </a:r>
          </a:p>
        </p:txBody>
      </p:sp>
      <p:sp>
        <p:nvSpPr>
          <p:cNvPr id="4116" name="Rectangle 4"/>
          <p:cNvSpPr>
            <a:spLocks noChangeArrowheads="1"/>
          </p:cNvSpPr>
          <p:nvPr/>
        </p:nvSpPr>
        <p:spPr bwMode="auto">
          <a:xfrm>
            <a:off x="684213" y="2924175"/>
            <a:ext cx="7850187" cy="15843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009999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将含有某种生物</a:t>
            </a:r>
            <a:r>
              <a:rPr kumimoji="1" lang="zh-CN" alt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不同基因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的许多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DNA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片断，导入到</a:t>
            </a:r>
            <a:r>
              <a:rPr kumimoji="1" lang="zh-CN" alt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受体菌的群体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中，各个受体菌分别含有这种生物的不同基因，称为</a:t>
            </a:r>
            <a:r>
              <a:rPr kumimoji="1" lang="zh-CN" alt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基因文库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。</a:t>
            </a:r>
          </a:p>
        </p:txBody>
      </p:sp>
      <p:sp>
        <p:nvSpPr>
          <p:cNvPr id="4118" name="Text Box 6"/>
          <p:cNvSpPr txBox="1">
            <a:spLocks noChangeArrowheads="1"/>
          </p:cNvSpPr>
          <p:nvPr/>
        </p:nvSpPr>
        <p:spPr bwMode="auto">
          <a:xfrm>
            <a:off x="539750" y="4941888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基因文库</a:t>
            </a:r>
            <a:r>
              <a:rPr kumimoji="1" lang="zh-CN" altLang="en-US" sz="4000" b="1">
                <a:solidFill>
                  <a:srgbClr val="009999"/>
                </a:solidFill>
                <a:latin typeface="Times New Roman" pitchFamily="18" charset="0"/>
              </a:rPr>
              <a:t>       </a:t>
            </a:r>
          </a:p>
        </p:txBody>
      </p:sp>
      <p:sp>
        <p:nvSpPr>
          <p:cNvPr id="4119" name="AutoShape 7"/>
          <p:cNvSpPr>
            <a:spLocks/>
          </p:cNvSpPr>
          <p:nvPr/>
        </p:nvSpPr>
        <p:spPr bwMode="auto">
          <a:xfrm>
            <a:off x="2339975" y="5013325"/>
            <a:ext cx="215900" cy="863600"/>
          </a:xfrm>
          <a:prstGeom prst="leftBrace">
            <a:avLst>
              <a:gd name="adj1" fmla="val 3333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4122" name="Text Box 6"/>
          <p:cNvSpPr txBox="1">
            <a:spLocks noChangeArrowheads="1"/>
          </p:cNvSpPr>
          <p:nvPr/>
        </p:nvSpPr>
        <p:spPr bwMode="auto">
          <a:xfrm>
            <a:off x="2555875" y="4652963"/>
            <a:ext cx="2592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基因组文库</a:t>
            </a:r>
            <a:r>
              <a:rPr kumimoji="1" lang="zh-CN" altLang="en-US" sz="4000" b="1">
                <a:solidFill>
                  <a:srgbClr val="009999"/>
                </a:solidFill>
                <a:latin typeface="Times New Roman" pitchFamily="18" charset="0"/>
              </a:rPr>
              <a:t>       </a:t>
            </a:r>
          </a:p>
        </p:txBody>
      </p:sp>
      <p:sp>
        <p:nvSpPr>
          <p:cNvPr id="4123" name="Text Box 6"/>
          <p:cNvSpPr txBox="1">
            <a:spLocks noChangeArrowheads="1"/>
          </p:cNvSpPr>
          <p:nvPr/>
        </p:nvSpPr>
        <p:spPr bwMode="auto">
          <a:xfrm>
            <a:off x="2627313" y="5516563"/>
            <a:ext cx="540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cDNA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文库</a:t>
            </a:r>
            <a:r>
              <a:rPr kumimoji="1" lang="zh-CN" altLang="en-US" sz="32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2800" b="1">
                <a:solidFill>
                  <a:srgbClr val="3333FF"/>
                </a:solidFill>
                <a:latin typeface="Times New Roman" pitchFamily="18" charset="0"/>
              </a:rPr>
              <a:t>（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部分基因文库</a:t>
            </a:r>
            <a:r>
              <a:rPr kumimoji="1" lang="zh-CN" altLang="en-US" sz="2800" b="1">
                <a:solidFill>
                  <a:srgbClr val="3333FF"/>
                </a:solidFill>
                <a:latin typeface="Times New Roman" pitchFamily="18" charset="0"/>
              </a:rPr>
              <a:t>）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8194" grpId="0"/>
      <p:bldP spid="4116" grpId="0" build="p" animBg="1"/>
      <p:bldP spid="4118" grpId="0"/>
      <p:bldP spid="4119" grpId="0" animBg="1"/>
      <p:bldP spid="41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23850" y="1052513"/>
            <a:ext cx="4267200" cy="4419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430212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黑体" pitchFamily="49" charset="-122"/>
                <a:ea typeface="黑体" pitchFamily="49" charset="-122"/>
              </a:rPr>
              <a:t>某生物体内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全部</a:t>
            </a:r>
            <a:r>
              <a:rPr kumimoji="1"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DNA</a:t>
            </a:r>
            <a:r>
              <a:rPr kumimoji="1" lang="en-US" altLang="zh-CN" sz="3200" b="1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69913" y="2743200"/>
            <a:ext cx="346075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黑体" pitchFamily="49" charset="-122"/>
                <a:ea typeface="黑体" pitchFamily="49" charset="-122"/>
              </a:rPr>
              <a:t>许多</a:t>
            </a:r>
            <a:r>
              <a:rPr kumimoji="1" lang="en-US" altLang="zh-CN" sz="3200" b="1">
                <a:latin typeface="黑体" pitchFamily="49" charset="-122"/>
                <a:ea typeface="黑体" pitchFamily="49" charset="-122"/>
              </a:rPr>
              <a:t>DNA</a:t>
            </a:r>
            <a:r>
              <a:rPr kumimoji="1" lang="zh-CN" altLang="en-US" sz="3200" b="1">
                <a:latin typeface="黑体" pitchFamily="49" charset="-122"/>
                <a:ea typeface="黑体" pitchFamily="49" charset="-122"/>
              </a:rPr>
              <a:t>片段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79513" y="4419600"/>
            <a:ext cx="24384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200" b="1">
                <a:latin typeface="黑体" pitchFamily="49" charset="-122"/>
                <a:ea typeface="黑体" pitchFamily="49" charset="-122"/>
              </a:rPr>
              <a:t>受体菌群体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41513" y="2057400"/>
            <a:ext cx="1990725" cy="685800"/>
            <a:chOff x="1440" y="1536"/>
            <a:chExt cx="1254" cy="432"/>
          </a:xfrm>
        </p:grpSpPr>
        <p:sp>
          <p:nvSpPr>
            <p:cNvPr id="99335" name="Text Box 8"/>
            <p:cNvSpPr txBox="1">
              <a:spLocks noChangeArrowheads="1"/>
            </p:cNvSpPr>
            <p:nvPr/>
          </p:nvSpPr>
          <p:spPr bwMode="auto">
            <a:xfrm>
              <a:off x="1440" y="1584"/>
              <a:ext cx="1254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限制酶</a:t>
              </a:r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1670" y="1536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49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6513" y="3352800"/>
            <a:ext cx="3429000" cy="1066800"/>
            <a:chOff x="240" y="2352"/>
            <a:chExt cx="2160" cy="672"/>
          </a:xfrm>
        </p:grpSpPr>
        <p:sp>
          <p:nvSpPr>
            <p:cNvPr id="99338" name="Text Box 11"/>
            <p:cNvSpPr txBox="1">
              <a:spLocks noChangeArrowheads="1"/>
            </p:cNvSpPr>
            <p:nvPr/>
          </p:nvSpPr>
          <p:spPr bwMode="auto">
            <a:xfrm>
              <a:off x="240" y="2496"/>
              <a:ext cx="216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与运载体连接  导入</a:t>
              </a:r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auto">
            <a:xfrm>
              <a:off x="1661" y="2352"/>
              <a:ext cx="115" cy="672"/>
            </a:xfrm>
            <a:prstGeom prst="downArrow">
              <a:avLst>
                <a:gd name="adj1" fmla="val 50000"/>
                <a:gd name="adj2" fmla="val 146087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99340" name="Rectangle 13"/>
          <p:cNvSpPr>
            <a:spLocks noChangeArrowheads="1"/>
          </p:cNvSpPr>
          <p:nvPr/>
        </p:nvSpPr>
        <p:spPr bwMode="auto">
          <a:xfrm>
            <a:off x="1027113" y="5638800"/>
            <a:ext cx="3111500" cy="5794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   基因组文库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806950" y="1355725"/>
            <a:ext cx="4149725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latin typeface="黑体" pitchFamily="49" charset="-122"/>
                <a:ea typeface="黑体" pitchFamily="49" charset="-122"/>
              </a:rPr>
              <a:t>某种生物某个时期的</a:t>
            </a:r>
            <a:r>
              <a:rPr kumimoji="1" lang="en-US" altLang="zh-CN" sz="2800" b="1">
                <a:latin typeface="黑体" pitchFamily="49" charset="-122"/>
                <a:ea typeface="黑体" pitchFamily="49" charset="-122"/>
              </a:rPr>
              <a:t>mRNA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938838" y="2743200"/>
            <a:ext cx="19050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cDNA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877050" y="1916113"/>
            <a:ext cx="1828800" cy="838200"/>
            <a:chOff x="4445" y="1209"/>
            <a:chExt cx="1152" cy="528"/>
          </a:xfrm>
        </p:grpSpPr>
        <p:sp>
          <p:nvSpPr>
            <p:cNvPr id="99344" name="Text Box 17"/>
            <p:cNvSpPr txBox="1">
              <a:spLocks noChangeArrowheads="1"/>
            </p:cNvSpPr>
            <p:nvPr/>
          </p:nvSpPr>
          <p:spPr bwMode="auto">
            <a:xfrm>
              <a:off x="4445" y="1296"/>
              <a:ext cx="1152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反转录</a:t>
              </a:r>
            </a:p>
          </p:txBody>
        </p:sp>
        <p:sp>
          <p:nvSpPr>
            <p:cNvPr id="9234" name="AutoShape 18"/>
            <p:cNvSpPr>
              <a:spLocks noChangeArrowheads="1"/>
            </p:cNvSpPr>
            <p:nvPr/>
          </p:nvSpPr>
          <p:spPr bwMode="auto">
            <a:xfrm>
              <a:off x="4474" y="1209"/>
              <a:ext cx="96" cy="528"/>
            </a:xfrm>
            <a:prstGeom prst="downArrow">
              <a:avLst>
                <a:gd name="adj1" fmla="val 50000"/>
                <a:gd name="adj2" fmla="val 13750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49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786438" y="4495800"/>
            <a:ext cx="24384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3200" b="1">
                <a:latin typeface="黑体" pitchFamily="49" charset="-122"/>
                <a:ea typeface="黑体" pitchFamily="49" charset="-122"/>
              </a:rPr>
              <a:t>受体菌群体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643438" y="3429000"/>
            <a:ext cx="3429000" cy="1066800"/>
            <a:chOff x="240" y="2352"/>
            <a:chExt cx="2160" cy="672"/>
          </a:xfrm>
        </p:grpSpPr>
        <p:sp>
          <p:nvSpPr>
            <p:cNvPr id="99348" name="Text Box 21"/>
            <p:cNvSpPr txBox="1">
              <a:spLocks noChangeArrowheads="1"/>
            </p:cNvSpPr>
            <p:nvPr/>
          </p:nvSpPr>
          <p:spPr bwMode="auto">
            <a:xfrm>
              <a:off x="240" y="2496"/>
              <a:ext cx="2160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与运载体连接  导入</a:t>
              </a:r>
            </a:p>
          </p:txBody>
        </p:sp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1661" y="2352"/>
              <a:ext cx="115" cy="672"/>
            </a:xfrm>
            <a:prstGeom prst="downArrow">
              <a:avLst>
                <a:gd name="adj1" fmla="val 50000"/>
                <a:gd name="adj2" fmla="val 146087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99350" name="Rectangle 23"/>
          <p:cNvSpPr>
            <a:spLocks noChangeArrowheads="1"/>
          </p:cNvSpPr>
          <p:nvPr/>
        </p:nvSpPr>
        <p:spPr bwMode="auto">
          <a:xfrm>
            <a:off x="5508625" y="5516563"/>
            <a:ext cx="3409950" cy="1066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部分基因文库</a:t>
            </a:r>
          </a:p>
          <a:p>
            <a:r>
              <a:rPr kumimoji="1" lang="zh-CN" altLang="en-US" sz="3200" b="1">
                <a:latin typeface="Times New Roman" pitchFamily="18" charset="0"/>
              </a:rPr>
              <a:t>（</a:t>
            </a:r>
            <a:r>
              <a:rPr kumimoji="1" lang="en-US" altLang="zh-CN" sz="3200" b="1">
                <a:latin typeface="微软雅黑" pitchFamily="34" charset="-122"/>
                <a:ea typeface="微软雅黑" pitchFamily="34" charset="-122"/>
              </a:rPr>
              <a:t>cDNA</a:t>
            </a:r>
            <a:r>
              <a:rPr kumimoji="1" lang="zh-CN" altLang="en-US" sz="3200" b="1">
                <a:latin typeface="微软雅黑" pitchFamily="34" charset="-122"/>
                <a:ea typeface="微软雅黑" pitchFamily="34" charset="-122"/>
              </a:rPr>
              <a:t>文库</a:t>
            </a:r>
            <a:r>
              <a:rPr kumimoji="1" lang="zh-CN" altLang="en-US" sz="3200" b="1">
                <a:latin typeface="Times New Roman" pitchFamily="18" charset="0"/>
              </a:rPr>
              <a:t>）</a:t>
            </a:r>
          </a:p>
        </p:txBody>
      </p:sp>
      <p:sp>
        <p:nvSpPr>
          <p:cNvPr id="99351" name="Rectangle 24"/>
          <p:cNvSpPr>
            <a:spLocks noChangeArrowheads="1"/>
          </p:cNvSpPr>
          <p:nvPr/>
        </p:nvSpPr>
        <p:spPr bwMode="auto">
          <a:xfrm>
            <a:off x="4643438" y="1066800"/>
            <a:ext cx="4267200" cy="4419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autoUpdateAnimBg="0"/>
      <p:bldP spid="9221" grpId="0" autoUpdateAnimBg="0"/>
      <p:bldP spid="9230" grpId="0" autoUpdateAnimBg="0"/>
      <p:bldP spid="9231" grpId="0" autoUpdateAnimBg="0"/>
      <p:bldP spid="923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484438" y="549275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原核</a:t>
            </a:r>
            <a:r>
              <a:rPr kumimoji="1" lang="zh-CN" altLang="en-US" sz="36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细胞的</a:t>
            </a:r>
            <a:r>
              <a:rPr kumimoji="1"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基因结构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763588" y="3203575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762000" y="3657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819400" y="3200400"/>
            <a:ext cx="3886200" cy="4572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>
              <a:latin typeface="Times New Roman" pitchFamily="18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828800" y="3200400"/>
            <a:ext cx="625475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>
              <a:latin typeface="Times New Roman" pitchFamily="18" charset="0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820988" y="2289175"/>
            <a:ext cx="0" cy="3124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707188" y="2289175"/>
            <a:ext cx="0" cy="3124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63588" y="25177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6707188" y="251777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2820988" y="2517775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900113" y="1989138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非编码区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732588" y="1989138"/>
            <a:ext cx="1889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Times New Roman" pitchFamily="18" charset="0"/>
              </a:rPr>
              <a:t> 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非编码区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140200" y="198913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编码区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763588" y="2598738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编码区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上游</a:t>
            </a:r>
            <a:r>
              <a:rPr kumimoji="1" lang="zh-CN" alt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783388" y="2598738"/>
            <a:ext cx="189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编码区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下游</a:t>
            </a:r>
            <a:r>
              <a:rPr kumimoji="1" lang="zh-CN" alt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187450" y="4554538"/>
            <a:ext cx="1476375" cy="11572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en-US" altLang="zh-CN" sz="1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RNA</a:t>
            </a:r>
            <a:r>
              <a:rPr kumimoji="1" lang="zh-CN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聚合酶</a:t>
            </a:r>
          </a:p>
          <a:p>
            <a:pPr>
              <a:lnSpc>
                <a:spcPct val="115000"/>
              </a:lnSpc>
            </a:pPr>
            <a:r>
              <a:rPr kumimoji="1" lang="zh-CN" altLang="en-US" sz="2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识别和结合</a:t>
            </a:r>
          </a:p>
          <a:p>
            <a:pPr>
              <a:lnSpc>
                <a:spcPct val="115000"/>
              </a:lnSpc>
            </a:pPr>
            <a:r>
              <a:rPr kumimoji="1" lang="zh-CN" altLang="en-US" sz="2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的位点</a:t>
            </a: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2124075" y="3716338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476375" y="38608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zh-CN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启动子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6659563" y="393382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zh-CN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终止子</a:t>
            </a: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7164388" y="3716338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2124075" y="42926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  <p:bldP spid="35851" grpId="0" animBg="1"/>
      <p:bldP spid="35852" grpId="0" animBg="1"/>
      <p:bldP spid="35853" grpId="0" autoUpdateAnimBg="0"/>
      <p:bldP spid="35854" grpId="0" autoUpdateAnimBg="0"/>
      <p:bldP spid="35855" grpId="0" autoUpdateAnimBg="0"/>
      <p:bldP spid="35856" grpId="0" autoUpdateAnimBg="0"/>
      <p:bldP spid="35857" grpId="0" autoUpdateAnimBg="0"/>
      <p:bldP spid="35859" grpId="0" animBg="1"/>
      <p:bldP spid="35860" grpId="0"/>
      <p:bldP spid="35861" grpId="0"/>
      <p:bldP spid="35862" grpId="0" animBg="1"/>
      <p:bldP spid="358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113" y="158750"/>
            <a:ext cx="33147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zh-CN" altLang="en-US" sz="3200" b="1">
                <a:solidFill>
                  <a:srgbClr val="C00000"/>
                </a:solidFill>
                <a:ea typeface="黑体" pitchFamily="49" charset="-122"/>
              </a:rPr>
              <a:t>体液免疫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771775" y="207963"/>
            <a:ext cx="52927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C0C0C0"/>
                </a:solidFill>
                <a:latin typeface="Arial" charset="0"/>
                <a:ea typeface="微软雅黑" pitchFamily="34" charset="-122"/>
              </a:defRPr>
            </a:lvl1pPr>
            <a:lvl2pPr>
              <a:defRPr>
                <a:solidFill>
                  <a:srgbClr val="C0C0C0"/>
                </a:solidFill>
                <a:latin typeface="Arial" charset="0"/>
                <a:ea typeface="微软雅黑" pitchFamily="34" charset="-122"/>
              </a:defRPr>
            </a:lvl2pPr>
            <a:lvl3pPr>
              <a:defRPr sz="1600">
                <a:solidFill>
                  <a:srgbClr val="C0C0C0"/>
                </a:solidFill>
                <a:latin typeface="Arial" charset="0"/>
                <a:ea typeface="微软雅黑" pitchFamily="34" charset="-122"/>
              </a:defRPr>
            </a:lvl3pPr>
            <a:lvl4pPr>
              <a:defRPr sz="1400">
                <a:solidFill>
                  <a:srgbClr val="C0C0C0"/>
                </a:solidFill>
                <a:latin typeface="Arial" charset="0"/>
                <a:ea typeface="微软雅黑" pitchFamily="34" charset="-122"/>
              </a:defRPr>
            </a:lvl4pPr>
            <a:lvl5pPr>
              <a:defRPr sz="1400">
                <a:solidFill>
                  <a:srgbClr val="C0C0C0"/>
                </a:solidFill>
                <a:latin typeface="Arial" charset="0"/>
                <a:ea typeface="微软雅黑" pitchFamily="34" charset="-122"/>
              </a:defRPr>
            </a:lvl5pPr>
            <a:lvl6pPr eaLnBrk="0" hangingPunct="0">
              <a:defRPr sz="1400">
                <a:solidFill>
                  <a:srgbClr val="C0C0C0"/>
                </a:solidFill>
                <a:latin typeface="Arial" charset="0"/>
                <a:ea typeface="微软雅黑" pitchFamily="34" charset="-122"/>
              </a:defRPr>
            </a:lvl6pPr>
            <a:lvl7pPr eaLnBrk="0" hangingPunct="0">
              <a:defRPr sz="1400">
                <a:solidFill>
                  <a:srgbClr val="C0C0C0"/>
                </a:solidFill>
                <a:latin typeface="Arial" charset="0"/>
                <a:ea typeface="微软雅黑" pitchFamily="34" charset="-122"/>
              </a:defRPr>
            </a:lvl7pPr>
            <a:lvl8pPr eaLnBrk="0" hangingPunct="0">
              <a:defRPr sz="1400">
                <a:solidFill>
                  <a:srgbClr val="C0C0C0"/>
                </a:solidFill>
                <a:latin typeface="Arial" charset="0"/>
                <a:ea typeface="微软雅黑" pitchFamily="34" charset="-122"/>
              </a:defRPr>
            </a:lvl8pPr>
            <a:lvl9pPr eaLnBrk="0" hangingPunct="0">
              <a:defRPr sz="1400">
                <a:solidFill>
                  <a:srgbClr val="C0C0C0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0" hangingPunct="0">
              <a:defRPr/>
            </a:pPr>
            <a:r>
              <a:rPr lang="zh-CN" altLang="en-US" sz="28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抗体消灭抗原的免疫方式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425700" y="908050"/>
            <a:ext cx="927100" cy="463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抗原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198813" y="1501775"/>
            <a:ext cx="3317875" cy="463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吞噬细胞</a:t>
            </a:r>
            <a:r>
              <a:rPr lang="en-US" altLang="zh-CN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摄取</a:t>
            </a:r>
            <a:r>
              <a:rPr lang="zh-CN" alt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CN" alt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处理</a:t>
            </a:r>
            <a:r>
              <a:rPr lang="en-US" altLang="zh-CN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46513" y="2420938"/>
            <a:ext cx="1295400" cy="463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altLang="zh-CN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细胞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08175" y="3213100"/>
            <a:ext cx="2016125" cy="463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lang="en-US" altLang="zh-CN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细胞</a:t>
            </a:r>
            <a:r>
              <a:rPr lang="en-US" altLang="zh-CN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识别</a:t>
            </a:r>
            <a:r>
              <a:rPr lang="en-US" altLang="zh-CN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775075" y="2900363"/>
            <a:ext cx="16764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淋巴因子</a:t>
            </a:r>
            <a:endParaRPr lang="zh-CN" altLang="en-US" sz="240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135438" y="1916113"/>
            <a:ext cx="175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呈递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抗原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3065463" y="1217613"/>
            <a:ext cx="492125" cy="300037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4149725" y="1958975"/>
            <a:ext cx="0" cy="51752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2795588" y="1341438"/>
            <a:ext cx="0" cy="1852612"/>
          </a:xfrm>
          <a:prstGeom prst="line">
            <a:avLst/>
          </a:prstGeom>
          <a:noFill/>
          <a:ln w="38100">
            <a:solidFill>
              <a:srgbClr val="66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3198813" y="2863850"/>
            <a:ext cx="800100" cy="420688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406650" y="1670050"/>
            <a:ext cx="9144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66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少数刺激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352800" y="1060450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66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多数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445250" y="4484688"/>
            <a:ext cx="1582738" cy="463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记忆细胞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787650" y="3716338"/>
            <a:ext cx="33226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增殖</a:t>
            </a:r>
            <a:r>
              <a:rPr lang="zh-CN" altLang="en-US" sz="2400">
                <a:solidFill>
                  <a:srgbClr val="66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和</a:t>
            </a:r>
            <a:r>
              <a:rPr lang="zh-CN" altLang="en-US" sz="240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分化</a:t>
            </a:r>
            <a:endParaRPr lang="zh-CN" altLang="en-US" sz="2400">
              <a:solidFill>
                <a:srgbClr val="6600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2787650" y="3608388"/>
            <a:ext cx="0" cy="684212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1195388" y="4843463"/>
            <a:ext cx="1289050" cy="463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中宋" pitchFamily="2" charset="-122"/>
              </a:rPr>
              <a:t>浆细胞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1795463" y="4221163"/>
            <a:ext cx="1000125" cy="71755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2792413" y="4184650"/>
            <a:ext cx="3648075" cy="56515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971550" y="5373688"/>
            <a:ext cx="1981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合成</a:t>
            </a:r>
            <a:r>
              <a:rPr lang="zh-CN" altLang="en-US" sz="2400" dirty="0">
                <a:solidFill>
                  <a:srgbClr val="66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和</a:t>
            </a:r>
            <a:r>
              <a:rPr lang="zh-CN" altLang="en-US" sz="2400" dirty="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分泌</a:t>
            </a:r>
            <a:endParaRPr lang="zh-CN" altLang="en-US" sz="2400" dirty="0">
              <a:solidFill>
                <a:srgbClr val="6600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1795463" y="5300663"/>
            <a:ext cx="0" cy="70802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187450" y="6021388"/>
            <a:ext cx="1066800" cy="463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抗体</a:t>
            </a: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3065463" y="5605463"/>
            <a:ext cx="4459287" cy="1208087"/>
          </a:xfrm>
          <a:prstGeom prst="wedgeRoundRectCallout">
            <a:avLst>
              <a:gd name="adj1" fmla="val -70042"/>
              <a:gd name="adj2" fmla="val 7657"/>
              <a:gd name="adj3" fmla="val 16667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Font typeface="Arial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仿宋" pitchFamily="49" charset="-122"/>
                <a:ea typeface="仿宋" pitchFamily="49" charset="-122"/>
                <a:cs typeface="Times New Roman" pitchFamily="18" charset="0"/>
              </a:rPr>
              <a:t>抗体与抗原结合，特异性免疫反应，例如形成沉淀或细胞集团，被吞噬细胞吞噬、消化</a:t>
            </a: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5927725" y="3619500"/>
            <a:ext cx="232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SzPct val="90000"/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66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再次遇同种抗原</a:t>
            </a:r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H="1">
            <a:off x="7092950" y="4076700"/>
            <a:ext cx="0" cy="51752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2425700" y="4843463"/>
            <a:ext cx="4014788" cy="2413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665413" y="4556125"/>
            <a:ext cx="26273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F800B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迅速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增殖、分化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5391150" y="491648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（更强</a:t>
            </a:r>
            <a:r>
              <a:rPr lang="zh-CN" altLang="en-US" sz="2400">
                <a:solidFill>
                  <a:srgbClr val="66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的特异性免疫反应）</a:t>
            </a: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6440488" y="1958975"/>
            <a:ext cx="2598737" cy="1263650"/>
          </a:xfrm>
          <a:prstGeom prst="wedgeEllipseCallout">
            <a:avLst>
              <a:gd name="adj1" fmla="val -76144"/>
              <a:gd name="adj2" fmla="val -5452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lang="zh-CN" alt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使抗原决定簇暴露</a:t>
            </a:r>
          </a:p>
        </p:txBody>
      </p:sp>
      <p:sp>
        <p:nvSpPr>
          <p:cNvPr id="23584" name="AutoShape 32"/>
          <p:cNvSpPr>
            <a:spLocks/>
          </p:cNvSpPr>
          <p:nvPr/>
        </p:nvSpPr>
        <p:spPr bwMode="auto">
          <a:xfrm flipH="1" flipV="1">
            <a:off x="847725" y="1154113"/>
            <a:ext cx="220663" cy="2203450"/>
          </a:xfrm>
          <a:prstGeom prst="rightBrace">
            <a:avLst>
              <a:gd name="adj1" fmla="val 83213"/>
              <a:gd name="adj2" fmla="val 47245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314325" y="1557338"/>
            <a:ext cx="441325" cy="1568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感应</a:t>
            </a:r>
          </a:p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阶段</a:t>
            </a:r>
          </a:p>
        </p:txBody>
      </p:sp>
      <p:sp>
        <p:nvSpPr>
          <p:cNvPr id="23586" name="AutoShape 34"/>
          <p:cNvSpPr>
            <a:spLocks/>
          </p:cNvSpPr>
          <p:nvPr/>
        </p:nvSpPr>
        <p:spPr bwMode="auto">
          <a:xfrm flipH="1" flipV="1">
            <a:off x="755650" y="3429000"/>
            <a:ext cx="309563" cy="1655763"/>
          </a:xfrm>
          <a:prstGeom prst="rightBrace">
            <a:avLst>
              <a:gd name="adj1" fmla="val 4457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301625" y="3357563"/>
            <a:ext cx="500063" cy="1568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反应</a:t>
            </a:r>
          </a:p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阶段</a:t>
            </a:r>
          </a:p>
        </p:txBody>
      </p:sp>
      <p:sp>
        <p:nvSpPr>
          <p:cNvPr id="23588" name="AutoShape 36"/>
          <p:cNvSpPr>
            <a:spLocks/>
          </p:cNvSpPr>
          <p:nvPr/>
        </p:nvSpPr>
        <p:spPr bwMode="auto">
          <a:xfrm flipH="1" flipV="1">
            <a:off x="847725" y="5084763"/>
            <a:ext cx="206375" cy="1306512"/>
          </a:xfrm>
          <a:prstGeom prst="rightBrace">
            <a:avLst>
              <a:gd name="adj1" fmla="val 52756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304800" y="5084763"/>
            <a:ext cx="490538" cy="15700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效应</a:t>
            </a:r>
          </a:p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阶段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2843213" y="4916488"/>
            <a:ext cx="26273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F800B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二次应答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autoUpdateAnimBg="0"/>
      <p:bldP spid="23556" grpId="0" animBg="1" autoUpdateAnimBg="0"/>
      <p:bldP spid="23557" grpId="0" build="p" autoUpdateAnimBg="0"/>
      <p:bldP spid="23558" grpId="0" animBg="1" autoUpdateAnimBg="0"/>
      <p:bldP spid="23559" grpId="0" animBg="1" autoUpdateAnimBg="0"/>
      <p:bldP spid="23560" grpId="0" autoUpdateAnimBg="0"/>
      <p:bldP spid="23561" grpId="0" autoUpdateAnimBg="0"/>
      <p:bldP spid="23566" grpId="0" autoUpdateAnimBg="0"/>
      <p:bldP spid="23567" grpId="0" autoUpdateAnimBg="0"/>
      <p:bldP spid="23568" grpId="0" animBg="1" autoUpdateAnimBg="0"/>
      <p:bldP spid="23569" grpId="0" build="p" autoUpdateAnimBg="0"/>
      <p:bldP spid="23571" grpId="0" animBg="1" autoUpdateAnimBg="0"/>
      <p:bldP spid="23574" grpId="0" autoUpdateAnimBg="0"/>
      <p:bldP spid="23576" grpId="0" animBg="1" autoUpdateAnimBg="0"/>
      <p:bldP spid="23577" grpId="0" animBg="1" autoUpdateAnimBg="0"/>
      <p:bldP spid="23578" grpId="0" autoUpdateAnimBg="0"/>
      <p:bldP spid="23581" grpId="0" autoUpdateAnimBg="0"/>
      <p:bldP spid="23582" grpId="0" autoUpdateAnimBg="0"/>
      <p:bldP spid="23583" grpId="0" bldLvl="0" animBg="1" autoUpdateAnimBg="0"/>
      <p:bldP spid="23584" grpId="0" animBg="1"/>
      <p:bldP spid="23585" grpId="0" animBg="1" autoUpdateAnimBg="0"/>
      <p:bldP spid="23586" grpId="0" animBg="1"/>
      <p:bldP spid="23587" grpId="0" animBg="1" autoUpdateAnimBg="0"/>
      <p:bldP spid="23588" grpId="0" animBg="1"/>
      <p:bldP spid="23589" grpId="0" animBg="1" autoUpdateAnimBg="0"/>
      <p:bldP spid="2359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68538" y="219075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真核</a:t>
            </a:r>
            <a:r>
              <a:rPr kumimoji="1" lang="zh-CN" altLang="en-US" sz="36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细胞的</a:t>
            </a:r>
            <a:r>
              <a:rPr kumimoji="1"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基因结构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468313" y="2362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544513" y="2819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25713" y="2362200"/>
            <a:ext cx="685800" cy="457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 b="1">
              <a:latin typeface="Times New Roman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211513" y="23622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 b="1">
              <a:latin typeface="Times New Roman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500438" y="2362200"/>
            <a:ext cx="701675" cy="457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 b="1">
              <a:latin typeface="Times New Roman" pitchFamily="18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405438" y="2362200"/>
            <a:ext cx="701675" cy="4572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 b="1">
              <a:latin typeface="Times New Roman" pitchFamily="18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719638" y="2362200"/>
            <a:ext cx="701675" cy="457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 b="1">
              <a:latin typeface="Times New Roman" pitchFamily="18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125913" y="2362200"/>
            <a:ext cx="609600" cy="4572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 b="1">
              <a:latin typeface="Times New Roman" pitchFamily="18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091238" y="2362200"/>
            <a:ext cx="701675" cy="457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 b="1">
              <a:latin typeface="Times New Roman" pitchFamily="18" charset="0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2525713" y="12954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6792913" y="12954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2525713" y="1600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544513" y="160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6792913" y="1600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219200" y="2362200"/>
            <a:ext cx="9906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en-US" sz="2400" b="1">
              <a:latin typeface="Times New Roman" pitchFamily="18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851275" y="1052513"/>
            <a:ext cx="1728788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zh-CN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hlinkClick r:id="rId2" action="ppaction://hlinksldjump"/>
              </a:rPr>
              <a:t>编码区</a:t>
            </a:r>
            <a:endParaRPr kumimoji="1"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827088" y="1052513"/>
            <a:ext cx="158432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非编码区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948488" y="1125538"/>
            <a:ext cx="166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非编码区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3211513" y="3048000"/>
            <a:ext cx="685800" cy="457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 b="1">
              <a:latin typeface="Times New Roman" pitchFamily="18" charset="0"/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5292725" y="2997200"/>
            <a:ext cx="701675" cy="4572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zh-CN" altLang="en-US" sz="2400" b="1">
              <a:latin typeface="Times New Roman" pitchFamily="18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5076825" y="350043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内含子</a:t>
            </a: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2987675" y="3500438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外显子</a:t>
            </a:r>
            <a:r>
              <a:rPr kumimoji="1" lang="zh-CN" altLang="en-US" sz="2000" b="1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620713" y="1716088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 b="1">
                <a:latin typeface="Times New Roman" pitchFamily="18" charset="0"/>
                <a:ea typeface="华文新魏" pitchFamily="2" charset="-122"/>
              </a:rPr>
              <a:t>编码区上游</a:t>
            </a:r>
            <a:r>
              <a:rPr kumimoji="1" lang="zh-CN" alt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6792913" y="1768475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 b="1">
                <a:latin typeface="Times New Roman" pitchFamily="18" charset="0"/>
                <a:ea typeface="华文新魏" pitchFamily="2" charset="-122"/>
              </a:rPr>
              <a:t>编码区下游</a:t>
            </a:r>
            <a:r>
              <a:rPr kumimoji="1" lang="zh-CN" alt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39750" y="5373688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◆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一个基因中含有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多个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外显子和内含子</a:t>
            </a: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1692275" y="2852738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1116013" y="29972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启动子</a:t>
            </a: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1692275" y="3429000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7235825" y="28527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6732588" y="306863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zh-CN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终止子</a:t>
            </a:r>
          </a:p>
        </p:txBody>
      </p:sp>
      <p:sp>
        <p:nvSpPr>
          <p:cNvPr id="36904" name="Line 40"/>
          <p:cNvSpPr>
            <a:spLocks noChangeShapeType="1"/>
          </p:cNvSpPr>
          <p:nvPr/>
        </p:nvSpPr>
        <p:spPr bwMode="auto">
          <a:xfrm>
            <a:off x="3563938" y="3933825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2700338" y="4149725"/>
            <a:ext cx="1522412" cy="711200"/>
          </a:xfrm>
          <a:prstGeom prst="rect">
            <a:avLst/>
          </a:prstGeom>
          <a:noFill/>
          <a:ln w="9525">
            <a:solidFill>
              <a:srgbClr val="011A8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zh-CN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能编码</a:t>
            </a:r>
            <a:r>
              <a:rPr kumimoji="1" lang="zh-CN" altLang="en-US" sz="2000" b="1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蛋白</a:t>
            </a:r>
          </a:p>
          <a:p>
            <a:r>
              <a:rPr kumimoji="1" lang="zh-CN" altLang="en-US" sz="2000" b="1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质中氨基酸</a:t>
            </a:r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>
            <a:off x="5651500" y="3933825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4859338" y="4149725"/>
            <a:ext cx="1871662" cy="711200"/>
          </a:xfrm>
          <a:prstGeom prst="rect">
            <a:avLst/>
          </a:prstGeom>
          <a:noFill/>
          <a:ln w="9525">
            <a:solidFill>
              <a:srgbClr val="011A8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zh-CN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不能编码</a:t>
            </a:r>
            <a:r>
              <a:rPr kumimoji="1" lang="zh-CN" altLang="en-US" sz="2000" b="1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蛋白</a:t>
            </a:r>
          </a:p>
          <a:p>
            <a:r>
              <a:rPr kumimoji="1" lang="zh-CN" altLang="en-US" sz="2000" b="1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 质中氨基酸</a:t>
            </a: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827088" y="3789363"/>
            <a:ext cx="1476375" cy="11572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en-US" altLang="zh-CN" sz="1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RNA</a:t>
            </a:r>
            <a:r>
              <a:rPr kumimoji="1" lang="zh-CN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聚合酶</a:t>
            </a:r>
          </a:p>
          <a:p>
            <a:pPr>
              <a:lnSpc>
                <a:spcPct val="115000"/>
              </a:lnSpc>
            </a:pPr>
            <a:r>
              <a:rPr kumimoji="1" lang="zh-CN" altLang="en-US" sz="2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识别和结合</a:t>
            </a:r>
          </a:p>
          <a:p>
            <a:pPr>
              <a:lnSpc>
                <a:spcPct val="115000"/>
              </a:lnSpc>
            </a:pPr>
            <a:r>
              <a:rPr kumimoji="1" lang="zh-CN" altLang="en-US" sz="2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的位点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9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9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9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9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 animBg="1"/>
      <p:bldP spid="36879" grpId="0" animBg="1"/>
      <p:bldP spid="36880" grpId="0" animBg="1"/>
      <p:bldP spid="36882" grpId="0" animBg="1" autoUpdateAnimBg="0"/>
      <p:bldP spid="36883" grpId="0" animBg="1" autoUpdateAnimBg="0"/>
      <p:bldP spid="36884" grpId="0" autoUpdateAnimBg="0"/>
      <p:bldP spid="36886" grpId="0" animBg="1" autoUpdateAnimBg="0"/>
      <p:bldP spid="36887" grpId="0" animBg="1" autoUpdateAnimBg="0"/>
      <p:bldP spid="36888" grpId="0" autoUpdateAnimBg="0"/>
      <p:bldP spid="36889" grpId="0" autoUpdateAnimBg="0"/>
      <p:bldP spid="36892" grpId="0" autoUpdateAnimBg="0"/>
      <p:bldP spid="36893" grpId="0" autoUpdateAnimBg="0"/>
      <p:bldP spid="36896" grpId="0"/>
      <p:bldP spid="36897" grpId="0" animBg="1"/>
      <p:bldP spid="36898" grpId="0"/>
      <p:bldP spid="36899" grpId="0" animBg="1"/>
      <p:bldP spid="36902" grpId="0" animBg="1"/>
      <p:bldP spid="36903" grpId="0"/>
      <p:bldP spid="36904" grpId="0" animBg="1"/>
      <p:bldP spid="36905" grpId="0" build="allAtOnce" animBg="1"/>
      <p:bldP spid="36906" grpId="0" animBg="1"/>
      <p:bldP spid="36907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732588" y="260350"/>
            <a:ext cx="2230437" cy="2457450"/>
            <a:chOff x="960" y="2712"/>
            <a:chExt cx="1632" cy="1504"/>
          </a:xfrm>
        </p:grpSpPr>
        <p:pic>
          <p:nvPicPr>
            <p:cNvPr id="96265" name="Picture 9" descr="pcr扩增仪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2712"/>
              <a:ext cx="1632" cy="1224"/>
            </a:xfrm>
            <a:prstGeom prst="rect">
              <a:avLst/>
            </a:prstGeom>
            <a:noFill/>
            <a:ln w="28575">
              <a:solidFill>
                <a:srgbClr val="3366CC"/>
              </a:solidFill>
              <a:miter lim="800000"/>
              <a:headEnd/>
              <a:tailEnd/>
            </a:ln>
          </p:spPr>
        </p:pic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1104" y="3936"/>
              <a:ext cx="1392" cy="2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PCR</a:t>
              </a:r>
              <a:r>
                <a:rPr kumimoji="1"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扩增仪</a:t>
              </a:r>
            </a:p>
          </p:txBody>
        </p:sp>
      </p:grpSp>
      <p:sp>
        <p:nvSpPr>
          <p:cNvPr id="96269" name="Rectangle 2"/>
          <p:cNvSpPr>
            <a:spLocks noChangeArrowheads="1"/>
          </p:cNvSpPr>
          <p:nvPr/>
        </p:nvSpPr>
        <p:spPr bwMode="auto">
          <a:xfrm>
            <a:off x="323850" y="333375"/>
            <a:ext cx="6265863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600" b="1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利用</a:t>
            </a:r>
            <a:r>
              <a:rPr kumimoji="1"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PCR</a:t>
            </a:r>
            <a:r>
              <a:rPr kumimoji="1"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技术</a:t>
            </a:r>
            <a:r>
              <a:rPr kumimoji="1" lang="zh-CN" altLang="en-US" sz="36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扩增</a:t>
            </a:r>
            <a:r>
              <a:rPr kumimoji="1"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目的基因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052513"/>
            <a:ext cx="2520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原理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：</a:t>
            </a:r>
            <a:endParaRPr kumimoji="1" lang="zh-CN" alt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1413" y="1052513"/>
            <a:ext cx="2879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en-US" altLang="zh-CN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DNA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复制</a:t>
            </a:r>
            <a:r>
              <a:rPr kumimoji="1" lang="zh-CN" altLang="en-US" sz="28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原理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700213"/>
            <a:ext cx="3024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扩增速度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：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16238" y="1700213"/>
            <a:ext cx="3816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＝</a:t>
            </a:r>
            <a:r>
              <a:rPr kumimoji="1"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kumimoji="1" lang="en-US" altLang="zh-CN" sz="3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N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N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为</a:t>
            </a:r>
            <a:r>
              <a:rPr kumimoji="1" lang="zh-CN" alt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循环次数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）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76475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所需条件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：</a:t>
            </a:r>
          </a:p>
        </p:txBody>
      </p:sp>
      <p:sp>
        <p:nvSpPr>
          <p:cNvPr id="96278" name="Rectangle 2"/>
          <p:cNvSpPr>
            <a:spLocks noChangeArrowheads="1"/>
          </p:cNvSpPr>
          <p:nvPr/>
        </p:nvSpPr>
        <p:spPr bwMode="auto">
          <a:xfrm>
            <a:off x="755650" y="2852738"/>
            <a:ext cx="6264275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①</a:t>
            </a:r>
            <a:r>
              <a:rPr kumimoji="1"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模板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： </a:t>
            </a:r>
            <a:r>
              <a:rPr kumimoji="1"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DNA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片段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（含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目的基因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）</a:t>
            </a:r>
          </a:p>
        </p:txBody>
      </p:sp>
      <p:sp>
        <p:nvSpPr>
          <p:cNvPr id="96279" name="Rectangle 2"/>
          <p:cNvSpPr>
            <a:spLocks noChangeArrowheads="1"/>
          </p:cNvSpPr>
          <p:nvPr/>
        </p:nvSpPr>
        <p:spPr bwMode="auto">
          <a:xfrm>
            <a:off x="684213" y="3429000"/>
            <a:ext cx="5688012" cy="53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②</a:t>
            </a:r>
            <a:r>
              <a:rPr kumimoji="1"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原料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： </a:t>
            </a:r>
            <a:r>
              <a:rPr kumimoji="1"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4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种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脱氧核苷酸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（</a:t>
            </a:r>
            <a:r>
              <a:rPr kumimoji="1"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dNTP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）</a:t>
            </a:r>
          </a:p>
        </p:txBody>
      </p:sp>
      <p:sp>
        <p:nvSpPr>
          <p:cNvPr id="96280" name="Rectangle 2"/>
          <p:cNvSpPr>
            <a:spLocks noChangeArrowheads="1"/>
          </p:cNvSpPr>
          <p:nvPr/>
        </p:nvSpPr>
        <p:spPr bwMode="auto">
          <a:xfrm>
            <a:off x="684213" y="4005263"/>
            <a:ext cx="7488237" cy="576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③</a:t>
            </a:r>
            <a:r>
              <a:rPr kumimoji="1"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酶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：    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耐高温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1" lang="en-US" altLang="zh-CN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DNA</a:t>
            </a: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聚合酶（</a:t>
            </a:r>
            <a:r>
              <a:rPr kumimoji="1"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T</a:t>
            </a:r>
            <a:r>
              <a:rPr kumimoji="1"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α</a:t>
            </a:r>
            <a:r>
              <a:rPr kumimoji="1"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q</a:t>
            </a:r>
            <a:r>
              <a:rPr kumimoji="1" lang="en-US" altLang="zh-CN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DNA</a:t>
            </a: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聚合酶）</a:t>
            </a:r>
          </a:p>
        </p:txBody>
      </p:sp>
      <p:sp>
        <p:nvSpPr>
          <p:cNvPr id="96281" name="Rectangle 2"/>
          <p:cNvSpPr>
            <a:spLocks noChangeArrowheads="1"/>
          </p:cNvSpPr>
          <p:nvPr/>
        </p:nvSpPr>
        <p:spPr bwMode="auto">
          <a:xfrm>
            <a:off x="684213" y="4652963"/>
            <a:ext cx="6480175" cy="5762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  </a:t>
            </a:r>
            <a:r>
              <a:rPr kumimoji="1"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④</a:t>
            </a:r>
            <a:r>
              <a:rPr kumimoji="1"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引物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：  </a:t>
            </a:r>
            <a:r>
              <a:rPr kumimoji="1" lang="en-US" altLang="zh-CN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种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（</a:t>
            </a: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为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单链</a:t>
            </a:r>
            <a:r>
              <a:rPr kumimoji="1"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DNA</a:t>
            </a: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片段</a:t>
            </a:r>
            <a:r>
              <a:rPr kumimoji="1"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或</a:t>
            </a:r>
            <a:r>
              <a:rPr kumimoji="1"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RNA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）</a:t>
            </a:r>
          </a:p>
        </p:txBody>
      </p:sp>
      <p:sp>
        <p:nvSpPr>
          <p:cNvPr id="96282" name="Rectangle 2"/>
          <p:cNvSpPr>
            <a:spLocks noChangeArrowheads="1"/>
          </p:cNvSpPr>
          <p:nvPr/>
        </p:nvSpPr>
        <p:spPr bwMode="auto">
          <a:xfrm>
            <a:off x="684213" y="5229225"/>
            <a:ext cx="5834062" cy="5762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  </a:t>
            </a:r>
            <a:r>
              <a:rPr kumimoji="1"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⑤</a:t>
            </a:r>
            <a:r>
              <a:rPr kumimoji="1"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高温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条件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： 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用于解旋</a:t>
            </a:r>
            <a:r>
              <a:rPr kumimoji="1" lang="en-US" altLang="zh-CN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DNA</a:t>
            </a:r>
            <a:endParaRPr kumimoji="1" lang="zh-CN" altLang="en-US" sz="28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96283" name="Rectangle 2"/>
          <p:cNvSpPr>
            <a:spLocks noChangeArrowheads="1"/>
          </p:cNvSpPr>
          <p:nvPr/>
        </p:nvSpPr>
        <p:spPr bwMode="auto">
          <a:xfrm>
            <a:off x="827088" y="5876925"/>
            <a:ext cx="6337300" cy="5762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⑥</a:t>
            </a:r>
            <a:r>
              <a:rPr kumimoji="1"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en-US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缓冲液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：  </a:t>
            </a:r>
            <a:r>
              <a:rPr kumimoji="1"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含</a:t>
            </a:r>
            <a:r>
              <a:rPr kumimoji="1"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Mg</a:t>
            </a:r>
            <a:r>
              <a:rPr kumimoji="1" lang="en-US" altLang="zh-CN" sz="24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2+</a:t>
            </a:r>
            <a:r>
              <a:rPr kumimoji="1"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的缓冲液</a:t>
            </a:r>
            <a:r>
              <a:rPr kumimoji="1" lang="en-US" altLang="zh-CN" sz="2400" b="1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, 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维持</a:t>
            </a:r>
            <a:r>
              <a:rPr kumimoji="1"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pH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等</a:t>
            </a:r>
            <a:endParaRPr kumimoji="1" lang="zh-CN" altLang="en-US" sz="2400" b="1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 animBg="1"/>
      <p:bldP spid="8194" grpId="0"/>
      <p:bldP spid="2" grpId="0"/>
      <p:bldP spid="3" grpId="0"/>
      <p:bldP spid="4" grpId="0"/>
      <p:bldP spid="5" grpId="0"/>
      <p:bldP spid="96278" grpId="0" animBg="1"/>
      <p:bldP spid="96279" grpId="0" animBg="1"/>
      <p:bldP spid="96280" grpId="0" animBg="1"/>
      <p:bldP spid="96281" grpId="0" animBg="1"/>
      <p:bldP spid="96282" grpId="0" animBg="1"/>
      <p:bldP spid="9628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533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kumimoji="1" lang="en-US" altLang="zh-CN" sz="32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PCR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每个循环的过程</a:t>
            </a:r>
            <a:endParaRPr kumimoji="1" lang="zh-CN" altLang="en-US" sz="3200" b="1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10" name="Rectangle 2"/>
          <p:cNvSpPr>
            <a:spLocks noChangeArrowheads="1"/>
          </p:cNvSpPr>
          <p:nvPr/>
        </p:nvSpPr>
        <p:spPr bwMode="auto">
          <a:xfrm>
            <a:off x="2627313" y="1341438"/>
            <a:ext cx="4968875" cy="533400"/>
          </a:xfrm>
          <a:prstGeom prst="rect">
            <a:avLst/>
          </a:prstGeom>
          <a:solidFill>
            <a:srgbClr val="CCFFFF"/>
          </a:solidFill>
          <a:ln w="12700">
            <a:solidFill>
              <a:srgbClr val="FF99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使</a:t>
            </a:r>
            <a:r>
              <a:rPr kumimoji="1" lang="en-US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DNA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变性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解旋为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两条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单链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。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55650" y="765175"/>
            <a:ext cx="77041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  </a:t>
            </a:r>
            <a:r>
              <a:rPr kumimoji="1" lang="en-US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①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变性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阶段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：→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加热至</a:t>
            </a:r>
            <a:r>
              <a:rPr kumimoji="1" lang="en-US" altLang="zh-CN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90</a:t>
            </a:r>
            <a:r>
              <a:rPr kumimoji="1" lang="en-US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"/>
              </a:rPr>
              <a:t>～</a:t>
            </a:r>
            <a:r>
              <a:rPr kumimoji="1" lang="en-US" altLang="zh-CN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95℃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94</a:t>
            </a:r>
            <a:r>
              <a:rPr kumimoji="1" lang="zh-CN" altLang="en-US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℃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2195513" y="1341438"/>
            <a:ext cx="0" cy="6477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650" y="1916113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  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②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退火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阶段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：→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冷却至</a:t>
            </a:r>
            <a:r>
              <a:rPr kumimoji="1" lang="en-US" altLang="zh-CN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55</a:t>
            </a:r>
            <a:r>
              <a:rPr kumimoji="1" lang="en-US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"/>
              </a:rPr>
              <a:t>～</a:t>
            </a:r>
            <a:r>
              <a:rPr kumimoji="1" lang="en-US" altLang="zh-CN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60℃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55</a:t>
            </a:r>
            <a:r>
              <a:rPr kumimoji="1" lang="zh-CN" altLang="en-US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℃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endParaRPr kumimoji="1" lang="en-US" altLang="zh-CN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21" name="Rectangle 2"/>
          <p:cNvSpPr>
            <a:spLocks noChangeArrowheads="1"/>
          </p:cNvSpPr>
          <p:nvPr/>
        </p:nvSpPr>
        <p:spPr bwMode="auto">
          <a:xfrm>
            <a:off x="2555875" y="2492375"/>
            <a:ext cx="6121400" cy="533400"/>
          </a:xfrm>
          <a:prstGeom prst="rect">
            <a:avLst/>
          </a:prstGeom>
          <a:solidFill>
            <a:srgbClr val="CCFFCC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让</a:t>
            </a:r>
            <a:r>
              <a:rPr kumimoji="1" lang="en-US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DNA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复性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，以使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引物</a:t>
            </a:r>
            <a:r>
              <a:rPr kumimoji="1" lang="zh-CN" altLang="en-US" sz="2800" b="1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与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模板链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结合</a:t>
            </a:r>
            <a:endParaRPr kumimoji="1"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3141663"/>
            <a:ext cx="7777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 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③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延伸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阶段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：→</a:t>
            </a:r>
            <a:r>
              <a:rPr kumimoji="1"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加热至</a:t>
            </a:r>
            <a:r>
              <a:rPr kumimoji="1" lang="en-US" altLang="zh-CN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70</a:t>
            </a:r>
            <a:r>
              <a:rPr kumimoji="1" lang="en-US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"/>
              </a:rPr>
              <a:t>～</a:t>
            </a:r>
            <a:r>
              <a:rPr kumimoji="1" lang="en-US" altLang="zh-CN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75℃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72℃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102424" name="Rectangle 2"/>
          <p:cNvSpPr>
            <a:spLocks noChangeArrowheads="1"/>
          </p:cNvSpPr>
          <p:nvPr/>
        </p:nvSpPr>
        <p:spPr bwMode="auto">
          <a:xfrm>
            <a:off x="2195513" y="3716338"/>
            <a:ext cx="6480175" cy="503237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使</a:t>
            </a:r>
            <a:r>
              <a:rPr kumimoji="1" lang="en-US" altLang="zh-CN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DNA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聚合酶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从引物开始合成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互补子链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860800"/>
            <a:ext cx="1943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【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提醒</a:t>
            </a:r>
            <a:r>
              <a:rPr kumimoji="1"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】</a:t>
            </a:r>
            <a:endParaRPr kumimoji="1" lang="zh-CN" alt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323850" y="4437063"/>
            <a:ext cx="8567738" cy="9810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◆</a:t>
            </a:r>
            <a:r>
              <a:rPr kumimoji="1" lang="en-US" altLang="zh-CN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PCR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扩增</a:t>
            </a:r>
            <a:r>
              <a:rPr kumimoji="1" lang="en-US" altLang="zh-CN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DNA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时，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只能扩增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两引物之间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的序列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；</a:t>
            </a:r>
            <a:r>
              <a:rPr kumimoji="1"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第三轮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循环</a:t>
            </a:r>
            <a:endParaRPr kumimoji="1" lang="zh-CN" altLang="en-US" sz="24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时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才会出现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等长的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目的基因双链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323850" y="5516563"/>
            <a:ext cx="8569325" cy="987425"/>
          </a:xfrm>
          <a:prstGeom prst="rect">
            <a:avLst/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◆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与</a:t>
            </a: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细胞内</a:t>
            </a:r>
            <a:r>
              <a:rPr kumimoji="1" lang="en-US" altLang="zh-CN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DNA</a:t>
            </a: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复制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相比，</a:t>
            </a:r>
            <a:r>
              <a:rPr kumimoji="1" lang="en-US" altLang="zh-CN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PCR</a:t>
            </a: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扩增</a:t>
            </a:r>
            <a:r>
              <a:rPr kumimoji="1" lang="en-US" altLang="zh-CN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DNA</a:t>
            </a: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时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，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不需要</a:t>
            </a: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解旋酶</a:t>
            </a:r>
          </a:p>
          <a:p>
            <a:pPr>
              <a:lnSpc>
                <a:spcPct val="120000"/>
              </a:lnSpc>
            </a:pP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   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需要</a:t>
            </a: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热稳定性</a:t>
            </a:r>
            <a:r>
              <a:rPr kumimoji="1" lang="en-US" altLang="zh-CN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DNA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聚合酶（该酶的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最适温度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为</a:t>
            </a:r>
            <a:r>
              <a:rPr kumimoji="1"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72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℃左右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102478" name="Line 78"/>
          <p:cNvSpPr>
            <a:spLocks noChangeShapeType="1"/>
          </p:cNvSpPr>
          <p:nvPr/>
        </p:nvSpPr>
        <p:spPr bwMode="auto">
          <a:xfrm>
            <a:off x="2195513" y="2492375"/>
            <a:ext cx="0" cy="6477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10" grpId="0" animBg="1"/>
      <p:bldP spid="8194" grpId="0"/>
      <p:bldP spid="102419" grpId="0" animBg="1"/>
      <p:bldP spid="2" grpId="0"/>
      <p:bldP spid="102421" grpId="0" animBg="1"/>
      <p:bldP spid="3" grpId="0"/>
      <p:bldP spid="102424" grpId="0" animBg="1"/>
      <p:bldP spid="4" grpId="0"/>
      <p:bldP spid="102426" grpId="0" animBg="1"/>
      <p:bldP spid="102427" grpId="0" animBg="1"/>
      <p:bldP spid="10247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73" name="Rectangle 49"/>
          <p:cNvSpPr>
            <a:spLocks noChangeArrowheads="1"/>
          </p:cNvSpPr>
          <p:nvPr/>
        </p:nvSpPr>
        <p:spPr bwMode="auto">
          <a:xfrm>
            <a:off x="539750" y="1412875"/>
            <a:ext cx="4968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33350" eaLnBrk="0" hangingPunct="0"/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使</a:t>
            </a:r>
            <a:r>
              <a:rPr kumimoji="1" lang="zh-CN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目的基因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在受体细胞中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稳定存在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，并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能遗传给后代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；使</a:t>
            </a:r>
            <a:r>
              <a:rPr kumimoji="1" lang="zh-CN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目的基因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能表达和发挥作用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103476" name="Rectangle 2"/>
          <p:cNvSpPr>
            <a:spLocks noChangeArrowheads="1"/>
          </p:cNvSpPr>
          <p:nvPr/>
        </p:nvSpPr>
        <p:spPr bwMode="auto">
          <a:xfrm>
            <a:off x="1331913" y="188913"/>
            <a:ext cx="6840537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（二）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基因表达载体</a:t>
            </a:r>
            <a:r>
              <a:rPr lang="zh-CN" alt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的</a:t>
            </a:r>
            <a:r>
              <a:rPr lang="zh-CN" altLang="en-US" sz="4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构建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508625" y="1125538"/>
            <a:ext cx="2951163" cy="2819400"/>
            <a:chOff x="3277" y="960"/>
            <a:chExt cx="1859" cy="1776"/>
          </a:xfrm>
        </p:grpSpPr>
        <p:pic>
          <p:nvPicPr>
            <p:cNvPr id="103478" name="Picture 54" descr="0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8" y="960"/>
              <a:ext cx="1488" cy="554"/>
            </a:xfrm>
            <a:prstGeom prst="rect">
              <a:avLst/>
            </a:prstGeom>
            <a:noFill/>
          </p:spPr>
        </p:pic>
        <p:pic>
          <p:nvPicPr>
            <p:cNvPr id="103479" name="Picture 55" descr="0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7" y="2336"/>
              <a:ext cx="851" cy="400"/>
            </a:xfrm>
            <a:prstGeom prst="rect">
              <a:avLst/>
            </a:prstGeom>
            <a:noFill/>
          </p:spPr>
        </p:pic>
        <p:sp>
          <p:nvSpPr>
            <p:cNvPr id="103480" name="Line 56"/>
            <p:cNvSpPr>
              <a:spLocks noChangeShapeType="1"/>
            </p:cNvSpPr>
            <p:nvPr/>
          </p:nvSpPr>
          <p:spPr bwMode="auto">
            <a:xfrm flipH="1">
              <a:off x="3744" y="1536"/>
              <a:ext cx="336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ot="10800000"/>
            <a:lstStyle/>
            <a:p>
              <a:endParaRPr lang="zh-CN" altLang="en-US"/>
            </a:p>
          </p:txBody>
        </p:sp>
      </p:grpSp>
      <p:sp>
        <p:nvSpPr>
          <p:cNvPr id="103481" name="Text Box 57"/>
          <p:cNvSpPr txBox="1">
            <a:spLocks noChangeArrowheads="1"/>
          </p:cNvSpPr>
          <p:nvPr/>
        </p:nvSpPr>
        <p:spPr bwMode="auto">
          <a:xfrm>
            <a:off x="6732588" y="2133600"/>
            <a:ext cx="2133600" cy="8413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提取质粒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并用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限制酶切割</a:t>
            </a:r>
          </a:p>
        </p:txBody>
      </p:sp>
      <p:sp>
        <p:nvSpPr>
          <p:cNvPr id="103482" name="Line 58"/>
          <p:cNvSpPr>
            <a:spLocks noChangeShapeType="1"/>
          </p:cNvSpPr>
          <p:nvPr/>
        </p:nvSpPr>
        <p:spPr bwMode="auto">
          <a:xfrm>
            <a:off x="6877050" y="36449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zh-CN" altLang="en-US"/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6732588" y="3644900"/>
            <a:ext cx="1322387" cy="2592388"/>
            <a:chOff x="4063" y="2544"/>
            <a:chExt cx="833" cy="1392"/>
          </a:xfrm>
        </p:grpSpPr>
        <p:pic>
          <p:nvPicPr>
            <p:cNvPr id="103484" name="Picture 60" descr="0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3" y="3535"/>
              <a:ext cx="833" cy="401"/>
            </a:xfrm>
            <a:prstGeom prst="rect">
              <a:avLst/>
            </a:prstGeom>
            <a:noFill/>
          </p:spPr>
        </p:pic>
        <p:sp>
          <p:nvSpPr>
            <p:cNvPr id="103485" name="Line 61"/>
            <p:cNvSpPr>
              <a:spLocks noChangeShapeType="1"/>
            </p:cNvSpPr>
            <p:nvPr/>
          </p:nvSpPr>
          <p:spPr bwMode="auto">
            <a:xfrm>
              <a:off x="4512" y="2544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ot="10800000"/>
            <a:lstStyle/>
            <a:p>
              <a:endParaRPr lang="zh-CN" altLang="en-US"/>
            </a:p>
          </p:txBody>
        </p:sp>
      </p:grpSp>
      <p:sp>
        <p:nvSpPr>
          <p:cNvPr id="103486" name="Text Box 62"/>
          <p:cNvSpPr txBox="1">
            <a:spLocks noChangeArrowheads="1"/>
          </p:cNvSpPr>
          <p:nvPr/>
        </p:nvSpPr>
        <p:spPr bwMode="auto">
          <a:xfrm>
            <a:off x="6227763" y="4076700"/>
            <a:ext cx="2514600" cy="841375"/>
          </a:xfrm>
          <a:prstGeom prst="rect">
            <a:avLst/>
          </a:prstGeom>
          <a:solidFill>
            <a:srgbClr val="006600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用连接酶将目的基因和质粒连接</a:t>
            </a:r>
          </a:p>
        </p:txBody>
      </p:sp>
      <p:pic>
        <p:nvPicPr>
          <p:cNvPr id="103487" name="Picture 63" descr="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00438"/>
            <a:ext cx="647700" cy="249237"/>
          </a:xfrm>
          <a:prstGeom prst="rect">
            <a:avLst/>
          </a:prstGeom>
          <a:noFill/>
        </p:spPr>
      </p:pic>
      <p:sp>
        <p:nvSpPr>
          <p:cNvPr id="103488" name="Rectangle 2"/>
          <p:cNvSpPr>
            <a:spLocks noChangeArrowheads="1"/>
          </p:cNvSpPr>
          <p:nvPr/>
        </p:nvSpPr>
        <p:spPr bwMode="auto">
          <a:xfrm>
            <a:off x="250825" y="908050"/>
            <a:ext cx="1728788" cy="533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1.</a:t>
            </a:r>
            <a:r>
              <a:rPr kumimoji="1"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目的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103490" name="Rectangle 2"/>
          <p:cNvSpPr>
            <a:spLocks noChangeArrowheads="1"/>
          </p:cNvSpPr>
          <p:nvPr/>
        </p:nvSpPr>
        <p:spPr bwMode="auto">
          <a:xfrm>
            <a:off x="323850" y="2852738"/>
            <a:ext cx="4897438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2. 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构建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基因表达载体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过程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103491" name="Rectangle 2"/>
          <p:cNvSpPr>
            <a:spLocks noChangeArrowheads="1"/>
          </p:cNvSpPr>
          <p:nvPr/>
        </p:nvSpPr>
        <p:spPr bwMode="auto">
          <a:xfrm>
            <a:off x="611188" y="4437063"/>
            <a:ext cx="4248150" cy="936625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</a:pP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◆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切取目的基因</a:t>
            </a:r>
            <a:r>
              <a:rPr kumimoji="1" lang="zh-CN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和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切割质粒</a:t>
            </a:r>
            <a:r>
              <a:rPr kumimoji="1" lang="zh-CN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时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应使用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同种限制酶</a:t>
            </a:r>
          </a:p>
        </p:txBody>
      </p:sp>
      <p:sp>
        <p:nvSpPr>
          <p:cNvPr id="103492" name="Rectangle 2"/>
          <p:cNvSpPr>
            <a:spLocks noChangeArrowheads="1"/>
          </p:cNvSpPr>
          <p:nvPr/>
        </p:nvSpPr>
        <p:spPr bwMode="auto">
          <a:xfrm>
            <a:off x="611188" y="5445125"/>
            <a:ext cx="5688012" cy="1008063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◆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切取目的基因时，切出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  <a:cs typeface="Times New Roman" pitchFamily="18" charset="0"/>
              </a:rPr>
              <a:t>两个切口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切割质粒时切出</a:t>
            </a:r>
            <a:r>
              <a:rPr kumimoji="1" lang="en-US" altLang="zh-CN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  <a:cs typeface="Times New Roman" pitchFamily="18" charset="0"/>
              </a:rPr>
              <a:t>1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  <a:cs typeface="Times New Roman" pitchFamily="18" charset="0"/>
              </a:rPr>
              <a:t>个切口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。</a:t>
            </a:r>
            <a:endParaRPr kumimoji="1" lang="zh-CN" altLang="en-US" sz="28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sp>
        <p:nvSpPr>
          <p:cNvPr id="103493" name="Rectangle 2"/>
          <p:cNvSpPr>
            <a:spLocks noChangeArrowheads="1"/>
          </p:cNvSpPr>
          <p:nvPr/>
        </p:nvSpPr>
        <p:spPr bwMode="auto">
          <a:xfrm>
            <a:off x="611188" y="3429000"/>
            <a:ext cx="4752975" cy="936625"/>
          </a:xfrm>
          <a:prstGeom prst="rect">
            <a:avLst/>
          </a:prstGeom>
          <a:solidFill>
            <a:srgbClr val="CCFFCC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◆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需要用到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限制酶</a:t>
            </a:r>
            <a:r>
              <a:rPr kumimoji="1" lang="zh-CN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和</a:t>
            </a:r>
            <a:r>
              <a:rPr kumimoji="1"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DNA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连接酶</a:t>
            </a:r>
            <a:r>
              <a:rPr kumimoji="1" lang="zh-CN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3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1" grpId="0" animBg="1"/>
      <p:bldP spid="103482" grpId="0" animBg="1"/>
      <p:bldP spid="103486" grpId="0" animBg="1"/>
      <p:bldP spid="103488" grpId="0" animBg="1"/>
      <p:bldP spid="103490" grpId="0" animBg="1"/>
      <p:bldP spid="103491" grpId="0" animBg="1"/>
      <p:bldP spid="103492" grpId="0" animBg="1"/>
      <p:bldP spid="10349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258888" y="1700213"/>
            <a:ext cx="3744912" cy="2857500"/>
            <a:chOff x="3243" y="436"/>
            <a:chExt cx="2359" cy="1622"/>
          </a:xfrm>
        </p:grpSpPr>
        <p:pic>
          <p:nvPicPr>
            <p:cNvPr id="9729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8" y="436"/>
              <a:ext cx="2314" cy="1542"/>
            </a:xfrm>
            <a:prstGeom prst="rect">
              <a:avLst/>
            </a:prstGeom>
            <a:noFill/>
            <a:effectLst/>
          </p:spPr>
        </p:pic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>
              <a:off x="3515" y="1480"/>
              <a:ext cx="0" cy="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302" name="Rectangle 22"/>
            <p:cNvSpPr>
              <a:spLocks noChangeArrowheads="1"/>
            </p:cNvSpPr>
            <p:nvPr/>
          </p:nvSpPr>
          <p:spPr bwMode="auto">
            <a:xfrm>
              <a:off x="3243" y="1867"/>
              <a:ext cx="62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itchFamily="34" charset="-122"/>
                </a:rPr>
                <a:t>复制原点</a:t>
              </a:r>
            </a:p>
          </p:txBody>
        </p:sp>
      </p:grpSp>
      <p:sp>
        <p:nvSpPr>
          <p:cNvPr id="97304" name="Rectangle 2"/>
          <p:cNvSpPr>
            <a:spLocks noChangeArrowheads="1"/>
          </p:cNvSpPr>
          <p:nvPr/>
        </p:nvSpPr>
        <p:spPr bwMode="auto">
          <a:xfrm>
            <a:off x="250825" y="188913"/>
            <a:ext cx="4608513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基因表达载体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组成：</a:t>
            </a: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468313" y="765175"/>
            <a:ext cx="8280400" cy="958850"/>
          </a:xfrm>
          <a:prstGeom prst="rect">
            <a:avLst/>
          </a:prstGeom>
          <a:solidFill>
            <a:srgbClr val="CCFFFF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33350" eaLnBrk="0" hangingPunct="0"/>
            <a:r>
              <a:rPr kumimoji="1" lang="zh-CN" altLang="en-US" sz="24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基因表达载体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应由</a:t>
            </a:r>
            <a:r>
              <a:rPr kumimoji="1"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：</a:t>
            </a:r>
            <a:r>
              <a:rPr kumimoji="1" lang="zh-CN" altLang="en-US" sz="2800" b="1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  <a:sym typeface="Wingdings" pitchFamily="2" charset="2"/>
              </a:rPr>
              <a:t>复制原点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  <a:sym typeface="Wingdings" pitchFamily="2" charset="2"/>
              </a:rPr>
              <a:t>、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  <a:sym typeface="Wingdings" pitchFamily="2" charset="2"/>
              </a:rPr>
              <a:t>启动子 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  <a:sym typeface="Wingdings" pitchFamily="2" charset="2"/>
              </a:rPr>
              <a:t>、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  <a:sym typeface="Wingdings" pitchFamily="2" charset="2"/>
              </a:rPr>
              <a:t>目的基因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  <a:sym typeface="Wingdings" pitchFamily="2" charset="2"/>
              </a:rPr>
              <a:t>、</a:t>
            </a:r>
          </a:p>
          <a:p>
            <a:pPr indent="133350" eaLnBrk="0" hangingPunct="0"/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  <a:sym typeface="Wingdings" pitchFamily="2" charset="2"/>
              </a:rPr>
              <a:t>                              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  <a:sym typeface="Wingdings" pitchFamily="2" charset="2"/>
              </a:rPr>
              <a:t>标记基因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  <a:sym typeface="Wingdings" pitchFamily="2" charset="2"/>
              </a:rPr>
              <a:t>和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  <a:sym typeface="Wingdings" pitchFamily="2" charset="2"/>
              </a:rPr>
              <a:t>终止子</a:t>
            </a:r>
            <a:r>
              <a:rPr kumimoji="1"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  <a:cs typeface="Times New Roman" pitchFamily="18" charset="0"/>
                <a:sym typeface="Wingdings" pitchFamily="2" charset="2"/>
              </a:rPr>
              <a:t>组成。</a:t>
            </a:r>
            <a:endParaRPr kumimoji="1" lang="zh-CN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  <p:sp>
        <p:nvSpPr>
          <p:cNvPr id="97311" name="Rectangle 2"/>
          <p:cNvSpPr>
            <a:spLocks noChangeArrowheads="1"/>
          </p:cNvSpPr>
          <p:nvPr/>
        </p:nvSpPr>
        <p:spPr bwMode="auto">
          <a:xfrm>
            <a:off x="0" y="4724400"/>
            <a:ext cx="8893175" cy="1873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【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思考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】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用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同一种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限制酶同时切割目的基因和载体，再用</a:t>
            </a:r>
            <a:r>
              <a:rPr kumimoji="1" lang="en-US" altLang="zh-CN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DNA</a:t>
            </a:r>
          </a:p>
          <a:p>
            <a:pPr marL="342900" indent="-342900">
              <a:spcBef>
                <a:spcPct val="20000"/>
              </a:spcBef>
            </a:pP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     连接酶连接，能形成 </a:t>
            </a:r>
            <a:r>
              <a:rPr kumimoji="1" lang="zh-CN" altLang="en-US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种连接产物；要确保连接产物</a:t>
            </a:r>
          </a:p>
          <a:p>
            <a:pPr marL="342900" indent="-342900">
              <a:spcBef>
                <a:spcPct val="10000"/>
              </a:spcBef>
            </a:pP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     只是目的基因和载体形成的，应如何选择限制酶切割？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24300" y="5157788"/>
            <a:ext cx="7191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endParaRPr kumimoji="1"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47813" y="6021388"/>
            <a:ext cx="70564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用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相同的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两种限制酶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切割质粒</a:t>
            </a:r>
            <a:r>
              <a:rPr kumimoji="1"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和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切取目的基因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79388" y="2060575"/>
            <a:ext cx="2087562" cy="457200"/>
            <a:chOff x="0" y="1389"/>
            <a:chExt cx="1315" cy="288"/>
          </a:xfrm>
        </p:grpSpPr>
        <p:sp>
          <p:nvSpPr>
            <p:cNvPr id="97307" name="Rectangle 27"/>
            <p:cNvSpPr>
              <a:spLocks noChangeArrowheads="1"/>
            </p:cNvSpPr>
            <p:nvPr/>
          </p:nvSpPr>
          <p:spPr bwMode="auto">
            <a:xfrm>
              <a:off x="0" y="1389"/>
              <a:ext cx="953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驱动转录</a:t>
              </a:r>
              <a:endParaRPr lang="zh-CN" altLang="en-US" sz="2400"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97315" name="Line 35"/>
            <p:cNvSpPr>
              <a:spLocks noChangeShapeType="1"/>
            </p:cNvSpPr>
            <p:nvPr/>
          </p:nvSpPr>
          <p:spPr bwMode="auto">
            <a:xfrm flipH="1" flipV="1">
              <a:off x="862" y="1570"/>
              <a:ext cx="453" cy="45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716463" y="2349500"/>
            <a:ext cx="2159000" cy="719138"/>
            <a:chOff x="3107" y="1616"/>
            <a:chExt cx="1360" cy="453"/>
          </a:xfrm>
        </p:grpSpPr>
        <p:sp>
          <p:nvSpPr>
            <p:cNvPr id="97308" name="Rectangle 28"/>
            <p:cNvSpPr>
              <a:spLocks noChangeArrowheads="1"/>
            </p:cNvSpPr>
            <p:nvPr/>
          </p:nvSpPr>
          <p:spPr bwMode="auto">
            <a:xfrm>
              <a:off x="3515" y="1616"/>
              <a:ext cx="952" cy="28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终止转录</a:t>
              </a:r>
            </a:p>
          </p:txBody>
        </p:sp>
        <p:sp>
          <p:nvSpPr>
            <p:cNvPr id="97316" name="Line 36"/>
            <p:cNvSpPr>
              <a:spLocks noChangeShapeType="1"/>
            </p:cNvSpPr>
            <p:nvPr/>
          </p:nvSpPr>
          <p:spPr bwMode="auto">
            <a:xfrm flipV="1">
              <a:off x="3107" y="1797"/>
              <a:ext cx="454" cy="272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4643438" y="3141663"/>
            <a:ext cx="4122737" cy="1562100"/>
            <a:chOff x="2971" y="2069"/>
            <a:chExt cx="2597" cy="984"/>
          </a:xfrm>
        </p:grpSpPr>
        <p:sp>
          <p:nvSpPr>
            <p:cNvPr id="97317" name="Line 37"/>
            <p:cNvSpPr>
              <a:spLocks noChangeShapeType="1"/>
            </p:cNvSpPr>
            <p:nvPr/>
          </p:nvSpPr>
          <p:spPr bwMode="auto">
            <a:xfrm flipV="1">
              <a:off x="2971" y="2387"/>
              <a:ext cx="363" cy="272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>
              <a:off x="3334" y="2069"/>
              <a:ext cx="2234" cy="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用于</a:t>
              </a:r>
              <a:r>
                <a:rPr kumimoji="1"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筛选和鉴定</a:t>
              </a:r>
              <a:r>
                <a:rPr kumimoji="1" lang="zh-CN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目的基因</a:t>
              </a:r>
            </a:p>
            <a:p>
              <a:pPr>
                <a:lnSpc>
                  <a:spcPct val="120000"/>
                </a:lnSpc>
              </a:pPr>
              <a:r>
                <a:rPr kumimoji="1" lang="zh-CN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 通常是指</a:t>
              </a:r>
              <a:r>
                <a:rPr kumimoji="1" lang="zh-CN" altLang="en-US" sz="20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质粒上的</a:t>
              </a:r>
              <a:r>
                <a:rPr kumimoji="1" lang="zh-CN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抗性基因</a:t>
              </a:r>
            </a:p>
            <a:p>
              <a:pPr>
                <a:lnSpc>
                  <a:spcPct val="120000"/>
                </a:lnSpc>
              </a:pPr>
              <a:r>
                <a:rPr kumimoji="1" lang="zh-CN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如：</a:t>
              </a:r>
              <a:r>
                <a:rPr kumimoji="1" lang="zh-CN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四环素</a:t>
              </a:r>
              <a:r>
                <a:rPr kumimoji="1" lang="zh-CN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抗性基因</a:t>
              </a:r>
              <a:r>
                <a:rPr kumimoji="1" lang="zh-CN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、</a:t>
              </a:r>
            </a:p>
            <a:p>
              <a:pPr>
                <a:lnSpc>
                  <a:spcPct val="120000"/>
                </a:lnSpc>
              </a:pPr>
              <a:r>
                <a:rPr kumimoji="1" lang="zh-CN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      </a:t>
              </a:r>
              <a:r>
                <a:rPr kumimoji="1" lang="zh-CN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氨苄青霉素</a:t>
              </a:r>
              <a:r>
                <a:rPr kumimoji="1" lang="zh-CN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抗性基因</a:t>
              </a:r>
              <a:r>
                <a:rPr kumimoji="1" lang="zh-CN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等。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4" grpId="0" animBg="1"/>
      <p:bldP spid="97305" grpId="0" animBg="1"/>
      <p:bldP spid="97311" grpId="0" animBg="1"/>
      <p:bldP spid="819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250825" y="908050"/>
            <a:ext cx="7345363" cy="53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将目的基因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导入植物细胞</a:t>
            </a: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的方法：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11188" y="1557338"/>
            <a:ext cx="4751387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◆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农杆菌转化法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：</a:t>
            </a:r>
            <a:r>
              <a:rPr kumimoji="1"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→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最常用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11188" y="5373688"/>
            <a:ext cx="6480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◆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基因枪法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：→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适用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单子叶植物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11188" y="5876925"/>
            <a:ext cx="3671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◆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花粉管通道法：</a:t>
            </a:r>
            <a:endParaRPr kumimoji="1" lang="en-US" altLang="zh-CN" sz="32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pic>
        <p:nvPicPr>
          <p:cNvPr id="16388" name="Picture 4" descr="012"/>
          <p:cNvPicPr>
            <a:picLocks noChangeAspect="1" noChangeArrowheads="1"/>
          </p:cNvPicPr>
          <p:nvPr/>
        </p:nvPicPr>
        <p:blipFill>
          <a:blip r:embed="rId2">
            <a:lum bright="-36000" contrast="48000"/>
          </a:blip>
          <a:srcRect/>
          <a:stretch>
            <a:fillRect/>
          </a:stretch>
        </p:blipFill>
        <p:spPr bwMode="auto">
          <a:xfrm>
            <a:off x="179388" y="2060575"/>
            <a:ext cx="89646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4787900" y="3429000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感染</a:t>
            </a:r>
            <a:endParaRPr kumimoji="1" lang="zh-CN" altLang="en-US" sz="20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39949" name="Rectangle 8"/>
          <p:cNvSpPr>
            <a:spLocks noChangeArrowheads="1"/>
          </p:cNvSpPr>
          <p:nvPr/>
        </p:nvSpPr>
        <p:spPr bwMode="auto">
          <a:xfrm>
            <a:off x="250825" y="260350"/>
            <a:ext cx="6264275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</a:pPr>
            <a:r>
              <a:rPr kumimoji="1"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3.</a:t>
            </a:r>
            <a:r>
              <a:rPr kumimoji="1" lang="en-US" altLang="zh-CN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目的基因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导入受体细胞的方法</a:t>
            </a:r>
            <a:endParaRPr kumimoji="1" lang="zh-CN" altLang="en-US" sz="32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微软雅黑" pitchFamily="34" charset="-122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0825" y="2852738"/>
            <a:ext cx="936625" cy="720725"/>
            <a:chOff x="158" y="1706"/>
            <a:chExt cx="590" cy="454"/>
          </a:xfrm>
        </p:grpSpPr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158" y="1706"/>
              <a:ext cx="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itchFamily="34" charset="-122"/>
                </a:rPr>
                <a:t>Ti</a:t>
              </a:r>
              <a:r>
                <a:rPr kumimoji="1" lang="zh-CN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" pitchFamily="34" charset="-122"/>
                </a:rPr>
                <a:t>质粒</a:t>
              </a:r>
              <a:endParaRPr kumimoji="1" lang="zh-CN" alt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 flipV="1">
              <a:off x="431" y="1933"/>
              <a:ext cx="0" cy="227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476375" y="2276475"/>
            <a:ext cx="1873250" cy="1728788"/>
            <a:chOff x="930" y="1389"/>
            <a:chExt cx="1180" cy="1089"/>
          </a:xfrm>
        </p:grpSpPr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930" y="1389"/>
              <a:ext cx="1180" cy="44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zh-CN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itchFamily="34" charset="-122"/>
                </a:rPr>
                <a:t>将目的基因</a:t>
              </a:r>
              <a:r>
                <a:rPr kumimoji="1" lang="zh-CN" altLang="en-US" sz="20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itchFamily="34" charset="-122"/>
                </a:rPr>
                <a:t>插入到</a:t>
              </a: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itchFamily="34" charset="-122"/>
                </a:rPr>
                <a:t>T-DNA</a:t>
              </a:r>
              <a:r>
                <a:rPr kumimoji="1" lang="zh-CN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itchFamily="34" charset="-122"/>
                </a:rPr>
                <a:t>处</a:t>
              </a:r>
              <a:endParaRPr kumimoji="1" lang="zh-CN" alt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>
              <a:off x="1383" y="1797"/>
              <a:ext cx="499" cy="681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348038" y="2420938"/>
            <a:ext cx="2232025" cy="1368425"/>
            <a:chOff x="2154" y="1434"/>
            <a:chExt cx="1406" cy="862"/>
          </a:xfrm>
        </p:grpSpPr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2517" y="1434"/>
              <a:ext cx="1043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</a:rPr>
                <a:t>Ca2+</a:t>
              </a:r>
              <a:r>
                <a:rPr kumimoji="1" lang="zh-CN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微软雅黑" pitchFamily="34" charset="-122"/>
                </a:rPr>
                <a:t>处理法</a:t>
              </a:r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 flipV="1">
              <a:off x="2154" y="1661"/>
              <a:ext cx="545" cy="635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3" grpId="0"/>
      <p:bldP spid="39944" grpId="0"/>
      <p:bldP spid="3994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50825" y="260350"/>
            <a:ext cx="7343775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将目的基因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导入动物细胞</a:t>
            </a: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的方法：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39750" y="1052513"/>
            <a:ext cx="4319588" cy="3529012"/>
            <a:chOff x="295" y="618"/>
            <a:chExt cx="2721" cy="2086"/>
          </a:xfrm>
        </p:grpSpPr>
        <p:pic>
          <p:nvPicPr>
            <p:cNvPr id="15377" name="Picture 12" descr="显微注射技术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5" y="618"/>
              <a:ext cx="272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8" name="Text Box 13"/>
            <p:cNvSpPr txBox="1">
              <a:spLocks noChangeArrowheads="1"/>
            </p:cNvSpPr>
            <p:nvPr/>
          </p:nvSpPr>
          <p:spPr bwMode="auto">
            <a:xfrm>
              <a:off x="748" y="2205"/>
              <a:ext cx="1875" cy="34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</a:rPr>
                <a:t>  </a:t>
              </a:r>
              <a:r>
                <a:rPr lang="zh-CN" alt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itchFamily="34" charset="-122"/>
                </a:rPr>
                <a:t>显微注射技术</a:t>
              </a:r>
            </a:p>
          </p:txBody>
        </p:sp>
      </p:grp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5364163" y="1052513"/>
            <a:ext cx="3028950" cy="5191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itchFamily="34" charset="-122"/>
              </a:rPr>
              <a:t>提纯</a:t>
            </a:r>
            <a:r>
              <a:rPr lang="zh-CN" altLang="en-US" sz="2800" b="1">
                <a:solidFill>
                  <a:srgbClr val="000066"/>
                </a:solidFill>
                <a:ea typeface="微软雅黑" pitchFamily="34" charset="-122"/>
              </a:rPr>
              <a:t>基因表达载体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3800" y="1628775"/>
            <a:ext cx="3740150" cy="1128713"/>
            <a:chOff x="3394" y="2448"/>
            <a:chExt cx="2311" cy="711"/>
          </a:xfrm>
        </p:grpSpPr>
        <p:sp>
          <p:nvSpPr>
            <p:cNvPr id="15375" name="Text Box 16"/>
            <p:cNvSpPr txBox="1">
              <a:spLocks noChangeArrowheads="1"/>
            </p:cNvSpPr>
            <p:nvPr/>
          </p:nvSpPr>
          <p:spPr bwMode="auto">
            <a:xfrm>
              <a:off x="3394" y="2832"/>
              <a:ext cx="2311" cy="32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微软雅黑" pitchFamily="34" charset="-122"/>
                </a:rPr>
                <a:t>体外</a:t>
              </a:r>
              <a:r>
                <a:rPr lang="zh-CN" altLang="en-US" sz="2800" b="1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itchFamily="34" charset="-122"/>
                </a:rPr>
                <a:t>显微注射入</a:t>
              </a:r>
              <a:r>
                <a:rPr lang="zh-CN" altLang="en-US" sz="2800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itchFamily="34" charset="-122"/>
                </a:rPr>
                <a:t>受精卵</a:t>
              </a:r>
            </a:p>
          </p:txBody>
        </p:sp>
        <p:sp>
          <p:nvSpPr>
            <p:cNvPr id="15376" name="AutoShape 17"/>
            <p:cNvSpPr>
              <a:spLocks noChangeArrowheads="1"/>
            </p:cNvSpPr>
            <p:nvPr/>
          </p:nvSpPr>
          <p:spPr bwMode="auto">
            <a:xfrm>
              <a:off x="4496" y="2448"/>
              <a:ext cx="96" cy="384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5219700" y="3357563"/>
            <a:ext cx="3384550" cy="5191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itchFamily="34" charset="-122"/>
              </a:rPr>
              <a:t>受精卵培养一段时间</a:t>
            </a:r>
            <a:endParaRPr lang="en-US" altLang="zh-CN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微软雅黑" pitchFamily="34" charset="-122"/>
            </a:endParaRPr>
          </a:p>
        </p:txBody>
      </p:sp>
      <p:sp>
        <p:nvSpPr>
          <p:cNvPr id="15374" name="AutoShape 20"/>
          <p:cNvSpPr>
            <a:spLocks noChangeArrowheads="1"/>
          </p:cNvSpPr>
          <p:nvPr/>
        </p:nvSpPr>
        <p:spPr bwMode="auto">
          <a:xfrm>
            <a:off x="6732588" y="2781300"/>
            <a:ext cx="215900" cy="609600"/>
          </a:xfrm>
          <a:prstGeom prst="downArrow">
            <a:avLst>
              <a:gd name="adj1" fmla="val 50000"/>
              <a:gd name="adj2" fmla="val 70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5382" name="AutoShape 20"/>
          <p:cNvSpPr>
            <a:spLocks noChangeArrowheads="1"/>
          </p:cNvSpPr>
          <p:nvPr/>
        </p:nvSpPr>
        <p:spPr bwMode="auto">
          <a:xfrm>
            <a:off x="6732588" y="3933825"/>
            <a:ext cx="215900" cy="609600"/>
          </a:xfrm>
          <a:prstGeom prst="downArrow">
            <a:avLst>
              <a:gd name="adj1" fmla="val 50000"/>
              <a:gd name="adj2" fmla="val 70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5383" name="Text Box 19"/>
          <p:cNvSpPr txBox="1">
            <a:spLocks noChangeArrowheads="1"/>
          </p:cNvSpPr>
          <p:nvPr/>
        </p:nvSpPr>
        <p:spPr bwMode="auto">
          <a:xfrm>
            <a:off x="5292725" y="4508500"/>
            <a:ext cx="3384550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itchFamily="34" charset="-122"/>
              </a:rPr>
              <a:t>移入输卵管或子宫内</a:t>
            </a:r>
          </a:p>
        </p:txBody>
      </p:sp>
      <p:sp>
        <p:nvSpPr>
          <p:cNvPr id="15384" name="AutoShape 20"/>
          <p:cNvSpPr>
            <a:spLocks noChangeArrowheads="1"/>
          </p:cNvSpPr>
          <p:nvPr/>
        </p:nvSpPr>
        <p:spPr bwMode="auto">
          <a:xfrm>
            <a:off x="6732588" y="5084763"/>
            <a:ext cx="215900" cy="609600"/>
          </a:xfrm>
          <a:prstGeom prst="downArrow">
            <a:avLst>
              <a:gd name="adj1" fmla="val 50000"/>
              <a:gd name="adj2" fmla="val 70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5385" name="Text Box 19"/>
          <p:cNvSpPr txBox="1">
            <a:spLocks noChangeArrowheads="1"/>
          </p:cNvSpPr>
          <p:nvPr/>
        </p:nvSpPr>
        <p:spPr bwMode="auto">
          <a:xfrm>
            <a:off x="5508625" y="5734050"/>
            <a:ext cx="3028950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微软雅黑" pitchFamily="34" charset="-122"/>
              </a:rPr>
              <a:t>具有新性状的个体</a:t>
            </a: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468313" y="4797425"/>
            <a:ext cx="4537075" cy="592138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受体细胞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49" charset="-122"/>
              </a:rPr>
              <a:t>→</a:t>
            </a:r>
            <a:r>
              <a:rPr kumimoji="1" lang="zh-CN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常用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受精卵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3" grpId="0" animBg="1"/>
      <p:bldP spid="15374" grpId="0" animBg="1"/>
      <p:bldP spid="15382" grpId="0" animBg="1"/>
      <p:bldP spid="15383" grpId="0" animBg="1"/>
      <p:bldP spid="15384" grpId="0" animBg="1"/>
      <p:bldP spid="15385" grpId="0" animBg="1"/>
      <p:bldP spid="1538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79388" y="333375"/>
            <a:ext cx="7920037" cy="533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 将目的基因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导入微生物细胞</a:t>
            </a: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rPr>
              <a:t>的方法：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95288" y="2205038"/>
            <a:ext cx="8137525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  </a:t>
            </a:r>
            <a:r>
              <a:rPr kumimoji="1"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②导入方法：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→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感受态细胞法</a:t>
            </a:r>
          </a:p>
          <a:p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                                           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（又称</a:t>
            </a:r>
            <a:r>
              <a:rPr kumimoji="1" lang="en-US" altLang="zh-CN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Ca</a:t>
            </a:r>
            <a:r>
              <a:rPr kumimoji="1" lang="en-US" altLang="zh-CN" sz="3200" b="1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2+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处理法）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50825" y="3429000"/>
            <a:ext cx="8569325" cy="2279650"/>
          </a:xfrm>
          <a:prstGeom prst="rect">
            <a:avLst/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华文新魏" pitchFamily="2" charset="-122"/>
              </a:rPr>
              <a:t>【</a:t>
            </a:r>
            <a:r>
              <a:rPr kumimoji="1"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具体做法</a:t>
            </a:r>
            <a:r>
              <a:rPr kumimoji="1"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华文新魏" pitchFamily="2" charset="-122"/>
              </a:rPr>
              <a:t>】</a:t>
            </a:r>
            <a:endParaRPr kumimoji="1" lang="zh-CN" altLang="en-US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华文新魏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新魏" pitchFamily="2" charset="-122"/>
              </a:rPr>
              <a:t>    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用</a:t>
            </a:r>
            <a:r>
              <a:rPr kumimoji="1" lang="en-US" altLang="zh-CN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CaCL</a:t>
            </a:r>
            <a:r>
              <a:rPr kumimoji="1" lang="en-US" altLang="zh-CN" sz="2800" b="1" u="sng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2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溶液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处理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微生物细胞</a:t>
            </a:r>
            <a:r>
              <a:rPr kumimoji="1"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→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使其成为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感受态</a:t>
            </a:r>
            <a:endParaRPr kumimoji="1" lang="zh-CN" altLang="en-US" sz="28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隶书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     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细胞</a:t>
            </a:r>
            <a:r>
              <a:rPr kumimoji="1"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（</a:t>
            </a:r>
            <a:r>
              <a:rPr kumimoji="1" lang="zh-CN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细胞膜通透性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增大</a:t>
            </a:r>
            <a:r>
              <a:rPr kumimoji="1"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）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→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将表达载体与感受</a:t>
            </a:r>
          </a:p>
          <a:p>
            <a:pPr>
              <a:lnSpc>
                <a:spcPct val="120000"/>
              </a:lnSpc>
            </a:pP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    态细胞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混合</a:t>
            </a: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→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感受态细胞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吸收</a:t>
            </a:r>
            <a:r>
              <a:rPr kumimoji="1" lang="en-US" altLang="zh-CN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DNA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分子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95288" y="1052513"/>
            <a:ext cx="69850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  </a:t>
            </a:r>
            <a:r>
              <a:rPr kumimoji="1"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①原核生物的特点：</a:t>
            </a:r>
          </a:p>
          <a:p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         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繁殖快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、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单细胞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、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遗传物质少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5" grpId="0" animBg="1"/>
      <p:bldP spid="105479" grpId="0" animBg="1"/>
      <p:bldP spid="10548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Rectangle 2"/>
          <p:cNvSpPr>
            <a:spLocks noChangeArrowheads="1"/>
          </p:cNvSpPr>
          <p:nvPr/>
        </p:nvSpPr>
        <p:spPr bwMode="auto">
          <a:xfrm>
            <a:off x="1116013" y="188913"/>
            <a:ext cx="6551612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（四）目的基因的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检测和鉴定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23850" y="836613"/>
            <a:ext cx="8137525" cy="487362"/>
          </a:xfrm>
          <a:prstGeom prst="rect">
            <a:avLst/>
          </a:prstGeom>
          <a:solidFill>
            <a:srgbClr val="CCFFFF"/>
          </a:solidFill>
          <a:ln w="63500">
            <a:noFill/>
            <a:miter lim="800000"/>
            <a:headEnd/>
            <a:tailEnd type="none" w="lg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◆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筛选</a:t>
            </a:r>
            <a:r>
              <a:rPr kumimoji="1"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微软雅黑" pitchFamily="34" charset="-122"/>
              </a:rPr>
              <a:t>含有目的基因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（</a:t>
            </a:r>
            <a:r>
              <a:rPr kumimoji="1"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重组质粒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）</a:t>
            </a:r>
            <a:r>
              <a:rPr kumimoji="1"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的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受体细胞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39750" y="1412875"/>
            <a:ext cx="8137525" cy="487363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  <a:headEnd/>
            <a:tailEnd type="none" w="lg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（</a:t>
            </a:r>
            <a:r>
              <a:rPr kumimoji="1" lang="en-US" altLang="zh-CN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1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）原理：根据</a:t>
            </a:r>
            <a:r>
              <a:rPr kumimoji="1" lang="zh-CN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标记基因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的特异性进行筛选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39750" y="1916113"/>
            <a:ext cx="4608513" cy="487362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  <a:headEnd/>
            <a:tailEnd type="none" w="lg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（</a:t>
            </a:r>
            <a:r>
              <a:rPr kumimoji="1" lang="en-US" altLang="zh-CN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2</a:t>
            </a:r>
            <a:r>
              <a:rPr kumimoji="1"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）方法：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微软雅黑" pitchFamily="34" charset="-122"/>
              </a:rPr>
              <a:t>插入灭活法</a:t>
            </a:r>
            <a:endParaRPr kumimoji="1" lang="zh-CN" altLang="en-US" sz="2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468313" y="2420938"/>
            <a:ext cx="8496300" cy="18129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     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将目的基因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插入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质粒中的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某种抗生素抗性基因处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，</a:t>
            </a:r>
          </a:p>
          <a:p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该抗性基因结构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被破坏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，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对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该种抗生素的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抗性消失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；</a:t>
            </a:r>
          </a:p>
          <a:p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因此，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含有重组质粒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的细菌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不能在</a:t>
            </a:r>
            <a:r>
              <a:rPr kumimoji="1" lang="zh-CN" alt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含有该抗生素</a:t>
            </a:r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的</a:t>
            </a:r>
          </a:p>
          <a:p>
            <a:r>
              <a:rPr kumimoji="1"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培养基上</a:t>
            </a:r>
            <a:r>
              <a:rPr kumimoji="1"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生长繁殖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。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68313" y="4365625"/>
            <a:ext cx="8424862" cy="2303463"/>
          </a:xfrm>
          <a:prstGeom prst="rect">
            <a:avLst/>
          </a:prstGeom>
          <a:solidFill>
            <a:srgbClr val="CCFFCC"/>
          </a:solidFill>
          <a:ln w="19050" algn="ctr">
            <a:noFill/>
            <a:miter lim="800000"/>
            <a:headEnd/>
            <a:tailEnd type="none" w="lg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  目的基因的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检测和鉴定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包括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分子水平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个体水平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的检测。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◆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分子水平检测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①检测</a:t>
            </a:r>
            <a:r>
              <a:rPr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是否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含目的基因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DNA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分子杂交法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    ②检测</a:t>
            </a:r>
            <a:r>
              <a:rPr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目的基因是否转录出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mRNA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核酸分子杂交法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    ③检测</a:t>
            </a:r>
            <a:r>
              <a:rPr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目的基因是否表达出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蛋白质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抗原</a:t>
            </a:r>
            <a:r>
              <a:rPr lang="en-US" altLang="zh-CN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抗体杂交法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◆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个体水平检测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：通过</a:t>
            </a:r>
            <a:r>
              <a:rPr lang="zh-CN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抗虫实验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等方法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对特定性状进行鉴定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animBg="1"/>
      <p:bldP spid="17424" grpId="0" animBg="1"/>
      <p:bldP spid="17426" grpId="0" animBg="1"/>
      <p:bldP spid="17427" grpId="0" animBg="1"/>
      <p:bldP spid="174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/>
          <p:nvPr/>
        </p:nvSpPr>
        <p:spPr>
          <a:xfrm>
            <a:off x="892969" y="6700839"/>
            <a:ext cx="6441281" cy="71437"/>
          </a:xfrm>
          <a:prstGeom prst="rect">
            <a:avLst/>
          </a:prstGeom>
          <a:solidFill>
            <a:srgbClr val="336699">
              <a:alpha val="25098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291013" y="1911350"/>
            <a:ext cx="2569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构建基因表达载体</a:t>
            </a:r>
          </a:p>
        </p:txBody>
      </p:sp>
      <p:sp>
        <p:nvSpPr>
          <p:cNvPr id="31751" name="Line 7"/>
          <p:cNvSpPr/>
          <p:nvPr/>
        </p:nvSpPr>
        <p:spPr>
          <a:xfrm>
            <a:off x="3712369" y="2173288"/>
            <a:ext cx="540544" cy="0"/>
          </a:xfrm>
          <a:prstGeom prst="line">
            <a:avLst/>
          </a:prstGeom>
          <a:ln w="57150" cap="flat" cmpd="sng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2" name="Line 8"/>
          <p:cNvSpPr/>
          <p:nvPr/>
        </p:nvSpPr>
        <p:spPr>
          <a:xfrm rot="5400000">
            <a:off x="5853113" y="2787650"/>
            <a:ext cx="533400" cy="0"/>
          </a:xfrm>
          <a:prstGeom prst="line">
            <a:avLst/>
          </a:prstGeom>
          <a:ln w="57150" cap="flat" cmpd="sng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253038" y="3054351"/>
            <a:ext cx="196453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显微注射导入哺乳动物受精卵中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346847" y="3206750"/>
            <a:ext cx="12870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形成胚胎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319212" y="3054351"/>
            <a:ext cx="142875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将胚胎送入母体动物</a:t>
            </a:r>
          </a:p>
        </p:txBody>
      </p:sp>
      <p:sp>
        <p:nvSpPr>
          <p:cNvPr id="31756" name="Line 12"/>
          <p:cNvSpPr/>
          <p:nvPr/>
        </p:nvSpPr>
        <p:spPr>
          <a:xfrm flipH="1">
            <a:off x="4633913" y="3435350"/>
            <a:ext cx="540544" cy="0"/>
          </a:xfrm>
          <a:prstGeom prst="line">
            <a:avLst/>
          </a:prstGeom>
          <a:ln w="57150" cap="flat" cmpd="sng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458818" y="5476874"/>
            <a:ext cx="6350189" cy="1292662"/>
          </a:xfrm>
          <a:prstGeom prst="rect">
            <a:avLst/>
          </a:prstGeom>
          <a:noFill/>
          <a:ln w="3175">
            <a:solidFill>
              <a:srgbClr val="000080"/>
            </a:solidFill>
            <a:prstDash val="lgDash"/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只有在产下的雌性动物个体中，转入的基因才能表达。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604963" y="1803400"/>
            <a:ext cx="2400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获取目的基因例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490663" y="2170113"/>
            <a:ext cx="3071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（如血清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蛋白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基因）</a:t>
            </a:r>
          </a:p>
        </p:txBody>
      </p:sp>
      <p:sp>
        <p:nvSpPr>
          <p:cNvPr id="31760" name="Line 16"/>
          <p:cNvSpPr/>
          <p:nvPr/>
        </p:nvSpPr>
        <p:spPr>
          <a:xfrm flipH="1">
            <a:off x="2836069" y="3435350"/>
            <a:ext cx="540544" cy="0"/>
          </a:xfrm>
          <a:prstGeom prst="line">
            <a:avLst/>
          </a:prstGeom>
          <a:ln w="57150" cap="flat" cmpd="sng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61" name="Line 17"/>
          <p:cNvSpPr/>
          <p:nvPr/>
        </p:nvSpPr>
        <p:spPr>
          <a:xfrm rot="5400000">
            <a:off x="1795463" y="4159250"/>
            <a:ext cx="533400" cy="0"/>
          </a:xfrm>
          <a:prstGeom prst="line">
            <a:avLst/>
          </a:prstGeom>
          <a:ln w="57150" cap="flat" cmpd="sng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490663" y="4486276"/>
            <a:ext cx="137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发育成转基因动物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384717" y="577880"/>
            <a:ext cx="50529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）乳房生物反应器的操作过程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ldLvl="0" animBg="1"/>
      <p:bldP spid="31753" grpId="0" bldLvl="0" animBg="1"/>
      <p:bldP spid="31754" grpId="0" bldLvl="0" animBg="1"/>
      <p:bldP spid="31755" grpId="0" bldLvl="0" animBg="1"/>
      <p:bldP spid="31757" grpId="0" bldLvl="0" animBg="1"/>
      <p:bldP spid="31758" grpId="0" bldLvl="0" animBg="1"/>
      <p:bldP spid="31759" grpId="0" bldLvl="0" animBg="1"/>
      <p:bldP spid="31762" grpId="0" bldLvl="0" animBg="1"/>
      <p:bldP spid="3176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6948488" y="1057275"/>
            <a:ext cx="1570037" cy="2011363"/>
          </a:xfrm>
          <a:prstGeom prst="foldedCorner">
            <a:avLst>
              <a:gd name="adj" fmla="val 12500"/>
            </a:avLst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612775" y="131763"/>
            <a:ext cx="4679950" cy="719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6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细胞免疫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803525" y="247650"/>
            <a:ext cx="6232525" cy="517525"/>
          </a:xfrm>
          <a:prstGeom prst="rect">
            <a:avLst/>
          </a:prstGeom>
          <a:solidFill>
            <a:srgbClr val="339966">
              <a:alpha val="7686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效应</a:t>
            </a:r>
            <a:r>
              <a:rPr lang="en-US" altLang="zh-CN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T</a:t>
            </a:r>
            <a:r>
              <a:rPr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细胞直接接触靶细胞的免疫方式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546225" y="908050"/>
            <a:ext cx="1066800" cy="4635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抗原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93775" y="1557338"/>
            <a:ext cx="2209800" cy="8334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吞噬细胞</a:t>
            </a:r>
          </a:p>
          <a:p>
            <a:pPr algn="ctr" eaLnBrk="0" hangingPunct="0">
              <a:buFont typeface="Arial" pitchFamily="34" charset="0"/>
              <a:buNone/>
              <a:defRPr/>
            </a:pPr>
            <a:r>
              <a:rPr lang="en-US" altLang="zh-CN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摄取和处理</a:t>
            </a:r>
            <a:r>
              <a:rPr lang="en-US" altLang="zh-CN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971550" y="2971800"/>
            <a:ext cx="2260600" cy="4635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lang="en-US" altLang="zh-CN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细胞</a:t>
            </a:r>
            <a:r>
              <a:rPr lang="en-US" altLang="zh-CN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识别</a:t>
            </a:r>
            <a:r>
              <a:rPr lang="en-US" altLang="zh-CN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306513" y="23495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呈递</a:t>
            </a:r>
            <a:r>
              <a:rPr lang="zh-CN" alt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抗原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003425" y="1268413"/>
            <a:ext cx="0" cy="4318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005013" y="2349500"/>
            <a:ext cx="0" cy="68897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46600" y="3848100"/>
            <a:ext cx="1979613" cy="457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记忆细胞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090613" y="3378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增殖</a:t>
            </a:r>
            <a:r>
              <a:rPr lang="zh-CN" alt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分化</a:t>
            </a:r>
            <a:endParaRPr lang="zh-CN" altLang="en-US" sz="240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927225" y="3429000"/>
            <a:ext cx="0" cy="45085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887413" y="4221163"/>
            <a:ext cx="1597025" cy="4635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效应</a:t>
            </a:r>
            <a:r>
              <a:rPr lang="en-US" altLang="zh-CN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zh-CN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细胞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390650" y="3886200"/>
            <a:ext cx="536575" cy="4064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1927225" y="3886200"/>
            <a:ext cx="2716213" cy="1905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rot="5400000">
            <a:off x="842963" y="5078413"/>
            <a:ext cx="8001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649288" y="5445125"/>
            <a:ext cx="1906587" cy="11874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淋巴因子</a:t>
            </a:r>
            <a:r>
              <a:rPr lang="en-US" altLang="zh-CN" sz="24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(</a:t>
            </a:r>
            <a:r>
              <a:rPr lang="zh-CN" altLang="en-US" sz="24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如白细胞介素、干扰素等</a:t>
            </a:r>
            <a:r>
              <a:rPr lang="en-US" altLang="zh-CN" sz="240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)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1390650" y="4724400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密切接触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276600" y="5229225"/>
            <a:ext cx="2016125" cy="11874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靶细胞</a:t>
            </a:r>
          </a:p>
          <a:p>
            <a:pPr algn="ctr" eaLnBrk="0" hangingPunct="0">
              <a:buFont typeface="Arial" pitchFamily="34" charset="0"/>
              <a:buNone/>
              <a:defRPr/>
            </a:pPr>
            <a:r>
              <a:rPr lang="en-US" altLang="zh-CN" sz="2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被抗原入侵的宿主细胞</a:t>
            </a:r>
            <a:r>
              <a:rPr lang="en-US" altLang="zh-CN" sz="2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V="1">
            <a:off x="2571750" y="5516563"/>
            <a:ext cx="631825" cy="125412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2339975" y="515778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加强</a:t>
            </a:r>
            <a:endParaRPr lang="zh-CN" alt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4787900" y="5484813"/>
            <a:ext cx="66992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5292725" y="5084763"/>
            <a:ext cx="1657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靶细胞裂解死亡</a:t>
            </a: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V="1">
            <a:off x="6829425" y="5445125"/>
            <a:ext cx="1322388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6273800" y="5919788"/>
            <a:ext cx="2762250" cy="8334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抗体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+</a:t>
            </a:r>
            <a:r>
              <a:rPr lang="en-US" altLang="zh-C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dirty="0">
                <a:solidFill>
                  <a:srgbClr val="F800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抗原</a:t>
            </a:r>
            <a:endParaRPr lang="zh-CN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（又开始体液免疫）</a:t>
            </a: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H="1">
            <a:off x="2508250" y="4292600"/>
            <a:ext cx="1992313" cy="2159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3995738" y="1433513"/>
            <a:ext cx="2452687" cy="8223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对于寄生细菌或病毒，一般是：</a:t>
            </a:r>
            <a:endParaRPr lang="zh-CN" altLang="en-US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875463" y="1093788"/>
            <a:ext cx="1641475" cy="1903412"/>
            <a:chOff x="0" y="0"/>
            <a:chExt cx="1034" cy="1199"/>
          </a:xfrm>
        </p:grpSpPr>
        <p:sp>
          <p:nvSpPr>
            <p:cNvPr id="19500" name="Line 30"/>
            <p:cNvSpPr>
              <a:spLocks noChangeShapeType="1"/>
            </p:cNvSpPr>
            <p:nvPr/>
          </p:nvSpPr>
          <p:spPr bwMode="auto">
            <a:xfrm>
              <a:off x="498" y="692"/>
              <a:ext cx="0" cy="28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0" y="0"/>
              <a:ext cx="1034" cy="1199"/>
              <a:chOff x="0" y="0"/>
              <a:chExt cx="1034" cy="1199"/>
            </a:xfrm>
          </p:grpSpPr>
          <p:sp>
            <p:nvSpPr>
              <p:cNvPr id="19502" name="Line 32"/>
              <p:cNvSpPr>
                <a:spLocks noChangeShapeType="1"/>
              </p:cNvSpPr>
              <p:nvPr/>
            </p:nvSpPr>
            <p:spPr bwMode="auto">
              <a:xfrm>
                <a:off x="488" y="247"/>
                <a:ext cx="0" cy="284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3" name="Rectangle 33"/>
              <p:cNvSpPr>
                <a:spLocks noChangeArrowheads="1"/>
              </p:cNvSpPr>
              <p:nvPr/>
            </p:nvSpPr>
            <p:spPr bwMode="auto">
              <a:xfrm>
                <a:off x="67" y="0"/>
                <a:ext cx="8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sz="2400">
                    <a:solidFill>
                      <a:srgbClr val="6600CC"/>
                    </a:solidFill>
                    <a:latin typeface="黑体" pitchFamily="49" charset="-122"/>
                    <a:ea typeface="黑体" pitchFamily="49" charset="-122"/>
                  </a:rPr>
                  <a:t>体液免疫</a:t>
                </a:r>
              </a:p>
            </p:txBody>
          </p:sp>
          <p:sp>
            <p:nvSpPr>
              <p:cNvPr id="19504" name="Rectangle 34"/>
              <p:cNvSpPr>
                <a:spLocks noChangeArrowheads="1"/>
              </p:cNvSpPr>
              <p:nvPr/>
            </p:nvSpPr>
            <p:spPr bwMode="auto">
              <a:xfrm>
                <a:off x="0" y="471"/>
                <a:ext cx="103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solidFill>
                      <a:srgbClr val="6600CC"/>
                    </a:solidFill>
                    <a:latin typeface="黑体" pitchFamily="49" charset="-122"/>
                    <a:ea typeface="黑体" pitchFamily="49" charset="-122"/>
                  </a:rPr>
                  <a:t> </a:t>
                </a:r>
                <a:r>
                  <a:rPr lang="zh-CN" altLang="en-US" sz="2400">
                    <a:solidFill>
                      <a:srgbClr val="6600CC"/>
                    </a:solidFill>
                    <a:latin typeface="黑体" pitchFamily="49" charset="-122"/>
                    <a:ea typeface="黑体" pitchFamily="49" charset="-122"/>
                  </a:rPr>
                  <a:t>细胞免疫</a:t>
                </a:r>
                <a:r>
                  <a:rPr lang="zh-CN" altLang="en-US">
                    <a:latin typeface="黑体" pitchFamily="49" charset="-122"/>
                    <a:ea typeface="黑体" pitchFamily="49" charset="-122"/>
                  </a:rPr>
                  <a:t> </a:t>
                </a:r>
              </a:p>
            </p:txBody>
          </p:sp>
          <p:sp>
            <p:nvSpPr>
              <p:cNvPr id="19505" name="Rectangle 35"/>
              <p:cNvSpPr>
                <a:spLocks noChangeArrowheads="1"/>
              </p:cNvSpPr>
              <p:nvPr/>
            </p:nvSpPr>
            <p:spPr bwMode="auto">
              <a:xfrm>
                <a:off x="65" y="911"/>
                <a:ext cx="8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sz="2400">
                    <a:solidFill>
                      <a:srgbClr val="6600CC"/>
                    </a:solidFill>
                    <a:latin typeface="黑体" pitchFamily="49" charset="-122"/>
                    <a:ea typeface="黑体" pitchFamily="49" charset="-122"/>
                  </a:rPr>
                  <a:t>体液免疫</a:t>
                </a:r>
              </a:p>
            </p:txBody>
          </p:sp>
        </p:grpSp>
      </p:grpSp>
      <p:sp>
        <p:nvSpPr>
          <p:cNvPr id="28708" name="AutoShape 36"/>
          <p:cNvSpPr>
            <a:spLocks noChangeArrowheads="1"/>
          </p:cNvSpPr>
          <p:nvPr/>
        </p:nvSpPr>
        <p:spPr bwMode="auto">
          <a:xfrm>
            <a:off x="6443663" y="1701800"/>
            <a:ext cx="504825" cy="287338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1285875" y="4683125"/>
            <a:ext cx="2000250" cy="7620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4619625" y="2997200"/>
            <a:ext cx="232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SzPct val="90000"/>
              <a:buFont typeface="Arial" pitchFamily="34" charset="0"/>
              <a:buNone/>
              <a:defRPr/>
            </a:pPr>
            <a:r>
              <a:rPr lang="zh-CN" altLang="en-US" sz="24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再次遇同种抗原</a:t>
            </a:r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>
            <a:off x="5573713" y="3429000"/>
            <a:ext cx="3175" cy="49847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 rot="21298486">
            <a:off x="1931988" y="3968750"/>
            <a:ext cx="2627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2000" dirty="0">
                <a:solidFill>
                  <a:srgbClr val="F800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迅速</a:t>
            </a:r>
            <a:r>
              <a:rPr lang="zh-CN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增殖、分化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2089150" y="4327525"/>
            <a:ext cx="262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2000" dirty="0">
                <a:solidFill>
                  <a:srgbClr val="F800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二次应答</a:t>
            </a:r>
            <a:endParaRPr lang="zh-CN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4067175" y="42672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（更强</a:t>
            </a:r>
            <a:r>
              <a:rPr lang="zh-CN" alt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的特异性免疫反应）</a:t>
            </a:r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>
            <a:off x="8151813" y="5451475"/>
            <a:ext cx="3175" cy="49847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16" name="AutoShape 44"/>
          <p:cNvSpPr>
            <a:spLocks/>
          </p:cNvSpPr>
          <p:nvPr/>
        </p:nvSpPr>
        <p:spPr bwMode="auto">
          <a:xfrm flipH="1" flipV="1">
            <a:off x="611188" y="1154113"/>
            <a:ext cx="220662" cy="2058987"/>
          </a:xfrm>
          <a:prstGeom prst="rightBrace">
            <a:avLst>
              <a:gd name="adj1" fmla="val 77758"/>
              <a:gd name="adj2" fmla="val 47245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79375" y="1412875"/>
            <a:ext cx="549275" cy="1570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感应</a:t>
            </a:r>
          </a:p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阶段</a:t>
            </a:r>
          </a:p>
        </p:txBody>
      </p:sp>
      <p:sp>
        <p:nvSpPr>
          <p:cNvPr id="28718" name="AutoShape 46"/>
          <p:cNvSpPr>
            <a:spLocks/>
          </p:cNvSpPr>
          <p:nvPr/>
        </p:nvSpPr>
        <p:spPr bwMode="auto">
          <a:xfrm flipH="1" flipV="1">
            <a:off x="517525" y="3213100"/>
            <a:ext cx="304800" cy="1223963"/>
          </a:xfrm>
          <a:prstGeom prst="rightBrace">
            <a:avLst>
              <a:gd name="adj1" fmla="val 33464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73025" y="3068638"/>
            <a:ext cx="515938" cy="15700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反应</a:t>
            </a:r>
          </a:p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阶段</a:t>
            </a:r>
          </a:p>
        </p:txBody>
      </p:sp>
      <p:sp>
        <p:nvSpPr>
          <p:cNvPr id="28720" name="AutoShape 48"/>
          <p:cNvSpPr>
            <a:spLocks/>
          </p:cNvSpPr>
          <p:nvPr/>
        </p:nvSpPr>
        <p:spPr bwMode="auto">
          <a:xfrm flipH="1" flipV="1">
            <a:off x="549275" y="4430713"/>
            <a:ext cx="206375" cy="2201862"/>
          </a:xfrm>
          <a:prstGeom prst="rightBrace">
            <a:avLst>
              <a:gd name="adj1" fmla="val 88910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82550" y="4797425"/>
            <a:ext cx="469900" cy="1570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效应</a:t>
            </a:r>
          </a:p>
          <a:p>
            <a:pPr eaLnBrk="0" hangingPunct="0"/>
            <a:r>
              <a:rPr lang="zh-CN" altLang="en-US" sz="2400">
                <a:solidFill>
                  <a:srgbClr val="000099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阶段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 autoUpdateAnimBg="0"/>
      <p:bldP spid="28677" grpId="0" animBg="1" autoUpdateAnimBg="0"/>
      <p:bldP spid="28678" grpId="0" build="p" autoUpdateAnimBg="0"/>
      <p:bldP spid="28679" grpId="0" animBg="1" autoUpdateAnimBg="0"/>
      <p:bldP spid="28680" grpId="0" autoUpdateAnimBg="0"/>
      <p:bldP spid="28681" grpId="0" animBg="1"/>
      <p:bldP spid="28682" grpId="0" animBg="1"/>
      <p:bldP spid="28683" grpId="0" animBg="1" autoUpdateAnimBg="0"/>
      <p:bldP spid="28684" grpId="0" build="p" autoUpdateAnimBg="0"/>
      <p:bldP spid="28685" grpId="0" animBg="1"/>
      <p:bldP spid="28686" grpId="0" animBg="1" autoUpdateAnimBg="0"/>
      <p:bldP spid="28687" grpId="0" animBg="1"/>
      <p:bldP spid="28688" grpId="0" animBg="1"/>
      <p:bldP spid="28689" grpId="0" animBg="1"/>
      <p:bldP spid="28690" grpId="0" animBg="1" autoUpdateAnimBg="0"/>
      <p:bldP spid="28691" grpId="0" autoUpdateAnimBg="0"/>
      <p:bldP spid="28692" grpId="0" animBg="1" autoUpdateAnimBg="0"/>
      <p:bldP spid="28693" grpId="0" animBg="1"/>
      <p:bldP spid="28694" grpId="0" autoUpdateAnimBg="0"/>
      <p:bldP spid="28695" grpId="0" animBg="1"/>
      <p:bldP spid="28696" grpId="0" autoUpdateAnimBg="0"/>
      <p:bldP spid="28697" grpId="0" animBg="1"/>
      <p:bldP spid="28698" grpId="0" animBg="1" autoUpdateAnimBg="0"/>
      <p:bldP spid="28699" grpId="0" animBg="1"/>
      <p:bldP spid="28700" grpId="0" animBg="1" autoUpdateAnimBg="0"/>
      <p:bldP spid="28708" grpId="0" animBg="1"/>
      <p:bldP spid="28709" grpId="0" animBg="1"/>
      <p:bldP spid="28710" grpId="0" autoUpdateAnimBg="0"/>
      <p:bldP spid="28711" grpId="0" animBg="1"/>
      <p:bldP spid="28712" grpId="0" autoUpdateAnimBg="0"/>
      <p:bldP spid="28713" grpId="0" autoUpdateAnimBg="0"/>
      <p:bldP spid="28714" grpId="0" autoUpdateAnimBg="0"/>
      <p:bldP spid="28715" grpId="0" animBg="1"/>
      <p:bldP spid="28716" grpId="0" animBg="1"/>
      <p:bldP spid="28717" grpId="0" animBg="1" autoUpdateAnimBg="0"/>
      <p:bldP spid="28718" grpId="0" animBg="1"/>
      <p:bldP spid="28719" grpId="0" animBg="1" autoUpdateAnimBg="0"/>
      <p:bldP spid="28720" grpId="0" animBg="1"/>
      <p:bldP spid="28721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684213" y="260350"/>
            <a:ext cx="7416800" cy="1143000"/>
          </a:xfrm>
          <a:noFill/>
          <a:ln/>
        </p:spPr>
        <p:txBody>
          <a:bodyPr/>
          <a:lstStyle/>
          <a:p>
            <a:pPr algn="l" eaLnBrk="1" hangingPunct="1">
              <a:spcBef>
                <a:spcPct val="50000"/>
              </a:spcBef>
              <a:buFont typeface="Times New Roman" pitchFamily="18" charset="0"/>
              <a:buNone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五、基因诊断与基因治疗</a:t>
            </a:r>
            <a:endParaRPr lang="en-US" altLang="zh-CN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" name="Group 29"/>
          <p:cNvGrpSpPr>
            <a:grpSpLocks/>
          </p:cNvGrpSpPr>
          <p:nvPr/>
        </p:nvGrpSpPr>
        <p:grpSpPr bwMode="auto">
          <a:xfrm>
            <a:off x="684213" y="1268413"/>
            <a:ext cx="7993062" cy="4467225"/>
            <a:chOff x="431" y="845"/>
            <a:chExt cx="5035" cy="2814"/>
          </a:xfrm>
        </p:grpSpPr>
        <p:sp>
          <p:nvSpPr>
            <p:cNvPr id="82952" name="Line 8"/>
            <p:cNvSpPr>
              <a:spLocks noChangeShapeType="1"/>
            </p:cNvSpPr>
            <p:nvPr/>
          </p:nvSpPr>
          <p:spPr bwMode="auto">
            <a:xfrm>
              <a:off x="431" y="3656"/>
              <a:ext cx="5035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431" y="845"/>
              <a:ext cx="5035" cy="2814"/>
              <a:chOff x="431" y="846"/>
              <a:chExt cx="5035" cy="2814"/>
            </a:xfrm>
          </p:grpSpPr>
          <p:sp>
            <p:nvSpPr>
              <p:cNvPr id="82949" name="Line 5"/>
              <p:cNvSpPr>
                <a:spLocks noChangeShapeType="1"/>
              </p:cNvSpPr>
              <p:nvPr/>
            </p:nvSpPr>
            <p:spPr bwMode="auto">
              <a:xfrm flipV="1">
                <a:off x="431" y="847"/>
                <a:ext cx="0" cy="281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956" name="Line 12"/>
              <p:cNvSpPr>
                <a:spLocks noChangeShapeType="1"/>
              </p:cNvSpPr>
              <p:nvPr/>
            </p:nvSpPr>
            <p:spPr bwMode="auto">
              <a:xfrm flipV="1">
                <a:off x="4195" y="847"/>
                <a:ext cx="0" cy="281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950" name="Line 6"/>
              <p:cNvSpPr>
                <a:spLocks noChangeShapeType="1"/>
              </p:cNvSpPr>
              <p:nvPr/>
            </p:nvSpPr>
            <p:spPr bwMode="auto">
              <a:xfrm>
                <a:off x="431" y="1300"/>
                <a:ext cx="5035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951" name="Line 7"/>
              <p:cNvSpPr>
                <a:spLocks noChangeShapeType="1"/>
              </p:cNvSpPr>
              <p:nvPr/>
            </p:nvSpPr>
            <p:spPr bwMode="auto">
              <a:xfrm>
                <a:off x="431" y="2388"/>
                <a:ext cx="5035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953" name="Line 9"/>
              <p:cNvSpPr>
                <a:spLocks noChangeShapeType="1"/>
              </p:cNvSpPr>
              <p:nvPr/>
            </p:nvSpPr>
            <p:spPr bwMode="auto">
              <a:xfrm>
                <a:off x="431" y="847"/>
                <a:ext cx="5035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954" name="Line 10"/>
              <p:cNvSpPr>
                <a:spLocks noChangeShapeType="1"/>
              </p:cNvSpPr>
              <p:nvPr/>
            </p:nvSpPr>
            <p:spPr bwMode="auto">
              <a:xfrm flipV="1">
                <a:off x="1973" y="846"/>
                <a:ext cx="0" cy="281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955" name="Line 11"/>
              <p:cNvSpPr>
                <a:spLocks noChangeShapeType="1"/>
              </p:cNvSpPr>
              <p:nvPr/>
            </p:nvSpPr>
            <p:spPr bwMode="auto">
              <a:xfrm flipV="1">
                <a:off x="1111" y="846"/>
                <a:ext cx="0" cy="281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957" name="Line 13"/>
              <p:cNvSpPr>
                <a:spLocks noChangeShapeType="1"/>
              </p:cNvSpPr>
              <p:nvPr/>
            </p:nvSpPr>
            <p:spPr bwMode="auto">
              <a:xfrm flipV="1">
                <a:off x="5465" y="848"/>
                <a:ext cx="0" cy="281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4213" y="2349500"/>
            <a:ext cx="1008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基因诊断</a:t>
            </a:r>
            <a:endParaRPr lang="zh-CN" alt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32138" y="2276475"/>
            <a:ext cx="33829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    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制作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特定的</a:t>
            </a:r>
            <a:r>
              <a:rPr lang="en-US" altLang="zh-CN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DNA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探针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与待测样品</a:t>
            </a:r>
            <a:r>
              <a:rPr lang="en-US" altLang="zh-CN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DNA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混合反应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，分析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杂交带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情况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4213" y="4221163"/>
            <a:ext cx="1008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基因治疗</a:t>
            </a:r>
            <a:endParaRPr lang="zh-CN" alt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8175" y="1412875"/>
            <a:ext cx="100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原理</a:t>
            </a:r>
            <a:endParaRPr lang="zh-CN" alt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24300" y="1412875"/>
            <a:ext cx="208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操作方法</a:t>
            </a:r>
            <a:endParaRPr lang="zh-CN" alt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092950" y="1412875"/>
            <a:ext cx="100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应用</a:t>
            </a:r>
            <a:endParaRPr lang="zh-CN" alt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35150" y="2565400"/>
            <a:ext cx="1296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碱基互 补配对</a:t>
            </a:r>
            <a:endParaRPr lang="zh-CN" altLang="en-US" sz="32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63713" y="4437063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基因表达</a:t>
            </a:r>
            <a:endParaRPr lang="zh-CN" altLang="en-US" sz="32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59113" y="3716338"/>
            <a:ext cx="37449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体外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途径：→在体外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转基因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、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筛选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并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克隆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受体细胞→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输入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人体内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059113" y="4868863"/>
            <a:ext cx="3744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 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体内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途径：→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直接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向患者体内细胞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转入正常基因</a:t>
            </a:r>
            <a:endParaRPr lang="zh-CN" altLang="en-US" sz="24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19925" y="2205038"/>
            <a:ext cx="12969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诊断： 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遗传病</a:t>
            </a: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、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传染病</a:t>
            </a:r>
            <a:endParaRPr lang="zh-CN" altLang="en-US" sz="24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04025" y="4508500"/>
            <a:ext cx="1800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仍处在</a:t>
            </a:r>
            <a:r>
              <a:rPr lang="zh-CN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</a:rPr>
              <a:t>临床试验阶段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ig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8072462" cy="47768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igur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8358214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-357188" y="357188"/>
            <a:ext cx="7000876" cy="11430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zh-CN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27088" y="5068888"/>
            <a:ext cx="2376487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CC"/>
                </a:solidFill>
                <a:latin typeface="Times New Roman" pitchFamily="18" charset="0"/>
                <a:ea typeface="昆仑仿宋" pitchFamily="49" charset="-122"/>
              </a:rPr>
              <a:t> </a:t>
            </a:r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昆仑仿宋" pitchFamily="49" charset="-122"/>
              </a:rPr>
              <a:t>非生物部分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925513" y="2516188"/>
            <a:ext cx="2828925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昆仑仿宋" pitchFamily="49" charset="-122"/>
              </a:rPr>
              <a:t>生物部分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539750" y="2836863"/>
            <a:ext cx="287338" cy="2586037"/>
          </a:xfrm>
          <a:prstGeom prst="leftBrace">
            <a:avLst>
              <a:gd name="adj1" fmla="val 75000"/>
              <a:gd name="adj2" fmla="val 50000"/>
            </a:avLst>
          </a:prstGeom>
          <a:noFill/>
          <a:ln w="41275" cap="sq">
            <a:solidFill>
              <a:srgbClr val="00F4EE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zh-CN">
              <a:solidFill>
                <a:srgbClr val="0000CC"/>
              </a:solidFill>
            </a:endParaRPr>
          </a:p>
        </p:txBody>
      </p:sp>
      <p:sp>
        <p:nvSpPr>
          <p:cNvPr id="23558" name="AutoShape 9"/>
          <p:cNvSpPr>
            <a:spLocks/>
          </p:cNvSpPr>
          <p:nvPr/>
        </p:nvSpPr>
        <p:spPr bwMode="auto">
          <a:xfrm>
            <a:off x="2771775" y="1768475"/>
            <a:ext cx="287338" cy="2016125"/>
          </a:xfrm>
          <a:prstGeom prst="leftBrace">
            <a:avLst>
              <a:gd name="adj1" fmla="val 58471"/>
              <a:gd name="adj2" fmla="val 50000"/>
            </a:avLst>
          </a:prstGeom>
          <a:noFill/>
          <a:ln w="41275" cap="sq">
            <a:solidFill>
              <a:srgbClr val="00F4EE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zh-CN">
              <a:solidFill>
                <a:srgbClr val="0000CC"/>
              </a:solidFill>
            </a:endParaRP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3568700" y="4557713"/>
            <a:ext cx="1071563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昆仑仿宋" pitchFamily="49" charset="-122"/>
              </a:rPr>
              <a:t>能量</a:t>
            </a:r>
            <a:r>
              <a:rPr kumimoji="1" lang="en-US" altLang="zh-CN" sz="3200" b="1">
                <a:solidFill>
                  <a:srgbClr val="0000CC"/>
                </a:solidFill>
                <a:latin typeface="Times New Roman" pitchFamily="18" charset="0"/>
                <a:ea typeface="昆仑仿宋" pitchFamily="49" charset="-122"/>
              </a:rPr>
              <a:t>:</a:t>
            </a:r>
          </a:p>
        </p:txBody>
      </p:sp>
      <p:sp>
        <p:nvSpPr>
          <p:cNvPr id="23560" name="AutoShape 18"/>
          <p:cNvSpPr>
            <a:spLocks/>
          </p:cNvSpPr>
          <p:nvPr/>
        </p:nvSpPr>
        <p:spPr bwMode="auto">
          <a:xfrm>
            <a:off x="3275013" y="4606925"/>
            <a:ext cx="215900" cy="1441450"/>
          </a:xfrm>
          <a:prstGeom prst="leftBrace">
            <a:avLst>
              <a:gd name="adj1" fmla="val 70659"/>
              <a:gd name="adj2" fmla="val 50000"/>
            </a:avLst>
          </a:prstGeom>
          <a:noFill/>
          <a:ln w="41275" cap="sq">
            <a:solidFill>
              <a:srgbClr val="00F4EE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zh-CN">
              <a:solidFill>
                <a:srgbClr val="0000CC"/>
              </a:solidFill>
            </a:endParaRPr>
          </a:p>
        </p:txBody>
      </p:sp>
      <p:sp>
        <p:nvSpPr>
          <p:cNvPr id="23561" name="Text Box 19"/>
          <p:cNvSpPr txBox="1">
            <a:spLocks noChangeArrowheads="1"/>
          </p:cNvSpPr>
          <p:nvPr/>
        </p:nvSpPr>
        <p:spPr bwMode="auto">
          <a:xfrm>
            <a:off x="3568700" y="5516563"/>
            <a:ext cx="1000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昆仑仿宋" pitchFamily="49" charset="-122"/>
              </a:rPr>
              <a:t>物质</a:t>
            </a:r>
            <a:r>
              <a:rPr kumimoji="1" lang="en-US" altLang="zh-CN" sz="3200" b="1">
                <a:solidFill>
                  <a:srgbClr val="0000CC"/>
                </a:solidFill>
                <a:latin typeface="Times New Roman" pitchFamily="18" charset="0"/>
                <a:ea typeface="昆仑仿宋" pitchFamily="49" charset="-122"/>
              </a:rPr>
              <a:t>:</a:t>
            </a:r>
          </a:p>
        </p:txBody>
      </p:sp>
      <p:sp>
        <p:nvSpPr>
          <p:cNvPr id="15373" name="矩形 20"/>
          <p:cNvSpPr>
            <a:spLocks noChangeArrowheads="1"/>
          </p:cNvSpPr>
          <p:nvPr/>
        </p:nvSpPr>
        <p:spPr bwMode="auto">
          <a:xfrm>
            <a:off x="4738688" y="4557713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昆仑仿宋" pitchFamily="49" charset="-122"/>
              </a:rPr>
              <a:t>阳光、热能等</a:t>
            </a:r>
            <a:endParaRPr kumimoji="1" lang="en-US" altLang="zh-CN" sz="32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昆仑仿宋" pitchFamily="49" charset="-122"/>
            </a:endParaRPr>
          </a:p>
        </p:txBody>
      </p:sp>
      <p:sp>
        <p:nvSpPr>
          <p:cNvPr id="15374" name="矩形 21"/>
          <p:cNvSpPr>
            <a:spLocks noChangeArrowheads="1"/>
          </p:cNvSpPr>
          <p:nvPr/>
        </p:nvSpPr>
        <p:spPr bwMode="auto">
          <a:xfrm>
            <a:off x="4676775" y="5516563"/>
            <a:ext cx="421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昆仑仿宋" pitchFamily="49" charset="-122"/>
              </a:rPr>
              <a:t>空气、水、无机盐 等</a:t>
            </a:r>
            <a:endParaRPr lang="en-US" altLang="zh-CN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564" name="TextBox 20"/>
          <p:cNvSpPr txBox="1">
            <a:spLocks noChangeArrowheads="1"/>
          </p:cNvSpPr>
          <p:nvPr/>
        </p:nvSpPr>
        <p:spPr bwMode="auto">
          <a:xfrm>
            <a:off x="3068638" y="1557338"/>
            <a:ext cx="1643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昆仑仿宋" pitchFamily="49" charset="-122"/>
              </a:rPr>
              <a:t>生产者：</a:t>
            </a:r>
            <a:endParaRPr lang="zh-CN" altLang="en-US" sz="320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40263" y="1557338"/>
            <a:ext cx="3500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kumimoji="1" lang="zh-CN" altLang="en-US" sz="32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主要是绿色植物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566" name="TextBox 22"/>
          <p:cNvSpPr txBox="1">
            <a:spLocks noChangeArrowheads="1"/>
          </p:cNvSpPr>
          <p:nvPr/>
        </p:nvSpPr>
        <p:spPr bwMode="auto">
          <a:xfrm>
            <a:off x="3068638" y="2420938"/>
            <a:ext cx="171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昆仑仿宋" pitchFamily="49" charset="-122"/>
              </a:rPr>
              <a:t>消费者：</a:t>
            </a:r>
            <a:endParaRPr lang="zh-CN" altLang="en-US" sz="320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11700" y="2420938"/>
            <a:ext cx="292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</a:rPr>
              <a:t>主要是动物</a:t>
            </a:r>
          </a:p>
        </p:txBody>
      </p:sp>
      <p:sp>
        <p:nvSpPr>
          <p:cNvPr id="23568" name="TextBox 25"/>
          <p:cNvSpPr txBox="1">
            <a:spLocks noChangeArrowheads="1"/>
          </p:cNvSpPr>
          <p:nvPr/>
        </p:nvSpPr>
        <p:spPr bwMode="auto">
          <a:xfrm>
            <a:off x="3068638" y="3357563"/>
            <a:ext cx="1857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rgbClr val="0000CC"/>
                </a:solidFill>
                <a:latin typeface="Times New Roman" pitchFamily="18" charset="0"/>
                <a:ea typeface="昆仑仿宋" pitchFamily="49" charset="-122"/>
              </a:rPr>
              <a:t>分解者</a:t>
            </a:r>
            <a:r>
              <a:rPr kumimoji="1" lang="en-US" altLang="zh-CN" sz="3200" b="1">
                <a:solidFill>
                  <a:srgbClr val="0000CC"/>
                </a:solidFill>
                <a:latin typeface="Times New Roman" pitchFamily="18" charset="0"/>
                <a:ea typeface="昆仑仿宋" pitchFamily="49" charset="-122"/>
              </a:rPr>
              <a:t>: </a:t>
            </a:r>
            <a:endParaRPr lang="en-US" altLang="zh-CN" sz="320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497388" y="3357563"/>
            <a:ext cx="371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</a:rPr>
              <a:t>主要是细菌和真菌</a:t>
            </a: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279400" y="557213"/>
            <a:ext cx="4940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生态系统的组成成分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419475" y="549275"/>
            <a:ext cx="2905125" cy="1150938"/>
          </a:xfrm>
          <a:prstGeom prst="rect">
            <a:avLst/>
          </a:prstGeom>
          <a:solidFill>
            <a:srgbClr val="FFFFCC"/>
          </a:solidFill>
          <a:ln w="9525" cmpd="sng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sz="2800" b="1">
                <a:solidFill>
                  <a:srgbClr val="6600FF"/>
                </a:solidFill>
                <a:latin typeface="Times New Roman"/>
                <a:ea typeface="宋体"/>
              </a:rPr>
              <a:t>初级消费者</a:t>
            </a:r>
          </a:p>
          <a:p>
            <a:pPr algn="ctr"/>
            <a:r>
              <a:rPr lang="zh-CN" sz="2800" b="1">
                <a:solidFill>
                  <a:srgbClr val="FF3300"/>
                </a:solidFill>
                <a:latin typeface="Times New Roman"/>
                <a:ea typeface="宋体"/>
              </a:rPr>
              <a:t>摄入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63713" y="3141663"/>
            <a:ext cx="576262" cy="1655762"/>
          </a:xfrm>
          <a:prstGeom prst="rect">
            <a:avLst/>
          </a:prstGeom>
          <a:solidFill>
            <a:srgbClr val="CCFFFF"/>
          </a:solidFill>
          <a:ln w="9525" cmpd="sng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800" b="1">
              <a:solidFill>
                <a:srgbClr val="6600FF"/>
              </a:solidFill>
              <a:latin typeface="Times New Roman"/>
              <a:ea typeface="宋体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63938" y="3716338"/>
            <a:ext cx="2608262" cy="936625"/>
          </a:xfrm>
          <a:prstGeom prst="rect">
            <a:avLst/>
          </a:prstGeom>
          <a:solidFill>
            <a:srgbClr val="FFFFCC"/>
          </a:solidFill>
          <a:ln w="9525" cmpd="sng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sz="2800" b="1">
                <a:solidFill>
                  <a:srgbClr val="6600FF"/>
                </a:solidFill>
                <a:latin typeface="Times New Roman"/>
                <a:ea typeface="宋体"/>
              </a:rPr>
              <a:t>用于生长</a:t>
            </a:r>
          </a:p>
          <a:p>
            <a:pPr algn="ctr"/>
            <a:r>
              <a:rPr lang="zh-CN" sz="2800" b="1">
                <a:solidFill>
                  <a:srgbClr val="6600FF"/>
                </a:solidFill>
                <a:latin typeface="Times New Roman"/>
                <a:ea typeface="宋体"/>
              </a:rPr>
              <a:t>发育和繁殖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635375" y="5300663"/>
            <a:ext cx="2689225" cy="792162"/>
          </a:xfrm>
          <a:prstGeom prst="rect">
            <a:avLst/>
          </a:prstGeom>
          <a:solidFill>
            <a:srgbClr val="FFFFCC"/>
          </a:solidFill>
          <a:ln w="9525" cmpd="sng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sz="2800" b="1">
                <a:solidFill>
                  <a:srgbClr val="6600FF"/>
                </a:solidFill>
                <a:latin typeface="Times New Roman"/>
                <a:ea typeface="宋体"/>
              </a:rPr>
              <a:t>次级消费者</a:t>
            </a:r>
          </a:p>
          <a:p>
            <a:pPr algn="ctr"/>
            <a:r>
              <a:rPr lang="zh-CN" sz="2800" b="1">
                <a:solidFill>
                  <a:srgbClr val="6600FF"/>
                </a:solidFill>
                <a:latin typeface="Times New Roman"/>
                <a:ea typeface="宋体"/>
              </a:rPr>
              <a:t>摄入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427538" y="1700213"/>
            <a:ext cx="288925" cy="576262"/>
          </a:xfrm>
          <a:prstGeom prst="downArrow">
            <a:avLst>
              <a:gd name="adj1" fmla="val 49778"/>
              <a:gd name="adj2" fmla="val 50001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/>
              <a:ea typeface="宋体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427538" y="3213100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/>
              <a:ea typeface="宋体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427538" y="4724400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/>
              <a:ea typeface="宋体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5435600" y="2708275"/>
            <a:ext cx="792163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6227763" y="2667000"/>
            <a:ext cx="20637" cy="1625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261497" y="2924175"/>
            <a:ext cx="61555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zh-CN" sz="2800" b="1">
                <a:latin typeface="Times New Roman"/>
                <a:ea typeface="宋体"/>
              </a:rPr>
              <a:t>呼吸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901135" y="4221163"/>
            <a:ext cx="61555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zh-CN" sz="2800" b="1">
                <a:latin typeface="Times New Roman"/>
                <a:ea typeface="宋体"/>
              </a:rPr>
              <a:t>散失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2411413" y="4221163"/>
            <a:ext cx="115252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484438" y="3644900"/>
            <a:ext cx="9350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>
                <a:latin typeface="Times New Roman"/>
                <a:ea typeface="宋体"/>
              </a:rPr>
              <a:t>遗体</a:t>
            </a:r>
          </a:p>
          <a:p>
            <a:pPr algn="ctr"/>
            <a:endParaRPr lang="zh-CN" sz="2800" b="1">
              <a:latin typeface="Times New Roman"/>
              <a:ea typeface="宋体"/>
            </a:endParaRPr>
          </a:p>
          <a:p>
            <a:pPr algn="ctr"/>
            <a:r>
              <a:rPr lang="zh-CN" sz="2800" b="1">
                <a:latin typeface="Times New Roman"/>
                <a:ea typeface="宋体"/>
              </a:rPr>
              <a:t>残骸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200400" y="2286000"/>
            <a:ext cx="2895600" cy="998538"/>
          </a:xfrm>
          <a:prstGeom prst="rect">
            <a:avLst/>
          </a:prstGeom>
          <a:solidFill>
            <a:srgbClr val="FFFFCC"/>
          </a:solidFill>
          <a:ln w="9525" cmpd="sng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sz="2800" b="1">
                <a:solidFill>
                  <a:srgbClr val="6600FF"/>
                </a:solidFill>
                <a:latin typeface="Times New Roman"/>
                <a:ea typeface="宋体"/>
              </a:rPr>
              <a:t>初级消费者</a:t>
            </a:r>
          </a:p>
          <a:p>
            <a:pPr algn="ctr"/>
            <a:r>
              <a:rPr lang="zh-CN" sz="2800" b="1">
                <a:solidFill>
                  <a:srgbClr val="FF3300"/>
                </a:solidFill>
                <a:latin typeface="Times New Roman"/>
                <a:ea typeface="宋体"/>
              </a:rPr>
              <a:t>同化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785977" y="2895614"/>
            <a:ext cx="553998" cy="22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algn="ctr"/>
            <a:r>
              <a:rPr lang="zh-CN" sz="2400" b="1" dirty="0">
                <a:solidFill>
                  <a:srgbClr val="6600FF"/>
                </a:solidFill>
                <a:latin typeface="Times New Roman"/>
                <a:ea typeface="宋体"/>
              </a:rPr>
              <a:t>分解者利用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2051050" y="1052513"/>
            <a:ext cx="136842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2051050" y="1052513"/>
            <a:ext cx="0" cy="201612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905070" y="569943"/>
            <a:ext cx="1728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 dirty="0">
                <a:latin typeface="Times New Roman"/>
                <a:ea typeface="宋体"/>
              </a:rPr>
              <a:t>粪便</a:t>
            </a:r>
          </a:p>
          <a:p>
            <a:pPr algn="ctr"/>
            <a:r>
              <a:rPr lang="zh-CN" sz="2800" b="1" dirty="0">
                <a:latin typeface="Times New Roman"/>
                <a:ea typeface="宋体"/>
              </a:rPr>
              <a:t> （</a:t>
            </a:r>
            <a:r>
              <a:rPr lang="zh-CN" sz="2800" b="1" dirty="0">
                <a:solidFill>
                  <a:srgbClr val="FF3300"/>
                </a:solidFill>
                <a:latin typeface="Times New Roman"/>
                <a:ea typeface="宋体"/>
              </a:rPr>
              <a:t>未同化</a:t>
            </a:r>
            <a:r>
              <a:rPr lang="zh-CN" sz="2800" b="1" dirty="0">
                <a:latin typeface="Times New Roman"/>
                <a:ea typeface="宋体"/>
              </a:rPr>
              <a:t>）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2051050" y="4797425"/>
            <a:ext cx="0" cy="93662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544412" y="4868863"/>
            <a:ext cx="104644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zh-CN" sz="2800" b="1" dirty="0">
                <a:latin typeface="Times New Roman"/>
                <a:ea typeface="宋体"/>
              </a:rPr>
              <a:t>呼吸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1547813" y="5805488"/>
            <a:ext cx="1008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>
                <a:latin typeface="Times New Roman"/>
                <a:ea typeface="宋体"/>
              </a:rPr>
              <a:t>散失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462860" y="0"/>
            <a:ext cx="615553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zh-CN" altLang="zh-CN" sz="2800" b="1">
                <a:latin typeface="Times New Roman"/>
                <a:ea typeface="宋体"/>
              </a:rPr>
              <a:t>…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532710" y="6092825"/>
            <a:ext cx="61555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zh-CN" altLang="zh-CN" sz="2800" b="1">
                <a:latin typeface="Times New Roman"/>
                <a:ea typeface="宋体"/>
              </a:rPr>
              <a:t>...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7086534" y="31789"/>
            <a:ext cx="863600" cy="6048375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indent="19050" algn="ctr">
              <a:spcBef>
                <a:spcPct val="20000"/>
              </a:spcBef>
            </a:pPr>
            <a:r>
              <a:rPr lang="zh-CN" sz="2800" b="1" dirty="0">
                <a:latin typeface="Times New Roman"/>
                <a:ea typeface="宋体"/>
              </a:rPr>
              <a:t>能量在第二营养级中的变化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7985" y="762000"/>
            <a:ext cx="1046440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zh-CN" sz="2800" b="1" dirty="0">
                <a:latin typeface="Times New Roman"/>
                <a:ea typeface="宋体"/>
              </a:rPr>
              <a:t>摄入的能量可以有哪</a:t>
            </a:r>
            <a:r>
              <a:rPr lang="zh-CN" sz="2800" b="1" dirty="0">
                <a:solidFill>
                  <a:srgbClr val="FF3300"/>
                </a:solidFill>
                <a:latin typeface="Times New Roman"/>
                <a:ea typeface="宋体"/>
              </a:rPr>
              <a:t>几种</a:t>
            </a:r>
            <a:r>
              <a:rPr lang="zh-CN" sz="2800" b="1" dirty="0">
                <a:latin typeface="Times New Roman"/>
                <a:ea typeface="宋体"/>
              </a:rPr>
              <a:t>去向？</a:t>
            </a:r>
          </a:p>
          <a:p>
            <a:endParaRPr lang="zh-CN" altLang="zh-CN" sz="2800" b="1" dirty="0">
              <a:latin typeface="Times New Roman"/>
              <a:ea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animBg="1" autoUpdateAnimBg="0"/>
      <p:bldP spid="8196" grpId="0" animBg="1" autoUpdateAnimBg="0"/>
      <p:bldP spid="8197" grpId="0" animBg="1" autoUpdateAnimBg="0"/>
      <p:bldP spid="8198" grpId="0" animBg="1"/>
      <p:bldP spid="8199" grpId="0" animBg="1"/>
      <p:bldP spid="8200" grpId="0" animBg="1"/>
      <p:bldP spid="8201" grpId="0" animBg="1"/>
      <p:bldP spid="8202" grpId="0" animBg="1"/>
      <p:bldP spid="8202" grpId="1" animBg="1"/>
      <p:bldP spid="8203" grpId="0" autoUpdateAnimBg="0"/>
      <p:bldP spid="8205" grpId="0" animBg="1"/>
      <p:bldP spid="8205" grpId="1" animBg="1"/>
      <p:bldP spid="8206" grpId="0" autoUpdateAnimBg="0"/>
      <p:bldP spid="8206" grpId="1" autoUpdateAnimBg="0"/>
      <p:bldP spid="8207" grpId="0" animBg="1" autoUpdateAnimBg="0"/>
      <p:bldP spid="8208" grpId="0" autoUpdateAnimBg="0"/>
      <p:bldP spid="8209" grpId="0" animBg="1"/>
      <p:bldP spid="8210" grpId="0" animBg="1"/>
      <p:bldP spid="8211" grpId="0" autoUpdateAnimBg="0"/>
      <p:bldP spid="8212" grpId="0" animBg="1"/>
      <p:bldP spid="8212" grpId="1" animBg="1"/>
      <p:bldP spid="8216" grpId="0" autoUpdateAnimBg="0"/>
      <p:bldP spid="8218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2099</Words>
  <Application>Microsoft Office PowerPoint</Application>
  <PresentationFormat>全屏显示(4:3)</PresentationFormat>
  <Paragraphs>382</Paragraphs>
  <Slides>50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2" baseType="lpstr">
      <vt:lpstr>仿宋</vt:lpstr>
      <vt:lpstr>黑体</vt:lpstr>
      <vt:lpstr>华文中宋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一、免疫系统的组成</vt:lpstr>
      <vt:lpstr>体液免疫</vt:lpstr>
      <vt:lpstr>细胞免疫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基因工程的基本操作程序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五、基因诊断与基因治疗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赵 笑可</cp:lastModifiedBy>
  <cp:revision>7</cp:revision>
  <dcterms:created xsi:type="dcterms:W3CDTF">2021-11-03T04:14:49Z</dcterms:created>
  <dcterms:modified xsi:type="dcterms:W3CDTF">2021-11-06T23:21:54Z</dcterms:modified>
</cp:coreProperties>
</file>