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34" r:id="rId3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6314" autoAdjust="0"/>
  </p:normalViewPr>
  <p:slideViewPr>
    <p:cSldViewPr snapToGrid="0" showGuides="1">
      <p:cViewPr varScale="1">
        <p:scale>
          <a:sx n="69" d="100"/>
          <a:sy n="69" d="100"/>
        </p:scale>
        <p:origin x="732" y="60"/>
      </p:cViewPr>
      <p:guideLst>
        <p:guide orient="horz" pos="2100"/>
        <p:guide pos="39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9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F01D-83B6-4C00-B140-840A98A21A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4758-3F40-44B3-936D-6280EE4DD6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270" y="0"/>
            <a:ext cx="12190730" cy="6878955"/>
          </a:xfrm>
          <a:prstGeom prst="rect">
            <a:avLst/>
          </a:prstGeom>
          <a:gradFill>
            <a:gsLst>
              <a:gs pos="0">
                <a:srgbClr val="F0F0EF"/>
              </a:gs>
              <a:gs pos="96000">
                <a:srgbClr val="FDFDF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270" y="0"/>
            <a:ext cx="12190730" cy="6878955"/>
          </a:xfrm>
          <a:prstGeom prst="rect">
            <a:avLst/>
          </a:prstGeom>
          <a:gradFill>
            <a:gsLst>
              <a:gs pos="0">
                <a:srgbClr val="F0F0EF"/>
              </a:gs>
              <a:gs pos="96000">
                <a:srgbClr val="FDFDF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6247992"/>
            <a:ext cx="12191999" cy="623455"/>
          </a:xfrm>
          <a:prstGeom prst="rect">
            <a:avLst/>
          </a:prstGeom>
          <a:solidFill>
            <a:srgbClr val="273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390026" y="6392944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434163" y="6392944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成因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587363" y="6392944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6673793" y="6392944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H="1">
            <a:off x="2097722" y="6349347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 flipH="1">
            <a:off x="4134340" y="6349347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6240231" y="6349347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8346122" y="6349347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9065070" y="6392944"/>
            <a:ext cx="228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最近发生的事例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270" y="-20955"/>
            <a:ext cx="12190730" cy="6878955"/>
          </a:xfrm>
          <a:prstGeom prst="rect">
            <a:avLst/>
          </a:prstGeom>
          <a:gradFill>
            <a:gsLst>
              <a:gs pos="0">
                <a:srgbClr val="F0F0EF"/>
              </a:gs>
              <a:gs pos="96000">
                <a:srgbClr val="FDFDF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5979-7681-49BB-B73E-6A17365A52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E982B-6C26-4825-8E69-3C8BC12055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0795"/>
            <a:ext cx="12190730" cy="6878955"/>
          </a:xfrm>
          <a:prstGeom prst="rect">
            <a:avLst/>
          </a:prstGeom>
          <a:gradFill>
            <a:gsLst>
              <a:gs pos="0">
                <a:srgbClr val="F0F0EF"/>
              </a:gs>
              <a:gs pos="96000">
                <a:srgbClr val="FDFDF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901510" y="3918438"/>
            <a:ext cx="559308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cs typeface="+mn-ea"/>
                <a:sym typeface="+mn-lt"/>
              </a:rPr>
              <a:t>第六章 自然灾害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844550" y="1798172"/>
            <a:ext cx="352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cs typeface="+mn-ea"/>
                <a:sym typeface="+mn-lt"/>
              </a:rPr>
              <a:t>高中人教版</a:t>
            </a:r>
            <a:endParaRPr kumimoji="1" lang="zh-CN" altLang="en-US" sz="2800">
              <a:effectLst/>
              <a:cs typeface="+mn-ea"/>
              <a:sym typeface="+mn-lt"/>
            </a:endParaRPr>
          </a:p>
        </p:txBody>
      </p:sp>
      <p:sp>
        <p:nvSpPr>
          <p:cNvPr id="3" name="直角三角形 2"/>
          <p:cNvSpPr/>
          <p:nvPr/>
        </p:nvSpPr>
        <p:spPr>
          <a:xfrm rot="10800000" flipV="1">
            <a:off x="4680584" y="-10796"/>
            <a:ext cx="7510145" cy="6878955"/>
          </a:xfrm>
          <a:prstGeom prst="rtTriangl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544769" y="374937"/>
            <a:ext cx="713482" cy="729577"/>
            <a:chOff x="576573" y="351377"/>
            <a:chExt cx="713482" cy="729577"/>
          </a:xfrm>
        </p:grpSpPr>
        <p:sp>
          <p:nvSpPr>
            <p:cNvPr id="14" name="椭圆 13"/>
            <p:cNvSpPr/>
            <p:nvPr/>
          </p:nvSpPr>
          <p:spPr>
            <a:xfrm>
              <a:off x="576573" y="351377"/>
              <a:ext cx="713482" cy="729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73" y="351377"/>
              <a:ext cx="713482" cy="729577"/>
            </a:xfrm>
            <a:prstGeom prst="rect">
              <a:avLst/>
            </a:prstGeom>
          </p:spPr>
        </p:pic>
      </p:grpSp>
      <p:cxnSp>
        <p:nvCxnSpPr>
          <p:cNvPr id="16" name="直接连接符 15"/>
          <p:cNvCxnSpPr/>
          <p:nvPr/>
        </p:nvCxnSpPr>
        <p:spPr>
          <a:xfrm>
            <a:off x="1057997" y="5121250"/>
            <a:ext cx="10840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44550" y="2709391"/>
            <a:ext cx="6156515" cy="851297"/>
          </a:xfrm>
          <a:prstGeom prst="roundRect">
            <a:avLst/>
          </a:prstGeom>
          <a:solidFill>
            <a:srgbClr val="3F3F3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smtClean="0">
                <a:solidFill>
                  <a:schemeClr val="bg1"/>
                </a:solidFill>
                <a:cs typeface="+mn-ea"/>
                <a:sym typeface="+mn-lt"/>
              </a:rPr>
              <a:t>第二节 地 质 灾 害</a:t>
            </a:r>
            <a:endParaRPr lang="zh-CN" altLang="en-US" sz="4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cs typeface="+mn-ea"/>
                <a:sym typeface="+mn-lt"/>
              </a:rPr>
              <a:t>地震灾害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504043" y="2326229"/>
            <a:ext cx="5397019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2.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间接危害：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地震还会诱发崩塌、滑坡、泥石流、火灾、海啸、有毒气体泄漏、疫情蔓延等灾害。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504043" y="6371426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地震危害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" b="12935"/>
          <a:stretch>
            <a:fillRect/>
          </a:stretch>
        </p:blipFill>
        <p:spPr>
          <a:xfrm>
            <a:off x="491472" y="1330347"/>
            <a:ext cx="5161183" cy="27939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36" y="4614158"/>
            <a:ext cx="1685636" cy="14169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cs typeface="+mn-ea"/>
                <a:sym typeface="+mn-lt"/>
              </a:rPr>
              <a:t>地震灾害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142355" y="2326005"/>
            <a:ext cx="5758815" cy="319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2.间接危害：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地震不仅破坏当地的资源环境和生态系统，还会造成家破人亡和生活突变，从而严重损害灾区人们的心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理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健康。这些影响具有一定的滞后性和隐蔽性，持续时间往往长久。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504043" y="6371426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地震危害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1"/>
          <a:stretch>
            <a:fillRect/>
          </a:stretch>
        </p:blipFill>
        <p:spPr>
          <a:xfrm>
            <a:off x="1278948" y="1330347"/>
            <a:ext cx="4165888" cy="265240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cs typeface="+mn-ea"/>
                <a:sym typeface="+mn-lt"/>
              </a:rPr>
              <a:t>地震灾害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172200" y="2211705"/>
            <a:ext cx="5899150" cy="370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板块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交界处地壳极不稳定，是地震易发地区，从世界范围看，地震集中分布在环太平洋和地中海—喜马拉雅山地带。我国地跨世界两大地震带，地震灾害发生范围广、频度高、强度大，是世界上地震灾情最严重的国家之一。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地震分布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99" y="1122529"/>
            <a:ext cx="50419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cs typeface="+mn-ea"/>
                <a:sym typeface="+mn-lt"/>
              </a:rPr>
              <a:t>地震灾害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504043" y="2326229"/>
            <a:ext cx="5397019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我国地震灾害发生频繁的地区有台湾、西安、新疆、青海、四川、云南等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地震分布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68370" y="6371426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7" y="1330347"/>
            <a:ext cx="5237019" cy="355311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mtClean="0">
                <a:cs typeface="+mn-ea"/>
                <a:sym typeface="+mn-lt"/>
              </a:rPr>
              <a:t>滑坡灾害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351905" y="2375535"/>
            <a:ext cx="5549265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滑坡是山地斜坡上的岩体或土体，因河流冲刷、地下水活动、地震及人类活动等原因，在</a:t>
            </a:r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重力作用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下，沿一定的滑动面整体下滑的现象。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3977" y="6399135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滑坡的概念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9" y="1231240"/>
            <a:ext cx="4341362" cy="33510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mtClean="0">
                <a:cs typeface="+mn-ea"/>
                <a:sym typeface="+mn-lt"/>
              </a:rPr>
              <a:t>滑坡灾害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235700" y="2384425"/>
            <a:ext cx="5898515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lt"/>
              </a:rPr>
              <a:t>①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岩体比较破碎。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lt"/>
              </a:rPr>
              <a:t>②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地势起伏较大。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lt"/>
              </a:rPr>
              <a:t>③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植被覆盖度差。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多发于山地丘陵及工程建设频繁地区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3977" y="6399135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成因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滑坡的成因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" y="1201492"/>
            <a:ext cx="5667375" cy="37242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mtClean="0">
                <a:cs typeface="+mn-ea"/>
                <a:sym typeface="+mn-lt"/>
              </a:rPr>
              <a:t>滑坡灾害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504043" y="2375393"/>
            <a:ext cx="5397019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破坏或掩埋农田和建筑物，堵塞河道。可能造成重大的人员伤亡。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3977" y="6399135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滑坡的危害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05" y="3749040"/>
            <a:ext cx="4342765" cy="2948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" y="1201492"/>
            <a:ext cx="5667375" cy="37242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mtClean="0">
                <a:cs typeface="+mn-ea"/>
                <a:sym typeface="+mn-lt"/>
              </a:rPr>
              <a:t>泥石流灾害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504043" y="2375393"/>
            <a:ext cx="5397019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泥石流是山区沟谷中由</a:t>
            </a:r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暴雨或冰雪消融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等激发的，含有大量泥沙、石块的特殊洪流。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3977" y="6399135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泥石流的概念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4" y="1330347"/>
            <a:ext cx="5286375" cy="32289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mtClean="0">
                <a:cs typeface="+mn-ea"/>
                <a:sym typeface="+mn-lt"/>
              </a:rPr>
              <a:t>泥石流灾害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504043" y="2375393"/>
            <a:ext cx="5397019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lt"/>
              </a:rPr>
              <a:t>①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地形陡峻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lt"/>
              </a:rPr>
              <a:t>②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具有丰富的松散物质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lt"/>
              </a:rPr>
              <a:t>③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短时间内有大量水流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这是泥石流发生的主要条件。</a:t>
            </a:r>
            <a:endParaRPr lang="en-US" altLang="zh-CN" sz="2000" smtClean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3977" y="6399135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成因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泥石流的成因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1330347"/>
            <a:ext cx="4904043" cy="326936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mtClean="0">
                <a:cs typeface="+mn-ea"/>
                <a:sym typeface="+mn-lt"/>
              </a:rPr>
              <a:t>泥石流灾害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504043" y="2375393"/>
            <a:ext cx="5397019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泥石流多与山洪相伴，来势凶猛，破坏力大，能够摧毁聚落、破坏森林、农田、道路、淤塞江河等。可能造成重大人员伤亡。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3977" y="6399135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泥石流的危害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9" y="1234460"/>
            <a:ext cx="4801477" cy="431319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53" y="1869267"/>
            <a:ext cx="3505344" cy="21312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093" y="1776593"/>
            <a:ext cx="2863813" cy="22105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mtClean="0">
                <a:cs typeface="+mn-ea"/>
                <a:sym typeface="+mn-lt"/>
              </a:rPr>
              <a:t>地质灾害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0" y="4115985"/>
            <a:ext cx="12191999" cy="2742015"/>
          </a:xfrm>
          <a:prstGeom prst="rect">
            <a:avLst/>
          </a:prstGeom>
          <a:solidFill>
            <a:srgbClr val="273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50010" y="4475480"/>
            <a:ext cx="10479405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地质灾害是指在自然或者人为因素的作用下形成的，对人类生命财产、环境造成破坏和损失的地质作用（现象）。 </a:t>
            </a:r>
            <a:endParaRPr lang="en-US" altLang="zh-CN" sz="28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如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崩塌、滑坡、泥石流、地裂缝、地面沉降、地面塌陷、岩爆、坑道突水、突泥、突瓦斯、煤层自燃、黄土湿陷、岩土膨胀、砂土液化，土地冻融、水土流失、土地沙漠化及沼泽化、土壤盐碱化，以及地震、火山、地热害等。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66917" y="3632218"/>
            <a:ext cx="963889" cy="9638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2286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390802" y="3852913"/>
            <a:ext cx="1317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62" y="1357501"/>
            <a:ext cx="4681716" cy="264290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mtClean="0">
                <a:cs typeface="+mn-ea"/>
                <a:sym typeface="+mn-lt"/>
              </a:rPr>
              <a:t>滑坡泥石流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504043" y="2375393"/>
            <a:ext cx="5397019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我国山区面积广大，滑坡和泥石流分布广泛，发生频繁，尤其以</a:t>
            </a:r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西南地区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最为多发。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3977" y="6399135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iṧḻîḑè"/>
          <p:cNvSpPr/>
          <p:nvPr/>
        </p:nvSpPr>
        <p:spPr>
          <a:xfrm>
            <a:off x="6504305" y="1330325"/>
            <a:ext cx="2893695" cy="4318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滑坡泥石流分布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8" y="1136384"/>
            <a:ext cx="5901072" cy="400365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mtClean="0">
                <a:cs typeface="+mn-ea"/>
                <a:sym typeface="+mn-lt"/>
              </a:rPr>
              <a:t>自然灾害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46776" y="6385448"/>
            <a:ext cx="12067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自然灾害种类较多，许多自然灾害之间具有内在关联性。认识自然灾害的关联性，有助于理解自然灾害的广泛性和复杂性。</a:t>
            </a:r>
            <a:endParaRPr lang="zh-CN" altLang="en-US" sz="16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1" name="iṧḻîḑè"/>
          <p:cNvSpPr/>
          <p:nvPr/>
        </p:nvSpPr>
        <p:spPr>
          <a:xfrm>
            <a:off x="3089564" y="1072605"/>
            <a:ext cx="6012872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b="1" smtClean="0">
                <a:solidFill>
                  <a:schemeClr val="bg1"/>
                </a:solidFill>
                <a:cs typeface="+mn-ea"/>
                <a:sym typeface="+mn-lt"/>
              </a:rPr>
              <a:t>活动：认识自然灾害的关联性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ounded Rectangle 3"/>
          <p:cNvSpPr/>
          <p:nvPr/>
        </p:nvSpPr>
        <p:spPr>
          <a:xfrm>
            <a:off x="615099" y="1810745"/>
            <a:ext cx="10961802" cy="4262294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30449" y="2157309"/>
            <a:ext cx="9842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1.</a:t>
            </a:r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一种自然灾害可能直接引发多种灾害。参考旱灾直接引发的灾害示意，列出地震直接引发的多种灾害。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2780044"/>
            <a:ext cx="6899449" cy="312757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mtClean="0">
                <a:cs typeface="+mn-ea"/>
                <a:sym typeface="+mn-lt"/>
              </a:rPr>
              <a:t>自然灾害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46776" y="6385448"/>
            <a:ext cx="12067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自然灾害种类较多，许多自然灾害之间具有内在关联性。认识自然灾害的关联性，有助于理解自然灾害的广泛性和复杂性。</a:t>
            </a:r>
            <a:endParaRPr lang="zh-CN" altLang="en-US" sz="16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1" name="iṧḻîḑè"/>
          <p:cNvSpPr/>
          <p:nvPr/>
        </p:nvSpPr>
        <p:spPr>
          <a:xfrm>
            <a:off x="3089564" y="1072605"/>
            <a:ext cx="6012872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b="1" smtClean="0">
                <a:solidFill>
                  <a:schemeClr val="bg1"/>
                </a:solidFill>
                <a:cs typeface="+mn-ea"/>
                <a:sym typeface="+mn-lt"/>
              </a:rPr>
              <a:t>活动：认识自然灾害的关联性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ounded Rectangle 3"/>
          <p:cNvSpPr/>
          <p:nvPr/>
        </p:nvSpPr>
        <p:spPr>
          <a:xfrm>
            <a:off x="615099" y="1810745"/>
            <a:ext cx="10961802" cy="4262294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30449" y="2157309"/>
            <a:ext cx="9842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.</a:t>
            </a:r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一种自然灾害引发的灾害，会进一步引发其他灾害，从而形成灾害链条。参考旱灾引发的一条灾害链条，完成地震的一条灾害链条。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73" y="3109780"/>
            <a:ext cx="6013514" cy="2482174"/>
          </a:xfrm>
          <a:prstGeom prst="rect">
            <a:avLst/>
          </a:prstGeom>
        </p:spPr>
      </p:pic>
      <p:pic>
        <p:nvPicPr>
          <p:cNvPr id="3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388600" y="121158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" y="1990188"/>
            <a:ext cx="12168505" cy="295804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cs typeface="+mn-ea"/>
                <a:sym typeface="+mn-lt"/>
              </a:rPr>
              <a:t>地质灾害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3495" y="1990188"/>
            <a:ext cx="12168505" cy="295804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38842" y="390430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地震</a:t>
            </a:r>
            <a:endParaRPr lang="zh-CN" altLang="en-US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96963" y="2721365"/>
            <a:ext cx="1317670" cy="963888"/>
            <a:chOff x="393977" y="3632218"/>
            <a:chExt cx="1317670" cy="963888"/>
          </a:xfrm>
        </p:grpSpPr>
        <p:sp>
          <p:nvSpPr>
            <p:cNvPr id="47" name="椭圆 46"/>
            <p:cNvSpPr/>
            <p:nvPr/>
          </p:nvSpPr>
          <p:spPr>
            <a:xfrm>
              <a:off x="566917" y="3632218"/>
              <a:ext cx="963889" cy="9638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2286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93977" y="3864283"/>
              <a:ext cx="1317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5851467" y="39081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滑坡</a:t>
            </a:r>
            <a:endParaRPr lang="zh-CN" altLang="en-US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609588" y="2721365"/>
            <a:ext cx="1317670" cy="963888"/>
            <a:chOff x="393977" y="3632218"/>
            <a:chExt cx="1317670" cy="963888"/>
          </a:xfrm>
        </p:grpSpPr>
        <p:sp>
          <p:nvSpPr>
            <p:cNvPr id="51" name="椭圆 50"/>
            <p:cNvSpPr/>
            <p:nvPr/>
          </p:nvSpPr>
          <p:spPr>
            <a:xfrm>
              <a:off x="566917" y="3632218"/>
              <a:ext cx="963889" cy="9638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2286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93977" y="3864283"/>
              <a:ext cx="1317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9130774" y="390430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泥石流</a:t>
            </a:r>
            <a:endParaRPr lang="zh-CN" altLang="en-US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068432" y="2721365"/>
            <a:ext cx="1317670" cy="963888"/>
            <a:chOff x="393977" y="3632218"/>
            <a:chExt cx="1317670" cy="963888"/>
          </a:xfrm>
        </p:grpSpPr>
        <p:sp>
          <p:nvSpPr>
            <p:cNvPr id="55" name="椭圆 54"/>
            <p:cNvSpPr/>
            <p:nvPr/>
          </p:nvSpPr>
          <p:spPr>
            <a:xfrm>
              <a:off x="566917" y="3632218"/>
              <a:ext cx="963889" cy="9638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2286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93977" y="3864283"/>
              <a:ext cx="1317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mtClean="0">
                <a:cs typeface="+mn-ea"/>
                <a:sym typeface="+mn-lt"/>
              </a:rPr>
              <a:t>地震灾害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504043" y="2175368"/>
            <a:ext cx="5397019" cy="319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地壳中的岩层在地应力的长期作用下，会发生倾斜或弯曲。当积累起来的地应力超过岩层所能承受的限度时，岩层便会突然发生断裂或错位，使长期积聚起来的能量急剧释放出来，并以地震波的形式向四周传播，使地面发生震动，称为地震。</a:t>
            </a:r>
            <a:endPara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3977" y="6399135"/>
            <a:ext cx="13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地震的概念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1245708"/>
            <a:ext cx="5314394" cy="35207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025" y="5476875"/>
            <a:ext cx="1026858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应力：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（当物体（如岩石）受到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外力作用时，其内部会产生一种抵抗力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。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地应力就是出现在地壳中的应力）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cs typeface="+mn-ea"/>
                <a:sym typeface="+mn-lt"/>
              </a:rPr>
              <a:t>地震灾害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418580" y="2375535"/>
            <a:ext cx="5482590" cy="319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由于地质构造活动引发的地震叫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构造地震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；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由于火山活动造成的地震叫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火山地震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；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固岩层（特别是石灰岩）塌陷引起的地震叫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塌陷地震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地震成因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8" y="1330347"/>
            <a:ext cx="5455378" cy="29459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54075" y="6371426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成因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cs typeface="+mn-ea"/>
                <a:sym typeface="+mn-lt"/>
              </a:rPr>
              <a:t>地震灾害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504305" y="2194560"/>
            <a:ext cx="5359400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震级是地震大小的一种度量，根据地震释放能量的多少来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划分。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一次地震只有一个震级。</a:t>
            </a:r>
            <a:endParaRPr lang="zh-CN" altLang="en-US" sz="28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地震等级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8" y="1330347"/>
            <a:ext cx="5455378" cy="29459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391891" y="6371426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震级与震烈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85" y="3925570"/>
            <a:ext cx="6565265" cy="20421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cs typeface="+mn-ea"/>
                <a:sym typeface="+mn-lt"/>
              </a:rPr>
              <a:t>地震灾害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323330" y="2259330"/>
            <a:ext cx="597281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同样大小的地震，造成的破坏不一定相同；同一次地震，在不同的地方造成的破坏也不同。为衡量地震破坏程度，科学家又“制作”了另一把“尺子”一一地震烈度。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一次地震可以有多个烈度。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391891" y="6371426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震级与震烈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地震烈度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9" y="1461495"/>
            <a:ext cx="5983683" cy="2342062"/>
          </a:xfrm>
          <a:prstGeom prst="rect">
            <a:avLst/>
          </a:prstGeom>
        </p:spPr>
      </p:pic>
      <p:sp>
        <p:nvSpPr>
          <p:cNvPr id="14" name="iṧḻîḑè"/>
          <p:cNvSpPr/>
          <p:nvPr/>
        </p:nvSpPr>
        <p:spPr>
          <a:xfrm>
            <a:off x="1730365" y="4429891"/>
            <a:ext cx="1816399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震级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iṧḻîḑè"/>
          <p:cNvSpPr/>
          <p:nvPr/>
        </p:nvSpPr>
        <p:spPr>
          <a:xfrm>
            <a:off x="4119359" y="4429891"/>
            <a:ext cx="1816399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距</a:t>
            </a:r>
            <a:r>
              <a:rPr lang="zh-CN" altLang="en-US" sz="2000" b="1" smtClean="0">
                <a:solidFill>
                  <a:schemeClr val="bg1"/>
                </a:solidFill>
                <a:cs typeface="+mn-ea"/>
                <a:sym typeface="+mn-lt"/>
              </a:rPr>
              <a:t>震源远近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iṧḻîḑè"/>
          <p:cNvSpPr/>
          <p:nvPr/>
        </p:nvSpPr>
        <p:spPr>
          <a:xfrm>
            <a:off x="8897347" y="4462946"/>
            <a:ext cx="1816399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地面状况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iṧḻîḑè"/>
          <p:cNvSpPr/>
          <p:nvPr/>
        </p:nvSpPr>
        <p:spPr>
          <a:xfrm>
            <a:off x="6508353" y="4462946"/>
            <a:ext cx="1816399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地层构造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cs typeface="+mn-ea"/>
                <a:sym typeface="+mn-lt"/>
              </a:rPr>
              <a:t>地震灾害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地震烈度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iṧḻîḑè"/>
          <p:cNvSpPr/>
          <p:nvPr/>
        </p:nvSpPr>
        <p:spPr>
          <a:xfrm>
            <a:off x="2007456" y="5049454"/>
            <a:ext cx="1816399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震级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iṧḻîḑè"/>
          <p:cNvSpPr/>
          <p:nvPr/>
        </p:nvSpPr>
        <p:spPr>
          <a:xfrm>
            <a:off x="4396450" y="5049454"/>
            <a:ext cx="1816399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距</a:t>
            </a:r>
            <a:r>
              <a:rPr lang="zh-CN" altLang="en-US" sz="2000" b="1" smtClean="0">
                <a:solidFill>
                  <a:schemeClr val="bg1"/>
                </a:solidFill>
                <a:cs typeface="+mn-ea"/>
                <a:sym typeface="+mn-lt"/>
              </a:rPr>
              <a:t>震源远近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iṧḻîḑè"/>
          <p:cNvSpPr/>
          <p:nvPr/>
        </p:nvSpPr>
        <p:spPr>
          <a:xfrm>
            <a:off x="9174438" y="5082509"/>
            <a:ext cx="1816399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地面状况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iṧḻîḑè"/>
          <p:cNvSpPr/>
          <p:nvPr/>
        </p:nvSpPr>
        <p:spPr>
          <a:xfrm>
            <a:off x="6785444" y="5082509"/>
            <a:ext cx="1816399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地层构造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1" y="1209481"/>
            <a:ext cx="5368484" cy="360881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96971" y="6394921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震级与震烈</a:t>
            </a:r>
            <a:endParaRPr lang="zh-CN" altLang="en-US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28" y="2371667"/>
            <a:ext cx="4939819" cy="24252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92015" y="304800"/>
            <a:ext cx="280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cs typeface="+mn-ea"/>
                <a:sym typeface="+mn-lt"/>
              </a:rPr>
              <a:t>地震灾害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495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20000" y="535305"/>
            <a:ext cx="457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504043" y="2326229"/>
            <a:ext cx="5397019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直接危害：</a:t>
            </a:r>
            <a:endParaRPr lang="en-US" altLang="zh-CN" sz="2400" b="1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地震会造成房屋倒塌，破坏道路、管道、通信等基础设施，导致人员伤亡和财产损失。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81" y="2050329"/>
            <a:ext cx="757497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504043" y="6371426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ṧḻîḑè"/>
          <p:cNvSpPr/>
          <p:nvPr/>
        </p:nvSpPr>
        <p:spPr>
          <a:xfrm>
            <a:off x="6504043" y="1330347"/>
            <a:ext cx="2541650" cy="432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cs typeface="+mn-ea"/>
                <a:sym typeface="+mn-lt"/>
              </a:rPr>
              <a:t>地震危害</a:t>
            </a:r>
            <a:endParaRPr lang="zh-CN" altLang="en-US" sz="28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7"/>
          <a:stretch>
            <a:fillRect/>
          </a:stretch>
        </p:blipFill>
        <p:spPr>
          <a:xfrm>
            <a:off x="763733" y="1330347"/>
            <a:ext cx="5262994" cy="324548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KSO_WM_TEMPLATE_JOB_ID" val="6"/>
  <p:tag name="KSO_WM_TEMPLATE_OUTLINE_ID" val="6"/>
  <p:tag name="KSO_WM_TEMPLATE_SCENE_ID" val="1"/>
  <p:tag name="KSO_WM_TEMPLATE_TOPIC_DEFAULT" val="0"/>
  <p:tag name="KSO_WM_TEMPLATE_TOPIC_ID" val="2869567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mo342ja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1601</Words>
  <Application>WPS 演示</Application>
  <PresentationFormat/>
  <Paragraphs>205</Paragraphs>
  <Slides>22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Times New Roman</vt:lpstr>
      <vt:lpstr>黑体</vt:lpstr>
      <vt:lpstr>Arial Unicode MS</vt:lpstr>
      <vt:lpstr>等线</vt:lpstr>
      <vt:lpstr>Impact</vt:lpstr>
      <vt:lpstr>楷体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QHHT</cp:lastModifiedBy>
  <cp:revision>15</cp:revision>
  <cp:lastPrinted>2021-11-12T17:19:00Z</cp:lastPrinted>
  <dcterms:created xsi:type="dcterms:W3CDTF">2021-11-12T17:19:00Z</dcterms:created>
  <dcterms:modified xsi:type="dcterms:W3CDTF">2022-01-12T07:00:16Z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8A6625A645474E15BE70E620E55CC0BD</vt:lpwstr>
  </property>
  <property fmtid="{D5CDD505-2E9C-101B-9397-08002B2CF9AE}" pid="7" name="KSOProductBuildVer">
    <vt:lpwstr>2052-11.1.0.11294</vt:lpwstr>
  </property>
</Properties>
</file>