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86F2CD-6B17-4525-A829-BCB4A2CB0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204D22D-E004-4FF9-B4AA-5AF045CAB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FEE793-9F82-406A-A35E-16A62D8D2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1EE6B2-4FED-4829-B024-8B9A143C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93A823-8E3B-41CB-A969-FBD2248B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70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C7EF3D-9FAB-47AC-ACC9-75E6DE075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7BB83C-8388-44AA-BD7B-3B647BEC3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2068FF-9B00-4FF4-9A4E-AC539BED3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3AC209-0DF5-41ED-9A93-73E994A8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DE296A-DE6C-4A0D-8DE1-F29E501E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20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688D1BF-F763-4A64-8DC9-E743B8370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C9FEF92-5E7C-4903-9CD7-D44820171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928ABD-B68F-41AC-85AA-12454EE1E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F07359-C20D-424C-81C9-A8D84848E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D5DEBB-BA88-4B1D-BFCB-E1CDC2E6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241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E961E3-E03E-4ECE-994F-8C77FDB7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26AFCB-A30F-4C32-B722-29BA6C1D8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A45B6D-EEF2-46F7-AB02-7A430A4A8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7D7182-CA97-4B9B-BCD3-A03C9CE55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A81949-1A55-41E9-9FBC-A60100F3C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44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34BE92-B842-46FD-8F5F-D350EDC8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F31BAC8-5F23-4E77-8B1F-1AB5D2F18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24BDF9-EF4F-4D7B-8457-608153931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79BCE8-1414-4891-9E65-F9E881614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36B6F1-B1BF-4066-9629-21612506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36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08CC7D-D021-41D0-872D-95FFEA93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0F4DA0-86C1-4666-9CAE-C3C03D3C7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153DDF6-23A4-4D85-B7B9-4615B99FF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C312C0-3FB7-4A85-8004-5A7AE805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048A50-413C-41D0-8B7A-501745AE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3278B4-A01F-4B3C-8490-5CE845AE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11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99CE4B-FE47-4D4F-9FA2-645B021B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287A79-2FCE-4A44-854B-51B68168D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C5A6B4-FB2A-4AB8-A2C6-62AEBB609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8DCFE6A-7DBA-4AA5-BA97-E37C3FF17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7D6DD70-4290-48B7-BBCB-F7E1855B3F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74909E4-73DB-41FF-A6BE-12522021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EDC27C4-8F13-4C2D-A2E2-64E21683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2151573-6C4F-4DDD-838B-6E35B2284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32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A70C75-9E89-4BA9-AC41-27341A85B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F98A885-9531-4299-9C0B-B24BF16C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F82218-E96D-4C1A-A99B-B8DF301E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9A3B096-BB9C-48DD-AE0A-684A9661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81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8963192-84B5-4B8A-9139-0901E8223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4666F06-EF33-4CE6-95EB-FC0F75D7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DDF27A2-65F6-481F-BA02-1998A838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99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B1AAF-64DA-4638-8207-AD19AD4B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4EA4C2-262E-4BDB-84B8-59144FABA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A7191D-8B5F-4147-A372-9D26B643C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BE0653-DF4C-482C-AD3F-80651916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7CA087-1943-45D9-9CBE-184F400DC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C4D5A2-3365-4254-A46D-8A9DCE094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48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F2D76B-41C3-46D5-AF94-5FEDAB89B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2D2CFC2-2E3E-45DC-845E-F82587C51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6DF4F5A-DF63-4FC9-B572-0AD2D9FBB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11F835-D681-488C-8067-CA08DDFD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8CC4AB-6F04-457E-B531-4CD46B7D8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A0EC00-599A-4DCA-A569-86C5E0F4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33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374AE70-6B19-4F24-A425-4E811D9F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3BC844-63B3-46F1-B54D-32C8B101E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836714-DCBF-4C42-91FF-417183DE3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6F33-6A65-4791-9329-E3C2A86A70B3}" type="datetimeFigureOut">
              <a:rPr lang="zh-CN" altLang="en-US" smtClean="0"/>
              <a:t>2021-11-09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F419F4-5BCB-4331-94B1-9FDC903D9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3174B6-DC17-4590-812C-132C3C940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D00C-4990-411F-99CC-98875501C4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7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3.wmf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slide" Target="slide6.xml"/><Relationship Id="rId5" Type="http://schemas.openxmlformats.org/officeDocument/2006/relationships/image" Target="../media/image2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032C986-4B57-4B1A-A9F9-69695D38A842}"/>
              </a:ext>
            </a:extLst>
          </p:cNvPr>
          <p:cNvSpPr txBox="1"/>
          <p:nvPr/>
        </p:nvSpPr>
        <p:spPr>
          <a:xfrm>
            <a:off x="938711" y="860457"/>
            <a:ext cx="8453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 </a:t>
            </a:r>
            <a:r>
              <a:rPr lang="zh-CN" altLang="en-US" sz="3200" dirty="0"/>
              <a:t>一</a:t>
            </a:r>
            <a:r>
              <a:rPr lang="en-US" altLang="zh-CN" sz="3200" dirty="0"/>
              <a:t>.</a:t>
            </a:r>
            <a:r>
              <a:rPr lang="zh-CN" altLang="en-US" sz="3200" dirty="0"/>
              <a:t>温故知新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0DEE47C-FA3C-4AFF-9BC2-E1645C304C2E}"/>
              </a:ext>
            </a:extLst>
          </p:cNvPr>
          <p:cNvSpPr txBox="1"/>
          <p:nvPr/>
        </p:nvSpPr>
        <p:spPr>
          <a:xfrm>
            <a:off x="1175657" y="1884784"/>
            <a:ext cx="7511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1.</a:t>
            </a:r>
            <a:r>
              <a:rPr lang="zh-CN" altLang="en-US" sz="2400" dirty="0"/>
              <a:t>在高中阶段如何从集合的观点定义函数？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4FB13B7-C7B3-4A72-8EDC-6B82F5F38767}"/>
                  </a:ext>
                </a:extLst>
              </p:cNvPr>
              <p:cNvSpPr txBox="1"/>
              <p:nvPr/>
            </p:nvSpPr>
            <p:spPr>
              <a:xfrm>
                <a:off x="1143000" y="2828737"/>
                <a:ext cx="6818152" cy="916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2.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1,</m:t>
                            </m:r>
                          </m:e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−1,</m:t>
                            </m:r>
                          </m:e>
                        </m:eqArr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mr>
                      <m:m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&lt;0</m:t>
                          </m:r>
                        </m:e>
                      </m:mr>
                    </m:m>
                  </m:oMath>
                </a14:m>
                <a:r>
                  <a:rPr lang="zh-CN" altLang="en-US" sz="2400" dirty="0"/>
                  <a:t>  是函数吗？请说明判断理由。</a:t>
                </a: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4FB13B7-C7B3-4A72-8EDC-6B82F5F38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28737"/>
                <a:ext cx="6818152" cy="916148"/>
              </a:xfrm>
              <a:prstGeom prst="rect">
                <a:avLst/>
              </a:prstGeom>
              <a:blipFill>
                <a:blip r:embed="rId2"/>
                <a:stretch>
                  <a:fillRect l="-14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9AD81FD1-7CE4-401F-8DBE-A21163615E80}"/>
              </a:ext>
            </a:extLst>
          </p:cNvPr>
          <p:cNvSpPr txBox="1"/>
          <p:nvPr/>
        </p:nvSpPr>
        <p:spPr>
          <a:xfrm>
            <a:off x="1143000" y="4829901"/>
            <a:ext cx="652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3.</a:t>
            </a:r>
            <a:r>
              <a:rPr lang="zh-CN" altLang="en-US" sz="2400" dirty="0"/>
              <a:t>根据已有的经验，你能举出类似的例子吗？</a:t>
            </a:r>
          </a:p>
        </p:txBody>
      </p:sp>
    </p:spTree>
    <p:extLst>
      <p:ext uri="{BB962C8B-B14F-4D97-AF65-F5344CB8AC3E}">
        <p14:creationId xmlns:p14="http://schemas.microsoft.com/office/powerpoint/2010/main" val="260416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5D86DC1D-0612-4F78-BCBD-74429479B528}"/>
                  </a:ext>
                </a:extLst>
              </p:cNvPr>
              <p:cNvSpPr txBox="1"/>
              <p:nvPr/>
            </p:nvSpPr>
            <p:spPr>
              <a:xfrm>
                <a:off x="1129004" y="1138335"/>
                <a:ext cx="97263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/>
                  <a:t>举例：某市出租汽车收费标准如下：在</a:t>
                </a:r>
                <a:r>
                  <a:rPr lang="en-US" altLang="zh-CN" sz="2400" dirty="0"/>
                  <a:t>3km</a:t>
                </a:r>
                <a:r>
                  <a:rPr lang="zh-CN" altLang="en-US" sz="2400" dirty="0"/>
                  <a:t>以内（含</a:t>
                </a:r>
                <a:r>
                  <a:rPr lang="en-US" altLang="zh-CN" sz="2400" dirty="0"/>
                  <a:t>3km)</a:t>
                </a:r>
                <a:r>
                  <a:rPr lang="zh-CN" altLang="en-US" sz="2400" dirty="0"/>
                  <a:t>的路程按起步价</a:t>
                </a:r>
                <a:r>
                  <a:rPr lang="en-US" altLang="zh-CN" sz="2400" dirty="0"/>
                  <a:t>9</a:t>
                </a:r>
                <a:r>
                  <a:rPr lang="zh-CN" altLang="en-US" sz="2400" dirty="0"/>
                  <a:t>元收费，超过</a:t>
                </a:r>
                <a:r>
                  <a:rPr lang="en-US" altLang="zh-CN" sz="2400" dirty="0"/>
                  <a:t>3km</a:t>
                </a:r>
                <a:r>
                  <a:rPr lang="zh-CN" altLang="en-US" sz="2400" dirty="0"/>
                  <a:t>的路程按</a:t>
                </a:r>
                <a:r>
                  <a:rPr lang="en-US" altLang="zh-CN" sz="2400" dirty="0"/>
                  <a:t>2</a:t>
                </a:r>
                <a:r>
                  <a:rPr lang="zh-CN" altLang="en-US" sz="2400" dirty="0"/>
                  <a:t>元</a:t>
                </a:r>
                <a:r>
                  <a:rPr lang="en-US" altLang="zh-CN" sz="2400" dirty="0"/>
                  <a:t>/km</a:t>
                </a:r>
                <a:r>
                  <a:rPr lang="zh-CN" altLang="en-US" sz="2400" dirty="0"/>
                  <a:t>收费。试写出收费额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400" dirty="0"/>
                  <a:t>（单位：元）关于路程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en-US" sz="2400" dirty="0"/>
                  <a:t>（单位：</a:t>
                </a:r>
                <a:r>
                  <a:rPr lang="en-US" altLang="zh-CN" sz="2400" dirty="0"/>
                  <a:t>km</a:t>
                </a:r>
                <a:r>
                  <a:rPr lang="zh-CN" altLang="en-US" sz="2400" dirty="0"/>
                  <a:t>）的函数解析式。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5D86DC1D-0612-4F78-BCBD-74429479B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04" y="1138335"/>
                <a:ext cx="9726350" cy="1200329"/>
              </a:xfrm>
              <a:prstGeom prst="rect">
                <a:avLst/>
              </a:prstGeom>
              <a:blipFill>
                <a:blip r:embed="rId2"/>
                <a:stretch>
                  <a:fillRect l="-940" t="-3553" b="-111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67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AC780F-91D3-4D94-A529-A28C0316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课题：分段函数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93AA271-C351-4B8A-958A-CE026BA0D257}"/>
              </a:ext>
            </a:extLst>
          </p:cNvPr>
          <p:cNvSpPr txBox="1"/>
          <p:nvPr/>
        </p:nvSpPr>
        <p:spPr>
          <a:xfrm>
            <a:off x="1002142" y="1720340"/>
            <a:ext cx="7735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分段函数</a:t>
            </a:r>
            <a:r>
              <a:rPr lang="zh-CN" altLang="en-US" sz="2400" dirty="0"/>
              <a:t>：在定义域不同部分上，有不同的对应法则，像这样的函数，通常叫做分段函数。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89F13E5-9B21-4530-8E4B-5B016AA865EC}"/>
                  </a:ext>
                </a:extLst>
              </p:cNvPr>
              <p:cNvSpPr txBox="1"/>
              <p:nvPr/>
            </p:nvSpPr>
            <p:spPr>
              <a:xfrm>
                <a:off x="970383" y="2844479"/>
                <a:ext cx="709126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/>
                  <a:t>定义域：各部分自变量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en-US" sz="2000" dirty="0"/>
                  <a:t>取值的</a:t>
                </a:r>
                <a:r>
                  <a:rPr lang="zh-CN" altLang="en-US" sz="2000" dirty="0">
                    <a:solidFill>
                      <a:srgbClr val="FF0000"/>
                    </a:solidFill>
                  </a:rPr>
                  <a:t>并集</a:t>
                </a:r>
                <a:r>
                  <a:rPr lang="zh-CN" altLang="en-US" sz="2000" dirty="0"/>
                  <a:t>，各部分之间交集为</a:t>
                </a:r>
                <a14:m>
                  <m:oMath xmlns:m="http://schemas.openxmlformats.org/officeDocument/2006/math">
                    <m:r>
                      <a:rPr lang="zh-CN" alt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E89F13E5-9B21-4530-8E4B-5B016AA86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383" y="2844479"/>
                <a:ext cx="7091265" cy="400110"/>
              </a:xfrm>
              <a:prstGeom prst="rect">
                <a:avLst/>
              </a:prstGeom>
              <a:blipFill>
                <a:blip r:embed="rId2"/>
                <a:stretch>
                  <a:fillRect l="-860" t="-9231" b="-27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F213627-7C62-48F3-8208-3064CF5FC231}"/>
                  </a:ext>
                </a:extLst>
              </p:cNvPr>
              <p:cNvSpPr txBox="1"/>
              <p:nvPr/>
            </p:nvSpPr>
            <p:spPr>
              <a:xfrm>
                <a:off x="970383" y="3521077"/>
                <a:ext cx="68113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/>
                  <a:t>值域：各部分函数值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zh-CN" altLang="en-US" sz="2000" dirty="0"/>
                  <a:t>取值的</a:t>
                </a:r>
                <a:r>
                  <a:rPr lang="zh-CN" altLang="en-US" sz="2000" dirty="0">
                    <a:solidFill>
                      <a:srgbClr val="FF0000"/>
                    </a:solidFill>
                  </a:rPr>
                  <a:t>并集</a:t>
                </a: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F213627-7C62-48F3-8208-3064CF5FC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383" y="3521077"/>
                <a:ext cx="6811347" cy="400110"/>
              </a:xfrm>
              <a:prstGeom prst="rect">
                <a:avLst/>
              </a:prstGeom>
              <a:blipFill>
                <a:blip r:embed="rId3"/>
                <a:stretch>
                  <a:fillRect l="-894" t="-9231" b="-27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3D5C3651-71F1-47BF-BD3E-371526211669}"/>
              </a:ext>
            </a:extLst>
          </p:cNvPr>
          <p:cNvSpPr txBox="1"/>
          <p:nvPr/>
        </p:nvSpPr>
        <p:spPr>
          <a:xfrm>
            <a:off x="970383" y="4213714"/>
            <a:ext cx="6727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图像：在</a:t>
            </a:r>
            <a:r>
              <a:rPr lang="zh-CN" altLang="en-US" sz="2000" dirty="0">
                <a:solidFill>
                  <a:srgbClr val="FF0000"/>
                </a:solidFill>
              </a:rPr>
              <a:t>同一</a:t>
            </a:r>
            <a:r>
              <a:rPr lang="zh-CN" altLang="en-US" sz="2000" dirty="0"/>
              <a:t>坐标系中画出</a:t>
            </a:r>
            <a:r>
              <a:rPr lang="zh-CN" altLang="en-US" sz="2000" dirty="0">
                <a:solidFill>
                  <a:srgbClr val="FF0000"/>
                </a:solidFill>
              </a:rPr>
              <a:t>每一部分</a:t>
            </a:r>
            <a:r>
              <a:rPr lang="zh-CN" altLang="en-US" sz="2000" dirty="0"/>
              <a:t>的图像</a:t>
            </a:r>
          </a:p>
        </p:txBody>
      </p:sp>
    </p:spTree>
    <p:extLst>
      <p:ext uri="{BB962C8B-B14F-4D97-AF65-F5344CB8AC3E}">
        <p14:creationId xmlns:p14="http://schemas.microsoft.com/office/powerpoint/2010/main" val="50143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55F5E07-9E58-428B-BC04-AF9A8DECB1EC}"/>
              </a:ext>
            </a:extLst>
          </p:cNvPr>
          <p:cNvSpPr txBox="1"/>
          <p:nvPr/>
        </p:nvSpPr>
        <p:spPr>
          <a:xfrm>
            <a:off x="1110343" y="643812"/>
            <a:ext cx="5719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三</a:t>
            </a:r>
            <a:r>
              <a:rPr lang="en-US" altLang="zh-CN" sz="3200" dirty="0"/>
              <a:t>.</a:t>
            </a:r>
            <a:r>
              <a:rPr lang="zh-CN" altLang="en-US" sz="3200" dirty="0"/>
              <a:t>数学应用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5676380-2253-436F-B812-995FD8057677}"/>
                  </a:ext>
                </a:extLst>
              </p:cNvPr>
              <p:cNvSpPr txBox="1"/>
              <p:nvPr/>
            </p:nvSpPr>
            <p:spPr>
              <a:xfrm>
                <a:off x="933061" y="1390261"/>
                <a:ext cx="78470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/>
                  <a:t>例</a:t>
                </a:r>
                <a:r>
                  <a:rPr lang="en-US" altLang="zh-CN" sz="2400" dirty="0"/>
                  <a:t>1.</a:t>
                </a:r>
                <a:r>
                  <a:rPr lang="zh-CN" altLang="en-US" sz="2400" dirty="0"/>
                  <a:t>请根据图像写出函数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400" dirty="0"/>
                  <a:t>的解析式</a:t>
                </a: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5676380-2253-436F-B812-995FD80576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61" y="1390261"/>
                <a:ext cx="7847045" cy="461665"/>
              </a:xfrm>
              <a:prstGeom prst="rect">
                <a:avLst/>
              </a:prstGeom>
              <a:blipFill>
                <a:blip r:embed="rId3"/>
                <a:stretch>
                  <a:fillRect l="-1166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2BE15626-1A02-4295-B6FC-491A012794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45811"/>
              </p:ext>
            </p:extLst>
          </p:nvPr>
        </p:nvGraphicFramePr>
        <p:xfrm>
          <a:off x="3703336" y="4161934"/>
          <a:ext cx="134773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4" imgW="126835" imgH="139518" progId="Equation.DSMT4">
                  <p:embed/>
                </p:oleObj>
              </mc:Choice>
              <mc:Fallback>
                <p:oleObj name="Equation" r:id="rId4" imgW="126835" imgH="139518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336" y="4161934"/>
                        <a:ext cx="134773" cy="142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233450BE-94A6-4645-9D81-8F910467BD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082608"/>
              </p:ext>
            </p:extLst>
          </p:nvPr>
        </p:nvGraphicFramePr>
        <p:xfrm>
          <a:off x="2330608" y="2970794"/>
          <a:ext cx="146763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6" imgW="139579" imgH="164957" progId="Equation.DSMT4">
                  <p:embed/>
                </p:oleObj>
              </mc:Choice>
              <mc:Fallback>
                <p:oleObj name="Equation" r:id="rId6" imgW="139579" imgH="164957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608" y="2970794"/>
                        <a:ext cx="146763" cy="161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56FC4965-968E-40CF-A87D-4A258D0FAB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683899"/>
              </p:ext>
            </p:extLst>
          </p:nvPr>
        </p:nvGraphicFramePr>
        <p:xfrm>
          <a:off x="2180487" y="4001151"/>
          <a:ext cx="11430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8" imgW="152202" imgH="177569" progId="Equation.DSMT4">
                  <p:embed/>
                </p:oleObj>
              </mc:Choice>
              <mc:Fallback>
                <p:oleObj name="Equation" r:id="rId8" imgW="152202" imgH="17756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0487" y="4001151"/>
                        <a:ext cx="114300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1">
            <a:extLst>
              <a:ext uri="{FF2B5EF4-FFF2-40B4-BE49-F238E27FC236}">
                <a16:creationId xmlns:a16="http://schemas.microsoft.com/office/drawing/2014/main" id="{731BBCB5-D86F-4978-86DB-860FE7F45B1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71600" y="2778622"/>
            <a:ext cx="4119429" cy="3080370"/>
            <a:chOff x="1239" y="10915"/>
            <a:chExt cx="3681" cy="2754"/>
          </a:xfrm>
        </p:grpSpPr>
        <p:sp>
          <p:nvSpPr>
            <p:cNvPr id="10" name="AutoShape 22">
              <a:extLst>
                <a:ext uri="{FF2B5EF4-FFF2-40B4-BE49-F238E27FC236}">
                  <a16:creationId xmlns:a16="http://schemas.microsoft.com/office/drawing/2014/main" id="{6A4811FC-7768-436E-B55B-8A2E85D0A2F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90" y="11798"/>
              <a:ext cx="2730" cy="18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Line 21">
              <a:extLst>
                <a:ext uri="{FF2B5EF4-FFF2-40B4-BE49-F238E27FC236}">
                  <a16:creationId xmlns:a16="http://schemas.microsoft.com/office/drawing/2014/main" id="{EBF6F93E-792E-4ECF-A126-B763480ECF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5" y="11079"/>
              <a:ext cx="1" cy="17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Line 20">
              <a:extLst>
                <a:ext uri="{FF2B5EF4-FFF2-40B4-BE49-F238E27FC236}">
                  <a16:creationId xmlns:a16="http://schemas.microsoft.com/office/drawing/2014/main" id="{2B585F13-BB43-4E18-B5F5-0A252446A2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8" y="11196"/>
              <a:ext cx="2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Text Box 18">
              <a:extLst>
                <a:ext uri="{FF2B5EF4-FFF2-40B4-BE49-F238E27FC236}">
                  <a16:creationId xmlns:a16="http://schemas.microsoft.com/office/drawing/2014/main" id="{9A7356A0-ACA6-4B8F-917E-AAC8B3639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11859"/>
              <a:ext cx="488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zh-CN" altLang="en-US"/>
            </a:p>
          </p:txBody>
        </p:sp>
        <p:sp>
          <p:nvSpPr>
            <p:cNvPr id="14" name="Text Box 16">
              <a:extLst>
                <a:ext uri="{FF2B5EF4-FFF2-40B4-BE49-F238E27FC236}">
                  <a16:creationId xmlns:a16="http://schemas.microsoft.com/office/drawing/2014/main" id="{0C8C5B42-F903-459E-BDC9-B449971C1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3" y="10915"/>
              <a:ext cx="5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zh-CN" altLang="en-US"/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425DB038-CF13-44B5-A1DD-E12A9D88A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1" y="12075"/>
              <a:ext cx="475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Text Box 13">
              <a:extLst>
                <a:ext uri="{FF2B5EF4-FFF2-40B4-BE49-F238E27FC236}">
                  <a16:creationId xmlns:a16="http://schemas.microsoft.com/office/drawing/2014/main" id="{23C1B643-396B-4DA4-9D3A-1707F2CDF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0" y="12008"/>
              <a:ext cx="525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endParaRPr kumimoji="0" lang="en-US" altLang="zh-C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2">
              <a:extLst>
                <a:ext uri="{FF2B5EF4-FFF2-40B4-BE49-F238E27FC236}">
                  <a16:creationId xmlns:a16="http://schemas.microsoft.com/office/drawing/2014/main" id="{CF4652F7-DC19-43D9-8AAF-3915FB0B9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" y="12369"/>
              <a:ext cx="526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-1</a:t>
              </a:r>
              <a:endPara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1">
              <a:extLst>
                <a:ext uri="{FF2B5EF4-FFF2-40B4-BE49-F238E27FC236}">
                  <a16:creationId xmlns:a16="http://schemas.microsoft.com/office/drawing/2014/main" id="{C10D271B-0C1B-4E8A-BDB0-20CF2CB22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8" y="12044"/>
              <a:ext cx="524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endPara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0">
              <a:extLst>
                <a:ext uri="{FF2B5EF4-FFF2-40B4-BE49-F238E27FC236}">
                  <a16:creationId xmlns:a16="http://schemas.microsoft.com/office/drawing/2014/main" id="{079F4FDC-1386-4E0F-9F55-A13FA4F4D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" y="11138"/>
              <a:ext cx="524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endPara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1A5E291D-7867-4D84-AC3E-B73A55613432}"/>
                </a:ext>
              </a:extLst>
            </p:cNvPr>
            <p:cNvSpPr>
              <a:spLocks/>
            </p:cNvSpPr>
            <p:nvPr/>
          </p:nvSpPr>
          <p:spPr bwMode="auto">
            <a:xfrm rot="-387437">
              <a:off x="2112" y="11233"/>
              <a:ext cx="952" cy="1320"/>
            </a:xfrm>
            <a:custGeom>
              <a:avLst/>
              <a:gdLst>
                <a:gd name="T0" fmla="*/ 945 w 945"/>
                <a:gd name="T1" fmla="*/ 0 h 1404"/>
                <a:gd name="T2" fmla="*/ 315 w 945"/>
                <a:gd name="T3" fmla="*/ 1248 h 1404"/>
                <a:gd name="T4" fmla="*/ 0 w 945"/>
                <a:gd name="T5" fmla="*/ 936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5" h="1404">
                  <a:moveTo>
                    <a:pt x="945" y="0"/>
                  </a:moveTo>
                  <a:cubicBezTo>
                    <a:pt x="708" y="546"/>
                    <a:pt x="472" y="1092"/>
                    <a:pt x="315" y="1248"/>
                  </a:cubicBezTo>
                  <a:cubicBezTo>
                    <a:pt x="158" y="1404"/>
                    <a:pt x="79" y="1170"/>
                    <a:pt x="0" y="93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Line 8">
              <a:extLst>
                <a:ext uri="{FF2B5EF4-FFF2-40B4-BE49-F238E27FC236}">
                  <a16:creationId xmlns:a16="http://schemas.microsoft.com/office/drawing/2014/main" id="{49F9DE44-7950-427C-8075-6D4308E763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8" y="11205"/>
              <a:ext cx="9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Line 7">
              <a:extLst>
                <a:ext uri="{FF2B5EF4-FFF2-40B4-BE49-F238E27FC236}">
                  <a16:creationId xmlns:a16="http://schemas.microsoft.com/office/drawing/2014/main" id="{3F8D17C9-46CB-4CA9-876F-8D0CFF14D3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12482"/>
              <a:ext cx="3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Line 6">
              <a:extLst>
                <a:ext uri="{FF2B5EF4-FFF2-40B4-BE49-F238E27FC236}">
                  <a16:creationId xmlns:a16="http://schemas.microsoft.com/office/drawing/2014/main" id="{19C73CBF-77DD-4371-9EC5-30BAA903C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9" y="12173"/>
              <a:ext cx="1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Line 5">
              <a:extLst>
                <a:ext uri="{FF2B5EF4-FFF2-40B4-BE49-F238E27FC236}">
                  <a16:creationId xmlns:a16="http://schemas.microsoft.com/office/drawing/2014/main" id="{44942174-80AD-4654-AD0C-B3DF9BE5F6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2171"/>
              <a:ext cx="21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Line 4">
              <a:extLst>
                <a:ext uri="{FF2B5EF4-FFF2-40B4-BE49-F238E27FC236}">
                  <a16:creationId xmlns:a16="http://schemas.microsoft.com/office/drawing/2014/main" id="{31A9F8A2-C755-4328-8D56-E3EEED41D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70" y="11205"/>
              <a:ext cx="645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Text Box 3">
              <a:extLst>
                <a:ext uri="{FF2B5EF4-FFF2-40B4-BE49-F238E27FC236}">
                  <a16:creationId xmlns:a16="http://schemas.microsoft.com/office/drawing/2014/main" id="{6F720D47-4550-4DB2-ACD6-1BDB656905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9" y="12084"/>
              <a:ext cx="526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-2</a:t>
              </a:r>
              <a:endPara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2">
              <a:extLst>
                <a:ext uri="{FF2B5EF4-FFF2-40B4-BE49-F238E27FC236}">
                  <a16:creationId xmlns:a16="http://schemas.microsoft.com/office/drawing/2014/main" id="{2D4EBFA7-8F9D-4241-9D8C-884BC619C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3" y="11935"/>
              <a:ext cx="630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。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8" name="Rectangle 23">
            <a:extLst>
              <a:ext uri="{FF2B5EF4-FFF2-40B4-BE49-F238E27FC236}">
                <a16:creationId xmlns:a16="http://schemas.microsoft.com/office/drawing/2014/main" id="{B86A3C32-04BF-4AB8-88A1-388648C81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3902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A2C82448-4589-4C2D-B88F-02071938A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390261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C70633BC-E113-4459-94D2-1EC523AE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33136"/>
            <a:ext cx="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A9F1CD2A-31F4-4E7E-9972-807E048B5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152261"/>
            <a:ext cx="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91DFBF6-E9EE-43FF-8A28-3181077E16A0}"/>
                  </a:ext>
                </a:extLst>
              </p:cNvPr>
              <p:cNvSpPr txBox="1"/>
              <p:nvPr/>
            </p:nvSpPr>
            <p:spPr>
              <a:xfrm>
                <a:off x="1105435" y="1772457"/>
                <a:ext cx="519580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(1)</a:t>
                </a:r>
                <a:r>
                  <a:rPr lang="zh-CN" altLang="en-US" sz="2000" dirty="0"/>
                  <a:t>根据所求解析式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000" dirty="0"/>
                  <a:t>,</a:t>
                </a:r>
                <a:r>
                  <a:rPr lang="zh-CN" altLang="en-US" sz="2000" dirty="0"/>
                  <a:t>求</a:t>
                </a:r>
                <a14:m>
                  <m:oMath xmlns:m="http://schemas.openxmlformats.org/officeDocument/2006/math">
                    <m:r>
                      <a:rPr lang="en-US" altLang="zh-CN" sz="20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zh-CN" sz="20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000" b="0" i="1" dirty="0" smtClean="0">
                        <a:latin typeface="Cambria Math" panose="02040503050406030204" pitchFamily="18" charset="0"/>
                      </a:rPr>
                      <m:t>(1.5)</m:t>
                    </m:r>
                  </m:oMath>
                </a14:m>
                <a:endParaRPr lang="en-US" altLang="zh-CN" sz="2000" dirty="0"/>
              </a:p>
              <a:p>
                <a:r>
                  <a:rPr lang="en-US" altLang="zh-CN" sz="2000" dirty="0"/>
                  <a:t>(2)</a:t>
                </a:r>
                <a:r>
                  <a:rPr lang="zh-CN" altLang="en-US" sz="2000" dirty="0"/>
                  <a:t>已知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=2,</m:t>
                    </m:r>
                    <m:r>
                      <a:rPr lang="zh-CN" altLang="en-US" sz="2000" b="0" i="1" smtClean="0">
                        <a:latin typeface="Cambria Math" panose="02040503050406030204" pitchFamily="18" charset="0"/>
                      </a:rPr>
                      <m:t>求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 sz="2000" b="0" i="1" smtClean="0">
                        <a:latin typeface="Cambria Math" panose="02040503050406030204" pitchFamily="18" charset="0"/>
                      </a:rPr>
                      <m:t>的值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91DFBF6-E9EE-43FF-8A28-3181077E1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435" y="1772457"/>
                <a:ext cx="5195801" cy="707886"/>
              </a:xfrm>
              <a:prstGeom prst="rect">
                <a:avLst/>
              </a:prstGeom>
              <a:blipFill>
                <a:blip r:embed="rId10"/>
                <a:stretch>
                  <a:fillRect l="-1172" t="-5172" b="-146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0B9EC259-F104-4C0B-ABA2-0C1F8CC963A9}"/>
                  </a:ext>
                </a:extLst>
              </p:cNvPr>
              <p:cNvSpPr txBox="1"/>
              <p:nvPr/>
            </p:nvSpPr>
            <p:spPr>
              <a:xfrm>
                <a:off x="5624203" y="3674988"/>
                <a:ext cx="6149773" cy="1459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zh-CN" altLang="en-US" sz="2400" i="1">
                          <a:latin typeface="Cambria Math" panose="02040503050406030204" pitchFamily="18" charset="0"/>
                        </a:rPr>
                        <m:t>综上</m:t>
                      </m:r>
                      <m:r>
                        <a:rPr lang="zh-CN" altLang="en-US" sz="2400" i="1" smtClean="0">
                          <a:latin typeface="Cambria Math" panose="02040503050406030204" pitchFamily="18" charset="0"/>
                        </a:rPr>
                        <m:t>可知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+3,  −2≤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,      0&lt;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0B9EC259-F104-4C0B-ABA2-0C1F8CC96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203" y="3674988"/>
                <a:ext cx="6149773" cy="1459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6A83544E-FA39-425F-97E9-F218DCA8FCFF}"/>
                  </a:ext>
                </a:extLst>
              </p:cNvPr>
              <p:cNvSpPr txBox="1"/>
              <p:nvPr/>
            </p:nvSpPr>
            <p:spPr>
              <a:xfrm>
                <a:off x="5669968" y="1954781"/>
                <a:ext cx="6056845" cy="1199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rgbClr val="FF0000"/>
                    </a:solidFill>
                  </a:rPr>
                  <a:t>解</a:t>
                </a:r>
                <a:r>
                  <a:rPr lang="zh-CN" altLang="en-US" sz="2000" dirty="0"/>
                  <a:t>：</a:t>
                </a:r>
                <a:r>
                  <a:rPr lang="zh-CN" altLang="en-US" sz="2000" dirty="0">
                    <a:solidFill>
                      <a:srgbClr val="FF0000"/>
                    </a:solidFill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zh-CN" altLang="en-US" sz="2000" dirty="0">
                    <a:solidFill>
                      <a:srgbClr val="FF0000"/>
                    </a:solidFill>
                  </a:rPr>
                  <a:t>时</a:t>
                </a:r>
                <a:r>
                  <a:rPr lang="zh-CN" altLang="en-US" sz="2000" dirty="0"/>
                  <a:t>，设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≠0</m:t>
                        </m:r>
                      </m:e>
                    </m:d>
                  </m:oMath>
                </a14:m>
                <a:endParaRPr lang="en-US" altLang="zh-CN" sz="2000" b="0" dirty="0">
                  <a:ea typeface="Cambria Math" panose="02040503050406030204" pitchFamily="18" charset="0"/>
                </a:endParaRPr>
              </a:p>
              <a:p>
                <a:r>
                  <a:rPr lang="zh-CN" altLang="en-US" sz="2000" dirty="0"/>
                  <a:t>点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−2,0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0,3</m:t>
                        </m:r>
                      </m:e>
                    </m:d>
                    <m:r>
                      <a:rPr lang="zh-CN" altLang="en-US" sz="2000" i="1">
                        <a:latin typeface="Cambria Math" panose="02040503050406030204" pitchFamily="18" charset="0"/>
                      </a:rPr>
                      <m:t>代入</m:t>
                    </m:r>
                    <m:r>
                      <a:rPr lang="zh-CN" altLang="en-US" sz="2000" b="0" i="1" smtClean="0">
                        <a:latin typeface="Cambria Math" panose="02040503050406030204" pitchFamily="18" charset="0"/>
                      </a:rPr>
                      <m:t>得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=3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sz="2000" dirty="0"/>
                  <a:t>得到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zh-CN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00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altLang="zh-CN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0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altLang="zh-CN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  <m:e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</a:rPr>
                              <m:t>=3</m:t>
                            </m:r>
                          </m:e>
                        </m:eqArr>
                      </m:e>
                    </m:d>
                  </m:oMath>
                </a14:m>
                <a:endParaRPr lang="en-US" altLang="zh-CN" sz="2000" dirty="0"/>
              </a:p>
            </p:txBody>
          </p:sp>
        </mc:Choice>
        <mc:Fallback xmlns=""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6A83544E-FA39-425F-97E9-F218DCA8F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968" y="1954781"/>
                <a:ext cx="6056845" cy="1199496"/>
              </a:xfrm>
              <a:prstGeom prst="rect">
                <a:avLst/>
              </a:prstGeom>
              <a:blipFill>
                <a:blip r:embed="rId13"/>
                <a:stretch>
                  <a:fillRect l="-1006" t="-30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FBD400A5-2B87-4303-84B9-0649DA0ABFB0}"/>
                  </a:ext>
                </a:extLst>
              </p:cNvPr>
              <p:cNvSpPr txBox="1"/>
              <p:nvPr/>
            </p:nvSpPr>
            <p:spPr>
              <a:xfrm>
                <a:off x="5762971" y="3072542"/>
                <a:ext cx="5574784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rgbClr val="FF0000"/>
                    </a:solidFill>
                  </a:rPr>
                  <a:t>当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sz="2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  <m:r>
                      <a:rPr lang="zh-CN" alt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时</m:t>
                    </m:r>
                    <m:r>
                      <a:rPr lang="zh-CN" alt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，设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altLang="zh-CN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−1(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≠0)</m:t>
                    </m:r>
                  </m:oMath>
                </a14:m>
                <a:endParaRPr lang="en-US" altLang="zh-CN" sz="2000" dirty="0"/>
              </a:p>
              <a:p>
                <a:r>
                  <a:rPr lang="zh-CN" altLang="en-US" sz="2000" dirty="0"/>
                  <a:t>点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3,3</m:t>
                        </m:r>
                      </m:e>
                    </m:d>
                    <m:r>
                      <a:rPr lang="zh-CN" altLang="en-US" sz="2000" i="1">
                        <a:latin typeface="Cambria Math" panose="02040503050406030204" pitchFamily="18" charset="0"/>
                      </a:rPr>
                      <m:t>代入</m:t>
                    </m:r>
                    <m:r>
                      <a:rPr lang="zh-CN" altLang="en-US" sz="2000" b="0" i="1" smtClean="0">
                        <a:latin typeface="Cambria Math" panose="02040503050406030204" pitchFamily="18" charset="0"/>
                      </a:rPr>
                      <m:t>得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zh-CN" altLang="en-US" sz="200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FBD400A5-2B87-4303-84B9-0649DA0AB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971" y="3072542"/>
                <a:ext cx="5574784" cy="984885"/>
              </a:xfrm>
              <a:prstGeom prst="rect">
                <a:avLst/>
              </a:prstGeom>
              <a:blipFill>
                <a:blip r:embed="rId14"/>
                <a:stretch>
                  <a:fillRect l="-1093" t="-30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6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B25434F-5970-49EF-9521-EE06FBF3D1E0}"/>
                  </a:ext>
                </a:extLst>
              </p:cNvPr>
              <p:cNvSpPr txBox="1"/>
              <p:nvPr/>
            </p:nvSpPr>
            <p:spPr>
              <a:xfrm>
                <a:off x="1149292" y="939567"/>
                <a:ext cx="7466202" cy="1746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/>
                  <a:t>练习：已知函数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0" smtClean="0">
                            <a:latin typeface="Cambria Math" panose="02040503050406030204" pitchFamily="18" charset="0"/>
                          </a:rPr>
                          <m:t>−2&lt;</m:t>
                        </m:r>
                        <m:r>
                          <m:rPr>
                            <m:sty m:val="p"/>
                          </m:rPr>
                          <a:rPr lang="en-US" altLang="zh-CN" sz="2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</m:t>
                        </m:r>
                      </m:e>
                    </m:d>
                  </m:oMath>
                </a14:m>
                <a:endParaRPr lang="en-US" altLang="zh-CN" sz="2400" b="0" dirty="0">
                  <a:ea typeface="Cambria Math" panose="02040503050406030204" pitchFamily="18" charset="0"/>
                </a:endParaRPr>
              </a:p>
              <a:p>
                <a:r>
                  <a:rPr lang="en-US" altLang="zh-CN" sz="2400" dirty="0"/>
                  <a:t>(1)</a:t>
                </a:r>
                <a:r>
                  <a:rPr lang="zh-CN" altLang="en-US" sz="2400" dirty="0"/>
                  <a:t>用分段函数的形式表示函数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dirty="0"/>
                  <a:t>;</a:t>
                </a:r>
              </a:p>
              <a:p>
                <a:r>
                  <a:rPr lang="en-US" altLang="zh-CN" sz="2400" dirty="0"/>
                  <a:t>(2)</a:t>
                </a:r>
                <a:r>
                  <a:rPr lang="zh-CN" altLang="en-US" sz="2400" dirty="0"/>
                  <a:t>画出函数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zh-CN" altLang="en-US" sz="2400" b="0" i="1" smtClean="0"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sz="2400" i="1">
                        <a:latin typeface="Cambria Math" panose="02040503050406030204" pitchFamily="18" charset="0"/>
                      </a:rPr>
                      <m:t>图像</m:t>
                    </m:r>
                    <m:r>
                      <a:rPr lang="zh-CN" altLang="en-US" sz="2400" b="0" i="1" smtClean="0">
                        <a:latin typeface="Cambria Math" panose="02040503050406030204" pitchFamily="18" charset="0"/>
                      </a:rPr>
                      <m:t>；</m:t>
                    </m:r>
                  </m:oMath>
                </a14:m>
                <a:endParaRPr lang="en-US" altLang="zh-CN" sz="2400" b="0" dirty="0"/>
              </a:p>
              <a:p>
                <a:r>
                  <a:rPr lang="en-US" altLang="zh-CN" sz="2400" dirty="0"/>
                  <a:t>(3)</a:t>
                </a:r>
                <a:r>
                  <a:rPr lang="zh-CN" altLang="en-US" sz="2400" dirty="0"/>
                  <a:t>写出函数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zh-CN" altLang="en-US" sz="2400" dirty="0"/>
                  <a:t>的值域。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B25434F-5970-49EF-9521-EE06FBF3D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292" y="939567"/>
                <a:ext cx="7466202" cy="1746760"/>
              </a:xfrm>
              <a:prstGeom prst="rect">
                <a:avLst/>
              </a:prstGeom>
              <a:blipFill>
                <a:blip r:embed="rId2"/>
                <a:stretch>
                  <a:fillRect l="-1307" b="-73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31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DC96A5E-165A-4387-B83F-4FFF401904C1}"/>
                  </a:ext>
                </a:extLst>
              </p:cNvPr>
              <p:cNvSpPr txBox="1"/>
              <p:nvPr/>
            </p:nvSpPr>
            <p:spPr>
              <a:xfrm>
                <a:off x="793102" y="914400"/>
                <a:ext cx="9899780" cy="2578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/>
                  <a:t>例</a:t>
                </a:r>
                <a:r>
                  <a:rPr lang="en-US" altLang="zh-CN" sz="2000" dirty="0"/>
                  <a:t>2.</a:t>
                </a:r>
                <a:r>
                  <a:rPr lang="zh-CN" altLang="zh-CN" sz="2000" dirty="0"/>
                  <a:t>某企业为紧抓</a:t>
                </a:r>
                <a:r>
                  <a:rPr lang="en-US" altLang="zh-CN" sz="2000" dirty="0"/>
                  <a:t>“</a:t>
                </a:r>
                <a:r>
                  <a:rPr lang="zh-CN" altLang="zh-CN" sz="2000" dirty="0"/>
                  <a:t>长江大保护战略</a:t>
                </a:r>
                <a:r>
                  <a:rPr lang="en-US" altLang="zh-CN" sz="2000" dirty="0"/>
                  <a:t>”</a:t>
                </a:r>
                <a:r>
                  <a:rPr lang="zh-CN" altLang="zh-CN" sz="2000" dirty="0"/>
                  <a:t>带来的历史性机遇，决定开发生</a:t>
                </a:r>
                <a:r>
                  <a:rPr lang="zh-CN" altLang="en-US" sz="2000" dirty="0"/>
                  <a:t>产</a:t>
                </a:r>
                <a:r>
                  <a:rPr lang="zh-CN" altLang="zh-CN" sz="2000" dirty="0"/>
                  <a:t>一款大型净水设备．生产这种设备的年固定成本为</a:t>
                </a:r>
                <a:r>
                  <a:rPr lang="en-US" altLang="zh-CN" sz="2000" dirty="0"/>
                  <a:t>400</a:t>
                </a:r>
                <a:r>
                  <a:rPr lang="zh-CN" altLang="zh-CN" sz="2000" dirty="0"/>
                  <a:t>万元，每生</a:t>
                </a:r>
                <a:r>
                  <a:rPr lang="zh-CN" altLang="en-US" sz="2000" dirty="0"/>
                  <a:t>产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zh-CN" sz="2000" dirty="0"/>
                  <a:t>台</a:t>
                </a:r>
                <a:r>
                  <a:rPr lang="en-US" altLang="zh-CN" sz="2000" dirty="0"/>
                  <a:t>(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zh-CN" sz="2000" dirty="0"/>
                  <a:t>)</a:t>
                </a:r>
                <a:r>
                  <a:rPr lang="zh-CN" altLang="zh-CN" sz="2000" dirty="0"/>
                  <a:t>需要另投入成本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000" dirty="0"/>
                  <a:t>(</a:t>
                </a:r>
                <a:r>
                  <a:rPr lang="zh-CN" altLang="zh-CN" sz="2000" dirty="0"/>
                  <a:t>万元</a:t>
                </a:r>
                <a:r>
                  <a:rPr lang="en-US" altLang="zh-CN" sz="2000" dirty="0"/>
                  <a:t>)</a:t>
                </a:r>
                <a:r>
                  <a:rPr lang="zh-CN" altLang="zh-CN" sz="2000" dirty="0"/>
                  <a:t>．当年产</a:t>
                </a:r>
                <a:r>
                  <a:rPr lang="zh-CN" altLang="en-US" sz="2000" dirty="0"/>
                  <a:t>量</a:t>
                </a:r>
                <a:r>
                  <a:rPr lang="zh-CN" altLang="zh-CN" sz="2000" dirty="0"/>
                  <a:t>不足</a:t>
                </a:r>
                <a:r>
                  <a:rPr lang="en-US" altLang="zh-CN" sz="2000" dirty="0"/>
                  <a:t>75</a:t>
                </a:r>
                <a:r>
                  <a:rPr lang="zh-CN" altLang="zh-CN" sz="2000" dirty="0"/>
                  <a:t>台时，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+50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−550</m:t>
                    </m:r>
                  </m:oMath>
                </a14:m>
                <a:r>
                  <a:rPr lang="en-US" altLang="zh-CN" sz="2000" dirty="0"/>
                  <a:t>(</a:t>
                </a:r>
                <a:r>
                  <a:rPr lang="zh-CN" altLang="zh-CN" sz="2000" dirty="0"/>
                  <a:t>万元</a:t>
                </a:r>
                <a:r>
                  <a:rPr lang="en-US" altLang="zh-CN" sz="2000" dirty="0"/>
                  <a:t>)</a:t>
                </a:r>
                <a:r>
                  <a:rPr lang="zh-CN" altLang="zh-CN" sz="2000" dirty="0"/>
                  <a:t>；当年产量不少于</a:t>
                </a:r>
                <a:r>
                  <a:rPr lang="en-US" altLang="zh-CN" sz="2000" dirty="0"/>
                  <a:t>75</a:t>
                </a:r>
                <a:r>
                  <a:rPr lang="zh-CN" altLang="zh-CN" sz="2000" dirty="0"/>
                  <a:t>台时，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=91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8100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−2080</m:t>
                    </m:r>
                  </m:oMath>
                </a14:m>
                <a:r>
                  <a:rPr lang="en-US" altLang="zh-CN" sz="2000" dirty="0"/>
                  <a:t>(</a:t>
                </a:r>
                <a:r>
                  <a:rPr lang="zh-CN" altLang="zh-CN" sz="2000" dirty="0"/>
                  <a:t>万元</a:t>
                </a:r>
                <a:r>
                  <a:rPr lang="en-US" altLang="zh-CN" sz="2000" dirty="0"/>
                  <a:t>)</a:t>
                </a:r>
                <a:r>
                  <a:rPr lang="zh-CN" altLang="zh-CN" sz="2000" dirty="0"/>
                  <a:t>．若每台设备的售价为</a:t>
                </a:r>
                <a:r>
                  <a:rPr lang="en-US" altLang="zh-CN" sz="2000" dirty="0"/>
                  <a:t>90</a:t>
                </a:r>
                <a:r>
                  <a:rPr lang="zh-CN" altLang="zh-CN" sz="2000" dirty="0"/>
                  <a:t>万元，经过市场分析，该企业生产的净水设备能全部售完．</a:t>
                </a:r>
              </a:p>
              <a:p>
                <a:r>
                  <a:rPr lang="en-US" altLang="zh-CN" sz="2000" dirty="0"/>
                  <a:t>(1)</a:t>
                </a:r>
                <a:r>
                  <a:rPr lang="zh-CN" altLang="zh-CN" sz="2000" dirty="0"/>
                  <a:t>求年利润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zh-CN" sz="2000" dirty="0"/>
                  <a:t>(</a:t>
                </a:r>
                <a:r>
                  <a:rPr lang="zh-CN" altLang="zh-CN" sz="2000" dirty="0"/>
                  <a:t>万元</a:t>
                </a:r>
                <a:r>
                  <a:rPr lang="en-US" altLang="zh-CN" sz="2000" dirty="0"/>
                  <a:t>)</a:t>
                </a:r>
                <a:r>
                  <a:rPr lang="zh-CN" altLang="zh-CN" sz="2000" dirty="0"/>
                  <a:t>关于年产量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CN" sz="2000" dirty="0"/>
                  <a:t>(</a:t>
                </a:r>
                <a:r>
                  <a:rPr lang="zh-CN" altLang="zh-CN" sz="2000" dirty="0"/>
                  <a:t>台</a:t>
                </a:r>
                <a:r>
                  <a:rPr lang="en-US" altLang="zh-CN" sz="2000" dirty="0"/>
                  <a:t>)</a:t>
                </a:r>
                <a:r>
                  <a:rPr lang="zh-CN" altLang="zh-CN" sz="2000" dirty="0"/>
                  <a:t>的函数关系式；</a:t>
                </a:r>
              </a:p>
              <a:p>
                <a:r>
                  <a:rPr lang="en-US" altLang="zh-CN" sz="2000" dirty="0"/>
                  <a:t>(2)</a:t>
                </a:r>
                <a:r>
                  <a:rPr lang="zh-CN" altLang="zh-CN" sz="2000" dirty="0"/>
                  <a:t>年产量为多少台时，该企业在这一净水设备的生产中获利最大</a:t>
                </a:r>
                <a:r>
                  <a:rPr lang="en-US" altLang="zh-CN" sz="2000" dirty="0"/>
                  <a:t>?</a:t>
                </a:r>
                <a:r>
                  <a:rPr lang="zh-CN" altLang="zh-CN" sz="2000" dirty="0"/>
                  <a:t>最大利润是多少</a:t>
                </a:r>
                <a:r>
                  <a:rPr lang="en-US" altLang="zh-CN" sz="2000" dirty="0"/>
                  <a:t>?</a:t>
                </a:r>
                <a:endParaRPr lang="zh-CN" altLang="zh-CN" sz="20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0DC96A5E-165A-4387-B83F-4FFF40190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02" y="914400"/>
                <a:ext cx="9899780" cy="2578591"/>
              </a:xfrm>
              <a:prstGeom prst="rect">
                <a:avLst/>
              </a:prstGeom>
              <a:blipFill>
                <a:blip r:embed="rId2"/>
                <a:stretch>
                  <a:fillRect l="-616" t="-1182" b="-4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29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F2F0667-FF05-4DDB-A178-33F150A33BE6}"/>
              </a:ext>
            </a:extLst>
          </p:cNvPr>
          <p:cNvSpPr txBox="1"/>
          <p:nvPr/>
        </p:nvSpPr>
        <p:spPr>
          <a:xfrm>
            <a:off x="1115736" y="1233182"/>
            <a:ext cx="6157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四</a:t>
            </a:r>
            <a:r>
              <a:rPr lang="en-US" altLang="zh-CN" sz="3200" dirty="0"/>
              <a:t>.</a:t>
            </a:r>
            <a:r>
              <a:rPr lang="zh-CN" altLang="en-US" sz="3200" dirty="0"/>
              <a:t>课堂小结，深化提升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022F90A-6C9F-4754-9D9F-669A0B53B598}"/>
              </a:ext>
            </a:extLst>
          </p:cNvPr>
          <p:cNvSpPr txBox="1"/>
          <p:nvPr/>
        </p:nvSpPr>
        <p:spPr>
          <a:xfrm>
            <a:off x="1266738" y="2348917"/>
            <a:ext cx="7264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1.</a:t>
            </a:r>
            <a:r>
              <a:rPr lang="zh-CN" altLang="en-US" sz="2400" dirty="0">
                <a:solidFill>
                  <a:srgbClr val="FF0000"/>
                </a:solidFill>
              </a:rPr>
              <a:t>知识层面</a:t>
            </a:r>
            <a:r>
              <a:rPr lang="zh-CN" altLang="en-US" sz="2400" dirty="0"/>
              <a:t>：分段函数的概念，分段函数的简单应用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2.</a:t>
            </a:r>
            <a:r>
              <a:rPr lang="zh-CN" altLang="en-US" sz="2400" dirty="0">
                <a:solidFill>
                  <a:srgbClr val="FF0000"/>
                </a:solidFill>
              </a:rPr>
              <a:t>技能与方法层面</a:t>
            </a:r>
            <a:r>
              <a:rPr lang="zh-CN" altLang="en-US" sz="2400" dirty="0"/>
              <a:t>：分类讨论，数形结合，数学应用</a:t>
            </a:r>
          </a:p>
        </p:txBody>
      </p:sp>
    </p:spTree>
    <p:extLst>
      <p:ext uri="{BB962C8B-B14F-4D97-AF65-F5344CB8AC3E}">
        <p14:creationId xmlns:p14="http://schemas.microsoft.com/office/powerpoint/2010/main" val="169266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561</Words>
  <Application>Microsoft Office PowerPoint</Application>
  <PresentationFormat>宽屏</PresentationFormat>
  <Paragraphs>36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Times New Roman</vt:lpstr>
      <vt:lpstr>Office 主题​​</vt:lpstr>
      <vt:lpstr>Equation</vt:lpstr>
      <vt:lpstr>PowerPoint 演示文稿</vt:lpstr>
      <vt:lpstr>PowerPoint 演示文稿</vt:lpstr>
      <vt:lpstr>课题：分段函数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孙帮兰</dc:creator>
  <cp:lastModifiedBy>孙帮兰</cp:lastModifiedBy>
  <cp:revision>17</cp:revision>
  <dcterms:created xsi:type="dcterms:W3CDTF">2021-11-08T08:46:43Z</dcterms:created>
  <dcterms:modified xsi:type="dcterms:W3CDTF">2021-11-09T06:23:42Z</dcterms:modified>
</cp:coreProperties>
</file>