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wdp" ContentType="image/vnd.ms-photo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6" r:id="rId3"/>
    <p:sldId id="267" r:id="rId4"/>
    <p:sldId id="295" r:id="rId6"/>
    <p:sldId id="268" r:id="rId7"/>
    <p:sldId id="303" r:id="rId8"/>
    <p:sldId id="281" r:id="rId9"/>
    <p:sldId id="291" r:id="rId10"/>
    <p:sldId id="286" r:id="rId11"/>
    <p:sldId id="289" r:id="rId12"/>
    <p:sldId id="292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5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idx="1">
    <p:pos x="10" y="1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idx="1">
    <p:pos x="10" y="10"/>
    <p:text/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idx="1">
    <p:pos x="10" y="10"/>
    <p:text/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13FAE-BFF9-467C-9FAC-650000627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13FAE-BFF9-467C-9FAC-650000627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13FAE-BFF9-467C-9FAC-650000627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3.jpeg"/><Relationship Id="rId2" Type="http://schemas.microsoft.com/office/2007/relationships/hdphoto" Target="../media/image2.wdp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6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1.bin"/><Relationship Id="rId3" Type="http://schemas.openxmlformats.org/officeDocument/2006/relationships/image" Target="../media/image3.jpeg"/><Relationship Id="rId2" Type="http://schemas.microsoft.com/office/2007/relationships/hdphoto" Target="../media/image6.jpeg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4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3" Type="http://schemas.openxmlformats.org/officeDocument/2006/relationships/image" Target="../media/image3.jpeg"/><Relationship Id="rId2" Type="http://schemas.microsoft.com/office/2007/relationships/hdphoto" Target="../media/image2.wdp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4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3" Type="http://schemas.openxmlformats.org/officeDocument/2006/relationships/image" Target="../media/image3.jpeg"/><Relationship Id="rId2" Type="http://schemas.microsoft.com/office/2007/relationships/hdphoto" Target="../media/image2.wdp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4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Relationship Id="rId3" Type="http://schemas.openxmlformats.org/officeDocument/2006/relationships/image" Target="../media/image3.jpeg"/><Relationship Id="rId2" Type="http://schemas.microsoft.com/office/2007/relationships/hdphoto" Target="../media/image2.wdp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comments" Target="../comments/comment1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microsoft.com/office/2007/relationships/hdphoto" Target="../media/image2.wdp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4.vml"/><Relationship Id="rId8" Type="http://schemas.openxmlformats.org/officeDocument/2006/relationships/slideLayout" Target="../slideLayouts/slideLayout4.xml"/><Relationship Id="rId7" Type="http://schemas.openxmlformats.org/officeDocument/2006/relationships/image" Target="../media/image3.jpeg"/><Relationship Id="rId6" Type="http://schemas.openxmlformats.org/officeDocument/2006/relationships/image" Target="../media/image5.png"/><Relationship Id="rId5" Type="http://schemas.openxmlformats.org/officeDocument/2006/relationships/oleObject" Target="../embeddings/oleObject8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7.bin"/><Relationship Id="rId2" Type="http://schemas.microsoft.com/office/2007/relationships/hdphoto" Target="../media/image2.wdp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comments" Target="../comments/comment2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microsoft.com/office/2007/relationships/hdphoto" Target="../media/image6.jpe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3.jpeg"/><Relationship Id="rId2" Type="http://schemas.microsoft.com/office/2007/relationships/hdphoto" Target="../media/image6.jpe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3.jpeg"/><Relationship Id="rId7" Type="http://schemas.microsoft.com/office/2007/relationships/hdphoto" Target="../media/image6.jpeg"/><Relationship Id="rId6" Type="http://schemas.openxmlformats.org/officeDocument/2006/relationships/image" Target="../media/image1.pn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Relationship Id="rId3" Type="http://schemas.openxmlformats.org/officeDocument/2006/relationships/image" Target="../media/image10.wmf"/><Relationship Id="rId2" Type="http://schemas.openxmlformats.org/officeDocument/2006/relationships/oleObject" Target="../embeddings/oleObject9.bin"/><Relationship Id="rId12" Type="http://schemas.openxmlformats.org/officeDocument/2006/relationships/comments" Target="../comments/comment3.xml"/><Relationship Id="rId11" Type="http://schemas.openxmlformats.org/officeDocument/2006/relationships/notesSlide" Target="../notesSlides/notesSlide4.xml"/><Relationship Id="rId10" Type="http://schemas.openxmlformats.org/officeDocument/2006/relationships/vmlDrawing" Target="../drawings/vmlDrawing5.v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13"/>
          <p:cNvSpPr>
            <a:spLocks noChangeArrowheads="1" noChangeShapeType="1" noTextEdit="1"/>
          </p:cNvSpPr>
          <p:nvPr/>
        </p:nvSpPr>
        <p:spPr bwMode="auto">
          <a:xfrm>
            <a:off x="3215675" y="2565083"/>
            <a:ext cx="5616575" cy="13819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</a:ln>
                <a:solidFill>
                  <a:schemeClr val="tx1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</a:rPr>
              <a:t>5.1.1 </a:t>
            </a:r>
            <a:r>
              <a:rPr lang="zh-CN" altLang="en-US" sz="3600" b="1" kern="10" dirty="0">
                <a:ln w="12700">
                  <a:solidFill>
                    <a:srgbClr val="EAEAEA"/>
                  </a:solidFill>
                  <a:round/>
                </a:ln>
                <a:solidFill>
                  <a:schemeClr val="tx1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</a:rPr>
              <a:t>平均变化率</a:t>
            </a:r>
            <a:endParaRPr lang="zh-CN" altLang="en-US" sz="3600" b="1" kern="10" dirty="0">
              <a:ln w="12700">
                <a:solidFill>
                  <a:srgbClr val="EAEAEA"/>
                </a:solidFill>
                <a:round/>
              </a:ln>
              <a:solidFill>
                <a:schemeClr val="tx1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5124" name="Text Box 14"/>
          <p:cNvSpPr txBox="1">
            <a:spLocks noChangeArrowheads="1"/>
          </p:cNvSpPr>
          <p:nvPr/>
        </p:nvSpPr>
        <p:spPr bwMode="auto">
          <a:xfrm>
            <a:off x="6888480" y="5158105"/>
            <a:ext cx="277939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授课人：蔡文银</a:t>
            </a:r>
            <a:endParaRPr lang="zh-CN" altLang="en-US" sz="28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/>
          <p:cNvGrpSpPr/>
          <p:nvPr/>
        </p:nvGrpSpPr>
        <p:grpSpPr bwMode="auto">
          <a:xfrm>
            <a:off x="152400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brightnessContrast bright="58000" contrast="3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2424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              </a:t>
            </a:r>
            <a:endParaRPr lang="zh-CN" altLang="en-US" sz="2000" kern="10">
              <a:solidFill>
                <a:srgbClr val="1C3188"/>
              </a:solidFill>
              <a:effectLst/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6389" name="Rectangle 37"/>
          <p:cNvSpPr>
            <a:spLocks noChangeArrowheads="1"/>
          </p:cNvSpPr>
          <p:nvPr/>
        </p:nvSpPr>
        <p:spPr bwMode="auto">
          <a:xfrm>
            <a:off x="4656138" y="441484"/>
            <a:ext cx="424815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6" name="TextBox 17"/>
          <p:cNvSpPr txBox="1">
            <a:spLocks noChangeArrowheads="1"/>
          </p:cNvSpPr>
          <p:nvPr/>
        </p:nvSpPr>
        <p:spPr bwMode="auto">
          <a:xfrm>
            <a:off x="4511675" y="2493010"/>
            <a:ext cx="233680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800" b="1" dirty="0"/>
          </a:p>
        </p:txBody>
      </p:sp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4584065" y="3789045"/>
            <a:ext cx="436499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800" b="1" dirty="0"/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4" imgW="914400" imgH="215900" progId="Equation.KSEE3">
                  <p:embed/>
                </p:oleObj>
              </mc:Choice>
              <mc:Fallback>
                <p:oleObj name="" r:id="rId4" imgW="914400" imgH="2159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524125" y="1963420"/>
            <a:ext cx="7223125" cy="12604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tx2"/>
                </a:solidFill>
              </a:rPr>
              <a:t>知识与内容：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 sz="2000" b="1">
                <a:solidFill>
                  <a:schemeClr val="tx2"/>
                </a:solidFill>
              </a:rPr>
              <a:t>思想与方法：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152265" y="2007870"/>
            <a:ext cx="49466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  <a:sym typeface="+mn-ea"/>
              </a:rPr>
              <a:t>平均变化率的概念以及实际意义</a:t>
            </a:r>
            <a:endParaRPr lang="zh-CN" altLang="en-US" sz="2000"/>
          </a:p>
        </p:txBody>
      </p:sp>
      <p:sp>
        <p:nvSpPr>
          <p:cNvPr id="5" name="文本框 4"/>
          <p:cNvSpPr txBox="1"/>
          <p:nvPr/>
        </p:nvSpPr>
        <p:spPr>
          <a:xfrm>
            <a:off x="4152265" y="2825115"/>
            <a:ext cx="29756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rgbClr val="FF0000"/>
                </a:solidFill>
                <a:sym typeface="+mn-ea"/>
              </a:rPr>
              <a:t>“</a:t>
            </a:r>
            <a:r>
              <a:rPr lang="zh-CN" altLang="en-US" sz="2000" b="1">
                <a:solidFill>
                  <a:srgbClr val="FF0000"/>
                </a:solidFill>
                <a:sym typeface="+mn-ea"/>
              </a:rPr>
              <a:t>数形结合</a:t>
            </a:r>
            <a:r>
              <a:rPr lang="en-US" altLang="zh-CN" sz="2000" b="1">
                <a:solidFill>
                  <a:srgbClr val="FF0000"/>
                </a:solidFill>
                <a:sym typeface="+mn-ea"/>
              </a:rPr>
              <a:t>”</a:t>
            </a:r>
            <a:endParaRPr lang="zh-CN" alt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292860" y="560070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562610" y="2319020"/>
            <a:ext cx="1067625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chemeClr val="tx1"/>
                </a:solidFill>
                <a:sym typeface="+mn-ea"/>
              </a:rPr>
              <a:t>    </a:t>
            </a:r>
            <a:r>
              <a:rPr lang="en-US" altLang="zh-CN" sz="4000" b="1">
                <a:solidFill>
                  <a:schemeClr val="tx1"/>
                </a:solidFill>
                <a:sym typeface="+mn-ea"/>
              </a:rPr>
              <a:t>   </a:t>
            </a:r>
            <a:r>
              <a:rPr lang="zh-CN" altLang="en-US" sz="4000" b="1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“数离形时难直观，形离数时难入微</a:t>
            </a:r>
            <a:r>
              <a:rPr lang="en-US" altLang="zh-CN" sz="4000" b="1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 </a:t>
            </a:r>
            <a:r>
              <a:rPr lang="zh-CN" altLang="en-US" sz="40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；</a:t>
            </a:r>
            <a:endParaRPr lang="zh-CN" altLang="en-US" sz="4000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  <a:p>
            <a:pPr>
              <a:spcBef>
                <a:spcPct val="50000"/>
              </a:spcBef>
            </a:pPr>
            <a:r>
              <a:rPr lang="zh-CN" altLang="en-US" sz="40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 </a:t>
            </a:r>
            <a:r>
              <a:rPr lang="en-US" altLang="zh-CN" sz="40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          </a:t>
            </a:r>
            <a:r>
              <a:rPr lang="zh-CN" altLang="en-US" sz="4000" b="1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数形结合百般好，隔离分家万事休”</a:t>
            </a:r>
            <a:endParaRPr lang="zh-CN" altLang="en-US" sz="4000" b="1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 </a:t>
            </a:r>
            <a:r>
              <a:rPr lang="en-US" altLang="zh-CN" sz="4000" b="1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                                                             </a:t>
            </a: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  <a:ea typeface="华文行楷" panose="02010800040101010101" pitchFamily="2" charset="-122"/>
                <a:sym typeface="+mn-ea"/>
              </a:rPr>
              <a:t>——</a:t>
            </a:r>
            <a:r>
              <a:rPr lang="zh-CN" altLang="en-US" sz="4000" b="1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华罗庚</a:t>
            </a:r>
            <a:endParaRPr lang="zh-CN" altLang="en-US" sz="4000" b="1" dirty="0">
              <a:solidFill>
                <a:schemeClr val="tx1"/>
              </a:solidFill>
              <a:sym typeface="+mn-ea"/>
            </a:endParaRPr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4" imgW="914400" imgH="215900" progId="Equation.KSEE3">
                  <p:embed/>
                </p:oleObj>
              </mc:Choice>
              <mc:Fallback>
                <p:oleObj name="" r:id="rId4" imgW="914400" imgH="2159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924993" y="4797425"/>
          <a:ext cx="1572260" cy="394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" r:id="rId6" imgW="914400" imgH="215900" progId="Equation.KSEE3">
                  <p:embed/>
                </p:oleObj>
              </mc:Choice>
              <mc:Fallback>
                <p:oleObj name="" r:id="rId6" imgW="914400" imgH="215900" progId="Equation.KSEE3">
                  <p:embed/>
                  <p:pic>
                    <p:nvPicPr>
                      <p:cNvPr id="0" name="图片 102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24993" y="4797425"/>
                        <a:ext cx="1572260" cy="394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423795" y="3789045"/>
            <a:ext cx="57638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       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775835" y="466725"/>
            <a:ext cx="285242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章节引入</a:t>
            </a:r>
            <a:endParaRPr lang="zh-CN" altLang="en-US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49400" y="574040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buClrTx/>
              <a:buSzTx/>
              <a:buFontTx/>
            </a:pPr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情</a:t>
            </a:r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境引入</a:t>
            </a:r>
            <a:endParaRPr kumimoji="0" lang="zh-CN" altLang="en-US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59610" y="2338070"/>
            <a:ext cx="82721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sym typeface="+mn-ea"/>
              </a:rPr>
              <a:t>       </a:t>
            </a:r>
            <a:endParaRPr lang="zh-CN" altLang="en-US" sz="2400" b="1" dirty="0">
              <a:solidFill>
                <a:schemeClr val="tx1"/>
              </a:solidFill>
              <a:sym typeface="+mn-ea"/>
            </a:endParaRPr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4" imgW="914400" imgH="215900" progId="Equation.KSEE3">
                  <p:embed/>
                </p:oleObj>
              </mc:Choice>
              <mc:Fallback>
                <p:oleObj name="" r:id="rId4" imgW="914400" imgH="2159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924993" y="4797425"/>
          <a:ext cx="1572260" cy="394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" r:id="rId6" imgW="914400" imgH="215900" progId="Equation.KSEE3">
                  <p:embed/>
                </p:oleObj>
              </mc:Choice>
              <mc:Fallback>
                <p:oleObj name="" r:id="rId6" imgW="914400" imgH="215900" progId="Equation.KSEE3">
                  <p:embed/>
                  <p:pic>
                    <p:nvPicPr>
                      <p:cNvPr id="0" name="图片 102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24993" y="4797425"/>
                        <a:ext cx="1572260" cy="394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423795" y="3789045"/>
            <a:ext cx="57638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       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271905" y="1439545"/>
            <a:ext cx="885507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某市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2004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年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3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月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18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日、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4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月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18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日、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4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月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20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日的最高气温分别为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3.5℃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、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18.6℃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、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33.4℃,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气温曲线如图所示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:</a:t>
            </a:r>
            <a:endParaRPr lang="zh-CN" altLang="en-US" sz="2400"/>
          </a:p>
        </p:txBody>
      </p:sp>
      <p:grpSp>
        <p:nvGrpSpPr>
          <p:cNvPr id="30771" name="组合 30770"/>
          <p:cNvGrpSpPr/>
          <p:nvPr/>
        </p:nvGrpSpPr>
        <p:grpSpPr>
          <a:xfrm>
            <a:off x="5623878" y="2540318"/>
            <a:ext cx="5726112" cy="3497262"/>
            <a:chOff x="672" y="1392"/>
            <a:chExt cx="3312" cy="1841"/>
          </a:xfrm>
        </p:grpSpPr>
        <p:sp>
          <p:nvSpPr>
            <p:cNvPr id="30772" name="直接连接符 30771"/>
            <p:cNvSpPr/>
            <p:nvPr/>
          </p:nvSpPr>
          <p:spPr>
            <a:xfrm>
              <a:off x="3294" y="1777"/>
              <a:ext cx="0" cy="1252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30773" name="直接连接符 30772"/>
            <p:cNvSpPr/>
            <p:nvPr/>
          </p:nvSpPr>
          <p:spPr>
            <a:xfrm>
              <a:off x="816" y="3029"/>
              <a:ext cx="2928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0774" name="直接连接符 30773"/>
            <p:cNvSpPr/>
            <p:nvPr/>
          </p:nvSpPr>
          <p:spPr>
            <a:xfrm flipV="1">
              <a:off x="1041" y="1584"/>
              <a:ext cx="0" cy="1541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0775" name="直接连接符 30774"/>
            <p:cNvSpPr/>
            <p:nvPr/>
          </p:nvSpPr>
          <p:spPr>
            <a:xfrm flipV="1">
              <a:off x="1154" y="2836"/>
              <a:ext cx="0" cy="193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30776" name="直接连接符 30775"/>
            <p:cNvSpPr/>
            <p:nvPr/>
          </p:nvSpPr>
          <p:spPr>
            <a:xfrm flipH="1">
              <a:off x="1041" y="2836"/>
              <a:ext cx="113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30777" name="直接连接符 30776"/>
            <p:cNvSpPr/>
            <p:nvPr/>
          </p:nvSpPr>
          <p:spPr>
            <a:xfrm>
              <a:off x="1041" y="2258"/>
              <a:ext cx="2027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30778" name="直接连接符 30777"/>
            <p:cNvSpPr/>
            <p:nvPr/>
          </p:nvSpPr>
          <p:spPr>
            <a:xfrm>
              <a:off x="3068" y="2258"/>
              <a:ext cx="0" cy="771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30779" name="直接连接符 30778"/>
            <p:cNvSpPr/>
            <p:nvPr/>
          </p:nvSpPr>
          <p:spPr>
            <a:xfrm>
              <a:off x="1041" y="1777"/>
              <a:ext cx="2253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30780" name="任意多边形 30779"/>
            <p:cNvSpPr/>
            <p:nvPr/>
          </p:nvSpPr>
          <p:spPr>
            <a:xfrm>
              <a:off x="1154" y="1777"/>
              <a:ext cx="2140" cy="1059"/>
            </a:xfrm>
            <a:custGeom>
              <a:avLst/>
              <a:gdLst/>
              <a:ahLst/>
              <a:cxnLst/>
              <a:pathLst>
                <a:path w="3420" h="1716">
                  <a:moveTo>
                    <a:pt x="0" y="1716"/>
                  </a:moveTo>
                  <a:cubicBezTo>
                    <a:pt x="195" y="1651"/>
                    <a:pt x="390" y="1586"/>
                    <a:pt x="540" y="1560"/>
                  </a:cubicBezTo>
                  <a:cubicBezTo>
                    <a:pt x="690" y="1534"/>
                    <a:pt x="720" y="1586"/>
                    <a:pt x="900" y="1560"/>
                  </a:cubicBezTo>
                  <a:cubicBezTo>
                    <a:pt x="1080" y="1534"/>
                    <a:pt x="1380" y="1456"/>
                    <a:pt x="1620" y="1404"/>
                  </a:cubicBezTo>
                  <a:cubicBezTo>
                    <a:pt x="1860" y="1352"/>
                    <a:pt x="2100" y="1352"/>
                    <a:pt x="2340" y="1248"/>
                  </a:cubicBezTo>
                  <a:cubicBezTo>
                    <a:pt x="2580" y="1144"/>
                    <a:pt x="2880" y="988"/>
                    <a:pt x="3060" y="780"/>
                  </a:cubicBezTo>
                  <a:cubicBezTo>
                    <a:pt x="3240" y="572"/>
                    <a:pt x="3360" y="130"/>
                    <a:pt x="3420" y="0"/>
                  </a:cubicBezTo>
                </a:path>
              </a:pathLst>
            </a:custGeom>
            <a:noFill/>
            <a:ln w="38100" cap="flat" cmpd="sng">
              <a:solidFill>
                <a:srgbClr val="FF0000">
                  <a:alpha val="100000"/>
                </a:srgbClr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781" name="文本框 30780"/>
            <p:cNvSpPr txBox="1"/>
            <p:nvPr/>
          </p:nvSpPr>
          <p:spPr>
            <a:xfrm>
              <a:off x="672" y="2160"/>
              <a:ext cx="480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18.6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2" name="文本框 30781"/>
            <p:cNvSpPr txBox="1"/>
            <p:nvPr/>
          </p:nvSpPr>
          <p:spPr>
            <a:xfrm>
              <a:off x="768" y="2688"/>
              <a:ext cx="384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3.5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3" name="文本框 30782"/>
            <p:cNvSpPr txBox="1"/>
            <p:nvPr/>
          </p:nvSpPr>
          <p:spPr>
            <a:xfrm>
              <a:off x="816" y="3024"/>
              <a:ext cx="288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o</a:t>
              </a:r>
              <a:endParaRPr lang="en-US" altLang="zh-CN" sz="20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4" name="文本框 30783"/>
            <p:cNvSpPr txBox="1"/>
            <p:nvPr/>
          </p:nvSpPr>
          <p:spPr>
            <a:xfrm>
              <a:off x="1056" y="3024"/>
              <a:ext cx="192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5" name="文本框 30784"/>
            <p:cNvSpPr txBox="1"/>
            <p:nvPr/>
          </p:nvSpPr>
          <p:spPr>
            <a:xfrm>
              <a:off x="2880" y="3024"/>
              <a:ext cx="336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32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6" name="文本框 30785"/>
            <p:cNvSpPr txBox="1"/>
            <p:nvPr/>
          </p:nvSpPr>
          <p:spPr>
            <a:xfrm>
              <a:off x="3216" y="3024"/>
              <a:ext cx="384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34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7" name="文本框 30786"/>
            <p:cNvSpPr txBox="1"/>
            <p:nvPr/>
          </p:nvSpPr>
          <p:spPr>
            <a:xfrm>
              <a:off x="672" y="1680"/>
              <a:ext cx="528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33.4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8" name="文本框 30787"/>
            <p:cNvSpPr txBox="1"/>
            <p:nvPr/>
          </p:nvSpPr>
          <p:spPr>
            <a:xfrm>
              <a:off x="3552" y="3024"/>
              <a:ext cx="432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t (d)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9" name="文本框 30788"/>
            <p:cNvSpPr txBox="1"/>
            <p:nvPr/>
          </p:nvSpPr>
          <p:spPr>
            <a:xfrm>
              <a:off x="1056" y="1392"/>
              <a:ext cx="432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T(</a:t>
              </a:r>
              <a:r>
                <a:rPr lang="en-US" altLang="zh-CN" sz="2000" baseline="3000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zh-CN" sz="200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C</a:t>
              </a: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)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90" name="文本框 30789"/>
            <p:cNvSpPr txBox="1"/>
            <p:nvPr/>
          </p:nvSpPr>
          <p:spPr>
            <a:xfrm>
              <a:off x="1008" y="2496"/>
              <a:ext cx="720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A(1,3.5)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91" name="文本框 30790"/>
            <p:cNvSpPr txBox="1"/>
            <p:nvPr/>
          </p:nvSpPr>
          <p:spPr>
            <a:xfrm>
              <a:off x="2352" y="2016"/>
              <a:ext cx="864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B(32,18.6)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92" name="文本框 30791"/>
            <p:cNvSpPr txBox="1"/>
            <p:nvPr/>
          </p:nvSpPr>
          <p:spPr>
            <a:xfrm>
              <a:off x="2592" y="1536"/>
              <a:ext cx="816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C(34,33.4)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93" name="文本框 30792"/>
            <p:cNvSpPr txBox="1"/>
            <p:nvPr/>
          </p:nvSpPr>
          <p:spPr>
            <a:xfrm>
              <a:off x="2064" y="2592"/>
              <a:ext cx="912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气温曲线</a:t>
              </a:r>
              <a:endParaRPr lang="zh-CN" altLang="en-US" sz="20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922655" y="2700020"/>
            <a:ext cx="495046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问题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1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：</a:t>
            </a:r>
            <a:r>
              <a:rPr 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3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月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18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日到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4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月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18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日气温一共升高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了多少摄氏度？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4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月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18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日到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4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月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20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日呢？你发现了什么？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000" b="1"/>
              <a:t>  </a:t>
            </a:r>
            <a:r>
              <a:rPr lang="en-US" altLang="zh-CN" sz="2000"/>
              <a:t>  </a:t>
            </a:r>
            <a:r>
              <a:rPr lang="en-US" altLang="zh-CN"/>
              <a:t>                                                                                          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924560" y="4462145"/>
            <a:ext cx="5147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17015" y="5832475"/>
            <a:ext cx="39706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altLang="zh-CN" sz="2400" b="1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96415" y="6224270"/>
            <a:ext cx="3133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19810" y="3598545"/>
            <a:ext cx="50514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924560" y="4157345"/>
            <a:ext cx="47142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</a:rPr>
              <a:t>后者人们会感叹</a:t>
            </a:r>
            <a:r>
              <a:rPr lang="en-US" altLang="zh-CN" sz="2000" b="1">
                <a:solidFill>
                  <a:srgbClr val="FF0000"/>
                </a:solidFill>
              </a:rPr>
              <a:t>“</a:t>
            </a:r>
            <a:r>
              <a:rPr lang="zh-CN" altLang="en-US" sz="2000" b="1">
                <a:solidFill>
                  <a:srgbClr val="FF0000"/>
                </a:solidFill>
              </a:rPr>
              <a:t>天气热得太快了</a:t>
            </a:r>
            <a:r>
              <a:rPr lang="en-US" altLang="zh-CN" sz="2000" b="1">
                <a:solidFill>
                  <a:srgbClr val="FF0000"/>
                </a:solidFill>
              </a:rPr>
              <a:t>”</a:t>
            </a:r>
            <a:r>
              <a:rPr lang="zh-CN" altLang="en-US" sz="2000" b="1">
                <a:solidFill>
                  <a:srgbClr val="FF0000"/>
                </a:solidFill>
              </a:rPr>
              <a:t>，而前者不会，这是什么原因呢？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3" grpId="0"/>
      <p:bldP spid="13" grpId="1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49400" y="574040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情境引入</a:t>
            </a:r>
            <a:endParaRPr kumimoji="0" lang="zh-CN" altLang="en-US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59610" y="2338070"/>
            <a:ext cx="82721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tx1"/>
                </a:solidFill>
                <a:sym typeface="+mn-ea"/>
              </a:rPr>
              <a:t>       </a:t>
            </a:r>
            <a:endParaRPr lang="zh-CN" altLang="en-US" sz="2400" b="1" dirty="0">
              <a:solidFill>
                <a:schemeClr val="tx1"/>
              </a:solidFill>
              <a:sym typeface="+mn-ea"/>
            </a:endParaRPr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4" imgW="914400" imgH="215900" progId="Equation.KSEE3">
                  <p:embed/>
                </p:oleObj>
              </mc:Choice>
              <mc:Fallback>
                <p:oleObj name="" r:id="rId4" imgW="914400" imgH="2159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924993" y="4797425"/>
          <a:ext cx="1572260" cy="394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" r:id="rId6" imgW="914400" imgH="215900" progId="Equation.KSEE3">
                  <p:embed/>
                </p:oleObj>
              </mc:Choice>
              <mc:Fallback>
                <p:oleObj name="" r:id="rId6" imgW="914400" imgH="215900" progId="Equation.KSEE3">
                  <p:embed/>
                  <p:pic>
                    <p:nvPicPr>
                      <p:cNvPr id="0" name="图片 102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24993" y="4797425"/>
                        <a:ext cx="1572260" cy="394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423795" y="3789045"/>
            <a:ext cx="57638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       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271905" y="1439545"/>
            <a:ext cx="885507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某市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2004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年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3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月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18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日、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4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月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18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日、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4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月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20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日的最高气温分别为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3.5℃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、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18.6℃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、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33.4℃,</a:t>
            </a: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气温曲线如图所示</a:t>
            </a:r>
            <a:r>
              <a:rPr lang="en-US" altLang="zh-CN" sz="2400" b="1">
                <a:latin typeface="宋体" panose="02010600030101010101" pitchFamily="2" charset="-122"/>
                <a:sym typeface="+mn-ea"/>
              </a:rPr>
              <a:t>:</a:t>
            </a:r>
            <a:endParaRPr lang="zh-CN" altLang="en-US" sz="2400"/>
          </a:p>
        </p:txBody>
      </p:sp>
      <p:grpSp>
        <p:nvGrpSpPr>
          <p:cNvPr id="30771" name="组合 30770"/>
          <p:cNvGrpSpPr/>
          <p:nvPr/>
        </p:nvGrpSpPr>
        <p:grpSpPr>
          <a:xfrm>
            <a:off x="5623878" y="2540318"/>
            <a:ext cx="5726112" cy="3497262"/>
            <a:chOff x="672" y="1392"/>
            <a:chExt cx="3312" cy="1841"/>
          </a:xfrm>
        </p:grpSpPr>
        <p:sp>
          <p:nvSpPr>
            <p:cNvPr id="30772" name="直接连接符 30771"/>
            <p:cNvSpPr/>
            <p:nvPr/>
          </p:nvSpPr>
          <p:spPr>
            <a:xfrm>
              <a:off x="3294" y="1777"/>
              <a:ext cx="0" cy="1252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30773" name="直接连接符 30772"/>
            <p:cNvSpPr/>
            <p:nvPr/>
          </p:nvSpPr>
          <p:spPr>
            <a:xfrm>
              <a:off x="816" y="3029"/>
              <a:ext cx="2928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0774" name="直接连接符 30773"/>
            <p:cNvSpPr/>
            <p:nvPr/>
          </p:nvSpPr>
          <p:spPr>
            <a:xfrm flipV="1">
              <a:off x="1041" y="1584"/>
              <a:ext cx="0" cy="1541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0775" name="直接连接符 30774"/>
            <p:cNvSpPr/>
            <p:nvPr/>
          </p:nvSpPr>
          <p:spPr>
            <a:xfrm flipV="1">
              <a:off x="1154" y="2836"/>
              <a:ext cx="0" cy="193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30776" name="直接连接符 30775"/>
            <p:cNvSpPr/>
            <p:nvPr/>
          </p:nvSpPr>
          <p:spPr>
            <a:xfrm flipH="1">
              <a:off x="1041" y="2836"/>
              <a:ext cx="113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30777" name="直接连接符 30776"/>
            <p:cNvSpPr/>
            <p:nvPr/>
          </p:nvSpPr>
          <p:spPr>
            <a:xfrm>
              <a:off x="1041" y="2258"/>
              <a:ext cx="2027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30778" name="直接连接符 30777"/>
            <p:cNvSpPr/>
            <p:nvPr/>
          </p:nvSpPr>
          <p:spPr>
            <a:xfrm>
              <a:off x="3068" y="2258"/>
              <a:ext cx="0" cy="771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30779" name="直接连接符 30778"/>
            <p:cNvSpPr/>
            <p:nvPr/>
          </p:nvSpPr>
          <p:spPr>
            <a:xfrm>
              <a:off x="1041" y="1777"/>
              <a:ext cx="2253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30780" name="任意多边形 30779"/>
            <p:cNvSpPr/>
            <p:nvPr/>
          </p:nvSpPr>
          <p:spPr>
            <a:xfrm>
              <a:off x="1154" y="1777"/>
              <a:ext cx="2140" cy="1059"/>
            </a:xfrm>
            <a:custGeom>
              <a:avLst/>
              <a:gdLst/>
              <a:ahLst/>
              <a:cxnLst/>
              <a:pathLst>
                <a:path w="3420" h="1716">
                  <a:moveTo>
                    <a:pt x="0" y="1716"/>
                  </a:moveTo>
                  <a:cubicBezTo>
                    <a:pt x="195" y="1651"/>
                    <a:pt x="390" y="1586"/>
                    <a:pt x="540" y="1560"/>
                  </a:cubicBezTo>
                  <a:cubicBezTo>
                    <a:pt x="690" y="1534"/>
                    <a:pt x="720" y="1586"/>
                    <a:pt x="900" y="1560"/>
                  </a:cubicBezTo>
                  <a:cubicBezTo>
                    <a:pt x="1080" y="1534"/>
                    <a:pt x="1380" y="1456"/>
                    <a:pt x="1620" y="1404"/>
                  </a:cubicBezTo>
                  <a:cubicBezTo>
                    <a:pt x="1860" y="1352"/>
                    <a:pt x="2100" y="1352"/>
                    <a:pt x="2340" y="1248"/>
                  </a:cubicBezTo>
                  <a:cubicBezTo>
                    <a:pt x="2580" y="1144"/>
                    <a:pt x="2880" y="988"/>
                    <a:pt x="3060" y="780"/>
                  </a:cubicBezTo>
                  <a:cubicBezTo>
                    <a:pt x="3240" y="572"/>
                    <a:pt x="3360" y="130"/>
                    <a:pt x="3420" y="0"/>
                  </a:cubicBezTo>
                </a:path>
              </a:pathLst>
            </a:custGeom>
            <a:noFill/>
            <a:ln w="38100" cap="flat" cmpd="sng">
              <a:solidFill>
                <a:srgbClr val="FF0000">
                  <a:alpha val="100000"/>
                </a:srgbClr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781" name="文本框 30780"/>
            <p:cNvSpPr txBox="1"/>
            <p:nvPr/>
          </p:nvSpPr>
          <p:spPr>
            <a:xfrm>
              <a:off x="672" y="2160"/>
              <a:ext cx="480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18.6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2" name="文本框 30781"/>
            <p:cNvSpPr txBox="1"/>
            <p:nvPr/>
          </p:nvSpPr>
          <p:spPr>
            <a:xfrm>
              <a:off x="768" y="2688"/>
              <a:ext cx="384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3.5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3" name="文本框 30782"/>
            <p:cNvSpPr txBox="1"/>
            <p:nvPr/>
          </p:nvSpPr>
          <p:spPr>
            <a:xfrm>
              <a:off x="816" y="3024"/>
              <a:ext cx="288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o</a:t>
              </a:r>
              <a:endParaRPr lang="en-US" altLang="zh-CN" sz="20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4" name="文本框 30783"/>
            <p:cNvSpPr txBox="1"/>
            <p:nvPr/>
          </p:nvSpPr>
          <p:spPr>
            <a:xfrm>
              <a:off x="1056" y="3024"/>
              <a:ext cx="192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5" name="文本框 30784"/>
            <p:cNvSpPr txBox="1"/>
            <p:nvPr/>
          </p:nvSpPr>
          <p:spPr>
            <a:xfrm>
              <a:off x="2880" y="3024"/>
              <a:ext cx="336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32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6" name="文本框 30785"/>
            <p:cNvSpPr txBox="1"/>
            <p:nvPr/>
          </p:nvSpPr>
          <p:spPr>
            <a:xfrm>
              <a:off x="3216" y="3024"/>
              <a:ext cx="384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34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7" name="文本框 30786"/>
            <p:cNvSpPr txBox="1"/>
            <p:nvPr/>
          </p:nvSpPr>
          <p:spPr>
            <a:xfrm>
              <a:off x="672" y="1680"/>
              <a:ext cx="528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33.4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8" name="文本框 30787"/>
            <p:cNvSpPr txBox="1"/>
            <p:nvPr/>
          </p:nvSpPr>
          <p:spPr>
            <a:xfrm>
              <a:off x="3552" y="3024"/>
              <a:ext cx="432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t (d)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89" name="文本框 30788"/>
            <p:cNvSpPr txBox="1"/>
            <p:nvPr/>
          </p:nvSpPr>
          <p:spPr>
            <a:xfrm>
              <a:off x="1056" y="1392"/>
              <a:ext cx="432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T(</a:t>
              </a:r>
              <a:r>
                <a:rPr lang="en-US" altLang="zh-CN" sz="2000" baseline="3000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zh-CN" sz="200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C</a:t>
              </a: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)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90" name="文本框 30789"/>
            <p:cNvSpPr txBox="1"/>
            <p:nvPr/>
          </p:nvSpPr>
          <p:spPr>
            <a:xfrm>
              <a:off x="1008" y="2496"/>
              <a:ext cx="720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A(1,3.5)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91" name="文本框 30790"/>
            <p:cNvSpPr txBox="1"/>
            <p:nvPr/>
          </p:nvSpPr>
          <p:spPr>
            <a:xfrm>
              <a:off x="2352" y="2016"/>
              <a:ext cx="864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B(32,18.6)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92" name="文本框 30791"/>
            <p:cNvSpPr txBox="1"/>
            <p:nvPr/>
          </p:nvSpPr>
          <p:spPr>
            <a:xfrm>
              <a:off x="2592" y="1536"/>
              <a:ext cx="816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C(34,33.4)</a:t>
              </a:r>
              <a:endParaRPr lang="en-US" altLang="zh-CN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793" name="文本框 30792"/>
            <p:cNvSpPr txBox="1"/>
            <p:nvPr/>
          </p:nvSpPr>
          <p:spPr>
            <a:xfrm>
              <a:off x="2064" y="2592"/>
              <a:ext cx="912" cy="2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气温曲线</a:t>
              </a:r>
              <a:endParaRPr lang="zh-CN" altLang="en-US" sz="20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922655" y="2700020"/>
            <a:ext cx="49504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                                                                                   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556260" y="2706370"/>
            <a:ext cx="51473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问题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2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：气温变化的快慢在图形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上反映的是什么？以曲线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BC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为例，用什么去量化它呢？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1467" name="直接连接符 61466"/>
          <p:cNvSpPr/>
          <p:nvPr/>
        </p:nvSpPr>
        <p:spPr>
          <a:xfrm flipH="1">
            <a:off x="9766300" y="3331845"/>
            <a:ext cx="360363" cy="863600"/>
          </a:xfrm>
          <a:prstGeom prst="line">
            <a:avLst/>
          </a:prstGeom>
          <a:ln w="57150" cap="flat" cmpd="sng">
            <a:solidFill>
              <a:srgbClr val="000080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61468" name="组合 61467"/>
          <p:cNvGrpSpPr/>
          <p:nvPr/>
        </p:nvGrpSpPr>
        <p:grpSpPr>
          <a:xfrm>
            <a:off x="10166350" y="3398203"/>
            <a:ext cx="1143000" cy="762000"/>
            <a:chOff x="2880" y="2395"/>
            <a:chExt cx="720" cy="480"/>
          </a:xfrm>
        </p:grpSpPr>
        <p:sp>
          <p:nvSpPr>
            <p:cNvPr id="61469" name="直接连接符 61468"/>
            <p:cNvSpPr/>
            <p:nvPr/>
          </p:nvSpPr>
          <p:spPr>
            <a:xfrm>
              <a:off x="2880" y="2395"/>
              <a:ext cx="0" cy="480"/>
            </a:xfrm>
            <a:prstGeom prst="line">
              <a:avLst/>
            </a:prstGeom>
            <a:ln w="285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61470" name="文本框 61469"/>
            <p:cNvSpPr txBox="1"/>
            <p:nvPr/>
          </p:nvSpPr>
          <p:spPr>
            <a:xfrm>
              <a:off x="3120" y="2496"/>
              <a:ext cx="480" cy="258"/>
            </a:xfrm>
            <a:prstGeom prst="rect">
              <a:avLst/>
            </a:prstGeom>
            <a:noFill/>
            <a:ln w="12700" cap="flat" cmpd="sng">
              <a:solidFill>
                <a:srgbClr val="FF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sz="2000" b="1" i="1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y</a:t>
              </a:r>
              <a:r>
                <a:rPr lang="en-US" altLang="zh-CN" sz="2000" b="1" i="1" baseline="-2500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C</a:t>
              </a:r>
              <a:r>
                <a:rPr lang="en-US" altLang="zh-CN" sz="2000" b="1" i="1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-y</a:t>
              </a:r>
              <a:r>
                <a:rPr lang="en-US" altLang="zh-CN" sz="2000" b="1" i="1" baseline="-2500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</a:t>
              </a:r>
              <a:endParaRPr lang="en-US" altLang="zh-CN" sz="2000" b="1" i="1" baseline="-250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471" name="左箭头 61470"/>
            <p:cNvSpPr/>
            <p:nvPr/>
          </p:nvSpPr>
          <p:spPr>
            <a:xfrm>
              <a:off x="2928" y="2592"/>
              <a:ext cx="144" cy="96"/>
            </a:xfrm>
            <a:prstGeom prst="lef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12700" cap="flat" cmpd="sng">
              <a:solidFill>
                <a:srgbClr val="FF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1472" name="组合 61471"/>
          <p:cNvGrpSpPr/>
          <p:nvPr/>
        </p:nvGrpSpPr>
        <p:grpSpPr>
          <a:xfrm>
            <a:off x="9690100" y="4159250"/>
            <a:ext cx="1600200" cy="561975"/>
            <a:chOff x="2592" y="2928"/>
            <a:chExt cx="1008" cy="354"/>
          </a:xfrm>
        </p:grpSpPr>
        <p:sp>
          <p:nvSpPr>
            <p:cNvPr id="61473" name="直接连接符 61472"/>
            <p:cNvSpPr/>
            <p:nvPr/>
          </p:nvSpPr>
          <p:spPr>
            <a:xfrm>
              <a:off x="2592" y="2928"/>
              <a:ext cx="288" cy="0"/>
            </a:xfrm>
            <a:prstGeom prst="line">
              <a:avLst/>
            </a:prstGeom>
            <a:ln w="285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61474" name="文本框 61473"/>
            <p:cNvSpPr txBox="1"/>
            <p:nvPr/>
          </p:nvSpPr>
          <p:spPr>
            <a:xfrm>
              <a:off x="3120" y="3024"/>
              <a:ext cx="480" cy="258"/>
            </a:xfrm>
            <a:prstGeom prst="rect">
              <a:avLst/>
            </a:prstGeom>
            <a:noFill/>
            <a:ln w="12700" cap="flat" cmpd="sng">
              <a:solidFill>
                <a:srgbClr val="FF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sz="2000" b="1" i="1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x</a:t>
              </a:r>
              <a:r>
                <a:rPr lang="en-US" altLang="zh-CN" sz="2000" b="1" i="1" baseline="-2500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C</a:t>
              </a:r>
              <a:r>
                <a:rPr lang="en-US" altLang="zh-CN" sz="2000" b="1" i="1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-x</a:t>
              </a:r>
              <a:r>
                <a:rPr lang="en-US" altLang="zh-CN" sz="2000" b="1" i="1" baseline="-2500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</a:t>
              </a:r>
              <a:endPara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475" name="任意多边形 61474"/>
            <p:cNvSpPr/>
            <p:nvPr/>
          </p:nvSpPr>
          <p:spPr>
            <a:xfrm flipH="1">
              <a:off x="2640" y="3024"/>
              <a:ext cx="432" cy="144"/>
            </a:xfrm>
            <a:custGeom>
              <a:avLst/>
              <a:gdLst>
                <a:gd name="txL" fmla="*/ 0 w 21600"/>
                <a:gd name="txT" fmla="*/ 16608 h 21600"/>
                <a:gd name="txR" fmla="*/ 18514 w 21600"/>
                <a:gd name="txB" fmla="*/ 21600 h 21600"/>
              </a:gdLst>
              <a:ahLst/>
              <a:cxnLst>
                <a:cxn ang="270">
                  <a:pos x="16375" y="0"/>
                </a:cxn>
                <a:cxn ang="180">
                  <a:pos x="11150" y="7200"/>
                </a:cxn>
                <a:cxn ang="180">
                  <a:pos x="0" y="19104"/>
                </a:cxn>
                <a:cxn ang="90">
                  <a:pos x="9257" y="21600"/>
                </a:cxn>
                <a:cxn ang="0">
                  <a:pos x="18514" y="15000"/>
                </a:cxn>
                <a:cxn ang="0">
                  <a:pos x="21600" y="7200"/>
                </a:cxn>
              </a:cxnLst>
              <a:rect l="txL" t="txT" r="txR" b="txB"/>
              <a:pathLst>
                <a:path w="21600" h="21600">
                  <a:moveTo>
                    <a:pt x="16375" y="0"/>
                  </a:moveTo>
                  <a:lnTo>
                    <a:pt x="11150" y="7200"/>
                  </a:lnTo>
                  <a:lnTo>
                    <a:pt x="14236" y="7200"/>
                  </a:lnTo>
                  <a:lnTo>
                    <a:pt x="14236" y="16608"/>
                  </a:lnTo>
                  <a:lnTo>
                    <a:pt x="0" y="16608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en-US" dirty="0">
                <a:solidFill>
                  <a:srgbClr val="FF00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517015" y="5832475"/>
            <a:ext cx="39706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altLang="zh-CN" sz="2400" b="1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96415" y="6224270"/>
            <a:ext cx="3133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19810" y="3598545"/>
            <a:ext cx="50514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469265" y="4547235"/>
            <a:ext cx="501777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请计算气温在[1，32]，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[32,34]</a:t>
            </a:r>
            <a:r>
              <a:rPr lang="zh-CN" altLang="en-US" sz="20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上的平均变化率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,</a:t>
            </a:r>
            <a:r>
              <a:rPr lang="zh-CN" altLang="en-US" sz="20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并说明它的实际意义是什么？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34035" y="4861560"/>
            <a:ext cx="52946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517525" y="5399405"/>
            <a:ext cx="49218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</a:rPr>
              <a:t>气温</a:t>
            </a:r>
            <a:r>
              <a:rPr lang="zh-CN" altLang="en-US" sz="2000" b="1">
                <a:solidFill>
                  <a:srgbClr val="FF0000"/>
                </a:solidFill>
              </a:rPr>
              <a:t>变化快慢，图形陡峭程度与平均变化率</a:t>
            </a:r>
            <a:r>
              <a:rPr lang="zh-CN" altLang="en-US" sz="2000" b="1">
                <a:solidFill>
                  <a:srgbClr val="FF0000"/>
                </a:solidFill>
              </a:rPr>
              <a:t>大小这三者之间有什么样的关系？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17525" y="3604895"/>
            <a:ext cx="50634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</a:rPr>
              <a:t>若直线</a:t>
            </a:r>
            <a:r>
              <a:rPr lang="en-US" altLang="zh-CN" sz="2000" b="1">
                <a:solidFill>
                  <a:srgbClr val="FF0000"/>
                </a:solidFill>
              </a:rPr>
              <a:t>BC</a:t>
            </a:r>
            <a:r>
              <a:rPr lang="zh-CN" altLang="en-US" sz="2000" b="1">
                <a:solidFill>
                  <a:srgbClr val="FF0000"/>
                </a:solidFill>
              </a:rPr>
              <a:t>对应的一次函数为</a:t>
            </a:r>
            <a:r>
              <a:rPr lang="en-US" altLang="zh-CN" sz="2000" b="1">
                <a:solidFill>
                  <a:srgbClr val="FF0000"/>
                </a:solidFill>
              </a:rPr>
              <a:t>y=kx+b,</a:t>
            </a:r>
            <a:r>
              <a:rPr lang="zh-CN" altLang="en-US" sz="2000" b="1">
                <a:solidFill>
                  <a:srgbClr val="FF0000"/>
                </a:solidFill>
              </a:rPr>
              <a:t>请问它在区间</a:t>
            </a:r>
            <a:r>
              <a:rPr lang="en-US" altLang="zh-CN" sz="2000" b="1">
                <a:solidFill>
                  <a:srgbClr val="FF0000"/>
                </a:solidFill>
              </a:rPr>
              <a:t>[m,n]</a:t>
            </a:r>
            <a:r>
              <a:rPr lang="zh-CN" altLang="en-US" sz="2000" b="1">
                <a:solidFill>
                  <a:srgbClr val="FF0000"/>
                </a:solidFill>
              </a:rPr>
              <a:t>上的平均变化率是什么？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2" grpId="0"/>
      <p:bldP spid="12" grpId="1"/>
      <p:bldP spid="16" grpId="0"/>
      <p:bldP spid="16" grpId="1"/>
      <p:bldP spid="14" grpId="0"/>
      <p:bldP spid="14" grpId="1"/>
      <p:bldP spid="15" grpId="0"/>
      <p:bldP spid="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9" name="Line 5"/>
          <p:cNvSpPr>
            <a:spLocks noChangeShapeType="1"/>
          </p:cNvSpPr>
          <p:nvPr/>
        </p:nvSpPr>
        <p:spPr bwMode="auto">
          <a:xfrm>
            <a:off x="5899150" y="5283518"/>
            <a:ext cx="3744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 flipH="1" flipV="1">
            <a:off x="7699375" y="3124518"/>
            <a:ext cx="0" cy="29527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tailEnd type="triangle" w="med" len="med"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 flipV="1">
            <a:off x="8636000" y="3556318"/>
            <a:ext cx="720725" cy="1295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 flipH="1">
            <a:off x="8636000" y="485171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 flipH="1">
            <a:off x="9356725" y="3556318"/>
            <a:ext cx="0" cy="1727200"/>
          </a:xfrm>
          <a:prstGeom prst="line">
            <a:avLst/>
          </a:prstGeom>
          <a:noFill/>
          <a:ln w="3175">
            <a:solidFill>
              <a:schemeClr val="tx1"/>
            </a:solidFill>
            <a:prstDash val="lgDash"/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 flipH="1">
            <a:off x="7699375" y="485171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 flipH="1">
            <a:off x="7699375" y="3556318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36" name="Freeform 12"/>
          <p:cNvSpPr/>
          <p:nvPr/>
        </p:nvSpPr>
        <p:spPr bwMode="auto">
          <a:xfrm>
            <a:off x="7699375" y="3051493"/>
            <a:ext cx="1800225" cy="2089150"/>
          </a:xfrm>
          <a:custGeom>
            <a:avLst/>
            <a:gdLst/>
            <a:ahLst/>
            <a:cxnLst>
              <a:cxn ang="0">
                <a:pos x="0" y="1497"/>
              </a:cxn>
              <a:cxn ang="0">
                <a:pos x="726" y="1179"/>
              </a:cxn>
              <a:cxn ang="0">
                <a:pos x="1180" y="0"/>
              </a:cxn>
            </a:cxnLst>
            <a:rect l="0" t="0" r="r" b="b"/>
            <a:pathLst>
              <a:path w="1180" h="1497">
                <a:moveTo>
                  <a:pt x="0" y="1497"/>
                </a:moveTo>
                <a:cubicBezTo>
                  <a:pt x="264" y="1462"/>
                  <a:pt x="529" y="1428"/>
                  <a:pt x="726" y="1179"/>
                </a:cubicBezTo>
                <a:cubicBezTo>
                  <a:pt x="923" y="930"/>
                  <a:pt x="1051" y="465"/>
                  <a:pt x="1180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9" name="Text Box 13"/>
          <p:cNvSpPr txBox="1"/>
          <p:nvPr/>
        </p:nvSpPr>
        <p:spPr>
          <a:xfrm>
            <a:off x="7340600" y="5356543"/>
            <a:ext cx="503238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zh-CN" sz="1800" i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3438" name="Text Box 14"/>
          <p:cNvSpPr txBox="1"/>
          <p:nvPr/>
        </p:nvSpPr>
        <p:spPr>
          <a:xfrm>
            <a:off x="8537575" y="4797743"/>
            <a:ext cx="3587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zh-CN" sz="1800" i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3439" name="Text Box 15"/>
          <p:cNvSpPr txBox="1"/>
          <p:nvPr/>
        </p:nvSpPr>
        <p:spPr>
          <a:xfrm>
            <a:off x="9299575" y="3411855"/>
            <a:ext cx="431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altLang="zh-CN" sz="1800" i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2" name="Text Box 16"/>
          <p:cNvSpPr txBox="1"/>
          <p:nvPr/>
        </p:nvSpPr>
        <p:spPr>
          <a:xfrm>
            <a:off x="9499600" y="4996180"/>
            <a:ext cx="431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zh-CN" sz="1800" i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3" name="Text Box 17"/>
          <p:cNvSpPr txBox="1"/>
          <p:nvPr/>
        </p:nvSpPr>
        <p:spPr>
          <a:xfrm>
            <a:off x="7340600" y="3051493"/>
            <a:ext cx="57626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altLang="zh-CN" sz="1800" i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4" name="Text Box 18"/>
          <p:cNvSpPr txBox="1"/>
          <p:nvPr/>
        </p:nvSpPr>
        <p:spPr>
          <a:xfrm>
            <a:off x="9356725" y="2664143"/>
            <a:ext cx="7905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</a:rPr>
              <a:t>y</a:t>
            </a:r>
            <a:r>
              <a:rPr lang="zh-CN" altLang="en-US" sz="1800" i="1">
                <a:solidFill>
                  <a:schemeClr val="tx1"/>
                </a:solidFill>
                <a:latin typeface="Times New Roman" panose="02020603050405020304" pitchFamily="18" charset="0"/>
              </a:rPr>
              <a:t>＝</a:t>
            </a:r>
            <a:r>
              <a:rPr lang="en-US" altLang="zh-CN" sz="1800" i="1" err="1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1800" err="1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i="1" err="1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180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endParaRPr lang="en-US" altLang="zh-CN" sz="1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43" name="Text Box 19"/>
          <p:cNvSpPr txBox="1"/>
          <p:nvPr/>
        </p:nvSpPr>
        <p:spPr>
          <a:xfrm>
            <a:off x="8491538" y="5283518"/>
            <a:ext cx="6477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1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endParaRPr lang="en-US" altLang="zh-CN" sz="1800" baseline="-25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44" name="Text Box 20"/>
          <p:cNvSpPr txBox="1"/>
          <p:nvPr/>
        </p:nvSpPr>
        <p:spPr>
          <a:xfrm>
            <a:off x="9212263" y="5283518"/>
            <a:ext cx="5048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18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endParaRPr lang="en-US" altLang="zh-CN" sz="1800" baseline="-25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45" name="Text Box 21"/>
          <p:cNvSpPr txBox="1"/>
          <p:nvPr/>
        </p:nvSpPr>
        <p:spPr>
          <a:xfrm>
            <a:off x="7051675" y="4564380"/>
            <a:ext cx="9366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180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1800" baseline="-2500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  <a:r>
              <a:rPr lang="en-US" altLang="zh-CN" sz="180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  <a:endParaRPr lang="en-US" altLang="zh-CN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3446" name="Text Box 22"/>
          <p:cNvSpPr txBox="1"/>
          <p:nvPr/>
        </p:nvSpPr>
        <p:spPr>
          <a:xfrm>
            <a:off x="7124700" y="3411855"/>
            <a:ext cx="79057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180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en-US" altLang="zh-CN"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1800" baseline="-25000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  <a:r>
              <a:rPr lang="en-US" altLang="zh-CN" sz="180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  <a:endParaRPr lang="en-US" altLang="zh-CN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3447" name="Text Box 23"/>
          <p:cNvSpPr txBox="1"/>
          <p:nvPr/>
        </p:nvSpPr>
        <p:spPr>
          <a:xfrm>
            <a:off x="8547100" y="4935855"/>
            <a:ext cx="1366838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b="1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18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1800" b="1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800" b="1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18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endParaRPr lang="en-US" altLang="zh-CN" sz="18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48" name="Line 24"/>
          <p:cNvSpPr>
            <a:spLocks noChangeShapeType="1"/>
          </p:cNvSpPr>
          <p:nvPr/>
        </p:nvSpPr>
        <p:spPr bwMode="auto">
          <a:xfrm flipH="1" flipV="1">
            <a:off x="9356725" y="3556318"/>
            <a:ext cx="0" cy="129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49" name="Text Box 25"/>
          <p:cNvSpPr txBox="1"/>
          <p:nvPr/>
        </p:nvSpPr>
        <p:spPr>
          <a:xfrm>
            <a:off x="8959850" y="4250055"/>
            <a:ext cx="17970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b="1" i="1">
                <a:solidFill>
                  <a:srgbClr val="0000FF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1800" b="1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b="1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18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1800" b="1">
                <a:solidFill>
                  <a:srgbClr val="0000FF"/>
                </a:solidFill>
                <a:latin typeface="Times New Roman" panose="02020603050405020304" pitchFamily="18" charset="0"/>
              </a:rPr>
              <a:t>)-</a:t>
            </a:r>
            <a:r>
              <a:rPr lang="en-US" altLang="zh-CN" sz="1800" b="1" i="1">
                <a:solidFill>
                  <a:srgbClr val="0000FF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1800" b="1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b="1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18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800" b="1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endParaRPr lang="en-US" altLang="zh-CN" sz="18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50" name="Line 26"/>
          <p:cNvSpPr>
            <a:spLocks noChangeShapeType="1"/>
          </p:cNvSpPr>
          <p:nvPr/>
        </p:nvSpPr>
        <p:spPr bwMode="auto">
          <a:xfrm flipV="1">
            <a:off x="8636000" y="4851718"/>
            <a:ext cx="720725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" y="1397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3056890" y="25463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5172710" y="160655"/>
            <a:ext cx="372364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情境引入</a:t>
            </a:r>
            <a:endParaRPr lang="zh-CN" altLang="en-US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34720" y="1339215"/>
            <a:ext cx="61175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问题3：如果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一段曲线用函数f(x)来表示，如何归纳函数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f(x)在一段区间上的平均变化率？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3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3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8" grpId="0"/>
      <p:bldP spid="103439" grpId="0"/>
      <p:bldP spid="103443" grpId="0"/>
      <p:bldP spid="103444" grpId="0"/>
      <p:bldP spid="103445" grpId="0"/>
      <p:bldP spid="103446" grpId="0"/>
      <p:bldP spid="103447" grpId="0"/>
      <p:bldP spid="1034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1000125" y="2481580"/>
            <a:ext cx="91338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sym typeface="+mn-ea"/>
              </a:rPr>
              <a:t>    </a:t>
            </a:r>
            <a:r>
              <a:rPr lang="en-US" altLang="zh-CN" sz="2400" b="1">
                <a:solidFill>
                  <a:schemeClr val="tx1"/>
                </a:solidFill>
                <a:sym typeface="+mn-ea"/>
              </a:rPr>
              <a:t> </a:t>
            </a:r>
            <a:endParaRPr lang="zh-CN" altLang="en-US" sz="2400" b="1" dirty="0">
              <a:solidFill>
                <a:schemeClr val="tx1"/>
              </a:solidFill>
              <a:sym typeface="+mn-ea"/>
            </a:endParaRPr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3" imgW="914400" imgH="215900" progId="Equation.KSEE3">
                  <p:embed/>
                </p:oleObj>
              </mc:Choice>
              <mc:Fallback>
                <p:oleObj name="" r:id="rId3" imgW="914400" imgH="2159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924993" y="4797425"/>
          <a:ext cx="1572260" cy="394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" r:id="rId5" imgW="914400" imgH="215900" progId="Equation.KSEE3">
                  <p:embed/>
                </p:oleObj>
              </mc:Choice>
              <mc:Fallback>
                <p:oleObj name="" r:id="rId5" imgW="914400" imgH="215900" progId="Equation.KSEE3">
                  <p:embed/>
                  <p:pic>
                    <p:nvPicPr>
                      <p:cNvPr id="0" name="图片 102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24993" y="4797425"/>
                        <a:ext cx="1572260" cy="394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1549400" y="1903095"/>
                <a:ext cx="8646795" cy="669925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pPr algn="l"/>
                <a:r>
                  <a:rPr lang="zh-CN" altLang="en-US" sz="2400">
                    <a:latin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一般地，函数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𝑓</m:t>
                    </m:r>
                    <m:r>
                      <a:rPr lang="en-US" altLang="zh-CN" sz="2400" i="1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(</m:t>
                    </m:r>
                    <m:r>
                      <a:rPr lang="en-US" altLang="zh-CN" sz="2400" i="1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𝑥</m:t>
                    </m:r>
                    <m:r>
                      <a:rPr lang="en-US" altLang="zh-CN" sz="2400" i="1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)</m:t>
                    </m:r>
                  </m:oMath>
                </a14:m>
                <a:r>
                  <a:rPr lang="zh-CN" altLang="en-US" sz="2400">
                    <a:latin typeface="Tahoma" panose="020B0604030504040204" pitchFamily="34" charset="0"/>
                    <a:sym typeface="+mn-ea"/>
                  </a:rPr>
                  <a:t>在区间 </a:t>
                </a:r>
                <a:r>
                  <a:rPr lang="en-US" altLang="zh-CN" sz="2400">
                    <a:latin typeface="Tahoma" panose="020B0604030504040204" pitchFamily="34" charset="0"/>
                    <a:sym typeface="+mn-ea"/>
                  </a:rPr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𝑥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1</m:t>
                        </m:r>
                      </m:sub>
                    </m:sSub>
                    <m:r>
                      <a:rPr lang="en-US" altLang="zh-CN" sz="2400" i="1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,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𝑥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2</m:t>
                        </m:r>
                      </m:sub>
                    </m:sSub>
                    <m:r>
                      <a:rPr lang="en-US" altLang="zh-CN" sz="2400" i="1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]</m:t>
                    </m:r>
                  </m:oMath>
                </a14:m>
                <a:r>
                  <a:rPr lang="zh-CN" altLang="en-US" sz="2400">
                    <a:latin typeface="Tahoma" panose="020B0604030504040204" pitchFamily="34" charset="0"/>
                    <a:sym typeface="+mn-ea"/>
                  </a:rPr>
                  <a:t>  上的平均变化率为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𝑓</m:t>
                        </m:r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)</m:t>
                        </m:r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−</m:t>
                        </m:r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𝑓</m:t>
                        </m:r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) 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2400" i="1">
                                <a:latin typeface="Cambria Math" panose="02040503050406030204" charset="0"/>
                                <a:cs typeface="Cambria Math" panose="02040503050406030204" charset="0"/>
                                <a:sym typeface="+mn-ea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zh-CN" altLang="en-US" sz="2400"/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400" y="1903095"/>
                <a:ext cx="8646795" cy="66992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49400" y="574040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文本框 9"/>
          <p:cNvSpPr txBox="1"/>
          <p:nvPr/>
        </p:nvSpPr>
        <p:spPr>
          <a:xfrm>
            <a:off x="4607560" y="480060"/>
            <a:ext cx="367220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数学建构</a:t>
            </a:r>
            <a:endParaRPr lang="zh-CN" altLang="en-US" sz="440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19705" y="3321050"/>
            <a:ext cx="62052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</a:rPr>
              <a:t>注意：函数</a:t>
            </a:r>
            <a:r>
              <a:rPr lang="en-US" altLang="zh-CN" sz="2000" b="1">
                <a:solidFill>
                  <a:srgbClr val="FF0000"/>
                </a:solidFill>
              </a:rPr>
              <a:t> f(x)</a:t>
            </a:r>
            <a:r>
              <a:rPr lang="zh-CN" altLang="en-US" sz="2000" b="1">
                <a:solidFill>
                  <a:srgbClr val="FF0000"/>
                </a:solidFill>
              </a:rPr>
              <a:t>的平均变化率是针对区间而言的</a:t>
            </a:r>
            <a:r>
              <a:rPr lang="zh-CN" altLang="en-US" b="1">
                <a:solidFill>
                  <a:srgbClr val="FF0000"/>
                </a:solidFill>
              </a:rPr>
              <a:t>。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/>
          <p:nvPr/>
        </p:nvSpPr>
        <p:spPr>
          <a:xfrm>
            <a:off x="1116330" y="1784668"/>
            <a:ext cx="10119360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例</a:t>
            </a:r>
            <a:r>
              <a:rPr lang="en-US" altLang="zh-CN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：某婴儿从出生到第12个月的体重变化如图所示，试分别计算从出生</a:t>
            </a:r>
            <a:endParaRPr lang="zh-CN" altLang="en-US" sz="3200" b="1" baseline="30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>
              <a:buClrTx/>
              <a:buSzTx/>
              <a:buFontTx/>
            </a:pPr>
            <a:r>
              <a:rPr lang="zh-CN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到第3个月与第6个月到第12个月该婴儿体重的平均变化率．</a:t>
            </a:r>
            <a:endParaRPr lang="zh-CN" altLang="en-US" sz="3200" b="1" baseline="30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4579" name="Group 5"/>
          <p:cNvGrpSpPr/>
          <p:nvPr/>
        </p:nvGrpSpPr>
        <p:grpSpPr>
          <a:xfrm>
            <a:off x="48260" y="2770505"/>
            <a:ext cx="4156710" cy="2676083"/>
            <a:chOff x="1564" y="2296"/>
            <a:chExt cx="2677" cy="1632"/>
          </a:xfrm>
        </p:grpSpPr>
        <p:sp>
          <p:nvSpPr>
            <p:cNvPr id="24581" name="Text Box 6"/>
            <p:cNvSpPr txBox="1"/>
            <p:nvPr/>
          </p:nvSpPr>
          <p:spPr>
            <a:xfrm>
              <a:off x="3652" y="3702"/>
              <a:ext cx="589" cy="2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CN" sz="2800" i="1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t/</a:t>
              </a:r>
              <a:r>
                <a:rPr lang="zh-CN" altLang="en-US" sz="28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月</a:t>
              </a:r>
              <a:endParaRPr lang="zh-CN" altLang="en-US" sz="28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1847" y="3612"/>
              <a:ext cx="23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H="1" flipV="1">
              <a:off x="1837" y="2296"/>
              <a:ext cx="0" cy="13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584" name="Text Box 9"/>
            <p:cNvSpPr txBox="1"/>
            <p:nvPr/>
          </p:nvSpPr>
          <p:spPr>
            <a:xfrm>
              <a:off x="1882" y="2296"/>
              <a:ext cx="544" cy="2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CN" sz="2800" i="1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W</a:t>
              </a:r>
              <a:r>
                <a:rPr lang="en-US" altLang="zh-CN" sz="28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/kg</a:t>
              </a:r>
              <a:endPara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585" name="Text Box 10"/>
            <p:cNvSpPr txBox="1"/>
            <p:nvPr/>
          </p:nvSpPr>
          <p:spPr>
            <a:xfrm>
              <a:off x="2562" y="3657"/>
              <a:ext cx="227" cy="2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CN" sz="28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6</a:t>
              </a:r>
              <a:endPara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586" name="Text Box 11"/>
            <p:cNvSpPr txBox="1"/>
            <p:nvPr/>
          </p:nvSpPr>
          <p:spPr>
            <a:xfrm>
              <a:off x="2109" y="3657"/>
              <a:ext cx="227" cy="2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CN" sz="28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3</a:t>
              </a:r>
              <a:endPara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587" name="Text Box 12"/>
            <p:cNvSpPr txBox="1"/>
            <p:nvPr/>
          </p:nvSpPr>
          <p:spPr>
            <a:xfrm>
              <a:off x="3016" y="3657"/>
              <a:ext cx="227" cy="2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CN" sz="28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9</a:t>
              </a:r>
              <a:endPara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588" name="Text Box 13"/>
            <p:cNvSpPr txBox="1"/>
            <p:nvPr/>
          </p:nvSpPr>
          <p:spPr>
            <a:xfrm>
              <a:off x="3424" y="3657"/>
              <a:ext cx="318" cy="2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CN" sz="28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12</a:t>
              </a:r>
              <a:endPara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589" name="Text Box 14"/>
            <p:cNvSpPr txBox="1"/>
            <p:nvPr/>
          </p:nvSpPr>
          <p:spPr>
            <a:xfrm>
              <a:off x="1564" y="3326"/>
              <a:ext cx="454" cy="2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CN" sz="28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3.5</a:t>
              </a:r>
              <a:endPara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590" name="Text Box 15"/>
            <p:cNvSpPr txBox="1"/>
            <p:nvPr/>
          </p:nvSpPr>
          <p:spPr>
            <a:xfrm>
              <a:off x="1564" y="2931"/>
              <a:ext cx="409" cy="2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CN" sz="28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6.5</a:t>
              </a:r>
              <a:endPara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591" name="Text Box 16"/>
            <p:cNvSpPr txBox="1"/>
            <p:nvPr/>
          </p:nvSpPr>
          <p:spPr>
            <a:xfrm>
              <a:off x="1564" y="2737"/>
              <a:ext cx="454" cy="2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CN" sz="28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8.6</a:t>
              </a:r>
              <a:endPara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592" name="Text Box 17"/>
            <p:cNvSpPr txBox="1"/>
            <p:nvPr/>
          </p:nvSpPr>
          <p:spPr>
            <a:xfrm>
              <a:off x="1610" y="2478"/>
              <a:ext cx="409" cy="2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altLang="zh-CN" sz="28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11</a:t>
              </a:r>
              <a:endPara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4" name="Freeform 18"/>
            <p:cNvSpPr/>
            <p:nvPr/>
          </p:nvSpPr>
          <p:spPr bwMode="auto">
            <a:xfrm>
              <a:off x="1841" y="2551"/>
              <a:ext cx="1682" cy="828"/>
            </a:xfrm>
            <a:custGeom>
              <a:avLst/>
              <a:gdLst/>
              <a:ahLst/>
              <a:cxnLst>
                <a:cxn ang="0">
                  <a:pos x="2" y="828"/>
                </a:cxn>
                <a:cxn ang="0">
                  <a:pos x="86" y="600"/>
                </a:cxn>
                <a:cxn ang="0">
                  <a:pos x="218" y="504"/>
                </a:cxn>
                <a:cxn ang="0">
                  <a:pos x="398" y="396"/>
                </a:cxn>
                <a:cxn ang="0">
                  <a:pos x="578" y="312"/>
                </a:cxn>
                <a:cxn ang="0">
                  <a:pos x="698" y="276"/>
                </a:cxn>
                <a:cxn ang="0">
                  <a:pos x="734" y="252"/>
                </a:cxn>
                <a:cxn ang="0">
                  <a:pos x="830" y="228"/>
                </a:cxn>
                <a:cxn ang="0">
                  <a:pos x="1010" y="168"/>
                </a:cxn>
                <a:cxn ang="0">
                  <a:pos x="1202" y="132"/>
                </a:cxn>
                <a:cxn ang="0">
                  <a:pos x="1682" y="0"/>
                </a:cxn>
              </a:cxnLst>
              <a:rect l="0" t="0" r="r" b="b"/>
              <a:pathLst>
                <a:path w="1682" h="826">
                  <a:moveTo>
                    <a:pt x="2" y="828"/>
                  </a:moveTo>
                  <a:cubicBezTo>
                    <a:pt x="11" y="725"/>
                    <a:pt x="0" y="658"/>
                    <a:pt x="86" y="600"/>
                  </a:cubicBezTo>
                  <a:cubicBezTo>
                    <a:pt x="122" y="546"/>
                    <a:pt x="167" y="532"/>
                    <a:pt x="218" y="504"/>
                  </a:cubicBezTo>
                  <a:cubicBezTo>
                    <a:pt x="280" y="469"/>
                    <a:pt x="335" y="428"/>
                    <a:pt x="398" y="396"/>
                  </a:cubicBezTo>
                  <a:cubicBezTo>
                    <a:pt x="445" y="372"/>
                    <a:pt x="526" y="327"/>
                    <a:pt x="578" y="312"/>
                  </a:cubicBezTo>
                  <a:cubicBezTo>
                    <a:pt x="607" y="304"/>
                    <a:pt x="677" y="290"/>
                    <a:pt x="698" y="276"/>
                  </a:cubicBezTo>
                  <a:cubicBezTo>
                    <a:pt x="710" y="268"/>
                    <a:pt x="720" y="257"/>
                    <a:pt x="734" y="252"/>
                  </a:cubicBezTo>
                  <a:cubicBezTo>
                    <a:pt x="765" y="241"/>
                    <a:pt x="798" y="236"/>
                    <a:pt x="830" y="228"/>
                  </a:cubicBezTo>
                  <a:cubicBezTo>
                    <a:pt x="890" y="213"/>
                    <a:pt x="951" y="188"/>
                    <a:pt x="1010" y="168"/>
                  </a:cubicBezTo>
                  <a:cubicBezTo>
                    <a:pt x="1070" y="148"/>
                    <a:pt x="1141" y="147"/>
                    <a:pt x="1202" y="132"/>
                  </a:cubicBezTo>
                  <a:cubicBezTo>
                    <a:pt x="1362" y="92"/>
                    <a:pt x="1516" y="0"/>
                    <a:pt x="168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355" name="Line 19"/>
            <p:cNvSpPr>
              <a:spLocks noChangeShapeType="1"/>
            </p:cNvSpPr>
            <p:nvPr/>
          </p:nvSpPr>
          <p:spPr bwMode="auto">
            <a:xfrm flipH="1" flipV="1">
              <a:off x="2200" y="2977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356" name="Line 20"/>
            <p:cNvSpPr>
              <a:spLocks noChangeShapeType="1"/>
            </p:cNvSpPr>
            <p:nvPr/>
          </p:nvSpPr>
          <p:spPr bwMode="auto">
            <a:xfrm>
              <a:off x="1837" y="2977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 flipH="1" flipV="1">
              <a:off x="2653" y="2795"/>
              <a:ext cx="0" cy="8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>
              <a:off x="1837" y="2795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 flipH="1" flipV="1">
              <a:off x="3515" y="2523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360" name="Line 24"/>
            <p:cNvSpPr>
              <a:spLocks noChangeShapeType="1"/>
            </p:cNvSpPr>
            <p:nvPr/>
          </p:nvSpPr>
          <p:spPr bwMode="auto">
            <a:xfrm flipV="1">
              <a:off x="1837" y="2545"/>
              <a:ext cx="1677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65" y="1651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809115" y="68135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4316730" y="641985"/>
            <a:ext cx="315722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eaLnBrk="1" hangingPunct="1"/>
            <a:r>
              <a:rPr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例题讲解</a:t>
            </a:r>
            <a:endParaRPr lang="zh-CN" altLang="en-US" sz="4400"/>
          </a:p>
        </p:txBody>
      </p:sp>
      <p:sp>
        <p:nvSpPr>
          <p:cNvPr id="4" name="文本框 3"/>
          <p:cNvSpPr txBox="1"/>
          <p:nvPr/>
        </p:nvSpPr>
        <p:spPr>
          <a:xfrm>
            <a:off x="3964940" y="3142615"/>
            <a:ext cx="822706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buClrTx/>
              <a:buSzTx/>
              <a:buNone/>
            </a:pP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思考：如何解释从出生到第3个月，婴儿体重平均变化率为1（kg/月）？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楷体_GB2312" panose="02010609030101010101" pitchFamily="49" charset="-122"/>
              <a:ea typeface="楷体_GB2312" panose="0201060903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87265" y="3658870"/>
            <a:ext cx="55327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SzTx/>
              <a:buFontTx/>
            </a:pP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本题中两个不同平均变化率的实际意义是什么？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楷体_GB2312" panose="02010609030101010101" pitchFamily="49" charset="-122"/>
              <a:ea typeface="楷体_GB2312" panose="0201060903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74040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56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例题讲解</a:t>
            </a:r>
            <a:endParaRPr kumimoji="0" lang="zh-CN" altLang="en-US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764540" y="1461135"/>
                <a:ext cx="9653905" cy="848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3200" b="1" baseline="30000">
                    <a:latin typeface="Times New Roman" panose="02020603050405020304" pitchFamily="18" charset="0"/>
                  </a:rPr>
                  <a:t>变式：水经过虹吸管从容器甲流向容器乙，</a:t>
                </a:r>
                <a14:m>
                  <m:oMath xmlns:m="http://schemas.openxmlformats.org/officeDocument/2006/math">
                    <m:r>
                      <a:rPr lang="zh-CN" altLang="en-US" sz="3200" b="1" baseline="30000">
                        <a:latin typeface="Times New Roman" panose="02020603050405020304" pitchFamily="18" charset="0"/>
                      </a:rPr>
                      <m:t>𝒕</m:t>
                    </m:r>
                  </m:oMath>
                </a14:m>
                <a:r>
                  <a:rPr lang="zh-CN" altLang="en-US" sz="3200" b="1" baseline="30000">
                    <a:latin typeface="Times New Roman" panose="02020603050405020304" pitchFamily="18" charset="0"/>
                  </a:rPr>
                  <a:t> s 后容器甲中水的体积 </a:t>
                </a:r>
                <a14:m>
                  <m:oMath xmlns:m="http://schemas.openxmlformats.org/officeDocument/2006/math">
                    <m:r>
                      <a:rPr lang="zh-CN" altLang="en-US" sz="3200" b="1" baseline="30000">
                        <a:latin typeface="Times New Roman" panose="02020603050405020304" pitchFamily="18" charset="0"/>
                      </a:rPr>
                      <m:t>𝒗</m:t>
                    </m:r>
                    <m:r>
                      <a:rPr lang="zh-CN" altLang="en-US" sz="3200" b="1" baseline="30000">
                        <a:latin typeface="Times New Roman" panose="02020603050405020304" pitchFamily="18" charset="0"/>
                      </a:rPr>
                      <m:t>(</m:t>
                    </m:r>
                    <m:r>
                      <a:rPr lang="zh-CN" altLang="en-US" sz="3200" b="1" baseline="30000">
                        <a:latin typeface="Times New Roman" panose="02020603050405020304" pitchFamily="18" charset="0"/>
                      </a:rPr>
                      <m:t>𝒕</m:t>
                    </m:r>
                    <m:r>
                      <a:rPr lang="zh-CN" altLang="en-US" sz="3200" b="1" baseline="30000">
                        <a:latin typeface="Times New Roman" panose="02020603050405020304" pitchFamily="18" charset="0"/>
                      </a:rPr>
                      <m:t>)=</m:t>
                    </m:r>
                    <m:r>
                      <a:rPr lang="zh-CN" altLang="en-US" sz="3200" b="1" baseline="30000">
                        <a:latin typeface="Times New Roman" panose="02020603050405020304" pitchFamily="18" charset="0"/>
                      </a:rPr>
                      <m:t>𝟓</m:t>
                    </m:r>
                    <m:sSup>
                      <m:sSupPr>
                        <m:ctrlPr>
                          <a:rPr lang="zh-CN" altLang="en-US" sz="3200" b="1" baseline="30000">
                            <a:latin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zh-CN" altLang="en-US" sz="3200" b="1" baseline="30000">
                            <a:latin typeface="Times New Roman" panose="02020603050405020304" pitchFamily="18" charset="0"/>
                          </a:rPr>
                          <m:t>𝒆</m:t>
                        </m:r>
                      </m:e>
                      <m:sup>
                        <m:r>
                          <a:rPr lang="zh-CN" altLang="en-US" sz="3200" b="1" baseline="30000">
                            <a:latin typeface="Times New Roman" panose="02020603050405020304" pitchFamily="18" charset="0"/>
                          </a:rPr>
                          <m:t>−</m:t>
                        </m:r>
                        <m:r>
                          <a:rPr lang="zh-CN" altLang="en-US" sz="3200" b="1" baseline="30000">
                            <a:latin typeface="Times New Roman" panose="02020603050405020304" pitchFamily="18" charset="0"/>
                          </a:rPr>
                          <m:t>𝟎</m:t>
                        </m:r>
                        <m:r>
                          <a:rPr lang="zh-CN" altLang="en-US" sz="3200" b="1" baseline="30000">
                            <a:latin typeface="Times New Roman" panose="02020603050405020304" pitchFamily="18" charset="0"/>
                          </a:rPr>
                          <m:t>.</m:t>
                        </m:r>
                        <m:r>
                          <a:rPr lang="zh-CN" altLang="en-US" sz="3200" b="1" baseline="30000">
                            <a:latin typeface="Times New Roman" panose="02020603050405020304" pitchFamily="18" charset="0"/>
                          </a:rPr>
                          <m:t>𝟏</m:t>
                        </m:r>
                        <m:r>
                          <a:rPr lang="zh-CN" altLang="en-US" sz="3200" b="1" baseline="30000">
                            <a:latin typeface="Times New Roman" panose="02020603050405020304" pitchFamily="18" charset="0"/>
                          </a:rPr>
                          <m:t>𝒕</m:t>
                        </m:r>
                      </m:sup>
                    </m:sSup>
                    <m:r>
                      <a:rPr lang="zh-CN" altLang="en-US" sz="3200" b="1" baseline="30000">
                        <a:latin typeface="Times New Roman" panose="02020603050405020304" pitchFamily="18" charset="0"/>
                      </a:rPr>
                      <m:t>(单位：</m:t>
                    </m:r>
                    <m:sSup>
                      <m:sSupPr>
                        <m:ctrlPr>
                          <a:rPr lang="zh-CN" altLang="en-US" sz="3200" b="1" baseline="30000">
                            <a:latin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zh-CN" altLang="en-US" sz="3200" b="1" baseline="30000">
                            <a:latin typeface="Times New Roman" panose="02020603050405020304" pitchFamily="18" charset="0"/>
                          </a:rPr>
                          <m:t>𝒄𝒎</m:t>
                        </m:r>
                      </m:e>
                      <m:sup>
                        <m:r>
                          <a:rPr lang="zh-CN" altLang="en-US" sz="3200" b="1" baseline="30000">
                            <a:latin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zh-CN" altLang="en-US" sz="3200" b="1" baseline="30000">
                        <a:latin typeface="Times New Roman" panose="02020603050405020304" pitchFamily="18" charset="0"/>
                      </a:rPr>
                      <m:t>,)</m:t>
                    </m:r>
                  </m:oMath>
                </a14:m>
                <a:r>
                  <a:rPr lang="zh-CN" altLang="en-US" sz="3200" b="1" baseline="30000">
                    <a:latin typeface="Times New Roman" panose="02020603050405020304" pitchFamily="18" charset="0"/>
                  </a:rPr>
                  <a:t>试计算第一个10 </a:t>
                </a:r>
                <a14:m>
                  <m:oMath xmlns:m="http://schemas.openxmlformats.org/officeDocument/2006/math">
                    <m:r>
                      <a:rPr lang="zh-CN" altLang="en-US" sz="3200" b="1" baseline="30000">
                        <a:latin typeface="Times New Roman" panose="02020603050405020304" pitchFamily="18" charset="0"/>
                      </a:rPr>
                      <m:t>𝒔</m:t>
                    </m:r>
                    <m:r>
                      <a:rPr lang="zh-CN" altLang="en-US" sz="3200" b="1" baseline="30000">
                        <a:latin typeface="Times New Roman" panose="02020603050405020304" pitchFamily="18" charset="0"/>
                      </a:rPr>
                      <m:t>  </m:t>
                    </m:r>
                  </m:oMath>
                </a14:m>
                <a:r>
                  <a:rPr lang="zh-CN" altLang="en-US" sz="3200" b="1" baseline="30000">
                    <a:latin typeface="Times New Roman" panose="02020603050405020304" pitchFamily="18" charset="0"/>
                  </a:rPr>
                  <a:t>内的平均变化率.</a:t>
                </a:r>
                <a14:m>
                  <m:oMath xmlns:m="http://schemas.openxmlformats.org/officeDocument/2006/math">
                    <m:r>
                      <a:rPr lang="en-US" altLang="zh-CN" sz="3200" b="1" i="1" baseline="30000">
                        <a:latin typeface="Cambria Math" panose="02040503050406030204" charset="0"/>
                        <a:cs typeface="Cambria Math" panose="02040503050406030204" charset="0"/>
                      </a:rPr>
                      <m:t>（</m:t>
                    </m:r>
                    <m:r>
                      <a:rPr lang="zh-CN" altLang="en-US" sz="3200" b="1" i="1" baseline="30000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其中</m:t>
                    </m:r>
                    <m:r>
                      <a:rPr lang="en-US" altLang="zh-CN" sz="3200" b="1" i="1" baseline="30000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𝟓</m:t>
                    </m:r>
                    <m:sSup>
                      <m:sSupPr>
                        <m:ctrlPr>
                          <a:rPr lang="en-US" altLang="zh-CN" sz="3200" b="1" i="1" baseline="30000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sz="3200" b="1" i="1" baseline="30000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𝒆</m:t>
                        </m:r>
                      </m:e>
                      <m:sup>
                        <m:r>
                          <a:rPr lang="en-US" altLang="zh-CN" sz="3200" b="1" i="1" baseline="30000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−</m:t>
                        </m:r>
                        <m:r>
                          <a:rPr lang="en-US" altLang="zh-CN" sz="3200" b="1" i="1" baseline="30000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𝟏</m:t>
                        </m:r>
                      </m:sup>
                    </m:sSup>
                    <m:r>
                      <a:rPr lang="en-US" altLang="zh-CN" sz="3200" b="1" i="1" baseline="30000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≈</m:t>
                    </m:r>
                    <m:r>
                      <a:rPr lang="en-US" altLang="zh-CN" sz="3200" b="1" i="1" baseline="30000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𝟏</m:t>
                    </m:r>
                    <m:r>
                      <a:rPr lang="en-US" altLang="zh-CN" sz="3200" b="1" i="1" baseline="30000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sz="3200" b="1" i="1" baseline="30000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𝟖𝟑𝟗</m:t>
                    </m:r>
                    <m:r>
                      <a:rPr lang="en-US" altLang="zh-CN" sz="3200" b="1" i="1" baseline="30000">
                        <a:latin typeface="Cambria Math" panose="02040503050406030204" charset="0"/>
                        <a:cs typeface="Cambria Math" panose="02040503050406030204" charset="0"/>
                      </a:rPr>
                      <m:t>）</m:t>
                    </m:r>
                  </m:oMath>
                </a14:m>
                <a:endParaRPr lang="zh-CN" altLang="en-US" sz="3200" b="1" baseline="3000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40" y="1461135"/>
                <a:ext cx="9653905" cy="848360"/>
              </a:xfrm>
              <a:prstGeom prst="rect">
                <a:avLst/>
              </a:prstGeom>
              <a:blipFill rotWithShape="1">
                <a:blip r:embed="rId4"/>
                <a:stretch>
                  <a:fillRect t="-92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7472045" y="3674745"/>
            <a:ext cx="10795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8203" name="Group 38"/>
          <p:cNvGrpSpPr/>
          <p:nvPr/>
        </p:nvGrpSpPr>
        <p:grpSpPr>
          <a:xfrm>
            <a:off x="7472045" y="3446145"/>
            <a:ext cx="1084263" cy="1228725"/>
            <a:chOff x="1488" y="1248"/>
            <a:chExt cx="683" cy="774"/>
          </a:xfrm>
        </p:grpSpPr>
        <p:sp>
          <p:nvSpPr>
            <p:cNvPr id="21543" name="Line 39"/>
            <p:cNvSpPr>
              <a:spLocks noChangeShapeType="1"/>
            </p:cNvSpPr>
            <p:nvPr/>
          </p:nvSpPr>
          <p:spPr bwMode="auto">
            <a:xfrm flipH="1">
              <a:off x="1488" y="1248"/>
              <a:ext cx="0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544" name="Line 40"/>
            <p:cNvSpPr>
              <a:spLocks noChangeShapeType="1"/>
            </p:cNvSpPr>
            <p:nvPr/>
          </p:nvSpPr>
          <p:spPr bwMode="auto">
            <a:xfrm>
              <a:off x="1488" y="2022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545" name="Line 41"/>
            <p:cNvSpPr>
              <a:spLocks noChangeShapeType="1"/>
            </p:cNvSpPr>
            <p:nvPr/>
          </p:nvSpPr>
          <p:spPr bwMode="auto">
            <a:xfrm flipH="1" flipV="1">
              <a:off x="2171" y="1248"/>
              <a:ext cx="0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7472045" y="4176395"/>
            <a:ext cx="10795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H="1" flipV="1">
            <a:off x="8005445" y="3065145"/>
            <a:ext cx="0" cy="142240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</a:ln>
          <a:effectLst/>
        </p:spPr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8005445" y="3065145"/>
            <a:ext cx="1728788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</a:ln>
          <a:effectLst/>
        </p:spPr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49" name="Text Box 45"/>
          <p:cNvSpPr txBox="1">
            <a:spLocks noChangeArrowheads="1"/>
          </p:cNvSpPr>
          <p:nvPr/>
        </p:nvSpPr>
        <p:spPr bwMode="auto">
          <a:xfrm>
            <a:off x="7700645" y="5046345"/>
            <a:ext cx="609600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lIns="92075" tIns="46038" rIns="92075" bIns="46038">
            <a:spAutoFit/>
          </a:bodyPr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甲</a:t>
            </a:r>
            <a:endParaRPr kumimoji="0" lang="zh-CN" altLang="en-US" sz="2400" b="1" kern="1200" cap="none" spc="0" normalizeH="0" baseline="0" noProof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8209" name="Group 47"/>
          <p:cNvGrpSpPr/>
          <p:nvPr/>
        </p:nvGrpSpPr>
        <p:grpSpPr>
          <a:xfrm>
            <a:off x="9207183" y="3970020"/>
            <a:ext cx="1084262" cy="1228725"/>
            <a:chOff x="1488" y="1248"/>
            <a:chExt cx="683" cy="774"/>
          </a:xfrm>
        </p:grpSpPr>
        <p:sp>
          <p:nvSpPr>
            <p:cNvPr id="21552" name="Line 48"/>
            <p:cNvSpPr>
              <a:spLocks noChangeShapeType="1"/>
            </p:cNvSpPr>
            <p:nvPr/>
          </p:nvSpPr>
          <p:spPr bwMode="auto">
            <a:xfrm flipH="1">
              <a:off x="1488" y="1248"/>
              <a:ext cx="0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553" name="Line 49"/>
            <p:cNvSpPr>
              <a:spLocks noChangeShapeType="1"/>
            </p:cNvSpPr>
            <p:nvPr/>
          </p:nvSpPr>
          <p:spPr bwMode="auto">
            <a:xfrm>
              <a:off x="1488" y="2022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554" name="Line 50"/>
            <p:cNvSpPr>
              <a:spLocks noChangeShapeType="1"/>
            </p:cNvSpPr>
            <p:nvPr/>
          </p:nvSpPr>
          <p:spPr bwMode="auto">
            <a:xfrm flipH="1" flipV="1">
              <a:off x="2171" y="1248"/>
              <a:ext cx="0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9211945" y="4665345"/>
            <a:ext cx="10795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56" name="Line 52"/>
          <p:cNvSpPr>
            <a:spLocks noChangeShapeType="1"/>
          </p:cNvSpPr>
          <p:nvPr/>
        </p:nvSpPr>
        <p:spPr bwMode="auto">
          <a:xfrm flipH="1">
            <a:off x="9734233" y="3065145"/>
            <a:ext cx="0" cy="180975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</a:ln>
          <a:effectLst/>
        </p:spPr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45320" y="5309235"/>
            <a:ext cx="41275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zh-CN" altLang="en-US" b="1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乙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64540" y="5398770"/>
            <a:ext cx="6813550" cy="1291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思考：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变式中的平均变化率的实际意义是什么？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楷体_GB2312" panose="02010609030101010101" pitchFamily="49" charset="-122"/>
              <a:ea typeface="楷体_GB2312" panose="02010609030101010101" pitchFamily="49" charset="-122"/>
              <a:sym typeface="+mn-ea"/>
            </a:endParaRPr>
          </a:p>
          <a:p>
            <a:pPr algn="l"/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       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负号表示容器甲中的水在减少，但是否表示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  <a:latin typeface="楷体_GB2312" panose="02010609030101010101" pitchFamily="49" charset="-122"/>
              <a:ea typeface="楷体_GB2312" panose="02010609030101010101" pitchFamily="49" charset="-122"/>
              <a:sym typeface="+mn-ea"/>
            </a:endParaRPr>
          </a:p>
          <a:p>
            <a:pPr algn="l"/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 </a:t>
            </a:r>
            <a:r>
              <a:rPr lang="en-US" altLang="zh-CN" sz="2000" b="1">
                <a:solidFill>
                  <a:schemeClr val="tx2">
                    <a:lumMod val="75000"/>
                    <a:lumOff val="2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      10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秒内每一时刻容器甲中水的体积减少的速度呢？</a:t>
            </a:r>
            <a:r>
              <a:rPr lang="zh-CN" altLang="en-US" b="1">
                <a:solidFill>
                  <a:schemeClr val="accent1">
                    <a:lumMod val="7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 </a:t>
            </a:r>
            <a:endParaRPr lang="zh-CN" altLang="en-US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zh-CN" altLang="en-US" b="1">
              <a:solidFill>
                <a:schemeClr val="accent1">
                  <a:lumMod val="75000"/>
                </a:schemeClr>
              </a:solidFill>
              <a:latin typeface="楷体_GB2312" panose="02010609030101010101" pitchFamily="49" charset="-122"/>
              <a:ea typeface="楷体_GB2312" panose="02010609030101010101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64540" y="4647565"/>
            <a:ext cx="452247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2000" b="1">
                <a:solidFill>
                  <a:srgbClr val="000099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乙容器中水的体积平均变化率为多少？</a:t>
            </a:r>
            <a:endParaRPr lang="zh-CN" altLang="en-US" sz="200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900" y="2306955"/>
            <a:ext cx="6809105" cy="2045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2509500" y="12204700"/>
            <a:ext cx="330200" cy="254000"/>
          </a:xfrm>
          <a:prstGeom prst="cube">
            <a:avLst/>
          </a:prstGeom>
        </p:spPr>
      </p:pic>
      <p:grpSp>
        <p:nvGrpSpPr>
          <p:cNvPr id="11268" name="Group 20"/>
          <p:cNvGrpSpPr/>
          <p:nvPr/>
        </p:nvGrpSpPr>
        <p:grpSpPr>
          <a:xfrm>
            <a:off x="1272540" y="1636395"/>
            <a:ext cx="8950326" cy="500063"/>
            <a:chOff x="476" y="992"/>
            <a:chExt cx="5638" cy="315"/>
          </a:xfrm>
        </p:grpSpPr>
        <p:sp>
          <p:nvSpPr>
            <p:cNvPr id="11270" name="Text Box 11"/>
            <p:cNvSpPr txBox="1"/>
            <p:nvPr/>
          </p:nvSpPr>
          <p:spPr>
            <a:xfrm>
              <a:off x="476" y="1048"/>
              <a:ext cx="5638" cy="2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  <a:buClrTx/>
                <a:buSzTx/>
                <a:buFontTx/>
              </a:pPr>
              <a:r>
                <a:rPr lang="zh-CN" altLang="en-US" sz="3200" b="1" baseline="30000">
                  <a:latin typeface="Times New Roman" panose="02020603050405020304" pitchFamily="18" charset="0"/>
                  <a:sym typeface="+mn-ea"/>
                </a:rPr>
                <a:t>例</a:t>
              </a:r>
              <a:r>
                <a:rPr lang="en-US" altLang="zh-CN" sz="3200" b="1" baseline="30000">
                  <a:latin typeface="Times New Roman" panose="02020603050405020304" pitchFamily="18" charset="0"/>
                  <a:sym typeface="+mn-ea"/>
                </a:rPr>
                <a:t>2</a:t>
              </a:r>
              <a:r>
                <a:rPr lang="zh-CN" altLang="en-US" sz="3200" b="1" baseline="30000">
                  <a:latin typeface="Times New Roman" panose="02020603050405020304" pitchFamily="18" charset="0"/>
                  <a:sym typeface="+mn-ea"/>
                </a:rPr>
                <a:t>：</a:t>
              </a:r>
              <a:r>
                <a:rPr lang="zh-CN" altLang="en-US" sz="3200" b="1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已知函数              </a:t>
              </a:r>
              <a:r>
                <a:rPr lang="en-US" altLang="zh-CN" sz="3200" b="1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    </a:t>
              </a:r>
              <a:r>
                <a:rPr lang="zh-CN" altLang="en-US" sz="3200" b="1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，分别计算       </a:t>
              </a:r>
              <a:r>
                <a:rPr lang="en-US" altLang="zh-CN" sz="3200" b="1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  </a:t>
              </a:r>
              <a:r>
                <a:rPr lang="zh-CN" altLang="en-US" sz="3200" b="1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 在下列区间上的平均变化率： </a:t>
              </a:r>
              <a:endParaRPr lang="zh-CN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1266" name="Object 12"/>
            <p:cNvGraphicFramePr>
              <a:graphicFrameLocks noChangeAspect="1"/>
            </p:cNvGraphicFramePr>
            <p:nvPr/>
          </p:nvGraphicFramePr>
          <p:xfrm>
            <a:off x="1647" y="992"/>
            <a:ext cx="768" cy="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7" name="" r:id="rId2" imgW="635000" imgH="228600" progId="Equation.3">
                    <p:embed/>
                  </p:oleObj>
                </mc:Choice>
                <mc:Fallback>
                  <p:oleObj name="" r:id="rId2" imgW="635000" imgH="228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647" y="992"/>
                          <a:ext cx="768" cy="2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7" name="Object 13"/>
            <p:cNvGraphicFramePr>
              <a:graphicFrameLocks noChangeAspect="1"/>
            </p:cNvGraphicFramePr>
            <p:nvPr/>
          </p:nvGraphicFramePr>
          <p:xfrm>
            <a:off x="3193" y="992"/>
            <a:ext cx="476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8" name="" r:id="rId4" imgW="342900" imgH="203200" progId="Equation.3">
                    <p:embed/>
                  </p:oleObj>
                </mc:Choice>
                <mc:Fallback>
                  <p:oleObj name="" r:id="rId4" imgW="342900" imgH="2032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193" y="992"/>
                          <a:ext cx="476" cy="27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69" name="Text Box 22"/>
          <p:cNvSpPr txBox="1"/>
          <p:nvPr/>
        </p:nvSpPr>
        <p:spPr>
          <a:xfrm>
            <a:off x="1009650" y="2306955"/>
            <a:ext cx="3197225" cy="2068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[1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3]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；</a:t>
            </a:r>
            <a:endParaRPr lang="zh-CN" altLang="en-US" sz="3600" b="1" baseline="30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[1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2]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；</a:t>
            </a:r>
            <a:endParaRPr lang="zh-CN" altLang="en-US" sz="3600" b="1" baseline="30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[1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1.1]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；</a:t>
            </a:r>
            <a:endParaRPr lang="zh-CN" altLang="en-US" sz="3600" b="1" baseline="30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[1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1.001]</a:t>
            </a:r>
            <a:r>
              <a:rPr lang="zh-CN" altLang="en-US" sz="36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；</a:t>
            </a:r>
            <a:endParaRPr lang="zh-CN" altLang="en-US" sz="3600" b="1" baseline="30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6">
            <a:alphaModFix amt="8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65" y="1651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937895" y="5284470"/>
            <a:ext cx="609092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思考：</a:t>
            </a:r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你在解本题的过程中你发现了什么规律？</a:t>
            </a:r>
            <a:endParaRPr kumimoji="0" lang="zh-CN" altLang="en-US" sz="2000" b="1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楷体_GB2312" panose="02010609030101010101" pitchFamily="49" charset="-122"/>
              <a:cs typeface="+mn-cs"/>
            </a:endParaRPr>
          </a:p>
          <a:p>
            <a:pPr algn="l"/>
            <a:r>
              <a:rPr lang="zh-CN" altLang="en-US" b="1">
                <a:solidFill>
                  <a:schemeClr val="accent1">
                    <a:lumMod val="7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 </a:t>
            </a:r>
            <a:endParaRPr lang="zh-CN" altLang="en-US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zh-CN" altLang="en-US"/>
          </a:p>
        </p:txBody>
      </p:sp>
      <p:grpSp>
        <p:nvGrpSpPr>
          <p:cNvPr id="4" name="Group 69"/>
          <p:cNvGrpSpPr/>
          <p:nvPr/>
        </p:nvGrpSpPr>
        <p:grpSpPr>
          <a:xfrm>
            <a:off x="6931660" y="3058795"/>
            <a:ext cx="3786505" cy="3206115"/>
            <a:chOff x="1026" y="529"/>
            <a:chExt cx="3810" cy="3360"/>
          </a:xfrm>
        </p:grpSpPr>
        <p:grpSp>
          <p:nvGrpSpPr>
            <p:cNvPr id="12297" name="Group 34"/>
            <p:cNvGrpSpPr/>
            <p:nvPr/>
          </p:nvGrpSpPr>
          <p:grpSpPr>
            <a:xfrm>
              <a:off x="1026" y="529"/>
              <a:ext cx="3810" cy="3360"/>
              <a:chOff x="1565" y="433"/>
              <a:chExt cx="3810" cy="3360"/>
            </a:xfrm>
          </p:grpSpPr>
          <p:sp>
            <p:nvSpPr>
              <p:cNvPr id="84003" name="Line 35"/>
              <p:cNvSpPr>
                <a:spLocks noChangeShapeType="1"/>
              </p:cNvSpPr>
              <p:nvPr/>
            </p:nvSpPr>
            <p:spPr bwMode="auto">
              <a:xfrm>
                <a:off x="1565" y="3113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tailEnd type="triangle" w="med" len="med"/>
              </a:ln>
              <a:effectLst/>
            </p:spPr>
            <p:txBody>
              <a:bodyPr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4400" b="0" i="0" u="none" strike="noStrike" kern="120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84004" name="Line 36"/>
              <p:cNvSpPr>
                <a:spLocks noChangeShapeType="1"/>
              </p:cNvSpPr>
              <p:nvPr/>
            </p:nvSpPr>
            <p:spPr bwMode="auto">
              <a:xfrm flipH="1" flipV="1">
                <a:off x="3424" y="436"/>
                <a:ext cx="0" cy="33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tailEnd type="triangle" w="med" len="med"/>
              </a:ln>
              <a:effectLst/>
            </p:spPr>
            <p:txBody>
              <a:bodyPr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4400" b="0" i="0" u="none" strike="noStrike" kern="120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84005" name="Freeform 37"/>
              <p:cNvSpPr/>
              <p:nvPr/>
            </p:nvSpPr>
            <p:spPr bwMode="auto">
              <a:xfrm>
                <a:off x="1882" y="935"/>
                <a:ext cx="2903" cy="21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90" y="1542"/>
                  </a:cxn>
                  <a:cxn ang="0">
                    <a:pos x="1089" y="0"/>
                  </a:cxn>
                </a:cxnLst>
                <a:rect l="0" t="0" r="r" b="b"/>
                <a:pathLst>
                  <a:path w="1089" h="1542">
                    <a:moveTo>
                      <a:pt x="0" y="0"/>
                    </a:moveTo>
                    <a:cubicBezTo>
                      <a:pt x="204" y="771"/>
                      <a:pt x="409" y="1542"/>
                      <a:pt x="590" y="1542"/>
                    </a:cubicBezTo>
                    <a:cubicBezTo>
                      <a:pt x="771" y="1542"/>
                      <a:pt x="930" y="771"/>
                      <a:pt x="1089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</a:ln>
              <a:effectLst/>
            </p:spPr>
            <p:txBody>
              <a:bodyPr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4400" b="0" i="0" u="none" strike="noStrike" kern="120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320" name="Text Box 38"/>
              <p:cNvSpPr txBox="1"/>
              <p:nvPr/>
            </p:nvSpPr>
            <p:spPr>
              <a:xfrm>
                <a:off x="5149" y="3158"/>
                <a:ext cx="226" cy="38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l" eaLnBrk="0" hangingPunct="0">
                  <a:spcBef>
                    <a:spcPct val="50000"/>
                  </a:spcBef>
                </a:pPr>
                <a:r>
                  <a:rPr lang="en-US" altLang="zh-CN" sz="2800" i="1" baseline="3000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  <a:endParaRPr lang="en-US" altLang="zh-CN" sz="2800" i="1" baseline="300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21" name="Text Box 39"/>
              <p:cNvSpPr txBox="1"/>
              <p:nvPr/>
            </p:nvSpPr>
            <p:spPr>
              <a:xfrm>
                <a:off x="3215" y="433"/>
                <a:ext cx="226" cy="38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l" eaLnBrk="0" hangingPunct="0">
                  <a:spcBef>
                    <a:spcPct val="50000"/>
                  </a:spcBef>
                </a:pPr>
                <a:r>
                  <a:rPr lang="en-US" altLang="zh-CN" sz="2800" i="1" baseline="3000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y</a:t>
                </a:r>
                <a:endParaRPr lang="en-US" altLang="zh-CN" sz="2800" i="1" baseline="300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4008" name="Line 40"/>
            <p:cNvSpPr>
              <a:spLocks noChangeShapeType="1"/>
            </p:cNvSpPr>
            <p:nvPr/>
          </p:nvSpPr>
          <p:spPr bwMode="auto">
            <a:xfrm>
              <a:off x="4116" y="1349"/>
              <a:ext cx="1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09" name="Line 41"/>
            <p:cNvSpPr>
              <a:spLocks noChangeShapeType="1"/>
            </p:cNvSpPr>
            <p:nvPr/>
          </p:nvSpPr>
          <p:spPr bwMode="auto">
            <a:xfrm flipV="1">
              <a:off x="3248" y="1349"/>
              <a:ext cx="862" cy="16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10" name="Line 42"/>
            <p:cNvSpPr>
              <a:spLocks noChangeShapeType="1"/>
            </p:cNvSpPr>
            <p:nvPr/>
          </p:nvSpPr>
          <p:spPr bwMode="auto">
            <a:xfrm flipV="1">
              <a:off x="3248" y="2319"/>
              <a:ext cx="454" cy="72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11" name="Line 43"/>
            <p:cNvSpPr>
              <a:spLocks noChangeShapeType="1"/>
            </p:cNvSpPr>
            <p:nvPr/>
          </p:nvSpPr>
          <p:spPr bwMode="auto">
            <a:xfrm flipV="1">
              <a:off x="3248" y="2806"/>
              <a:ext cx="182" cy="227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12" name="Line 44"/>
            <p:cNvSpPr>
              <a:spLocks noChangeShapeType="1"/>
            </p:cNvSpPr>
            <p:nvPr/>
          </p:nvSpPr>
          <p:spPr bwMode="auto">
            <a:xfrm flipV="1">
              <a:off x="3242" y="2948"/>
              <a:ext cx="91" cy="9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13" name="Line 45"/>
            <p:cNvSpPr>
              <a:spLocks noChangeShapeType="1"/>
            </p:cNvSpPr>
            <p:nvPr/>
          </p:nvSpPr>
          <p:spPr bwMode="auto">
            <a:xfrm>
              <a:off x="3708" y="2301"/>
              <a:ext cx="1" cy="9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14" name="Line 46"/>
            <p:cNvSpPr>
              <a:spLocks noChangeShapeType="1"/>
            </p:cNvSpPr>
            <p:nvPr/>
          </p:nvSpPr>
          <p:spPr bwMode="auto">
            <a:xfrm>
              <a:off x="3430" y="2800"/>
              <a:ext cx="1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15" name="Line 47"/>
            <p:cNvSpPr>
              <a:spLocks noChangeShapeType="1"/>
            </p:cNvSpPr>
            <p:nvPr/>
          </p:nvSpPr>
          <p:spPr bwMode="auto">
            <a:xfrm>
              <a:off x="3339" y="2936"/>
              <a:ext cx="1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16" name="Line 48"/>
            <p:cNvSpPr>
              <a:spLocks noChangeShapeType="1"/>
            </p:cNvSpPr>
            <p:nvPr/>
          </p:nvSpPr>
          <p:spPr bwMode="auto">
            <a:xfrm>
              <a:off x="3248" y="3027"/>
              <a:ext cx="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07" name="Text Box 49"/>
            <p:cNvSpPr txBox="1"/>
            <p:nvPr/>
          </p:nvSpPr>
          <p:spPr>
            <a:xfrm>
              <a:off x="3163" y="3251"/>
              <a:ext cx="172" cy="3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 eaLnBrk="0" hangingPunct="0">
                <a:spcBef>
                  <a:spcPct val="50000"/>
                </a:spcBef>
              </a:pPr>
              <a:r>
                <a:rPr lang="en-US" altLang="zh-CN" sz="20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20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08" name="Text Box 50"/>
            <p:cNvSpPr txBox="1"/>
            <p:nvPr/>
          </p:nvSpPr>
          <p:spPr>
            <a:xfrm>
              <a:off x="4031" y="3254"/>
              <a:ext cx="172" cy="3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 eaLnBrk="0" hangingPunct="0">
                <a:spcBef>
                  <a:spcPct val="50000"/>
                </a:spcBef>
              </a:pPr>
              <a:r>
                <a:rPr lang="en-US" altLang="zh-CN" sz="20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3</a:t>
              </a:r>
              <a:endParaRPr lang="en-US" altLang="zh-CN" sz="20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4019" name="Line 51"/>
            <p:cNvSpPr>
              <a:spLocks noChangeShapeType="1"/>
            </p:cNvSpPr>
            <p:nvPr/>
          </p:nvSpPr>
          <p:spPr bwMode="auto">
            <a:xfrm flipH="1">
              <a:off x="2885" y="3033"/>
              <a:ext cx="36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20" name="Line 52"/>
            <p:cNvSpPr>
              <a:spLocks noChangeShapeType="1"/>
            </p:cNvSpPr>
            <p:nvPr/>
          </p:nvSpPr>
          <p:spPr bwMode="auto">
            <a:xfrm flipH="1">
              <a:off x="2885" y="2803"/>
              <a:ext cx="54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21" name="Line 53"/>
            <p:cNvSpPr>
              <a:spLocks noChangeShapeType="1"/>
            </p:cNvSpPr>
            <p:nvPr/>
          </p:nvSpPr>
          <p:spPr bwMode="auto">
            <a:xfrm flipH="1">
              <a:off x="2885" y="2307"/>
              <a:ext cx="81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22" name="Line 54"/>
            <p:cNvSpPr>
              <a:spLocks noChangeShapeType="1"/>
            </p:cNvSpPr>
            <p:nvPr/>
          </p:nvSpPr>
          <p:spPr bwMode="auto">
            <a:xfrm flipH="1">
              <a:off x="2885" y="1352"/>
              <a:ext cx="122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023" name="Line 55"/>
            <p:cNvSpPr>
              <a:spLocks noChangeShapeType="1"/>
            </p:cNvSpPr>
            <p:nvPr/>
          </p:nvSpPr>
          <p:spPr bwMode="auto">
            <a:xfrm flipH="1">
              <a:off x="2885" y="2936"/>
              <a:ext cx="4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</p:spPr>
          <p:txBody>
            <a:bodyPr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14" name="Text Box 57"/>
            <p:cNvSpPr txBox="1"/>
            <p:nvPr/>
          </p:nvSpPr>
          <p:spPr>
            <a:xfrm>
              <a:off x="2592" y="3120"/>
              <a:ext cx="432" cy="48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i="1">
                  <a:latin typeface="Times New Roman" panose="02020603050405020304" pitchFamily="18" charset="0"/>
                </a:rPr>
                <a:t>o</a:t>
              </a:r>
              <a:endParaRPr lang="en-US" altLang="zh-CN" sz="2400" b="1" i="1">
                <a:latin typeface="Times New Roman" panose="02020603050405020304" pitchFamily="18" charset="0"/>
              </a:endParaRPr>
            </a:p>
          </p:txBody>
        </p:sp>
        <p:sp>
          <p:nvSpPr>
            <p:cNvPr id="12315" name="Text Box 59"/>
            <p:cNvSpPr txBox="1"/>
            <p:nvPr/>
          </p:nvSpPr>
          <p:spPr>
            <a:xfrm>
              <a:off x="3668" y="3264"/>
              <a:ext cx="172" cy="3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 eaLnBrk="0" hangingPunct="0">
                <a:spcBef>
                  <a:spcPct val="50000"/>
                </a:spcBef>
              </a:pPr>
              <a:r>
                <a:rPr lang="en-US" altLang="zh-CN" sz="20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20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16" name="Text Box 60"/>
            <p:cNvSpPr txBox="1"/>
            <p:nvPr/>
          </p:nvSpPr>
          <p:spPr>
            <a:xfrm>
              <a:off x="3359" y="3264"/>
              <a:ext cx="783" cy="30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algn="l" eaLnBrk="0" hangingPunct="0">
                <a:spcBef>
                  <a:spcPct val="50000"/>
                </a:spcBef>
              </a:pPr>
              <a:r>
                <a:rPr lang="en-US" altLang="zh-CN" sz="2000" baseline="30000">
                  <a:solidFill>
                    <a:schemeClr val="tx1"/>
                  </a:solidFill>
                  <a:latin typeface="Times New Roman" panose="02020603050405020304" pitchFamily="18" charset="0"/>
                </a:rPr>
                <a:t>1.1</a:t>
              </a:r>
              <a:endParaRPr lang="en-US" altLang="zh-CN" sz="2000" baseline="300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1524000" y="574040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3764280" y="546100"/>
            <a:ext cx="327914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例题讲解</a:t>
            </a:r>
            <a:endParaRPr lang="zh-CN" altLang="en-US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1594</Words>
  <Application>WPS 演示</Application>
  <PresentationFormat>宽屏</PresentationFormat>
  <Paragraphs>218</Paragraphs>
  <Slides>10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11</vt:i4>
      </vt:variant>
      <vt:variant>
        <vt:lpstr>幻灯片标题</vt:lpstr>
      </vt:variant>
      <vt:variant>
        <vt:i4>10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Wingdings</vt:lpstr>
      <vt:lpstr>Times New Roman</vt:lpstr>
      <vt:lpstr>华文行楷</vt:lpstr>
      <vt:lpstr>华文新魏</vt:lpstr>
      <vt:lpstr>Cambria Math</vt:lpstr>
      <vt:lpstr>Tahoma</vt:lpstr>
      <vt:lpstr>楷体_GB2312</vt:lpstr>
      <vt:lpstr>新宋体</vt:lpstr>
      <vt:lpstr>MS Mincho</vt:lpstr>
      <vt:lpstr>Segoe Print</vt:lpstr>
      <vt:lpstr>黑体</vt:lpstr>
      <vt:lpstr>Arial Unicode MS</vt:lpstr>
      <vt:lpstr>Calibri</vt:lpstr>
      <vt:lpstr>Office 主题​​</vt:lpstr>
      <vt:lpstr>Equation.KSEE3</vt:lpstr>
      <vt:lpstr>Equation.3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若水</cp:lastModifiedBy>
  <cp:revision>206</cp:revision>
  <dcterms:created xsi:type="dcterms:W3CDTF">2019-06-19T02:08:00Z</dcterms:created>
  <dcterms:modified xsi:type="dcterms:W3CDTF">2021-12-14T03:02:44Z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2052-11.1.0.11115</vt:lpwstr>
  </property>
  <property fmtid="{D5CDD505-2E9C-101B-9397-08002B2CF9AE}" pid="3" name="ICV">
    <vt:lpwstr>D8999176B414490183C70B9FD900BC04</vt:lpwstr>
  </property>
</Properties>
</file>