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64" r:id="rId2"/>
    <p:sldId id="327" r:id="rId3"/>
    <p:sldId id="328" r:id="rId4"/>
    <p:sldId id="326" r:id="rId5"/>
    <p:sldId id="345" r:id="rId6"/>
    <p:sldId id="283" r:id="rId7"/>
    <p:sldId id="322" r:id="rId8"/>
    <p:sldId id="324" r:id="rId9"/>
    <p:sldId id="306" r:id="rId10"/>
    <p:sldId id="385" r:id="rId11"/>
    <p:sldId id="386" r:id="rId12"/>
    <p:sldId id="387" r:id="rId13"/>
    <p:sldId id="388" r:id="rId14"/>
    <p:sldId id="382" r:id="rId15"/>
    <p:sldId id="356" r:id="rId16"/>
    <p:sldId id="384" r:id="rId17"/>
    <p:sldId id="360" r:id="rId18"/>
    <p:sldId id="358" r:id="rId19"/>
    <p:sldId id="377" r:id="rId20"/>
    <p:sldId id="355" r:id="rId21"/>
    <p:sldId id="305" r:id="rId22"/>
    <p:sldId id="282" r:id="rId23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191"/>
    <a:srgbClr val="000000"/>
    <a:srgbClr val="111111"/>
    <a:srgbClr val="FFFFFF"/>
    <a:srgbClr val="1C1C1C"/>
    <a:srgbClr val="02000C"/>
    <a:srgbClr val="000018"/>
    <a:srgbClr val="33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7" autoAdjust="0"/>
    <p:restoredTop sz="94660"/>
  </p:normalViewPr>
  <p:slideViewPr>
    <p:cSldViewPr>
      <p:cViewPr varScale="1">
        <p:scale>
          <a:sx n="142" d="100"/>
          <a:sy n="142" d="100"/>
        </p:scale>
        <p:origin x="762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A3AA9-982C-49F7-A09F-D02D0CBFD66B}" type="datetimeFigureOut">
              <a:rPr lang="zh-CN" altLang="en-US" smtClean="0"/>
              <a:pPr/>
              <a:t>2021/11/29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5CCE2-6E22-482C-9AE3-D78AE17C99F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504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DCEED71-208E-477E-B8D4-33638553C611}" type="datetimeFigureOut">
              <a:rPr lang="zh-CN" altLang="en-US"/>
              <a:pPr>
                <a:defRPr/>
              </a:pPr>
              <a:t>2021/11/29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8322A16-BF06-4ABA-892F-BF81E73E21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350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等线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74125D-85D1-4733-B39E-299DFB9F1D39}" type="slidenum">
              <a:rPr kumimoji="1" lang="en-US" altLang="zh-CN" smtClean="0">
                <a:latin typeface="Times New Roman" pitchFamily="18" charset="0"/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1" lang="en-US" altLang="zh-CN">
              <a:latin typeface="Times New Roman" pitchFamily="18" charset="0"/>
              <a:ea typeface="宋体" charset="-122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7945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376D1-834A-4FF5-A8CC-91C717B40437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3533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131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910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7212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834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12348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0753A1-4FBB-47B8-B19E-9B57F250518B}" type="slidenum">
              <a:rPr kumimoji="1" lang="en-US" altLang="zh-CN" smtClean="0">
                <a:latin typeface="Times New Roman" pitchFamily="18" charset="0"/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kumimoji="1" lang="en-US" altLang="zh-CN">
              <a:latin typeface="Times New Roman" pitchFamily="18" charset="0"/>
              <a:ea typeface="宋体" charset="-122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4909908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249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CA393C-B88B-4B95-8A2E-D60B419034EE}" type="slidenum">
              <a:rPr kumimoji="1" lang="en-US" altLang="zh-CN" smtClean="0">
                <a:latin typeface="Times New Roman" pitchFamily="18" charset="0"/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kumimoji="1" lang="en-US" altLang="zh-CN">
              <a:latin typeface="Times New Roman" pitchFamily="18" charset="0"/>
              <a:ea typeface="宋体" charset="-122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35910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0753A1-4FBB-47B8-B19E-9B57F250518B}" type="slidenum">
              <a:rPr kumimoji="1" lang="en-US" altLang="zh-CN" smtClean="0">
                <a:latin typeface="Times New Roman" pitchFamily="18" charset="0"/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1" lang="en-US" altLang="zh-CN">
              <a:latin typeface="Times New Roman" pitchFamily="18" charset="0"/>
              <a:ea typeface="宋体" charset="-122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68393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6483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665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0753A1-4FBB-47B8-B19E-9B57F250518B}" type="slidenum">
              <a:rPr kumimoji="1" lang="en-US" altLang="zh-CN" smtClean="0">
                <a:latin typeface="Times New Roman" pitchFamily="18" charset="0"/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kumimoji="1" lang="en-US" altLang="zh-CN">
              <a:latin typeface="Times New Roman" pitchFamily="18" charset="0"/>
              <a:ea typeface="宋体" charset="-122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4439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9340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359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877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22A16-BF06-4ABA-892F-BF81E73E21F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53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BF50844-88FA-4D9C-835C-502D052317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BC327-5B05-4DDF-B875-C25B13C5FEFF}" type="slidenum">
              <a:rPr lang="en-US" altLang="zh-CN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4116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3213" y="171450"/>
            <a:ext cx="8509000" cy="993775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3213" y="1257300"/>
            <a:ext cx="8540750" cy="3317875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4684713"/>
            <a:ext cx="2286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286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defRPr>
            </a:lvl1pPr>
          </a:lstStyle>
          <a:p>
            <a:pPr>
              <a:defRPr/>
            </a:pPr>
            <a:fld id="{34827B94-79B5-4AA7-9D51-EB78E906D5C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 b="1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rgbClr val="0000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rgbClr val="000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rgbClr val="000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rgbClr val="000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8"/>
          <p:cNvSpPr>
            <a:spLocks noChangeArrowheads="1"/>
          </p:cNvSpPr>
          <p:nvPr/>
        </p:nvSpPr>
        <p:spPr bwMode="auto">
          <a:xfrm>
            <a:off x="1309023" y="1563638"/>
            <a:ext cx="6670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科学本质与物理教学的案例研究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899592" y="699542"/>
            <a:ext cx="8064896" cy="309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科学事业的本质：</a:t>
            </a:r>
          </a:p>
          <a:p>
            <a:pPr marL="342900" lvl="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</a:t>
            </a:r>
            <a:r>
              <a:rPr lang="zh-CN" altLang="en-US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科学是一项复杂的社会活动；</a:t>
            </a:r>
            <a:endParaRPr lang="en-US" altLang="zh-CN" sz="2000" b="1" dirty="0">
              <a:solidFill>
                <a:srgbClr val="B7E7FF">
                  <a:lumMod val="10000"/>
                </a:srgb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</a:t>
            </a:r>
            <a:r>
              <a:rPr lang="zh-CN" altLang="en-US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科学由学科内容组成，由不同机构研究；</a:t>
            </a:r>
            <a:endParaRPr lang="en-US" altLang="zh-CN" sz="2000" b="1" dirty="0">
              <a:solidFill>
                <a:srgbClr val="B7E7FF">
                  <a:lumMod val="10000"/>
                </a:srgb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</a:t>
            </a:r>
            <a:r>
              <a:rPr lang="zh-CN" altLang="en-US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来自各个文化的人们都对科学有贡献，科学是社会及文化传统的一部分，科学和技术、社会相互影响。</a:t>
            </a:r>
            <a:endParaRPr lang="en-US" altLang="zh-CN" sz="2000" b="1" dirty="0">
              <a:solidFill>
                <a:srgbClr val="B7E7FF">
                  <a:lumMod val="10000"/>
                </a:srgb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科学研究中有普遍被接受的道德规范；</a:t>
            </a:r>
            <a:endParaRPr lang="en-US" altLang="zh-CN" sz="2000" b="1" dirty="0">
              <a:solidFill>
                <a:srgbClr val="B7E7FF">
                  <a:lumMod val="10000"/>
                </a:srgb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B7E7FF">
                    <a:lumMod val="10000"/>
                  </a:srgb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科学家在参与公共事务时，既是科学家又是公民。</a:t>
            </a:r>
            <a:endParaRPr lang="zh-CN" altLang="en-US" sz="2400" b="1" dirty="0">
              <a:solidFill>
                <a:srgbClr val="B7E7FF">
                  <a:lumMod val="10000"/>
                </a:srgb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10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763688" y="1491630"/>
            <a:ext cx="468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</a:t>
            </a:r>
            <a:r>
              <a:rPr kumimoji="1"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kumimoji="1"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科学探究与科学本质观</a:t>
            </a:r>
          </a:p>
        </p:txBody>
      </p:sp>
    </p:spTree>
    <p:extLst>
      <p:ext uri="{BB962C8B-B14F-4D97-AF65-F5344CB8AC3E}">
        <p14:creationId xmlns:p14="http://schemas.microsoft.com/office/powerpoint/2010/main" val="346508701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627534"/>
            <a:ext cx="84249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科学探究影响着科学本质内涵的形成与发展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</a:t>
            </a:r>
            <a:r>
              <a:rPr lang="zh-CN" altLang="zh-CN" sz="20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纵观科学本质的发展过程，可以发现科学本质的内涵是随着科学技术的进步而不断完善、不断推陈出新。</a:t>
            </a:r>
            <a:endParaRPr lang="en-US" altLang="zh-CN" sz="20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zh-CN" sz="20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在其发展变化过程中，科学探究起着重要的作用。科学本质内涵正是在科学发展的过程中不断形成和发展的，而科学探究是科学发展的原动力。</a:t>
            </a:r>
          </a:p>
        </p:txBody>
      </p:sp>
    </p:spTree>
    <p:extLst>
      <p:ext uri="{BB962C8B-B14F-4D97-AF65-F5344CB8AC3E}">
        <p14:creationId xmlns:p14="http://schemas.microsoft.com/office/powerpoint/2010/main" val="31402789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39552" y="555526"/>
            <a:ext cx="8208911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科学探究中蕴含科学本质</a:t>
            </a:r>
          </a:p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CN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</a:t>
            </a: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可以从多个方面折射出科学本质的内涵：</a:t>
            </a:r>
          </a:p>
          <a:p>
            <a:pPr marL="720000">
              <a:lnSpc>
                <a:spcPct val="120000"/>
              </a:lnSpc>
            </a:pP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科学理论是在变化的</a:t>
            </a:r>
            <a:endParaRPr lang="en-US" altLang="zh-CN" sz="24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720000">
              <a:lnSpc>
                <a:spcPct val="120000"/>
              </a:lnSpc>
            </a:pP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科学探究具有主观性和创造性</a:t>
            </a:r>
            <a:endParaRPr lang="en-US" altLang="zh-CN" sz="24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720000">
              <a:lnSpc>
                <a:spcPct val="120000"/>
              </a:lnSpc>
            </a:pP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科学探究的方法是多样的。</a:t>
            </a:r>
          </a:p>
          <a:p>
            <a:pPr marL="720000">
              <a:lnSpc>
                <a:spcPct val="120000"/>
              </a:lnSpc>
            </a:pP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科学受社会和文化的影响</a:t>
            </a:r>
            <a:endParaRPr lang="en-US" altLang="zh-CN" sz="24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720000">
              <a:lnSpc>
                <a:spcPct val="120000"/>
              </a:lnSpc>
            </a:pP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科学探究并没有固定的步骤</a:t>
            </a:r>
            <a:endParaRPr lang="en-US" altLang="zh-CN" sz="24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720000">
              <a:lnSpc>
                <a:spcPct val="120000"/>
              </a:lnSpc>
            </a:pPr>
            <a:r>
              <a:rPr lang="zh-CN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证据的重要性</a:t>
            </a:r>
            <a:r>
              <a:rPr lang="en-US" altLang="zh-CN" sz="24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……</a:t>
            </a:r>
            <a:endParaRPr lang="zh-CN" altLang="zh-CN" sz="24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675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899592" y="991773"/>
            <a:ext cx="1802981" cy="576064"/>
            <a:chOff x="1088548" y="440611"/>
            <a:chExt cx="1101272" cy="576064"/>
          </a:xfrm>
        </p:grpSpPr>
        <p:sp>
          <p:nvSpPr>
            <p:cNvPr id="6" name="五边形 5"/>
            <p:cNvSpPr/>
            <p:nvPr/>
          </p:nvSpPr>
          <p:spPr>
            <a:xfrm>
              <a:off x="1115616" y="440611"/>
              <a:ext cx="1074204" cy="576064"/>
            </a:xfrm>
            <a:prstGeom prst="homePlat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088548" y="479387"/>
              <a:ext cx="86867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rial" panose="020B0604020202020204" pitchFamily="34" charset="0"/>
                </a:rPr>
                <a:t>提出问题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67544" y="1653108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科学研究的主要特点就是不断地和反复地提出问题和寻求答案，发新的问题。</a:t>
            </a: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zh-CN" altLang="en-US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世界是可以被认识的。科学的目的是解释自然现象。</a:t>
            </a:r>
            <a:endParaRPr lang="zh-CN" altLang="zh-CN" sz="2000" b="1" kern="100" dirty="0">
              <a:solidFill>
                <a:srgbClr val="02000C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99592" y="2962123"/>
            <a:ext cx="1802981" cy="576064"/>
            <a:chOff x="1088548" y="440611"/>
            <a:chExt cx="1101272" cy="576064"/>
          </a:xfrm>
        </p:grpSpPr>
        <p:sp>
          <p:nvSpPr>
            <p:cNvPr id="9" name="五边形 8"/>
            <p:cNvSpPr/>
            <p:nvPr/>
          </p:nvSpPr>
          <p:spPr>
            <a:xfrm>
              <a:off x="1115616" y="440611"/>
              <a:ext cx="1074204" cy="576064"/>
            </a:xfrm>
            <a:prstGeom prst="homePlat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088548" y="479387"/>
              <a:ext cx="10576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rial" panose="020B0604020202020204" pitchFamily="34" charset="0"/>
                </a:rPr>
                <a:t>猜想与假设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488332" y="3610026"/>
            <a:ext cx="8136904" cy="795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形成对自然现象的假设和预测是形成新知识的必要环节，假设为证明或证伪提供了方向。</a:t>
            </a:r>
            <a:endParaRPr lang="zh-CN" altLang="zh-CN" sz="2000" b="1" kern="100" dirty="0">
              <a:solidFill>
                <a:srgbClr val="02000C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9552" y="386189"/>
            <a:ext cx="66247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622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00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zh-CN" sz="200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科学探究过程中融入的科学本质</a:t>
            </a:r>
            <a:r>
              <a:rPr lang="zh-CN" altLang="en-US" sz="200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r>
              <a:rPr lang="zh-CN" altLang="zh-CN" sz="200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</a:t>
            </a:r>
            <a:r>
              <a:rPr lang="zh-CN" altLang="en-US" sz="2000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建议</a:t>
            </a:r>
            <a:endParaRPr lang="zh-CN" altLang="zh-CN" sz="2000" kern="100" dirty="0">
              <a:solidFill>
                <a:srgbClr val="FF000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3189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899592" y="512382"/>
            <a:ext cx="3672408" cy="544341"/>
            <a:chOff x="1088548" y="420139"/>
            <a:chExt cx="1453216" cy="576064"/>
          </a:xfrm>
        </p:grpSpPr>
        <p:sp>
          <p:nvSpPr>
            <p:cNvPr id="6" name="五边形 5"/>
            <p:cNvSpPr/>
            <p:nvPr/>
          </p:nvSpPr>
          <p:spPr>
            <a:xfrm>
              <a:off x="1088614" y="420139"/>
              <a:ext cx="1074204" cy="576064"/>
            </a:xfrm>
            <a:prstGeom prst="homePlat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088548" y="479387"/>
              <a:ext cx="14532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rial" panose="020B0604020202020204" pitchFamily="34" charset="0"/>
                </a:rPr>
                <a:t>制定计划 设计实验</a:t>
              </a:r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67544" y="1088685"/>
            <a:ext cx="813690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人们对观察结果的期望常常影响实际观察到的结果，不可能有“绝对客观、毫无成见的观察”。</a:t>
            </a: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科学研究可以用不同的方法进行，科学探究并没有固定的步骤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93876" y="2354383"/>
            <a:ext cx="2863342" cy="707887"/>
            <a:chOff x="1088548" y="479386"/>
            <a:chExt cx="1748947" cy="809014"/>
          </a:xfrm>
        </p:grpSpPr>
        <p:sp>
          <p:nvSpPr>
            <p:cNvPr id="9" name="五边形 8"/>
            <p:cNvSpPr/>
            <p:nvPr/>
          </p:nvSpPr>
          <p:spPr>
            <a:xfrm>
              <a:off x="1115615" y="479386"/>
              <a:ext cx="1721880" cy="537288"/>
            </a:xfrm>
            <a:prstGeom prst="homePlat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088548" y="479387"/>
              <a:ext cx="1532525" cy="8090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rial" panose="020B0604020202020204" pitchFamily="34" charset="0"/>
                </a:rPr>
                <a:t>进行实验  收集证据</a:t>
              </a:r>
            </a:p>
            <a:p>
              <a:endPara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539552" y="2993633"/>
            <a:ext cx="813690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科学家在设计实验和观测数据时采取一些步骤来避免人为的干扰，让不同的调查人员对同样的问题做独立的研究也是一种做法。</a:t>
            </a:r>
            <a:endParaRPr lang="en-US" altLang="zh-CN" b="1" kern="100" dirty="0">
              <a:solidFill>
                <a:srgbClr val="02000C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科学需要做准确的记录、深入的考察和反复的实验。</a:t>
            </a: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实证性，规律（假说）的形成过程需要经过重复验证。</a:t>
            </a:r>
          </a:p>
        </p:txBody>
      </p:sp>
    </p:spTree>
    <p:extLst>
      <p:ext uri="{BB962C8B-B14F-4D97-AF65-F5344CB8AC3E}">
        <p14:creationId xmlns:p14="http://schemas.microsoft.com/office/powerpoint/2010/main" val="21323831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827584" y="483518"/>
            <a:ext cx="1802981" cy="576064"/>
            <a:chOff x="1088548" y="440611"/>
            <a:chExt cx="1101272" cy="576064"/>
          </a:xfrm>
        </p:grpSpPr>
        <p:sp>
          <p:nvSpPr>
            <p:cNvPr id="9" name="五边形 8"/>
            <p:cNvSpPr/>
            <p:nvPr/>
          </p:nvSpPr>
          <p:spPr>
            <a:xfrm>
              <a:off x="1115616" y="440611"/>
              <a:ext cx="1074204" cy="576064"/>
            </a:xfrm>
            <a:prstGeom prst="homePlat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088548" y="479387"/>
              <a:ext cx="10576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rial" panose="020B0604020202020204" pitchFamily="34" charset="0"/>
                </a:rPr>
                <a:t>分析与论证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539552" y="1275606"/>
            <a:ext cx="8136904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	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在科学研究中可以采用归纳、演绎、实验等各种不同的科学研究方法。但不存在一个统一的或一成不变的标准方法或研究途径。</a:t>
            </a: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科学结论不能简单的出现在数据中，而需要通过一个解释和理论构建的过程，这个过程可能要求复杂的技能，科学家对相同的数据形成不同的解释，彼此出现分歧是可能的也是合理的。</a:t>
            </a: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一个实验的结果不能有效地证明一个科学论断，科学实验和观察是可重复的。</a:t>
            </a:r>
            <a:endParaRPr lang="en-US" altLang="zh-CN" b="1" kern="100" dirty="0">
              <a:solidFill>
                <a:srgbClr val="02000C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科学的知识是人类智力的创造，科学研究的整个过程需要人类丰富的想象力和创造力。</a:t>
            </a:r>
          </a:p>
        </p:txBody>
      </p:sp>
    </p:spTree>
    <p:extLst>
      <p:ext uri="{BB962C8B-B14F-4D97-AF65-F5344CB8AC3E}">
        <p14:creationId xmlns:p14="http://schemas.microsoft.com/office/powerpoint/2010/main" val="345344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67544" y="1563638"/>
            <a:ext cx="8352928" cy="1326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070">
              <a:lnSpc>
                <a:spcPct val="12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	</a:t>
            </a:r>
            <a:r>
              <a:rPr lang="zh-CN" altLang="en-US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新知识必须明确地和公开地表达。</a:t>
            </a:r>
          </a:p>
          <a:p>
            <a:pPr indent="306070">
              <a:lnSpc>
                <a:spcPct val="150000"/>
              </a:lnSpc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	</a:t>
            </a:r>
            <a:r>
              <a:rPr lang="zh-CN" altLang="en-US" sz="2000" b="1" kern="100" dirty="0">
                <a:solidFill>
                  <a:srgbClr val="02000C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科学研究会受到科学家个人的知识背景、信念和经历等主观因素的影响，从而可能会得到不同的结果，科学的“偏见”不可避免。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827584" y="699542"/>
            <a:ext cx="2232248" cy="576064"/>
            <a:chOff x="1088548" y="440611"/>
            <a:chExt cx="1151396" cy="576064"/>
          </a:xfrm>
        </p:grpSpPr>
        <p:sp>
          <p:nvSpPr>
            <p:cNvPr id="8" name="五边形 7"/>
            <p:cNvSpPr/>
            <p:nvPr/>
          </p:nvSpPr>
          <p:spPr>
            <a:xfrm>
              <a:off x="1115616" y="440611"/>
              <a:ext cx="1074204" cy="576064"/>
            </a:xfrm>
            <a:prstGeom prst="homePlat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088548" y="479387"/>
              <a:ext cx="11513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rial" panose="020B0604020202020204" pitchFamily="34" charset="0"/>
                </a:rPr>
                <a:t>交流与合作</a:t>
              </a:r>
              <a:endPara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829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331640" y="1131590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案例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探究电与磁的关系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》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1764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411510"/>
            <a:ext cx="70567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基于“科学本质观”培养的教学模式建议</a:t>
            </a:r>
          </a:p>
        </p:txBody>
      </p:sp>
      <p:sp>
        <p:nvSpPr>
          <p:cNvPr id="3" name="矩形 2"/>
          <p:cNvSpPr/>
          <p:nvPr/>
        </p:nvSpPr>
        <p:spPr>
          <a:xfrm>
            <a:off x="1295636" y="1150174"/>
            <a:ext cx="6264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科学探究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明示教学法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融入科学史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明示教学法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案例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科学对话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明示教学法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融入科学史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科学探究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明示教学法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设置情境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科学对话</a:t>
            </a:r>
            <a:r>
              <a:rPr lang="en-US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明示教学法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更多的是根据教学情境适时渗透，及时明示</a:t>
            </a:r>
          </a:p>
        </p:txBody>
      </p:sp>
    </p:spTree>
    <p:extLst>
      <p:ext uri="{BB962C8B-B14F-4D97-AF65-F5344CB8AC3E}">
        <p14:creationId xmlns:p14="http://schemas.microsoft.com/office/powerpoint/2010/main" val="424544367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1"/>
          <p:cNvSpPr>
            <a:spLocks noChangeArrowheads="1"/>
          </p:cNvSpPr>
          <p:nvPr/>
        </p:nvSpPr>
        <p:spPr bwMode="auto">
          <a:xfrm>
            <a:off x="2267744" y="1320319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什么是科学本质？</a:t>
            </a:r>
          </a:p>
        </p:txBody>
      </p:sp>
      <p:sp>
        <p:nvSpPr>
          <p:cNvPr id="5" name="矩形 4"/>
          <p:cNvSpPr/>
          <p:nvPr/>
        </p:nvSpPr>
        <p:spPr>
          <a:xfrm>
            <a:off x="3275856" y="2121118"/>
            <a:ext cx="234872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A4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科学是什么？</a:t>
            </a:r>
          </a:p>
        </p:txBody>
      </p:sp>
    </p:spTree>
    <p:extLst>
      <p:ext uri="{BB962C8B-B14F-4D97-AF65-F5344CB8AC3E}">
        <p14:creationId xmlns:p14="http://schemas.microsoft.com/office/powerpoint/2010/main" val="2949259814"/>
      </p:ext>
    </p:extLst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99592" y="1203598"/>
            <a:ext cx="741682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6700">
              <a:lnSpc>
                <a:spcPct val="150000"/>
              </a:lnSpc>
              <a:spcAft>
                <a:spcPts val="0"/>
              </a:spcAft>
              <a:tabLst>
                <a:tab pos="966470" algn="l"/>
              </a:tabLst>
            </a:pPr>
            <a:r>
              <a:rPr lang="en-US" altLang="zh-CN" b="1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b="1" kern="1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学生科学本质观的形成是通过平时学习稳步构建的过程，学生对于科学本质的认识并非是线性增强过程，可能会出现因为认知冲突或外界影响而引起的螺旋式进步。</a:t>
            </a:r>
          </a:p>
        </p:txBody>
      </p:sp>
    </p:spTree>
    <p:extLst>
      <p:ext uri="{BB962C8B-B14F-4D97-AF65-F5344CB8AC3E}">
        <p14:creationId xmlns:p14="http://schemas.microsoft.com/office/powerpoint/2010/main" val="47088943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9632" y="1203598"/>
            <a:ext cx="59046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设置显性的科学本质教学目标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设置有助于理解科学本质的引导性问题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教学中融合物理学史、科学哲学观念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以问题为纽带进行物理课堂教学</a:t>
            </a:r>
            <a:endParaRPr lang="en-US" altLang="zh-CN" sz="2000" b="1" dirty="0">
              <a:solidFill>
                <a:schemeClr val="bg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在科学探究中认识和体验科学的本质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将生活科技引进课堂</a:t>
            </a:r>
            <a:endParaRPr lang="en-US" altLang="zh-CN" sz="2000" b="1" dirty="0">
              <a:solidFill>
                <a:schemeClr val="bg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59632" y="555526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教学建议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39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4"/>
          <p:cNvSpPr txBox="1">
            <a:spLocks noChangeArrowheads="1"/>
          </p:cNvSpPr>
          <p:nvPr/>
        </p:nvSpPr>
        <p:spPr bwMode="auto">
          <a:xfrm>
            <a:off x="2267744" y="1635646"/>
            <a:ext cx="50473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谢谢，敬请指导！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267494"/>
            <a:ext cx="77768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MeComas,Clough</a:t>
            </a:r>
            <a:r>
              <a:rPr lang="zh-CN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和</a:t>
            </a:r>
            <a:r>
              <a:rPr lang="en-US" altLang="zh-CN" b="1" dirty="0" err="1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Almaxroa</a:t>
            </a:r>
            <a:r>
              <a:rPr lang="en-US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zh-CN" altLang="en-US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等</a:t>
            </a:r>
            <a:r>
              <a:rPr lang="zh-CN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1998</a:t>
            </a:r>
            <a:r>
              <a:rPr lang="zh-CN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年）针对八个国际</a:t>
            </a:r>
            <a:r>
              <a:rPr lang="zh-CN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科学教育标准</a:t>
            </a:r>
            <a:r>
              <a:rPr lang="zh-CN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中关于科学本质部分的观点，</a:t>
            </a:r>
            <a:r>
              <a:rPr lang="zh-CN" altLang="en-US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整合后</a:t>
            </a:r>
            <a:r>
              <a:rPr lang="zh-CN" altLang="zh-CN" b="1" dirty="0">
                <a:solidFill>
                  <a:srgbClr val="000018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提出了科学本质较一致性的看法：</a:t>
            </a:r>
            <a:endParaRPr lang="en-US" altLang="zh-CN" b="1" dirty="0">
              <a:solidFill>
                <a:srgbClr val="000018"/>
              </a:solidFill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）科学知识具有经久性，但仍有暂时性的特征；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）科学知识的形成虽然主要是依赖观察、实验证据、合理的论证以及怀疑的态度，但并不是全部的科学知识的形成都是这样；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）从事科学研究时，并不存在万能、唯一的科学方法；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）科学的目的是解释大自然现象；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）在科学中，理论与定理不同，学习者应注意理论不会变成定理；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）各种文化层面的人都对科学有所贡献；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）新知识须被清楚且公开的陈述；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）科学家必须做正确的纪录，以及接受别人的评论与考验；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）观察依靠观察者所具有的理论；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）科学家是具有创造力的，以发展出解释自然现象如何运作的新理论；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）科学史说明科学的发展含有演化进步及革命的特征；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）科学是社会与文化的一部分；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）科学和技术彼此互相影响；</a:t>
            </a:r>
            <a:endParaRPr lang="en-US" altLang="zh-CN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zh-CN" altLang="zh-CN" sz="1600" b="1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）科学想法是受到历史和环境影响的。</a:t>
            </a:r>
            <a:endParaRPr lang="zh-CN" altLang="en-US" sz="1600" b="1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35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627534"/>
            <a:ext cx="8136904" cy="3384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</a:pPr>
            <a:r>
              <a:rPr lang="en-US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zh-CN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美国科学促进会（</a:t>
            </a:r>
            <a:r>
              <a:rPr lang="en-US" altLang="zh-CN" b="1" i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AAAS</a:t>
            </a:r>
            <a:r>
              <a:rPr lang="zh-CN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1989</a:t>
            </a:r>
            <a:r>
              <a:rPr lang="zh-CN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年）在《面向全体美国人的科学》中对科学本质所做出的论述是：对科学本质的认识包括科学的世界观、科学探索以及科学事业三个方面：</a:t>
            </a:r>
            <a:endParaRPr lang="en-US" altLang="zh-CN" b="1" kern="100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）科学世界观</a:t>
            </a:r>
            <a:r>
              <a:rPr lang="zh-CN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。世界可被认识；科学观点会变化；科学知识具有相对长久性；科学不能解决所有问题；</a:t>
            </a:r>
            <a:endParaRPr lang="en-US" altLang="zh-CN" b="1" kern="100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）科学探索</a:t>
            </a:r>
            <a:r>
              <a:rPr lang="zh-CN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。科学需要证据；科学是逻辑和想象的结合，科学具有解释和预见能力；科学家努力鉴别和避免偏见；科学不仰仗权威；</a:t>
            </a:r>
            <a:endParaRPr lang="en-US" altLang="zh-CN" b="1" kern="100" dirty="0">
              <a:solidFill>
                <a:srgbClr val="000018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）科学事业</a:t>
            </a:r>
            <a:r>
              <a:rPr lang="zh-CN" altLang="zh-CN" b="1" kern="100" dirty="0">
                <a:solidFill>
                  <a:srgbClr val="000018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。科学是一项复杂的社会活动；科学由学科内容组成，由不同机构研究；科学研究中有普遍被接受的道德规范；科学家在参与公共事务时，既是科学家又是公民。</a:t>
            </a:r>
          </a:p>
        </p:txBody>
      </p:sp>
    </p:spTree>
    <p:extLst>
      <p:ext uri="{BB962C8B-B14F-4D97-AF65-F5344CB8AC3E}">
        <p14:creationId xmlns:p14="http://schemas.microsoft.com/office/powerpoint/2010/main" val="220675334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18707" y="1419622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科学本质是科学素养的核心组成部分，对科学本质的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内涵包括三方面</a:t>
            </a: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本质</a:t>
            </a:r>
            <a:endParaRPr lang="en-US" altLang="zh-CN" sz="2400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探究的本质</a:t>
            </a:r>
            <a:endParaRPr lang="en-US" altLang="zh-CN" sz="2400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科学事业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的本质</a:t>
            </a:r>
          </a:p>
        </p:txBody>
      </p:sp>
      <p:sp>
        <p:nvSpPr>
          <p:cNvPr id="6" name="矩形 1"/>
          <p:cNvSpPr>
            <a:spLocks noChangeArrowheads="1"/>
          </p:cNvSpPr>
          <p:nvPr/>
        </p:nvSpPr>
        <p:spPr bwMode="auto">
          <a:xfrm>
            <a:off x="971599" y="627534"/>
            <a:ext cx="26834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kumimoji="1"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.</a:t>
            </a:r>
            <a:r>
              <a:rPr kumimoji="1"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科学本质</a:t>
            </a:r>
          </a:p>
        </p:txBody>
      </p:sp>
    </p:spTree>
    <p:extLst>
      <p:ext uri="{BB962C8B-B14F-4D97-AF65-F5344CB8AC3E}">
        <p14:creationId xmlns:p14="http://schemas.microsoft.com/office/powerpoint/2010/main" val="329006349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11560" y="627534"/>
            <a:ext cx="8231322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科学知识的本质：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世界可以被认识，科学观点会变化，科学知识具有相对长久性，科学不能解决所有问题。</a:t>
            </a:r>
          </a:p>
        </p:txBody>
      </p:sp>
      <p:sp>
        <p:nvSpPr>
          <p:cNvPr id="2" name="矩形 1"/>
          <p:cNvSpPr/>
          <p:nvPr/>
        </p:nvSpPr>
        <p:spPr>
          <a:xfrm>
            <a:off x="611560" y="2067694"/>
            <a:ext cx="80873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一方面，科学知识是暂时的、可变的。</a:t>
            </a: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科学是一个致知的过程，这个过程要依靠仔细地观察现象，并从观察中创立各种理论。知识变化是不可避免的，因为，新的观察发现可以对流行的理论提出挑战。</a:t>
            </a:r>
            <a:endParaRPr lang="en-US" altLang="zh-CN" sz="2000" b="1" dirty="0">
              <a:solidFill>
                <a:schemeClr val="bg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另一方面，科学知识又具有持久性</a:t>
            </a:r>
            <a:r>
              <a:rPr lang="zh-CN" altLang="en-US" sz="20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。虽然科学家反对获得绝对真理的概念，并认为其中不确定性是事物本性的一部分，但绝大部分知识都具有持久性。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CN" altLang="en-US" sz="2000" b="1" dirty="0">
              <a:solidFill>
                <a:schemeClr val="bg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7991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67544" y="771550"/>
            <a:ext cx="7809102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科学知识是人类想象与逻辑推理的创作。不论一个理论对某种现象解释多么完美，将来仍可能会有另外的理论可以解释得更好。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在这经由不断对理论检验、修改、</a:t>
            </a:r>
            <a:r>
              <a:rPr lang="zh-CN" altLang="en-US" sz="2400" b="1" dirty="0">
                <a:solidFill>
                  <a:schemeClr val="bg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甚至偶尔予以舍弃的过程中，虽然对自然界的描述和解释无法达到绝对真理的地步，但是科学知识会愈来愈趋近于精确、真实。</a:t>
            </a:r>
          </a:p>
        </p:txBody>
      </p:sp>
    </p:spTree>
    <p:extLst>
      <p:ext uri="{BB962C8B-B14F-4D97-AF65-F5344CB8AC3E}">
        <p14:creationId xmlns:p14="http://schemas.microsoft.com/office/powerpoint/2010/main" val="4218550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947580" y="661814"/>
            <a:ext cx="5792788" cy="685800"/>
            <a:chOff x="1104" y="960"/>
            <a:chExt cx="3649" cy="528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108" y="960"/>
              <a:ext cx="3645" cy="0"/>
              <a:chOff x="1108" y="960"/>
              <a:chExt cx="3645" cy="0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1108" y="960"/>
                <a:ext cx="1020" cy="0"/>
              </a:xfrm>
              <a:prstGeom prst="line">
                <a:avLst/>
              </a:prstGeom>
              <a:noFill/>
              <a:ln w="15875">
                <a:solidFill>
                  <a:srgbClr val="3333CC">
                    <a:lumMod val="60000"/>
                    <a:lumOff val="40000"/>
                  </a:srgbClr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3755" y="960"/>
                <a:ext cx="998" cy="0"/>
              </a:xfrm>
              <a:prstGeom prst="line">
                <a:avLst/>
              </a:prstGeom>
              <a:noFill/>
              <a:ln w="15875">
                <a:solidFill>
                  <a:srgbClr val="3333CC">
                    <a:lumMod val="60000"/>
                    <a:lumOff val="40000"/>
                  </a:srgbClr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1104" y="960"/>
              <a:ext cx="0" cy="528"/>
            </a:xfrm>
            <a:prstGeom prst="line">
              <a:avLst/>
            </a:prstGeom>
            <a:noFill/>
            <a:ln w="15875">
              <a:solidFill>
                <a:srgbClr val="3333CC">
                  <a:lumMod val="60000"/>
                  <a:lumOff val="40000"/>
                </a:srgb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4752" y="960"/>
              <a:ext cx="0" cy="528"/>
            </a:xfrm>
            <a:prstGeom prst="line">
              <a:avLst/>
            </a:prstGeom>
            <a:noFill/>
            <a:ln w="15875">
              <a:solidFill>
                <a:srgbClr val="3333CC">
                  <a:lumMod val="60000"/>
                  <a:lumOff val="40000"/>
                </a:srgb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Picture 9" descr="著名物理学家牛顿(1642-1727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14253"/>
            <a:ext cx="1597718" cy="2067785"/>
          </a:xfrm>
          <a:prstGeom prst="rect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587874" y="195486"/>
            <a:ext cx="2568302" cy="831850"/>
          </a:xfrm>
          <a:prstGeom prst="rect">
            <a:avLst/>
          </a:prstGeom>
          <a:noFill/>
          <a:ln w="2222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F408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kumimoji="1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世纪明确形成了两大对立学说</a:t>
            </a:r>
          </a:p>
        </p:txBody>
      </p:sp>
      <p:pic>
        <p:nvPicPr>
          <p:cNvPr id="11" name="Picture 11" descr="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233" y="1080889"/>
            <a:ext cx="1671094" cy="2339531"/>
          </a:xfrm>
          <a:prstGeom prst="rect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526348" y="3033743"/>
            <a:ext cx="838200" cy="457200"/>
          </a:xfrm>
          <a:prstGeom prst="rect">
            <a:avLst/>
          </a:prstGeom>
          <a:solidFill>
            <a:srgbClr val="808080"/>
          </a:solidFill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牛顿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187905" y="3187795"/>
            <a:ext cx="1143000" cy="457200"/>
          </a:xfrm>
          <a:prstGeom prst="rect">
            <a:avLst/>
          </a:prstGeom>
          <a:solidFill>
            <a:srgbClr val="808080"/>
          </a:solidFill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惠更斯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1959198" y="3417449"/>
            <a:ext cx="0" cy="457200"/>
          </a:xfrm>
          <a:prstGeom prst="line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446423" y="3860899"/>
            <a:ext cx="1143000" cy="466725"/>
          </a:xfrm>
          <a:prstGeom prst="rect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微粒说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7740352" y="3600727"/>
            <a:ext cx="0" cy="304800"/>
          </a:xfrm>
          <a:prstGeom prst="line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245424" y="3902050"/>
            <a:ext cx="1143000" cy="469900"/>
          </a:xfrm>
          <a:prstGeom prst="rect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波动说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888839" y="1275606"/>
            <a:ext cx="3987417" cy="830997"/>
          </a:xfrm>
          <a:prstGeom prst="rect">
            <a:avLst/>
          </a:prstGeom>
          <a:noFill/>
          <a:ln w="2222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F408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kumimoji="1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世纪初，光的干涉和衍射现象证明了波动说的正确性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894283" y="2355726"/>
            <a:ext cx="3886200" cy="1196975"/>
          </a:xfrm>
          <a:prstGeom prst="rect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F408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世纪末光电效应现象使得爱因斯坦在</a:t>
            </a:r>
            <a:r>
              <a:rPr kumimoji="1" lang="en-US" altLang="zh-CN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20</a:t>
            </a:r>
            <a:r>
              <a:rPr kumimoji="1" lang="zh-CN" alt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世纪初提出了光子说：光具有粒子性</a:t>
            </a: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V="1">
            <a:off x="4786908" y="1027335"/>
            <a:ext cx="0" cy="272074"/>
          </a:xfrm>
          <a:prstGeom prst="line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0" name="Line 25"/>
          <p:cNvSpPr>
            <a:spLocks noChangeShapeType="1"/>
          </p:cNvSpPr>
          <p:nvPr/>
        </p:nvSpPr>
        <p:spPr bwMode="auto">
          <a:xfrm flipH="1" flipV="1">
            <a:off x="4837383" y="2109034"/>
            <a:ext cx="0" cy="318700"/>
          </a:xfrm>
          <a:prstGeom prst="line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3657" y="1167948"/>
            <a:ext cx="615553" cy="1990639"/>
          </a:xfrm>
          <a:prstGeom prst="rect">
            <a:avLst/>
          </a:prstGeom>
          <a:noFill/>
          <a:ln w="28575" cmpd="thickThin">
            <a:solidFill>
              <a:schemeClr val="accent3"/>
            </a:solidFill>
          </a:ln>
        </p:spPr>
        <p:txBody>
          <a:bodyPr vert="eaVert"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zh-CN" altLang="en-US" sz="28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光是什么？</a:t>
            </a: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H="1" flipV="1">
            <a:off x="4925165" y="3569729"/>
            <a:ext cx="0" cy="369463"/>
          </a:xfrm>
          <a:prstGeom prst="line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 type="triangle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2918048" y="3931865"/>
            <a:ext cx="3886200" cy="830997"/>
          </a:xfrm>
          <a:prstGeom prst="rect">
            <a:avLst/>
          </a:prstGeom>
          <a:noFill/>
          <a:ln w="15875">
            <a:solidFill>
              <a:srgbClr val="3333CC">
                <a:lumMod val="60000"/>
                <a:lumOff val="40000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F408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爱因斯坦揭示了：光具有波粒二像性。光是一种概率波。</a:t>
            </a:r>
          </a:p>
        </p:txBody>
      </p:sp>
    </p:spTree>
    <p:extLst>
      <p:ext uri="{BB962C8B-B14F-4D97-AF65-F5344CB8AC3E}">
        <p14:creationId xmlns:p14="http://schemas.microsoft.com/office/powerpoint/2010/main" val="1218160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2" grpId="0" animBg="1" autoUpdateAnimBg="0"/>
      <p:bldP spid="13" grpId="0" animBg="1" autoUpdateAnimBg="0"/>
      <p:bldP spid="14" grpId="0" animBg="1"/>
      <p:bldP spid="15" grpId="0" animBg="1" autoUpdateAnimBg="0"/>
      <p:bldP spid="16" grpId="0" animBg="1"/>
      <p:bldP spid="17" grpId="0" animBg="1"/>
      <p:bldP spid="19" grpId="0" animBg="1" autoUpdateAnimBg="0"/>
      <p:bldP spid="23" grpId="0" animBg="1" autoUpdateAnimBg="0"/>
      <p:bldP spid="29" grpId="0" animBg="1"/>
      <p:bldP spid="30" grpId="0" animBg="1"/>
      <p:bldP spid="32" grpId="0" animBg="1"/>
      <p:bldP spid="3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39552" y="627534"/>
            <a:ext cx="8352928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科学探究的本质：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457200"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科学需要证据，</a:t>
            </a:r>
            <a:r>
              <a:rPr lang="en-US" altLang="zh-CN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科学是逻辑和想象的结合，</a:t>
            </a:r>
            <a:endParaRPr lang="en-US" altLang="zh-CN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457200"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科学具有解释和预见能力；</a:t>
            </a:r>
            <a:endParaRPr lang="en-US" altLang="zh-CN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457200"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科学家努力鉴别和避免偏见，</a:t>
            </a:r>
            <a:r>
              <a:rPr lang="en-US" altLang="zh-CN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需要保存精确的记录，以供同行评议和重复实验，在观察中承载理论；</a:t>
            </a:r>
            <a:endParaRPr lang="en-US" altLang="zh-CN" sz="24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457200"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科学不仰仗权威。</a:t>
            </a:r>
            <a:endParaRPr lang="zh-CN" altLang="en-US" sz="2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67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800" dirty="0">
            <a:latin typeface="黑体" panose="02010609060101010101" pitchFamily="49" charset="-122"/>
            <a:ea typeface="黑体" panose="02010609060101010101" pitchFamily="49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1600</Words>
  <Application>Microsoft Office PowerPoint</Application>
  <PresentationFormat>全屏显示(16:9)</PresentationFormat>
  <Paragraphs>120</Paragraphs>
  <Slides>22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等线</vt:lpstr>
      <vt:lpstr>黑体</vt:lpstr>
      <vt:lpstr>Arial</vt:lpstr>
      <vt:lpstr>Times New Roman</vt:lpstr>
      <vt:lpstr>Wingdings</vt:lpstr>
      <vt:lpstr>Clouds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周 先生</cp:lastModifiedBy>
  <cp:revision>242</cp:revision>
  <dcterms:created xsi:type="dcterms:W3CDTF">2017-05-25T03:11:52Z</dcterms:created>
  <dcterms:modified xsi:type="dcterms:W3CDTF">2021-11-29T00:29:50Z</dcterms:modified>
</cp:coreProperties>
</file>