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3"/>
    <p:sldId id="285" r:id="rId4"/>
    <p:sldId id="286" r:id="rId5"/>
    <p:sldId id="287" r:id="rId6"/>
    <p:sldId id="289" r:id="rId7"/>
    <p:sldId id="290" r:id="rId8"/>
    <p:sldId id="296" r:id="rId9"/>
    <p:sldId id="344" r:id="rId10"/>
    <p:sldId id="294" r:id="rId11"/>
    <p:sldId id="349" r:id="rId12"/>
    <p:sldId id="346" r:id="rId13"/>
    <p:sldId id="348" r:id="rId14"/>
    <p:sldId id="350" r:id="rId15"/>
    <p:sldId id="354" r:id="rId16"/>
    <p:sldId id="353" r:id="rId17"/>
    <p:sldId id="351" r:id="rId18"/>
    <p:sldId id="359" r:id="rId19"/>
    <p:sldId id="356" r:id="rId20"/>
    <p:sldId id="357" r:id="rId21"/>
    <p:sldId id="358" r:id="rId22"/>
    <p:sldId id="360" r:id="rId23"/>
    <p:sldId id="361" r:id="rId24"/>
    <p:sldId id="355" r:id="rId25"/>
  </p:sldIdLst>
  <p:sldSz cx="9144000" cy="5143500" type="screen16x9"/>
  <p:notesSz cx="6797675" cy="99250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/>
    <p:restoredTop sz="94660"/>
  </p:normalViewPr>
  <p:slideViewPr>
    <p:cSldViewPr>
      <p:cViewPr>
        <p:scale>
          <a:sx n="100" d="100"/>
          <a:sy n="100" d="100"/>
        </p:scale>
        <p:origin x="-1944" y="-798"/>
      </p:cViewPr>
      <p:guideLst>
        <p:guide orient="horz" pos="1620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35FA-293A-461D-A878-E382E32981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0AF37-2DE6-4958-8FDE-9C993E585F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06357" y="4714399"/>
            <a:ext cx="4984962" cy="4466273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3"/>
          <p:cNvGrpSpPr/>
          <p:nvPr/>
        </p:nvGrpSpPr>
        <p:grpSpPr>
          <a:xfrm>
            <a:off x="3518882" y="250087"/>
            <a:ext cx="2106235" cy="440124"/>
            <a:chOff x="0" y="0"/>
            <a:chExt cx="2106234" cy="440123"/>
          </a:xfrm>
        </p:grpSpPr>
        <p:sp>
          <p:nvSpPr>
            <p:cNvPr id="98" name="圆角矩形 1"/>
            <p:cNvSpPr/>
            <p:nvPr/>
          </p:nvSpPr>
          <p:spPr>
            <a:xfrm>
              <a:off x="0" y="0"/>
              <a:ext cx="2106235" cy="432048"/>
            </a:xfrm>
            <a:prstGeom prst="roundRect">
              <a:avLst>
                <a:gd name="adj" fmla="val 12985"/>
              </a:avLst>
            </a:prstGeom>
            <a:solidFill>
              <a:srgbClr val="F2F2F2"/>
            </a:solidFill>
            <a:ln w="25400" cap="flat">
              <a:solidFill>
                <a:srgbClr val="DFDFD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99" name="TextBox 2"/>
            <p:cNvSpPr txBox="1"/>
            <p:nvPr/>
          </p:nvSpPr>
          <p:spPr>
            <a:xfrm>
              <a:off x="117695" y="81983"/>
              <a:ext cx="1818641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5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t>时尚微立体图表合集</a:t>
              </a:r>
            </a:p>
          </p:txBody>
        </p:sp>
      </p:grpSp>
      <p:sp>
        <p:nvSpPr>
          <p:cNvPr id="101" name="直接连接符 5"/>
          <p:cNvSpPr/>
          <p:nvPr/>
        </p:nvSpPr>
        <p:spPr>
          <a:xfrm flipH="1" flipV="1">
            <a:off x="-95251" y="466110"/>
            <a:ext cx="3581401" cy="1"/>
          </a:xfrm>
          <a:prstGeom prst="line">
            <a:avLst/>
          </a:prstGeom>
          <a:ln w="12700">
            <a:solidFill>
              <a:srgbClr val="808080"/>
            </a:solidFill>
            <a:prstDash val="sysDash"/>
          </a:ln>
        </p:spPr>
        <p:txBody>
          <a:bodyPr lIns="45719" rIns="45719"/>
          <a:lstStyle/>
          <a:p/>
        </p:txBody>
      </p:sp>
      <p:sp>
        <p:nvSpPr>
          <p:cNvPr id="102" name="直接连接符 6"/>
          <p:cNvSpPr/>
          <p:nvPr/>
        </p:nvSpPr>
        <p:spPr>
          <a:xfrm flipH="1" flipV="1">
            <a:off x="5629275" y="466110"/>
            <a:ext cx="3581400" cy="1"/>
          </a:xfrm>
          <a:prstGeom prst="line">
            <a:avLst/>
          </a:prstGeom>
          <a:ln w="12700">
            <a:solidFill>
              <a:srgbClr val="808080"/>
            </a:solidFill>
            <a:prstDash val="sysDash"/>
          </a:ln>
        </p:spPr>
        <p:txBody>
          <a:bodyPr lIns="45719" rIns="45719"/>
          <a:lstStyle/>
          <a:p/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11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和内容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20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7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2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8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83590" marR="0" indent="-32639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»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661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23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组合 92"/>
          <p:cNvGrpSpPr/>
          <p:nvPr/>
        </p:nvGrpSpPr>
        <p:grpSpPr>
          <a:xfrm>
            <a:off x="2412344" y="2652588"/>
            <a:ext cx="4466632" cy="23575"/>
            <a:chOff x="0" y="0"/>
            <a:chExt cx="4466630" cy="23573"/>
          </a:xfrm>
        </p:grpSpPr>
        <p:sp>
          <p:nvSpPr>
            <p:cNvPr id="131" name="直接连接符 93"/>
            <p:cNvSpPr/>
            <p:nvPr/>
          </p:nvSpPr>
          <p:spPr>
            <a:xfrm>
              <a:off x="-1" y="0"/>
              <a:ext cx="4466632" cy="1"/>
            </a:xfrm>
            <a:prstGeom prst="line">
              <a:avLst/>
            </a:prstGeom>
            <a:noFill/>
            <a:ln w="2857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132" name="直接连接符 94"/>
            <p:cNvSpPr/>
            <p:nvPr/>
          </p:nvSpPr>
          <p:spPr>
            <a:xfrm>
              <a:off x="-1" y="23574"/>
              <a:ext cx="4466632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</p:grpSp>
      <p:grpSp>
        <p:nvGrpSpPr>
          <p:cNvPr id="136" name="组合 95"/>
          <p:cNvGrpSpPr/>
          <p:nvPr/>
        </p:nvGrpSpPr>
        <p:grpSpPr>
          <a:xfrm>
            <a:off x="2412344" y="3333624"/>
            <a:ext cx="4466632" cy="23575"/>
            <a:chOff x="0" y="0"/>
            <a:chExt cx="4466630" cy="23573"/>
          </a:xfrm>
        </p:grpSpPr>
        <p:sp>
          <p:nvSpPr>
            <p:cNvPr id="134" name="直接连接符 96"/>
            <p:cNvSpPr/>
            <p:nvPr/>
          </p:nvSpPr>
          <p:spPr>
            <a:xfrm>
              <a:off x="-1" y="0"/>
              <a:ext cx="4466632" cy="1"/>
            </a:xfrm>
            <a:prstGeom prst="line">
              <a:avLst/>
            </a:prstGeom>
            <a:noFill/>
            <a:ln w="2857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135" name="直接连接符 97"/>
            <p:cNvSpPr/>
            <p:nvPr/>
          </p:nvSpPr>
          <p:spPr>
            <a:xfrm>
              <a:off x="-1" y="23574"/>
              <a:ext cx="4466632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</p:grpSp>
      <p:sp>
        <p:nvSpPr>
          <p:cNvPr id="137" name="文本框 98"/>
          <p:cNvSpPr txBox="1"/>
          <p:nvPr/>
        </p:nvSpPr>
        <p:spPr>
          <a:xfrm>
            <a:off x="2012317" y="2665217"/>
            <a:ext cx="5119370" cy="6451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3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dirty="0"/>
              <a:t>一轮复习思路与突破重点</a:t>
            </a:r>
            <a:endParaRPr lang="zh-CN" dirty="0"/>
          </a:p>
        </p:txBody>
      </p:sp>
      <p:sp>
        <p:nvSpPr>
          <p:cNvPr id="138" name="文本框 102"/>
          <p:cNvSpPr txBox="1"/>
          <p:nvPr/>
        </p:nvSpPr>
        <p:spPr>
          <a:xfrm>
            <a:off x="3991609" y="3447415"/>
            <a:ext cx="1437640" cy="2914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130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时间：20</a:t>
            </a:r>
            <a:r>
              <a:rPr lang="en-US"/>
              <a:t>21</a:t>
            </a:r>
            <a:r>
              <a:t>.</a:t>
            </a:r>
            <a:r>
              <a:rPr lang="en-US"/>
              <a:t>11.25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文本框 98"/>
          <p:cNvSpPr txBox="1"/>
          <p:nvPr/>
        </p:nvSpPr>
        <p:spPr>
          <a:xfrm>
            <a:off x="299720" y="187960"/>
            <a:ext cx="6710680" cy="36830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 dirty="0" smtClean="0"/>
              <a:t>&gt;&gt;&gt;</a:t>
            </a:r>
            <a:r>
              <a:rPr lang="zh-CN" altLang="en-US" sz="1800" dirty="0" smtClean="0"/>
              <a:t>备课组的尝试</a:t>
            </a:r>
            <a:endParaRPr lang="zh-CN" altLang="en-US" sz="1800" dirty="0"/>
          </a:p>
        </p:txBody>
      </p:sp>
      <p:sp>
        <p:nvSpPr>
          <p:cNvPr id="2" name="文本框 1"/>
          <p:cNvSpPr txBox="1"/>
          <p:nvPr/>
        </p:nvSpPr>
        <p:spPr>
          <a:xfrm>
            <a:off x="873760" y="876935"/>
            <a:ext cx="7370445" cy="24622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1.</a:t>
            </a:r>
            <a:r>
              <a:rPr lang="zh-CN" altLang="en-US" sz="2800" dirty="0" smtClean="0">
                <a:solidFill>
                  <a:srgbClr val="FF0000"/>
                </a:solidFill>
              </a:rPr>
              <a:t>做好“日清周结月考”的常规工</a:t>
            </a:r>
            <a:r>
              <a:rPr lang="zh-CN" altLang="en-US" sz="2800" dirty="0" smtClean="0">
                <a:solidFill>
                  <a:srgbClr val="FF0000"/>
                </a:solidFill>
              </a:rPr>
              <a:t>作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日清：反馈及时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周结：定期回顾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月考：综合检测。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7624" y="195486"/>
            <a:ext cx="5832648" cy="361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4371950"/>
            <a:ext cx="4896544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上周练习中的词语再回顾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0"/>
            <a:ext cx="4094168" cy="509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20072" y="1995686"/>
            <a:ext cx="2952328" cy="120032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材料本身是素材</a:t>
            </a: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概括思路学思路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文本框 98"/>
          <p:cNvSpPr txBox="1"/>
          <p:nvPr/>
        </p:nvSpPr>
        <p:spPr>
          <a:xfrm>
            <a:off x="299720" y="187960"/>
            <a:ext cx="6710680" cy="36830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 dirty="0" smtClean="0"/>
              <a:t>&gt;&gt;&gt;</a:t>
            </a:r>
            <a:r>
              <a:rPr lang="zh-CN" altLang="en-US" sz="1800" dirty="0" smtClean="0"/>
              <a:t>备课组的尝试</a:t>
            </a:r>
            <a:endParaRPr lang="zh-CN" altLang="en-US" sz="1800" dirty="0"/>
          </a:p>
        </p:txBody>
      </p:sp>
      <p:sp>
        <p:nvSpPr>
          <p:cNvPr id="2" name="文本框 1"/>
          <p:cNvSpPr txBox="1"/>
          <p:nvPr/>
        </p:nvSpPr>
        <p:spPr>
          <a:xfrm>
            <a:off x="827584" y="699542"/>
            <a:ext cx="7370445" cy="38472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2.</a:t>
            </a:r>
            <a:r>
              <a:rPr lang="zh-CN" altLang="en-US" sz="2800" dirty="0" smtClean="0">
                <a:solidFill>
                  <a:srgbClr val="FF0000"/>
                </a:solidFill>
              </a:rPr>
              <a:t>“生动校园，福流教育”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充分调动学生的主动性，学生动起来。教师</a:t>
            </a:r>
            <a:r>
              <a:rPr lang="zh-CN" altLang="en-US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解放自己，提高效能。</a:t>
            </a:r>
            <a:endParaRPr lang="en-US" altLang="zh-CN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ea typeface="华文行楷" panose="02010800040101010101" pitchFamily="2" charset="-122"/>
                <a:cs typeface="+mn-cs"/>
                <a:sym typeface="+mn-ea"/>
              </a:rPr>
              <a:t>如：</a:t>
            </a:r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ea typeface="华文行楷" panose="02010800040101010101" pitchFamily="2" charset="-122"/>
              <a:cs typeface="+mn-cs"/>
              <a:sym typeface="+mn-ea"/>
            </a:endParaRPr>
          </a:p>
          <a:p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ea typeface="华文行楷" panose="02010800040101010101" pitchFamily="2" charset="-122"/>
              <a:cs typeface="+mn-cs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+mn-lt"/>
                <a:ea typeface="华文行楷" panose="02010800040101010101" pitchFamily="2" charset="-122"/>
                <a:sym typeface="+mn-ea"/>
              </a:rPr>
              <a:t>背诵责任制。</a:t>
            </a:r>
            <a:endParaRPr lang="en-US" altLang="zh-CN" dirty="0" smtClean="0">
              <a:solidFill>
                <a:schemeClr val="tx1"/>
              </a:solidFill>
              <a:latin typeface="+mn-lt"/>
              <a:ea typeface="华文行楷" panose="02010800040101010101" pitchFamily="2" charset="-122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默写扑克牌</a:t>
            </a:r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。</a:t>
            </a:r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录抽背音频。</a:t>
            </a:r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多形式讨</a:t>
            </a:r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论</a:t>
            </a:r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。</a:t>
            </a:r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诗词飞花令。</a:t>
            </a:r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endParaRPr lang="en-US" altLang="zh-CN" dirty="0" smtClean="0">
              <a:solidFill>
                <a:srgbClr val="FF0000"/>
              </a:solidFill>
              <a:latin typeface="+mn-lt"/>
              <a:ea typeface="华文行楷" panose="02010800040101010101" pitchFamily="2" charset="-122"/>
              <a:sym typeface="+mn-ea"/>
            </a:endParaRPr>
          </a:p>
          <a:p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  <a:p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9868" y="1563638"/>
            <a:ext cx="4464132" cy="33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O1CN01Ju5BJ125kovkZ22SE_!!0-item_pic.jpg_250x250.jpg_.web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95686"/>
            <a:ext cx="2952328" cy="295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文本框 98"/>
          <p:cNvSpPr txBox="1"/>
          <p:nvPr/>
        </p:nvSpPr>
        <p:spPr>
          <a:xfrm>
            <a:off x="299720" y="187960"/>
            <a:ext cx="6710680" cy="36830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 dirty="0" smtClean="0"/>
              <a:t>&gt;&gt;&gt;</a:t>
            </a:r>
            <a:r>
              <a:rPr lang="zh-CN" altLang="en-US" sz="1800" dirty="0" smtClean="0"/>
              <a:t>备课组的尝试</a:t>
            </a:r>
            <a:endParaRPr lang="zh-CN" altLang="en-US" sz="1800" dirty="0"/>
          </a:p>
        </p:txBody>
      </p:sp>
      <p:sp>
        <p:nvSpPr>
          <p:cNvPr id="2" name="文本框 1"/>
          <p:cNvSpPr txBox="1"/>
          <p:nvPr/>
        </p:nvSpPr>
        <p:spPr>
          <a:xfrm>
            <a:off x="873760" y="876935"/>
            <a:ext cx="7370445" cy="273920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</a:rPr>
              <a:t>“两餐辅食”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20+20</a:t>
            </a:r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统一视频内容，并在周测中以考题呈现。</a:t>
            </a:r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不允许学生随意观看视频。做到内容的可控，同时协助了年级的午间和晚间管理。</a:t>
            </a:r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endParaRPr lang="en-US" altLang="zh-CN" dirty="0" smtClean="0">
              <a:solidFill>
                <a:srgbClr val="FF0000"/>
              </a:solidFill>
              <a:latin typeface="+mn-lt"/>
              <a:ea typeface="华文行楷" panose="02010800040101010101" pitchFamily="2" charset="-122"/>
              <a:sym typeface="+mn-ea"/>
            </a:endParaRPr>
          </a:p>
          <a:p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  <a:p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文本框 98"/>
          <p:cNvSpPr txBox="1"/>
          <p:nvPr/>
        </p:nvSpPr>
        <p:spPr>
          <a:xfrm>
            <a:off x="299720" y="187960"/>
            <a:ext cx="6710680" cy="36830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 dirty="0" smtClean="0"/>
              <a:t>&gt;&gt;&gt;</a:t>
            </a:r>
            <a:r>
              <a:rPr lang="zh-CN" altLang="en-US" sz="1800" dirty="0" smtClean="0"/>
              <a:t>备课组的尝试</a:t>
            </a:r>
            <a:endParaRPr lang="zh-CN" altLang="en-US" sz="1800" dirty="0"/>
          </a:p>
        </p:txBody>
      </p:sp>
      <p:sp>
        <p:nvSpPr>
          <p:cNvPr id="2" name="文本框 1"/>
          <p:cNvSpPr txBox="1"/>
          <p:nvPr/>
        </p:nvSpPr>
        <p:spPr>
          <a:xfrm>
            <a:off x="873760" y="876935"/>
            <a:ext cx="7370445" cy="24622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4.</a:t>
            </a:r>
            <a:r>
              <a:rPr lang="zh-CN" altLang="en-US" sz="2800" dirty="0" smtClean="0">
                <a:solidFill>
                  <a:srgbClr val="FF0000"/>
                </a:solidFill>
              </a:rPr>
              <a:t>开展竞赛、展览等活动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默写竞赛</a:t>
            </a:r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ea typeface="华文行楷" panose="02010800040101010101" pitchFamily="2" charset="-122"/>
                <a:sym typeface="+mn-ea"/>
              </a:rPr>
              <a:t>优秀答卷展</a:t>
            </a:r>
            <a:endParaRPr lang="en-US" altLang="zh-CN" dirty="0" smtClean="0">
              <a:solidFill>
                <a:schemeClr val="tx1"/>
              </a:solidFill>
              <a:ea typeface="华文行楷" panose="02010800040101010101" pitchFamily="2" charset="-122"/>
              <a:sym typeface="+mn-ea"/>
            </a:endParaRPr>
          </a:p>
          <a:p>
            <a:endParaRPr lang="en-US" altLang="zh-CN" dirty="0" smtClean="0">
              <a:solidFill>
                <a:srgbClr val="FF0000"/>
              </a:solidFill>
              <a:latin typeface="+mn-lt"/>
              <a:ea typeface="华文行楷" panose="02010800040101010101" pitchFamily="2" charset="-122"/>
              <a:sym typeface="+mn-ea"/>
            </a:endParaRPr>
          </a:p>
          <a:p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  <a:p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7534"/>
            <a:ext cx="7488832" cy="86177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总结</a:t>
            </a:r>
            <a:r>
              <a:rPr kumimoji="0" lang="zh-CN" altLang="en-US" sz="3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：五个</a:t>
            </a:r>
            <a:r>
              <a:rPr kumimoji="0" lang="zh-CN" altLang="en-US" sz="3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原则</a:t>
            </a:r>
            <a:endParaRPr kumimoji="0" lang="en-US" altLang="zh-CN" sz="32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34761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-18030" charset="-122"/>
                <a:ea typeface="宋体-18030" charset="-122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自主性原则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（想办法让学生动起来）</a:t>
            </a:r>
            <a:endParaRPr lang="zh-CN" altLang="en-US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2.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针对性原则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（针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对学情、考点，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抓重点、关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键）</a:t>
            </a:r>
            <a:endParaRPr lang="zh-CN" altLang="en-US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3.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基础性原则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（重视基础知识和基本能力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系统性原则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（全体学生全面覆盖知识点、能力点、思维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点；处理好课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内课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外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、师生、生生等关系）</a:t>
            </a:r>
            <a:endParaRPr lang="zh-CN" altLang="en-US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实效性原则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（慢一点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、细一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一点）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959158053,2835137174&amp;fm=173&amp;app=49&amp;f=JPE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7097" y="0"/>
            <a:ext cx="7109806" cy="5143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528291291,402186681&amp;fm=173&amp;app=49&amp;f=JPE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4833833" cy="5143500"/>
          </a:xfrm>
          <a:prstGeom prst="rect">
            <a:avLst/>
          </a:prstGeom>
        </p:spPr>
      </p:pic>
      <p:pic>
        <p:nvPicPr>
          <p:cNvPr id="3" name="图片 2" descr="u=2042578685,3489718829&amp;fm=173&amp;app=49&amp;f=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0"/>
            <a:ext cx="4283968" cy="5143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756096455,3289391877&amp;fm=173&amp;app=49&amp;f=JPE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15616" y="0"/>
            <a:ext cx="2026995" cy="5143500"/>
          </a:xfrm>
          <a:prstGeom prst="rect">
            <a:avLst/>
          </a:prstGeom>
        </p:spPr>
      </p:pic>
      <p:pic>
        <p:nvPicPr>
          <p:cNvPr id="3" name="图片 2" descr="u=408433334,2834974534&amp;fm=173&amp;app=49&amp;f=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0"/>
            <a:ext cx="3859132" cy="5143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2110071442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323215" y="253365"/>
            <a:ext cx="8341360" cy="46475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719481402,1629973106&amp;fm=173&amp;app=49&amp;f=JPE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782770872,1314485276&amp;fm=173&amp;app=49&amp;f=JPE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75656" y="0"/>
            <a:ext cx="5724128" cy="5143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35171357,2981265408&amp;fm=173&amp;app=49&amp;f=JPE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9632" y="0"/>
            <a:ext cx="617606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95486"/>
            <a:ext cx="4176464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踏石留印，抓铁有痕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248584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骏马驽马骡</a:t>
            </a:r>
            <a:r>
              <a:rPr lang="zh-CN" altLang="en-US" sz="2800" dirty="0" smtClean="0">
                <a:solidFill>
                  <a:srgbClr val="FF0000"/>
                </a:solidFill>
              </a:rPr>
              <a:t>子驹。</a:t>
            </a:r>
            <a:r>
              <a:rPr lang="zh-CN" altLang="en-US" sz="2800" dirty="0" smtClean="0">
                <a:solidFill>
                  <a:srgbClr val="FF0000"/>
                </a:solidFill>
              </a:rPr>
              <a:t>扬</a:t>
            </a:r>
            <a:r>
              <a:rPr lang="zh-CN" altLang="en-US" sz="2800" dirty="0" smtClean="0">
                <a:solidFill>
                  <a:srgbClr val="FF0000"/>
                </a:solidFill>
              </a:rPr>
              <a:t>鞭</a:t>
            </a:r>
            <a:r>
              <a:rPr lang="zh-CN" altLang="en-US" sz="2800" dirty="0" smtClean="0">
                <a:solidFill>
                  <a:srgbClr val="FF0000"/>
                </a:solidFill>
              </a:rPr>
              <a:t>策</a:t>
            </a:r>
            <a:r>
              <a:rPr lang="zh-CN" altLang="en-US" sz="2800" dirty="0" smtClean="0">
                <a:solidFill>
                  <a:srgbClr val="FF0000"/>
                </a:solidFill>
              </a:rPr>
              <a:t>打</a:t>
            </a:r>
            <a:r>
              <a:rPr lang="zh-CN" altLang="en-US" sz="2800" dirty="0" smtClean="0">
                <a:solidFill>
                  <a:srgbClr val="FF0000"/>
                </a:solidFill>
              </a:rPr>
              <a:t>欲奋蹄。</a:t>
            </a:r>
            <a:endParaRPr lang="zh-CN" altLang="en-US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捷报来时皆黑马。江湖从此任东西。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1131590"/>
            <a:ext cx="1872208" cy="7078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        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画马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2110071443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215" y="123825"/>
            <a:ext cx="8369935" cy="49002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21100714435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7360" y="258445"/>
            <a:ext cx="8205470" cy="461708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圆角矩形 19"/>
          <p:cNvSpPr/>
          <p:nvPr/>
        </p:nvSpPr>
        <p:spPr>
          <a:xfrm>
            <a:off x="4643573" y="1275850"/>
            <a:ext cx="2177145" cy="2177146"/>
          </a:xfrm>
          <a:prstGeom prst="roundRect">
            <a:avLst>
              <a:gd name="adj" fmla="val 18269"/>
            </a:avLst>
          </a:prstGeom>
          <a:gradFill>
            <a:gsLst>
              <a:gs pos="0">
                <a:srgbClr val="D9D9D9"/>
              </a:gs>
              <a:gs pos="100000">
                <a:srgbClr val="FFFFFF"/>
              </a:gs>
            </a:gsLst>
            <a:lin ang="2700000"/>
          </a:gradFill>
          <a:ln w="22225">
            <a:solidFill>
              <a:srgbClr val="DFDFDF"/>
            </a:solidFill>
          </a:ln>
          <a:effectLst>
            <a:outerShdw blurRad="469900" dist="152400" dir="27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800"/>
          </a:p>
        </p:txBody>
      </p:sp>
      <p:grpSp>
        <p:nvGrpSpPr>
          <p:cNvPr id="430" name="组合 51"/>
          <p:cNvGrpSpPr/>
          <p:nvPr/>
        </p:nvGrpSpPr>
        <p:grpSpPr>
          <a:xfrm>
            <a:off x="4990241" y="1568623"/>
            <a:ext cx="1648909" cy="1613190"/>
            <a:chOff x="0" y="0"/>
            <a:chExt cx="1648907" cy="1613189"/>
          </a:xfrm>
        </p:grpSpPr>
        <p:grpSp>
          <p:nvGrpSpPr>
            <p:cNvPr id="420" name="组合 52"/>
            <p:cNvGrpSpPr/>
            <p:nvPr/>
          </p:nvGrpSpPr>
          <p:grpSpPr>
            <a:xfrm>
              <a:off x="0" y="-1"/>
              <a:ext cx="155864" cy="155865"/>
              <a:chOff x="0" y="0"/>
              <a:chExt cx="155863" cy="155863"/>
            </a:xfrm>
          </p:grpSpPr>
          <p:sp>
            <p:nvSpPr>
              <p:cNvPr id="418" name="椭圆 62"/>
              <p:cNvSpPr/>
              <p:nvPr/>
            </p:nvSpPr>
            <p:spPr>
              <a:xfrm>
                <a:off x="0" y="0"/>
                <a:ext cx="155864" cy="15586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>
                <a:outerShdw blurRad="139700" dist="63500" dir="2700000" rotWithShape="0">
                  <a:srgbClr val="000000">
                    <a:alpha val="29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419" name="六边形 63"/>
              <p:cNvSpPr/>
              <p:nvPr/>
            </p:nvSpPr>
            <p:spPr>
              <a:xfrm>
                <a:off x="34769" y="33795"/>
                <a:ext cx="86325" cy="88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808080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423" name="组合 53"/>
            <p:cNvGrpSpPr/>
            <p:nvPr/>
          </p:nvGrpSpPr>
          <p:grpSpPr>
            <a:xfrm>
              <a:off x="1493043" y="-1"/>
              <a:ext cx="155865" cy="155865"/>
              <a:chOff x="0" y="0"/>
              <a:chExt cx="155863" cy="155863"/>
            </a:xfrm>
          </p:grpSpPr>
          <p:sp>
            <p:nvSpPr>
              <p:cNvPr id="421" name="椭圆 60"/>
              <p:cNvSpPr/>
              <p:nvPr/>
            </p:nvSpPr>
            <p:spPr>
              <a:xfrm>
                <a:off x="0" y="0"/>
                <a:ext cx="155864" cy="15586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>
                <a:outerShdw blurRad="139700" dist="63500" dir="2700000" rotWithShape="0">
                  <a:srgbClr val="000000">
                    <a:alpha val="29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422" name="六边形 61"/>
              <p:cNvSpPr/>
              <p:nvPr/>
            </p:nvSpPr>
            <p:spPr>
              <a:xfrm>
                <a:off x="34769" y="33795"/>
                <a:ext cx="86325" cy="88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808080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426" name="组合 54"/>
            <p:cNvGrpSpPr/>
            <p:nvPr/>
          </p:nvGrpSpPr>
          <p:grpSpPr>
            <a:xfrm>
              <a:off x="0" y="1457325"/>
              <a:ext cx="155864" cy="155865"/>
              <a:chOff x="0" y="0"/>
              <a:chExt cx="155863" cy="155863"/>
            </a:xfrm>
          </p:grpSpPr>
          <p:sp>
            <p:nvSpPr>
              <p:cNvPr id="424" name="椭圆 58"/>
              <p:cNvSpPr/>
              <p:nvPr/>
            </p:nvSpPr>
            <p:spPr>
              <a:xfrm>
                <a:off x="0" y="0"/>
                <a:ext cx="155864" cy="15586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>
                <a:outerShdw blurRad="139700" dist="63500" dir="2700000" rotWithShape="0">
                  <a:srgbClr val="000000">
                    <a:alpha val="29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425" name="六边形 59"/>
              <p:cNvSpPr/>
              <p:nvPr/>
            </p:nvSpPr>
            <p:spPr>
              <a:xfrm>
                <a:off x="34769" y="33795"/>
                <a:ext cx="86325" cy="88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808080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429" name="组合 55"/>
            <p:cNvGrpSpPr/>
            <p:nvPr/>
          </p:nvGrpSpPr>
          <p:grpSpPr>
            <a:xfrm>
              <a:off x="1493043" y="1457325"/>
              <a:ext cx="155865" cy="155865"/>
              <a:chOff x="0" y="0"/>
              <a:chExt cx="155863" cy="155863"/>
            </a:xfrm>
          </p:grpSpPr>
          <p:sp>
            <p:nvSpPr>
              <p:cNvPr id="427" name="椭圆 56"/>
              <p:cNvSpPr/>
              <p:nvPr/>
            </p:nvSpPr>
            <p:spPr>
              <a:xfrm>
                <a:off x="0" y="0"/>
                <a:ext cx="155864" cy="15586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>
                <a:outerShdw blurRad="139700" dist="63500" dir="2700000" rotWithShape="0">
                  <a:srgbClr val="000000">
                    <a:alpha val="29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428" name="六边形 57"/>
              <p:cNvSpPr/>
              <p:nvPr/>
            </p:nvSpPr>
            <p:spPr>
              <a:xfrm>
                <a:off x="34769" y="33795"/>
                <a:ext cx="86325" cy="88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808080"/>
                    </a:solidFill>
                  </a:defRPr>
                </a:pPr>
                <a:endParaRPr sz="1800"/>
              </a:p>
            </p:txBody>
          </p:sp>
        </p:grpSp>
      </p:grpSp>
      <p:grpSp>
        <p:nvGrpSpPr>
          <p:cNvPr id="450" name="组合 81"/>
          <p:cNvGrpSpPr/>
          <p:nvPr/>
        </p:nvGrpSpPr>
        <p:grpSpPr>
          <a:xfrm>
            <a:off x="5024649" y="1821422"/>
            <a:ext cx="1600415" cy="301625"/>
            <a:chOff x="0" y="0"/>
            <a:chExt cx="1600414" cy="301624"/>
          </a:xfrm>
        </p:grpSpPr>
        <p:sp>
          <p:nvSpPr>
            <p:cNvPr id="448" name="矩形 82"/>
            <p:cNvSpPr/>
            <p:nvPr/>
          </p:nvSpPr>
          <p:spPr>
            <a:xfrm>
              <a:off x="0" y="0"/>
              <a:ext cx="1600414" cy="295654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DFDFD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449" name="文本框 83"/>
            <p:cNvSpPr txBox="1"/>
            <p:nvPr/>
          </p:nvSpPr>
          <p:spPr>
            <a:xfrm>
              <a:off x="216573" y="11430"/>
              <a:ext cx="1167265" cy="29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/>
                <a:t>把握全局</a:t>
              </a:r>
              <a:endParaRPr lang="zh-CN"/>
            </a:p>
          </p:txBody>
        </p:sp>
      </p:grpSp>
      <p:sp>
        <p:nvSpPr>
          <p:cNvPr id="455" name="文本框 88"/>
          <p:cNvSpPr txBox="1"/>
          <p:nvPr/>
        </p:nvSpPr>
        <p:spPr>
          <a:xfrm>
            <a:off x="4932045" y="2154555"/>
            <a:ext cx="1779905" cy="55308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just">
              <a:lnSpc>
                <a:spcPct val="150000"/>
              </a:lnSpc>
              <a:defRPr sz="90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sz="1000">
                <a:solidFill>
                  <a:schemeClr val="tx1"/>
                </a:solidFill>
              </a:rPr>
              <a:t>考点第二轮复习。以考点测试、讲评为主。点线面结合。</a:t>
            </a:r>
            <a:endParaRPr lang="zh-CN" sz="1000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41" y="1213620"/>
            <a:ext cx="2177145" cy="2177146"/>
            <a:chOff x="1203" y="1895"/>
            <a:chExt cx="3429" cy="3429"/>
          </a:xfrm>
        </p:grpSpPr>
        <p:sp>
          <p:nvSpPr>
            <p:cNvPr id="402" name="圆角矩形 22"/>
            <p:cNvSpPr/>
            <p:nvPr/>
          </p:nvSpPr>
          <p:spPr>
            <a:xfrm>
              <a:off x="1203" y="1895"/>
              <a:ext cx="3429" cy="3429"/>
            </a:xfrm>
            <a:prstGeom prst="roundRect">
              <a:avLst>
                <a:gd name="adj" fmla="val 18269"/>
              </a:avLst>
            </a:prstGeom>
            <a:gradFill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2700000"/>
            </a:gradFill>
            <a:ln w="22225">
              <a:solidFill>
                <a:srgbClr val="DFDFDF"/>
              </a:solidFill>
            </a:ln>
            <a:effectLst>
              <a:outerShdw blurRad="469900" dist="152400" dir="27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800"/>
            </a:p>
          </p:txBody>
        </p:sp>
        <p:grpSp>
          <p:nvGrpSpPr>
            <p:cNvPr id="416" name="组合 24"/>
            <p:cNvGrpSpPr/>
            <p:nvPr/>
          </p:nvGrpSpPr>
          <p:grpSpPr>
            <a:xfrm>
              <a:off x="1619" y="2352"/>
              <a:ext cx="2597" cy="2540"/>
              <a:chOff x="0" y="0"/>
              <a:chExt cx="1648907" cy="1613189"/>
            </a:xfrm>
          </p:grpSpPr>
          <p:grpSp>
            <p:nvGrpSpPr>
              <p:cNvPr id="406" name="组合 38"/>
              <p:cNvGrpSpPr/>
              <p:nvPr/>
            </p:nvGrpSpPr>
            <p:grpSpPr>
              <a:xfrm>
                <a:off x="0" y="-1"/>
                <a:ext cx="155864" cy="155865"/>
                <a:chOff x="0" y="0"/>
                <a:chExt cx="155863" cy="155863"/>
              </a:xfrm>
            </p:grpSpPr>
            <p:sp>
              <p:nvSpPr>
                <p:cNvPr id="404" name="椭圆 48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405" name="六边形 49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  <p:grpSp>
            <p:nvGrpSpPr>
              <p:cNvPr id="409" name="组合 39"/>
              <p:cNvGrpSpPr/>
              <p:nvPr/>
            </p:nvGrpSpPr>
            <p:grpSpPr>
              <a:xfrm>
                <a:off x="1493043" y="-1"/>
                <a:ext cx="155865" cy="155865"/>
                <a:chOff x="0" y="0"/>
                <a:chExt cx="155863" cy="155863"/>
              </a:xfrm>
            </p:grpSpPr>
            <p:sp>
              <p:nvSpPr>
                <p:cNvPr id="407" name="椭圆 46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408" name="六边形 47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  <p:grpSp>
            <p:nvGrpSpPr>
              <p:cNvPr id="412" name="组合 40"/>
              <p:cNvGrpSpPr/>
              <p:nvPr/>
            </p:nvGrpSpPr>
            <p:grpSpPr>
              <a:xfrm>
                <a:off x="0" y="1457325"/>
                <a:ext cx="155864" cy="155865"/>
                <a:chOff x="0" y="0"/>
                <a:chExt cx="155863" cy="155863"/>
              </a:xfrm>
            </p:grpSpPr>
            <p:sp>
              <p:nvSpPr>
                <p:cNvPr id="410" name="椭圆 44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411" name="六边形 45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  <p:grpSp>
            <p:nvGrpSpPr>
              <p:cNvPr id="415" name="组合 41"/>
              <p:cNvGrpSpPr/>
              <p:nvPr/>
            </p:nvGrpSpPr>
            <p:grpSpPr>
              <a:xfrm>
                <a:off x="1493043" y="1457325"/>
                <a:ext cx="155865" cy="155865"/>
                <a:chOff x="0" y="0"/>
                <a:chExt cx="155863" cy="155863"/>
              </a:xfrm>
            </p:grpSpPr>
            <p:sp>
              <p:nvSpPr>
                <p:cNvPr id="413" name="椭圆 42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414" name="六边形 43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</p:grpSp>
        <p:grpSp>
          <p:nvGrpSpPr>
            <p:cNvPr id="447" name="组合 78"/>
            <p:cNvGrpSpPr/>
            <p:nvPr/>
          </p:nvGrpSpPr>
          <p:grpSpPr>
            <a:xfrm>
              <a:off x="1657" y="2689"/>
              <a:ext cx="2520" cy="485"/>
              <a:chOff x="0" y="-6350"/>
              <a:chExt cx="1600414" cy="307974"/>
            </a:xfrm>
          </p:grpSpPr>
          <p:sp>
            <p:nvSpPr>
              <p:cNvPr id="445" name="矩形 79"/>
              <p:cNvSpPr/>
              <p:nvPr/>
            </p:nvSpPr>
            <p:spPr>
              <a:xfrm>
                <a:off x="0" y="-6350"/>
                <a:ext cx="1600414" cy="295654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rgbClr val="DFDFD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446" name="文本框 80"/>
              <p:cNvSpPr txBox="1"/>
              <p:nvPr/>
            </p:nvSpPr>
            <p:spPr>
              <a:xfrm>
                <a:off x="216573" y="11430"/>
                <a:ext cx="1167265" cy="2901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r>
                  <a:rPr lang="zh-CN"/>
                  <a:t>体验方向</a:t>
                </a:r>
                <a:endParaRPr lang="zh-CN"/>
              </a:p>
            </p:txBody>
          </p:sp>
        </p:grpSp>
        <p:sp>
          <p:nvSpPr>
            <p:cNvPr id="454" name="文本框 87"/>
            <p:cNvSpPr txBox="1"/>
            <p:nvPr/>
          </p:nvSpPr>
          <p:spPr>
            <a:xfrm>
              <a:off x="1674" y="3225"/>
              <a:ext cx="2520" cy="1452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>
              <a:lvl1pPr algn="just">
                <a:lnSpc>
                  <a:spcPct val="150000"/>
                </a:lnSpc>
                <a:defRPr sz="900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sz="1200" dirty="0">
                  <a:solidFill>
                    <a:schemeClr val="tx1"/>
                  </a:solidFill>
                </a:rPr>
                <a:t>全国甲、全国乙、新高考</a:t>
              </a:r>
              <a:r>
                <a:rPr lang="zh-CN" altLang="en-US" sz="1200" dirty="0">
                  <a:solidFill>
                    <a:schemeClr val="tx1"/>
                  </a:solidFill>
                  <a:cs typeface="+mn-cs"/>
                  <a:sym typeface="Calibri" panose="020F0502020204030204"/>
                </a:rPr>
                <a:t>Ⅰ、新高考Ⅱ</a:t>
              </a: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/>
              </a:endParaRPr>
            </a:p>
            <a:p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/>
              </a:endParaRPr>
            </a:p>
          </p:txBody>
        </p:sp>
        <p:grpSp>
          <p:nvGrpSpPr>
            <p:cNvPr id="459" name="组合 90"/>
            <p:cNvGrpSpPr/>
            <p:nvPr/>
          </p:nvGrpSpPr>
          <p:grpSpPr>
            <a:xfrm>
              <a:off x="1793" y="4211"/>
              <a:ext cx="2520" cy="466"/>
              <a:chOff x="86360" y="76834"/>
              <a:chExt cx="1600414" cy="295656"/>
            </a:xfrm>
          </p:grpSpPr>
          <p:sp>
            <p:nvSpPr>
              <p:cNvPr id="457" name="矩形 91"/>
              <p:cNvSpPr/>
              <p:nvPr/>
            </p:nvSpPr>
            <p:spPr>
              <a:xfrm>
                <a:off x="86360" y="76834"/>
                <a:ext cx="1600414" cy="295656"/>
              </a:xfrm>
              <a:prstGeom prst="rect">
                <a:avLst/>
              </a:prstGeom>
              <a:solidFill>
                <a:srgbClr val="E6E6E6"/>
              </a:solidFill>
              <a:ln w="15875" cap="flat">
                <a:solidFill>
                  <a:srgbClr val="DFDFD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7F7F7F"/>
                    </a:solidFill>
                  </a:defRPr>
                </a:pPr>
                <a:endParaRPr sz="1800"/>
              </a:p>
            </p:txBody>
          </p:sp>
          <p:sp>
            <p:nvSpPr>
              <p:cNvPr id="458" name="文本框 92"/>
              <p:cNvSpPr txBox="1"/>
              <p:nvPr/>
            </p:nvSpPr>
            <p:spPr>
              <a:xfrm>
                <a:off x="183206" y="100473"/>
                <a:ext cx="1406722" cy="2438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1000">
                    <a:solidFill>
                      <a:srgbClr val="7F7F7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algn="ctr"/>
                <a:r>
                  <a:rPr lang="zh-CN" altLang="en-US" dirty="0" smtClean="0"/>
                  <a:t>暑</a:t>
                </a:r>
                <a:r>
                  <a:rPr lang="zh-CN" altLang="en-US" dirty="0" smtClean="0"/>
                  <a:t>假</a:t>
                </a:r>
                <a:r>
                  <a:rPr lang="en-US" altLang="zh-CN" dirty="0" smtClean="0"/>
                  <a:t>-9</a:t>
                </a:r>
                <a:r>
                  <a:rPr lang="zh-CN" altLang="en-US" dirty="0" smtClean="0"/>
                  <a:t>月</a:t>
                </a:r>
                <a:endParaRPr lang="zh-CN" altLang="en-US" dirty="0"/>
              </a:p>
            </p:txBody>
          </p:sp>
        </p:grpSp>
      </p:grpSp>
      <p:grpSp>
        <p:nvGrpSpPr>
          <p:cNvPr id="462" name="组合 93"/>
          <p:cNvGrpSpPr/>
          <p:nvPr/>
        </p:nvGrpSpPr>
        <p:grpSpPr>
          <a:xfrm>
            <a:off x="4931939" y="2780527"/>
            <a:ext cx="1600415" cy="295658"/>
            <a:chOff x="0" y="0"/>
            <a:chExt cx="1600414" cy="295656"/>
          </a:xfrm>
        </p:grpSpPr>
        <p:sp>
          <p:nvSpPr>
            <p:cNvPr id="460" name="矩形 94"/>
            <p:cNvSpPr/>
            <p:nvPr/>
          </p:nvSpPr>
          <p:spPr>
            <a:xfrm>
              <a:off x="0" y="0"/>
              <a:ext cx="1600414" cy="295656"/>
            </a:xfrm>
            <a:prstGeom prst="rect">
              <a:avLst/>
            </a:prstGeom>
            <a:solidFill>
              <a:srgbClr val="E6E6E6"/>
            </a:solidFill>
            <a:ln w="15875" cap="flat">
              <a:solidFill>
                <a:srgbClr val="DFDFD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7F7F7F"/>
                  </a:solidFill>
                </a:defRPr>
              </a:pPr>
              <a:endParaRPr sz="1800"/>
            </a:p>
          </p:txBody>
        </p:sp>
        <p:sp>
          <p:nvSpPr>
            <p:cNvPr id="461" name="文本框 95"/>
            <p:cNvSpPr txBox="1"/>
            <p:nvPr/>
          </p:nvSpPr>
          <p:spPr>
            <a:xfrm>
              <a:off x="109412" y="36339"/>
              <a:ext cx="1406722" cy="243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 sz="1000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/>
              <a:r>
                <a:rPr lang="en-US" dirty="0"/>
                <a:t>2</a:t>
              </a:r>
              <a:r>
                <a:rPr lang="zh-CN" altLang="en-US" dirty="0"/>
                <a:t>月</a:t>
              </a:r>
              <a:r>
                <a:rPr lang="en-US" altLang="zh-CN" dirty="0"/>
                <a:t>-4</a:t>
              </a:r>
              <a:r>
                <a:rPr lang="zh-CN" altLang="en-US" dirty="0"/>
                <a:t>月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76550" y="1319030"/>
            <a:ext cx="2177146" cy="2177146"/>
            <a:chOff x="9768" y="1908"/>
            <a:chExt cx="3429" cy="3429"/>
          </a:xfrm>
        </p:grpSpPr>
        <p:sp>
          <p:nvSpPr>
            <p:cNvPr id="401" name="圆角矩形 21"/>
            <p:cNvSpPr/>
            <p:nvPr/>
          </p:nvSpPr>
          <p:spPr>
            <a:xfrm>
              <a:off x="9768" y="1908"/>
              <a:ext cx="3429" cy="3429"/>
            </a:xfrm>
            <a:prstGeom prst="roundRect">
              <a:avLst>
                <a:gd name="adj" fmla="val 18269"/>
              </a:avLst>
            </a:prstGeom>
            <a:gradFill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2700000"/>
            </a:gradFill>
            <a:ln w="22225">
              <a:solidFill>
                <a:srgbClr val="DFDFDF"/>
              </a:solidFill>
            </a:ln>
            <a:effectLst>
              <a:outerShdw blurRad="469900" dist="152400" dir="27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800"/>
            </a:p>
          </p:txBody>
        </p:sp>
        <p:grpSp>
          <p:nvGrpSpPr>
            <p:cNvPr id="444" name="组合 65"/>
            <p:cNvGrpSpPr/>
            <p:nvPr/>
          </p:nvGrpSpPr>
          <p:grpSpPr>
            <a:xfrm>
              <a:off x="10184" y="2352"/>
              <a:ext cx="2597" cy="2540"/>
              <a:chOff x="0" y="0"/>
              <a:chExt cx="1648907" cy="1613189"/>
            </a:xfrm>
          </p:grpSpPr>
          <p:grpSp>
            <p:nvGrpSpPr>
              <p:cNvPr id="434" name="组合 66"/>
              <p:cNvGrpSpPr/>
              <p:nvPr/>
            </p:nvGrpSpPr>
            <p:grpSpPr>
              <a:xfrm>
                <a:off x="0" y="-1"/>
                <a:ext cx="155864" cy="155865"/>
                <a:chOff x="0" y="0"/>
                <a:chExt cx="155863" cy="155863"/>
              </a:xfrm>
            </p:grpSpPr>
            <p:sp>
              <p:nvSpPr>
                <p:cNvPr id="432" name="椭圆 76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433" name="六边形 77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  <p:grpSp>
            <p:nvGrpSpPr>
              <p:cNvPr id="437" name="组合 67"/>
              <p:cNvGrpSpPr/>
              <p:nvPr/>
            </p:nvGrpSpPr>
            <p:grpSpPr>
              <a:xfrm>
                <a:off x="1493043" y="-1"/>
                <a:ext cx="155865" cy="155865"/>
                <a:chOff x="0" y="0"/>
                <a:chExt cx="155863" cy="155863"/>
              </a:xfrm>
            </p:grpSpPr>
            <p:sp>
              <p:nvSpPr>
                <p:cNvPr id="435" name="椭圆 74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436" name="六边形 75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  <p:grpSp>
            <p:nvGrpSpPr>
              <p:cNvPr id="440" name="组合 68"/>
              <p:cNvGrpSpPr/>
              <p:nvPr/>
            </p:nvGrpSpPr>
            <p:grpSpPr>
              <a:xfrm>
                <a:off x="0" y="1457325"/>
                <a:ext cx="155864" cy="155865"/>
                <a:chOff x="0" y="0"/>
                <a:chExt cx="155863" cy="155863"/>
              </a:xfrm>
            </p:grpSpPr>
            <p:sp>
              <p:nvSpPr>
                <p:cNvPr id="438" name="椭圆 72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439" name="六边形 73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  <p:grpSp>
            <p:nvGrpSpPr>
              <p:cNvPr id="443" name="组合 69"/>
              <p:cNvGrpSpPr/>
              <p:nvPr/>
            </p:nvGrpSpPr>
            <p:grpSpPr>
              <a:xfrm>
                <a:off x="1493043" y="1457325"/>
                <a:ext cx="155865" cy="155865"/>
                <a:chOff x="0" y="0"/>
                <a:chExt cx="155863" cy="155863"/>
              </a:xfrm>
            </p:grpSpPr>
            <p:sp>
              <p:nvSpPr>
                <p:cNvPr id="441" name="椭圆 70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442" name="六边形 71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</p:grpSp>
        <p:grpSp>
          <p:nvGrpSpPr>
            <p:cNvPr id="453" name="组合 84"/>
            <p:cNvGrpSpPr/>
            <p:nvPr/>
          </p:nvGrpSpPr>
          <p:grpSpPr>
            <a:xfrm>
              <a:off x="10222" y="2684"/>
              <a:ext cx="2520" cy="481"/>
              <a:chOff x="0" y="-9525"/>
              <a:chExt cx="1600414" cy="305179"/>
            </a:xfrm>
          </p:grpSpPr>
          <p:sp>
            <p:nvSpPr>
              <p:cNvPr id="451" name="矩形 85"/>
              <p:cNvSpPr/>
              <p:nvPr/>
            </p:nvSpPr>
            <p:spPr>
              <a:xfrm>
                <a:off x="0" y="0"/>
                <a:ext cx="1600414" cy="295654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rgbClr val="DFDFD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452" name="文本框 86"/>
              <p:cNvSpPr txBox="1"/>
              <p:nvPr/>
            </p:nvSpPr>
            <p:spPr>
              <a:xfrm>
                <a:off x="301663" y="-9525"/>
                <a:ext cx="1167265" cy="276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r>
                  <a:rPr lang="zh-CN"/>
                  <a:t>查漏补缺</a:t>
                </a:r>
                <a:endParaRPr lang="zh-CN"/>
              </a:p>
            </p:txBody>
          </p:sp>
        </p:grpSp>
        <p:sp>
          <p:nvSpPr>
            <p:cNvPr id="456" name="文本框 89"/>
            <p:cNvSpPr txBox="1"/>
            <p:nvPr/>
          </p:nvSpPr>
          <p:spPr>
            <a:xfrm>
              <a:off x="10239" y="3243"/>
              <a:ext cx="2520" cy="871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>
              <a:lvl1pPr algn="just">
                <a:lnSpc>
                  <a:spcPct val="150000"/>
                </a:lnSpc>
                <a:defRPr sz="900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sz="1000">
                  <a:solidFill>
                    <a:schemeClr val="tx1"/>
                  </a:solidFill>
                </a:rPr>
                <a:t>综合复习，进一步查漏补缺，强化薄弱环节。</a:t>
              </a:r>
              <a:endParaRPr lang="zh-CN" sz="1000">
                <a:solidFill>
                  <a:schemeClr val="tx1"/>
                </a:solidFill>
              </a:endParaRPr>
            </a:p>
          </p:txBody>
        </p:sp>
        <p:grpSp>
          <p:nvGrpSpPr>
            <p:cNvPr id="465" name="组合 96"/>
            <p:cNvGrpSpPr/>
            <p:nvPr/>
          </p:nvGrpSpPr>
          <p:grpSpPr>
            <a:xfrm>
              <a:off x="10278" y="4262"/>
              <a:ext cx="2520" cy="466"/>
              <a:chOff x="35560" y="109219"/>
              <a:chExt cx="1600414" cy="295656"/>
            </a:xfrm>
          </p:grpSpPr>
          <p:sp>
            <p:nvSpPr>
              <p:cNvPr id="463" name="矩形 97"/>
              <p:cNvSpPr/>
              <p:nvPr/>
            </p:nvSpPr>
            <p:spPr>
              <a:xfrm>
                <a:off x="35560" y="109219"/>
                <a:ext cx="1600414" cy="295656"/>
              </a:xfrm>
              <a:prstGeom prst="rect">
                <a:avLst/>
              </a:prstGeom>
              <a:solidFill>
                <a:srgbClr val="E6E6E6"/>
              </a:solidFill>
              <a:ln w="15875" cap="flat">
                <a:solidFill>
                  <a:srgbClr val="DFDFD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7F7F7F"/>
                    </a:solidFill>
                  </a:defRPr>
                </a:pPr>
                <a:endParaRPr sz="1800"/>
              </a:p>
            </p:txBody>
          </p:sp>
          <p:sp>
            <p:nvSpPr>
              <p:cNvPr id="464" name="文本框 98"/>
              <p:cNvSpPr txBox="1"/>
              <p:nvPr/>
            </p:nvSpPr>
            <p:spPr>
              <a:xfrm>
                <a:off x="131829" y="144923"/>
                <a:ext cx="1406722" cy="235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1000">
                    <a:solidFill>
                      <a:srgbClr val="7F7F7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algn="ctr"/>
                <a:r>
                  <a:rPr lang="en-US" dirty="0"/>
                  <a:t>5</a:t>
                </a:r>
                <a:r>
                  <a:rPr lang="zh-CN" altLang="en-US" dirty="0"/>
                  <a:t>月</a:t>
                </a:r>
                <a:r>
                  <a:rPr lang="en-US" altLang="zh-CN" dirty="0"/>
                  <a:t>-6</a:t>
                </a:r>
                <a:r>
                  <a:rPr lang="zh-CN" altLang="en-US" dirty="0"/>
                  <a:t>月</a:t>
                </a:r>
                <a:endParaRPr lang="zh-CN" altLang="en-US" dirty="0"/>
              </a:p>
            </p:txBody>
          </p:sp>
        </p:grpSp>
      </p:grpSp>
      <p:sp>
        <p:nvSpPr>
          <p:cNvPr id="466" name="直接连接符 99"/>
          <p:cNvSpPr/>
          <p:nvPr/>
        </p:nvSpPr>
        <p:spPr>
          <a:xfrm>
            <a:off x="1090820" y="3944782"/>
            <a:ext cx="6961170" cy="1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txBody>
          <a:bodyPr lIns="45719" rIns="45719"/>
          <a:lstStyle/>
          <a:p/>
        </p:txBody>
      </p:sp>
      <p:pic>
        <p:nvPicPr>
          <p:cNvPr id="471" name="图片 7" descr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48525" y="4874895"/>
            <a:ext cx="1913890" cy="1854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2" name="文本框 8"/>
          <p:cNvSpPr txBox="1"/>
          <p:nvPr/>
        </p:nvSpPr>
        <p:spPr>
          <a:xfrm>
            <a:off x="299718" y="187960"/>
            <a:ext cx="3840233" cy="36830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 dirty="0"/>
              <a:t>&gt;&gt;&gt;</a:t>
            </a:r>
            <a:r>
              <a:rPr lang="zh-CN" sz="1800" dirty="0"/>
              <a:t>高三语文复习的四个阶段</a:t>
            </a:r>
            <a:endParaRPr sz="18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2411866" y="1242195"/>
            <a:ext cx="2177145" cy="2177146"/>
            <a:chOff x="4824" y="535"/>
            <a:chExt cx="3429" cy="3429"/>
          </a:xfrm>
        </p:grpSpPr>
        <p:sp>
          <p:nvSpPr>
            <p:cNvPr id="2" name="圆角矩形 22"/>
            <p:cNvSpPr/>
            <p:nvPr/>
          </p:nvSpPr>
          <p:spPr>
            <a:xfrm>
              <a:off x="4824" y="535"/>
              <a:ext cx="3429" cy="3429"/>
            </a:xfrm>
            <a:prstGeom prst="roundRect">
              <a:avLst>
                <a:gd name="adj" fmla="val 18269"/>
              </a:avLst>
            </a:prstGeom>
            <a:gradFill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2700000"/>
            </a:gradFill>
            <a:ln w="22225">
              <a:solidFill>
                <a:srgbClr val="DFDFDF"/>
              </a:solidFill>
            </a:ln>
            <a:effectLst>
              <a:outerShdw blurRad="469900" dist="152400" dir="27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800"/>
            </a:p>
          </p:txBody>
        </p:sp>
        <p:grpSp>
          <p:nvGrpSpPr>
            <p:cNvPr id="3" name="组合 24"/>
            <p:cNvGrpSpPr/>
            <p:nvPr/>
          </p:nvGrpSpPr>
          <p:grpSpPr>
            <a:xfrm>
              <a:off x="5158" y="1102"/>
              <a:ext cx="2597" cy="2540"/>
              <a:chOff x="0" y="0"/>
              <a:chExt cx="1648907" cy="1613189"/>
            </a:xfrm>
          </p:grpSpPr>
          <p:grpSp>
            <p:nvGrpSpPr>
              <p:cNvPr id="4" name="组合 38"/>
              <p:cNvGrpSpPr/>
              <p:nvPr/>
            </p:nvGrpSpPr>
            <p:grpSpPr>
              <a:xfrm>
                <a:off x="0" y="-1"/>
                <a:ext cx="155864" cy="155865"/>
                <a:chOff x="0" y="0"/>
                <a:chExt cx="155863" cy="155863"/>
              </a:xfrm>
            </p:grpSpPr>
            <p:sp>
              <p:nvSpPr>
                <p:cNvPr id="5" name="椭圆 48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6" name="六边形 49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  <p:grpSp>
            <p:nvGrpSpPr>
              <p:cNvPr id="7" name="组合 39"/>
              <p:cNvGrpSpPr/>
              <p:nvPr/>
            </p:nvGrpSpPr>
            <p:grpSpPr>
              <a:xfrm>
                <a:off x="1493043" y="-1"/>
                <a:ext cx="155865" cy="155865"/>
                <a:chOff x="0" y="0"/>
                <a:chExt cx="155863" cy="155863"/>
              </a:xfrm>
            </p:grpSpPr>
            <p:sp>
              <p:nvSpPr>
                <p:cNvPr id="8" name="椭圆 46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9" name="六边形 47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  <p:grpSp>
            <p:nvGrpSpPr>
              <p:cNvPr id="10" name="组合 40"/>
              <p:cNvGrpSpPr/>
              <p:nvPr/>
            </p:nvGrpSpPr>
            <p:grpSpPr>
              <a:xfrm>
                <a:off x="0" y="1457325"/>
                <a:ext cx="155864" cy="155865"/>
                <a:chOff x="0" y="0"/>
                <a:chExt cx="155863" cy="155863"/>
              </a:xfrm>
            </p:grpSpPr>
            <p:sp>
              <p:nvSpPr>
                <p:cNvPr id="11" name="椭圆 44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2" name="六边形 45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  <p:grpSp>
            <p:nvGrpSpPr>
              <p:cNvPr id="13" name="组合 41"/>
              <p:cNvGrpSpPr/>
              <p:nvPr/>
            </p:nvGrpSpPr>
            <p:grpSpPr>
              <a:xfrm>
                <a:off x="1493043" y="1457325"/>
                <a:ext cx="155865" cy="155865"/>
                <a:chOff x="0" y="0"/>
                <a:chExt cx="155863" cy="155863"/>
              </a:xfrm>
            </p:grpSpPr>
            <p:sp>
              <p:nvSpPr>
                <p:cNvPr id="14" name="椭圆 42"/>
                <p:cNvSpPr/>
                <p:nvPr/>
              </p:nvSpPr>
              <p:spPr>
                <a:xfrm>
                  <a:off x="0" y="0"/>
                  <a:ext cx="155864" cy="1558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>
                  <a:outerShdw blurRad="139700" dist="63500" dir="2700000" rotWithShape="0">
                    <a:srgbClr val="000000">
                      <a:alpha val="29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5" name="六边形 43"/>
                <p:cNvSpPr/>
                <p:nvPr/>
              </p:nvSpPr>
              <p:spPr>
                <a:xfrm>
                  <a:off x="34769" y="33795"/>
                  <a:ext cx="86325" cy="88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400" y="0"/>
                      </a:lnTo>
                      <a:lnTo>
                        <a:pt x="16200" y="0"/>
                      </a:lnTo>
                      <a:lnTo>
                        <a:pt x="21600" y="10800"/>
                      </a:lnTo>
                      <a:lnTo>
                        <a:pt x="16200" y="21600"/>
                      </a:lnTo>
                      <a:lnTo>
                        <a:pt x="5400" y="2160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300">
                      <a:solidFill>
                        <a:srgbClr val="808080"/>
                      </a:solidFill>
                    </a:defRPr>
                  </a:pPr>
                  <a:endParaRPr sz="1800"/>
                </a:p>
              </p:txBody>
            </p:sp>
          </p:grpSp>
        </p:grpSp>
        <p:sp>
          <p:nvSpPr>
            <p:cNvPr id="17" name="矩形 79"/>
            <p:cNvSpPr/>
            <p:nvPr/>
          </p:nvSpPr>
          <p:spPr>
            <a:xfrm>
              <a:off x="5158" y="1409"/>
              <a:ext cx="2520" cy="46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DFDFD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18" name="文本框 80"/>
            <p:cNvSpPr txBox="1"/>
            <p:nvPr/>
          </p:nvSpPr>
          <p:spPr>
            <a:xfrm>
              <a:off x="5688" y="1409"/>
              <a:ext cx="1838" cy="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/>
                <a:t>精雕细刻</a:t>
              </a:r>
              <a:endParaRPr lang="zh-CN"/>
            </a:p>
          </p:txBody>
        </p:sp>
        <p:sp>
          <p:nvSpPr>
            <p:cNvPr id="19" name="文本框 87"/>
            <p:cNvSpPr txBox="1"/>
            <p:nvPr/>
          </p:nvSpPr>
          <p:spPr>
            <a:xfrm>
              <a:off x="5213" y="1942"/>
              <a:ext cx="2520" cy="1016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>
              <a:lvl1pPr algn="just">
                <a:lnSpc>
                  <a:spcPct val="150000"/>
                </a:lnSpc>
                <a:defRPr sz="900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sz="1200" dirty="0">
                  <a:solidFill>
                    <a:schemeClr val="tx1"/>
                  </a:solidFill>
                </a:rPr>
                <a:t>针对考点进行第一轮全面复习</a:t>
              </a:r>
              <a:endParaRPr lang="zh-CN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组合 90"/>
            <p:cNvGrpSpPr/>
            <p:nvPr/>
          </p:nvGrpSpPr>
          <p:grpSpPr>
            <a:xfrm>
              <a:off x="5235" y="2933"/>
              <a:ext cx="2520" cy="466"/>
              <a:chOff x="-70485" y="-145414"/>
              <a:chExt cx="1600414" cy="295656"/>
            </a:xfrm>
          </p:grpSpPr>
          <p:sp>
            <p:nvSpPr>
              <p:cNvPr id="21" name="矩形 91"/>
              <p:cNvSpPr/>
              <p:nvPr/>
            </p:nvSpPr>
            <p:spPr>
              <a:xfrm>
                <a:off x="-70485" y="-145414"/>
                <a:ext cx="1600414" cy="295656"/>
              </a:xfrm>
              <a:prstGeom prst="rect">
                <a:avLst/>
              </a:prstGeom>
              <a:solidFill>
                <a:srgbClr val="E6E6E6"/>
              </a:solidFill>
              <a:ln w="15875" cap="flat">
                <a:solidFill>
                  <a:srgbClr val="DFDFD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7F7F7F"/>
                    </a:solidFill>
                  </a:defRPr>
                </a:pPr>
                <a:endParaRPr sz="1800"/>
              </a:p>
            </p:txBody>
          </p:sp>
          <p:sp>
            <p:nvSpPr>
              <p:cNvPr id="22" name="文本框 92"/>
              <p:cNvSpPr txBox="1"/>
              <p:nvPr/>
            </p:nvSpPr>
            <p:spPr>
              <a:xfrm>
                <a:off x="73986" y="-103996"/>
                <a:ext cx="1406722" cy="2438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1000">
                    <a:solidFill>
                      <a:srgbClr val="7F7F7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algn="ctr"/>
                <a:r>
                  <a:rPr lang="en-US" altLang="zh-CN" dirty="0"/>
                  <a:t>10</a:t>
                </a:r>
                <a:r>
                  <a:rPr lang="zh-CN" altLang="en-US" dirty="0" smtClean="0"/>
                  <a:t>月</a:t>
                </a:r>
                <a:r>
                  <a:rPr lang="en-US" altLang="zh-CN" dirty="0" smtClean="0"/>
                  <a:t>-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月</a:t>
                </a:r>
                <a:endParaRPr lang="zh-CN" altLang="en-US" dirty="0"/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3282315" y="1318895"/>
            <a:ext cx="941705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/>
              </a:rPr>
              <a:t>※</a:t>
            </a:r>
            <a:endParaRPr kumimoji="0" lang="zh-CN" altLang="en-US" sz="2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Calibri" panose="020F05020202040302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77505" y="3761105"/>
            <a:ext cx="31877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/>
              </a:rPr>
              <a:t>→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文本框 98"/>
          <p:cNvSpPr txBox="1"/>
          <p:nvPr/>
        </p:nvSpPr>
        <p:spPr>
          <a:xfrm>
            <a:off x="299719" y="187960"/>
            <a:ext cx="3115312" cy="3683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/>
              <a:t>&gt;&gt;&gt;</a:t>
            </a:r>
            <a:r>
              <a:rPr lang="zh-CN" sz="1800"/>
              <a:t>一轮复习的思路：一核</a:t>
            </a:r>
            <a:endParaRPr lang="zh-CN" sz="1800"/>
          </a:p>
        </p:txBody>
      </p:sp>
      <p:sp>
        <p:nvSpPr>
          <p:cNvPr id="2" name="文本框 1"/>
          <p:cNvSpPr txBox="1"/>
          <p:nvPr/>
        </p:nvSpPr>
        <p:spPr>
          <a:xfrm>
            <a:off x="582295" y="730885"/>
            <a:ext cx="7806055" cy="29648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帮助学生建立完整知识和应试技巧系统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dirty="0">
              <a:sym typeface="+mn-ea"/>
            </a:endParaRPr>
          </a:p>
          <a:p>
            <a:pPr indent="457200" eaLnBrk="1">
              <a:lnSpc>
                <a:spcPct val="90000"/>
              </a:lnSpc>
            </a:pPr>
            <a:r>
              <a:rPr lang="zh-CN" altLang="en-US" dirty="0">
                <a:sym typeface="+mn-ea"/>
              </a:rPr>
              <a:t>语文学科同一切学科一样，均有自身的知识系统。理清这个系统，有利于同学们复习时明确目标，有利于复习时形成知识网络，有利于答题时寻找解答依据。因此，建立语文知识系统，</a:t>
            </a:r>
            <a:r>
              <a:rPr lang="zh-CN" altLang="en-US" dirty="0" smtClean="0">
                <a:sym typeface="+mn-ea"/>
              </a:rPr>
              <a:t>是一轮复</a:t>
            </a:r>
            <a:r>
              <a:rPr lang="zh-CN" altLang="en-US" dirty="0">
                <a:sym typeface="+mn-ea"/>
              </a:rPr>
              <a:t>习备考工作的重点。</a:t>
            </a:r>
            <a:endParaRPr lang="zh-CN" altLang="en-US" dirty="0"/>
          </a:p>
          <a:p>
            <a:pPr indent="457200" eaLnBrk="1">
              <a:lnSpc>
                <a:spcPct val="90000"/>
              </a:lnSpc>
            </a:pPr>
            <a:r>
              <a:rPr lang="zh-CN" altLang="en-US" dirty="0">
                <a:sym typeface="+mn-ea"/>
              </a:rPr>
              <a:t>语文知识的大系统包括语音知识系统、词及短语系统、单复句知识系统、修辞知识系统、标点知识系统、现代文体知识系统、写作知识系统、文言知识系统等。</a:t>
            </a:r>
            <a:endParaRPr lang="zh-CN" altLang="en-US" dirty="0"/>
          </a:p>
          <a:p>
            <a:pPr indent="457200" eaLnBrk="1">
              <a:lnSpc>
                <a:spcPct val="90000"/>
              </a:lnSpc>
            </a:pPr>
            <a:r>
              <a:rPr lang="zh-CN" altLang="en-US" dirty="0">
                <a:sym typeface="+mn-ea"/>
              </a:rPr>
              <a:t>语文知识的小知识系统即每一个语文知识点（考点）的性质、分类、意义或用法。</a:t>
            </a:r>
            <a:endParaRPr lang="zh-CN" altLang="en-US" dirty="0">
              <a:sym typeface="+mn-ea"/>
            </a:endParaRPr>
          </a:p>
          <a:p>
            <a:pPr indent="457200" eaLnBrk="1">
              <a:lnSpc>
                <a:spcPct val="90000"/>
              </a:lnSpc>
            </a:pP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                                    ——</a:t>
            </a:r>
            <a:r>
              <a:rPr lang="zh-CN" altLang="en-US" dirty="0">
                <a:latin typeface="Arial Black" panose="020B0A04020102020204" pitchFamily="2" charset="0"/>
                <a:sym typeface="+mn-ea"/>
              </a:rPr>
              <a:t>江苏省南通市天星湖中学   缪爱明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文本框 98"/>
          <p:cNvSpPr txBox="1"/>
          <p:nvPr/>
        </p:nvSpPr>
        <p:spPr>
          <a:xfrm>
            <a:off x="299720" y="187960"/>
            <a:ext cx="6710680" cy="36830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/>
              <a:t>&gt;&gt;&gt;</a:t>
            </a:r>
            <a:r>
              <a:rPr lang="zh-CN" sz="1800"/>
              <a:t>一轮复习思路：两点</a:t>
            </a:r>
            <a:r>
              <a:rPr lang="en-US" altLang="zh-CN" sz="1800"/>
              <a:t>——</a:t>
            </a:r>
            <a:r>
              <a:rPr lang="zh-CN" altLang="en-US" sz="1800"/>
              <a:t>增长点和发力点</a:t>
            </a:r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1115616" y="627534"/>
            <a:ext cx="6701155" cy="18135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借助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“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大数据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”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，发现问题，找到增长点。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文本框 98"/>
          <p:cNvSpPr txBox="1"/>
          <p:nvPr/>
        </p:nvSpPr>
        <p:spPr>
          <a:xfrm>
            <a:off x="299720" y="187960"/>
            <a:ext cx="6710680" cy="36830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/>
              <a:t>&gt;&gt;&gt;</a:t>
            </a:r>
            <a:r>
              <a:rPr lang="zh-CN" sz="1800"/>
              <a:t>一轮复习思路：两点</a:t>
            </a:r>
            <a:r>
              <a:rPr lang="en-US" altLang="zh-CN" sz="1800"/>
              <a:t>——</a:t>
            </a:r>
            <a:r>
              <a:rPr lang="zh-CN" altLang="en-US" sz="1800"/>
              <a:t>增长点和发力点</a:t>
            </a:r>
            <a:endParaRPr lang="zh-CN" altLang="en-US" sz="1800"/>
          </a:p>
        </p:txBody>
      </p:sp>
      <p:sp>
        <p:nvSpPr>
          <p:cNvPr id="2" name="文本框 1"/>
          <p:cNvSpPr txBox="1"/>
          <p:nvPr/>
        </p:nvSpPr>
        <p:spPr>
          <a:xfrm>
            <a:off x="873760" y="876935"/>
            <a:ext cx="7370445" cy="329320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sym typeface="Calibri" panose="020F0502020204030204"/>
              </a:rPr>
              <a:t>立足学情</a:t>
            </a:r>
            <a:r>
              <a:rPr lang="zh-CN" altLang="en-US" sz="2800" dirty="0" smtClean="0">
                <a:solidFill>
                  <a:srgbClr val="FF0000"/>
                </a:solidFill>
                <a:sym typeface="Calibri" panose="020F0502020204030204"/>
              </a:rPr>
              <a:t>，</a:t>
            </a:r>
            <a:r>
              <a:rPr lang="zh-CN" altLang="en-US" sz="2800" dirty="0" smtClean="0">
                <a:solidFill>
                  <a:srgbClr val="FF0000"/>
                </a:solidFill>
              </a:rPr>
              <a:t>确定</a:t>
            </a:r>
            <a:r>
              <a:rPr lang="zh-CN" altLang="en-US" sz="2800" dirty="0" smtClean="0">
                <a:solidFill>
                  <a:srgbClr val="FF0000"/>
                </a:solidFill>
                <a:sym typeface="Calibri" panose="020F0502020204030204"/>
              </a:rPr>
              <a:t>发</a:t>
            </a:r>
            <a:r>
              <a:rPr lang="zh-CN" altLang="en-US" sz="2800" dirty="0">
                <a:solidFill>
                  <a:srgbClr val="FF0000"/>
                </a:solidFill>
                <a:sym typeface="Calibri" panose="020F0502020204030204"/>
              </a:rPr>
              <a:t>力点：</a:t>
            </a:r>
            <a:endParaRPr lang="zh-CN" altLang="en-US" sz="2800" dirty="0">
              <a:solidFill>
                <a:srgbClr val="FF0000"/>
              </a:solidFill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ym typeface="Calibri" panose="020F0502020204030204"/>
              </a:rPr>
              <a:t>文言</a:t>
            </a:r>
            <a:r>
              <a:rPr lang="zh-CN" altLang="en-US" dirty="0" smtClean="0">
                <a:sym typeface="Calibri" panose="020F0502020204030204"/>
              </a:rPr>
              <a:t>文：求</a:t>
            </a:r>
            <a:r>
              <a:rPr lang="zh-CN" altLang="en-US" dirty="0">
                <a:sym typeface="Calibri" panose="020F0502020204030204"/>
              </a:rPr>
              <a:t>读通，引导学生借助工具书，重翻译</a:t>
            </a:r>
            <a:r>
              <a:rPr lang="zh-CN" altLang="en-US" dirty="0" smtClean="0">
                <a:sym typeface="Calibri" panose="020F0502020204030204"/>
              </a:rPr>
              <a:t>。“温故”而“知新”。</a:t>
            </a:r>
            <a:endParaRPr kumimoji="0" lang="zh-CN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ym typeface="Calibri" panose="020F0502020204030204"/>
              </a:rPr>
              <a:t>古诗</a:t>
            </a:r>
            <a:r>
              <a:rPr lang="zh-CN" altLang="en-US" dirty="0" smtClean="0">
                <a:sym typeface="Calibri" panose="020F0502020204030204"/>
              </a:rPr>
              <a:t>词：求</a:t>
            </a:r>
            <a:r>
              <a:rPr lang="zh-CN" altLang="en-US" dirty="0">
                <a:sym typeface="Calibri" panose="020F0502020204030204"/>
              </a:rPr>
              <a:t>读懂</a:t>
            </a:r>
            <a:r>
              <a:rPr lang="zh-CN" altLang="en-US" dirty="0" smtClean="0">
                <a:sym typeface="Calibri" panose="020F0502020204030204"/>
              </a:rPr>
              <a:t>，辨题</a:t>
            </a:r>
            <a:r>
              <a:rPr lang="zh-CN" altLang="en-US" dirty="0">
                <a:sym typeface="Calibri" panose="020F0502020204030204"/>
              </a:rPr>
              <a:t>材</a:t>
            </a:r>
            <a:r>
              <a:rPr lang="zh-CN" altLang="en-US" dirty="0" smtClean="0">
                <a:sym typeface="Calibri" panose="020F0502020204030204"/>
              </a:rPr>
              <a:t>，析手法，探诗</a:t>
            </a:r>
            <a:r>
              <a:rPr lang="zh-CN" altLang="en-US" dirty="0">
                <a:sym typeface="Calibri" panose="020F0502020204030204"/>
              </a:rPr>
              <a:t>情。</a:t>
            </a:r>
            <a:endParaRPr kumimoji="0" lang="zh-CN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ym typeface="Calibri" panose="020F0502020204030204"/>
              </a:rPr>
              <a:t>写</a:t>
            </a:r>
            <a:r>
              <a:rPr lang="zh-CN" altLang="en-US" dirty="0" smtClean="0">
                <a:sym typeface="Calibri" panose="020F0502020204030204"/>
              </a:rPr>
              <a:t>作：过</a:t>
            </a:r>
            <a:r>
              <a:rPr lang="zh-CN" altLang="en-US" dirty="0">
                <a:sym typeface="Calibri" panose="020F0502020204030204"/>
              </a:rPr>
              <a:t>审题关，有素材，会组材</a:t>
            </a:r>
            <a:r>
              <a:rPr lang="zh-CN" altLang="en-US" dirty="0" smtClean="0">
                <a:sym typeface="Calibri" panose="020F0502020204030204"/>
              </a:rPr>
              <a:t>。</a:t>
            </a:r>
            <a:endParaRPr lang="en-US" altLang="zh-CN" dirty="0" smtClean="0"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dirty="0"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主观题：</a:t>
            </a:r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能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力提升固然重要，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但从五中学生的学情来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讲，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“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重复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”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“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规范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”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更重要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。</a:t>
            </a:r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多练“思路”而非“套路”。</a:t>
            </a:r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  <a:ea typeface="宋体" panose="02010600030101010101" pitchFamily="2" charset="-122"/>
              </a:rPr>
              <a:t>“思路”有了重“表述</a:t>
            </a:r>
            <a:r>
              <a:rPr lang="zh-CN" altLang="en-US" dirty="0" smtClean="0">
                <a:solidFill>
                  <a:srgbClr val="FF0000"/>
                </a:solidFill>
                <a:ea typeface="宋体" panose="02010600030101010101" pitchFamily="2" charset="-122"/>
              </a:rPr>
              <a:t>”。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圆角矩形 21"/>
          <p:cNvSpPr/>
          <p:nvPr/>
        </p:nvSpPr>
        <p:spPr>
          <a:xfrm>
            <a:off x="3630929" y="3606165"/>
            <a:ext cx="5467351" cy="6534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800"/>
          </a:p>
        </p:txBody>
      </p:sp>
      <p:sp>
        <p:nvSpPr>
          <p:cNvPr id="218" name="TextBox 86"/>
          <p:cNvSpPr txBox="1"/>
          <p:nvPr/>
        </p:nvSpPr>
        <p:spPr>
          <a:xfrm>
            <a:off x="5148877" y="3713608"/>
            <a:ext cx="2593017" cy="33718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sz="1600"/>
              <a:t>早读、午练、周测等训练</a:t>
            </a:r>
            <a:endParaRPr lang="zh-CN" sz="1600"/>
          </a:p>
        </p:txBody>
      </p:sp>
      <p:sp>
        <p:nvSpPr>
          <p:cNvPr id="219" name="圆角矩形 23"/>
          <p:cNvSpPr/>
          <p:nvPr/>
        </p:nvSpPr>
        <p:spPr>
          <a:xfrm>
            <a:off x="3630929" y="2576829"/>
            <a:ext cx="5467351" cy="6534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800"/>
          </a:p>
        </p:txBody>
      </p:sp>
      <p:sp>
        <p:nvSpPr>
          <p:cNvPr id="220" name="TextBox 84"/>
          <p:cNvSpPr txBox="1"/>
          <p:nvPr/>
        </p:nvSpPr>
        <p:spPr>
          <a:xfrm>
            <a:off x="5148580" y="2684145"/>
            <a:ext cx="3689350" cy="33718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sym typeface="+mn-ea"/>
              </a:rPr>
              <a:t>学生自主进行的个性化的基础知识积累</a:t>
            </a:r>
            <a:endParaRPr lang="zh-CN" altLang="en-US" sz="16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21" name="圆角矩形 25"/>
          <p:cNvSpPr/>
          <p:nvPr/>
        </p:nvSpPr>
        <p:spPr>
          <a:xfrm>
            <a:off x="3630929" y="1550669"/>
            <a:ext cx="5467351" cy="6534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800"/>
          </a:p>
        </p:txBody>
      </p:sp>
      <p:grpSp>
        <p:nvGrpSpPr>
          <p:cNvPr id="226" name="组合 26"/>
          <p:cNvGrpSpPr/>
          <p:nvPr/>
        </p:nvGrpSpPr>
        <p:grpSpPr>
          <a:xfrm>
            <a:off x="784252" y="1666773"/>
            <a:ext cx="2363141" cy="2363140"/>
            <a:chOff x="0" y="0"/>
            <a:chExt cx="2363140" cy="2363138"/>
          </a:xfrm>
        </p:grpSpPr>
        <p:grpSp>
          <p:nvGrpSpPr>
            <p:cNvPr id="224" name="组合 27"/>
            <p:cNvGrpSpPr/>
            <p:nvPr/>
          </p:nvGrpSpPr>
          <p:grpSpPr>
            <a:xfrm>
              <a:off x="0" y="-1"/>
              <a:ext cx="2363141" cy="2363140"/>
              <a:chOff x="0" y="0"/>
              <a:chExt cx="2363140" cy="2363138"/>
            </a:xfrm>
          </p:grpSpPr>
          <p:sp>
            <p:nvSpPr>
              <p:cNvPr id="222" name="椭圆 29"/>
              <p:cNvSpPr/>
              <p:nvPr/>
            </p:nvSpPr>
            <p:spPr>
              <a:xfrm>
                <a:off x="0" y="-1"/>
                <a:ext cx="2363141" cy="2363140"/>
              </a:xfrm>
              <a:prstGeom prst="ellipse">
                <a:avLst/>
              </a:prstGeom>
              <a:gradFill flip="none" rotWithShape="1">
                <a:gsLst>
                  <a:gs pos="1000">
                    <a:srgbClr val="DEDEDE"/>
                  </a:gs>
                  <a:gs pos="30000">
                    <a:srgbClr val="E0E0E0"/>
                  </a:gs>
                  <a:gs pos="61000">
                    <a:srgbClr val="F6F6F6"/>
                  </a:gs>
                  <a:gs pos="100000">
                    <a:srgbClr val="FFFFF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>
                <a:outerShdw blurRad="228600" dist="889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800"/>
              </a:p>
            </p:txBody>
          </p:sp>
          <p:sp>
            <p:nvSpPr>
              <p:cNvPr id="223" name="椭圆 46"/>
              <p:cNvSpPr/>
              <p:nvPr/>
            </p:nvSpPr>
            <p:spPr>
              <a:xfrm>
                <a:off x="23279" y="23279"/>
                <a:ext cx="2316577" cy="231657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83000">
                    <a:srgbClr val="FFFFF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800"/>
              </a:p>
            </p:txBody>
          </p:sp>
        </p:grpSp>
        <p:sp>
          <p:nvSpPr>
            <p:cNvPr id="225" name="椭圆 28"/>
            <p:cNvSpPr/>
            <p:nvPr/>
          </p:nvSpPr>
          <p:spPr>
            <a:xfrm>
              <a:off x="222338" y="222338"/>
              <a:ext cx="1918465" cy="191846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800"/>
            </a:p>
          </p:txBody>
        </p:sp>
      </p:grpSp>
      <p:sp>
        <p:nvSpPr>
          <p:cNvPr id="227" name="TextBox 32"/>
          <p:cNvSpPr txBox="1"/>
          <p:nvPr/>
        </p:nvSpPr>
        <p:spPr>
          <a:xfrm>
            <a:off x="1383106" y="2686823"/>
            <a:ext cx="1165936" cy="3683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/>
              <a:t>三线</a:t>
            </a:r>
            <a:endParaRPr lang="zh-CN"/>
          </a:p>
        </p:txBody>
      </p:sp>
      <p:grpSp>
        <p:nvGrpSpPr>
          <p:cNvPr id="232" name="组合 54"/>
          <p:cNvGrpSpPr/>
          <p:nvPr/>
        </p:nvGrpSpPr>
        <p:grpSpPr>
          <a:xfrm>
            <a:off x="3951123" y="1419134"/>
            <a:ext cx="916246" cy="916246"/>
            <a:chOff x="0" y="0"/>
            <a:chExt cx="916244" cy="916244"/>
          </a:xfrm>
        </p:grpSpPr>
        <p:grpSp>
          <p:nvGrpSpPr>
            <p:cNvPr id="230" name="组合 55"/>
            <p:cNvGrpSpPr/>
            <p:nvPr/>
          </p:nvGrpSpPr>
          <p:grpSpPr>
            <a:xfrm>
              <a:off x="0" y="0"/>
              <a:ext cx="916244" cy="916244"/>
              <a:chOff x="0" y="0"/>
              <a:chExt cx="916243" cy="916243"/>
            </a:xfrm>
          </p:grpSpPr>
          <p:sp>
            <p:nvSpPr>
              <p:cNvPr id="228" name="椭圆 57"/>
              <p:cNvSpPr/>
              <p:nvPr/>
            </p:nvSpPr>
            <p:spPr>
              <a:xfrm>
                <a:off x="0" y="0"/>
                <a:ext cx="916244" cy="916244"/>
              </a:xfrm>
              <a:prstGeom prst="ellipse">
                <a:avLst/>
              </a:prstGeom>
              <a:gradFill flip="none" rotWithShape="1">
                <a:gsLst>
                  <a:gs pos="1000">
                    <a:srgbClr val="DEDEDE"/>
                  </a:gs>
                  <a:gs pos="30000">
                    <a:srgbClr val="E0E0E0"/>
                  </a:gs>
                  <a:gs pos="61000">
                    <a:srgbClr val="F6F6F6"/>
                  </a:gs>
                  <a:gs pos="100000">
                    <a:srgbClr val="FFFFF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>
                <a:outerShdw blurRad="228600" dist="889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800"/>
              </a:p>
            </p:txBody>
          </p:sp>
          <p:sp>
            <p:nvSpPr>
              <p:cNvPr id="229" name="椭圆 58"/>
              <p:cNvSpPr/>
              <p:nvPr/>
            </p:nvSpPr>
            <p:spPr>
              <a:xfrm>
                <a:off x="9027" y="6965"/>
                <a:ext cx="898193" cy="898191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83000">
                    <a:srgbClr val="FFFFF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800"/>
              </a:p>
            </p:txBody>
          </p:sp>
        </p:grpSp>
        <p:sp>
          <p:nvSpPr>
            <p:cNvPr id="231" name="TextBox 56"/>
            <p:cNvSpPr txBox="1"/>
            <p:nvPr/>
          </p:nvSpPr>
          <p:spPr>
            <a:xfrm>
              <a:off x="16881" y="169827"/>
              <a:ext cx="882481" cy="449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30000"/>
                </a:lnSpc>
                <a:defRPr sz="12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sz="1800"/>
                <a:t>推进线</a:t>
              </a:r>
              <a:endParaRPr lang="zh-CN" sz="1800"/>
            </a:p>
          </p:txBody>
        </p:sp>
      </p:grpSp>
      <p:sp>
        <p:nvSpPr>
          <p:cNvPr id="233" name="TextBox 58"/>
          <p:cNvSpPr txBox="1"/>
          <p:nvPr/>
        </p:nvSpPr>
        <p:spPr>
          <a:xfrm>
            <a:off x="5148877" y="1657965"/>
            <a:ext cx="2593017" cy="33718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sym typeface="+mn-ea"/>
              </a:rPr>
              <a:t>师生按考点同步复习</a:t>
            </a:r>
            <a:endParaRPr lang="zh-CN" altLang="en-US" sz="1600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238" name="组合 60"/>
          <p:cNvGrpSpPr/>
          <p:nvPr/>
        </p:nvGrpSpPr>
        <p:grpSpPr>
          <a:xfrm>
            <a:off x="3951123" y="2445085"/>
            <a:ext cx="916246" cy="916246"/>
            <a:chOff x="0" y="0"/>
            <a:chExt cx="916244" cy="916244"/>
          </a:xfrm>
        </p:grpSpPr>
        <p:grpSp>
          <p:nvGrpSpPr>
            <p:cNvPr id="236" name="组合 61"/>
            <p:cNvGrpSpPr/>
            <p:nvPr/>
          </p:nvGrpSpPr>
          <p:grpSpPr>
            <a:xfrm>
              <a:off x="0" y="0"/>
              <a:ext cx="916244" cy="916244"/>
              <a:chOff x="0" y="0"/>
              <a:chExt cx="916243" cy="916243"/>
            </a:xfrm>
          </p:grpSpPr>
          <p:sp>
            <p:nvSpPr>
              <p:cNvPr id="234" name="椭圆 63"/>
              <p:cNvSpPr/>
              <p:nvPr/>
            </p:nvSpPr>
            <p:spPr>
              <a:xfrm>
                <a:off x="0" y="0"/>
                <a:ext cx="916244" cy="916244"/>
              </a:xfrm>
              <a:prstGeom prst="ellipse">
                <a:avLst/>
              </a:prstGeom>
              <a:gradFill flip="none" rotWithShape="1">
                <a:gsLst>
                  <a:gs pos="1000">
                    <a:srgbClr val="DEDEDE"/>
                  </a:gs>
                  <a:gs pos="30000">
                    <a:srgbClr val="E0E0E0"/>
                  </a:gs>
                  <a:gs pos="61000">
                    <a:srgbClr val="F6F6F6"/>
                  </a:gs>
                  <a:gs pos="100000">
                    <a:srgbClr val="FFFFF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>
                <a:outerShdw blurRad="228600" dist="889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800"/>
              </a:p>
            </p:txBody>
          </p:sp>
          <p:sp>
            <p:nvSpPr>
              <p:cNvPr id="235" name="椭圆 64"/>
              <p:cNvSpPr/>
              <p:nvPr/>
            </p:nvSpPr>
            <p:spPr>
              <a:xfrm>
                <a:off x="9027" y="11975"/>
                <a:ext cx="898193" cy="898193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83000">
                    <a:srgbClr val="FFFFF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800"/>
              </a:p>
            </p:txBody>
          </p:sp>
        </p:grpSp>
        <p:sp>
          <p:nvSpPr>
            <p:cNvPr id="237" name="TextBox 62"/>
            <p:cNvSpPr txBox="1"/>
            <p:nvPr/>
          </p:nvSpPr>
          <p:spPr>
            <a:xfrm>
              <a:off x="16881" y="171889"/>
              <a:ext cx="882481" cy="449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30000"/>
                </a:lnSpc>
                <a:defRPr sz="12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sz="1800"/>
                <a:t>积累线</a:t>
              </a:r>
              <a:endParaRPr sz="1800"/>
            </a:p>
          </p:txBody>
        </p:sp>
      </p:grpSp>
      <p:grpSp>
        <p:nvGrpSpPr>
          <p:cNvPr id="243" name="组合 65"/>
          <p:cNvGrpSpPr/>
          <p:nvPr/>
        </p:nvGrpSpPr>
        <p:grpSpPr>
          <a:xfrm>
            <a:off x="3951123" y="3474777"/>
            <a:ext cx="916246" cy="916246"/>
            <a:chOff x="0" y="0"/>
            <a:chExt cx="916244" cy="916244"/>
          </a:xfrm>
        </p:grpSpPr>
        <p:grpSp>
          <p:nvGrpSpPr>
            <p:cNvPr id="241" name="组合 66"/>
            <p:cNvGrpSpPr/>
            <p:nvPr/>
          </p:nvGrpSpPr>
          <p:grpSpPr>
            <a:xfrm>
              <a:off x="0" y="0"/>
              <a:ext cx="916244" cy="916244"/>
              <a:chOff x="0" y="0"/>
              <a:chExt cx="916243" cy="916243"/>
            </a:xfrm>
          </p:grpSpPr>
          <p:sp>
            <p:nvSpPr>
              <p:cNvPr id="239" name="椭圆 68"/>
              <p:cNvSpPr/>
              <p:nvPr/>
            </p:nvSpPr>
            <p:spPr>
              <a:xfrm>
                <a:off x="0" y="0"/>
                <a:ext cx="916244" cy="916244"/>
              </a:xfrm>
              <a:prstGeom prst="ellipse">
                <a:avLst/>
              </a:prstGeom>
              <a:gradFill flip="none" rotWithShape="1">
                <a:gsLst>
                  <a:gs pos="1000">
                    <a:srgbClr val="DEDEDE"/>
                  </a:gs>
                  <a:gs pos="30000">
                    <a:srgbClr val="E0E0E0"/>
                  </a:gs>
                  <a:gs pos="61000">
                    <a:srgbClr val="F6F6F6"/>
                  </a:gs>
                  <a:gs pos="100000">
                    <a:srgbClr val="FFFFF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>
                <a:outerShdw blurRad="228600" dist="889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800"/>
              </a:p>
            </p:txBody>
          </p:sp>
          <p:sp>
            <p:nvSpPr>
              <p:cNvPr id="240" name="椭圆 69"/>
              <p:cNvSpPr/>
              <p:nvPr/>
            </p:nvSpPr>
            <p:spPr>
              <a:xfrm>
                <a:off x="9027" y="9026"/>
                <a:ext cx="898193" cy="898193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83000">
                    <a:srgbClr val="FFFFF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800"/>
              </a:p>
            </p:txBody>
          </p:sp>
        </p:grpSp>
        <p:sp>
          <p:nvSpPr>
            <p:cNvPr id="242" name="TextBox 70"/>
            <p:cNvSpPr txBox="1"/>
            <p:nvPr/>
          </p:nvSpPr>
          <p:spPr>
            <a:xfrm>
              <a:off x="16881" y="183591"/>
              <a:ext cx="882481" cy="449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30000"/>
                </a:lnSpc>
                <a:defRPr sz="12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sz="1800"/>
                <a:t>检测线</a:t>
              </a:r>
              <a:endParaRPr sz="1800"/>
            </a:p>
          </p:txBody>
        </p:sp>
      </p:grpSp>
      <p:sp>
        <p:nvSpPr>
          <p:cNvPr id="244" name="TextBox 87"/>
          <p:cNvSpPr txBox="1"/>
          <p:nvPr/>
        </p:nvSpPr>
        <p:spPr>
          <a:xfrm>
            <a:off x="3134540" y="1627353"/>
            <a:ext cx="441240" cy="4597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A</a:t>
            </a:r>
          </a:p>
        </p:txBody>
      </p:sp>
      <p:sp>
        <p:nvSpPr>
          <p:cNvPr id="245" name="TextBox 88"/>
          <p:cNvSpPr txBox="1"/>
          <p:nvPr/>
        </p:nvSpPr>
        <p:spPr>
          <a:xfrm>
            <a:off x="3134540" y="2697007"/>
            <a:ext cx="441240" cy="4597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B</a:t>
            </a:r>
          </a:p>
        </p:txBody>
      </p:sp>
      <p:sp>
        <p:nvSpPr>
          <p:cNvPr id="246" name="TextBox 89"/>
          <p:cNvSpPr txBox="1"/>
          <p:nvPr/>
        </p:nvSpPr>
        <p:spPr>
          <a:xfrm>
            <a:off x="3134540" y="3713036"/>
            <a:ext cx="441240" cy="4597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C</a:t>
            </a:r>
          </a:p>
        </p:txBody>
      </p:sp>
      <p:sp>
        <p:nvSpPr>
          <p:cNvPr id="247" name="文本框 98"/>
          <p:cNvSpPr txBox="1"/>
          <p:nvPr/>
        </p:nvSpPr>
        <p:spPr>
          <a:xfrm>
            <a:off x="299719" y="187960"/>
            <a:ext cx="3115312" cy="3683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800"/>
              <a:t>&gt;&gt;&gt;</a:t>
            </a:r>
            <a:r>
              <a:rPr lang="zh-CN" sz="1800"/>
              <a:t>一轮复习思路：三线</a:t>
            </a:r>
            <a:endParaRPr lang="zh-CN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980,&quot;width&quot;:8055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6C0000"/>
      </a:accent2>
      <a:accent3>
        <a:srgbClr val="530000"/>
      </a:accent3>
      <a:accent4>
        <a:srgbClr val="3A0000"/>
      </a:accent4>
      <a:accent5>
        <a:srgbClr val="210000"/>
      </a:accent5>
      <a:accent6>
        <a:srgbClr val="080000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6C0000"/>
      </a:accent2>
      <a:accent3>
        <a:srgbClr val="530000"/>
      </a:accent3>
      <a:accent4>
        <a:srgbClr val="3A0000"/>
      </a:accent4>
      <a:accent5>
        <a:srgbClr val="210000"/>
      </a:accent5>
      <a:accent6>
        <a:srgbClr val="080000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WPS 演示</Application>
  <PresentationFormat>全屏显示(16:9)</PresentationFormat>
  <Paragraphs>157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Arial</vt:lpstr>
      <vt:lpstr>微软雅黑</vt:lpstr>
      <vt:lpstr>Arial Black</vt:lpstr>
      <vt:lpstr>Arial Unicode MS</vt:lpstr>
      <vt:lpstr>华文行楷</vt:lpstr>
      <vt:lpstr>宋体-18030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WPS_1559635298</cp:lastModifiedBy>
  <cp:revision>64</cp:revision>
  <dcterms:created xsi:type="dcterms:W3CDTF">2021-10-07T02:49:00Z</dcterms:created>
  <dcterms:modified xsi:type="dcterms:W3CDTF">2021-11-29T07:01:17Z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58016C3783A949C588FAF5A15E9F6751</vt:lpwstr>
  </property>
  <property fmtid="{D5CDD505-2E9C-101B-9397-08002B2CF9AE}" pid="3" name="KSOProductBuildVer">
    <vt:lpwstr>2052-11.1.0.11115</vt:lpwstr>
  </property>
</Properties>
</file>