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81" r:id="rId14"/>
    <p:sldId id="273" r:id="rId15"/>
    <p:sldId id="274" r:id="rId16"/>
    <p:sldId id="275" r:id="rId17"/>
    <p:sldId id="279" r:id="rId18"/>
    <p:sldId id="280" r:id="rId19"/>
    <p:sldId id="270" r:id="rId20"/>
    <p:sldId id="271" r:id="rId2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3">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iaoxuan Zeng" initials="xZ" lastIdx="1" clrIdx="0"/>
  <p:cmAuthor id="2" name="Q" initials="Q"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510F9"/>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48" d="100"/>
          <a:sy n="48" d="100"/>
        </p:scale>
        <p:origin x="42" y="876"/>
      </p:cViewPr>
      <p:guideLst>
        <p:guide orient="horz" pos="2133"/>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1-10-24T21:54:14.845" idx="1">
    <p:pos x="7193" y="917"/>
    <p:tex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2021/10/25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3F37086-15D0-443D-AF17-A3F21825C045}" type="slidenum">
              <a:rPr lang="zh-CN" altLang="en-US" smtClean="0"/>
              <a:t>13</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slideMaster" Target="../slideMasters/slideMaster1.xml"/><Relationship Id="rId5" Type="http://schemas.openxmlformats.org/officeDocument/2006/relationships/tags" Target="../tags/tag11.xml"/><Relationship Id="rId4" Type="http://schemas.openxmlformats.org/officeDocument/2006/relationships/tags" Target="../tags/tag10.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5" Type="http://schemas.openxmlformats.org/officeDocument/2006/relationships/slideMaster" Target="../slideMasters/slideMaster1.xml"/><Relationship Id="rId4" Type="http://schemas.openxmlformats.org/officeDocument/2006/relationships/tags" Target="../tags/tag57.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6" Type="http://schemas.openxmlformats.org/officeDocument/2006/relationships/slideMaster" Target="../slideMasters/slideMaster1.xml"/><Relationship Id="rId5" Type="http://schemas.openxmlformats.org/officeDocument/2006/relationships/tags" Target="../tags/tag62.xml"/><Relationship Id="rId4" Type="http://schemas.openxmlformats.org/officeDocument/2006/relationships/tags" Target="../tags/tag6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slideMaster" Target="../slideMasters/slideMaster1.xml"/><Relationship Id="rId5" Type="http://schemas.openxmlformats.org/officeDocument/2006/relationships/tags" Target="../tags/tag16.xml"/><Relationship Id="rId4" Type="http://schemas.openxmlformats.org/officeDocument/2006/relationships/tags" Target="../tags/tag15.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slideMaster" Target="../slideMasters/slideMaster1.xml"/><Relationship Id="rId5" Type="http://schemas.openxmlformats.org/officeDocument/2006/relationships/tags" Target="../tags/tag21.xml"/><Relationship Id="rId4" Type="http://schemas.openxmlformats.org/officeDocument/2006/relationships/tags" Target="../tags/tag20.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4.xml"/><Relationship Id="rId7"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5.xml"/><Relationship Id="rId3" Type="http://schemas.openxmlformats.org/officeDocument/2006/relationships/tags" Target="../tags/tag30.xml"/><Relationship Id="rId7" Type="http://schemas.openxmlformats.org/officeDocument/2006/relationships/tags" Target="../tags/tag34.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tags" Target="../tags/tag33.xml"/><Relationship Id="rId5" Type="http://schemas.openxmlformats.org/officeDocument/2006/relationships/tags" Target="../tags/tag32.xml"/><Relationship Id="rId4" Type="http://schemas.openxmlformats.org/officeDocument/2006/relationships/tags" Target="../tags/tag31.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5" Type="http://schemas.openxmlformats.org/officeDocument/2006/relationships/slideMaster" Target="../slideMasters/slideMaster1.xml"/><Relationship Id="rId4" Type="http://schemas.openxmlformats.org/officeDocument/2006/relationships/tags" Target="../tags/tag39.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5.xml"/><Relationship Id="rId7" Type="http://schemas.openxmlformats.org/officeDocument/2006/relationships/slideMaster" Target="../slideMasters/slideMaster1.xml"/><Relationship Id="rId2" Type="http://schemas.openxmlformats.org/officeDocument/2006/relationships/tags" Target="../tags/tag44.xml"/><Relationship Id="rId1" Type="http://schemas.openxmlformats.org/officeDocument/2006/relationships/tags" Target="../tags/tag43.xml"/><Relationship Id="rId6" Type="http://schemas.openxmlformats.org/officeDocument/2006/relationships/tags" Target="../tags/tag48.xml"/><Relationship Id="rId5" Type="http://schemas.openxmlformats.org/officeDocument/2006/relationships/tags" Target="../tags/tag47.xml"/><Relationship Id="rId4" Type="http://schemas.openxmlformats.org/officeDocument/2006/relationships/tags" Target="../tags/tag46.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 Id="rId6" Type="http://schemas.openxmlformats.org/officeDocument/2006/relationships/slideMaster" Target="../slideMasters/slideMaster1.xml"/><Relationship Id="rId5" Type="http://schemas.openxmlformats.org/officeDocument/2006/relationships/tags" Target="../tags/tag53.xml"/><Relationship Id="rId4" Type="http://schemas.openxmlformats.org/officeDocument/2006/relationships/tags" Target="../tags/tag5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p>
        </p:txBody>
      </p:sp>
      <p:sp>
        <p:nvSpPr>
          <p:cNvPr id="3" name="副标题 2"/>
          <p:cNvSpPr>
            <a:spLocks noGrp="1"/>
          </p:cNvSpPr>
          <p:nvPr>
            <p:ph type="subTitle" idx="1" hasCustomPrompt="1"/>
            <p:custDataLst>
              <p:tags r:id="rId2"/>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2021/10/25</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dirty="0"/>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2021/10/25</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2021/10/25</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a:sym typeface="+mn-ea"/>
              </a:rPr>
              <a:t>单击此处编辑标题</a:t>
            </a:r>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p>
        </p:txBody>
      </p:sp>
      <p:sp>
        <p:nvSpPr>
          <p:cNvPr id="3" name="内容占位符 2"/>
          <p:cNvSpPr>
            <a:spLocks noGrp="1"/>
          </p:cNvSpPr>
          <p:nvPr>
            <p:ph idx="1"/>
            <p:custDataLst>
              <p:tags r:id="rId2"/>
            </p:custDataLst>
          </p:nvPr>
        </p:nvSpPr>
        <p:spPr>
          <a:xfrm>
            <a:off x="608400" y="1490400"/>
            <a:ext cx="10969200" cy="4759200"/>
          </a:xfrm>
        </p:spPr>
        <p:txBody>
          <a:bodyPr vert="horz" lIns="90000" tIns="46800" rIns="90000" bIns="46800" rtlCol="0">
            <a:normAutofit/>
          </a:body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2021/10/25</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2021/10/25</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2021/10/25</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2021/10/25</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a:sym typeface="+mn-ea"/>
              </a:rPr>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2021/10/25</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2021/10/25</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330" y="1555115"/>
            <a:ext cx="5233035" cy="4608195"/>
          </a:xfrm>
        </p:spPr>
        <p:txBody>
          <a:bodyPr vert="horz" lIns="90000" tIns="46800" rIns="90000" bIns="46800" rtlCol="0">
            <a:normAutofit/>
          </a:bodyPr>
          <a:lstStyle>
            <a:lvl1pPr>
              <a:buNone/>
              <a:defRPr sz="1600"/>
            </a:lvl1pPr>
          </a:lstStyle>
          <a:p>
            <a:pPr lvl="0"/>
            <a:endParaRPr dirty="0">
              <a:sym typeface="+mn-ea"/>
            </a:endParaRPr>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a:buNone/>
              <a:defRPr sz="1600"/>
            </a:lvl1pPr>
          </a:lstStyle>
          <a:p>
            <a:pPr lvl="0"/>
            <a:r>
              <a:rPr dirty="0">
                <a:sym typeface="+mn-ea"/>
              </a:rPr>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2021/10/25</a:t>
            </a:fld>
            <a:endParaRPr lang="zh-CN" altLang="en-US" dirty="0"/>
          </a:p>
        </p:txBody>
      </p:sp>
      <p:sp>
        <p:nvSpPr>
          <p:cNvPr id="6" name="页脚占位符 5"/>
          <p:cNvSpPr>
            <a:spLocks noGrp="1"/>
          </p:cNvSpPr>
          <p:nvPr>
            <p:ph type="ftr" sz="quarter" idx="11"/>
            <p:custDataLst>
              <p:tags r:id="rId4"/>
            </p:custDataLst>
          </p:nvPr>
        </p:nvSpPr>
        <p:spPr/>
        <p:txBody>
          <a:bodyPr/>
          <a:lstStyle/>
          <a:p>
            <a:endParaRPr lang="zh-CN" altLang="en-US" dirty="0"/>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dirty="0">
                <a:sym typeface="+mn-ea"/>
              </a:rPr>
              <a:t>单击此处编辑标题</a:t>
            </a:r>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2021/10/25</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tags" Target="../tags/tag5.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4.xml"/><Relationship Id="rId2" Type="http://schemas.openxmlformats.org/officeDocument/2006/relationships/slideLayout" Target="../slideLayouts/slideLayout2.xml"/><Relationship Id="rId16" Type="http://schemas.openxmlformats.org/officeDocument/2006/relationships/tags" Target="../tags/tag3.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tags" Target="../tags/tag6.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5"/>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p>
        </p:txBody>
      </p:sp>
      <p:sp>
        <p:nvSpPr>
          <p:cNvPr id="3" name="文本占位符 2"/>
          <p:cNvSpPr>
            <a:spLocks noGrp="1"/>
          </p:cNvSpPr>
          <p:nvPr>
            <p:ph type="body" idx="1"/>
            <p:custDataLst>
              <p:tags r:id="rId16"/>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17"/>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t>2021/10/25</a:t>
            </a:fld>
            <a:endParaRPr lang="zh-CN" altLang="en-US"/>
          </a:p>
        </p:txBody>
      </p:sp>
      <p:sp>
        <p:nvSpPr>
          <p:cNvPr id="5" name="页脚占位符 4"/>
          <p:cNvSpPr>
            <a:spLocks noGrp="1"/>
          </p:cNvSpPr>
          <p:nvPr>
            <p:ph type="ftr" sz="quarter" idx="3"/>
            <p:custDataLst>
              <p:tags r:id="rId18"/>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9"/>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t>‹#›</a:t>
            </a:fld>
            <a:endParaRPr lang="zh-CN" altLang="en-US" dirty="0"/>
          </a:p>
        </p:txBody>
      </p:sp>
    </p:spTree>
    <p:custDataLst>
      <p:tags r:id="rId14"/>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Word_Document.docx"/></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1661795" y="1386840"/>
            <a:ext cx="9409430" cy="2861310"/>
          </a:xfrm>
          <a:prstGeom prst="rect">
            <a:avLst/>
          </a:prstGeom>
          <a:noFill/>
          <a:ln>
            <a:solidFill>
              <a:schemeClr val="accent1"/>
            </a:solidFill>
          </a:ln>
          <a:extLst>
            <a:ext uri="{909E8E84-426E-40DD-AFC4-6F175D3DCCD1}">
              <a14:hiddenFill xmlns:a14="http://schemas.microsoft.com/office/drawing/2010/main">
                <a:solidFill>
                  <a:schemeClr val="accent2"/>
                </a:solidFill>
              </a14:hiddenFill>
            </a:ext>
          </a:extLst>
        </p:spPr>
        <p:style>
          <a:lnRef idx="2">
            <a:schemeClr val="accent4"/>
          </a:lnRef>
          <a:fillRef idx="1">
            <a:schemeClr val="lt1"/>
          </a:fillRef>
          <a:effectRef idx="0">
            <a:schemeClr val="accent4"/>
          </a:effectRef>
          <a:fontRef idx="minor">
            <a:schemeClr val="dk1"/>
          </a:fontRef>
        </p:style>
        <p:txBody>
          <a:bodyPr wrap="square" rtlCol="0">
            <a:spAutoFit/>
            <a:scene3d>
              <a:camera prst="orthographicFront"/>
              <a:lightRig rig="threePt" dir="t"/>
            </a:scene3d>
          </a:bodyPr>
          <a:lstStyle/>
          <a:p>
            <a:r>
              <a:rPr lang="en-US" altLang="zh-CN" sz="6000" b="1">
                <a:ln w="22225">
                  <a:solidFill>
                    <a:schemeClr val="accent2"/>
                  </a:solidFill>
                  <a:prstDash val="solid"/>
                </a:ln>
                <a:solidFill>
                  <a:schemeClr val="accent2">
                    <a:lumMod val="40000"/>
                    <a:lumOff val="60000"/>
                  </a:schemeClr>
                </a:solidFill>
                <a:effectLst/>
              </a:rPr>
              <a:t>         </a:t>
            </a:r>
            <a:r>
              <a:rPr lang="zh-CN" altLang="en-US" sz="6000" b="1">
                <a:ln w="22225">
                  <a:solidFill>
                    <a:schemeClr val="accent2"/>
                  </a:solidFill>
                  <a:prstDash val="solid"/>
                </a:ln>
                <a:solidFill>
                  <a:schemeClr val="accent2">
                    <a:lumMod val="40000"/>
                    <a:lumOff val="60000"/>
                  </a:schemeClr>
                </a:solidFill>
                <a:effectLst/>
              </a:rPr>
              <a:t>一轮复习</a:t>
            </a:r>
          </a:p>
          <a:p>
            <a:endParaRPr lang="zh-CN" altLang="en-US" sz="6000" b="1">
              <a:ln w="22225">
                <a:solidFill>
                  <a:schemeClr val="accent2"/>
                </a:solidFill>
                <a:prstDash val="solid"/>
              </a:ln>
              <a:solidFill>
                <a:schemeClr val="accent2">
                  <a:lumMod val="40000"/>
                  <a:lumOff val="60000"/>
                </a:schemeClr>
              </a:solidFill>
              <a:effectLst/>
            </a:endParaRPr>
          </a:p>
          <a:p>
            <a:r>
              <a:rPr lang="zh-CN" altLang="en-US" sz="6000" b="1">
                <a:ln w="22225">
                  <a:solidFill>
                    <a:schemeClr val="accent2"/>
                  </a:solidFill>
                  <a:prstDash val="solid"/>
                </a:ln>
                <a:solidFill>
                  <a:schemeClr val="accent2">
                    <a:lumMod val="40000"/>
                    <a:lumOff val="60000"/>
                  </a:schemeClr>
                </a:solidFill>
                <a:effectLst/>
              </a:rPr>
              <a:t>中外古代历史改革专题复习</a:t>
            </a:r>
            <a:r>
              <a:rPr lang="en-US" altLang="zh-CN" sz="3600" b="1">
                <a:ln w="22225">
                  <a:solidFill>
                    <a:schemeClr val="accent2"/>
                  </a:solidFill>
                  <a:prstDash val="solid"/>
                </a:ln>
                <a:solidFill>
                  <a:schemeClr val="accent2">
                    <a:lumMod val="40000"/>
                    <a:lumOff val="60000"/>
                  </a:schemeClr>
                </a:solidFill>
                <a:effectLst/>
              </a:rPr>
              <a:t> </a:t>
            </a:r>
            <a:endParaRPr lang="en-US" altLang="zh-CN" sz="3600" b="1">
              <a:ln w="22225">
                <a:solidFill>
                  <a:schemeClr val="accent2"/>
                </a:solidFill>
                <a:prstDash val="solid"/>
              </a:ln>
              <a:solidFill>
                <a:schemeClr val="accent2">
                  <a:lumMod val="40000"/>
                  <a:lumOff val="60000"/>
                </a:schemeClr>
              </a:solidFill>
              <a:effectLst/>
              <a:latin typeface="+mj-ea"/>
              <a:ea typeface="+mj-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灯片编号占位符 1"/>
          <p:cNvSpPr>
            <a:spLocks noGrp="1"/>
          </p:cNvSpPr>
          <p:nvPr>
            <p:ph type="sldNum" sz="quarter" idx="4"/>
          </p:nvPr>
        </p:nvSpPr>
        <p:spPr/>
        <p:txBody>
          <a:bodyPr/>
          <a:lstStyle/>
          <a:p>
            <a:pPr algn="ctr"/>
            <a:r>
              <a:rPr lang="en-US" altLang="zh-CN" sz="850" dirty="0"/>
              <a:t>-</a:t>
            </a:r>
            <a:fld id="{4BF17FCF-D4DA-449D-A468-DDB7E43619E6}" type="slidenum">
              <a:rPr lang="zh-CN" altLang="en-US" sz="850" dirty="0" smtClean="0"/>
              <a:t>10</a:t>
            </a:fld>
            <a:r>
              <a:rPr lang="en-US" altLang="zh-CN" sz="850" dirty="0"/>
              <a:t>-</a:t>
            </a:r>
            <a:endParaRPr lang="zh-CN" altLang="en-US" sz="850" dirty="0"/>
          </a:p>
        </p:txBody>
      </p:sp>
      <p:sp>
        <p:nvSpPr>
          <p:cNvPr id="2" name="矩形 1"/>
          <p:cNvSpPr>
            <a:spLocks noChangeAspect="1"/>
          </p:cNvSpPr>
          <p:nvPr/>
        </p:nvSpPr>
        <p:spPr>
          <a:xfrm>
            <a:off x="554959" y="27"/>
            <a:ext cx="1531620" cy="607695"/>
          </a:xfrm>
          <a:prstGeom prst="rect">
            <a:avLst/>
          </a:prstGeom>
        </p:spPr>
        <p:txBody>
          <a:bodyPr wrap="none">
            <a:spAutoFit/>
          </a:bodyPr>
          <a:lstStyle/>
          <a:p>
            <a:pPr indent="267970">
              <a:lnSpc>
                <a:spcPct val="120000"/>
              </a:lnSpc>
              <a:tabLst>
                <a:tab pos="1029335" algn="l"/>
                <a:tab pos="1850390" algn="l"/>
                <a:tab pos="2538095" algn="l"/>
                <a:tab pos="3221990" algn="l"/>
              </a:tabLst>
            </a:pPr>
            <a:r>
              <a:rPr lang="en-US" altLang="zh-CN" sz="2800" b="1" dirty="0">
                <a:solidFill>
                  <a:srgbClr val="000000"/>
                </a:solidFill>
                <a:latin typeface="Times New Roman" panose="02020603050405020304" charset="0"/>
                <a:cs typeface="Times New Roman" panose="02020603050405020304" charset="0"/>
              </a:rPr>
              <a:t>2.</a:t>
            </a:r>
            <a:r>
              <a:rPr lang="zh-CN" altLang="zh-CN" sz="2800" b="1" dirty="0">
                <a:solidFill>
                  <a:srgbClr val="000000"/>
                </a:solidFill>
                <a:latin typeface="Arial" panose="020B0604020202020204" pitchFamily="34" charset="0"/>
                <a:ea typeface="黑体" panose="02010609060101010101" charset="-122"/>
                <a:cs typeface="Times New Roman" panose="02020603050405020304" charset="0"/>
              </a:rPr>
              <a:t>内容</a:t>
            </a:r>
            <a:r>
              <a:rPr lang="en-US" altLang="zh-CN" sz="2800" b="1" dirty="0">
                <a:solidFill>
                  <a:srgbClr val="000000"/>
                </a:solidFill>
                <a:latin typeface="Arial" panose="020B0604020202020204" pitchFamily="34" charset="0"/>
                <a:ea typeface="黑体" panose="02010609060101010101" charset="-122"/>
                <a:cs typeface="Times New Roman" panose="02020603050405020304" charset="0"/>
              </a:rPr>
              <a:t> </a:t>
            </a:r>
          </a:p>
        </p:txBody>
      </p:sp>
      <p:graphicFrame>
        <p:nvGraphicFramePr>
          <p:cNvPr id="4" name="对象 3"/>
          <p:cNvGraphicFramePr>
            <a:graphicFrameLocks noChangeAspect="1"/>
          </p:cNvGraphicFramePr>
          <p:nvPr/>
        </p:nvGraphicFramePr>
        <p:xfrm>
          <a:off x="555625" y="723900"/>
          <a:ext cx="11022330" cy="6110605"/>
        </p:xfrm>
        <a:graphic>
          <a:graphicData uri="http://schemas.openxmlformats.org/presentationml/2006/ole">
            <mc:AlternateContent xmlns:mc="http://schemas.openxmlformats.org/markup-compatibility/2006">
              <mc:Choice xmlns:v="urn:schemas-microsoft-com:vml" Requires="v">
                <p:oleObj spid="_x0000_s2050" name="文档" r:id="rId3" imgW="3954780" imgH="2620010" progId="Word.Document.12">
                  <p:embed/>
                </p:oleObj>
              </mc:Choice>
              <mc:Fallback>
                <p:oleObj name="文档" r:id="rId3" imgW="3954780" imgH="2620010" progId="Word.Document.12">
                  <p:embed/>
                  <p:pic>
                    <p:nvPicPr>
                      <p:cNvPr id="0" name="对象 3"/>
                      <p:cNvPicPr/>
                      <p:nvPr/>
                    </p:nvPicPr>
                    <p:blipFill>
                      <a:blip r:embed="rId4"/>
                      <a:stretch>
                        <a:fillRect/>
                      </a:stretch>
                    </p:blipFill>
                    <p:spPr>
                      <a:xfrm>
                        <a:off x="555625" y="723900"/>
                        <a:ext cx="11022330" cy="6110605"/>
                      </a:xfrm>
                      <a:prstGeom prst="rect">
                        <a:avLst/>
                      </a:prstGeom>
                    </p:spPr>
                  </p:pic>
                </p:oleObj>
              </mc:Fallback>
            </mc:AlternateContent>
          </a:graphicData>
        </a:graphic>
      </p:graphicFrame>
    </p:spTree>
  </p:cSld>
  <p:clrMapOvr>
    <a:masterClrMapping/>
  </p:clrMapOvr>
  <mc:AlternateContent xmlns:mc="http://schemas.openxmlformats.org/markup-compatibility/2006" xmlns:p14="http://schemas.microsoft.com/office/powerpoint/2010/main">
    <mc:Choice Requires="p14">
      <p:transition spd="slow" p14:dur="1400">
        <p:blinds/>
      </p:transition>
    </mc:Choice>
    <mc:Fallback xmlns="">
      <p:transition spd="slow">
        <p:blind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灯片编号占位符 1"/>
          <p:cNvSpPr>
            <a:spLocks noGrp="1"/>
          </p:cNvSpPr>
          <p:nvPr>
            <p:ph type="sldNum" sz="quarter" idx="12"/>
          </p:nvPr>
        </p:nvSpPr>
        <p:spPr/>
        <p:txBody>
          <a:bodyPr/>
          <a:lstStyle/>
          <a:p>
            <a:pPr algn="ctr"/>
            <a:r>
              <a:rPr lang="en-US" altLang="zh-CN" sz="850" dirty="0"/>
              <a:t>-</a:t>
            </a:r>
            <a:fld id="{4BF17FCF-D4DA-449D-A468-DDB7E43619E6}" type="slidenum">
              <a:rPr lang="zh-CN" altLang="en-US" sz="850" dirty="0" smtClean="0"/>
              <a:t>11</a:t>
            </a:fld>
            <a:r>
              <a:rPr lang="en-US" altLang="zh-CN" sz="850" dirty="0"/>
              <a:t>-</a:t>
            </a:r>
            <a:endParaRPr lang="zh-CN" altLang="en-US" sz="850" dirty="0"/>
          </a:p>
        </p:txBody>
      </p:sp>
      <p:graphicFrame>
        <p:nvGraphicFramePr>
          <p:cNvPr id="2" name="对象 1"/>
          <p:cNvGraphicFramePr>
            <a:graphicFrameLocks noChangeAspect="1"/>
          </p:cNvGraphicFramePr>
          <p:nvPr/>
        </p:nvGraphicFramePr>
        <p:xfrm>
          <a:off x="385445" y="422910"/>
          <a:ext cx="11464290" cy="6012815"/>
        </p:xfrm>
        <a:graphic>
          <a:graphicData uri="http://schemas.openxmlformats.org/presentationml/2006/ole">
            <mc:AlternateContent xmlns:mc="http://schemas.openxmlformats.org/markup-compatibility/2006">
              <mc:Choice xmlns:v="urn:schemas-microsoft-com:vml" Requires="v">
                <p:oleObj spid="_x0000_s3074" name="文档" r:id="rId3" imgW="3954780" imgH="1888490" progId="Word.Document.12">
                  <p:embed/>
                </p:oleObj>
              </mc:Choice>
              <mc:Fallback>
                <p:oleObj name="文档" r:id="rId3" imgW="3954780" imgH="1888490" progId="Word.Document.12">
                  <p:embed/>
                  <p:pic>
                    <p:nvPicPr>
                      <p:cNvPr id="0" name="对象 2"/>
                      <p:cNvPicPr/>
                      <p:nvPr/>
                    </p:nvPicPr>
                    <p:blipFill>
                      <a:blip r:embed="rId4"/>
                      <a:stretch>
                        <a:fillRect/>
                      </a:stretch>
                    </p:blipFill>
                    <p:spPr>
                      <a:xfrm>
                        <a:off x="385445" y="422910"/>
                        <a:ext cx="11464290" cy="6012815"/>
                      </a:xfrm>
                      <a:prstGeom prst="rect">
                        <a:avLst/>
                      </a:prstGeom>
                    </p:spPr>
                  </p:pic>
                </p:oleObj>
              </mc:Fallback>
            </mc:AlternateContent>
          </a:graphicData>
        </a:graphic>
      </p:graphicFrame>
    </p:spTree>
  </p:cSld>
  <p:clrMapOvr>
    <a:masterClrMapping/>
  </p:clrMapOvr>
  <mc:AlternateContent xmlns:mc="http://schemas.openxmlformats.org/markup-compatibility/2006" xmlns:p14="http://schemas.microsoft.com/office/powerpoint/2010/main">
    <mc:Choice Requires="p14">
      <p:transition spd="slow" p14:dur="1400">
        <p:blinds/>
      </p:transition>
    </mc:Choice>
    <mc:Fallback xmlns="">
      <p:transition spd="slow">
        <p:blind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灯片编号占位符 1"/>
          <p:cNvSpPr>
            <a:spLocks noGrp="1"/>
          </p:cNvSpPr>
          <p:nvPr>
            <p:ph type="sldNum" sz="quarter" idx="12"/>
          </p:nvPr>
        </p:nvSpPr>
        <p:spPr/>
        <p:txBody>
          <a:bodyPr/>
          <a:lstStyle/>
          <a:p>
            <a:pPr algn="ctr"/>
            <a:r>
              <a:rPr lang="en-US" altLang="zh-CN" sz="850" dirty="0"/>
              <a:t>-</a:t>
            </a:r>
            <a:fld id="{4BF17FCF-D4DA-449D-A468-DDB7E43619E6}" type="slidenum">
              <a:rPr lang="zh-CN" altLang="en-US" sz="850" dirty="0" smtClean="0"/>
              <a:t>12</a:t>
            </a:fld>
            <a:r>
              <a:rPr lang="en-US" altLang="zh-CN" sz="850" dirty="0"/>
              <a:t>-</a:t>
            </a:r>
            <a:endParaRPr lang="zh-CN" altLang="en-US" sz="850" dirty="0"/>
          </a:p>
        </p:txBody>
      </p:sp>
      <p:sp>
        <p:nvSpPr>
          <p:cNvPr id="2" name="矩形 1"/>
          <p:cNvSpPr>
            <a:spLocks noChangeAspect="1"/>
          </p:cNvSpPr>
          <p:nvPr/>
        </p:nvSpPr>
        <p:spPr>
          <a:xfrm>
            <a:off x="139693" y="516383"/>
            <a:ext cx="11911980" cy="5775960"/>
          </a:xfrm>
          <a:prstGeom prst="rect">
            <a:avLst/>
          </a:prstGeom>
        </p:spPr>
        <p:txBody>
          <a:bodyPr wrap="square">
            <a:spAutoFit/>
          </a:bodyPr>
          <a:lstStyle/>
          <a:p>
            <a:pPr indent="267970">
              <a:lnSpc>
                <a:spcPct val="120000"/>
              </a:lnSpc>
              <a:tabLst>
                <a:tab pos="1029335" algn="l"/>
                <a:tab pos="1850390" algn="l"/>
                <a:tab pos="2538095" algn="l"/>
                <a:tab pos="3221990" algn="l"/>
              </a:tabLst>
            </a:pPr>
            <a:r>
              <a:rPr lang="en-US" altLang="zh-CN" sz="2800" b="1" dirty="0">
                <a:solidFill>
                  <a:srgbClr val="000000"/>
                </a:solidFill>
                <a:latin typeface="Times New Roman" panose="02020603050405020304" charset="0"/>
                <a:cs typeface="Times New Roman" panose="02020603050405020304" charset="0"/>
              </a:rPr>
              <a:t>3</a:t>
            </a:r>
            <a:r>
              <a:rPr lang="en-US" altLang="zh-CN" sz="2800" dirty="0">
                <a:solidFill>
                  <a:srgbClr val="000000"/>
                </a:solidFill>
                <a:latin typeface="Times New Roman" panose="02020603050405020304" charset="0"/>
                <a:cs typeface="Times New Roman" panose="02020603050405020304" charset="0"/>
              </a:rPr>
              <a:t>.</a:t>
            </a:r>
            <a:r>
              <a:rPr lang="zh-CN" altLang="zh-CN" sz="2800" dirty="0">
                <a:solidFill>
                  <a:srgbClr val="000000"/>
                </a:solidFill>
                <a:latin typeface="Arial" panose="020B0604020202020204" pitchFamily="34" charset="0"/>
                <a:ea typeface="黑体" panose="02010609060101010101" charset="-122"/>
                <a:cs typeface="Times New Roman" panose="02020603050405020304" charset="0"/>
              </a:rPr>
              <a:t>评价</a:t>
            </a:r>
            <a:endParaRPr lang="zh-CN" altLang="zh-CN" sz="2800" dirty="0">
              <a:solidFill>
                <a:srgbClr val="000000"/>
              </a:solidFill>
              <a:latin typeface="NEU-BZ-S92"/>
              <a:ea typeface="方正书宋_GBK" panose="03000509000000000000" pitchFamily="65" charset="-122"/>
              <a:cs typeface="Times New Roman" panose="02020603050405020304" charset="0"/>
            </a:endParaRPr>
          </a:p>
          <a:p>
            <a:pPr indent="266700">
              <a:lnSpc>
                <a:spcPct val="120000"/>
              </a:lnSpc>
              <a:tabLst>
                <a:tab pos="1029335" algn="l"/>
                <a:tab pos="1850390" algn="l"/>
                <a:tab pos="2538095" algn="l"/>
                <a:tab pos="3221990" algn="l"/>
              </a:tabLst>
            </a:pPr>
            <a:r>
              <a:rPr lang="en-US" altLang="zh-CN" sz="2800"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(1)</a:t>
            </a:r>
            <a:r>
              <a:rPr lang="zh-CN" altLang="zh-CN" sz="2800"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积极作用</a:t>
            </a:r>
            <a:endParaRPr lang="zh-CN" altLang="zh-CN" sz="2800" dirty="0">
              <a:ln w="22225">
                <a:solidFill>
                  <a:schemeClr val="accent2"/>
                </a:solidFill>
                <a:prstDash val="solid"/>
              </a:ln>
              <a:solidFill>
                <a:schemeClr val="accent2">
                  <a:lumMod val="40000"/>
                  <a:lumOff val="60000"/>
                </a:schemeClr>
              </a:solidFill>
              <a:effectLst/>
              <a:latin typeface="NEU-BZ-S92"/>
              <a:ea typeface="方正书宋_GBK" panose="03000509000000000000" pitchFamily="65" charset="-122"/>
              <a:cs typeface="Times New Roman" panose="02020603050405020304" charset="0"/>
            </a:endParaRPr>
          </a:p>
          <a:p>
            <a:pPr indent="266700">
              <a:lnSpc>
                <a:spcPct val="120000"/>
              </a:lnSpc>
              <a:tabLst>
                <a:tab pos="1029335" algn="l"/>
                <a:tab pos="1850390" algn="l"/>
                <a:tab pos="2538095" algn="l"/>
                <a:tab pos="3221990" algn="l"/>
              </a:tabLst>
            </a:pPr>
            <a:r>
              <a:rPr lang="zh-CN" altLang="zh-CN" sz="2800" dirty="0">
                <a:solidFill>
                  <a:srgbClr val="000000"/>
                </a:solidFill>
                <a:latin typeface="NEU-BZ-S92"/>
                <a:cs typeface="宋体" panose="02010600030101010101" pitchFamily="2" charset="-122"/>
              </a:rPr>
              <a:t>①</a:t>
            </a:r>
            <a:r>
              <a:rPr lang="zh-CN" altLang="zh-CN" sz="2800" dirty="0">
                <a:solidFill>
                  <a:srgbClr val="000000"/>
                </a:solidFill>
                <a:latin typeface="Times New Roman" panose="02020603050405020304" charset="0"/>
                <a:cs typeface="Times New Roman" panose="02020603050405020304" charset="0"/>
              </a:rPr>
              <a:t>政治上</a:t>
            </a:r>
            <a:r>
              <a:rPr lang="en-US" altLang="zh-CN" sz="2800" dirty="0">
                <a:solidFill>
                  <a:srgbClr val="000000"/>
                </a:solidFill>
                <a:latin typeface="Times New Roman" panose="02020603050405020304" charset="0"/>
                <a:cs typeface="Times New Roman" panose="02020603050405020304" charset="0"/>
              </a:rPr>
              <a:t>,</a:t>
            </a:r>
            <a:r>
              <a:rPr lang="zh-CN" altLang="zh-CN" sz="2800" dirty="0">
                <a:solidFill>
                  <a:srgbClr val="000000"/>
                </a:solidFill>
                <a:latin typeface="Times New Roman" panose="02020603050405020304" charset="0"/>
                <a:cs typeface="Times New Roman" panose="02020603050405020304" charset="0"/>
              </a:rPr>
              <a:t>瓦解了旧的宗法制度</a:t>
            </a:r>
            <a:r>
              <a:rPr lang="en-US" altLang="zh-CN" sz="2800" dirty="0">
                <a:solidFill>
                  <a:srgbClr val="000000"/>
                </a:solidFill>
                <a:latin typeface="Times New Roman" panose="02020603050405020304" charset="0"/>
                <a:cs typeface="Times New Roman" panose="02020603050405020304" charset="0"/>
              </a:rPr>
              <a:t>,</a:t>
            </a:r>
            <a:r>
              <a:rPr lang="zh-CN" altLang="zh-CN" sz="2800" dirty="0">
                <a:solidFill>
                  <a:srgbClr val="000000"/>
                </a:solidFill>
                <a:latin typeface="Times New Roman" panose="02020603050405020304" charset="0"/>
                <a:cs typeface="Times New Roman" panose="02020603050405020304" charset="0"/>
              </a:rPr>
              <a:t>健全了封建国家机器的职能</a:t>
            </a:r>
            <a:r>
              <a:rPr lang="en-US" altLang="zh-CN" sz="2800" dirty="0">
                <a:solidFill>
                  <a:srgbClr val="000000"/>
                </a:solidFill>
                <a:latin typeface="Times New Roman" panose="02020603050405020304" charset="0"/>
                <a:cs typeface="Times New Roman" panose="02020603050405020304" charset="0"/>
              </a:rPr>
              <a:t>,</a:t>
            </a:r>
            <a:r>
              <a:rPr lang="zh-CN" altLang="zh-CN" sz="2800" dirty="0">
                <a:solidFill>
                  <a:srgbClr val="000000"/>
                </a:solidFill>
                <a:latin typeface="Times New Roman" panose="02020603050405020304" charset="0"/>
                <a:cs typeface="Times New Roman" panose="02020603050405020304" charset="0"/>
              </a:rPr>
              <a:t>开始建立</a:t>
            </a:r>
            <a:r>
              <a:rPr lang="zh-CN" altLang="zh-CN" sz="2800" b="1" dirty="0">
                <a:solidFill>
                  <a:schemeClr val="accent2"/>
                </a:solidFill>
                <a:latin typeface="Times New Roman" panose="02020603050405020304" charset="0"/>
                <a:cs typeface="Times New Roman" panose="02020603050405020304" charset="0"/>
              </a:rPr>
              <a:t>中央集权制度</a:t>
            </a:r>
            <a:r>
              <a:rPr lang="en-US" altLang="zh-CN" sz="2800" b="1" dirty="0">
                <a:solidFill>
                  <a:schemeClr val="accent2"/>
                </a:solidFill>
                <a:latin typeface="Times New Roman" panose="02020603050405020304" charset="0"/>
                <a:cs typeface="Times New Roman" panose="02020603050405020304" charset="0"/>
              </a:rPr>
              <a:t>,</a:t>
            </a:r>
            <a:r>
              <a:rPr lang="zh-CN" altLang="zh-CN" sz="2800" dirty="0">
                <a:solidFill>
                  <a:srgbClr val="000000"/>
                </a:solidFill>
                <a:latin typeface="Times New Roman" panose="02020603050405020304" charset="0"/>
                <a:cs typeface="Times New Roman" panose="02020603050405020304" charset="0"/>
              </a:rPr>
              <a:t>对后世影响深远。</a:t>
            </a:r>
            <a:endParaRPr lang="zh-CN" altLang="zh-CN" sz="2800" dirty="0">
              <a:solidFill>
                <a:srgbClr val="000000"/>
              </a:solidFill>
              <a:latin typeface="NEU-BZ-S92"/>
              <a:ea typeface="方正书宋_GBK" panose="03000509000000000000" pitchFamily="65" charset="-122"/>
              <a:cs typeface="Times New Roman" panose="02020603050405020304" charset="0"/>
            </a:endParaRPr>
          </a:p>
          <a:p>
            <a:pPr indent="266700">
              <a:lnSpc>
                <a:spcPct val="120000"/>
              </a:lnSpc>
              <a:tabLst>
                <a:tab pos="1029335" algn="l"/>
                <a:tab pos="1850390" algn="l"/>
                <a:tab pos="2538095" algn="l"/>
                <a:tab pos="3221990" algn="l"/>
              </a:tabLst>
            </a:pPr>
            <a:r>
              <a:rPr lang="zh-CN" altLang="zh-CN" sz="2800" dirty="0">
                <a:solidFill>
                  <a:srgbClr val="000000"/>
                </a:solidFill>
                <a:latin typeface="NEU-BZ-S92"/>
                <a:cs typeface="宋体" panose="02010600030101010101" pitchFamily="2" charset="-122"/>
              </a:rPr>
              <a:t>②</a:t>
            </a:r>
            <a:r>
              <a:rPr lang="zh-CN" altLang="zh-CN" sz="2800" dirty="0">
                <a:solidFill>
                  <a:srgbClr val="000000"/>
                </a:solidFill>
                <a:latin typeface="Times New Roman" panose="02020603050405020304" charset="0"/>
                <a:cs typeface="Times New Roman" panose="02020603050405020304" charset="0"/>
              </a:rPr>
              <a:t>经济上</a:t>
            </a:r>
            <a:r>
              <a:rPr lang="en-US" altLang="zh-CN" sz="2800" dirty="0">
                <a:solidFill>
                  <a:srgbClr val="000000"/>
                </a:solidFill>
                <a:latin typeface="Times New Roman" panose="02020603050405020304" charset="0"/>
                <a:cs typeface="Times New Roman" panose="02020603050405020304" charset="0"/>
              </a:rPr>
              <a:t>,</a:t>
            </a:r>
            <a:r>
              <a:rPr lang="zh-CN" altLang="zh-CN" sz="2800" dirty="0">
                <a:solidFill>
                  <a:srgbClr val="000000"/>
                </a:solidFill>
                <a:latin typeface="Times New Roman" panose="02020603050405020304" charset="0"/>
                <a:cs typeface="Times New Roman" panose="02020603050405020304" charset="0"/>
              </a:rPr>
              <a:t>废井田</a:t>
            </a:r>
            <a:r>
              <a:rPr lang="en-US" altLang="zh-CN" sz="2800" dirty="0">
                <a:solidFill>
                  <a:srgbClr val="000000"/>
                </a:solidFill>
                <a:latin typeface="Times New Roman" panose="02020603050405020304" charset="0"/>
                <a:cs typeface="Times New Roman" panose="02020603050405020304" charset="0"/>
              </a:rPr>
              <a:t>,</a:t>
            </a:r>
            <a:r>
              <a:rPr lang="zh-CN" altLang="zh-CN" sz="2800" dirty="0">
                <a:solidFill>
                  <a:srgbClr val="000000"/>
                </a:solidFill>
                <a:latin typeface="Times New Roman" panose="02020603050405020304" charset="0"/>
                <a:cs typeface="Times New Roman" panose="02020603050405020304" charset="0"/>
              </a:rPr>
              <a:t>开阡陌</a:t>
            </a:r>
            <a:r>
              <a:rPr lang="en-US" altLang="zh-CN" sz="2800" dirty="0">
                <a:solidFill>
                  <a:srgbClr val="000000"/>
                </a:solidFill>
                <a:latin typeface="Times New Roman" panose="02020603050405020304" charset="0"/>
                <a:cs typeface="Times New Roman" panose="02020603050405020304" charset="0"/>
              </a:rPr>
              <a:t>,</a:t>
            </a:r>
            <a:r>
              <a:rPr lang="zh-CN" altLang="zh-CN" sz="2800" dirty="0">
                <a:solidFill>
                  <a:srgbClr val="000000"/>
                </a:solidFill>
                <a:latin typeface="Times New Roman" panose="02020603050405020304" charset="0"/>
                <a:cs typeface="Times New Roman" panose="02020603050405020304" charset="0"/>
              </a:rPr>
              <a:t>确立了土地私有制</a:t>
            </a:r>
            <a:r>
              <a:rPr lang="en-US" altLang="zh-CN" sz="2800" dirty="0">
                <a:solidFill>
                  <a:srgbClr val="000000"/>
                </a:solidFill>
                <a:latin typeface="Times New Roman" panose="02020603050405020304" charset="0"/>
                <a:cs typeface="Times New Roman" panose="02020603050405020304" charset="0"/>
              </a:rPr>
              <a:t>,</a:t>
            </a:r>
            <a:r>
              <a:rPr lang="zh-CN" altLang="zh-CN" sz="2800" dirty="0">
                <a:solidFill>
                  <a:srgbClr val="000000"/>
                </a:solidFill>
                <a:latin typeface="Times New Roman" panose="02020603050405020304" charset="0"/>
                <a:cs typeface="Times New Roman" panose="02020603050405020304" charset="0"/>
              </a:rPr>
              <a:t>激发了劳动者的生产积极性</a:t>
            </a:r>
            <a:r>
              <a:rPr lang="en-US" altLang="zh-CN" sz="2800" dirty="0">
                <a:solidFill>
                  <a:srgbClr val="000000"/>
                </a:solidFill>
                <a:latin typeface="Times New Roman" panose="02020603050405020304" charset="0"/>
                <a:cs typeface="Times New Roman" panose="02020603050405020304" charset="0"/>
              </a:rPr>
              <a:t>,</a:t>
            </a:r>
            <a:r>
              <a:rPr lang="zh-CN" altLang="zh-CN" sz="2800" dirty="0">
                <a:solidFill>
                  <a:srgbClr val="000000"/>
                </a:solidFill>
                <a:latin typeface="Times New Roman" panose="02020603050405020304" charset="0"/>
                <a:cs typeface="Times New Roman" panose="02020603050405020304" charset="0"/>
              </a:rPr>
              <a:t>给秦国农业生产带来了生机。</a:t>
            </a:r>
            <a:endParaRPr lang="zh-CN" altLang="zh-CN" sz="2800" dirty="0">
              <a:solidFill>
                <a:srgbClr val="000000"/>
              </a:solidFill>
              <a:latin typeface="NEU-BZ-S92"/>
              <a:ea typeface="方正书宋_GBK" panose="03000509000000000000" pitchFamily="65" charset="-122"/>
              <a:cs typeface="Times New Roman" panose="02020603050405020304" charset="0"/>
            </a:endParaRPr>
          </a:p>
          <a:p>
            <a:pPr indent="266700">
              <a:lnSpc>
                <a:spcPct val="120000"/>
              </a:lnSpc>
              <a:tabLst>
                <a:tab pos="1029335" algn="l"/>
                <a:tab pos="1850390" algn="l"/>
                <a:tab pos="2538095" algn="l"/>
                <a:tab pos="3221990" algn="l"/>
              </a:tabLst>
            </a:pPr>
            <a:r>
              <a:rPr lang="zh-CN" altLang="zh-CN" sz="2800" dirty="0">
                <a:solidFill>
                  <a:srgbClr val="000000"/>
                </a:solidFill>
                <a:latin typeface="NEU-BZ-S92"/>
                <a:cs typeface="宋体" panose="02010600030101010101" pitchFamily="2" charset="-122"/>
              </a:rPr>
              <a:t>③</a:t>
            </a:r>
            <a:r>
              <a:rPr lang="zh-CN" altLang="zh-CN" sz="2800" dirty="0">
                <a:solidFill>
                  <a:srgbClr val="000000"/>
                </a:solidFill>
                <a:latin typeface="Times New Roman" panose="02020603050405020304" charset="0"/>
                <a:cs typeface="Times New Roman" panose="02020603050405020304" charset="0"/>
              </a:rPr>
              <a:t>军事上</a:t>
            </a:r>
            <a:r>
              <a:rPr lang="en-US" altLang="zh-CN" sz="2800" dirty="0">
                <a:solidFill>
                  <a:srgbClr val="000000"/>
                </a:solidFill>
                <a:latin typeface="Times New Roman" panose="02020603050405020304" charset="0"/>
                <a:cs typeface="Times New Roman" panose="02020603050405020304" charset="0"/>
              </a:rPr>
              <a:t>,</a:t>
            </a:r>
            <a:r>
              <a:rPr lang="zh-CN" altLang="zh-CN" sz="2800" dirty="0">
                <a:solidFill>
                  <a:srgbClr val="000000"/>
                </a:solidFill>
                <a:latin typeface="Times New Roman" panose="02020603050405020304" charset="0"/>
                <a:cs typeface="Times New Roman" panose="02020603050405020304" charset="0"/>
              </a:rPr>
              <a:t>奖励军功</a:t>
            </a:r>
            <a:r>
              <a:rPr lang="en-US" altLang="zh-CN" sz="2800" dirty="0">
                <a:solidFill>
                  <a:srgbClr val="000000"/>
                </a:solidFill>
                <a:latin typeface="Times New Roman" panose="02020603050405020304" charset="0"/>
                <a:cs typeface="Times New Roman" panose="02020603050405020304" charset="0"/>
              </a:rPr>
              <a:t>,</a:t>
            </a:r>
            <a:r>
              <a:rPr lang="zh-CN" altLang="zh-CN" sz="2800" dirty="0">
                <a:solidFill>
                  <a:srgbClr val="000000"/>
                </a:solidFill>
                <a:latin typeface="Times New Roman" panose="02020603050405020304" charset="0"/>
                <a:cs typeface="Times New Roman" panose="02020603050405020304" charset="0"/>
              </a:rPr>
              <a:t>提高了军队战斗力</a:t>
            </a:r>
            <a:r>
              <a:rPr lang="en-US" altLang="zh-CN" sz="2800" dirty="0">
                <a:solidFill>
                  <a:srgbClr val="000000"/>
                </a:solidFill>
                <a:latin typeface="Times New Roman" panose="02020603050405020304" charset="0"/>
                <a:cs typeface="Times New Roman" panose="02020603050405020304" charset="0"/>
              </a:rPr>
              <a:t>,   </a:t>
            </a:r>
            <a:r>
              <a:rPr lang="zh-CN" altLang="zh-CN" sz="2800" dirty="0">
                <a:solidFill>
                  <a:srgbClr val="000000"/>
                </a:solidFill>
                <a:latin typeface="Times New Roman" panose="02020603050405020304" charset="0"/>
                <a:cs typeface="Times New Roman" panose="02020603050405020304" charset="0"/>
              </a:rPr>
              <a:t>为</a:t>
            </a:r>
            <a:r>
              <a:rPr lang="zh-CN" altLang="zh-CN" sz="2800" b="1" dirty="0">
                <a:ln>
                  <a:solidFill>
                    <a:schemeClr val="accent1"/>
                  </a:solidFill>
                </a:ln>
                <a:solidFill>
                  <a:schemeClr val="accent2"/>
                </a:solidFill>
                <a:latin typeface="Times New Roman" panose="02020603050405020304" charset="0"/>
                <a:cs typeface="Times New Roman" panose="02020603050405020304" charset="0"/>
              </a:rPr>
              <a:t>秦国统一六国创造了有利条件</a:t>
            </a:r>
            <a:r>
              <a:rPr lang="zh-CN" altLang="zh-CN" sz="2800" dirty="0">
                <a:ln>
                  <a:solidFill>
                    <a:schemeClr val="accent1"/>
                  </a:solidFill>
                </a:ln>
                <a:solidFill>
                  <a:srgbClr val="000000"/>
                </a:solidFill>
                <a:latin typeface="Times New Roman" panose="02020603050405020304" charset="0"/>
                <a:cs typeface="Times New Roman" panose="02020603050405020304" charset="0"/>
              </a:rPr>
              <a:t>。</a:t>
            </a:r>
            <a:endParaRPr lang="zh-CN" altLang="zh-CN" sz="2800" dirty="0">
              <a:ln>
                <a:solidFill>
                  <a:schemeClr val="accent1"/>
                </a:solidFill>
              </a:ln>
              <a:solidFill>
                <a:srgbClr val="000000"/>
              </a:solidFill>
              <a:latin typeface="NEU-BZ-S92"/>
              <a:ea typeface="方正书宋_GBK" panose="03000509000000000000" pitchFamily="65" charset="-122"/>
              <a:cs typeface="Times New Roman" panose="02020603050405020304" charset="0"/>
            </a:endParaRPr>
          </a:p>
          <a:p>
            <a:pPr indent="266700">
              <a:lnSpc>
                <a:spcPct val="120000"/>
              </a:lnSpc>
              <a:tabLst>
                <a:tab pos="1029335" algn="l"/>
                <a:tab pos="1850390" algn="l"/>
                <a:tab pos="2538095" algn="l"/>
                <a:tab pos="3221990" algn="l"/>
              </a:tabLst>
            </a:pPr>
            <a:r>
              <a:rPr lang="en-US" altLang="zh-CN" sz="2800"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(2)</a:t>
            </a:r>
            <a:r>
              <a:rPr lang="zh-CN" altLang="zh-CN" sz="2800"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历史局限性</a:t>
            </a:r>
            <a:endParaRPr lang="zh-CN" altLang="zh-CN" sz="2800" dirty="0">
              <a:ln w="22225">
                <a:solidFill>
                  <a:schemeClr val="accent2"/>
                </a:solidFill>
                <a:prstDash val="solid"/>
              </a:ln>
              <a:solidFill>
                <a:schemeClr val="accent2">
                  <a:lumMod val="40000"/>
                  <a:lumOff val="60000"/>
                </a:schemeClr>
              </a:solidFill>
              <a:effectLst/>
              <a:latin typeface="NEU-BZ-S92"/>
              <a:ea typeface="方正书宋_GBK" panose="03000509000000000000" pitchFamily="65" charset="-122"/>
              <a:cs typeface="Times New Roman" panose="02020603050405020304" charset="0"/>
            </a:endParaRPr>
          </a:p>
          <a:p>
            <a:pPr indent="266700">
              <a:lnSpc>
                <a:spcPct val="120000"/>
              </a:lnSpc>
              <a:tabLst>
                <a:tab pos="1029335" algn="l"/>
                <a:tab pos="1850390" algn="l"/>
                <a:tab pos="2538095" algn="l"/>
                <a:tab pos="3221990" algn="l"/>
              </a:tabLst>
            </a:pPr>
            <a:r>
              <a:rPr lang="zh-CN" altLang="zh-CN" sz="2800" dirty="0">
                <a:solidFill>
                  <a:srgbClr val="000000"/>
                </a:solidFill>
                <a:latin typeface="NEU-BZ-S92"/>
                <a:cs typeface="宋体" panose="02010600030101010101" pitchFamily="2" charset="-122"/>
              </a:rPr>
              <a:t>①</a:t>
            </a:r>
            <a:r>
              <a:rPr lang="zh-CN" altLang="zh-CN" sz="2800" dirty="0">
                <a:solidFill>
                  <a:srgbClr val="000000"/>
                </a:solidFill>
                <a:latin typeface="Times New Roman" panose="02020603050405020304" charset="0"/>
                <a:cs typeface="Times New Roman" panose="02020603050405020304" charset="0"/>
              </a:rPr>
              <a:t>轻视教化</a:t>
            </a:r>
            <a:r>
              <a:rPr lang="en-US" altLang="zh-CN" sz="2800" dirty="0">
                <a:solidFill>
                  <a:srgbClr val="000000"/>
                </a:solidFill>
                <a:latin typeface="Times New Roman" panose="02020603050405020304" charset="0"/>
                <a:cs typeface="Times New Roman" panose="02020603050405020304" charset="0"/>
              </a:rPr>
              <a:t>,</a:t>
            </a:r>
            <a:r>
              <a:rPr lang="zh-CN" altLang="zh-CN" sz="2800" dirty="0">
                <a:solidFill>
                  <a:srgbClr val="000000"/>
                </a:solidFill>
                <a:latin typeface="Times New Roman" panose="02020603050405020304" charset="0"/>
                <a:cs typeface="Times New Roman" panose="02020603050405020304" charset="0"/>
              </a:rPr>
              <a:t>鼓吹轻罪重罚</a:t>
            </a:r>
            <a:r>
              <a:rPr lang="en-US" altLang="zh-CN" sz="2800" dirty="0">
                <a:solidFill>
                  <a:srgbClr val="000000"/>
                </a:solidFill>
                <a:latin typeface="Times New Roman" panose="02020603050405020304" charset="0"/>
                <a:cs typeface="Times New Roman" panose="02020603050405020304" charset="0"/>
              </a:rPr>
              <a:t>,</a:t>
            </a:r>
            <a:r>
              <a:rPr lang="zh-CN" altLang="en-US" sz="2800" dirty="0">
                <a:solidFill>
                  <a:srgbClr val="000000"/>
                </a:solidFill>
                <a:latin typeface="Times New Roman" panose="02020603050405020304" charset="0"/>
                <a:cs typeface="Times New Roman" panose="02020603050405020304" charset="0"/>
              </a:rPr>
              <a:t>迷信暴力，玩弄权术，</a:t>
            </a:r>
            <a:r>
              <a:rPr lang="zh-CN" altLang="zh-CN" sz="2800" dirty="0">
                <a:solidFill>
                  <a:srgbClr val="000000"/>
                </a:solidFill>
                <a:latin typeface="Times New Roman" panose="02020603050405020304" charset="0"/>
                <a:cs typeface="Times New Roman" panose="02020603050405020304" charset="0"/>
              </a:rPr>
              <a:t>刑法严苛。</a:t>
            </a:r>
            <a:endParaRPr lang="zh-CN" altLang="zh-CN" sz="2800" dirty="0">
              <a:solidFill>
                <a:srgbClr val="000000"/>
              </a:solidFill>
              <a:latin typeface="NEU-BZ-S92"/>
              <a:ea typeface="方正书宋_GBK" panose="03000509000000000000" pitchFamily="65" charset="-122"/>
              <a:cs typeface="Times New Roman" panose="02020603050405020304" charset="0"/>
            </a:endParaRPr>
          </a:p>
          <a:p>
            <a:pPr indent="266700">
              <a:lnSpc>
                <a:spcPct val="120000"/>
              </a:lnSpc>
              <a:tabLst>
                <a:tab pos="1029335" algn="l"/>
                <a:tab pos="1850390" algn="l"/>
                <a:tab pos="2538095" algn="l"/>
                <a:tab pos="3221990" algn="l"/>
              </a:tabLst>
            </a:pPr>
            <a:r>
              <a:rPr lang="zh-CN" altLang="zh-CN" sz="2800" dirty="0">
                <a:solidFill>
                  <a:srgbClr val="000000"/>
                </a:solidFill>
                <a:latin typeface="NEU-BZ-S92"/>
                <a:cs typeface="宋体" panose="02010600030101010101" pitchFamily="2" charset="-122"/>
              </a:rPr>
              <a:t>②</a:t>
            </a:r>
            <a:r>
              <a:rPr lang="zh-CN" altLang="zh-CN" sz="2800" dirty="0">
                <a:solidFill>
                  <a:srgbClr val="000000"/>
                </a:solidFill>
                <a:latin typeface="Times New Roman" panose="02020603050405020304" charset="0"/>
                <a:cs typeface="Times New Roman" panose="02020603050405020304" charset="0"/>
              </a:rPr>
              <a:t>一定程度上加重了广大人民所受的剥削与压迫。</a:t>
            </a:r>
            <a:endParaRPr lang="zh-CN" altLang="zh-CN" sz="2800" dirty="0">
              <a:solidFill>
                <a:srgbClr val="000000"/>
              </a:solidFill>
              <a:latin typeface="NEU-BZ-S92"/>
              <a:ea typeface="方正书宋_GBK" panose="03000509000000000000" pitchFamily="65" charset="-122"/>
              <a:cs typeface="Times New Roman" panose="02020603050405020304" charset="0"/>
            </a:endParaRPr>
          </a:p>
          <a:p>
            <a:pPr indent="266700">
              <a:lnSpc>
                <a:spcPct val="120000"/>
              </a:lnSpc>
              <a:tabLst>
                <a:tab pos="1029335" algn="l"/>
                <a:tab pos="1850390" algn="l"/>
                <a:tab pos="2538095" algn="l"/>
                <a:tab pos="3221990" algn="l"/>
              </a:tabLst>
            </a:pPr>
            <a:r>
              <a:rPr lang="zh-CN" altLang="zh-CN" sz="2800" dirty="0">
                <a:solidFill>
                  <a:srgbClr val="000000"/>
                </a:solidFill>
                <a:latin typeface="NEU-BZ-S92"/>
                <a:cs typeface="宋体" panose="02010600030101010101" pitchFamily="2" charset="-122"/>
              </a:rPr>
              <a:t>③</a:t>
            </a:r>
            <a:r>
              <a:rPr lang="zh-CN" altLang="zh-CN" sz="2800" dirty="0">
                <a:solidFill>
                  <a:srgbClr val="000000"/>
                </a:solidFill>
                <a:latin typeface="Times New Roman" panose="02020603050405020304" charset="0"/>
                <a:cs typeface="Times New Roman" panose="02020603050405020304" charset="0"/>
              </a:rPr>
              <a:t>变法未与旧的制度、文化、习俗彻底划清界限。</a:t>
            </a:r>
            <a:endParaRPr lang="zh-CN" altLang="zh-CN" sz="2800" dirty="0">
              <a:solidFill>
                <a:srgbClr val="000000"/>
              </a:solidFill>
              <a:latin typeface="NEU-BZ-S92"/>
              <a:ea typeface="方正书宋_GBK" panose="03000509000000000000" pitchFamily="65" charset="-122"/>
              <a:cs typeface="Times New Roman" panose="02020603050405020304" charset="0"/>
            </a:endParaRPr>
          </a:p>
        </p:txBody>
      </p:sp>
      <p:sp>
        <p:nvSpPr>
          <p:cNvPr id="3" name="下箭头 2"/>
          <p:cNvSpPr/>
          <p:nvPr/>
        </p:nvSpPr>
        <p:spPr>
          <a:xfrm>
            <a:off x="5710893" y="2192084"/>
            <a:ext cx="255892" cy="13423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下箭头 3"/>
          <p:cNvSpPr/>
          <p:nvPr/>
        </p:nvSpPr>
        <p:spPr>
          <a:xfrm>
            <a:off x="9417829" y="2970554"/>
            <a:ext cx="255892" cy="5657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下箭头 4"/>
          <p:cNvSpPr/>
          <p:nvPr/>
        </p:nvSpPr>
        <p:spPr>
          <a:xfrm rot="16200000">
            <a:off x="5246097" y="3434715"/>
            <a:ext cx="255892" cy="45654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400">
        <p:blinds/>
      </p:transition>
    </mc:Choice>
    <mc:Fallback xmlns="">
      <p:transition spd="slow">
        <p:blind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3" grpId="1" animBg="1"/>
      <p:bldP spid="4" grpId="0" bldLvl="0" animBg="1"/>
      <p:bldP spid="4" grpId="1" animBg="1"/>
      <p:bldP spid="5" grpId="0" bldLvl="0" animBg="1"/>
      <p:bldP spid="5"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任意多边形 9"/>
          <p:cNvSpPr/>
          <p:nvPr/>
        </p:nvSpPr>
        <p:spPr>
          <a:xfrm>
            <a:off x="-23389" y="271246"/>
            <a:ext cx="12213626" cy="504509"/>
          </a:xfrm>
          <a:custGeom>
            <a:avLst/>
            <a:gdLst>
              <a:gd name="connsiteX0" fmla="*/ 0 w 6167214"/>
              <a:gd name="connsiteY0" fmla="*/ 0 h 927757"/>
              <a:gd name="connsiteX1" fmla="*/ 6167214 w 6167214"/>
              <a:gd name="connsiteY1" fmla="*/ 0 h 927757"/>
              <a:gd name="connsiteX2" fmla="*/ 5799071 w 6167214"/>
              <a:gd name="connsiteY2" fmla="*/ 927757 h 927757"/>
              <a:gd name="connsiteX3" fmla="*/ 0 w 6167214"/>
              <a:gd name="connsiteY3" fmla="*/ 927757 h 927757"/>
            </a:gdLst>
            <a:ahLst/>
            <a:cxnLst>
              <a:cxn ang="0">
                <a:pos x="connsiteX0" y="connsiteY0"/>
              </a:cxn>
              <a:cxn ang="0">
                <a:pos x="connsiteX1" y="connsiteY1"/>
              </a:cxn>
              <a:cxn ang="0">
                <a:pos x="connsiteX2" y="connsiteY2"/>
              </a:cxn>
              <a:cxn ang="0">
                <a:pos x="connsiteX3" y="connsiteY3"/>
              </a:cxn>
            </a:cxnLst>
            <a:rect l="l" t="t" r="r" b="b"/>
            <a:pathLst>
              <a:path w="6167214" h="927757">
                <a:moveTo>
                  <a:pt x="0" y="0"/>
                </a:moveTo>
                <a:lnTo>
                  <a:pt x="6167214" y="0"/>
                </a:lnTo>
                <a:lnTo>
                  <a:pt x="5799071" y="927757"/>
                </a:lnTo>
                <a:lnTo>
                  <a:pt x="0" y="927757"/>
                </a:lnTo>
                <a:close/>
              </a:path>
            </a:pathLst>
          </a:custGeom>
          <a:gradFill flip="none" rotWithShape="1">
            <a:gsLst>
              <a:gs pos="0">
                <a:schemeClr val="accent5">
                  <a:lumMod val="40000"/>
                  <a:lumOff val="60000"/>
                  <a:alpha val="0"/>
                </a:schemeClr>
              </a:gs>
              <a:gs pos="100000">
                <a:srgbClr val="DDE3E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2" name="直接连接符 11"/>
          <p:cNvCxnSpPr/>
          <p:nvPr/>
        </p:nvCxnSpPr>
        <p:spPr>
          <a:xfrm flipV="1">
            <a:off x="2081" y="189399"/>
            <a:ext cx="12188156" cy="32764"/>
          </a:xfrm>
          <a:prstGeom prst="line">
            <a:avLst/>
          </a:prstGeom>
          <a:ln>
            <a:gradFill>
              <a:gsLst>
                <a:gs pos="0">
                  <a:schemeClr val="accent1">
                    <a:lumMod val="5000"/>
                    <a:lumOff val="95000"/>
                    <a:alpha val="0"/>
                  </a:schemeClr>
                </a:gs>
                <a:gs pos="80000">
                  <a:srgbClr val="DDE3E8"/>
                </a:gs>
                <a:gs pos="0">
                  <a:schemeClr val="bg1"/>
                </a:gs>
              </a:gsLst>
              <a:lin ang="0" scaled="0"/>
            </a:gradFill>
          </a:ln>
        </p:spPr>
        <p:style>
          <a:lnRef idx="1">
            <a:schemeClr val="accent1"/>
          </a:lnRef>
          <a:fillRef idx="0">
            <a:schemeClr val="accent1"/>
          </a:fillRef>
          <a:effectRef idx="0">
            <a:schemeClr val="accent1"/>
          </a:effectRef>
          <a:fontRef idx="minor">
            <a:schemeClr val="tx1"/>
          </a:fontRef>
        </p:style>
      </p:cxnSp>
      <p:sp>
        <p:nvSpPr>
          <p:cNvPr id="19" name="矩形 18"/>
          <p:cNvSpPr/>
          <p:nvPr/>
        </p:nvSpPr>
        <p:spPr>
          <a:xfrm>
            <a:off x="4404515" y="-317"/>
            <a:ext cx="3383280" cy="521970"/>
          </a:xfrm>
          <a:prstGeom prst="rect">
            <a:avLst/>
          </a:prstGeom>
        </p:spPr>
        <p:txBody>
          <a:bodyPr wrap="none">
            <a:spAutoFit/>
          </a:bodyPr>
          <a:lstStyle/>
          <a:p>
            <a:pPr algn="ctr"/>
            <a:r>
              <a:rPr lang="zh-CN" altLang="en-US" sz="2800" b="1" kern="100" dirty="0">
                <a:latin typeface="Times New Roman" panose="02020603050405020304" charset="0"/>
                <a:ea typeface="微软雅黑" panose="020B0503020204020204" pitchFamily="34" charset="-122"/>
              </a:rPr>
              <a:t>深化重点　讲透难点</a:t>
            </a:r>
          </a:p>
        </p:txBody>
      </p:sp>
      <p:cxnSp>
        <p:nvCxnSpPr>
          <p:cNvPr id="20" name="直接连接符 19"/>
          <p:cNvCxnSpPr/>
          <p:nvPr/>
        </p:nvCxnSpPr>
        <p:spPr>
          <a:xfrm flipV="1">
            <a:off x="-23389" y="820214"/>
            <a:ext cx="12183545" cy="17137"/>
          </a:xfrm>
          <a:prstGeom prst="line">
            <a:avLst/>
          </a:prstGeom>
          <a:ln>
            <a:gradFill>
              <a:gsLst>
                <a:gs pos="0">
                  <a:srgbClr val="DDE3E8"/>
                </a:gs>
                <a:gs pos="80000">
                  <a:srgbClr val="DDE3E8"/>
                </a:gs>
                <a:gs pos="0">
                  <a:schemeClr val="bg1"/>
                </a:gs>
              </a:gsLst>
              <a:lin ang="10800000" scaled="0"/>
            </a:gradFill>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300990" y="521970"/>
            <a:ext cx="11590655" cy="6583680"/>
          </a:xfrm>
          <a:prstGeom prst="rect">
            <a:avLst/>
          </a:prstGeom>
        </p:spPr>
        <p:txBody>
          <a:bodyPr wrap="square" lIns="121875" tIns="60936" rIns="121875" bIns="60936">
            <a:spAutoFit/>
          </a:bodyPr>
          <a:lstStyle/>
          <a:p>
            <a:pPr algn="just">
              <a:lnSpc>
                <a:spcPct val="150000"/>
              </a:lnSpc>
              <a:spcAft>
                <a:spcPts val="0"/>
              </a:spcAft>
            </a:pPr>
            <a:r>
              <a:rPr lang="zh-CN" altLang="zh-CN" sz="2800" b="1" kern="100" dirty="0">
                <a:solidFill>
                  <a:srgbClr val="0070C0"/>
                </a:solidFill>
                <a:latin typeface="Times New Roman" panose="02020603050405020304" charset="0"/>
                <a:ea typeface="方正中等线简体" panose="03000509000000000000" pitchFamily="65" charset="-122"/>
                <a:cs typeface="Times New Roman" panose="02020603050405020304" charset="0"/>
              </a:rPr>
              <a:t>商鞅变法体现的新兴地主阶级政治经济要求</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charset="0"/>
                <a:ea typeface="方正中等线简体" panose="03000509000000000000" pitchFamily="65" charset="-122"/>
                <a:cs typeface="Times New Roman" panose="02020603050405020304" charset="0"/>
              </a:rPr>
              <a:t>废除世卿世禄制，奖励军功：商鞅变法把官爵和军功结合起来，增强了士兵作战的勇气，大大提高了军队的战斗力。商鞅变法还同时打击了贵族的特权，树立了新兴地主阶级的政治、经济优势地位。</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charset="0"/>
                <a:ea typeface="方正中等线简体" panose="03000509000000000000" pitchFamily="65" charset="-122"/>
                <a:cs typeface="Times New Roman" panose="02020603050405020304" charset="0"/>
              </a:rPr>
              <a:t>废除井田，奖励耕织：商鞅下令</a:t>
            </a:r>
            <a:r>
              <a:rPr lang="en-US" altLang="zh-CN" sz="2800" kern="100" dirty="0">
                <a:latin typeface="宋体" panose="02010600030101010101" pitchFamily="2" charset="-122"/>
                <a:ea typeface="方正中等线简体" panose="03000509000000000000" pitchFamily="65" charset="-122"/>
                <a:cs typeface="Times New Roman" panose="02020603050405020304" charset="0"/>
              </a:rPr>
              <a:t>“</a:t>
            </a:r>
            <a:r>
              <a:rPr lang="zh-CN" altLang="zh-CN" sz="2800" kern="100" dirty="0">
                <a:latin typeface="Times New Roman" panose="02020603050405020304" charset="0"/>
                <a:ea typeface="方正中等线简体" panose="03000509000000000000" pitchFamily="65" charset="-122"/>
                <a:cs typeface="Times New Roman" panose="02020603050405020304" charset="0"/>
              </a:rPr>
              <a:t>为田开阡陌封疆</a:t>
            </a:r>
            <a:r>
              <a:rPr lang="en-US" altLang="zh-CN" sz="2800" kern="100" dirty="0">
                <a:latin typeface="宋体" panose="02010600030101010101" pitchFamily="2" charset="-122"/>
                <a:ea typeface="方正中等线简体" panose="03000509000000000000" pitchFamily="65" charset="-122"/>
                <a:cs typeface="Times New Roman" panose="02020603050405020304" charset="0"/>
              </a:rPr>
              <a:t>”</a:t>
            </a:r>
            <a:r>
              <a:rPr lang="zh-CN" altLang="zh-CN" sz="2800" kern="100" dirty="0">
                <a:latin typeface="Times New Roman" panose="02020603050405020304" charset="0"/>
                <a:ea typeface="方正中等线简体" panose="03000509000000000000" pitchFamily="65" charset="-122"/>
                <a:cs typeface="Times New Roman" panose="02020603050405020304" charset="0"/>
              </a:rPr>
              <a:t>，承认私人占有土地的合法性，允许自由买卖土地，推动了地主土地所有制经济的发展。</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charset="0"/>
                <a:ea typeface="方正中等线简体" panose="03000509000000000000" pitchFamily="65" charset="-122"/>
                <a:cs typeface="Courier New" panose="02070309020205020404" pitchFamily="49" charset="0"/>
              </a:rPr>
              <a:t>(3)</a:t>
            </a:r>
            <a:r>
              <a:rPr lang="zh-CN" altLang="zh-CN" sz="2800" kern="100" dirty="0">
                <a:latin typeface="Times New Roman" panose="02020603050405020304" charset="0"/>
                <a:ea typeface="方正中等线简体" panose="03000509000000000000" pitchFamily="65" charset="-122"/>
                <a:cs typeface="Times New Roman" panose="02020603050405020304" charset="0"/>
              </a:rPr>
              <a:t>建立县制，强化中央集权：县制的建立及推广预示着它将取代西周分封制下的封国采邑制，成为新的政治制度。而国君直接任免官员则使从</a:t>
            </a:r>
            <a:r>
              <a:rPr lang="zh-CN" altLang="zh-CN" sz="2800" kern="100" dirty="0">
                <a:solidFill>
                  <a:prstClr val="black"/>
                </a:solidFill>
                <a:latin typeface="Times New Roman" panose="02020603050405020304" charset="0"/>
                <a:ea typeface="方正中等线简体" panose="03000509000000000000" pitchFamily="65" charset="-122"/>
                <a:cs typeface="Times New Roman" panose="02020603050405020304" charset="0"/>
                <a:sym typeface="+mn-ea"/>
              </a:rPr>
              <a:t>地方到中央的政治、经济、军事权力集中于国君一人，强化了中央集权，体现了新兴地主阶级的意志。</a:t>
            </a:r>
            <a:r>
              <a:rPr lang="en-US" altLang="zh-CN" sz="2800" b="1" kern="100" dirty="0">
                <a:solidFill>
                  <a:srgbClr val="0070C0"/>
                </a:solidFill>
                <a:latin typeface="Times New Roman" panose="02020603050405020304" charset="0"/>
                <a:ea typeface="方正中等线简体" panose="03000509000000000000" pitchFamily="65" charset="-122"/>
                <a:cs typeface="Courier New" panose="02070309020205020404" pitchFamily="49" charset="0"/>
                <a:sym typeface="+mn-ea"/>
              </a:rPr>
              <a:t> </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任意多边形 26"/>
          <p:cNvSpPr/>
          <p:nvPr/>
        </p:nvSpPr>
        <p:spPr>
          <a:xfrm>
            <a:off x="-23389" y="271246"/>
            <a:ext cx="12213626" cy="504509"/>
          </a:xfrm>
          <a:custGeom>
            <a:avLst/>
            <a:gdLst>
              <a:gd name="connsiteX0" fmla="*/ 0 w 6167214"/>
              <a:gd name="connsiteY0" fmla="*/ 0 h 927757"/>
              <a:gd name="connsiteX1" fmla="*/ 6167214 w 6167214"/>
              <a:gd name="connsiteY1" fmla="*/ 0 h 927757"/>
              <a:gd name="connsiteX2" fmla="*/ 5799071 w 6167214"/>
              <a:gd name="connsiteY2" fmla="*/ 927757 h 927757"/>
              <a:gd name="connsiteX3" fmla="*/ 0 w 6167214"/>
              <a:gd name="connsiteY3" fmla="*/ 927757 h 927757"/>
            </a:gdLst>
            <a:ahLst/>
            <a:cxnLst>
              <a:cxn ang="0">
                <a:pos x="connsiteX0" y="connsiteY0"/>
              </a:cxn>
              <a:cxn ang="0">
                <a:pos x="connsiteX1" y="connsiteY1"/>
              </a:cxn>
              <a:cxn ang="0">
                <a:pos x="connsiteX2" y="connsiteY2"/>
              </a:cxn>
              <a:cxn ang="0">
                <a:pos x="connsiteX3" y="connsiteY3"/>
              </a:cxn>
            </a:cxnLst>
            <a:rect l="l" t="t" r="r" b="b"/>
            <a:pathLst>
              <a:path w="6167214" h="927757">
                <a:moveTo>
                  <a:pt x="0" y="0"/>
                </a:moveTo>
                <a:lnTo>
                  <a:pt x="6167214" y="0"/>
                </a:lnTo>
                <a:lnTo>
                  <a:pt x="5799071" y="927757"/>
                </a:lnTo>
                <a:lnTo>
                  <a:pt x="0" y="927757"/>
                </a:lnTo>
                <a:close/>
              </a:path>
            </a:pathLst>
          </a:custGeom>
          <a:gradFill flip="none" rotWithShape="1">
            <a:gsLst>
              <a:gs pos="0">
                <a:schemeClr val="accent5">
                  <a:lumMod val="40000"/>
                  <a:lumOff val="60000"/>
                  <a:alpha val="0"/>
                </a:schemeClr>
              </a:gs>
              <a:gs pos="100000">
                <a:schemeClr val="bg1">
                  <a:lumMod val="85000"/>
                  <a:alpha val="64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3076137" y="95568"/>
            <a:ext cx="6408216" cy="521970"/>
          </a:xfrm>
          <a:prstGeom prst="rect">
            <a:avLst/>
          </a:prstGeom>
        </p:spPr>
        <p:txBody>
          <a:bodyPr wrap="square">
            <a:spAutoFit/>
          </a:bodyPr>
          <a:lstStyle/>
          <a:p>
            <a:pPr algn="ctr"/>
            <a:r>
              <a:rPr lang="zh-CN" altLang="zh-CN" sz="2800" b="1" kern="100" dirty="0">
                <a:latin typeface="Times New Roman" panose="02020603050405020304" charset="0"/>
                <a:ea typeface="微软雅黑" panose="020B0503020204020204" pitchFamily="34" charset="-122"/>
              </a:rPr>
              <a:t>课时精练　</a:t>
            </a:r>
            <a:endParaRPr lang="zh-CN" altLang="en-US" sz="2800" b="1" kern="100" dirty="0">
              <a:latin typeface="Times New Roman" panose="02020603050405020304" charset="0"/>
              <a:ea typeface="微软雅黑" panose="020B0503020204020204" pitchFamily="34" charset="-122"/>
            </a:endParaRPr>
          </a:p>
        </p:txBody>
      </p:sp>
      <p:cxnSp>
        <p:nvCxnSpPr>
          <p:cNvPr id="29" name="直接连接符 28"/>
          <p:cNvCxnSpPr/>
          <p:nvPr/>
        </p:nvCxnSpPr>
        <p:spPr>
          <a:xfrm flipV="1">
            <a:off x="2081" y="189399"/>
            <a:ext cx="12188156" cy="32764"/>
          </a:xfrm>
          <a:prstGeom prst="line">
            <a:avLst/>
          </a:prstGeom>
          <a:ln>
            <a:gradFill>
              <a:gsLst>
                <a:gs pos="0">
                  <a:schemeClr val="accent1">
                    <a:lumMod val="5000"/>
                    <a:lumOff val="95000"/>
                    <a:alpha val="0"/>
                  </a:schemeClr>
                </a:gs>
                <a:gs pos="80000">
                  <a:srgbClr val="DDE3E8"/>
                </a:gs>
                <a:gs pos="0">
                  <a:schemeClr val="bg1"/>
                </a:gs>
              </a:gsLst>
              <a:lin ang="0" scaled="0"/>
            </a:gradFill>
          </a:ln>
        </p:spPr>
        <p:style>
          <a:lnRef idx="1">
            <a:schemeClr val="accent1"/>
          </a:lnRef>
          <a:fillRef idx="0">
            <a:schemeClr val="accent1"/>
          </a:fillRef>
          <a:effectRef idx="0">
            <a:schemeClr val="accent1"/>
          </a:effectRef>
          <a:fontRef idx="minor">
            <a:schemeClr val="tx1"/>
          </a:fontRef>
        </p:style>
      </p:cxnSp>
      <p:sp>
        <p:nvSpPr>
          <p:cNvPr id="22" name="矩形 21"/>
          <p:cNvSpPr/>
          <p:nvPr/>
        </p:nvSpPr>
        <p:spPr>
          <a:xfrm>
            <a:off x="391215" y="696549"/>
            <a:ext cx="11409887" cy="4645025"/>
          </a:xfrm>
          <a:prstGeom prst="rect">
            <a:avLst/>
          </a:prstGeom>
        </p:spPr>
        <p:txBody>
          <a:bodyPr wrap="square" lIns="121875" tIns="60936" rIns="121875" bIns="60936">
            <a:spAutoFit/>
          </a:bodyPr>
          <a:lstStyle/>
          <a:p>
            <a:pPr algn="just">
              <a:lnSpc>
                <a:spcPct val="150000"/>
              </a:lnSpc>
              <a:spcAft>
                <a:spcPts val="0"/>
              </a:spcAft>
            </a:pPr>
            <a:r>
              <a:rPr lang="en-US" altLang="zh-CN" sz="2800" b="1" kern="100" dirty="0">
                <a:latin typeface="Times New Roman" panose="02020603050405020304" charset="0"/>
                <a:ea typeface="方正中等线简体" panose="03000509000000000000" pitchFamily="65" charset="-122"/>
                <a:cs typeface="Courier New" panose="02070309020205020404" pitchFamily="49" charset="0"/>
              </a:rPr>
              <a:t>1.</a:t>
            </a:r>
            <a:r>
              <a:rPr lang="zh-CN" altLang="zh-CN" sz="2800" b="1" kern="100" spc="-100" dirty="0">
                <a:latin typeface="Times New Roman" panose="02020603050405020304" charset="0"/>
                <a:ea typeface="方正中等线简体" panose="03000509000000000000" pitchFamily="65" charset="-122"/>
                <a:cs typeface="Times New Roman" panose="02020603050405020304" charset="0"/>
              </a:rPr>
              <a:t>商鞅史称</a:t>
            </a:r>
            <a:r>
              <a:rPr lang="en-US" altLang="zh-CN" sz="2800" b="1" kern="100" spc="-100" dirty="0">
                <a:latin typeface="宋体" panose="02010600030101010101" pitchFamily="2" charset="-122"/>
                <a:ea typeface="方正中等线简体" panose="03000509000000000000" pitchFamily="65" charset="-122"/>
                <a:cs typeface="Times New Roman" panose="02020603050405020304" charset="0"/>
              </a:rPr>
              <a:t>“</a:t>
            </a:r>
            <a:r>
              <a:rPr lang="zh-CN" altLang="zh-CN" sz="2800" b="1" kern="100" spc="-100" dirty="0">
                <a:latin typeface="Times New Roman" panose="02020603050405020304" charset="0"/>
                <a:ea typeface="方正中等线简体" panose="03000509000000000000" pitchFamily="65" charset="-122"/>
                <a:cs typeface="Times New Roman" panose="02020603050405020304" charset="0"/>
              </a:rPr>
              <a:t>战国铁相</a:t>
            </a:r>
            <a:r>
              <a:rPr lang="en-US" altLang="zh-CN" sz="2800" b="1" kern="100" spc="-100" dirty="0">
                <a:latin typeface="宋体" panose="02010600030101010101" pitchFamily="2" charset="-122"/>
                <a:ea typeface="方正中等线简体" panose="03000509000000000000" pitchFamily="65" charset="-122"/>
                <a:cs typeface="Times New Roman" panose="02020603050405020304" charset="0"/>
              </a:rPr>
              <a:t>”</a:t>
            </a:r>
            <a:r>
              <a:rPr lang="zh-CN" altLang="zh-CN" sz="2800" b="1" kern="100" spc="-100" dirty="0">
                <a:latin typeface="Times New Roman" panose="02020603050405020304" charset="0"/>
                <a:ea typeface="方正中等线简体" panose="03000509000000000000" pitchFamily="65" charset="-122"/>
                <a:cs typeface="Times New Roman" panose="02020603050405020304" charset="0"/>
              </a:rPr>
              <a:t>，他在秦国推行的变法影响深远。阅读下列材料：</a:t>
            </a:r>
            <a:endParaRPr lang="zh-CN" altLang="zh-CN" sz="1050" b="1" kern="100" spc="-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b="1" kern="100" dirty="0">
                <a:latin typeface="Times New Roman" panose="02020603050405020304" charset="0"/>
                <a:ea typeface="方正中等线简体" panose="03000509000000000000" pitchFamily="65" charset="-122"/>
                <a:cs typeface="Times New Roman" panose="02020603050405020304" charset="0"/>
              </a:rPr>
              <a:t>材料一　商鞅变法在中国历史上的意义，怎样估计也不会过高。秦国率先推行县制，按地区划分国民，加强了中央集权，使国家公共权力直接控制到基层社会的每一个人。秦统一后将秦国的制度推向了全国，建立了统一的、具有东方特色的君主专制中央集权国家。简言之，商鞅变法使国家形态走向成熟，对统一国家和中华民族具有长远影响。</a:t>
            </a:r>
            <a:endParaRPr lang="zh-CN" altLang="zh-CN" sz="1050" b="1" kern="100" dirty="0">
              <a:latin typeface="宋体" panose="02010600030101010101" pitchFamily="2" charset="-122"/>
              <a:ea typeface="宋体" panose="02010600030101010101" pitchFamily="2" charset="-122"/>
              <a:cs typeface="Courier New" panose="02070309020205020404" pitchFamily="49" charset="0"/>
            </a:endParaRPr>
          </a:p>
          <a:p>
            <a:pPr algn="r">
              <a:lnSpc>
                <a:spcPct val="150000"/>
              </a:lnSpc>
              <a:spcAft>
                <a:spcPts val="0"/>
              </a:spcAft>
            </a:pPr>
            <a:r>
              <a:rPr lang="en-US" altLang="zh-CN" sz="2800" b="1" kern="100" dirty="0">
                <a:latin typeface="Times New Roman" panose="02020603050405020304" charset="0"/>
                <a:ea typeface="方正中等线简体" panose="03000509000000000000" pitchFamily="65" charset="-122"/>
                <a:cs typeface="Courier New" panose="02070309020205020404" pitchFamily="49" charset="0"/>
              </a:rPr>
              <a:t>——</a:t>
            </a:r>
            <a:r>
              <a:rPr lang="zh-CN" altLang="zh-CN" sz="2800" b="1" kern="100" dirty="0">
                <a:latin typeface="Times New Roman" panose="02020603050405020304" charset="0"/>
                <a:ea typeface="方正中等线简体" panose="03000509000000000000" pitchFamily="65" charset="-122"/>
                <a:cs typeface="Times New Roman" panose="02020603050405020304" charset="0"/>
              </a:rPr>
              <a:t>摘编自任世江《通过商鞅变法让学生接触思辨》，原文有改动</a:t>
            </a:r>
            <a:endParaRPr lang="zh-CN" altLang="zh-CN" sz="1050" b="1"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3" name="矩形 22"/>
          <p:cNvSpPr/>
          <p:nvPr/>
        </p:nvSpPr>
        <p:spPr>
          <a:xfrm>
            <a:off x="374650" y="5341620"/>
            <a:ext cx="11811000" cy="1412875"/>
          </a:xfrm>
          <a:prstGeom prst="rect">
            <a:avLst/>
          </a:prstGeom>
        </p:spPr>
        <p:txBody>
          <a:bodyPr wrap="square" lIns="121875" tIns="60936" rIns="121875" bIns="60936">
            <a:spAutoFit/>
          </a:bodyPr>
          <a:lstStyle/>
          <a:p>
            <a:pPr algn="just">
              <a:lnSpc>
                <a:spcPct val="150000"/>
              </a:lnSpc>
              <a:spcAft>
                <a:spcPts val="0"/>
              </a:spcAft>
            </a:pPr>
            <a:r>
              <a:rPr lang="zh-CN" altLang="zh-CN" sz="2800" kern="100" dirty="0">
                <a:highlight>
                  <a:srgbClr val="FFFF00"/>
                </a:highlight>
                <a:latin typeface="Times New Roman" panose="02020603050405020304" charset="0"/>
                <a:ea typeface="方正中等线简体" panose="03000509000000000000" pitchFamily="65" charset="-122"/>
                <a:cs typeface="Times New Roman" panose="02020603050405020304" charset="0"/>
              </a:rPr>
              <a:t>请回答：</a:t>
            </a:r>
            <a:r>
              <a:rPr lang="en-US" altLang="zh-CN" sz="2800" kern="100" dirty="0">
                <a:highlight>
                  <a:srgbClr val="FFFF00"/>
                </a:highlight>
                <a:latin typeface="Times New Roman" panose="02020603050405020304" charset="0"/>
                <a:ea typeface="方正中等线简体" panose="03000509000000000000" pitchFamily="65" charset="-122"/>
                <a:cs typeface="Courier New" panose="02070309020205020404" pitchFamily="49" charset="0"/>
              </a:rPr>
              <a:t>(1)</a:t>
            </a:r>
            <a:r>
              <a:rPr lang="zh-CN" altLang="zh-CN" sz="2800" kern="100" dirty="0">
                <a:highlight>
                  <a:srgbClr val="FFFF00"/>
                </a:highlight>
                <a:latin typeface="Times New Roman" panose="02020603050405020304" charset="0"/>
                <a:ea typeface="方正中等线简体" panose="03000509000000000000" pitchFamily="65" charset="-122"/>
                <a:cs typeface="Times New Roman" panose="02020603050405020304" charset="0"/>
              </a:rPr>
              <a:t>根据材料一，指出作者从哪一方面肯定了商鞅变法？结合所学知识，概括商鞅变法中</a:t>
            </a:r>
            <a:r>
              <a:rPr lang="en-US" altLang="zh-CN" sz="2800" kern="100" dirty="0">
                <a:highlight>
                  <a:srgbClr val="FFFF00"/>
                </a:highlight>
                <a:latin typeface="宋体" panose="02010600030101010101" pitchFamily="2" charset="-122"/>
                <a:ea typeface="方正中等线简体" panose="03000509000000000000" pitchFamily="65" charset="-122"/>
                <a:cs typeface="Times New Roman" panose="02020603050405020304" charset="0"/>
              </a:rPr>
              <a:t>“</a:t>
            </a:r>
            <a:r>
              <a:rPr lang="zh-CN" altLang="zh-CN" sz="2800" kern="100" dirty="0">
                <a:highlight>
                  <a:srgbClr val="FFFF00"/>
                </a:highlight>
                <a:latin typeface="Times New Roman" panose="02020603050405020304" charset="0"/>
                <a:ea typeface="方正中等线简体" panose="03000509000000000000" pitchFamily="65" charset="-122"/>
                <a:cs typeface="Times New Roman" panose="02020603050405020304" charset="0"/>
              </a:rPr>
              <a:t>使国家形态走向成熟</a:t>
            </a:r>
            <a:r>
              <a:rPr lang="en-US" altLang="zh-CN" sz="2800" kern="100" dirty="0">
                <a:highlight>
                  <a:srgbClr val="FFFF00"/>
                </a:highlight>
                <a:latin typeface="宋体" panose="02010600030101010101" pitchFamily="2" charset="-122"/>
                <a:ea typeface="方正中等线简体" panose="03000509000000000000" pitchFamily="65" charset="-122"/>
                <a:cs typeface="Times New Roman" panose="02020603050405020304" charset="0"/>
              </a:rPr>
              <a:t>”</a:t>
            </a:r>
            <a:r>
              <a:rPr lang="zh-CN" altLang="zh-CN" sz="2800" kern="100" dirty="0">
                <a:highlight>
                  <a:srgbClr val="FFFF00"/>
                </a:highlight>
                <a:latin typeface="Times New Roman" panose="02020603050405020304" charset="0"/>
                <a:ea typeface="方正中等线简体" panose="03000509000000000000" pitchFamily="65" charset="-122"/>
                <a:cs typeface="Times New Roman" panose="02020603050405020304" charset="0"/>
              </a:rPr>
              <a:t>的具体措施。</a:t>
            </a:r>
            <a:r>
              <a:rPr lang="en-US" altLang="zh-CN" sz="2800" kern="100" dirty="0">
                <a:highlight>
                  <a:srgbClr val="FFFF00"/>
                </a:highlight>
                <a:latin typeface="Times New Roman" panose="02020603050405020304" charset="0"/>
                <a:ea typeface="方正中等线简体" panose="03000509000000000000" pitchFamily="65" charset="-122"/>
                <a:cs typeface="Courier New" panose="02070309020205020404" pitchFamily="49" charset="0"/>
              </a:rPr>
              <a:t>(4</a:t>
            </a:r>
            <a:r>
              <a:rPr lang="zh-CN" altLang="zh-CN" sz="2800" kern="100" dirty="0">
                <a:highlight>
                  <a:srgbClr val="FFFF00"/>
                </a:highlight>
                <a:latin typeface="Times New Roman" panose="02020603050405020304" charset="0"/>
                <a:ea typeface="方正中等线简体" panose="03000509000000000000" pitchFamily="65" charset="-122"/>
                <a:cs typeface="Times New Roman" panose="02020603050405020304" charset="0"/>
              </a:rPr>
              <a:t>分</a:t>
            </a:r>
            <a:r>
              <a:rPr lang="en-US" altLang="zh-CN" sz="2800" kern="100" dirty="0">
                <a:highlight>
                  <a:srgbClr val="FFFF00"/>
                </a:highlight>
                <a:latin typeface="Times New Roman" panose="02020603050405020304" charset="0"/>
                <a:ea typeface="方正中等线简体" panose="03000509000000000000" pitchFamily="65" charset="-122"/>
                <a:cs typeface="Courier New" panose="02070309020205020404" pitchFamily="49" charset="0"/>
              </a:rPr>
              <a:t>)</a:t>
            </a:r>
            <a:endParaRPr lang="en-US" altLang="zh-CN" sz="2800" kern="100" dirty="0">
              <a:effectLst/>
              <a:highlight>
                <a:srgbClr val="FFFF00"/>
              </a:highlight>
              <a:latin typeface="Times New Roman" panose="02020603050405020304" charset="0"/>
              <a:ea typeface="方正中等线简体" panose="03000509000000000000" pitchFamily="65" charset="-122"/>
              <a:cs typeface="Courier New" panose="02070309020205020404" pitchFamily="49" charset="0"/>
            </a:endParaRPr>
          </a:p>
        </p:txBody>
      </p:sp>
      <p:sp>
        <p:nvSpPr>
          <p:cNvPr id="4" name="矩形 3"/>
          <p:cNvSpPr/>
          <p:nvPr/>
        </p:nvSpPr>
        <p:spPr>
          <a:xfrm>
            <a:off x="199390" y="3688715"/>
            <a:ext cx="11767820" cy="1383665"/>
          </a:xfrm>
          <a:prstGeom prst="rect">
            <a:avLst/>
          </a:prstGeom>
        </p:spPr>
        <p:txBody>
          <a:bodyPr wrap="square">
            <a:spAutoFit/>
          </a:bodyPr>
          <a:lstStyle/>
          <a:p>
            <a:pPr algn="just">
              <a:lnSpc>
                <a:spcPct val="150000"/>
              </a:lnSpc>
              <a:spcAft>
                <a:spcPts val="0"/>
              </a:spcAft>
            </a:pPr>
            <a:r>
              <a:rPr lang="zh-CN" altLang="zh-CN" sz="2800" b="1" kern="100" dirty="0">
                <a:solidFill>
                  <a:srgbClr val="FF0000"/>
                </a:solidFill>
                <a:highlight>
                  <a:srgbClr val="00FFFF"/>
                </a:highlight>
                <a:latin typeface="Times New Roman" panose="02020603050405020304" charset="0"/>
                <a:ea typeface="微软雅黑" panose="020B0503020204020204" pitchFamily="34" charset="-122"/>
                <a:cs typeface="Times New Roman" panose="02020603050405020304" charset="0"/>
              </a:rPr>
              <a:t>答案　</a:t>
            </a:r>
            <a:r>
              <a:rPr lang="zh-CN" altLang="zh-CN" sz="2800" b="1" kern="100" dirty="0">
                <a:solidFill>
                  <a:srgbClr val="FF0000"/>
                </a:solidFill>
                <a:highlight>
                  <a:srgbClr val="00FFFF"/>
                </a:highlight>
                <a:latin typeface="Times New Roman" panose="02020603050405020304" charset="0"/>
                <a:cs typeface="Times New Roman" panose="02020603050405020304" charset="0"/>
              </a:rPr>
              <a:t>方面：制度建设。</a:t>
            </a:r>
            <a:r>
              <a:rPr lang="en-US" altLang="zh-CN" sz="2800" b="1" kern="100" dirty="0">
                <a:solidFill>
                  <a:srgbClr val="FF0000"/>
                </a:solidFill>
                <a:highlight>
                  <a:srgbClr val="00FFFF"/>
                </a:highlight>
                <a:latin typeface="Times New Roman" panose="02020603050405020304" charset="0"/>
                <a:cs typeface="Courier New" panose="02070309020205020404" pitchFamily="49" charset="0"/>
              </a:rPr>
              <a:t>(1</a:t>
            </a:r>
            <a:r>
              <a:rPr lang="zh-CN" altLang="zh-CN" sz="2800" b="1" kern="100" dirty="0">
                <a:solidFill>
                  <a:srgbClr val="FF0000"/>
                </a:solidFill>
                <a:highlight>
                  <a:srgbClr val="00FFFF"/>
                </a:highlight>
                <a:latin typeface="Times New Roman" panose="02020603050405020304" charset="0"/>
                <a:cs typeface="Times New Roman" panose="02020603050405020304" charset="0"/>
              </a:rPr>
              <a:t>分</a:t>
            </a:r>
            <a:r>
              <a:rPr lang="en-US" altLang="zh-CN" sz="2800" b="1" kern="100" dirty="0">
                <a:solidFill>
                  <a:srgbClr val="FF0000"/>
                </a:solidFill>
                <a:highlight>
                  <a:srgbClr val="00FFFF"/>
                </a:highlight>
                <a:latin typeface="Times New Roman" panose="02020603050405020304" charset="0"/>
                <a:cs typeface="Courier New" panose="02070309020205020404" pitchFamily="49" charset="0"/>
              </a:rPr>
              <a:t>)</a:t>
            </a:r>
          </a:p>
          <a:p>
            <a:pPr algn="just">
              <a:lnSpc>
                <a:spcPct val="150000"/>
              </a:lnSpc>
              <a:spcAft>
                <a:spcPts val="0"/>
              </a:spcAft>
            </a:pPr>
            <a:r>
              <a:rPr lang="en-US" altLang="zh-CN" sz="2800" b="1" kern="100" dirty="0">
                <a:solidFill>
                  <a:srgbClr val="FF0000"/>
                </a:solidFill>
                <a:highlight>
                  <a:srgbClr val="00FFFF"/>
                </a:highlight>
                <a:latin typeface="Times New Roman" panose="02020603050405020304" charset="0"/>
                <a:cs typeface="Times New Roman" panose="02020603050405020304" charset="0"/>
              </a:rPr>
              <a:t>            </a:t>
            </a:r>
            <a:r>
              <a:rPr lang="zh-CN" altLang="zh-CN" sz="2800" b="1" kern="100" dirty="0">
                <a:solidFill>
                  <a:srgbClr val="FF0000"/>
                </a:solidFill>
                <a:highlight>
                  <a:srgbClr val="00FFFF"/>
                </a:highlight>
                <a:latin typeface="Times New Roman" panose="02020603050405020304" charset="0"/>
                <a:cs typeface="Times New Roman" panose="02020603050405020304" charset="0"/>
              </a:rPr>
              <a:t>措施：废分封，推行郡县制；改革户籍制度，实行连坐法。</a:t>
            </a:r>
            <a:r>
              <a:rPr lang="en-US" altLang="zh-CN" sz="2800" b="1" kern="100" dirty="0">
                <a:solidFill>
                  <a:srgbClr val="FF0000"/>
                </a:solidFill>
                <a:highlight>
                  <a:srgbClr val="00FFFF"/>
                </a:highlight>
                <a:latin typeface="Times New Roman" panose="02020603050405020304" charset="0"/>
                <a:cs typeface="Courier New" panose="02070309020205020404" pitchFamily="49" charset="0"/>
              </a:rPr>
              <a:t>(3</a:t>
            </a:r>
            <a:r>
              <a:rPr lang="zh-CN" altLang="zh-CN" sz="2800" b="1" kern="100" dirty="0">
                <a:solidFill>
                  <a:srgbClr val="FF0000"/>
                </a:solidFill>
                <a:highlight>
                  <a:srgbClr val="00FFFF"/>
                </a:highlight>
                <a:latin typeface="Times New Roman" panose="02020603050405020304" charset="0"/>
                <a:cs typeface="Times New Roman" panose="02020603050405020304" charset="0"/>
              </a:rPr>
              <a:t>分</a:t>
            </a:r>
            <a:r>
              <a:rPr lang="en-US" altLang="zh-CN" sz="2800" b="1" kern="100" dirty="0">
                <a:solidFill>
                  <a:srgbClr val="FF0000"/>
                </a:solidFill>
                <a:highlight>
                  <a:srgbClr val="00FFFF"/>
                </a:highlight>
                <a:latin typeface="Times New Roman" panose="02020603050405020304" charset="0"/>
                <a:cs typeface="Courier New" panose="02070309020205020404" pitchFamily="49" charset="0"/>
              </a:rPr>
              <a:t>)</a:t>
            </a:r>
            <a:endParaRPr lang="en-US" altLang="zh-CN" sz="2800" b="1" kern="100" dirty="0">
              <a:solidFill>
                <a:srgbClr val="FF0000"/>
              </a:solidFill>
              <a:effectLst/>
              <a:highlight>
                <a:srgbClr val="00FFFF"/>
              </a:highlight>
              <a:latin typeface="Times New Roman" panose="02020603050405020304" charset="0"/>
              <a:ea typeface="宋体" panose="02010600030101010101" pitchFamily="2" charset="-122"/>
              <a:cs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21">
            <a:hlinkClick r:id="" action="ppaction://noaction"/>
          </p:cNvPr>
          <p:cNvSpPr>
            <a:spLocks noChangeArrowheads="1"/>
          </p:cNvSpPr>
          <p:nvPr/>
        </p:nvSpPr>
        <p:spPr bwMode="auto">
          <a:xfrm>
            <a:off x="2261198" y="6414842"/>
            <a:ext cx="244812" cy="32492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45" tIns="51171" rIns="102345" bIns="51171" anchor="ctr"/>
          <a:lstStyle/>
          <a:p>
            <a:pPr algn="ctr" defTabSz="768350" fontAlgn="base">
              <a:spcBef>
                <a:spcPct val="0"/>
              </a:spcBef>
              <a:spcAft>
                <a:spcPct val="0"/>
              </a:spcAft>
            </a:pPr>
            <a:r>
              <a:rPr lang="en-US" altLang="zh-CN" sz="1400" dirty="0">
                <a:solidFill>
                  <a:srgbClr val="0000FF"/>
                </a:solidFill>
                <a:latin typeface="Broadway" pitchFamily="82" charset="0"/>
                <a:ea typeface="楷体" panose="02010609060101010101" charset="-122"/>
                <a:cs typeface="经典繁仿黑" pitchFamily="49" charset="-122"/>
              </a:rPr>
              <a:t>1</a:t>
            </a:r>
          </a:p>
        </p:txBody>
      </p:sp>
      <p:sp>
        <p:nvSpPr>
          <p:cNvPr id="24" name="Rectangle 21">
            <a:hlinkClick r:id="" action="ppaction://noaction"/>
          </p:cNvPr>
          <p:cNvSpPr>
            <a:spLocks noChangeArrowheads="1"/>
          </p:cNvSpPr>
          <p:nvPr/>
        </p:nvSpPr>
        <p:spPr bwMode="auto">
          <a:xfrm>
            <a:off x="2546290" y="6414842"/>
            <a:ext cx="244812" cy="32492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45" tIns="51171" rIns="102345" bIns="51171" anchor="ctr"/>
          <a:lstStyle/>
          <a:p>
            <a:pPr algn="ctr" defTabSz="768350" fontAlgn="base">
              <a:spcBef>
                <a:spcPct val="0"/>
              </a:spcBef>
              <a:spcAft>
                <a:spcPct val="0"/>
              </a:spcAft>
            </a:pPr>
            <a:r>
              <a:rPr lang="en-US" altLang="zh-CN" sz="1400" dirty="0">
                <a:latin typeface="Broadway" pitchFamily="82" charset="0"/>
                <a:ea typeface="楷体" panose="02010609060101010101" charset="-122"/>
                <a:cs typeface="经典繁仿黑" pitchFamily="49" charset="-122"/>
              </a:rPr>
              <a:t>2</a:t>
            </a:r>
          </a:p>
        </p:txBody>
      </p:sp>
      <p:sp>
        <p:nvSpPr>
          <p:cNvPr id="25" name="Rectangle 21">
            <a:hlinkClick r:id="" action="ppaction://noaction"/>
          </p:cNvPr>
          <p:cNvSpPr>
            <a:spLocks noChangeArrowheads="1"/>
          </p:cNvSpPr>
          <p:nvPr/>
        </p:nvSpPr>
        <p:spPr bwMode="auto">
          <a:xfrm>
            <a:off x="2831382" y="6414842"/>
            <a:ext cx="244812" cy="32492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45" tIns="51171" rIns="102345" bIns="5117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charset="-122"/>
                <a:cs typeface="经典繁仿黑" pitchFamily="49" charset="-122"/>
              </a:rPr>
              <a:t>3</a:t>
            </a:r>
          </a:p>
        </p:txBody>
      </p:sp>
      <p:sp>
        <p:nvSpPr>
          <p:cNvPr id="26" name="Rectangle 21">
            <a:hlinkClick r:id="" action="ppaction://noaction"/>
          </p:cNvPr>
          <p:cNvSpPr>
            <a:spLocks noChangeArrowheads="1"/>
          </p:cNvSpPr>
          <p:nvPr/>
        </p:nvSpPr>
        <p:spPr bwMode="auto">
          <a:xfrm>
            <a:off x="3116474" y="6414842"/>
            <a:ext cx="244812" cy="32492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45" tIns="51171" rIns="102345" bIns="5117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charset="-122"/>
                <a:cs typeface="经典繁仿黑" pitchFamily="49" charset="-122"/>
              </a:rPr>
              <a:t>4</a:t>
            </a:r>
          </a:p>
        </p:txBody>
      </p:sp>
      <p:sp>
        <p:nvSpPr>
          <p:cNvPr id="9" name="Rectangle 21">
            <a:hlinkClick r:id="" action="ppaction://noaction"/>
          </p:cNvPr>
          <p:cNvSpPr>
            <a:spLocks noChangeArrowheads="1"/>
          </p:cNvSpPr>
          <p:nvPr/>
        </p:nvSpPr>
        <p:spPr bwMode="auto">
          <a:xfrm>
            <a:off x="3401566" y="6414842"/>
            <a:ext cx="244812" cy="32492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45" tIns="51171" rIns="102345" bIns="5117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charset="-122"/>
                <a:cs typeface="经典繁仿黑" pitchFamily="49" charset="-122"/>
              </a:rPr>
              <a:t>5</a:t>
            </a:r>
          </a:p>
        </p:txBody>
      </p:sp>
      <p:sp>
        <p:nvSpPr>
          <p:cNvPr id="10" name="Rectangle 21">
            <a:hlinkClick r:id="" action="ppaction://noaction"/>
          </p:cNvPr>
          <p:cNvSpPr>
            <a:spLocks noChangeArrowheads="1"/>
          </p:cNvSpPr>
          <p:nvPr/>
        </p:nvSpPr>
        <p:spPr bwMode="auto">
          <a:xfrm>
            <a:off x="3686659" y="6414842"/>
            <a:ext cx="244812" cy="32492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45" tIns="51171" rIns="102345" bIns="5117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charset="-122"/>
                <a:cs typeface="经典繁仿黑" pitchFamily="49" charset="-122"/>
              </a:rPr>
              <a:t>6</a:t>
            </a:r>
          </a:p>
        </p:txBody>
      </p:sp>
      <p:sp>
        <p:nvSpPr>
          <p:cNvPr id="22" name="矩形 21"/>
          <p:cNvSpPr/>
          <p:nvPr/>
        </p:nvSpPr>
        <p:spPr>
          <a:xfrm>
            <a:off x="408580" y="147035"/>
            <a:ext cx="11375157" cy="3352165"/>
          </a:xfrm>
          <a:prstGeom prst="rect">
            <a:avLst/>
          </a:prstGeom>
        </p:spPr>
        <p:txBody>
          <a:bodyPr wrap="square" lIns="121875" tIns="60936" rIns="121875" bIns="60936">
            <a:spAutoFit/>
          </a:bodyPr>
          <a:lstStyle/>
          <a:p>
            <a:pPr algn="just">
              <a:lnSpc>
                <a:spcPct val="150000"/>
              </a:lnSpc>
              <a:spcAft>
                <a:spcPts val="0"/>
              </a:spcAft>
            </a:pPr>
            <a:r>
              <a:rPr lang="zh-CN" altLang="zh-CN" sz="2800" b="1" kern="100" dirty="0">
                <a:latin typeface="Times New Roman" panose="02020603050405020304" charset="0"/>
                <a:ea typeface="方正中等线简体" panose="03000509000000000000" pitchFamily="65" charset="-122"/>
                <a:cs typeface="Times New Roman" panose="02020603050405020304" charset="0"/>
              </a:rPr>
              <a:t>材料二</a:t>
            </a:r>
            <a:r>
              <a:rPr lang="zh-CN" altLang="zh-CN" sz="2800" kern="100" dirty="0">
                <a:latin typeface="Times New Roman" panose="02020603050405020304" charset="0"/>
                <a:ea typeface="方正中等线简体" panose="03000509000000000000" pitchFamily="65" charset="-122"/>
                <a:cs typeface="Times New Roman" panose="02020603050405020304" charset="0"/>
              </a:rPr>
              <a:t>　从商鞅变法开始，秦人就彻底抛弃了</a:t>
            </a:r>
            <a:r>
              <a:rPr lang="en-US" altLang="zh-CN" sz="2800" kern="100" dirty="0">
                <a:latin typeface="宋体" panose="02010600030101010101" pitchFamily="2" charset="-122"/>
                <a:ea typeface="方正中等线简体" panose="03000509000000000000" pitchFamily="65" charset="-122"/>
                <a:cs typeface="Times New Roman" panose="02020603050405020304" charset="0"/>
              </a:rPr>
              <a:t>“</a:t>
            </a:r>
            <a:r>
              <a:rPr lang="zh-CN" altLang="zh-CN" sz="2800" kern="100" dirty="0">
                <a:latin typeface="Times New Roman" panose="02020603050405020304" charset="0"/>
                <a:ea typeface="方正中等线简体" panose="03000509000000000000" pitchFamily="65" charset="-122"/>
                <a:cs typeface="Times New Roman" panose="02020603050405020304" charset="0"/>
              </a:rPr>
              <a:t>王德</a:t>
            </a:r>
            <a:r>
              <a:rPr lang="en-US" altLang="zh-CN" sz="2800" kern="100" dirty="0">
                <a:latin typeface="宋体" panose="02010600030101010101" pitchFamily="2" charset="-122"/>
                <a:ea typeface="方正中等线简体" panose="03000509000000000000" pitchFamily="65" charset="-122"/>
                <a:cs typeface="Times New Roman" panose="02020603050405020304" charset="0"/>
              </a:rPr>
              <a:t>”</a:t>
            </a:r>
            <a:r>
              <a:rPr lang="zh-CN" altLang="zh-CN" sz="2800" kern="100" dirty="0">
                <a:latin typeface="Times New Roman" panose="02020603050405020304" charset="0"/>
                <a:ea typeface="方正中等线简体" panose="03000509000000000000" pitchFamily="65" charset="-122"/>
                <a:cs typeface="Times New Roman" panose="02020603050405020304" charset="0"/>
              </a:rPr>
              <a:t>，凡事只要能获利就算冒天下之大不韪也要去做。所有人都只为利益而奔波，都以奴役他们作为自己的幸福观。战争又使秦国劳动力丧失，粮价上涨，当时的粮价已经高出魏国几乎六十倍。</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r">
              <a:lnSpc>
                <a:spcPct val="150000"/>
              </a:lnSpc>
              <a:spcAft>
                <a:spcPts val="0"/>
              </a:spcAft>
            </a:pPr>
            <a:r>
              <a:rPr lang="en-US" altLang="zh-CN" sz="2800" kern="100" dirty="0">
                <a:latin typeface="Times New Roman" panose="02020603050405020304"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charset="0"/>
                <a:ea typeface="方正中等线简体" panose="03000509000000000000" pitchFamily="65" charset="-122"/>
                <a:cs typeface="Times New Roman" panose="02020603050405020304" charset="0"/>
              </a:rPr>
              <a:t>摘编自陈雨露、杨忠恕《中国是部金融史》，原文有改动</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3" name="矩形 22"/>
          <p:cNvSpPr/>
          <p:nvPr/>
        </p:nvSpPr>
        <p:spPr>
          <a:xfrm>
            <a:off x="408580" y="3213175"/>
            <a:ext cx="11375157" cy="2059305"/>
          </a:xfrm>
          <a:prstGeom prst="rect">
            <a:avLst/>
          </a:prstGeom>
        </p:spPr>
        <p:txBody>
          <a:bodyPr wrap="square" lIns="121875" tIns="60936" rIns="121875" bIns="60936">
            <a:spAutoFit/>
          </a:bodyPr>
          <a:lstStyle/>
          <a:p>
            <a:pPr algn="just">
              <a:lnSpc>
                <a:spcPct val="150000"/>
              </a:lnSpc>
              <a:spcAft>
                <a:spcPts val="0"/>
              </a:spcAft>
            </a:pPr>
            <a:r>
              <a:rPr lang="zh-CN" altLang="zh-CN" sz="2800" kern="100" dirty="0">
                <a:latin typeface="Times New Roman" panose="02020603050405020304" charset="0"/>
                <a:ea typeface="方正中等线简体" panose="03000509000000000000" pitchFamily="65" charset="-122"/>
                <a:cs typeface="Times New Roman" panose="02020603050405020304" charset="0"/>
              </a:rPr>
              <a:t>请回答：</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charset="0"/>
                <a:ea typeface="方正中等线简体" panose="03000509000000000000" pitchFamily="65" charset="-122"/>
                <a:cs typeface="Times New Roman" panose="02020603050405020304" charset="0"/>
              </a:rPr>
              <a:t>根据材料一，指出作者从哪一方面肯定了商鞅变法？结合所学知识，概括商鞅变法中</a:t>
            </a:r>
            <a:r>
              <a:rPr lang="en-US" altLang="zh-CN" sz="2800" kern="100" dirty="0">
                <a:latin typeface="宋体" panose="02010600030101010101" pitchFamily="2" charset="-122"/>
                <a:ea typeface="方正中等线简体" panose="03000509000000000000" pitchFamily="65" charset="-122"/>
                <a:cs typeface="Times New Roman" panose="02020603050405020304" charset="0"/>
              </a:rPr>
              <a:t>“</a:t>
            </a:r>
            <a:r>
              <a:rPr lang="zh-CN" altLang="zh-CN" sz="2800" kern="100" dirty="0">
                <a:latin typeface="Times New Roman" panose="02020603050405020304" charset="0"/>
                <a:ea typeface="方正中等线简体" panose="03000509000000000000" pitchFamily="65" charset="-122"/>
                <a:cs typeface="Times New Roman" panose="02020603050405020304" charset="0"/>
              </a:rPr>
              <a:t>使国家形态走向成熟</a:t>
            </a:r>
            <a:r>
              <a:rPr lang="en-US" altLang="zh-CN" sz="2800" kern="100" dirty="0">
                <a:latin typeface="宋体" panose="02010600030101010101" pitchFamily="2" charset="-122"/>
                <a:ea typeface="方正中等线简体" panose="03000509000000000000" pitchFamily="65" charset="-122"/>
                <a:cs typeface="Times New Roman" panose="02020603050405020304" charset="0"/>
              </a:rPr>
              <a:t>”</a:t>
            </a:r>
            <a:r>
              <a:rPr lang="zh-CN" altLang="zh-CN" sz="2800" kern="100" dirty="0">
                <a:latin typeface="Times New Roman" panose="02020603050405020304" charset="0"/>
                <a:ea typeface="方正中等线简体" panose="03000509000000000000" pitchFamily="65" charset="-122"/>
                <a:cs typeface="Times New Roman" panose="02020603050405020304" charset="0"/>
              </a:rPr>
              <a:t>的具体措施。</a:t>
            </a:r>
            <a:r>
              <a:rPr lang="en-US" altLang="zh-CN" sz="2800" kern="100" dirty="0">
                <a:latin typeface="Times New Roman" panose="02020603050405020304" charset="0"/>
                <a:ea typeface="方正中等线简体" panose="03000509000000000000" pitchFamily="65" charset="-122"/>
                <a:cs typeface="Courier New" panose="02070309020205020404" pitchFamily="49" charset="0"/>
              </a:rPr>
              <a:t>(4</a:t>
            </a:r>
            <a:r>
              <a:rPr lang="zh-CN" altLang="zh-CN" sz="2800" kern="100" dirty="0">
                <a:latin typeface="Times New Roman" panose="02020603050405020304" charset="0"/>
                <a:ea typeface="方正中等线简体" panose="03000509000000000000" pitchFamily="65" charset="-122"/>
                <a:cs typeface="Times New Roman" panose="02020603050405020304" charset="0"/>
              </a:rPr>
              <a:t>分</a:t>
            </a:r>
            <a:r>
              <a:rPr lang="en-US" altLang="zh-CN" sz="2800" kern="100" dirty="0">
                <a:latin typeface="Times New Roman" panose="02020603050405020304" charset="0"/>
                <a:ea typeface="方正中等线简体" panose="03000509000000000000" pitchFamily="65" charset="-122"/>
                <a:cs typeface="Courier New" panose="02070309020205020404" pitchFamily="49"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4" name="矩形 3"/>
          <p:cNvSpPr/>
          <p:nvPr/>
        </p:nvSpPr>
        <p:spPr>
          <a:xfrm>
            <a:off x="408580" y="5031061"/>
            <a:ext cx="11375157" cy="1383665"/>
          </a:xfrm>
          <a:prstGeom prst="rect">
            <a:avLst/>
          </a:prstGeom>
        </p:spPr>
        <p:txBody>
          <a:bodyPr wrap="square">
            <a:spAutoFit/>
          </a:bodyPr>
          <a:lstStyle/>
          <a:p>
            <a:pPr algn="just">
              <a:lnSpc>
                <a:spcPct val="150000"/>
              </a:lnSpc>
              <a:spcAft>
                <a:spcPts val="0"/>
              </a:spcAft>
            </a:pPr>
            <a:r>
              <a:rPr lang="zh-CN" altLang="zh-CN" sz="2800" kern="100" dirty="0">
                <a:solidFill>
                  <a:srgbClr val="0000FF"/>
                </a:solidFill>
                <a:latin typeface="Times New Roman" panose="02020603050405020304" charset="0"/>
                <a:ea typeface="微软雅黑" panose="020B0503020204020204" pitchFamily="34" charset="-122"/>
                <a:cs typeface="Times New Roman" panose="02020603050405020304" charset="0"/>
              </a:rPr>
              <a:t>答案　</a:t>
            </a:r>
            <a:r>
              <a:rPr lang="zh-CN" altLang="zh-CN" sz="2800" kern="100" dirty="0">
                <a:solidFill>
                  <a:srgbClr val="C00000"/>
                </a:solidFill>
                <a:latin typeface="Times New Roman" panose="02020603050405020304" charset="0"/>
                <a:cs typeface="Times New Roman" panose="02020603050405020304" charset="0"/>
              </a:rPr>
              <a:t>方面：制度建设。</a:t>
            </a:r>
            <a:r>
              <a:rPr lang="en-US" altLang="zh-CN" sz="2800" kern="100" dirty="0">
                <a:solidFill>
                  <a:srgbClr val="C00000"/>
                </a:solidFill>
                <a:latin typeface="Times New Roman" panose="02020603050405020304" charset="0"/>
                <a:cs typeface="Courier New" panose="02070309020205020404" pitchFamily="49" charset="0"/>
              </a:rPr>
              <a:t>(1</a:t>
            </a:r>
            <a:r>
              <a:rPr lang="zh-CN" altLang="zh-CN" sz="2800" kern="100" dirty="0">
                <a:solidFill>
                  <a:srgbClr val="C00000"/>
                </a:solidFill>
                <a:latin typeface="Times New Roman" panose="02020603050405020304" charset="0"/>
                <a:cs typeface="Times New Roman" panose="02020603050405020304" charset="0"/>
              </a:rPr>
              <a:t>分</a:t>
            </a:r>
            <a:r>
              <a:rPr lang="en-US" altLang="zh-CN" sz="2800" kern="100" dirty="0">
                <a:solidFill>
                  <a:srgbClr val="C00000"/>
                </a:solidFill>
                <a:latin typeface="Times New Roman" panose="02020603050405020304" charset="0"/>
                <a:cs typeface="Courier New" panose="02070309020205020404" pitchFamily="49" charset="0"/>
              </a:rPr>
              <a:t>)</a:t>
            </a:r>
            <a:r>
              <a:rPr lang="zh-CN" altLang="zh-CN" sz="2800" kern="100" dirty="0">
                <a:solidFill>
                  <a:srgbClr val="C00000"/>
                </a:solidFill>
                <a:latin typeface="Times New Roman" panose="02020603050405020304" charset="0"/>
                <a:cs typeface="Times New Roman" panose="02020603050405020304" charset="0"/>
              </a:rPr>
              <a:t>措施：废分封，推行郡县制；改革户籍制度，实行连坐法。</a:t>
            </a:r>
            <a:r>
              <a:rPr lang="en-US" altLang="zh-CN" sz="2800" kern="100" dirty="0">
                <a:solidFill>
                  <a:srgbClr val="C00000"/>
                </a:solidFill>
                <a:latin typeface="Times New Roman" panose="02020603050405020304" charset="0"/>
                <a:cs typeface="Courier New" panose="02070309020205020404" pitchFamily="49" charset="0"/>
              </a:rPr>
              <a:t>(3</a:t>
            </a:r>
            <a:r>
              <a:rPr lang="zh-CN" altLang="zh-CN" sz="2800" kern="100" dirty="0">
                <a:solidFill>
                  <a:srgbClr val="C00000"/>
                </a:solidFill>
                <a:latin typeface="Times New Roman" panose="02020603050405020304" charset="0"/>
                <a:cs typeface="Times New Roman" panose="02020603050405020304" charset="0"/>
              </a:rPr>
              <a:t>分</a:t>
            </a:r>
            <a:r>
              <a:rPr lang="en-US" altLang="zh-CN" sz="2800" kern="100" dirty="0">
                <a:solidFill>
                  <a:srgbClr val="C00000"/>
                </a:solidFill>
                <a:latin typeface="Times New Roman" panose="02020603050405020304" charset="0"/>
                <a:cs typeface="Courier New" panose="02070309020205020404" pitchFamily="49"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408580" y="3425915"/>
            <a:ext cx="11375157" cy="737235"/>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charset="0"/>
                <a:ea typeface="方正中等线简体" panose="03000509000000000000" pitchFamily="65" charset="-122"/>
                <a:cs typeface="Times New Roman" panose="02020603050405020304" charset="0"/>
              </a:rPr>
              <a:t>根据材料二，指出作者评价变法的视角及理由。</a:t>
            </a:r>
            <a:r>
              <a:rPr lang="en-US" altLang="zh-CN" sz="2800" kern="100" dirty="0">
                <a:latin typeface="Times New Roman" panose="02020603050405020304" charset="0"/>
                <a:ea typeface="方正中等线简体" panose="03000509000000000000" pitchFamily="65" charset="-122"/>
                <a:cs typeface="Courier New" panose="02070309020205020404" pitchFamily="49" charset="0"/>
              </a:rPr>
              <a:t>(4</a:t>
            </a:r>
            <a:r>
              <a:rPr lang="zh-CN" altLang="zh-CN" sz="2800" kern="100" dirty="0">
                <a:latin typeface="Times New Roman" panose="02020603050405020304" charset="0"/>
                <a:ea typeface="方正中等线简体" panose="03000509000000000000" pitchFamily="65" charset="-122"/>
                <a:cs typeface="Times New Roman" panose="02020603050405020304" charset="0"/>
              </a:rPr>
              <a:t>分</a:t>
            </a:r>
            <a:r>
              <a:rPr lang="en-US" altLang="zh-CN" sz="2800" kern="100" dirty="0">
                <a:latin typeface="Times New Roman" panose="02020603050405020304" charset="0"/>
                <a:ea typeface="方正中等线简体" panose="03000509000000000000" pitchFamily="65" charset="-122"/>
                <a:cs typeface="Courier New" panose="02070309020205020404" pitchFamily="49"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5" name="矩形 4"/>
          <p:cNvSpPr/>
          <p:nvPr/>
        </p:nvSpPr>
        <p:spPr>
          <a:xfrm>
            <a:off x="121560" y="4126647"/>
            <a:ext cx="11375157" cy="1383665"/>
          </a:xfrm>
          <a:prstGeom prst="rect">
            <a:avLst/>
          </a:prstGeom>
        </p:spPr>
        <p:txBody>
          <a:bodyPr wrap="square">
            <a:spAutoFit/>
          </a:bodyPr>
          <a:lstStyle/>
          <a:p>
            <a:pPr algn="just">
              <a:lnSpc>
                <a:spcPct val="150000"/>
              </a:lnSpc>
              <a:spcAft>
                <a:spcPts val="0"/>
              </a:spcAft>
            </a:pPr>
            <a:r>
              <a:rPr lang="zh-CN" altLang="zh-CN" sz="2800" kern="100" dirty="0">
                <a:solidFill>
                  <a:srgbClr val="0000FF"/>
                </a:solidFill>
                <a:latin typeface="Times New Roman" panose="02020603050405020304" charset="0"/>
                <a:ea typeface="微软雅黑" panose="020B0503020204020204" pitchFamily="34" charset="-122"/>
                <a:cs typeface="Times New Roman" panose="02020603050405020304" charset="0"/>
              </a:rPr>
              <a:t>答案　</a:t>
            </a:r>
            <a:r>
              <a:rPr lang="zh-CN" altLang="zh-CN" sz="2800" kern="100" dirty="0">
                <a:solidFill>
                  <a:srgbClr val="C00000"/>
                </a:solidFill>
                <a:latin typeface="Times New Roman" panose="02020603050405020304" charset="0"/>
                <a:cs typeface="Times New Roman" panose="02020603050405020304" charset="0"/>
              </a:rPr>
              <a:t>视角：人性发展</a:t>
            </a:r>
            <a:r>
              <a:rPr lang="en-US" altLang="zh-CN" sz="2800" kern="100" dirty="0">
                <a:solidFill>
                  <a:srgbClr val="C00000"/>
                </a:solidFill>
                <a:latin typeface="Times New Roman" panose="02020603050405020304" charset="0"/>
                <a:cs typeface="Courier New" panose="02070309020205020404" pitchFamily="49" charset="0"/>
              </a:rPr>
              <a:t>(</a:t>
            </a:r>
            <a:r>
              <a:rPr lang="zh-CN" altLang="zh-CN" sz="2800" kern="100" dirty="0">
                <a:solidFill>
                  <a:srgbClr val="C00000"/>
                </a:solidFill>
                <a:latin typeface="Times New Roman" panose="02020603050405020304" charset="0"/>
                <a:cs typeface="Times New Roman" panose="02020603050405020304" charset="0"/>
              </a:rPr>
              <a:t>道德</a:t>
            </a:r>
            <a:r>
              <a:rPr lang="en-US" altLang="zh-CN" sz="2800" kern="100" dirty="0">
                <a:solidFill>
                  <a:srgbClr val="C00000"/>
                </a:solidFill>
                <a:latin typeface="Times New Roman" panose="02020603050405020304" charset="0"/>
                <a:cs typeface="Courier New" panose="02070309020205020404" pitchFamily="49" charset="0"/>
              </a:rPr>
              <a:t>)</a:t>
            </a:r>
            <a:r>
              <a:rPr lang="zh-CN" altLang="zh-CN" sz="2800" kern="100" dirty="0">
                <a:solidFill>
                  <a:srgbClr val="C00000"/>
                </a:solidFill>
                <a:latin typeface="Times New Roman" panose="02020603050405020304" charset="0"/>
                <a:cs typeface="Times New Roman" panose="02020603050405020304" charset="0"/>
              </a:rPr>
              <a:t>。</a:t>
            </a:r>
            <a:r>
              <a:rPr lang="en-US" altLang="zh-CN" sz="2800" kern="100" dirty="0">
                <a:solidFill>
                  <a:srgbClr val="C00000"/>
                </a:solidFill>
                <a:latin typeface="Times New Roman" panose="02020603050405020304" charset="0"/>
                <a:cs typeface="Courier New" panose="02070309020205020404" pitchFamily="49" charset="0"/>
              </a:rPr>
              <a:t>(1</a:t>
            </a:r>
            <a:r>
              <a:rPr lang="zh-CN" altLang="zh-CN" sz="2800" kern="100" dirty="0">
                <a:solidFill>
                  <a:srgbClr val="C00000"/>
                </a:solidFill>
                <a:latin typeface="Times New Roman" panose="02020603050405020304" charset="0"/>
                <a:cs typeface="Times New Roman" panose="02020603050405020304" charset="0"/>
              </a:rPr>
              <a:t>分</a:t>
            </a:r>
            <a:r>
              <a:rPr lang="en-US" altLang="zh-CN" sz="2800" kern="100" dirty="0">
                <a:solidFill>
                  <a:srgbClr val="C00000"/>
                </a:solidFill>
                <a:latin typeface="Times New Roman" panose="02020603050405020304" charset="0"/>
                <a:cs typeface="Courier New" panose="02070309020205020404" pitchFamily="49" charset="0"/>
              </a:rPr>
              <a:t>)</a:t>
            </a:r>
          </a:p>
          <a:p>
            <a:pPr algn="just">
              <a:lnSpc>
                <a:spcPct val="150000"/>
              </a:lnSpc>
              <a:spcAft>
                <a:spcPts val="0"/>
              </a:spcAft>
            </a:pPr>
            <a:r>
              <a:rPr lang="en-US" altLang="zh-CN" sz="2800" kern="100" dirty="0">
                <a:solidFill>
                  <a:srgbClr val="C00000"/>
                </a:solidFill>
                <a:latin typeface="Times New Roman" panose="02020603050405020304" charset="0"/>
                <a:cs typeface="Courier New" panose="02070309020205020404" pitchFamily="49" charset="0"/>
              </a:rPr>
              <a:t>            </a:t>
            </a:r>
            <a:r>
              <a:rPr lang="zh-CN" altLang="zh-CN" sz="2800" kern="100" dirty="0">
                <a:solidFill>
                  <a:srgbClr val="C00000"/>
                </a:solidFill>
                <a:latin typeface="Times New Roman" panose="02020603050405020304" charset="0"/>
                <a:cs typeface="Times New Roman" panose="02020603050405020304" charset="0"/>
              </a:rPr>
              <a:t>理由：变法使秦民轻义重利、缺乏诚信，民众生活艰难。</a:t>
            </a:r>
            <a:r>
              <a:rPr lang="en-US" altLang="zh-CN" sz="2800" kern="100" dirty="0">
                <a:solidFill>
                  <a:srgbClr val="C00000"/>
                </a:solidFill>
                <a:latin typeface="Times New Roman" panose="02020603050405020304" charset="0"/>
                <a:cs typeface="Courier New" panose="02070309020205020404" pitchFamily="49" charset="0"/>
              </a:rPr>
              <a:t>(3</a:t>
            </a:r>
            <a:r>
              <a:rPr lang="zh-CN" altLang="zh-CN" sz="2800" kern="100" dirty="0">
                <a:solidFill>
                  <a:srgbClr val="C00000"/>
                </a:solidFill>
                <a:latin typeface="Times New Roman" panose="02020603050405020304" charset="0"/>
                <a:cs typeface="Times New Roman" panose="02020603050405020304" charset="0"/>
              </a:rPr>
              <a:t>分</a:t>
            </a:r>
            <a:r>
              <a:rPr lang="en-US" altLang="zh-CN" sz="2800" kern="100" dirty="0">
                <a:solidFill>
                  <a:srgbClr val="C00000"/>
                </a:solidFill>
                <a:latin typeface="Times New Roman" panose="02020603050405020304" charset="0"/>
                <a:cs typeface="Courier New" panose="02070309020205020404" pitchFamily="49"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7" name="矩形 6"/>
          <p:cNvSpPr/>
          <p:nvPr/>
        </p:nvSpPr>
        <p:spPr>
          <a:xfrm>
            <a:off x="121560" y="5383224"/>
            <a:ext cx="11375157" cy="737235"/>
          </a:xfrm>
          <a:prstGeom prst="rect">
            <a:avLst/>
          </a:prstGeom>
        </p:spPr>
        <p:txBody>
          <a:bodyPr wrap="square">
            <a:spAutoFit/>
          </a:bodyPr>
          <a:lstStyle/>
          <a:p>
            <a:pPr algn="just">
              <a:lnSpc>
                <a:spcPct val="150000"/>
              </a:lnSpc>
              <a:spcAft>
                <a:spcPts val="0"/>
              </a:spcAft>
            </a:pPr>
            <a:r>
              <a:rPr lang="en-US" altLang="zh-CN" sz="2800" kern="100" spc="-100" dirty="0">
                <a:latin typeface="Times New Roman" panose="02020603050405020304" charset="0"/>
                <a:ea typeface="方正中等线简体" panose="03000509000000000000" pitchFamily="65" charset="-122"/>
                <a:cs typeface="Courier New" panose="02070309020205020404" pitchFamily="49" charset="0"/>
              </a:rPr>
              <a:t>(3)</a:t>
            </a:r>
            <a:r>
              <a:rPr lang="zh-CN" altLang="zh-CN" sz="2800" kern="100" spc="-100" dirty="0">
                <a:latin typeface="Times New Roman" panose="02020603050405020304" charset="0"/>
                <a:ea typeface="方正中等线简体" panose="03000509000000000000" pitchFamily="65" charset="-122"/>
                <a:cs typeface="Times New Roman" panose="02020603050405020304" charset="0"/>
              </a:rPr>
              <a:t>综合上述材料，你认为在评价历史上的改革时，应注意哪些问题？</a:t>
            </a:r>
            <a:r>
              <a:rPr lang="en-US" altLang="zh-CN" sz="2800" kern="100" spc="-100" dirty="0">
                <a:latin typeface="Times New Roman" panose="02020603050405020304" charset="0"/>
                <a:ea typeface="方正中等线简体" panose="03000509000000000000" pitchFamily="65" charset="-122"/>
                <a:cs typeface="Courier New" panose="02070309020205020404" pitchFamily="49" charset="0"/>
              </a:rPr>
              <a:t>(2</a:t>
            </a:r>
            <a:r>
              <a:rPr lang="zh-CN" altLang="zh-CN" sz="2800" kern="100" spc="-100" dirty="0">
                <a:latin typeface="Times New Roman" panose="02020603050405020304" charset="0"/>
                <a:ea typeface="方正中等线简体" panose="03000509000000000000" pitchFamily="65" charset="-122"/>
                <a:cs typeface="Times New Roman" panose="02020603050405020304" charset="0"/>
              </a:rPr>
              <a:t>分</a:t>
            </a:r>
            <a:r>
              <a:rPr lang="en-US" altLang="zh-CN" sz="2800" kern="100" spc="-100" dirty="0">
                <a:latin typeface="Times New Roman" panose="02020603050405020304" charset="0"/>
                <a:ea typeface="方正中等线简体" panose="03000509000000000000" pitchFamily="65" charset="-122"/>
                <a:cs typeface="Courier New" panose="02070309020205020404" pitchFamily="49" charset="0"/>
              </a:rPr>
              <a:t>)</a:t>
            </a:r>
            <a:endParaRPr lang="zh-CN" altLang="zh-CN" sz="1050" kern="100" spc="-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11" name="矩形 10"/>
          <p:cNvSpPr/>
          <p:nvPr/>
        </p:nvSpPr>
        <p:spPr>
          <a:xfrm>
            <a:off x="287930" y="6000192"/>
            <a:ext cx="11375157" cy="737235"/>
          </a:xfrm>
          <a:prstGeom prst="rect">
            <a:avLst/>
          </a:prstGeom>
        </p:spPr>
        <p:txBody>
          <a:bodyPr wrap="square">
            <a:spAutoFit/>
          </a:bodyPr>
          <a:lstStyle/>
          <a:p>
            <a:pPr algn="just">
              <a:lnSpc>
                <a:spcPct val="150000"/>
              </a:lnSpc>
              <a:spcAft>
                <a:spcPts val="0"/>
              </a:spcAft>
            </a:pPr>
            <a:r>
              <a:rPr lang="zh-CN" altLang="zh-CN" sz="2800" kern="100" dirty="0">
                <a:solidFill>
                  <a:srgbClr val="0000FF"/>
                </a:solidFill>
                <a:latin typeface="Times New Roman" panose="02020603050405020304" charset="0"/>
                <a:ea typeface="微软雅黑" panose="020B0503020204020204" pitchFamily="34" charset="-122"/>
                <a:cs typeface="Times New Roman" panose="02020603050405020304" charset="0"/>
              </a:rPr>
              <a:t>答案　</a:t>
            </a:r>
            <a:r>
              <a:rPr lang="zh-CN" altLang="zh-CN" sz="2800" kern="100" dirty="0">
                <a:solidFill>
                  <a:srgbClr val="C00000"/>
                </a:solidFill>
                <a:latin typeface="Times New Roman" panose="02020603050405020304" charset="0"/>
                <a:cs typeface="Times New Roman" panose="02020603050405020304" charset="0"/>
              </a:rPr>
              <a:t>问题：多角度评价，防止片面化；论从史出，杜绝虚无化。</a:t>
            </a:r>
            <a:r>
              <a:rPr lang="en-US" altLang="zh-CN" sz="2800" kern="100" dirty="0">
                <a:solidFill>
                  <a:srgbClr val="C00000"/>
                </a:solidFill>
                <a:latin typeface="Times New Roman" panose="02020603050405020304" charset="0"/>
                <a:cs typeface="Courier New" panose="02070309020205020404" pitchFamily="49" charset="0"/>
              </a:rPr>
              <a:t>(2</a:t>
            </a:r>
            <a:r>
              <a:rPr lang="zh-CN" altLang="zh-CN" sz="2800" kern="100" dirty="0">
                <a:solidFill>
                  <a:srgbClr val="C00000"/>
                </a:solidFill>
                <a:latin typeface="Times New Roman" panose="02020603050405020304" charset="0"/>
                <a:cs typeface="Times New Roman" panose="02020603050405020304" charset="0"/>
              </a:rPr>
              <a:t>分</a:t>
            </a:r>
            <a:r>
              <a:rPr lang="en-US" altLang="zh-CN" sz="2800" kern="100" dirty="0">
                <a:solidFill>
                  <a:srgbClr val="C00000"/>
                </a:solidFill>
                <a:latin typeface="Times New Roman" panose="02020603050405020304" charset="0"/>
                <a:cs typeface="Courier New" panose="02070309020205020404" pitchFamily="49"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2" name="矩形 21"/>
          <p:cNvSpPr/>
          <p:nvPr/>
        </p:nvSpPr>
        <p:spPr>
          <a:xfrm>
            <a:off x="408305" y="164465"/>
            <a:ext cx="11646535" cy="3352165"/>
          </a:xfrm>
          <a:prstGeom prst="rect">
            <a:avLst/>
          </a:prstGeom>
        </p:spPr>
        <p:txBody>
          <a:bodyPr wrap="square" lIns="121875" tIns="60936" rIns="121875" bIns="60936">
            <a:spAutoFit/>
          </a:bodyPr>
          <a:lstStyle/>
          <a:p>
            <a:pPr algn="just">
              <a:lnSpc>
                <a:spcPct val="150000"/>
              </a:lnSpc>
              <a:spcAft>
                <a:spcPts val="0"/>
              </a:spcAft>
            </a:pPr>
            <a:r>
              <a:rPr lang="zh-CN" altLang="zh-CN" sz="2800" b="1" kern="100" dirty="0">
                <a:latin typeface="Times New Roman" panose="02020603050405020304" charset="0"/>
                <a:ea typeface="方正中等线简体" panose="03000509000000000000" pitchFamily="65" charset="-122"/>
                <a:cs typeface="Times New Roman" panose="02020603050405020304" charset="0"/>
              </a:rPr>
              <a:t>材料二　从商鞅变法开始，秦人就彻底抛弃了</a:t>
            </a:r>
            <a:r>
              <a:rPr lang="en-US" altLang="zh-CN" sz="2800" b="1" kern="100" dirty="0">
                <a:latin typeface="宋体" panose="02010600030101010101" pitchFamily="2" charset="-122"/>
                <a:ea typeface="方正中等线简体" panose="03000509000000000000" pitchFamily="65" charset="-122"/>
                <a:cs typeface="Times New Roman" panose="02020603050405020304" charset="0"/>
              </a:rPr>
              <a:t>“</a:t>
            </a:r>
            <a:r>
              <a:rPr lang="zh-CN" altLang="zh-CN" sz="2800" b="1" kern="100" dirty="0">
                <a:latin typeface="Times New Roman" panose="02020603050405020304" charset="0"/>
                <a:ea typeface="方正中等线简体" panose="03000509000000000000" pitchFamily="65" charset="-122"/>
                <a:cs typeface="Times New Roman" panose="02020603050405020304" charset="0"/>
              </a:rPr>
              <a:t>王德</a:t>
            </a:r>
            <a:r>
              <a:rPr lang="en-US" altLang="zh-CN" sz="2800" b="1" kern="100" dirty="0">
                <a:latin typeface="宋体" panose="02010600030101010101" pitchFamily="2" charset="-122"/>
                <a:ea typeface="方正中等线简体" panose="03000509000000000000" pitchFamily="65" charset="-122"/>
                <a:cs typeface="Times New Roman" panose="02020603050405020304" charset="0"/>
              </a:rPr>
              <a:t>”</a:t>
            </a:r>
            <a:r>
              <a:rPr lang="zh-CN" altLang="zh-CN" sz="2800" b="1" kern="100" dirty="0">
                <a:latin typeface="Times New Roman" panose="02020603050405020304" charset="0"/>
                <a:ea typeface="方正中等线简体" panose="03000509000000000000" pitchFamily="65" charset="-122"/>
                <a:cs typeface="Times New Roman" panose="02020603050405020304" charset="0"/>
              </a:rPr>
              <a:t>，凡事只要能获利就算冒天下之大不韪也要去做。所有人都只为利益而奔波，都以奴役他们作为自己的幸福观。战争又使秦国劳动力丧失，粮价上涨，当时的粮价已经高出魏国几乎六十倍。</a:t>
            </a:r>
            <a:endParaRPr lang="zh-CN" altLang="zh-CN" sz="1050" b="1" kern="100" dirty="0">
              <a:latin typeface="宋体" panose="02010600030101010101" pitchFamily="2" charset="-122"/>
              <a:ea typeface="宋体" panose="02010600030101010101" pitchFamily="2" charset="-122"/>
              <a:cs typeface="Courier New" panose="02070309020205020404" pitchFamily="49" charset="0"/>
            </a:endParaRPr>
          </a:p>
          <a:p>
            <a:pPr algn="r">
              <a:lnSpc>
                <a:spcPct val="150000"/>
              </a:lnSpc>
              <a:spcAft>
                <a:spcPts val="0"/>
              </a:spcAft>
            </a:pPr>
            <a:r>
              <a:rPr lang="en-US" altLang="zh-CN" sz="2800" b="1" kern="100" dirty="0">
                <a:latin typeface="Times New Roman" panose="02020603050405020304" charset="0"/>
                <a:ea typeface="方正中等线简体" panose="03000509000000000000" pitchFamily="65" charset="-122"/>
                <a:cs typeface="Courier New" panose="02070309020205020404" pitchFamily="49" charset="0"/>
              </a:rPr>
              <a:t>——</a:t>
            </a:r>
            <a:r>
              <a:rPr lang="zh-CN" altLang="zh-CN" sz="2800" b="1" kern="100" dirty="0">
                <a:latin typeface="Times New Roman" panose="02020603050405020304" charset="0"/>
                <a:ea typeface="方正中等线简体" panose="03000509000000000000" pitchFamily="65" charset="-122"/>
                <a:cs typeface="Times New Roman" panose="02020603050405020304" charset="0"/>
              </a:rPr>
              <a:t>摘编自陈雨露、杨忠恕《中国是部金融史》，原文有改动</a:t>
            </a:r>
            <a:endParaRPr lang="zh-CN" altLang="zh-CN" sz="1050" b="1"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animEffect transition="in" filter="blinds(horizontal)">
                                      <p:cBhvr>
                                        <p:cTn id="17"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311785" y="387350"/>
            <a:ext cx="11673205" cy="5262245"/>
          </a:xfrm>
          <a:prstGeom prst="rect">
            <a:avLst/>
          </a:prstGeom>
          <a:noFill/>
          <a:ln w="9525">
            <a:noFill/>
          </a:ln>
        </p:spPr>
        <p:txBody>
          <a:bodyPr wrap="square">
            <a:spAutoFit/>
          </a:bodyPr>
          <a:lstStyle/>
          <a:p>
            <a:pPr indent="0"/>
            <a:r>
              <a:rPr lang="en-US" sz="2800" b="0">
                <a:solidFill>
                  <a:srgbClr val="000000"/>
                </a:solidFill>
                <a:latin typeface="NEU-BZ-S92" charset="0"/>
                <a:cs typeface="方正书宋_GBK" charset="0"/>
              </a:rPr>
              <a:t>19.</a:t>
            </a:r>
            <a:r>
              <a:rPr lang="zh-CN" sz="2800" b="0">
                <a:solidFill>
                  <a:srgbClr val="000000"/>
                </a:solidFill>
                <a:cs typeface="方正书宋_GBK" charset="0"/>
              </a:rPr>
              <a:t>阅读材料</a:t>
            </a:r>
            <a:r>
              <a:rPr lang="en-US" sz="2800" b="0">
                <a:solidFill>
                  <a:srgbClr val="000000"/>
                </a:solidFill>
                <a:latin typeface="方正书宋_GBK" charset="0"/>
                <a:cs typeface="方正书宋_GBK" charset="0"/>
              </a:rPr>
              <a:t>,</a:t>
            </a:r>
            <a:r>
              <a:rPr lang="zh-CN" sz="2800" b="0">
                <a:solidFill>
                  <a:srgbClr val="000000"/>
                </a:solidFill>
                <a:cs typeface="方正书宋_GBK" charset="0"/>
              </a:rPr>
              <a:t>完成下列要求。</a:t>
            </a:r>
            <a:r>
              <a:rPr lang="en-US" sz="2800" b="0">
                <a:solidFill>
                  <a:srgbClr val="000000"/>
                </a:solidFill>
                <a:latin typeface="方正书宋_GBK" charset="0"/>
                <a:cs typeface="方正书宋_GBK" charset="0"/>
              </a:rPr>
              <a:t>(</a:t>
            </a:r>
            <a:r>
              <a:rPr lang="en-US" sz="2800" b="0">
                <a:solidFill>
                  <a:srgbClr val="000000"/>
                </a:solidFill>
                <a:latin typeface="NEU-BZ-S92" charset="0"/>
                <a:cs typeface="方正书宋_GBK" charset="0"/>
              </a:rPr>
              <a:t>12</a:t>
            </a:r>
            <a:r>
              <a:rPr lang="zh-CN" sz="2800" b="0">
                <a:solidFill>
                  <a:srgbClr val="000000"/>
                </a:solidFill>
                <a:cs typeface="方正书宋_GBK" charset="0"/>
              </a:rPr>
              <a:t>分</a:t>
            </a:r>
            <a:r>
              <a:rPr lang="en-US" sz="2800" b="0">
                <a:solidFill>
                  <a:srgbClr val="000000"/>
                </a:solidFill>
                <a:latin typeface="方正书宋_GBK" charset="0"/>
                <a:cs typeface="方正书宋_GBK" charset="0"/>
              </a:rPr>
              <a:t>)</a:t>
            </a:r>
            <a:endParaRPr lang="zh-CN" sz="2800" b="0">
              <a:solidFill>
                <a:srgbClr val="000000"/>
              </a:solidFill>
              <a:cs typeface="方正黑体_GBK" charset="0"/>
            </a:endParaRPr>
          </a:p>
          <a:p>
            <a:pPr indent="0"/>
            <a:r>
              <a:rPr lang="zh-CN" sz="2800" b="0">
                <a:solidFill>
                  <a:srgbClr val="000000"/>
                </a:solidFill>
                <a:cs typeface="方正黑体_GBK" charset="0"/>
              </a:rPr>
              <a:t>材料</a:t>
            </a:r>
            <a:endParaRPr lang="zh-CN" sz="2800" b="0">
              <a:solidFill>
                <a:srgbClr val="000000"/>
              </a:solidFill>
              <a:cs typeface="方正楷体_GBK" charset="0"/>
            </a:endParaRPr>
          </a:p>
          <a:p>
            <a:pPr indent="0"/>
            <a:r>
              <a:rPr lang="zh-CN" sz="3200" b="0">
                <a:solidFill>
                  <a:srgbClr val="000000"/>
                </a:solidFill>
                <a:latin typeface="楷体" panose="02010609060101010101" charset="-122"/>
                <a:ea typeface="楷体" panose="02010609060101010101" charset="-122"/>
                <a:cs typeface="楷体" panose="02010609060101010101" charset="-122"/>
              </a:rPr>
              <a:t>西周、春秋时期</a:t>
            </a:r>
            <a:r>
              <a:rPr lang="en-US" sz="3200" b="0">
                <a:solidFill>
                  <a:srgbClr val="000000"/>
                </a:solidFill>
                <a:latin typeface="楷体" panose="02010609060101010101" charset="-122"/>
                <a:ea typeface="楷体" panose="02010609060101010101" charset="-122"/>
                <a:cs typeface="楷体" panose="02010609060101010101" charset="-122"/>
              </a:rPr>
              <a:t>,</a:t>
            </a:r>
            <a:r>
              <a:rPr lang="zh-CN" sz="3200" b="0">
                <a:solidFill>
                  <a:srgbClr val="000000"/>
                </a:solidFill>
                <a:latin typeface="楷体" panose="02010609060101010101" charset="-122"/>
                <a:ea typeface="楷体" panose="02010609060101010101" charset="-122"/>
                <a:cs typeface="楷体" panose="02010609060101010101" charset="-122"/>
              </a:rPr>
              <a:t>社会上层皆按宗法制组成集体大家庭。这种大家庭是一个血缘亲属关系复杂、人数众多、组织庞大的宗族集团。秦孝公用商鞅变法</a:t>
            </a:r>
            <a:r>
              <a:rPr lang="en-US" sz="3200" b="0">
                <a:solidFill>
                  <a:srgbClr val="000000"/>
                </a:solidFill>
                <a:latin typeface="楷体" panose="02010609060101010101" charset="-122"/>
                <a:ea typeface="楷体" panose="02010609060101010101" charset="-122"/>
                <a:cs typeface="楷体" panose="02010609060101010101" charset="-122"/>
              </a:rPr>
              <a:t>,</a:t>
            </a:r>
            <a:r>
              <a:rPr lang="zh-CN" sz="3200" b="0">
                <a:solidFill>
                  <a:srgbClr val="000000"/>
                </a:solidFill>
                <a:latin typeface="楷体" panose="02010609060101010101" charset="-122"/>
                <a:ea typeface="楷体" panose="02010609060101010101" charset="-122"/>
                <a:cs typeface="楷体" panose="02010609060101010101" charset="-122"/>
              </a:rPr>
              <a:t>推行</a:t>
            </a:r>
            <a:r>
              <a:rPr lang="en-US" sz="3200" b="0">
                <a:solidFill>
                  <a:srgbClr val="000000"/>
                </a:solidFill>
                <a:latin typeface="楷体" panose="02010609060101010101" charset="-122"/>
                <a:ea typeface="楷体" panose="02010609060101010101" charset="-122"/>
                <a:cs typeface="楷体" panose="02010609060101010101" charset="-122"/>
              </a:rPr>
              <a:t>“</a:t>
            </a:r>
            <a:r>
              <a:rPr lang="zh-CN" sz="3200" b="0">
                <a:solidFill>
                  <a:srgbClr val="000000"/>
                </a:solidFill>
                <a:latin typeface="楷体" panose="02010609060101010101" charset="-122"/>
                <a:ea typeface="楷体" panose="02010609060101010101" charset="-122"/>
                <a:cs typeface="楷体" panose="02010609060101010101" charset="-122"/>
              </a:rPr>
              <a:t>分异令</a:t>
            </a:r>
            <a:r>
              <a:rPr lang="en-US" sz="3200" b="0">
                <a:solidFill>
                  <a:srgbClr val="000000"/>
                </a:solidFill>
                <a:latin typeface="楷体" panose="02010609060101010101" charset="-122"/>
                <a:ea typeface="楷体" panose="02010609060101010101" charset="-122"/>
                <a:cs typeface="楷体" panose="02010609060101010101" charset="-122"/>
              </a:rPr>
              <a:t>”,</a:t>
            </a:r>
            <a:r>
              <a:rPr lang="zh-CN" sz="3200" b="0">
                <a:solidFill>
                  <a:srgbClr val="000000"/>
                </a:solidFill>
                <a:latin typeface="楷体" panose="02010609060101010101" charset="-122"/>
                <a:ea typeface="楷体" panose="02010609060101010101" charset="-122"/>
                <a:cs typeface="楷体" panose="02010609060101010101" charset="-122"/>
              </a:rPr>
              <a:t>规定</a:t>
            </a:r>
            <a:r>
              <a:rPr lang="en-US" sz="3200" b="0">
                <a:solidFill>
                  <a:srgbClr val="000000"/>
                </a:solidFill>
                <a:latin typeface="楷体" panose="02010609060101010101" charset="-122"/>
                <a:ea typeface="楷体" panose="02010609060101010101" charset="-122"/>
                <a:cs typeface="楷体" panose="02010609060101010101" charset="-122"/>
              </a:rPr>
              <a:t>“</a:t>
            </a:r>
            <a:r>
              <a:rPr lang="zh-CN" sz="3200" b="0">
                <a:solidFill>
                  <a:srgbClr val="000000"/>
                </a:solidFill>
                <a:latin typeface="楷体" panose="02010609060101010101" charset="-122"/>
                <a:ea typeface="楷体" panose="02010609060101010101" charset="-122"/>
                <a:cs typeface="楷体" panose="02010609060101010101" charset="-122"/>
              </a:rPr>
              <a:t>民有二男以上不分异者倍其赋</a:t>
            </a:r>
            <a:r>
              <a:rPr lang="en-US" sz="3200" b="0">
                <a:solidFill>
                  <a:srgbClr val="000000"/>
                </a:solidFill>
                <a:latin typeface="楷体" panose="02010609060101010101" charset="-122"/>
                <a:ea typeface="楷体" panose="02010609060101010101" charset="-122"/>
                <a:cs typeface="楷体" panose="02010609060101010101" charset="-122"/>
              </a:rPr>
              <a:t>”,</a:t>
            </a:r>
            <a:r>
              <a:rPr lang="zh-CN" sz="3200" b="0">
                <a:solidFill>
                  <a:srgbClr val="000000"/>
                </a:solidFill>
                <a:latin typeface="楷体" panose="02010609060101010101" charset="-122"/>
                <a:ea typeface="楷体" panose="02010609060101010101" charset="-122"/>
                <a:cs typeface="楷体" panose="02010609060101010101" charset="-122"/>
              </a:rPr>
              <a:t>把家庭单位强令分析到最细小程度</a:t>
            </a:r>
            <a:r>
              <a:rPr lang="en-US" sz="3200" b="0">
                <a:solidFill>
                  <a:srgbClr val="000000"/>
                </a:solidFill>
                <a:latin typeface="楷体" panose="02010609060101010101" charset="-122"/>
                <a:ea typeface="楷体" panose="02010609060101010101" charset="-122"/>
                <a:cs typeface="楷体" panose="02010609060101010101" charset="-122"/>
              </a:rPr>
              <a:t>,</a:t>
            </a:r>
            <a:r>
              <a:rPr lang="zh-CN" sz="3200" b="0">
                <a:solidFill>
                  <a:srgbClr val="000000"/>
                </a:solidFill>
                <a:latin typeface="楷体" panose="02010609060101010101" charset="-122"/>
                <a:ea typeface="楷体" panose="02010609060101010101" charset="-122"/>
                <a:cs typeface="楷体" panose="02010609060101010101" charset="-122"/>
              </a:rPr>
              <a:t>这是对宗法制度的彻底否定。这种家庭</a:t>
            </a:r>
            <a:r>
              <a:rPr lang="en-US" sz="3200" b="0">
                <a:solidFill>
                  <a:srgbClr val="000000"/>
                </a:solidFill>
                <a:latin typeface="楷体" panose="02010609060101010101" charset="-122"/>
                <a:ea typeface="楷体" panose="02010609060101010101" charset="-122"/>
                <a:cs typeface="楷体" panose="02010609060101010101" charset="-122"/>
              </a:rPr>
              <a:t>,</a:t>
            </a:r>
            <a:r>
              <a:rPr lang="zh-CN" sz="3200" b="0">
                <a:solidFill>
                  <a:srgbClr val="000000"/>
                </a:solidFill>
                <a:latin typeface="楷体" panose="02010609060101010101" charset="-122"/>
                <a:ea typeface="楷体" panose="02010609060101010101" charset="-122"/>
                <a:cs typeface="楷体" panose="02010609060101010101" charset="-122"/>
              </a:rPr>
              <a:t>就血统世系而言</a:t>
            </a:r>
            <a:r>
              <a:rPr lang="en-US" sz="3200" b="0">
                <a:solidFill>
                  <a:srgbClr val="000000"/>
                </a:solidFill>
                <a:latin typeface="楷体" panose="02010609060101010101" charset="-122"/>
                <a:ea typeface="楷体" panose="02010609060101010101" charset="-122"/>
                <a:cs typeface="楷体" panose="02010609060101010101" charset="-122"/>
              </a:rPr>
              <a:t>,</a:t>
            </a:r>
            <a:r>
              <a:rPr lang="zh-CN" sz="3200" b="0">
                <a:solidFill>
                  <a:srgbClr val="000000"/>
                </a:solidFill>
                <a:latin typeface="楷体" panose="02010609060101010101" charset="-122"/>
                <a:ea typeface="楷体" panose="02010609060101010101" charset="-122"/>
                <a:cs typeface="楷体" panose="02010609060101010101" charset="-122"/>
              </a:rPr>
              <a:t>一般为两代层结构</a:t>
            </a:r>
            <a:r>
              <a:rPr lang="en-US" sz="3200" b="0">
                <a:solidFill>
                  <a:srgbClr val="000000"/>
                </a:solidFill>
                <a:latin typeface="楷体" panose="02010609060101010101" charset="-122"/>
                <a:ea typeface="楷体" panose="02010609060101010101" charset="-122"/>
                <a:cs typeface="楷体" panose="02010609060101010101" charset="-122"/>
              </a:rPr>
              <a:t>,</a:t>
            </a:r>
            <a:r>
              <a:rPr lang="zh-CN" sz="3200" b="0">
                <a:solidFill>
                  <a:srgbClr val="000000"/>
                </a:solidFill>
                <a:latin typeface="楷体" panose="02010609060101010101" charset="-122"/>
                <a:ea typeface="楷体" panose="02010609060101010101" charset="-122"/>
                <a:cs typeface="楷体" panose="02010609060101010101" charset="-122"/>
              </a:rPr>
              <a:t>很少有涉及祖孙三代者</a:t>
            </a:r>
            <a:r>
              <a:rPr lang="en-US" sz="3200" b="0">
                <a:solidFill>
                  <a:srgbClr val="000000"/>
                </a:solidFill>
                <a:latin typeface="楷体" panose="02010609060101010101" charset="-122"/>
                <a:ea typeface="楷体" panose="02010609060101010101" charset="-122"/>
                <a:cs typeface="楷体" panose="02010609060101010101" charset="-122"/>
              </a:rPr>
              <a:t>;</a:t>
            </a:r>
            <a:r>
              <a:rPr lang="zh-CN" sz="3200" b="0">
                <a:solidFill>
                  <a:srgbClr val="000000"/>
                </a:solidFill>
                <a:latin typeface="楷体" panose="02010609060101010101" charset="-122"/>
                <a:ea typeface="楷体" panose="02010609060101010101" charset="-122"/>
                <a:cs typeface="楷体" panose="02010609060101010101" charset="-122"/>
              </a:rPr>
              <a:t>就人数而言</a:t>
            </a:r>
            <a:r>
              <a:rPr lang="en-US" sz="3200" b="0">
                <a:solidFill>
                  <a:srgbClr val="000000"/>
                </a:solidFill>
                <a:latin typeface="楷体" panose="02010609060101010101" charset="-122"/>
                <a:ea typeface="楷体" panose="02010609060101010101" charset="-122"/>
                <a:cs typeface="楷体" panose="02010609060101010101" charset="-122"/>
              </a:rPr>
              <a:t>,</a:t>
            </a:r>
            <a:r>
              <a:rPr lang="zh-CN" sz="3200" b="0">
                <a:solidFill>
                  <a:srgbClr val="000000"/>
                </a:solidFill>
                <a:latin typeface="楷体" panose="02010609060101010101" charset="-122"/>
                <a:ea typeface="楷体" panose="02010609060101010101" charset="-122"/>
                <a:cs typeface="楷体" panose="02010609060101010101" charset="-122"/>
              </a:rPr>
              <a:t>通常为五口之家。</a:t>
            </a:r>
            <a:endParaRPr lang="en-US" sz="3200" b="0">
              <a:solidFill>
                <a:srgbClr val="000000"/>
              </a:solidFill>
              <a:latin typeface="楷体" panose="02010609060101010101" charset="-122"/>
              <a:ea typeface="楷体" panose="02010609060101010101" charset="-122"/>
              <a:cs typeface="楷体" panose="02010609060101010101" charset="-122"/>
            </a:endParaRPr>
          </a:p>
          <a:p>
            <a:pPr indent="0"/>
            <a:r>
              <a:rPr lang="en-US" sz="3200" b="0">
                <a:solidFill>
                  <a:srgbClr val="000000"/>
                </a:solidFill>
                <a:latin typeface="楷体" panose="02010609060101010101" charset="-122"/>
                <a:ea typeface="楷体" panose="02010609060101010101" charset="-122"/>
                <a:cs typeface="楷体" panose="02010609060101010101" charset="-122"/>
              </a:rPr>
              <a:t>               ——</a:t>
            </a:r>
            <a:r>
              <a:rPr lang="zh-CN" sz="3200" b="0">
                <a:solidFill>
                  <a:srgbClr val="000000"/>
                </a:solidFill>
                <a:latin typeface="楷体" panose="02010609060101010101" charset="-122"/>
                <a:ea typeface="楷体" panose="02010609060101010101" charset="-122"/>
                <a:cs typeface="楷体" panose="02010609060101010101" charset="-122"/>
              </a:rPr>
              <a:t>摘编自张金光《商鞅变法后秦的家庭制度》</a:t>
            </a:r>
            <a:endParaRPr lang="en-US" sz="2800" b="0">
              <a:solidFill>
                <a:srgbClr val="000000"/>
              </a:solidFill>
              <a:latin typeface="楷体" panose="02010609060101010101" charset="-122"/>
              <a:ea typeface="楷体" panose="02010609060101010101" charset="-122"/>
              <a:cs typeface="楷体" panose="02010609060101010101" charset="-122"/>
            </a:endParaRPr>
          </a:p>
          <a:p>
            <a:pPr indent="0"/>
            <a:r>
              <a:rPr lang="en-US" sz="2800" b="0">
                <a:solidFill>
                  <a:srgbClr val="000000"/>
                </a:solidFill>
                <a:latin typeface="方正书宋_GBK" charset="0"/>
                <a:cs typeface="方正书宋_GBK" charset="0"/>
              </a:rPr>
              <a:t>(</a:t>
            </a:r>
            <a:r>
              <a:rPr lang="en-US" sz="2800" b="0">
                <a:solidFill>
                  <a:srgbClr val="000000"/>
                </a:solidFill>
                <a:latin typeface="NEU-BZ-S92" charset="0"/>
                <a:cs typeface="方正书宋_GBK" charset="0"/>
              </a:rPr>
              <a:t>1</a:t>
            </a:r>
            <a:r>
              <a:rPr lang="en-US" sz="2800" b="0">
                <a:solidFill>
                  <a:srgbClr val="000000"/>
                </a:solidFill>
                <a:latin typeface="方正书宋_GBK" charset="0"/>
                <a:cs typeface="方正书宋_GBK" charset="0"/>
              </a:rPr>
              <a:t>)</a:t>
            </a:r>
            <a:r>
              <a:rPr lang="zh-CN" sz="2800" b="0">
                <a:solidFill>
                  <a:srgbClr val="000000"/>
                </a:solidFill>
                <a:cs typeface="方正书宋_GBK" charset="0"/>
              </a:rPr>
              <a:t>根据材料</a:t>
            </a:r>
            <a:r>
              <a:rPr lang="en-US" sz="2800" b="0">
                <a:solidFill>
                  <a:srgbClr val="000000"/>
                </a:solidFill>
                <a:latin typeface="方正书宋_GBK" charset="0"/>
                <a:cs typeface="方正书宋_GBK" charset="0"/>
              </a:rPr>
              <a:t>,</a:t>
            </a:r>
            <a:r>
              <a:rPr lang="zh-CN" sz="2800" b="0">
                <a:solidFill>
                  <a:srgbClr val="000000"/>
                </a:solidFill>
                <a:cs typeface="方正书宋_GBK" charset="0"/>
              </a:rPr>
              <a:t>概括商鞅颁布</a:t>
            </a:r>
            <a:r>
              <a:rPr lang="en-US" sz="2800" b="0">
                <a:solidFill>
                  <a:srgbClr val="000000"/>
                </a:solidFill>
                <a:latin typeface="NEU-BZ-S92" charset="0"/>
                <a:cs typeface="方正书宋_GBK" charset="0"/>
              </a:rPr>
              <a:t>“</a:t>
            </a:r>
            <a:r>
              <a:rPr lang="zh-CN" sz="2800" b="0">
                <a:solidFill>
                  <a:srgbClr val="000000"/>
                </a:solidFill>
                <a:cs typeface="方正书宋_GBK" charset="0"/>
              </a:rPr>
              <a:t>分异令</a:t>
            </a:r>
            <a:r>
              <a:rPr lang="en-US" sz="2800" b="0">
                <a:solidFill>
                  <a:srgbClr val="000000"/>
                </a:solidFill>
                <a:latin typeface="NEU-BZ-S92" charset="0"/>
                <a:cs typeface="方正书宋_GBK" charset="0"/>
              </a:rPr>
              <a:t>”</a:t>
            </a:r>
            <a:r>
              <a:rPr lang="zh-CN" sz="2800" b="0">
                <a:solidFill>
                  <a:srgbClr val="000000"/>
                </a:solidFill>
                <a:cs typeface="方正书宋_GBK" charset="0"/>
              </a:rPr>
              <a:t>后的家庭特点。</a:t>
            </a:r>
            <a:r>
              <a:rPr lang="en-US" sz="2800" b="0">
                <a:solidFill>
                  <a:srgbClr val="000000"/>
                </a:solidFill>
                <a:latin typeface="方正书宋_GBK" charset="0"/>
                <a:cs typeface="方正书宋_GBK" charset="0"/>
              </a:rPr>
              <a:t>(</a:t>
            </a:r>
            <a:r>
              <a:rPr lang="en-US" sz="2800" b="0">
                <a:solidFill>
                  <a:srgbClr val="000000"/>
                </a:solidFill>
                <a:latin typeface="NEU-BZ-S92" charset="0"/>
                <a:cs typeface="方正书宋_GBK" charset="0"/>
              </a:rPr>
              <a:t>3</a:t>
            </a:r>
            <a:r>
              <a:rPr lang="zh-CN" sz="2800" b="0">
                <a:solidFill>
                  <a:srgbClr val="000000"/>
                </a:solidFill>
                <a:cs typeface="方正书宋_GBK" charset="0"/>
              </a:rPr>
              <a:t>分</a:t>
            </a:r>
            <a:r>
              <a:rPr lang="en-US" sz="2800" b="0">
                <a:solidFill>
                  <a:srgbClr val="000000"/>
                </a:solidFill>
                <a:latin typeface="方正书宋_GBK" charset="0"/>
                <a:cs typeface="方正书宋_GBK" charset="0"/>
              </a:rPr>
              <a:t>)</a:t>
            </a:r>
          </a:p>
          <a:p>
            <a:pPr indent="0"/>
            <a:endParaRPr lang="zh-CN" altLang="en-US" sz="2800"/>
          </a:p>
        </p:txBody>
      </p:sp>
      <p:sp>
        <p:nvSpPr>
          <p:cNvPr id="2" name="文本框 1"/>
          <p:cNvSpPr txBox="1"/>
          <p:nvPr/>
        </p:nvSpPr>
        <p:spPr>
          <a:xfrm>
            <a:off x="294005" y="5478145"/>
            <a:ext cx="10822305" cy="768350"/>
          </a:xfrm>
          <a:prstGeom prst="rect">
            <a:avLst/>
          </a:prstGeom>
          <a:noFill/>
        </p:spPr>
        <p:txBody>
          <a:bodyPr wrap="none" rtlCol="0" anchor="t">
            <a:spAutoFit/>
          </a:bodyPr>
          <a:lstStyle/>
          <a:p>
            <a:r>
              <a:rPr lang="zh-CN" sz="4400">
                <a:solidFill>
                  <a:srgbClr val="FF0000"/>
                </a:solidFill>
                <a:cs typeface="方正书宋_GBK" charset="0"/>
                <a:sym typeface="+mn-ea"/>
              </a:rPr>
              <a:t>特点</a:t>
            </a:r>
            <a:r>
              <a:rPr lang="en-US" sz="4400">
                <a:solidFill>
                  <a:srgbClr val="FF0000"/>
                </a:solidFill>
                <a:latin typeface="方正书宋_GBK" charset="0"/>
                <a:cs typeface="方正书宋_GBK" charset="0"/>
                <a:sym typeface="+mn-ea"/>
              </a:rPr>
              <a:t>:</a:t>
            </a:r>
            <a:r>
              <a:rPr lang="en-US" sz="4400">
                <a:solidFill>
                  <a:srgbClr val="FF0000"/>
                </a:solidFill>
                <a:latin typeface="NEU-BZ-S92" charset="0"/>
                <a:cs typeface="方正书宋_GBK" charset="0"/>
                <a:sym typeface="+mn-ea"/>
              </a:rPr>
              <a:t> </a:t>
            </a:r>
            <a:r>
              <a:rPr lang="zh-CN" sz="4400">
                <a:solidFill>
                  <a:srgbClr val="FF0000"/>
                </a:solidFill>
                <a:cs typeface="方正书宋_GBK" charset="0"/>
                <a:sym typeface="+mn-ea"/>
              </a:rPr>
              <a:t>关系单纯、人数少、结构简单。</a:t>
            </a:r>
            <a:r>
              <a:rPr lang="en-US" sz="4400">
                <a:solidFill>
                  <a:srgbClr val="FF0000"/>
                </a:solidFill>
                <a:latin typeface="方正书宋_GBK" charset="0"/>
                <a:cs typeface="方正书宋_GBK" charset="0"/>
                <a:sym typeface="+mn-ea"/>
              </a:rPr>
              <a:t>(</a:t>
            </a:r>
            <a:r>
              <a:rPr lang="en-US" sz="4400">
                <a:solidFill>
                  <a:srgbClr val="FF0000"/>
                </a:solidFill>
                <a:latin typeface="NEU-BZ-S92" charset="0"/>
                <a:cs typeface="方正书宋_GBK" charset="0"/>
                <a:sym typeface="+mn-ea"/>
              </a:rPr>
              <a:t>3</a:t>
            </a:r>
            <a:r>
              <a:rPr lang="zh-CN" sz="4400">
                <a:solidFill>
                  <a:srgbClr val="FF0000"/>
                </a:solidFill>
                <a:cs typeface="方正书宋_GBK" charset="0"/>
                <a:sym typeface="+mn-ea"/>
              </a:rPr>
              <a:t>分</a:t>
            </a:r>
            <a:r>
              <a:rPr lang="en-US" sz="4400">
                <a:solidFill>
                  <a:srgbClr val="FF0000"/>
                </a:solidFill>
                <a:latin typeface="方正书宋_GBK" charset="0"/>
                <a:cs typeface="方正书宋_GBK" charset="0"/>
                <a:sym typeface="+mn-ea"/>
              </a:rPr>
              <a:t>)</a:t>
            </a:r>
            <a:endParaRPr lang="en-US" altLang="en-US" sz="4400">
              <a:solidFill>
                <a:srgbClr val="FF0000"/>
              </a:solidFill>
              <a:latin typeface="方正书宋_GBK" charset="0"/>
              <a:cs typeface="方正书宋_GBK"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57835" y="3580765"/>
            <a:ext cx="11031855" cy="3184525"/>
          </a:xfrm>
          <a:prstGeom prst="rect">
            <a:avLst/>
          </a:prstGeom>
          <a:noFill/>
          <a:ln w="9525">
            <a:noFill/>
          </a:ln>
        </p:spPr>
        <p:txBody>
          <a:bodyPr wrap="square">
            <a:spAutoFit/>
          </a:bodyPr>
          <a:lstStyle/>
          <a:p>
            <a:pPr indent="0"/>
            <a:endParaRPr lang="en-US" sz="900" b="0" dirty="0">
              <a:solidFill>
                <a:srgbClr val="0510F9"/>
              </a:solidFill>
              <a:latin typeface="方正书宋_GBK" charset="0"/>
              <a:cs typeface="方正书宋_GBK" charset="0"/>
            </a:endParaRPr>
          </a:p>
          <a:p>
            <a:pPr indent="0"/>
            <a:r>
              <a:rPr lang="zh-CN" sz="3200" b="0" dirty="0">
                <a:solidFill>
                  <a:srgbClr val="0510F9"/>
                </a:solidFill>
                <a:cs typeface="方正书宋_GBK" charset="0"/>
              </a:rPr>
              <a:t>影响</a:t>
            </a:r>
            <a:r>
              <a:rPr lang="en-US" sz="3200" b="0" dirty="0">
                <a:solidFill>
                  <a:srgbClr val="FF0000"/>
                </a:solidFill>
                <a:latin typeface="方正书宋_GBK" charset="0"/>
                <a:cs typeface="方正书宋_GBK" charset="0"/>
              </a:rPr>
              <a:t>: </a:t>
            </a:r>
            <a:r>
              <a:rPr lang="zh-CN" sz="3200" b="0" dirty="0">
                <a:solidFill>
                  <a:srgbClr val="FF0000"/>
                </a:solidFill>
                <a:cs typeface="方正书宋_GBK" charset="0"/>
              </a:rPr>
              <a:t>积极</a:t>
            </a:r>
            <a:r>
              <a:rPr lang="en-US" sz="3200" b="0" dirty="0">
                <a:solidFill>
                  <a:srgbClr val="FF0000"/>
                </a:solidFill>
                <a:latin typeface="方正书宋_GBK" charset="0"/>
                <a:cs typeface="方正书宋_GBK" charset="0"/>
              </a:rPr>
              <a:t>:</a:t>
            </a:r>
            <a:r>
              <a:rPr lang="en-US" sz="3200" b="0" dirty="0">
                <a:solidFill>
                  <a:srgbClr val="FF0000"/>
                </a:solidFill>
                <a:latin typeface="Calibri" panose="020F0502020204030204" charset="0"/>
                <a:cs typeface="方正书宋_GBK" charset="0"/>
              </a:rPr>
              <a:t>①</a:t>
            </a:r>
            <a:r>
              <a:rPr lang="zh-CN" sz="3200" b="0" dirty="0">
                <a:solidFill>
                  <a:srgbClr val="FF0000"/>
                </a:solidFill>
                <a:cs typeface="方正书宋_GBK" charset="0"/>
              </a:rPr>
              <a:t>推动了秦国个体小农经济的形成和发展</a:t>
            </a:r>
            <a:r>
              <a:rPr lang="en-US" sz="3200" b="0" dirty="0">
                <a:solidFill>
                  <a:srgbClr val="FF0000"/>
                </a:solidFill>
                <a:latin typeface="方正书宋_GBK" charset="0"/>
                <a:cs typeface="方正书宋_GBK" charset="0"/>
              </a:rPr>
              <a:t>;</a:t>
            </a:r>
            <a:r>
              <a:rPr lang="en-US" sz="3200" b="0" dirty="0">
                <a:solidFill>
                  <a:srgbClr val="FF0000"/>
                </a:solidFill>
                <a:latin typeface="Calibri" panose="020F0502020204030204" charset="0"/>
                <a:cs typeface="方正书宋_GBK" charset="0"/>
              </a:rPr>
              <a:t>②</a:t>
            </a:r>
            <a:r>
              <a:rPr lang="zh-CN" sz="3200" b="0" dirty="0">
                <a:solidFill>
                  <a:srgbClr val="FF0000"/>
                </a:solidFill>
                <a:cs typeface="方正书宋_GBK" charset="0"/>
              </a:rPr>
              <a:t>有利于秦实行编户</a:t>
            </a:r>
            <a:r>
              <a:rPr lang="en-US" sz="3200" b="0" dirty="0">
                <a:solidFill>
                  <a:srgbClr val="FF0000"/>
                </a:solidFill>
                <a:latin typeface="方正书宋_GBK" charset="0"/>
                <a:cs typeface="方正书宋_GBK" charset="0"/>
              </a:rPr>
              <a:t>,</a:t>
            </a:r>
            <a:r>
              <a:rPr lang="zh-CN" sz="3200" b="0" dirty="0">
                <a:solidFill>
                  <a:srgbClr val="FF0000"/>
                </a:solidFill>
                <a:cs typeface="方正书宋_GBK" charset="0"/>
              </a:rPr>
              <a:t>增加政府赋税收入</a:t>
            </a:r>
            <a:r>
              <a:rPr lang="en-US" sz="3200" b="0" dirty="0">
                <a:solidFill>
                  <a:srgbClr val="FF0000"/>
                </a:solidFill>
                <a:latin typeface="方正书宋_GBK" charset="0"/>
                <a:cs typeface="方正书宋_GBK" charset="0"/>
              </a:rPr>
              <a:t>;</a:t>
            </a:r>
            <a:r>
              <a:rPr lang="en-US" sz="3200" b="0" dirty="0">
                <a:solidFill>
                  <a:srgbClr val="FF0000"/>
                </a:solidFill>
                <a:latin typeface="Calibri" panose="020F0502020204030204" charset="0"/>
                <a:cs typeface="方正书宋_GBK" charset="0"/>
              </a:rPr>
              <a:t>③</a:t>
            </a:r>
            <a:r>
              <a:rPr lang="zh-CN" sz="3200" b="0" dirty="0">
                <a:solidFill>
                  <a:srgbClr val="FF0000"/>
                </a:solidFill>
                <a:cs typeface="方正书宋_GBK" charset="0"/>
              </a:rPr>
              <a:t>有利于秦推行什伍连坐制度</a:t>
            </a:r>
            <a:r>
              <a:rPr lang="en-US" sz="3200" b="0" dirty="0">
                <a:solidFill>
                  <a:srgbClr val="FF0000"/>
                </a:solidFill>
                <a:latin typeface="方正书宋_GBK" charset="0"/>
                <a:cs typeface="方正书宋_GBK" charset="0"/>
              </a:rPr>
              <a:t>;</a:t>
            </a:r>
            <a:r>
              <a:rPr lang="en-US" sz="3200" b="0" dirty="0">
                <a:solidFill>
                  <a:srgbClr val="FF0000"/>
                </a:solidFill>
                <a:latin typeface="Calibri" panose="020F0502020204030204" charset="0"/>
                <a:cs typeface="方正书宋_GBK" charset="0"/>
              </a:rPr>
              <a:t>③</a:t>
            </a:r>
            <a:r>
              <a:rPr lang="zh-CN" sz="3200" b="0" dirty="0">
                <a:solidFill>
                  <a:srgbClr val="FF0000"/>
                </a:solidFill>
                <a:cs typeface="方正书宋_GBK" charset="0"/>
              </a:rPr>
              <a:t>保证了兵源、加强了对百姓的控制</a:t>
            </a:r>
            <a:r>
              <a:rPr lang="en-US" sz="3200" b="0" dirty="0">
                <a:solidFill>
                  <a:srgbClr val="FF0000"/>
                </a:solidFill>
                <a:latin typeface="方正书宋_GBK" charset="0"/>
                <a:cs typeface="方正书宋_GBK" charset="0"/>
              </a:rPr>
              <a:t>;</a:t>
            </a:r>
            <a:r>
              <a:rPr lang="en-US" sz="3200" b="0" dirty="0">
                <a:solidFill>
                  <a:srgbClr val="FF0000"/>
                </a:solidFill>
                <a:latin typeface="Calibri" panose="020F0502020204030204" charset="0"/>
                <a:cs typeface="方正书宋_GBK" charset="0"/>
              </a:rPr>
              <a:t>③</a:t>
            </a:r>
            <a:r>
              <a:rPr lang="zh-CN" sz="3200" b="0" dirty="0">
                <a:solidFill>
                  <a:srgbClr val="FF0000"/>
                </a:solidFill>
                <a:cs typeface="方正书宋_GBK" charset="0"/>
              </a:rPr>
              <a:t>改变了秦国的生活方式。</a:t>
            </a:r>
            <a:r>
              <a:rPr lang="en-US" sz="3200" b="0" dirty="0">
                <a:solidFill>
                  <a:srgbClr val="FF0000"/>
                </a:solidFill>
                <a:latin typeface="方正书宋_GBK" charset="0"/>
                <a:cs typeface="方正书宋_GBK" charset="0"/>
              </a:rPr>
              <a:t>(</a:t>
            </a:r>
            <a:r>
              <a:rPr lang="en-US" sz="3200" b="0" dirty="0">
                <a:solidFill>
                  <a:srgbClr val="FF0000"/>
                </a:solidFill>
                <a:latin typeface="NEU-BZ-S92" charset="0"/>
                <a:cs typeface="方正书宋_GBK" charset="0"/>
              </a:rPr>
              <a:t>3</a:t>
            </a:r>
            <a:r>
              <a:rPr lang="zh-CN" sz="3200" b="0" dirty="0">
                <a:solidFill>
                  <a:srgbClr val="FF0000"/>
                </a:solidFill>
                <a:cs typeface="方正书宋_GBK" charset="0"/>
              </a:rPr>
              <a:t>分</a:t>
            </a:r>
            <a:r>
              <a:rPr lang="en-US" sz="3200" b="0" dirty="0">
                <a:solidFill>
                  <a:srgbClr val="FF0000"/>
                </a:solidFill>
                <a:latin typeface="方正书宋_GBK" charset="0"/>
                <a:cs typeface="方正书宋_GBK" charset="0"/>
              </a:rPr>
              <a:t>,</a:t>
            </a:r>
            <a:r>
              <a:rPr lang="zh-CN" sz="3200" b="0" dirty="0">
                <a:solidFill>
                  <a:srgbClr val="FF0000"/>
                </a:solidFill>
                <a:cs typeface="方正书宋_GBK" charset="0"/>
              </a:rPr>
              <a:t>答出三点即可</a:t>
            </a:r>
            <a:r>
              <a:rPr lang="en-US" sz="3200" b="0" dirty="0">
                <a:solidFill>
                  <a:srgbClr val="FF0000"/>
                </a:solidFill>
                <a:latin typeface="方正书宋_GBK" charset="0"/>
                <a:cs typeface="方正书宋_GBK" charset="0"/>
              </a:rPr>
              <a:t>)</a:t>
            </a:r>
            <a:endParaRPr lang="zh-CN" sz="3200" b="0" dirty="0">
              <a:solidFill>
                <a:srgbClr val="FF0000"/>
              </a:solidFill>
              <a:cs typeface="方正书宋_GBK" charset="0"/>
            </a:endParaRPr>
          </a:p>
          <a:p>
            <a:pPr indent="0"/>
            <a:r>
              <a:rPr lang="zh-CN" sz="3200" b="0" dirty="0">
                <a:solidFill>
                  <a:srgbClr val="FF0000"/>
                </a:solidFill>
                <a:cs typeface="方正书宋_GBK" charset="0"/>
              </a:rPr>
              <a:t>消极</a:t>
            </a:r>
            <a:r>
              <a:rPr lang="en-US" sz="3200" b="0" dirty="0">
                <a:solidFill>
                  <a:srgbClr val="FF0000"/>
                </a:solidFill>
                <a:latin typeface="方正书宋_GBK" charset="0"/>
                <a:cs typeface="方正书宋_GBK" charset="0"/>
              </a:rPr>
              <a:t>:</a:t>
            </a:r>
            <a:r>
              <a:rPr lang="en-US" sz="3200" b="0" dirty="0">
                <a:solidFill>
                  <a:srgbClr val="FF0000"/>
                </a:solidFill>
                <a:latin typeface="Calibri" panose="020F0502020204030204" charset="0"/>
                <a:cs typeface="方正书宋_GBK" charset="0"/>
              </a:rPr>
              <a:t>①</a:t>
            </a:r>
            <a:r>
              <a:rPr lang="zh-CN" sz="3200" b="0" dirty="0">
                <a:solidFill>
                  <a:srgbClr val="FF0000"/>
                </a:solidFill>
                <a:cs typeface="方正书宋_GBK" charset="0"/>
              </a:rPr>
              <a:t>削弱了血缘亲情关系</a:t>
            </a:r>
            <a:r>
              <a:rPr lang="en-US" sz="3200" b="0" dirty="0">
                <a:solidFill>
                  <a:srgbClr val="FF0000"/>
                </a:solidFill>
                <a:latin typeface="方正书宋_GBK" charset="0"/>
                <a:cs typeface="方正书宋_GBK" charset="0"/>
              </a:rPr>
              <a:t>;</a:t>
            </a:r>
            <a:r>
              <a:rPr lang="en-US" sz="3200" b="0" dirty="0">
                <a:solidFill>
                  <a:srgbClr val="FF0000"/>
                </a:solidFill>
                <a:latin typeface="Calibri" panose="020F0502020204030204" charset="0"/>
                <a:cs typeface="方正书宋_GBK" charset="0"/>
              </a:rPr>
              <a:t>②</a:t>
            </a:r>
            <a:r>
              <a:rPr lang="zh-CN" sz="3200" b="0" dirty="0">
                <a:solidFill>
                  <a:srgbClr val="FF0000"/>
                </a:solidFill>
                <a:cs typeface="方正书宋_GBK" charset="0"/>
              </a:rPr>
              <a:t>追求功利导致了亲属疏远、父不慈、子不孝等现象的产生</a:t>
            </a:r>
            <a:r>
              <a:rPr lang="en-US" sz="3200" b="0" dirty="0">
                <a:solidFill>
                  <a:srgbClr val="FF0000"/>
                </a:solidFill>
                <a:latin typeface="方正书宋_GBK" charset="0"/>
                <a:cs typeface="方正书宋_GBK" charset="0"/>
              </a:rPr>
              <a:t>,</a:t>
            </a:r>
            <a:r>
              <a:rPr lang="zh-CN" sz="3200" b="0" dirty="0">
                <a:solidFill>
                  <a:srgbClr val="FF0000"/>
                </a:solidFill>
                <a:cs typeface="方正书宋_GBK" charset="0"/>
              </a:rPr>
              <a:t>使秦国的风气日益败坏。</a:t>
            </a:r>
            <a:r>
              <a:rPr lang="en-US" sz="3200" b="0" dirty="0">
                <a:solidFill>
                  <a:srgbClr val="FF0000"/>
                </a:solidFill>
                <a:latin typeface="方正书宋_GBK" charset="0"/>
                <a:cs typeface="方正书宋_GBK" charset="0"/>
              </a:rPr>
              <a:t>(</a:t>
            </a:r>
            <a:r>
              <a:rPr lang="en-US" sz="3200" b="0" dirty="0">
                <a:solidFill>
                  <a:srgbClr val="FF0000"/>
                </a:solidFill>
                <a:latin typeface="NEU-BZ-S92" charset="0"/>
                <a:cs typeface="方正书宋_GBK" charset="0"/>
              </a:rPr>
              <a:t>2</a:t>
            </a:r>
            <a:r>
              <a:rPr lang="zh-CN" sz="3200" b="0" dirty="0">
                <a:solidFill>
                  <a:srgbClr val="FF0000"/>
                </a:solidFill>
                <a:cs typeface="方正书宋_GBK" charset="0"/>
              </a:rPr>
              <a:t>分</a:t>
            </a:r>
            <a:r>
              <a:rPr lang="en-US" sz="3200" b="0" dirty="0">
                <a:solidFill>
                  <a:srgbClr val="FF0000"/>
                </a:solidFill>
                <a:latin typeface="方正书宋_GBK" charset="0"/>
                <a:cs typeface="方正书宋_GBK" charset="0"/>
              </a:rPr>
              <a:t>)</a:t>
            </a:r>
            <a:endParaRPr lang="en-US" altLang="en-US" sz="3200" b="0" dirty="0">
              <a:solidFill>
                <a:srgbClr val="FF0000"/>
              </a:solidFill>
              <a:latin typeface="方正书宋_GBK" charset="0"/>
              <a:cs typeface="方正书宋_GBK" charset="0"/>
            </a:endParaRPr>
          </a:p>
        </p:txBody>
      </p:sp>
      <p:sp>
        <p:nvSpPr>
          <p:cNvPr id="2" name="文本框 1"/>
          <p:cNvSpPr txBox="1"/>
          <p:nvPr/>
        </p:nvSpPr>
        <p:spPr>
          <a:xfrm>
            <a:off x="266065" y="363220"/>
            <a:ext cx="11009630" cy="1076325"/>
          </a:xfrm>
          <a:prstGeom prst="rect">
            <a:avLst/>
          </a:prstGeom>
          <a:noFill/>
        </p:spPr>
        <p:txBody>
          <a:bodyPr wrap="none" rtlCol="0" anchor="t">
            <a:spAutoFit/>
          </a:bodyPr>
          <a:lstStyle/>
          <a:p>
            <a:pPr indent="0"/>
            <a:r>
              <a:rPr lang="en-US" sz="3200">
                <a:solidFill>
                  <a:srgbClr val="000000"/>
                </a:solidFill>
                <a:latin typeface="方正书宋_GBK" charset="0"/>
                <a:cs typeface="方正书宋_GBK" charset="0"/>
                <a:sym typeface="+mn-ea"/>
              </a:rPr>
              <a:t>(</a:t>
            </a:r>
            <a:r>
              <a:rPr lang="en-US" sz="3200">
                <a:solidFill>
                  <a:srgbClr val="000000"/>
                </a:solidFill>
                <a:latin typeface="NEU-BZ-S92" charset="0"/>
                <a:cs typeface="方正书宋_GBK" charset="0"/>
                <a:sym typeface="+mn-ea"/>
              </a:rPr>
              <a:t>2</a:t>
            </a:r>
            <a:r>
              <a:rPr lang="en-US" sz="3200">
                <a:solidFill>
                  <a:srgbClr val="000000"/>
                </a:solidFill>
                <a:latin typeface="方正书宋_GBK" charset="0"/>
                <a:cs typeface="方正书宋_GBK" charset="0"/>
                <a:sym typeface="+mn-ea"/>
              </a:rPr>
              <a:t>)</a:t>
            </a:r>
            <a:r>
              <a:rPr lang="zh-CN" sz="3200">
                <a:solidFill>
                  <a:srgbClr val="000000"/>
                </a:solidFill>
                <a:cs typeface="方正书宋_GBK" charset="0"/>
                <a:sym typeface="+mn-ea"/>
              </a:rPr>
              <a:t>根据材料并结合所学知识</a:t>
            </a:r>
            <a:r>
              <a:rPr lang="en-US" sz="3200">
                <a:solidFill>
                  <a:srgbClr val="000000"/>
                </a:solidFill>
                <a:latin typeface="方正书宋_GBK" charset="0"/>
                <a:cs typeface="方正书宋_GBK" charset="0"/>
                <a:sym typeface="+mn-ea"/>
              </a:rPr>
              <a:t>,</a:t>
            </a:r>
            <a:r>
              <a:rPr lang="zh-CN" sz="3200">
                <a:solidFill>
                  <a:srgbClr val="000000"/>
                </a:solidFill>
                <a:cs typeface="方正书宋_GBK" charset="0"/>
                <a:sym typeface="+mn-ea"/>
              </a:rPr>
              <a:t>简析商鞅变法分户政策的可行性</a:t>
            </a:r>
          </a:p>
          <a:p>
            <a:pPr indent="0"/>
            <a:r>
              <a:rPr lang="zh-CN" sz="3200">
                <a:solidFill>
                  <a:srgbClr val="000000"/>
                </a:solidFill>
                <a:cs typeface="方正书宋_GBK" charset="0"/>
                <a:sym typeface="+mn-ea"/>
              </a:rPr>
              <a:t>及其影响。</a:t>
            </a:r>
            <a:r>
              <a:rPr lang="en-US" sz="3200">
                <a:solidFill>
                  <a:srgbClr val="000000"/>
                </a:solidFill>
                <a:latin typeface="方正书宋_GBK" charset="0"/>
                <a:cs typeface="方正书宋_GBK" charset="0"/>
                <a:sym typeface="+mn-ea"/>
              </a:rPr>
              <a:t>(</a:t>
            </a:r>
            <a:r>
              <a:rPr lang="en-US" sz="3200">
                <a:solidFill>
                  <a:srgbClr val="000000"/>
                </a:solidFill>
                <a:latin typeface="NEU-BZ-S92" charset="0"/>
                <a:cs typeface="方正书宋_GBK" charset="0"/>
                <a:sym typeface="+mn-ea"/>
              </a:rPr>
              <a:t>9</a:t>
            </a:r>
            <a:r>
              <a:rPr lang="zh-CN" sz="3200">
                <a:solidFill>
                  <a:srgbClr val="000000"/>
                </a:solidFill>
                <a:cs typeface="方正书宋_GBK" charset="0"/>
                <a:sym typeface="+mn-ea"/>
              </a:rPr>
              <a:t>分</a:t>
            </a:r>
            <a:r>
              <a:rPr lang="en-US" sz="3200">
                <a:solidFill>
                  <a:srgbClr val="000000"/>
                </a:solidFill>
                <a:latin typeface="方正书宋_GBK" charset="0"/>
                <a:cs typeface="方正书宋_GBK" charset="0"/>
                <a:sym typeface="+mn-ea"/>
              </a:rPr>
              <a:t>)</a:t>
            </a:r>
            <a:endParaRPr lang="zh-CN" altLang="en-US" sz="3200"/>
          </a:p>
        </p:txBody>
      </p:sp>
      <p:sp>
        <p:nvSpPr>
          <p:cNvPr id="3" name="文本框 2"/>
          <p:cNvSpPr txBox="1"/>
          <p:nvPr/>
        </p:nvSpPr>
        <p:spPr>
          <a:xfrm>
            <a:off x="457835" y="1381125"/>
            <a:ext cx="11031855" cy="2199640"/>
          </a:xfrm>
          <a:prstGeom prst="rect">
            <a:avLst/>
          </a:prstGeom>
          <a:noFill/>
          <a:ln w="9525">
            <a:noFill/>
          </a:ln>
        </p:spPr>
        <p:txBody>
          <a:bodyPr wrap="square">
            <a:spAutoFit/>
          </a:bodyPr>
          <a:lstStyle/>
          <a:p>
            <a:pPr indent="0"/>
            <a:endParaRPr lang="en-US" sz="900" b="0" dirty="0">
              <a:solidFill>
                <a:srgbClr val="000000"/>
              </a:solidFill>
              <a:latin typeface="方正书宋_GBK" charset="0"/>
              <a:cs typeface="方正书宋_GBK" charset="0"/>
            </a:endParaRPr>
          </a:p>
          <a:p>
            <a:pPr indent="0"/>
            <a:r>
              <a:rPr lang="zh-CN" sz="3200" b="0" dirty="0">
                <a:solidFill>
                  <a:srgbClr val="0510F9"/>
                </a:solidFill>
                <a:cs typeface="方正书宋_GBK" charset="0"/>
              </a:rPr>
              <a:t>可行性</a:t>
            </a:r>
            <a:r>
              <a:rPr lang="en-US" sz="3200" b="0" dirty="0">
                <a:solidFill>
                  <a:srgbClr val="FF0000"/>
                </a:solidFill>
                <a:latin typeface="方正书宋_GBK" charset="0"/>
                <a:cs typeface="方正书宋_GBK" charset="0"/>
              </a:rPr>
              <a:t>:</a:t>
            </a:r>
            <a:r>
              <a:rPr lang="en-US" sz="3200" b="0" dirty="0">
                <a:solidFill>
                  <a:srgbClr val="FF0000"/>
                </a:solidFill>
                <a:latin typeface="Calibri" panose="020F0502020204030204" charset="0"/>
                <a:cs typeface="方正书宋_GBK" charset="0"/>
              </a:rPr>
              <a:t>①</a:t>
            </a:r>
            <a:r>
              <a:rPr lang="zh-CN" sz="3200" b="0" dirty="0">
                <a:solidFill>
                  <a:srgbClr val="FF0000"/>
                </a:solidFill>
                <a:cs typeface="方正书宋_GBK" charset="0"/>
              </a:rPr>
              <a:t>春秋战国时期</a:t>
            </a:r>
            <a:r>
              <a:rPr lang="en-US" sz="3200" b="0" dirty="0">
                <a:solidFill>
                  <a:srgbClr val="FF0000"/>
                </a:solidFill>
                <a:latin typeface="方正书宋_GBK" charset="0"/>
                <a:cs typeface="方正书宋_GBK" charset="0"/>
              </a:rPr>
              <a:t>,</a:t>
            </a:r>
            <a:r>
              <a:rPr lang="zh-CN" sz="3200" b="0" dirty="0">
                <a:solidFill>
                  <a:srgbClr val="FF0000"/>
                </a:solidFill>
                <a:cs typeface="方正书宋_GBK" charset="0"/>
              </a:rPr>
              <a:t>铁犁牛耕的使用</a:t>
            </a:r>
            <a:r>
              <a:rPr lang="en-US" sz="3200" b="0" dirty="0">
                <a:solidFill>
                  <a:srgbClr val="FF0000"/>
                </a:solidFill>
                <a:latin typeface="方正书宋_GBK" charset="0"/>
                <a:cs typeface="方正书宋_GBK" charset="0"/>
              </a:rPr>
              <a:t>,</a:t>
            </a:r>
            <a:r>
              <a:rPr lang="zh-CN" sz="3200" b="0" dirty="0">
                <a:solidFill>
                  <a:srgbClr val="FF0000"/>
                </a:solidFill>
                <a:cs typeface="方正书宋_GBK" charset="0"/>
              </a:rPr>
              <a:t>促进了生产力的发</a:t>
            </a:r>
            <a:r>
              <a:rPr lang="en-US" altLang="zh-CN" sz="3200" b="0" dirty="0">
                <a:solidFill>
                  <a:srgbClr val="FF0000"/>
                </a:solidFill>
                <a:cs typeface="方正书宋_GBK" charset="0"/>
              </a:rPr>
              <a:t>    </a:t>
            </a:r>
            <a:r>
              <a:rPr lang="zh-CN" sz="3200" b="0" dirty="0">
                <a:solidFill>
                  <a:srgbClr val="FF0000"/>
                </a:solidFill>
                <a:cs typeface="方正书宋_GBK" charset="0"/>
              </a:rPr>
              <a:t>展</a:t>
            </a:r>
            <a:r>
              <a:rPr lang="en-US" sz="3200" b="0" dirty="0">
                <a:solidFill>
                  <a:srgbClr val="FF0000"/>
                </a:solidFill>
                <a:latin typeface="方正书宋_GBK" charset="0"/>
                <a:cs typeface="方正书宋_GBK" charset="0"/>
              </a:rPr>
              <a:t>,</a:t>
            </a:r>
            <a:r>
              <a:rPr lang="zh-CN" sz="3200" b="0" dirty="0">
                <a:solidFill>
                  <a:srgbClr val="FF0000"/>
                </a:solidFill>
                <a:cs typeface="方正书宋_GBK" charset="0"/>
              </a:rPr>
              <a:t>使个体劳动成为可能</a:t>
            </a:r>
            <a:r>
              <a:rPr lang="en-US" sz="3200" b="0" dirty="0">
                <a:solidFill>
                  <a:srgbClr val="FF0000"/>
                </a:solidFill>
                <a:latin typeface="方正书宋_GBK" charset="0"/>
                <a:cs typeface="方正书宋_GBK" charset="0"/>
              </a:rPr>
              <a:t>(</a:t>
            </a:r>
            <a:r>
              <a:rPr lang="zh-CN" sz="3200" b="0" dirty="0">
                <a:solidFill>
                  <a:srgbClr val="FF0000"/>
                </a:solidFill>
                <a:cs typeface="方正书宋_GBK" charset="0"/>
              </a:rPr>
              <a:t>或小农经济产生</a:t>
            </a:r>
            <a:r>
              <a:rPr lang="en-US" sz="3200" b="0" dirty="0">
                <a:solidFill>
                  <a:srgbClr val="FF0000"/>
                </a:solidFill>
                <a:latin typeface="方正书宋_GBK" charset="0"/>
                <a:cs typeface="方正书宋_GBK" charset="0"/>
              </a:rPr>
              <a:t>);</a:t>
            </a:r>
          </a:p>
          <a:p>
            <a:pPr indent="0"/>
            <a:r>
              <a:rPr lang="en-US" sz="3200" b="0" dirty="0">
                <a:solidFill>
                  <a:srgbClr val="FF0000"/>
                </a:solidFill>
                <a:latin typeface="Calibri" panose="020F0502020204030204" charset="0"/>
                <a:cs typeface="方正书宋_GBK" charset="0"/>
              </a:rPr>
              <a:t>②</a:t>
            </a:r>
            <a:r>
              <a:rPr lang="zh-CN" sz="3200" b="0" dirty="0">
                <a:solidFill>
                  <a:srgbClr val="FF0000"/>
                </a:solidFill>
                <a:cs typeface="方正书宋_GBK" charset="0"/>
              </a:rPr>
              <a:t>商鞅变法废除世卿世禄制</a:t>
            </a:r>
            <a:r>
              <a:rPr lang="en-US" sz="3200" b="0" dirty="0">
                <a:solidFill>
                  <a:srgbClr val="FF0000"/>
                </a:solidFill>
                <a:latin typeface="方正书宋_GBK" charset="0"/>
                <a:cs typeface="方正书宋_GBK" charset="0"/>
              </a:rPr>
              <a:t>,</a:t>
            </a:r>
            <a:r>
              <a:rPr lang="zh-CN" sz="3200" b="0" dirty="0">
                <a:solidFill>
                  <a:srgbClr val="FF0000"/>
                </a:solidFill>
                <a:cs typeface="方正书宋_GBK" charset="0"/>
              </a:rPr>
              <a:t>奖励军功</a:t>
            </a:r>
            <a:r>
              <a:rPr lang="en-US" sz="3200" b="0" dirty="0">
                <a:solidFill>
                  <a:srgbClr val="FF0000"/>
                </a:solidFill>
                <a:latin typeface="方正书宋_GBK" charset="0"/>
                <a:cs typeface="方正书宋_GBK" charset="0"/>
              </a:rPr>
              <a:t>,</a:t>
            </a:r>
            <a:r>
              <a:rPr lang="zh-CN" sz="3200" b="0" dirty="0">
                <a:solidFill>
                  <a:srgbClr val="FF0000"/>
                </a:solidFill>
                <a:cs typeface="方正书宋_GBK" charset="0"/>
              </a:rPr>
              <a:t>打击了宗法势力和贵族特权。</a:t>
            </a:r>
            <a:r>
              <a:rPr lang="en-US" sz="3200" b="0" dirty="0">
                <a:solidFill>
                  <a:srgbClr val="FF0000"/>
                </a:solidFill>
                <a:latin typeface="方正书宋_GBK" charset="0"/>
                <a:cs typeface="方正书宋_GBK" charset="0"/>
              </a:rPr>
              <a:t>(</a:t>
            </a:r>
            <a:r>
              <a:rPr lang="en-US" sz="3200" b="0" dirty="0">
                <a:solidFill>
                  <a:srgbClr val="FF0000"/>
                </a:solidFill>
                <a:latin typeface="NEU-BZ-S92" charset="0"/>
                <a:cs typeface="方正书宋_GBK" charset="0"/>
              </a:rPr>
              <a:t>4</a:t>
            </a:r>
            <a:r>
              <a:rPr lang="zh-CN" sz="3200" b="0" dirty="0">
                <a:solidFill>
                  <a:srgbClr val="FF0000"/>
                </a:solidFill>
                <a:cs typeface="方正书宋_GBK" charset="0"/>
              </a:rPr>
              <a:t>分</a:t>
            </a:r>
            <a:r>
              <a:rPr lang="en-US" sz="3200" b="0" dirty="0">
                <a:solidFill>
                  <a:srgbClr val="FF0000"/>
                </a:solidFill>
                <a:latin typeface="方正书宋_GBK" charset="0"/>
                <a:cs typeface="方正书宋_GBK" charset="0"/>
              </a:rPr>
              <a:t>)</a:t>
            </a:r>
            <a:endParaRPr lang="en-US" altLang="en-US" sz="3200" b="0" dirty="0">
              <a:solidFill>
                <a:srgbClr val="FF0000"/>
              </a:solidFill>
              <a:latin typeface="方正书宋_GBK" charset="0"/>
              <a:cs typeface="方正书宋_GBK"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0"/>
                                        </p:tgtEl>
                                        <p:attrNameLst>
                                          <p:attrName>style.visibility</p:attrName>
                                        </p:attrNameLst>
                                      </p:cBhvr>
                                      <p:to>
                                        <p:strVal val="visible"/>
                                      </p:to>
                                    </p:set>
                                    <p:anim calcmode="lin" valueType="num">
                                      <p:cBhvr additive="base">
                                        <p:cTn id="13" dur="500" fill="hold"/>
                                        <p:tgtEl>
                                          <p:spTgt spid="100"/>
                                        </p:tgtEl>
                                        <p:attrNameLst>
                                          <p:attrName>ppt_x</p:attrName>
                                        </p:attrNameLst>
                                      </p:cBhvr>
                                      <p:tavLst>
                                        <p:tav tm="0">
                                          <p:val>
                                            <p:strVal val="#ppt_x"/>
                                          </p:val>
                                        </p:tav>
                                        <p:tav tm="100000">
                                          <p:val>
                                            <p:strVal val="#ppt_x"/>
                                          </p:val>
                                        </p:tav>
                                      </p:tavLst>
                                    </p:anim>
                                    <p:anim calcmode="lin" valueType="num">
                                      <p:cBhvr additive="base">
                                        <p:cTn id="14" dur="500" fill="hold"/>
                                        <p:tgtEl>
                                          <p:spTgt spid="10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219075" y="660718"/>
            <a:ext cx="11612245" cy="4138930"/>
          </a:xfrm>
          <a:prstGeom prst="rect">
            <a:avLst/>
          </a:prstGeom>
          <a:noFill/>
          <a:ln w="9525">
            <a:noFill/>
            <a:miter lim="800000"/>
          </a:ln>
          <a:effectLst/>
        </p:spPr>
        <p:txBody>
          <a:bodyPr vert="horz" wrap="square" lIns="76787" tIns="38393" rIns="76787" bIns="38393"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zh-CN" altLang="en-US" sz="2015"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    </a:t>
            </a:r>
            <a:r>
              <a:rPr kumimoji="0" lang="zh-CN" altLang="en-US" sz="2400"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材料  秦朝推行的“二十等爵”制，始创于商鞅变法时为奖励军功所设立的军功爵制。汉承秦制，继续沿用“二十等爵”制，但根据实际情况有所调整。</a:t>
            </a:r>
            <a:endParaRPr kumimoji="0" lang="zh-CN" altLang="en-US" sz="2400" b="1" i="0" u="none" strike="noStrike" cap="none" normalizeH="0" baseline="0" dirty="0">
              <a:ln>
                <a:noFill/>
              </a:ln>
              <a:solidFill>
                <a:srgbClr val="0E0E0E"/>
              </a:solidFill>
              <a:effectLst/>
              <a:latin typeface="楷体" panose="02010609060101010101" charset="-122"/>
              <a:ea typeface="楷体" panose="02010609060101010101" charset="-122"/>
              <a:cs typeface="宋体" panose="02010600030101010101" pitchFamily="2" charset="-122"/>
            </a:endParaRPr>
          </a:p>
          <a:p>
            <a:pPr marL="0" marR="0" lvl="0" indent="0" algn="l" defTabSz="914400" rtl="0" eaLnBrk="0" fontAlgn="base" latinLnBrk="0" hangingPunct="0">
              <a:lnSpc>
                <a:spcPct val="100000"/>
              </a:lnSpc>
              <a:spcBef>
                <a:spcPct val="0"/>
              </a:spcBef>
              <a:spcAft>
                <a:spcPct val="0"/>
              </a:spcAft>
              <a:buClrTx/>
              <a:buSzTx/>
              <a:buFontTx/>
              <a:buNone/>
            </a:pPr>
            <a:r>
              <a:rPr kumimoji="0" lang="zh-CN" altLang="en-US" sz="2400"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    曹魏末年，专权的晋王司马昭为取代曹魏政权，“深览经远之统，思复先哲之轨，分土画疆，建爵五等，或以进德，或以酬功”。此次改革仿照</a:t>
            </a:r>
            <a:r>
              <a:rPr kumimoji="0" lang="en-US" altLang="zh-CN" sz="2400"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a:t>
            </a:r>
            <a:r>
              <a:rPr kumimoji="0" lang="zh-CN" altLang="en-US" sz="2400"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周礼</a:t>
            </a:r>
            <a:r>
              <a:rPr kumimoji="0" lang="en-US" altLang="zh-CN" sz="2400"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a:t>
            </a:r>
            <a:r>
              <a:rPr kumimoji="0" lang="zh-CN" altLang="en-US" sz="2400"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设公、侯、伯、子、男五个等级，把爵位封授给支持司马氏的群臣。受封者获得民户数量不等的“封邑”，爵位由子孙承袭。“自骑督已上六百余人皆封”。由此，面向文武官员的“五等爵”制确立。通过五等爵分封，司马昭对曹魏朝廷中的大臣进行了一次比较彻底的区分，将那些倾向于司马氏的大臣与其他曹魏大臣明确区别开来，成为司马氏建立晋朝的前奏。      </a:t>
            </a:r>
            <a:r>
              <a:rPr kumimoji="0" lang="en-US" altLang="zh-CN" sz="2400"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a:t>
            </a:r>
            <a:r>
              <a:rPr kumimoji="0" lang="zh-CN" altLang="en-US" sz="2400"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摘编自杨光辉</a:t>
            </a:r>
            <a:r>
              <a:rPr kumimoji="0" lang="en-US" altLang="zh-CN" sz="2400"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a:t>
            </a:r>
            <a:r>
              <a:rPr kumimoji="0" lang="zh-CN" altLang="en-US" sz="2400"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汉唐封爵制度</a:t>
            </a:r>
            <a:r>
              <a:rPr kumimoji="0" lang="en-US" altLang="zh-CN" sz="2400"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a:t>
            </a:r>
            <a:r>
              <a:rPr kumimoji="0" lang="zh-CN" altLang="en-US" sz="2400"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等</a:t>
            </a:r>
            <a:endParaRPr kumimoji="0" lang="zh-CN" altLang="en-US" sz="2400" b="1" i="0" u="none" strike="noStrike" cap="none" normalizeH="0" baseline="0" dirty="0">
              <a:ln>
                <a:noFill/>
              </a:ln>
              <a:solidFill>
                <a:srgbClr val="0E0E0E"/>
              </a:solidFill>
              <a:effectLst/>
              <a:latin typeface="楷体" panose="02010609060101010101" charset="-122"/>
              <a:ea typeface="楷体" panose="02010609060101010101" charset="-122"/>
              <a:cs typeface="宋体" panose="02010600030101010101" pitchFamily="2" charset="-122"/>
            </a:endParaRPr>
          </a:p>
          <a:p>
            <a:pPr marL="0" marR="0" lvl="0" indent="0" algn="l" defTabSz="914400" rtl="0" eaLnBrk="0" fontAlgn="base" latinLnBrk="0" hangingPunct="0">
              <a:lnSpc>
                <a:spcPct val="100000"/>
              </a:lnSpc>
              <a:spcBef>
                <a:spcPct val="0"/>
              </a:spcBef>
              <a:spcAft>
                <a:spcPct val="0"/>
              </a:spcAft>
              <a:buClrTx/>
              <a:buSzTx/>
              <a:buFontTx/>
              <a:buNone/>
            </a:pPr>
            <a:r>
              <a:rPr kumimoji="0" lang="zh-CN" altLang="en-US" sz="2400" b="1" i="0" u="none" strike="noStrike" cap="none" normalizeH="0" baseline="0" dirty="0">
                <a:ln>
                  <a:noFill/>
                </a:ln>
                <a:solidFill>
                  <a:srgbClr val="0000CC"/>
                </a:solidFill>
                <a:effectLst/>
                <a:latin typeface="楷体" panose="02010609060101010101" charset="-122"/>
                <a:ea typeface="楷体" panose="02010609060101010101" charset="-122"/>
                <a:cs typeface="Times New Roman" panose="02020603050405020304" charset="0"/>
              </a:rPr>
              <a:t>（</a:t>
            </a:r>
            <a:r>
              <a:rPr kumimoji="0" lang="en-US" altLang="zh-CN" sz="2400" b="1" i="0" u="none" strike="noStrike" cap="none" normalizeH="0" baseline="0" dirty="0">
                <a:ln>
                  <a:noFill/>
                </a:ln>
                <a:solidFill>
                  <a:srgbClr val="0000CC"/>
                </a:solidFill>
                <a:effectLst/>
                <a:latin typeface="楷体" panose="02010609060101010101" charset="-122"/>
                <a:ea typeface="楷体" panose="02010609060101010101" charset="-122"/>
                <a:cs typeface="Times New Roman" panose="02020603050405020304" charset="0"/>
              </a:rPr>
              <a:t>1</a:t>
            </a:r>
            <a:r>
              <a:rPr kumimoji="0" lang="zh-CN" altLang="en-US" sz="2400" b="1" i="0" u="none" strike="noStrike" cap="none" normalizeH="0" baseline="0" dirty="0">
                <a:ln>
                  <a:noFill/>
                </a:ln>
                <a:solidFill>
                  <a:srgbClr val="0000CC"/>
                </a:solidFill>
                <a:effectLst/>
                <a:latin typeface="楷体" panose="02010609060101010101" charset="-122"/>
                <a:ea typeface="楷体" panose="02010609060101010101" charset="-122"/>
                <a:cs typeface="Times New Roman" panose="02020603050405020304" charset="0"/>
              </a:rPr>
              <a:t>）根据材料并结合所学知识，分别说明秦“二十等爵”制和曹魏末年“五等爵”制所反映的思想流派。（</a:t>
            </a:r>
            <a:r>
              <a:rPr kumimoji="0" lang="en-US" altLang="zh-CN" sz="2400" b="1" i="0" u="none" strike="noStrike" cap="none" normalizeH="0" baseline="0" dirty="0">
                <a:ln>
                  <a:noFill/>
                </a:ln>
                <a:solidFill>
                  <a:srgbClr val="0000CC"/>
                </a:solidFill>
                <a:effectLst/>
                <a:latin typeface="楷体" panose="02010609060101010101" charset="-122"/>
                <a:ea typeface="楷体" panose="02010609060101010101" charset="-122"/>
                <a:cs typeface="Times New Roman" panose="02020603050405020304" charset="0"/>
              </a:rPr>
              <a:t>5</a:t>
            </a:r>
            <a:r>
              <a:rPr kumimoji="0" lang="zh-CN" altLang="en-US" sz="2400" b="1" i="0" u="none" strike="noStrike" cap="none" normalizeH="0" baseline="0" dirty="0">
                <a:ln>
                  <a:noFill/>
                </a:ln>
                <a:solidFill>
                  <a:srgbClr val="0000CC"/>
                </a:solidFill>
                <a:effectLst/>
                <a:latin typeface="楷体" panose="02010609060101010101" charset="-122"/>
                <a:ea typeface="楷体" panose="02010609060101010101" charset="-122"/>
                <a:cs typeface="Times New Roman" panose="02020603050405020304" charset="0"/>
              </a:rPr>
              <a:t>分）</a:t>
            </a:r>
            <a:endParaRPr kumimoji="0" lang="zh-CN" altLang="en-US" sz="2400" b="1" i="0" u="none" strike="noStrike" cap="none" normalizeH="0" baseline="0" dirty="0">
              <a:ln>
                <a:noFill/>
              </a:ln>
              <a:solidFill>
                <a:srgbClr val="0000CC"/>
              </a:solidFill>
              <a:effectLst/>
              <a:latin typeface="楷体" panose="02010609060101010101" charset="-122"/>
              <a:ea typeface="楷体" panose="02010609060101010101" charset="-122"/>
              <a:cs typeface="宋体" panose="02010600030101010101" pitchFamily="2" charset="-122"/>
            </a:endParaRPr>
          </a:p>
        </p:txBody>
      </p:sp>
      <p:cxnSp>
        <p:nvCxnSpPr>
          <p:cNvPr id="3" name="直接连接符 2"/>
          <p:cNvCxnSpPr/>
          <p:nvPr/>
        </p:nvCxnSpPr>
        <p:spPr>
          <a:xfrm>
            <a:off x="7285427" y="1063925"/>
            <a:ext cx="2349504"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a:off x="7285334" y="2109774"/>
            <a:ext cx="2544340" cy="0"/>
          </a:xfrm>
          <a:prstGeom prst="line">
            <a:avLst/>
          </a:prstGeom>
          <a:ln w="76200">
            <a:solidFill>
              <a:srgbClr val="0000CC"/>
            </a:solidFill>
          </a:ln>
        </p:spPr>
        <p:style>
          <a:lnRef idx="1">
            <a:schemeClr val="accent1"/>
          </a:lnRef>
          <a:fillRef idx="0">
            <a:schemeClr val="accent1"/>
          </a:fillRef>
          <a:effectRef idx="0">
            <a:schemeClr val="accent1"/>
          </a:effectRef>
          <a:fontRef idx="minor">
            <a:schemeClr val="tx1"/>
          </a:fontRef>
        </p:style>
      </p:cxnSp>
      <p:sp>
        <p:nvSpPr>
          <p:cNvPr id="46081" name="Rectangle 1"/>
          <p:cNvSpPr>
            <a:spLocks noChangeArrowheads="1"/>
          </p:cNvSpPr>
          <p:nvPr/>
        </p:nvSpPr>
        <p:spPr bwMode="auto">
          <a:xfrm>
            <a:off x="394335" y="4887595"/>
            <a:ext cx="11436985" cy="1553210"/>
          </a:xfrm>
          <a:prstGeom prst="rect">
            <a:avLst/>
          </a:prstGeom>
          <a:noFill/>
          <a:ln w="9525">
            <a:noFill/>
            <a:miter lim="800000"/>
          </a:ln>
          <a:effectLst/>
        </p:spPr>
        <p:txBody>
          <a:bodyPr vert="horz" wrap="square" lIns="76787" tIns="38393" rIns="76787" bIns="38393"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2400" b="1" i="0" u="none" strike="noStrike" cap="none" normalizeH="0" baseline="0" dirty="0">
                <a:ln>
                  <a:noFill/>
                </a:ln>
                <a:solidFill>
                  <a:srgbClr val="C00000"/>
                </a:solidFill>
                <a:effectLst/>
                <a:latin typeface="楷体" panose="02010609060101010101" charset="-122"/>
                <a:ea typeface="楷体" panose="02010609060101010101" charset="-122"/>
                <a:cs typeface="Times New Roman" panose="02020603050405020304" charset="0"/>
              </a:rPr>
              <a:t>据材料“秦朝推行的‘二十等爵’制，始创于商鞅变法时为奖励军功所设立的军功爵制”</a:t>
            </a:r>
            <a:r>
              <a:rPr kumimoji="0" lang="zh-CN" sz="2400" b="1" i="0" u="sng" strike="noStrike" cap="none" normalizeH="0" baseline="0" dirty="0">
                <a:ln>
                  <a:noFill/>
                </a:ln>
                <a:solidFill>
                  <a:srgbClr val="0000CC"/>
                </a:solidFill>
                <a:effectLst/>
                <a:latin typeface="楷体" panose="02010609060101010101" charset="-122"/>
                <a:ea typeface="楷体" panose="02010609060101010101" charset="-122"/>
                <a:cs typeface="Times New Roman" panose="02020603050405020304" charset="0"/>
              </a:rPr>
              <a:t>结合所学商鞅为法家代表</a:t>
            </a:r>
            <a:r>
              <a:rPr kumimoji="0" lang="zh-CN" sz="2400"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可知“二十等爵”制反映了</a:t>
            </a:r>
            <a:r>
              <a:rPr kumimoji="0" lang="zh-CN" sz="2400" b="1" i="0" u="none" strike="noStrike" cap="none" normalizeH="0" baseline="0" dirty="0">
                <a:ln w="22225">
                  <a:solidFill>
                    <a:schemeClr val="accent2"/>
                  </a:solidFill>
                  <a:prstDash val="solid"/>
                </a:ln>
                <a:solidFill>
                  <a:schemeClr val="accent2">
                    <a:lumMod val="40000"/>
                    <a:lumOff val="60000"/>
                  </a:schemeClr>
                </a:solidFill>
                <a:effectLst/>
                <a:latin typeface="楷体" panose="02010609060101010101" charset="-122"/>
                <a:ea typeface="楷体" panose="02010609060101010101" charset="-122"/>
                <a:cs typeface="Times New Roman" panose="02020603050405020304" charset="0"/>
              </a:rPr>
              <a:t>法家思想；</a:t>
            </a:r>
            <a:endParaRPr kumimoji="0" lang="en-US" altLang="zh-CN" sz="2400" b="1" i="0" u="none" strike="noStrike" cap="none" normalizeH="0" baseline="0" dirty="0">
              <a:ln w="22225">
                <a:solidFill>
                  <a:schemeClr val="accent2"/>
                </a:solidFill>
                <a:prstDash val="solid"/>
              </a:ln>
              <a:solidFill>
                <a:schemeClr val="accent2">
                  <a:lumMod val="40000"/>
                  <a:lumOff val="60000"/>
                </a:schemeClr>
              </a:solidFill>
              <a:effectLst/>
              <a:latin typeface="楷体" panose="02010609060101010101" charset="-122"/>
              <a:ea typeface="楷体" panose="02010609060101010101" charset="-122"/>
              <a:cs typeface="Times New Roman" panose="0202060305040502030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zh-CN" sz="2400" b="1" i="0" u="none" strike="noStrike" cap="none" normalizeH="0" baseline="0" dirty="0">
                <a:ln>
                  <a:noFill/>
                </a:ln>
                <a:solidFill>
                  <a:srgbClr val="C00000"/>
                </a:solidFill>
                <a:effectLst/>
                <a:latin typeface="楷体" panose="02010609060101010101" charset="-122"/>
                <a:ea typeface="楷体" panose="02010609060101010101" charset="-122"/>
                <a:cs typeface="Times New Roman" panose="02020603050405020304" charset="0"/>
              </a:rPr>
              <a:t>由材料“改革仿照</a:t>
            </a:r>
            <a:r>
              <a:rPr kumimoji="0" lang="zh-CN" altLang="zh-CN" sz="2400" b="1" i="0" u="none" strike="noStrike" cap="none" normalizeH="0" baseline="0" dirty="0">
                <a:ln>
                  <a:noFill/>
                </a:ln>
                <a:solidFill>
                  <a:srgbClr val="C00000"/>
                </a:solidFill>
                <a:effectLst/>
                <a:latin typeface="楷体" panose="02010609060101010101" charset="-122"/>
                <a:ea typeface="楷体" panose="02010609060101010101" charset="-122"/>
                <a:cs typeface="Times New Roman" panose="02020603050405020304" charset="0"/>
              </a:rPr>
              <a:t>《</a:t>
            </a:r>
            <a:r>
              <a:rPr kumimoji="0" lang="zh-CN" sz="2400" b="1" i="0" u="none" strike="noStrike" cap="none" normalizeH="0" baseline="0" dirty="0">
                <a:ln>
                  <a:noFill/>
                </a:ln>
                <a:solidFill>
                  <a:srgbClr val="C00000"/>
                </a:solidFill>
                <a:effectLst/>
                <a:latin typeface="楷体" panose="02010609060101010101" charset="-122"/>
                <a:ea typeface="楷体" panose="02010609060101010101" charset="-122"/>
                <a:cs typeface="Times New Roman" panose="02020603050405020304" charset="0"/>
              </a:rPr>
              <a:t>周礼</a:t>
            </a:r>
            <a:r>
              <a:rPr kumimoji="0" lang="zh-CN" altLang="zh-CN" sz="2400" b="1" i="0" u="none" strike="noStrike" cap="none" normalizeH="0" baseline="0" dirty="0">
                <a:ln>
                  <a:noFill/>
                </a:ln>
                <a:solidFill>
                  <a:srgbClr val="C00000"/>
                </a:solidFill>
                <a:effectLst/>
                <a:latin typeface="楷体" panose="02010609060101010101" charset="-122"/>
                <a:ea typeface="楷体" panose="02010609060101010101" charset="-122"/>
                <a:cs typeface="Times New Roman" panose="02020603050405020304" charset="0"/>
              </a:rPr>
              <a:t>》</a:t>
            </a:r>
            <a:r>
              <a:rPr kumimoji="0" lang="zh-CN" sz="2400" b="1" i="0" u="none" strike="noStrike" cap="none" normalizeH="0" baseline="0" dirty="0">
                <a:ln>
                  <a:noFill/>
                </a:ln>
                <a:solidFill>
                  <a:srgbClr val="C00000"/>
                </a:solidFill>
                <a:effectLst/>
                <a:latin typeface="楷体" panose="02010609060101010101" charset="-122"/>
                <a:ea typeface="楷体" panose="02010609060101010101" charset="-122"/>
                <a:cs typeface="Times New Roman" panose="02020603050405020304" charset="0"/>
              </a:rPr>
              <a:t>，设公、侯、伯、子、男五个等级”</a:t>
            </a:r>
            <a:r>
              <a:rPr lang="zh-CN" sz="2400" b="1" u="sng" dirty="0">
                <a:solidFill>
                  <a:srgbClr val="0000CC"/>
                </a:solidFill>
                <a:latin typeface="楷体" panose="02010609060101010101" charset="-122"/>
                <a:ea typeface="楷体" panose="02010609060101010101" charset="-122"/>
                <a:cs typeface="Times New Roman" panose="02020603050405020304" charset="0"/>
              </a:rPr>
              <a:t>结合所学周礼是儒家经典</a:t>
            </a:r>
            <a:r>
              <a:rPr lang="zh-CN" sz="2400" b="1" dirty="0">
                <a:solidFill>
                  <a:srgbClr val="0E0E0E"/>
                </a:solidFill>
                <a:latin typeface="楷体" panose="02010609060101010101" charset="-122"/>
                <a:ea typeface="楷体" panose="02010609060101010101" charset="-122"/>
                <a:cs typeface="Times New Roman" panose="02020603050405020304" charset="0"/>
              </a:rPr>
              <a:t>得出“五等爵”制反映了</a:t>
            </a:r>
            <a:r>
              <a:rPr lang="zh-CN" sz="2400" b="1" dirty="0">
                <a:ln w="22225">
                  <a:solidFill>
                    <a:schemeClr val="accent2"/>
                  </a:solidFill>
                  <a:prstDash val="solid"/>
                </a:ln>
                <a:solidFill>
                  <a:schemeClr val="accent2">
                    <a:lumMod val="40000"/>
                    <a:lumOff val="60000"/>
                  </a:schemeClr>
                </a:solidFill>
                <a:effectLst/>
                <a:latin typeface="楷体" panose="02010609060101010101" charset="-122"/>
                <a:ea typeface="楷体" panose="02010609060101010101" charset="-122"/>
                <a:cs typeface="Times New Roman" panose="02020603050405020304" charset="0"/>
              </a:rPr>
              <a:t>儒家思想。</a:t>
            </a:r>
          </a:p>
        </p:txBody>
      </p:sp>
      <p:sp>
        <p:nvSpPr>
          <p:cNvPr id="2" name="文本框 1"/>
          <p:cNvSpPr txBox="1"/>
          <p:nvPr/>
        </p:nvSpPr>
        <p:spPr>
          <a:xfrm>
            <a:off x="219064" y="150"/>
            <a:ext cx="7066547" cy="398780"/>
          </a:xfrm>
          <a:prstGeom prst="rect">
            <a:avLst/>
          </a:prstGeom>
          <a:noFill/>
        </p:spPr>
        <p:txBody>
          <a:bodyPr wrap="square" rtlCol="0">
            <a:spAutoFit/>
            <a:scene3d>
              <a:camera prst="orthographicFront"/>
              <a:lightRig rig="threePt" dir="t"/>
            </a:scene3d>
          </a:bodyPr>
          <a:lstStyle/>
          <a:p>
            <a:r>
              <a:rPr lang="en-US" altLang="zh-CN" sz="2000">
                <a:ln w="22225">
                  <a:solidFill>
                    <a:schemeClr val="accent2"/>
                  </a:solidFill>
                  <a:prstDash val="solid"/>
                </a:ln>
                <a:solidFill>
                  <a:schemeClr val="accent2">
                    <a:lumMod val="40000"/>
                    <a:lumOff val="60000"/>
                  </a:schemeClr>
                </a:solidFill>
                <a:effectLst/>
              </a:rPr>
              <a:t>2019</a:t>
            </a:r>
            <a:r>
              <a:rPr lang="zh-CN" altLang="en-US" sz="2000">
                <a:ln w="22225">
                  <a:solidFill>
                    <a:schemeClr val="accent2"/>
                  </a:solidFill>
                  <a:prstDash val="solid"/>
                </a:ln>
                <a:solidFill>
                  <a:schemeClr val="accent2">
                    <a:lumMod val="40000"/>
                    <a:lumOff val="60000"/>
                  </a:schemeClr>
                </a:solidFill>
                <a:effectLst/>
              </a:rPr>
              <a:t>全国卷</a:t>
            </a:r>
            <a:r>
              <a:rPr lang="en-US" altLang="zh-CN" sz="2000">
                <a:ln w="22225">
                  <a:solidFill>
                    <a:schemeClr val="accent2"/>
                  </a:solidFill>
                  <a:prstDash val="solid"/>
                </a:ln>
                <a:solidFill>
                  <a:schemeClr val="accent2">
                    <a:lumMod val="40000"/>
                    <a:lumOff val="60000"/>
                  </a:schemeClr>
                </a:solidFill>
                <a:effectLst/>
              </a:rPr>
              <a:t>1 </a:t>
            </a:r>
            <a:r>
              <a:rPr lang="en-US" altLang="zh-CN" sz="2000" b="1" dirty="0">
                <a:ln w="22225">
                  <a:solidFill>
                    <a:schemeClr val="accent2"/>
                  </a:solidFill>
                  <a:prstDash val="solid"/>
                </a:ln>
                <a:solidFill>
                  <a:schemeClr val="accent2">
                    <a:lumMod val="40000"/>
                    <a:lumOff val="60000"/>
                  </a:schemeClr>
                </a:solidFill>
                <a:effectLst/>
                <a:latin typeface="楷体" panose="02010609060101010101" charset="-122"/>
                <a:ea typeface="楷体" panose="02010609060101010101" charset="-122"/>
                <a:cs typeface="Times New Roman" panose="02020603050405020304" charset="0"/>
                <a:sym typeface="+mn-ea"/>
              </a:rPr>
              <a:t>[</a:t>
            </a:r>
            <a:r>
              <a:rPr lang="zh-CN" altLang="en-US" sz="2000" b="1" dirty="0">
                <a:ln w="22225">
                  <a:solidFill>
                    <a:schemeClr val="accent2"/>
                  </a:solidFill>
                  <a:prstDash val="solid"/>
                </a:ln>
                <a:solidFill>
                  <a:schemeClr val="accent2">
                    <a:lumMod val="40000"/>
                    <a:lumOff val="60000"/>
                  </a:schemeClr>
                </a:solidFill>
                <a:effectLst/>
                <a:latin typeface="楷体" panose="02010609060101010101" charset="-122"/>
                <a:ea typeface="楷体" panose="02010609060101010101" charset="-122"/>
                <a:cs typeface="Times New Roman" panose="02020603050405020304" charset="0"/>
                <a:sym typeface="+mn-ea"/>
              </a:rPr>
              <a:t>历史</a:t>
            </a:r>
            <a:r>
              <a:rPr lang="en-US" altLang="zh-CN" sz="2000" b="1" dirty="0">
                <a:ln w="22225">
                  <a:solidFill>
                    <a:schemeClr val="accent2"/>
                  </a:solidFill>
                  <a:prstDash val="solid"/>
                </a:ln>
                <a:solidFill>
                  <a:schemeClr val="accent2">
                    <a:lumMod val="40000"/>
                    <a:lumOff val="60000"/>
                  </a:schemeClr>
                </a:solidFill>
                <a:effectLst/>
                <a:latin typeface="楷体" panose="02010609060101010101" charset="-122"/>
                <a:ea typeface="楷体" panose="02010609060101010101" charset="-122"/>
                <a:cs typeface="Times New Roman" panose="02020603050405020304" charset="0"/>
                <a:sym typeface="+mn-ea"/>
              </a:rPr>
              <a:t>——</a:t>
            </a:r>
            <a:r>
              <a:rPr lang="zh-CN" altLang="en-US" sz="2000" b="1" dirty="0">
                <a:ln w="22225">
                  <a:solidFill>
                    <a:schemeClr val="accent2"/>
                  </a:solidFill>
                  <a:prstDash val="solid"/>
                </a:ln>
                <a:solidFill>
                  <a:schemeClr val="accent2">
                    <a:lumMod val="40000"/>
                    <a:lumOff val="60000"/>
                  </a:schemeClr>
                </a:solidFill>
                <a:effectLst/>
                <a:latin typeface="楷体" panose="02010609060101010101" charset="-122"/>
                <a:ea typeface="楷体" panose="02010609060101010101" charset="-122"/>
                <a:cs typeface="Times New Roman" panose="02020603050405020304" charset="0"/>
                <a:sym typeface="+mn-ea"/>
              </a:rPr>
              <a:t>选修</a:t>
            </a:r>
            <a:r>
              <a:rPr lang="en-US" altLang="zh-CN" sz="2000" b="1" dirty="0">
                <a:ln w="22225">
                  <a:solidFill>
                    <a:schemeClr val="accent2"/>
                  </a:solidFill>
                  <a:prstDash val="solid"/>
                </a:ln>
                <a:solidFill>
                  <a:schemeClr val="accent2">
                    <a:lumMod val="40000"/>
                    <a:lumOff val="60000"/>
                  </a:schemeClr>
                </a:solidFill>
                <a:effectLst/>
                <a:latin typeface="楷体" panose="02010609060101010101" charset="-122"/>
                <a:ea typeface="楷体" panose="02010609060101010101" charset="-122"/>
                <a:cs typeface="Times New Roman" panose="02020603050405020304" charset="0"/>
                <a:sym typeface="+mn-ea"/>
              </a:rPr>
              <a:t>1</a:t>
            </a:r>
            <a:r>
              <a:rPr lang="zh-CN" altLang="en-US" sz="2000" b="1" dirty="0">
                <a:ln w="22225">
                  <a:solidFill>
                    <a:schemeClr val="accent2"/>
                  </a:solidFill>
                  <a:prstDash val="solid"/>
                </a:ln>
                <a:solidFill>
                  <a:schemeClr val="accent2">
                    <a:lumMod val="40000"/>
                    <a:lumOff val="60000"/>
                  </a:schemeClr>
                </a:solidFill>
                <a:effectLst/>
                <a:latin typeface="楷体" panose="02010609060101010101" charset="-122"/>
                <a:ea typeface="楷体" panose="02010609060101010101" charset="-122"/>
                <a:cs typeface="Times New Roman" panose="02020603050405020304" charset="0"/>
                <a:sym typeface="+mn-ea"/>
              </a:rPr>
              <a:t>：历史上重大改革回眸</a:t>
            </a:r>
            <a:r>
              <a:rPr lang="en-US" altLang="zh-CN" sz="2000" b="1" dirty="0">
                <a:ln w="22225">
                  <a:solidFill>
                    <a:schemeClr val="accent2"/>
                  </a:solidFill>
                  <a:prstDash val="solid"/>
                </a:ln>
                <a:solidFill>
                  <a:schemeClr val="accent2">
                    <a:lumMod val="40000"/>
                    <a:lumOff val="60000"/>
                  </a:schemeClr>
                </a:solidFill>
                <a:effectLst/>
                <a:latin typeface="楷体" panose="02010609060101010101" charset="-122"/>
                <a:ea typeface="楷体" panose="02010609060101010101" charset="-122"/>
                <a:cs typeface="Times New Roman" panose="02020603050405020304" charset="0"/>
                <a:sym typeface="+mn-ea"/>
              </a:rPr>
              <a:t>]</a:t>
            </a:r>
            <a:r>
              <a:rPr lang="zh-CN" altLang="en-US" sz="2000" b="1" dirty="0">
                <a:ln w="22225">
                  <a:solidFill>
                    <a:schemeClr val="accent2"/>
                  </a:solidFill>
                  <a:prstDash val="solid"/>
                </a:ln>
                <a:solidFill>
                  <a:schemeClr val="accent2">
                    <a:lumMod val="40000"/>
                    <a:lumOff val="60000"/>
                  </a:schemeClr>
                </a:solidFill>
                <a:effectLst/>
                <a:latin typeface="楷体" panose="02010609060101010101" charset="-122"/>
                <a:ea typeface="楷体" panose="02010609060101010101" charset="-122"/>
                <a:cs typeface="Times New Roman" panose="02020603050405020304" charset="0"/>
                <a:sym typeface="+mn-ea"/>
              </a:rPr>
              <a:t>（</a:t>
            </a:r>
            <a:r>
              <a:rPr lang="en-US" altLang="zh-CN" sz="2000" b="1" dirty="0">
                <a:ln w="22225">
                  <a:solidFill>
                    <a:schemeClr val="accent2"/>
                  </a:solidFill>
                  <a:prstDash val="solid"/>
                </a:ln>
                <a:solidFill>
                  <a:schemeClr val="accent2">
                    <a:lumMod val="40000"/>
                    <a:lumOff val="60000"/>
                  </a:schemeClr>
                </a:solidFill>
                <a:effectLst/>
                <a:latin typeface="楷体" panose="02010609060101010101" charset="-122"/>
                <a:ea typeface="楷体" panose="02010609060101010101" charset="-122"/>
                <a:cs typeface="Times New Roman" panose="02020603050405020304" charset="0"/>
                <a:sym typeface="+mn-ea"/>
              </a:rPr>
              <a:t>15</a:t>
            </a:r>
            <a:r>
              <a:rPr lang="zh-CN" altLang="en-US" sz="2000" b="1" dirty="0">
                <a:ln w="22225">
                  <a:solidFill>
                    <a:schemeClr val="accent2"/>
                  </a:solidFill>
                  <a:prstDash val="solid"/>
                </a:ln>
                <a:solidFill>
                  <a:schemeClr val="accent2">
                    <a:lumMod val="40000"/>
                    <a:lumOff val="60000"/>
                  </a:schemeClr>
                </a:solidFill>
                <a:effectLst/>
                <a:latin typeface="楷体" panose="02010609060101010101" charset="-122"/>
                <a:ea typeface="楷体" panose="02010609060101010101" charset="-122"/>
                <a:cs typeface="Times New Roman" panose="02020603050405020304" charset="0"/>
                <a:sym typeface="+mn-ea"/>
              </a:rPr>
              <a:t>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strVal val="#ppt_w*0.70"/>
                                          </p:val>
                                        </p:tav>
                                        <p:tav tm="100000">
                                          <p:val>
                                            <p:strVal val="#ppt_w"/>
                                          </p:val>
                                        </p:tav>
                                      </p:tavLst>
                                    </p:anim>
                                    <p:anim calcmode="lin" valueType="num">
                                      <p:cBhvr>
                                        <p:cTn id="8" dur="500" fill="hold"/>
                                        <p:tgtEl>
                                          <p:spTgt spid="3"/>
                                        </p:tgtEl>
                                        <p:attrNameLst>
                                          <p:attrName>ppt_h</p:attrName>
                                        </p:attrNameLst>
                                      </p:cBhvr>
                                      <p:tavLst>
                                        <p:tav tm="0">
                                          <p:val>
                                            <p:strVal val="#ppt_h"/>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strVal val="#ppt_w*0.70"/>
                                          </p:val>
                                        </p:tav>
                                        <p:tav tm="100000">
                                          <p:val>
                                            <p:strVal val="#ppt_w"/>
                                          </p:val>
                                        </p:tav>
                                      </p:tavLst>
                                    </p:anim>
                                    <p:anim calcmode="lin" valueType="num">
                                      <p:cBhvr>
                                        <p:cTn id="15" dur="500" fill="hold"/>
                                        <p:tgtEl>
                                          <p:spTgt spid="4"/>
                                        </p:tgtEl>
                                        <p:attrNameLst>
                                          <p:attrName>ppt_h</p:attrName>
                                        </p:attrNameLst>
                                      </p:cBhvr>
                                      <p:tavLst>
                                        <p:tav tm="0">
                                          <p:val>
                                            <p:strVal val="#ppt_h"/>
                                          </p:val>
                                        </p:tav>
                                        <p:tav tm="100000">
                                          <p:val>
                                            <p:strVal val="#ppt_h"/>
                                          </p:val>
                                        </p:tav>
                                      </p:tavLst>
                                    </p:anim>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8" presetClass="entr" presetSubtype="16" fill="hold" grpId="0" nodeType="clickEffect">
                                  <p:stCondLst>
                                    <p:cond delay="0"/>
                                  </p:stCondLst>
                                  <p:childTnLst>
                                    <p:set>
                                      <p:cBhvr>
                                        <p:cTn id="20" dur="1" fill="hold">
                                          <p:stCondLst>
                                            <p:cond delay="0"/>
                                          </p:stCondLst>
                                        </p:cTn>
                                        <p:tgtEl>
                                          <p:spTgt spid="46081"/>
                                        </p:tgtEl>
                                        <p:attrNameLst>
                                          <p:attrName>style.visibility</p:attrName>
                                        </p:attrNameLst>
                                      </p:cBhvr>
                                      <p:to>
                                        <p:strVal val="visible"/>
                                      </p:to>
                                    </p:set>
                                    <p:animEffect transition="in" filter="diamond(in)">
                                      <p:cBhvr>
                                        <p:cTn id="21" dur="500"/>
                                        <p:tgtEl>
                                          <p:spTgt spid="460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1"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对象 6"/>
          <p:cNvGraphicFramePr>
            <a:graphicFrameLocks noChangeAspect="1"/>
          </p:cNvGraphicFramePr>
          <p:nvPr/>
        </p:nvGraphicFramePr>
        <p:xfrm>
          <a:off x="1341685" y="1716494"/>
          <a:ext cx="9919453" cy="3200868"/>
        </p:xfrm>
        <a:graphic>
          <a:graphicData uri="http://schemas.openxmlformats.org/presentationml/2006/ole">
            <mc:AlternateContent xmlns:mc="http://schemas.openxmlformats.org/markup-compatibility/2006">
              <mc:Choice xmlns:v="urn:schemas-microsoft-com:vml" Requires="v">
                <p:oleObj spid="_x0000_s1026" name="文档" r:id="rId4" imgW="6580505" imgH="2124710" progId="Word.Document.12">
                  <p:embed/>
                </p:oleObj>
              </mc:Choice>
              <mc:Fallback>
                <p:oleObj name="文档" r:id="rId4" imgW="6580505" imgH="2124710" progId="Word.Document.12">
                  <p:embed/>
                  <p:pic>
                    <p:nvPicPr>
                      <p:cNvPr id="0" name="对象 3"/>
                      <p:cNvPicPr/>
                      <p:nvPr/>
                    </p:nvPicPr>
                    <p:blipFill>
                      <a:blip r:embed="rId5"/>
                      <a:stretch>
                        <a:fillRect/>
                      </a:stretch>
                    </p:blipFill>
                    <p:spPr>
                      <a:xfrm>
                        <a:off x="1341685" y="1716494"/>
                        <a:ext cx="9919453" cy="3200868"/>
                      </a:xfrm>
                      <a:prstGeom prst="rect">
                        <a:avLst/>
                      </a:prstGeom>
                    </p:spPr>
                  </p:pic>
                </p:oleObj>
              </mc:Fallback>
            </mc:AlternateContent>
          </a:graphicData>
        </a:graphic>
      </p:graphicFrame>
      <p:sp>
        <p:nvSpPr>
          <p:cNvPr id="9" name="矩形 8"/>
          <p:cNvSpPr>
            <a:spLocks noChangeAspect="1"/>
          </p:cNvSpPr>
          <p:nvPr/>
        </p:nvSpPr>
        <p:spPr>
          <a:xfrm>
            <a:off x="670990" y="1305190"/>
            <a:ext cx="545465" cy="4150360"/>
          </a:xfrm>
          <a:prstGeom prst="rect">
            <a:avLst/>
          </a:prstGeom>
        </p:spPr>
        <p:txBody>
          <a:bodyPr wrap="none">
            <a:spAutoFit/>
          </a:bodyPr>
          <a:lstStyle/>
          <a:p>
            <a:pPr>
              <a:lnSpc>
                <a:spcPct val="120000"/>
              </a:lnSpc>
            </a:pPr>
            <a:r>
              <a:rPr lang="zh-CN"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中</a:t>
            </a:r>
            <a:endParaRPr lang="en-US"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a:lnSpc>
                <a:spcPct val="120000"/>
              </a:lnSpc>
            </a:pPr>
            <a:r>
              <a:rPr lang="zh-CN"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外</a:t>
            </a:r>
            <a:endParaRPr lang="en-US"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a:lnSpc>
                <a:spcPct val="120000"/>
              </a:lnSpc>
            </a:pPr>
            <a:r>
              <a:rPr lang="zh-CN"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历</a:t>
            </a:r>
            <a:endParaRPr lang="en-US"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a:lnSpc>
                <a:spcPct val="120000"/>
              </a:lnSpc>
            </a:pPr>
            <a:r>
              <a:rPr lang="zh-CN"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史</a:t>
            </a:r>
            <a:endParaRPr lang="en-US"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a:lnSpc>
                <a:spcPct val="120000"/>
              </a:lnSpc>
            </a:pPr>
            <a:r>
              <a:rPr lang="zh-CN"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上</a:t>
            </a:r>
            <a:endParaRPr lang="en-US"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a:lnSpc>
                <a:spcPct val="120000"/>
              </a:lnSpc>
            </a:pPr>
            <a:r>
              <a:rPr lang="zh-CN"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的</a:t>
            </a:r>
            <a:endParaRPr lang="en-US"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a:lnSpc>
                <a:spcPct val="120000"/>
              </a:lnSpc>
            </a:pPr>
            <a:r>
              <a:rPr lang="zh-CN"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重</a:t>
            </a:r>
            <a:endParaRPr lang="en-US"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a:lnSpc>
                <a:spcPct val="120000"/>
              </a:lnSpc>
            </a:pPr>
            <a:r>
              <a:rPr lang="zh-CN"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大</a:t>
            </a:r>
            <a:endParaRPr lang="en-US"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a:lnSpc>
                <a:spcPct val="120000"/>
              </a:lnSpc>
            </a:pPr>
            <a:r>
              <a:rPr lang="zh-CN"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改</a:t>
            </a:r>
            <a:endParaRPr lang="en-US"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a:lnSpc>
                <a:spcPct val="120000"/>
              </a:lnSpc>
            </a:pPr>
            <a:r>
              <a:rPr lang="zh-CN"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革</a:t>
            </a:r>
            <a:r>
              <a:rPr lang="en-US"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endParaRPr lang="zh-CN" altLang="en-US" sz="2200" b="1"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下箭头 1"/>
          <p:cNvSpPr/>
          <p:nvPr/>
        </p:nvSpPr>
        <p:spPr>
          <a:xfrm>
            <a:off x="1835689" y="929770"/>
            <a:ext cx="485750" cy="13543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b="1"/>
              <a:t>原始</a:t>
            </a:r>
          </a:p>
          <a:p>
            <a:pPr algn="ctr"/>
            <a:r>
              <a:rPr lang="zh-CN" altLang="en-US" sz="1000" b="1"/>
              <a:t>奴隶的封建化</a:t>
            </a:r>
          </a:p>
        </p:txBody>
      </p:sp>
      <p:sp>
        <p:nvSpPr>
          <p:cNvPr id="6" name="右箭头 5"/>
          <p:cNvSpPr/>
          <p:nvPr/>
        </p:nvSpPr>
        <p:spPr>
          <a:xfrm>
            <a:off x="1890932" y="4511619"/>
            <a:ext cx="3891712" cy="4057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b="1"/>
              <a:t>根本变革</a:t>
            </a:r>
          </a:p>
        </p:txBody>
      </p:sp>
      <p:sp>
        <p:nvSpPr>
          <p:cNvPr id="10" name="右箭头 9"/>
          <p:cNvSpPr/>
          <p:nvPr/>
        </p:nvSpPr>
        <p:spPr>
          <a:xfrm>
            <a:off x="1835689" y="2653705"/>
            <a:ext cx="3836470" cy="3663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b="1"/>
              <a:t>局部调整</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2" grpId="1" animBg="1"/>
      <p:bldP spid="6" grpId="0" bldLvl="0" animBg="1"/>
      <p:bldP spid="6" grpId="1" animBg="1"/>
      <p:bldP spid="10" grpId="0" bldLvl="0" animBg="1"/>
      <p:bldP spid="10" grpId="1"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128270" y="485140"/>
            <a:ext cx="11620500" cy="4138930"/>
          </a:xfrm>
          <a:prstGeom prst="rect">
            <a:avLst/>
          </a:prstGeom>
          <a:noFill/>
          <a:ln w="9525">
            <a:noFill/>
            <a:miter lim="800000"/>
          </a:ln>
          <a:effectLst/>
        </p:spPr>
        <p:txBody>
          <a:bodyPr vert="horz" wrap="square" lIns="76787" tIns="38393" rIns="76787" bIns="38393"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zh-CN" altLang="en-US" sz="2015"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    </a:t>
            </a:r>
            <a:r>
              <a:rPr kumimoji="0" lang="zh-CN" altLang="en-US" sz="2400"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材料  秦朝推行的“二十等爵”制，始创于商鞅变法时为奖励军功所设立的军功爵制。汉承秦制，继续沿用“二十等爵”制，但根据实际情况有所调整。</a:t>
            </a:r>
            <a:endParaRPr kumimoji="0" lang="zh-CN" altLang="en-US" sz="2400" b="1" i="0" u="none" strike="noStrike" cap="none" normalizeH="0" baseline="0" dirty="0">
              <a:ln>
                <a:noFill/>
              </a:ln>
              <a:solidFill>
                <a:srgbClr val="0E0E0E"/>
              </a:solidFill>
              <a:effectLst/>
              <a:latin typeface="楷体" panose="02010609060101010101" charset="-122"/>
              <a:ea typeface="楷体" panose="02010609060101010101" charset="-122"/>
              <a:cs typeface="宋体" panose="02010600030101010101" pitchFamily="2" charset="-122"/>
            </a:endParaRPr>
          </a:p>
          <a:p>
            <a:pPr marL="0" marR="0" lvl="0" indent="0" algn="l" defTabSz="914400" rtl="0" eaLnBrk="0" fontAlgn="base" latinLnBrk="0" hangingPunct="0">
              <a:lnSpc>
                <a:spcPct val="100000"/>
              </a:lnSpc>
              <a:spcBef>
                <a:spcPct val="0"/>
              </a:spcBef>
              <a:spcAft>
                <a:spcPct val="0"/>
              </a:spcAft>
              <a:buClrTx/>
              <a:buSzTx/>
              <a:buFontTx/>
              <a:buNone/>
            </a:pPr>
            <a:r>
              <a:rPr kumimoji="0" lang="zh-CN" altLang="en-US" sz="2400"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    曹魏末年，专权的晋王司马昭为取代曹魏政权，“深览经远之统，思复先哲之轨，分土画疆，建爵五等，或以进德，或以酬功”。此次改革仿照</a:t>
            </a:r>
            <a:r>
              <a:rPr kumimoji="0" lang="en-US" altLang="zh-CN" sz="2400"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a:t>
            </a:r>
            <a:r>
              <a:rPr kumimoji="0" lang="zh-CN" altLang="en-US" sz="2400"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周礼</a:t>
            </a:r>
            <a:r>
              <a:rPr kumimoji="0" lang="en-US" altLang="zh-CN" sz="2400"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a:t>
            </a:r>
            <a:r>
              <a:rPr kumimoji="0" lang="zh-CN" altLang="en-US" sz="2400"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设公、侯、伯、子、男五个等级，把爵位封授给支持司马氏的群臣。受封者获得民户数量不等的“封邑”，爵位由子孙承袭。“自骑督已上六百余人皆封”。由此，面向文武官员的“五等爵”制确立。通过五等爵分封，司马昭对曹魏朝廷中的大臣进行了一次比较彻底的区分，将那些倾向于司马氏的大臣与其他曹魏大臣明确区别开来，成为司马氏建立晋朝的前奏。      </a:t>
            </a:r>
            <a:r>
              <a:rPr kumimoji="0" lang="en-US" altLang="zh-CN" sz="2400"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a:t>
            </a:r>
            <a:r>
              <a:rPr kumimoji="0" lang="zh-CN" altLang="en-US" sz="2400"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摘编自杨光辉</a:t>
            </a:r>
            <a:r>
              <a:rPr kumimoji="0" lang="en-US" altLang="zh-CN" sz="2400"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a:t>
            </a:r>
            <a:r>
              <a:rPr kumimoji="0" lang="zh-CN" altLang="en-US" sz="2400"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汉唐封爵制度</a:t>
            </a:r>
            <a:r>
              <a:rPr kumimoji="0" lang="en-US" altLang="zh-CN" sz="2400"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a:t>
            </a:r>
            <a:r>
              <a:rPr kumimoji="0" lang="zh-CN" altLang="en-US" sz="2400"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等</a:t>
            </a:r>
            <a:endParaRPr kumimoji="0" lang="zh-CN" altLang="en-US" sz="2400" b="1" i="0" u="none" strike="noStrike" cap="none" normalizeH="0" baseline="0" dirty="0">
              <a:ln>
                <a:noFill/>
              </a:ln>
              <a:solidFill>
                <a:srgbClr val="0E0E0E"/>
              </a:solidFill>
              <a:effectLst/>
              <a:latin typeface="楷体" panose="02010609060101010101" charset="-122"/>
              <a:ea typeface="楷体" panose="02010609060101010101" charset="-122"/>
              <a:cs typeface="宋体" panose="02010600030101010101" pitchFamily="2" charset="-122"/>
            </a:endParaRPr>
          </a:p>
          <a:p>
            <a:pPr marL="0" marR="0" lvl="0" indent="0" algn="l" defTabSz="914400" rtl="0" eaLnBrk="0" fontAlgn="base" latinLnBrk="0" hangingPunct="0">
              <a:lnSpc>
                <a:spcPct val="100000"/>
              </a:lnSpc>
              <a:spcBef>
                <a:spcPct val="0"/>
              </a:spcBef>
              <a:spcAft>
                <a:spcPct val="0"/>
              </a:spcAft>
              <a:buClrTx/>
              <a:buSzTx/>
              <a:buFontTx/>
              <a:buNone/>
            </a:pPr>
            <a:r>
              <a:rPr kumimoji="0" lang="zh-CN" altLang="en-US" sz="2400"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a:t>
            </a:r>
            <a:r>
              <a:rPr kumimoji="0" lang="en-US" altLang="zh-CN" sz="2400"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2</a:t>
            </a:r>
            <a:r>
              <a:rPr kumimoji="0" lang="zh-CN" altLang="en-US" sz="2400"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）根据材料并结合所学知识，分别概括秦“二十等爵”和曹魏末年“五等爵”的授予</a:t>
            </a:r>
            <a:r>
              <a:rPr kumimoji="0" lang="zh-CN" altLang="en-US" sz="2400" b="1" i="0" u="none" strike="noStrike" cap="none" normalizeH="0" baseline="0" dirty="0">
                <a:ln>
                  <a:noFill/>
                </a:ln>
                <a:solidFill>
                  <a:srgbClr val="FF0000"/>
                </a:solidFill>
                <a:effectLst/>
                <a:latin typeface="楷体" panose="02010609060101010101" charset="-122"/>
                <a:ea typeface="楷体" panose="02010609060101010101" charset="-122"/>
                <a:cs typeface="Times New Roman" panose="02020603050405020304" charset="0"/>
              </a:rPr>
              <a:t>对象</a:t>
            </a:r>
            <a:r>
              <a:rPr kumimoji="0" lang="zh-CN" altLang="en-US" sz="2400"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，并简析两种爵位制的</a:t>
            </a:r>
            <a:r>
              <a:rPr kumimoji="0" lang="zh-CN" altLang="en-US" sz="2400" b="1" i="0" u="none" strike="noStrike" cap="none" normalizeH="0" baseline="0" dirty="0">
                <a:ln>
                  <a:noFill/>
                </a:ln>
                <a:solidFill>
                  <a:srgbClr val="FF0000"/>
                </a:solidFill>
                <a:effectLst/>
                <a:latin typeface="楷体" panose="02010609060101010101" charset="-122"/>
                <a:ea typeface="楷体" panose="02010609060101010101" charset="-122"/>
                <a:cs typeface="Times New Roman" panose="02020603050405020304" charset="0"/>
              </a:rPr>
              <a:t>各自作用</a:t>
            </a:r>
            <a:r>
              <a:rPr kumimoji="0" lang="zh-CN" altLang="en-US" sz="2400"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a:t>
            </a:r>
            <a:r>
              <a:rPr kumimoji="0" lang="en-US" altLang="zh-CN" sz="2400"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10</a:t>
            </a:r>
            <a:r>
              <a:rPr kumimoji="0" lang="zh-CN" altLang="en-US" sz="2400" b="1" i="0" u="none" strike="noStrike" cap="none" normalizeH="0" baseline="0" dirty="0">
                <a:ln>
                  <a:noFill/>
                </a:ln>
                <a:solidFill>
                  <a:srgbClr val="0E0E0E"/>
                </a:solidFill>
                <a:effectLst/>
                <a:latin typeface="楷体" panose="02010609060101010101" charset="-122"/>
                <a:ea typeface="楷体" panose="02010609060101010101" charset="-122"/>
                <a:cs typeface="Times New Roman" panose="02020603050405020304" charset="0"/>
              </a:rPr>
              <a:t>分）</a:t>
            </a:r>
            <a:endParaRPr kumimoji="0" lang="zh-CN" altLang="en-US" sz="2400" b="1" i="0" u="none" strike="noStrike" cap="none" normalizeH="0" baseline="0" dirty="0">
              <a:ln>
                <a:noFill/>
              </a:ln>
              <a:solidFill>
                <a:srgbClr val="0E0E0E"/>
              </a:solidFill>
              <a:effectLst/>
              <a:latin typeface="楷体" panose="02010609060101010101" charset="-122"/>
              <a:ea typeface="楷体" panose="02010609060101010101" charset="-122"/>
              <a:cs typeface="宋体" panose="02010600030101010101" pitchFamily="2" charset="-122"/>
            </a:endParaRPr>
          </a:p>
        </p:txBody>
      </p:sp>
      <p:cxnSp>
        <p:nvCxnSpPr>
          <p:cNvPr id="3" name="直接连接符 2"/>
          <p:cNvCxnSpPr/>
          <p:nvPr/>
        </p:nvCxnSpPr>
        <p:spPr>
          <a:xfrm flipV="1">
            <a:off x="8441936" y="887792"/>
            <a:ext cx="2005674" cy="11453"/>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flipV="1">
            <a:off x="6629420" y="1963623"/>
            <a:ext cx="3472683" cy="11457"/>
          </a:xfrm>
          <a:prstGeom prst="line">
            <a:avLst/>
          </a:prstGeom>
          <a:ln w="76200">
            <a:solidFill>
              <a:srgbClr val="0000CC"/>
            </a:solidFill>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219075" y="4624070"/>
            <a:ext cx="11971655" cy="1568450"/>
          </a:xfrm>
          <a:prstGeom prst="rect">
            <a:avLst/>
          </a:prstGeom>
        </p:spPr>
        <p:txBody>
          <a:bodyPr wrap="square">
            <a:spAutoFit/>
          </a:bodyPr>
          <a:lstStyle/>
          <a:p>
            <a:r>
              <a:rPr lang="en-US" altLang="zh-CN" sz="2400" b="1" dirty="0">
                <a:solidFill>
                  <a:srgbClr val="FF0000"/>
                </a:solidFill>
                <a:latin typeface="楷体" panose="02010609060101010101" charset="-122"/>
                <a:ea typeface="楷体" panose="02010609060101010101" charset="-122"/>
              </a:rPr>
              <a:t>    </a:t>
            </a:r>
            <a:r>
              <a:rPr lang="zh-CN" altLang="zh-CN" sz="2400" b="1" dirty="0">
                <a:solidFill>
                  <a:srgbClr val="FF0000"/>
                </a:solidFill>
                <a:latin typeface="楷体" panose="02010609060101010101" charset="-122"/>
                <a:ea typeface="楷体" panose="02010609060101010101" charset="-122"/>
              </a:rPr>
              <a:t>据材料“商鞅变法时为奖励军功所设立的军功爵制”</a:t>
            </a:r>
            <a:r>
              <a:rPr lang="zh-CN" altLang="zh-CN" sz="2400" b="1" u="sng" dirty="0">
                <a:solidFill>
                  <a:srgbClr val="0000CC"/>
                </a:solidFill>
                <a:latin typeface="楷体" panose="02010609060101010101" charset="-122"/>
                <a:ea typeface="楷体" panose="02010609060101010101" charset="-122"/>
              </a:rPr>
              <a:t>和所学西周的世卿世禄制、秦朝的统一</a:t>
            </a:r>
            <a:r>
              <a:rPr lang="zh-CN" altLang="zh-CN" sz="2400" b="1" dirty="0">
                <a:solidFill>
                  <a:srgbClr val="0E0E0E"/>
                </a:solidFill>
                <a:latin typeface="楷体" panose="02010609060101010101" charset="-122"/>
                <a:ea typeface="楷体" panose="02010609060101010101" charset="-122"/>
              </a:rPr>
              <a:t>得出“二十等爵”制</a:t>
            </a:r>
            <a:r>
              <a:rPr lang="zh-CN" altLang="zh-CN" sz="2400" b="1" dirty="0">
                <a:ln w="22225">
                  <a:solidFill>
                    <a:schemeClr val="accent2"/>
                  </a:solidFill>
                  <a:prstDash val="solid"/>
                </a:ln>
                <a:solidFill>
                  <a:schemeClr val="accent2">
                    <a:lumMod val="40000"/>
                    <a:lumOff val="60000"/>
                  </a:schemeClr>
                </a:solidFill>
                <a:effectLst/>
                <a:latin typeface="楷体" panose="02010609060101010101" charset="-122"/>
                <a:ea typeface="楷体" panose="02010609060101010101" charset="-122"/>
              </a:rPr>
              <a:t>打破了世卿世禄制，激发了军队斗志，促成秦统一；</a:t>
            </a:r>
            <a:endParaRPr lang="en-US" altLang="zh-CN" sz="2400" b="1" dirty="0">
              <a:solidFill>
                <a:srgbClr val="0E0E0E"/>
              </a:solidFill>
              <a:latin typeface="楷体" panose="02010609060101010101" charset="-122"/>
              <a:ea typeface="楷体" panose="02010609060101010101" charset="-122"/>
            </a:endParaRPr>
          </a:p>
          <a:p>
            <a:r>
              <a:rPr lang="en-US" altLang="zh-CN" sz="2400" b="1" dirty="0">
                <a:solidFill>
                  <a:srgbClr val="0E0E0E"/>
                </a:solidFill>
                <a:latin typeface="楷体" panose="02010609060101010101" charset="-122"/>
                <a:ea typeface="楷体" panose="02010609060101010101" charset="-122"/>
              </a:rPr>
              <a:t>    </a:t>
            </a:r>
            <a:r>
              <a:rPr lang="zh-CN" altLang="zh-CN" sz="2400" b="1" dirty="0">
                <a:solidFill>
                  <a:srgbClr val="FF0000"/>
                </a:solidFill>
                <a:latin typeface="楷体" panose="02010609060101010101" charset="-122"/>
                <a:ea typeface="楷体" panose="02010609060101010101" charset="-122"/>
              </a:rPr>
              <a:t>从材料“将那些倾向于司马氏的大臣与其他曹魏大臣明确区别开来，成为司马氏建立晋朝的前奏”</a:t>
            </a:r>
            <a:r>
              <a:rPr lang="zh-CN" altLang="zh-CN" sz="2400" b="1" dirty="0">
                <a:solidFill>
                  <a:srgbClr val="0E0E0E"/>
                </a:solidFill>
                <a:latin typeface="楷体" panose="02010609060101010101" charset="-122"/>
                <a:ea typeface="楷体" panose="02010609060101010101" charset="-122"/>
              </a:rPr>
              <a:t>可知</a:t>
            </a:r>
            <a:r>
              <a:rPr lang="zh-CN" altLang="zh-CN" sz="2400" b="1" dirty="0">
                <a:ln w="22225">
                  <a:solidFill>
                    <a:schemeClr val="accent2"/>
                  </a:solidFill>
                  <a:prstDash val="solid"/>
                </a:ln>
                <a:solidFill>
                  <a:schemeClr val="accent2">
                    <a:lumMod val="40000"/>
                    <a:lumOff val="60000"/>
                  </a:schemeClr>
                </a:solidFill>
                <a:effectLst/>
                <a:latin typeface="楷体" panose="02010609060101010101" charset="-122"/>
                <a:ea typeface="楷体" panose="02010609060101010101" charset="-122"/>
              </a:rPr>
              <a:t>“五等爵”制壮大了司马氏力量，为晋朝建立奠定基础。</a:t>
            </a:r>
          </a:p>
        </p:txBody>
      </p:sp>
      <p:sp>
        <p:nvSpPr>
          <p:cNvPr id="5" name="文本框 4"/>
          <p:cNvSpPr txBox="1"/>
          <p:nvPr/>
        </p:nvSpPr>
        <p:spPr>
          <a:xfrm>
            <a:off x="219064" y="150"/>
            <a:ext cx="7066547" cy="398780"/>
          </a:xfrm>
          <a:prstGeom prst="rect">
            <a:avLst/>
          </a:prstGeom>
          <a:noFill/>
        </p:spPr>
        <p:txBody>
          <a:bodyPr wrap="square" rtlCol="0">
            <a:spAutoFit/>
            <a:scene3d>
              <a:camera prst="orthographicFront"/>
              <a:lightRig rig="threePt" dir="t"/>
            </a:scene3d>
          </a:bodyPr>
          <a:lstStyle/>
          <a:p>
            <a:r>
              <a:rPr lang="en-US" altLang="zh-CN" sz="2000">
                <a:ln w="22225">
                  <a:solidFill>
                    <a:schemeClr val="accent2"/>
                  </a:solidFill>
                  <a:prstDash val="solid"/>
                </a:ln>
                <a:solidFill>
                  <a:schemeClr val="accent2">
                    <a:lumMod val="40000"/>
                    <a:lumOff val="60000"/>
                  </a:schemeClr>
                </a:solidFill>
                <a:effectLst/>
              </a:rPr>
              <a:t>2019</a:t>
            </a:r>
            <a:r>
              <a:rPr lang="zh-CN" altLang="en-US" sz="2000">
                <a:ln w="22225">
                  <a:solidFill>
                    <a:schemeClr val="accent2"/>
                  </a:solidFill>
                  <a:prstDash val="solid"/>
                </a:ln>
                <a:solidFill>
                  <a:schemeClr val="accent2">
                    <a:lumMod val="40000"/>
                    <a:lumOff val="60000"/>
                  </a:schemeClr>
                </a:solidFill>
                <a:effectLst/>
              </a:rPr>
              <a:t>全国卷</a:t>
            </a:r>
            <a:r>
              <a:rPr lang="en-US" altLang="zh-CN" sz="2000">
                <a:ln w="22225">
                  <a:solidFill>
                    <a:schemeClr val="accent2"/>
                  </a:solidFill>
                  <a:prstDash val="solid"/>
                </a:ln>
                <a:solidFill>
                  <a:schemeClr val="accent2">
                    <a:lumMod val="40000"/>
                    <a:lumOff val="60000"/>
                  </a:schemeClr>
                </a:solidFill>
                <a:effectLst/>
              </a:rPr>
              <a:t>1 </a:t>
            </a:r>
            <a:r>
              <a:rPr lang="en-US" altLang="zh-CN" sz="2000" b="1" dirty="0">
                <a:ln w="22225">
                  <a:solidFill>
                    <a:schemeClr val="accent2"/>
                  </a:solidFill>
                  <a:prstDash val="solid"/>
                </a:ln>
                <a:solidFill>
                  <a:schemeClr val="accent2">
                    <a:lumMod val="40000"/>
                    <a:lumOff val="60000"/>
                  </a:schemeClr>
                </a:solidFill>
                <a:effectLst/>
                <a:latin typeface="楷体" panose="02010609060101010101" charset="-122"/>
                <a:ea typeface="楷体" panose="02010609060101010101" charset="-122"/>
                <a:cs typeface="Times New Roman" panose="02020603050405020304" charset="0"/>
                <a:sym typeface="+mn-ea"/>
              </a:rPr>
              <a:t>[</a:t>
            </a:r>
            <a:r>
              <a:rPr lang="zh-CN" altLang="en-US" sz="2000" b="1" dirty="0">
                <a:ln w="22225">
                  <a:solidFill>
                    <a:schemeClr val="accent2"/>
                  </a:solidFill>
                  <a:prstDash val="solid"/>
                </a:ln>
                <a:solidFill>
                  <a:schemeClr val="accent2">
                    <a:lumMod val="40000"/>
                    <a:lumOff val="60000"/>
                  </a:schemeClr>
                </a:solidFill>
                <a:effectLst/>
                <a:latin typeface="楷体" panose="02010609060101010101" charset="-122"/>
                <a:ea typeface="楷体" panose="02010609060101010101" charset="-122"/>
                <a:cs typeface="Times New Roman" panose="02020603050405020304" charset="0"/>
                <a:sym typeface="+mn-ea"/>
              </a:rPr>
              <a:t>历史</a:t>
            </a:r>
            <a:r>
              <a:rPr lang="en-US" altLang="zh-CN" sz="2000" b="1" dirty="0">
                <a:ln w="22225">
                  <a:solidFill>
                    <a:schemeClr val="accent2"/>
                  </a:solidFill>
                  <a:prstDash val="solid"/>
                </a:ln>
                <a:solidFill>
                  <a:schemeClr val="accent2">
                    <a:lumMod val="40000"/>
                    <a:lumOff val="60000"/>
                  </a:schemeClr>
                </a:solidFill>
                <a:effectLst/>
                <a:latin typeface="楷体" panose="02010609060101010101" charset="-122"/>
                <a:ea typeface="楷体" panose="02010609060101010101" charset="-122"/>
                <a:cs typeface="Times New Roman" panose="02020603050405020304" charset="0"/>
                <a:sym typeface="+mn-ea"/>
              </a:rPr>
              <a:t>——</a:t>
            </a:r>
            <a:r>
              <a:rPr lang="zh-CN" altLang="en-US" sz="2000" b="1" dirty="0">
                <a:ln w="22225">
                  <a:solidFill>
                    <a:schemeClr val="accent2"/>
                  </a:solidFill>
                  <a:prstDash val="solid"/>
                </a:ln>
                <a:solidFill>
                  <a:schemeClr val="accent2">
                    <a:lumMod val="40000"/>
                    <a:lumOff val="60000"/>
                  </a:schemeClr>
                </a:solidFill>
                <a:effectLst/>
                <a:latin typeface="楷体" panose="02010609060101010101" charset="-122"/>
                <a:ea typeface="楷体" panose="02010609060101010101" charset="-122"/>
                <a:cs typeface="Times New Roman" panose="02020603050405020304" charset="0"/>
                <a:sym typeface="+mn-ea"/>
              </a:rPr>
              <a:t>选修</a:t>
            </a:r>
            <a:r>
              <a:rPr lang="en-US" altLang="zh-CN" sz="2000" b="1" dirty="0">
                <a:ln w="22225">
                  <a:solidFill>
                    <a:schemeClr val="accent2"/>
                  </a:solidFill>
                  <a:prstDash val="solid"/>
                </a:ln>
                <a:solidFill>
                  <a:schemeClr val="accent2">
                    <a:lumMod val="40000"/>
                    <a:lumOff val="60000"/>
                  </a:schemeClr>
                </a:solidFill>
                <a:effectLst/>
                <a:latin typeface="楷体" panose="02010609060101010101" charset="-122"/>
                <a:ea typeface="楷体" panose="02010609060101010101" charset="-122"/>
                <a:cs typeface="Times New Roman" panose="02020603050405020304" charset="0"/>
                <a:sym typeface="+mn-ea"/>
              </a:rPr>
              <a:t>1</a:t>
            </a:r>
            <a:r>
              <a:rPr lang="zh-CN" altLang="en-US" sz="2000" b="1" dirty="0">
                <a:ln w="22225">
                  <a:solidFill>
                    <a:schemeClr val="accent2"/>
                  </a:solidFill>
                  <a:prstDash val="solid"/>
                </a:ln>
                <a:solidFill>
                  <a:schemeClr val="accent2">
                    <a:lumMod val="40000"/>
                    <a:lumOff val="60000"/>
                  </a:schemeClr>
                </a:solidFill>
                <a:effectLst/>
                <a:latin typeface="楷体" panose="02010609060101010101" charset="-122"/>
                <a:ea typeface="楷体" panose="02010609060101010101" charset="-122"/>
                <a:cs typeface="Times New Roman" panose="02020603050405020304" charset="0"/>
                <a:sym typeface="+mn-ea"/>
              </a:rPr>
              <a:t>：历史上重大改革回眸</a:t>
            </a:r>
            <a:r>
              <a:rPr lang="en-US" altLang="zh-CN" sz="2000" b="1" dirty="0">
                <a:ln w="22225">
                  <a:solidFill>
                    <a:schemeClr val="accent2"/>
                  </a:solidFill>
                  <a:prstDash val="solid"/>
                </a:ln>
                <a:solidFill>
                  <a:schemeClr val="accent2">
                    <a:lumMod val="40000"/>
                    <a:lumOff val="60000"/>
                  </a:schemeClr>
                </a:solidFill>
                <a:effectLst/>
                <a:latin typeface="楷体" panose="02010609060101010101" charset="-122"/>
                <a:ea typeface="楷体" panose="02010609060101010101" charset="-122"/>
                <a:cs typeface="Times New Roman" panose="02020603050405020304" charset="0"/>
                <a:sym typeface="+mn-ea"/>
              </a:rPr>
              <a:t>]</a:t>
            </a:r>
            <a:r>
              <a:rPr lang="zh-CN" altLang="en-US" sz="2000" b="1" dirty="0">
                <a:ln w="22225">
                  <a:solidFill>
                    <a:schemeClr val="accent2"/>
                  </a:solidFill>
                  <a:prstDash val="solid"/>
                </a:ln>
                <a:solidFill>
                  <a:schemeClr val="accent2">
                    <a:lumMod val="40000"/>
                    <a:lumOff val="60000"/>
                  </a:schemeClr>
                </a:solidFill>
                <a:effectLst/>
                <a:latin typeface="楷体" panose="02010609060101010101" charset="-122"/>
                <a:ea typeface="楷体" panose="02010609060101010101" charset="-122"/>
                <a:cs typeface="Times New Roman" panose="02020603050405020304" charset="0"/>
                <a:sym typeface="+mn-ea"/>
              </a:rPr>
              <a:t>（</a:t>
            </a:r>
            <a:r>
              <a:rPr lang="en-US" altLang="zh-CN" sz="2000" b="1" dirty="0">
                <a:ln w="22225">
                  <a:solidFill>
                    <a:schemeClr val="accent2"/>
                  </a:solidFill>
                  <a:prstDash val="solid"/>
                </a:ln>
                <a:solidFill>
                  <a:schemeClr val="accent2">
                    <a:lumMod val="40000"/>
                    <a:lumOff val="60000"/>
                  </a:schemeClr>
                </a:solidFill>
                <a:effectLst/>
                <a:latin typeface="楷体" panose="02010609060101010101" charset="-122"/>
                <a:ea typeface="楷体" panose="02010609060101010101" charset="-122"/>
                <a:cs typeface="Times New Roman" panose="02020603050405020304" charset="0"/>
                <a:sym typeface="+mn-ea"/>
              </a:rPr>
              <a:t>15</a:t>
            </a:r>
            <a:r>
              <a:rPr lang="zh-CN" altLang="en-US" sz="2000" b="1" dirty="0">
                <a:ln w="22225">
                  <a:solidFill>
                    <a:schemeClr val="accent2"/>
                  </a:solidFill>
                  <a:prstDash val="solid"/>
                </a:ln>
                <a:solidFill>
                  <a:schemeClr val="accent2">
                    <a:lumMod val="40000"/>
                    <a:lumOff val="60000"/>
                  </a:schemeClr>
                </a:solidFill>
                <a:effectLst/>
                <a:latin typeface="楷体" panose="02010609060101010101" charset="-122"/>
                <a:ea typeface="楷体" panose="02010609060101010101" charset="-122"/>
                <a:cs typeface="Times New Roman" panose="02020603050405020304" charset="0"/>
                <a:sym typeface="+mn-ea"/>
              </a:rPr>
              <a:t>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灯片编号占位符 1"/>
          <p:cNvSpPr>
            <a:spLocks noGrp="1"/>
          </p:cNvSpPr>
          <p:nvPr>
            <p:ph type="sldNum" sz="quarter" idx="4"/>
          </p:nvPr>
        </p:nvSpPr>
        <p:spPr/>
        <p:txBody>
          <a:bodyPr/>
          <a:lstStyle/>
          <a:p>
            <a:pPr algn="ctr"/>
            <a:r>
              <a:rPr lang="en-US" altLang="zh-CN" sz="850" dirty="0"/>
              <a:t>-</a:t>
            </a:r>
            <a:fld id="{4BF17FCF-D4DA-449D-A468-DDB7E43619E6}" type="slidenum">
              <a:rPr lang="zh-CN" altLang="en-US" sz="850" dirty="0" smtClean="0"/>
              <a:t>3</a:t>
            </a:fld>
            <a:r>
              <a:rPr lang="en-US" altLang="zh-CN" sz="850" dirty="0"/>
              <a:t>-</a:t>
            </a:r>
            <a:endParaRPr lang="zh-CN" altLang="en-US" sz="850" dirty="0"/>
          </a:p>
        </p:txBody>
      </p:sp>
      <p:sp>
        <p:nvSpPr>
          <p:cNvPr id="2" name="矩形 1"/>
          <p:cNvSpPr>
            <a:spLocks noChangeAspect="1"/>
          </p:cNvSpPr>
          <p:nvPr/>
        </p:nvSpPr>
        <p:spPr>
          <a:xfrm>
            <a:off x="0" y="713246"/>
            <a:ext cx="11770382" cy="1752600"/>
          </a:xfrm>
          <a:prstGeom prst="rect">
            <a:avLst/>
          </a:prstGeom>
        </p:spPr>
        <p:txBody>
          <a:bodyPr wrap="square">
            <a:spAutoFit/>
          </a:bodyPr>
          <a:lstStyle/>
          <a:p>
            <a:pPr indent="266700">
              <a:lnSpc>
                <a:spcPct val="120000"/>
              </a:lnSpc>
              <a:tabLst>
                <a:tab pos="1029335" algn="l"/>
                <a:tab pos="1850390" algn="l"/>
                <a:tab pos="2538095" algn="l"/>
                <a:tab pos="3221990" algn="l"/>
              </a:tabLst>
            </a:pPr>
            <a:r>
              <a:rPr lang="zh-CN" altLang="zh-CN" sz="2800" dirty="0">
                <a:solidFill>
                  <a:srgbClr val="000000"/>
                </a:solidFill>
                <a:latin typeface="Arial" panose="020B0604020202020204" pitchFamily="34" charset="0"/>
                <a:ea typeface="黑体" panose="02010609060101010101" charset="-122"/>
                <a:cs typeface="Times New Roman" panose="02020603050405020304" charset="0"/>
              </a:rPr>
              <a:t>一、对重大历史改革的全面把握</a:t>
            </a:r>
            <a:endParaRPr lang="en-US" altLang="zh-CN" sz="2400" b="1" dirty="0">
              <a:solidFill>
                <a:srgbClr val="000000"/>
              </a:solidFill>
              <a:latin typeface="Times New Roman" panose="02020603050405020304" charset="0"/>
              <a:cs typeface="Times New Roman" panose="02020603050405020304" charset="0"/>
            </a:endParaRPr>
          </a:p>
          <a:p>
            <a:pPr indent="267970" algn="l">
              <a:lnSpc>
                <a:spcPct val="120000"/>
              </a:lnSpc>
              <a:buClrTx/>
              <a:buSzTx/>
              <a:buFontTx/>
              <a:tabLst>
                <a:tab pos="1029335" algn="l"/>
                <a:tab pos="1850390" algn="l"/>
                <a:tab pos="2538095" algn="l"/>
                <a:tab pos="3221990" algn="l"/>
              </a:tabLst>
            </a:pPr>
            <a:r>
              <a:rPr lang="en-US" altLang="zh-CN" sz="2200" b="1" dirty="0">
                <a:solidFill>
                  <a:srgbClr val="0070C0"/>
                </a:solidFill>
                <a:latin typeface="Times New Roman" panose="02020603050405020304" charset="0"/>
                <a:cs typeface="Times New Roman" panose="02020603050405020304" charset="0"/>
              </a:rPr>
              <a:t>1.改革的定义</a:t>
            </a:r>
          </a:p>
          <a:p>
            <a:pPr indent="266700">
              <a:lnSpc>
                <a:spcPct val="120000"/>
              </a:lnSpc>
              <a:tabLst>
                <a:tab pos="1029335" algn="l"/>
                <a:tab pos="1850390" algn="l"/>
                <a:tab pos="2538095" algn="l"/>
                <a:tab pos="3221990" algn="l"/>
              </a:tabLst>
            </a:pPr>
            <a:r>
              <a:rPr lang="zh-CN" altLang="zh-CN" sz="2000" dirty="0">
                <a:solidFill>
                  <a:srgbClr val="FF0000"/>
                </a:solidFill>
                <a:latin typeface="Times New Roman" panose="02020603050405020304" charset="0"/>
                <a:cs typeface="Times New Roman" panose="02020603050405020304" charset="0"/>
              </a:rPr>
              <a:t>    改革</a:t>
            </a:r>
            <a:r>
              <a:rPr lang="zh-CN" altLang="zh-CN" sz="2000" dirty="0">
                <a:solidFill>
                  <a:srgbClr val="000000"/>
                </a:solidFill>
                <a:latin typeface="Times New Roman" panose="02020603050405020304" charset="0"/>
                <a:cs typeface="Times New Roman" panose="02020603050405020304" charset="0"/>
              </a:rPr>
              <a:t>是指对旧有的生产关系、上层建筑做局部或根本性的调整变动。改革是社会发展的强大动力。因此</a:t>
            </a:r>
            <a:r>
              <a:rPr lang="en-US" altLang="zh-CN" sz="2000" dirty="0">
                <a:solidFill>
                  <a:srgbClr val="000000"/>
                </a:solidFill>
                <a:latin typeface="Times New Roman" panose="02020603050405020304" charset="0"/>
                <a:cs typeface="Times New Roman" panose="02020603050405020304" charset="0"/>
              </a:rPr>
              <a:t>,</a:t>
            </a:r>
            <a:r>
              <a:rPr lang="zh-CN" altLang="zh-CN" sz="2000" dirty="0">
                <a:solidFill>
                  <a:srgbClr val="000000"/>
                </a:solidFill>
                <a:latin typeface="Times New Roman" panose="02020603050405020304" charset="0"/>
                <a:cs typeface="Times New Roman" panose="02020603050405020304" charset="0"/>
              </a:rPr>
              <a:t>可以说人类的文明发展史也是一部改革史。</a:t>
            </a:r>
            <a:endParaRPr lang="zh-CN" altLang="zh-CN" sz="2000" dirty="0">
              <a:solidFill>
                <a:srgbClr val="000000"/>
              </a:solidFill>
              <a:latin typeface="NEU-BZ-S92"/>
              <a:ea typeface="方正书宋_GBK" panose="03000509000000000000" pitchFamily="65" charset="-122"/>
              <a:cs typeface="Times New Roman" panose="02020603050405020304" charset="0"/>
            </a:endParaRPr>
          </a:p>
        </p:txBody>
      </p:sp>
      <p:sp>
        <p:nvSpPr>
          <p:cNvPr id="4" name="矩形 3"/>
          <p:cNvSpPr>
            <a:spLocks noChangeAspect="1"/>
          </p:cNvSpPr>
          <p:nvPr/>
        </p:nvSpPr>
        <p:spPr>
          <a:xfrm>
            <a:off x="-44450" y="2465753"/>
            <a:ext cx="12280895" cy="3451860"/>
          </a:xfrm>
          <a:prstGeom prst="rect">
            <a:avLst/>
          </a:prstGeom>
        </p:spPr>
        <p:txBody>
          <a:bodyPr wrap="square">
            <a:spAutoFit/>
          </a:bodyPr>
          <a:lstStyle/>
          <a:p>
            <a:pPr indent="267970" algn="l">
              <a:lnSpc>
                <a:spcPct val="120000"/>
              </a:lnSpc>
              <a:buClrTx/>
              <a:buSzTx/>
              <a:buFontTx/>
              <a:tabLst>
                <a:tab pos="1029335" algn="l"/>
                <a:tab pos="1850390" algn="l"/>
                <a:tab pos="2538095" algn="l"/>
                <a:tab pos="3221990" algn="l"/>
              </a:tabLst>
            </a:pPr>
            <a:r>
              <a:rPr lang="en-US" altLang="zh-CN" sz="2200" b="1" dirty="0">
                <a:solidFill>
                  <a:srgbClr val="0070C0"/>
                </a:solidFill>
                <a:latin typeface="Times New Roman" panose="02020603050405020304" charset="0"/>
                <a:cs typeface="Times New Roman" panose="02020603050405020304" charset="0"/>
              </a:rPr>
              <a:t>2.改革的分类</a:t>
            </a:r>
          </a:p>
          <a:p>
            <a:pPr indent="266700">
              <a:lnSpc>
                <a:spcPct val="120000"/>
              </a:lnSpc>
              <a:tabLst>
                <a:tab pos="1029335" algn="l"/>
                <a:tab pos="1850390" algn="l"/>
                <a:tab pos="2538095" algn="l"/>
                <a:tab pos="3221990" algn="l"/>
              </a:tabLst>
            </a:pPr>
            <a:r>
              <a:rPr lang="zh-CN" altLang="zh-CN" sz="2000" dirty="0">
                <a:solidFill>
                  <a:srgbClr val="000000"/>
                </a:solidFill>
                <a:latin typeface="Times New Roman" panose="02020603050405020304" charset="0"/>
                <a:cs typeface="Times New Roman" panose="02020603050405020304" charset="0"/>
              </a:rPr>
              <a:t>(1)从</a:t>
            </a:r>
            <a:r>
              <a:rPr lang="zh-CN" altLang="zh-CN" sz="2000"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程度上</a:t>
            </a:r>
            <a:r>
              <a:rPr lang="zh-CN" altLang="zh-CN" sz="2000" dirty="0">
                <a:solidFill>
                  <a:srgbClr val="000000"/>
                </a:solidFill>
                <a:latin typeface="Times New Roman" panose="02020603050405020304" charset="0"/>
                <a:cs typeface="Times New Roman" panose="02020603050405020304" charset="0"/>
              </a:rPr>
              <a:t>看,一种是在不触动根本制度的前提下,进行的局部调整;一种是对旧的生产关系和上层建筑进行</a:t>
            </a:r>
          </a:p>
          <a:p>
            <a:pPr indent="266700">
              <a:lnSpc>
                <a:spcPct val="120000"/>
              </a:lnSpc>
              <a:tabLst>
                <a:tab pos="1029335" algn="l"/>
                <a:tab pos="1850390" algn="l"/>
                <a:tab pos="2538095" algn="l"/>
                <a:tab pos="3221990" algn="l"/>
              </a:tabLst>
            </a:pPr>
            <a:r>
              <a:rPr lang="zh-CN" altLang="zh-CN" sz="2000" dirty="0">
                <a:solidFill>
                  <a:srgbClr val="000000"/>
                </a:solidFill>
                <a:latin typeface="Times New Roman" panose="02020603050405020304" charset="0"/>
                <a:cs typeface="Times New Roman" panose="02020603050405020304" charset="0"/>
              </a:rPr>
              <a:t> </a:t>
            </a:r>
            <a:r>
              <a:rPr lang="en-US" altLang="zh-CN" sz="2000" dirty="0">
                <a:solidFill>
                  <a:srgbClr val="000000"/>
                </a:solidFill>
                <a:latin typeface="Times New Roman" panose="02020603050405020304" charset="0"/>
                <a:cs typeface="Times New Roman" panose="02020603050405020304" charset="0"/>
              </a:rPr>
              <a:t>    </a:t>
            </a:r>
            <a:r>
              <a:rPr lang="zh-CN" altLang="zh-CN" sz="2000" dirty="0">
                <a:solidFill>
                  <a:srgbClr val="000000"/>
                </a:solidFill>
                <a:latin typeface="Times New Roman" panose="02020603050405020304" charset="0"/>
                <a:cs typeface="Times New Roman" panose="02020603050405020304" charset="0"/>
              </a:rPr>
              <a:t>的彻底改革,导致社会制度发生根本性变化。</a:t>
            </a:r>
          </a:p>
          <a:p>
            <a:pPr indent="266700">
              <a:lnSpc>
                <a:spcPct val="120000"/>
              </a:lnSpc>
              <a:tabLst>
                <a:tab pos="1029335" algn="l"/>
                <a:tab pos="1850390" algn="l"/>
                <a:tab pos="2538095" algn="l"/>
                <a:tab pos="3221990" algn="l"/>
              </a:tabLst>
            </a:pPr>
            <a:r>
              <a:rPr lang="zh-CN" altLang="zh-CN" sz="2000" dirty="0">
                <a:solidFill>
                  <a:srgbClr val="000000"/>
                </a:solidFill>
                <a:latin typeface="Times New Roman" panose="02020603050405020304" charset="0"/>
                <a:cs typeface="Times New Roman" panose="02020603050405020304" charset="0"/>
              </a:rPr>
              <a:t>(2)从</a:t>
            </a:r>
            <a:r>
              <a:rPr lang="zh-CN" altLang="zh-CN" sz="2000"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内容上</a:t>
            </a:r>
            <a:r>
              <a:rPr lang="zh-CN" altLang="zh-CN" sz="2000" dirty="0">
                <a:solidFill>
                  <a:srgbClr val="000000"/>
                </a:solidFill>
                <a:latin typeface="Times New Roman" panose="02020603050405020304" charset="0"/>
                <a:cs typeface="Times New Roman" panose="02020603050405020304" charset="0"/>
              </a:rPr>
              <a:t>看,分为政治改革、经济改革、军事改革、文化改革。</a:t>
            </a:r>
          </a:p>
          <a:p>
            <a:pPr indent="266700">
              <a:lnSpc>
                <a:spcPct val="120000"/>
              </a:lnSpc>
              <a:tabLst>
                <a:tab pos="1029335" algn="l"/>
                <a:tab pos="1850390" algn="l"/>
                <a:tab pos="2538095" algn="l"/>
                <a:tab pos="3221990" algn="l"/>
              </a:tabLst>
            </a:pPr>
            <a:r>
              <a:rPr lang="zh-CN" altLang="zh-CN" sz="2000" dirty="0">
                <a:solidFill>
                  <a:srgbClr val="000000"/>
                </a:solidFill>
                <a:latin typeface="Times New Roman" panose="02020603050405020304" charset="0"/>
                <a:cs typeface="Times New Roman" panose="02020603050405020304" charset="0"/>
              </a:rPr>
              <a:t>(3)从</a:t>
            </a:r>
            <a:r>
              <a:rPr lang="zh-CN" altLang="zh-CN" sz="2000"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性质上</a:t>
            </a:r>
            <a:r>
              <a:rPr lang="zh-CN" altLang="zh-CN" sz="2000" dirty="0">
                <a:solidFill>
                  <a:srgbClr val="000000"/>
                </a:solidFill>
                <a:latin typeface="Times New Roman" panose="02020603050405020304" charset="0"/>
                <a:cs typeface="Times New Roman" panose="02020603050405020304" charset="0"/>
              </a:rPr>
              <a:t>看,可分为奴隶制改革、封建性质的改革、资本主义性质的改革、社会主义性质的改革。</a:t>
            </a:r>
          </a:p>
          <a:p>
            <a:pPr indent="266700">
              <a:lnSpc>
                <a:spcPct val="120000"/>
              </a:lnSpc>
              <a:tabLst>
                <a:tab pos="1029335" algn="l"/>
                <a:tab pos="1850390" algn="l"/>
                <a:tab pos="2538095" algn="l"/>
                <a:tab pos="3221990" algn="l"/>
              </a:tabLst>
            </a:pPr>
            <a:r>
              <a:rPr lang="zh-CN" altLang="zh-CN" sz="2000" dirty="0">
                <a:solidFill>
                  <a:srgbClr val="000000"/>
                </a:solidFill>
                <a:latin typeface="Times New Roman" panose="02020603050405020304" charset="0"/>
                <a:cs typeface="Times New Roman" panose="02020603050405020304" charset="0"/>
              </a:rPr>
              <a:t>①</a:t>
            </a:r>
            <a:r>
              <a:rPr lang="zh-CN" altLang="zh-CN" sz="2000"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奴隶制改革:</a:t>
            </a:r>
            <a:r>
              <a:rPr lang="zh-CN" altLang="zh-CN" sz="2000" dirty="0">
                <a:solidFill>
                  <a:srgbClr val="000000"/>
                </a:solidFill>
                <a:latin typeface="Times New Roman" panose="02020603050405020304" charset="0"/>
                <a:cs typeface="Times New Roman" panose="02020603050405020304" charset="0"/>
              </a:rPr>
              <a:t>梭伦改革、</a:t>
            </a:r>
            <a:r>
              <a:rPr lang="zh-CN" altLang="zh-CN" sz="2000" u="sng" dirty="0">
                <a:solidFill>
                  <a:srgbClr val="000000"/>
                </a:solidFill>
                <a:latin typeface="Times New Roman" panose="02020603050405020304" charset="0"/>
                <a:cs typeface="Times New Roman" panose="02020603050405020304" charset="0"/>
              </a:rPr>
              <a:t>管仲改革、鲁国“初税亩”。</a:t>
            </a:r>
          </a:p>
          <a:p>
            <a:pPr indent="266700">
              <a:lnSpc>
                <a:spcPct val="120000"/>
              </a:lnSpc>
              <a:tabLst>
                <a:tab pos="1029335" algn="l"/>
                <a:tab pos="1850390" algn="l"/>
                <a:tab pos="2538095" algn="l"/>
                <a:tab pos="3221990" algn="l"/>
              </a:tabLst>
            </a:pPr>
            <a:r>
              <a:rPr lang="zh-CN" altLang="zh-CN" sz="2000" u="sng" dirty="0">
                <a:solidFill>
                  <a:srgbClr val="000000"/>
                </a:solidFill>
                <a:latin typeface="Times New Roman" panose="02020603050405020304" charset="0"/>
                <a:cs typeface="Times New Roman" panose="02020603050405020304" charset="0"/>
              </a:rPr>
              <a:t>②</a:t>
            </a:r>
            <a:r>
              <a:rPr lang="zh-CN" altLang="zh-CN" sz="2000" u="sng"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封建性质的改革</a:t>
            </a:r>
            <a:r>
              <a:rPr lang="zh-CN" altLang="zh-CN" sz="2000" u="sng" dirty="0">
                <a:solidFill>
                  <a:srgbClr val="000000"/>
                </a:solidFill>
                <a:latin typeface="Times New Roman" panose="02020603050405020304" charset="0"/>
                <a:cs typeface="Times New Roman" panose="02020603050405020304" charset="0"/>
              </a:rPr>
              <a:t>:商鞅</a:t>
            </a:r>
            <a:r>
              <a:rPr lang="zh-CN" altLang="zh-CN" sz="2000" dirty="0">
                <a:solidFill>
                  <a:srgbClr val="000000"/>
                </a:solidFill>
                <a:latin typeface="Times New Roman" panose="02020603050405020304" charset="0"/>
                <a:cs typeface="Times New Roman" panose="02020603050405020304" charset="0"/>
              </a:rPr>
              <a:t>变法、北魏孝文帝改革、王安石变法。</a:t>
            </a:r>
          </a:p>
          <a:p>
            <a:pPr indent="266700">
              <a:lnSpc>
                <a:spcPct val="120000"/>
              </a:lnSpc>
              <a:tabLst>
                <a:tab pos="1029335" algn="l"/>
                <a:tab pos="1850390" algn="l"/>
                <a:tab pos="2538095" algn="l"/>
                <a:tab pos="3221990" algn="l"/>
              </a:tabLst>
            </a:pPr>
            <a:r>
              <a:rPr lang="zh-CN" altLang="zh-CN" sz="2000" dirty="0">
                <a:solidFill>
                  <a:srgbClr val="000000"/>
                </a:solidFill>
                <a:latin typeface="Times New Roman" panose="02020603050405020304" charset="0"/>
                <a:cs typeface="Times New Roman" panose="02020603050405020304" charset="0"/>
              </a:rPr>
              <a:t>③</a:t>
            </a:r>
            <a:r>
              <a:rPr lang="zh-CN" altLang="zh-CN" sz="2000"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资本主义性质的改革</a:t>
            </a:r>
            <a:r>
              <a:rPr lang="zh-CN" altLang="zh-CN" sz="2000" dirty="0">
                <a:solidFill>
                  <a:srgbClr val="000000"/>
                </a:solidFill>
                <a:latin typeface="Times New Roman" panose="02020603050405020304" charset="0"/>
                <a:cs typeface="Times New Roman" panose="02020603050405020304" charset="0"/>
              </a:rPr>
              <a:t>:1861年俄国农奴制改革、日本明治维新、戊戌变法、美国罗斯福新政。</a:t>
            </a:r>
          </a:p>
          <a:p>
            <a:pPr indent="266700">
              <a:lnSpc>
                <a:spcPct val="120000"/>
              </a:lnSpc>
              <a:tabLst>
                <a:tab pos="1029335" algn="l"/>
                <a:tab pos="1850390" algn="l"/>
                <a:tab pos="2538095" algn="l"/>
                <a:tab pos="3221990" algn="l"/>
              </a:tabLst>
            </a:pPr>
            <a:r>
              <a:rPr lang="zh-CN" altLang="zh-CN" sz="2000" dirty="0">
                <a:solidFill>
                  <a:srgbClr val="000000"/>
                </a:solidFill>
                <a:latin typeface="Times New Roman" panose="02020603050405020304" charset="0"/>
                <a:cs typeface="Times New Roman" panose="02020603050405020304" charset="0"/>
              </a:rPr>
              <a:t>④</a:t>
            </a:r>
            <a:r>
              <a:rPr lang="zh-CN" altLang="zh-CN" sz="2000"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社会主义性质的改革</a:t>
            </a:r>
            <a:r>
              <a:rPr lang="zh-CN" altLang="zh-CN" sz="2000" dirty="0">
                <a:solidFill>
                  <a:srgbClr val="000000"/>
                </a:solidFill>
                <a:latin typeface="Times New Roman" panose="02020603050405020304" charset="0"/>
                <a:cs typeface="Times New Roman" panose="02020603050405020304" charset="0"/>
              </a:rPr>
              <a:t>:苏联、东欧的社会主义改革;中国的改革开放。</a:t>
            </a:r>
          </a:p>
        </p:txBody>
      </p:sp>
    </p:spTree>
  </p:cSld>
  <p:clrMapOvr>
    <a:masterClrMapping/>
  </p:clrMapOvr>
  <mc:AlternateContent xmlns:mc="http://schemas.openxmlformats.org/markup-compatibility/2006" xmlns:p14="http://schemas.microsoft.com/office/powerpoint/2010/main">
    <mc:Choice Requires="p14">
      <p:transition spd="slow" p14:dur="1400">
        <p:blinds/>
      </p:transition>
    </mc:Choice>
    <mc:Fallback xmlns="">
      <p:transition spd="slow">
        <p:blind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灯片编号占位符 1"/>
          <p:cNvSpPr>
            <a:spLocks noGrp="1"/>
          </p:cNvSpPr>
          <p:nvPr>
            <p:ph type="sldNum" sz="quarter" idx="4"/>
          </p:nvPr>
        </p:nvSpPr>
        <p:spPr/>
        <p:txBody>
          <a:bodyPr/>
          <a:lstStyle/>
          <a:p>
            <a:pPr algn="ctr"/>
            <a:r>
              <a:rPr lang="en-US" altLang="zh-CN" sz="850" dirty="0"/>
              <a:t>-</a:t>
            </a:r>
            <a:fld id="{4BF17FCF-D4DA-449D-A468-DDB7E43619E6}" type="slidenum">
              <a:rPr lang="zh-CN" altLang="en-US" sz="850" dirty="0" smtClean="0"/>
              <a:t>4</a:t>
            </a:fld>
            <a:r>
              <a:rPr lang="en-US" altLang="zh-CN" sz="850" dirty="0"/>
              <a:t>-</a:t>
            </a:r>
            <a:endParaRPr lang="zh-CN" altLang="en-US" sz="850" dirty="0"/>
          </a:p>
        </p:txBody>
      </p:sp>
      <p:sp>
        <p:nvSpPr>
          <p:cNvPr id="4" name="矩形 3"/>
          <p:cNvSpPr>
            <a:spLocks noChangeAspect="1"/>
          </p:cNvSpPr>
          <p:nvPr/>
        </p:nvSpPr>
        <p:spPr>
          <a:xfrm>
            <a:off x="109849" y="1282177"/>
            <a:ext cx="11730379" cy="4134485"/>
          </a:xfrm>
          <a:prstGeom prst="rect">
            <a:avLst/>
          </a:prstGeom>
        </p:spPr>
        <p:txBody>
          <a:bodyPr wrap="square">
            <a:spAutoFit/>
          </a:bodyPr>
          <a:lstStyle/>
          <a:p>
            <a:pPr indent="267970">
              <a:lnSpc>
                <a:spcPct val="120000"/>
              </a:lnSpc>
              <a:tabLst>
                <a:tab pos="1029335" algn="l"/>
                <a:tab pos="1850390" algn="l"/>
                <a:tab pos="2538095" algn="l"/>
                <a:tab pos="3221990" algn="l"/>
              </a:tabLst>
            </a:pPr>
            <a:r>
              <a:rPr lang="en-US" altLang="zh-CN" sz="2200" b="1" dirty="0">
                <a:solidFill>
                  <a:srgbClr val="0070C0"/>
                </a:solidFill>
                <a:latin typeface="Times New Roman" panose="02020603050405020304" charset="0"/>
                <a:cs typeface="Times New Roman" panose="02020603050405020304" charset="0"/>
              </a:rPr>
              <a:t>3.</a:t>
            </a:r>
            <a:r>
              <a:rPr lang="zh-CN" altLang="zh-CN" sz="2200" b="1" dirty="0">
                <a:solidFill>
                  <a:srgbClr val="0070C0"/>
                </a:solidFill>
                <a:latin typeface="Arial" panose="020B0604020202020204" pitchFamily="34" charset="0"/>
                <a:ea typeface="黑体" panose="02010609060101010101" charset="-122"/>
                <a:cs typeface="Times New Roman" panose="02020603050405020304" charset="0"/>
              </a:rPr>
              <a:t>归纳</a:t>
            </a:r>
            <a:r>
              <a:rPr lang="en-US" altLang="zh-CN" sz="2200" b="1" dirty="0">
                <a:solidFill>
                  <a:srgbClr val="0070C0"/>
                </a:solidFill>
                <a:latin typeface="Times New Roman" panose="02020603050405020304" charset="0"/>
                <a:cs typeface="Times New Roman" panose="02020603050405020304" charset="0"/>
              </a:rPr>
              <a:t>“</a:t>
            </a:r>
            <a:r>
              <a:rPr lang="zh-CN" altLang="zh-CN" sz="2200" b="1" dirty="0">
                <a:solidFill>
                  <a:srgbClr val="0070C0"/>
                </a:solidFill>
                <a:latin typeface="Arial" panose="020B0604020202020204" pitchFamily="34" charset="0"/>
                <a:ea typeface="黑体" panose="02010609060101010101" charset="-122"/>
                <a:cs typeface="Times New Roman" panose="02020603050405020304" charset="0"/>
              </a:rPr>
              <a:t>改革背景</a:t>
            </a:r>
            <a:r>
              <a:rPr lang="zh-CN" altLang="zh-CN" sz="2200" b="1" dirty="0">
                <a:ln w="22225">
                  <a:solidFill>
                    <a:schemeClr val="accent2"/>
                  </a:solidFill>
                  <a:prstDash val="solid"/>
                </a:ln>
                <a:solidFill>
                  <a:schemeClr val="accent2">
                    <a:lumMod val="40000"/>
                    <a:lumOff val="60000"/>
                  </a:schemeClr>
                </a:solidFill>
                <a:effectLst/>
                <a:latin typeface="Arial" panose="020B0604020202020204" pitchFamily="34" charset="0"/>
                <a:ea typeface="黑体" panose="02010609060101010101" charset="-122"/>
                <a:cs typeface="Times New Roman" panose="02020603050405020304" charset="0"/>
              </a:rPr>
              <a:t>（包括原因、条件等）</a:t>
            </a:r>
            <a:r>
              <a:rPr lang="en-US" altLang="zh-CN" sz="2200" b="1" dirty="0">
                <a:solidFill>
                  <a:srgbClr val="0070C0"/>
                </a:solidFill>
                <a:latin typeface="Times New Roman" panose="02020603050405020304" charset="0"/>
                <a:cs typeface="Times New Roman" panose="02020603050405020304" charset="0"/>
              </a:rPr>
              <a:t>”</a:t>
            </a:r>
            <a:r>
              <a:rPr lang="zh-CN" altLang="zh-CN" sz="2200" b="1" dirty="0">
                <a:solidFill>
                  <a:srgbClr val="0070C0"/>
                </a:solidFill>
                <a:latin typeface="Arial" panose="020B0604020202020204" pitchFamily="34" charset="0"/>
                <a:ea typeface="黑体" panose="02010609060101010101" charset="-122"/>
                <a:cs typeface="Times New Roman" panose="02020603050405020304" charset="0"/>
              </a:rPr>
              <a:t>的一般方法</a:t>
            </a:r>
          </a:p>
          <a:p>
            <a:pPr indent="267970">
              <a:lnSpc>
                <a:spcPct val="120000"/>
              </a:lnSpc>
              <a:tabLst>
                <a:tab pos="1029335" algn="l"/>
                <a:tab pos="1850390" algn="l"/>
                <a:tab pos="2538095" algn="l"/>
                <a:tab pos="3221990" algn="l"/>
              </a:tabLst>
            </a:pPr>
            <a:endParaRPr lang="zh-CN" altLang="zh-CN" sz="2200" dirty="0">
              <a:solidFill>
                <a:srgbClr val="000000"/>
              </a:solidFill>
              <a:latin typeface="NEU-BZ-S92"/>
              <a:ea typeface="方正书宋_GBK" panose="03000509000000000000" pitchFamily="65" charset="-122"/>
              <a:cs typeface="Times New Roman" panose="02020603050405020304" charset="0"/>
            </a:endParaRPr>
          </a:p>
          <a:p>
            <a:pPr indent="266700" defTabSz="914400" fontAlgn="auto">
              <a:lnSpc>
                <a:spcPct val="150000"/>
              </a:lnSpc>
              <a:tabLst>
                <a:tab pos="1029335" algn="l"/>
                <a:tab pos="1850390" algn="l"/>
                <a:tab pos="2538095" algn="l"/>
                <a:tab pos="3221990" algn="l"/>
              </a:tabLst>
            </a:pPr>
            <a:r>
              <a:rPr lang="en-US" altLang="zh-CN" sz="2000" dirty="0">
                <a:solidFill>
                  <a:srgbClr val="000000"/>
                </a:solidFill>
                <a:latin typeface="Times New Roman" panose="02020603050405020304" charset="0"/>
                <a:cs typeface="Times New Roman" panose="02020603050405020304" charset="0"/>
              </a:rPr>
              <a:t>(1)</a:t>
            </a:r>
            <a:r>
              <a:rPr lang="zh-CN" altLang="zh-CN" sz="2000" dirty="0">
                <a:solidFill>
                  <a:srgbClr val="000000"/>
                </a:solidFill>
                <a:latin typeface="Times New Roman" panose="02020603050405020304" charset="0"/>
                <a:cs typeface="Times New Roman" panose="02020603050405020304" charset="0"/>
              </a:rPr>
              <a:t>社会发展趋势</a:t>
            </a:r>
            <a:r>
              <a:rPr lang="en-US" altLang="zh-CN" sz="2000" dirty="0">
                <a:solidFill>
                  <a:srgbClr val="000000"/>
                </a:solidFill>
                <a:latin typeface="Times New Roman" panose="02020603050405020304" charset="0"/>
                <a:cs typeface="Times New Roman" panose="02020603050405020304" charset="0"/>
              </a:rPr>
              <a:t>:</a:t>
            </a:r>
            <a:r>
              <a:rPr lang="zh-CN" altLang="zh-CN" sz="2000" dirty="0">
                <a:solidFill>
                  <a:srgbClr val="000000"/>
                </a:solidFill>
                <a:latin typeface="Times New Roman" panose="02020603050405020304" charset="0"/>
                <a:cs typeface="Times New Roman" panose="02020603050405020304" charset="0"/>
              </a:rPr>
              <a:t>经济条件</a:t>
            </a:r>
            <a:r>
              <a:rPr lang="en-US" altLang="zh-CN" sz="2000" dirty="0">
                <a:solidFill>
                  <a:srgbClr val="000000"/>
                </a:solidFill>
                <a:latin typeface="Times New Roman" panose="02020603050405020304" charset="0"/>
                <a:cs typeface="Times New Roman" panose="02020603050405020304" charset="0"/>
              </a:rPr>
              <a:t>——</a:t>
            </a:r>
            <a:r>
              <a:rPr lang="zh-CN" altLang="zh-CN" sz="2000" dirty="0">
                <a:solidFill>
                  <a:srgbClr val="FF0000"/>
                </a:solidFill>
                <a:latin typeface="Times New Roman" panose="02020603050405020304" charset="0"/>
                <a:cs typeface="Times New Roman" panose="02020603050405020304" charset="0"/>
              </a:rPr>
              <a:t>根本原因</a:t>
            </a:r>
            <a:r>
              <a:rPr lang="zh-CN" altLang="zh-CN" sz="2000" dirty="0">
                <a:solidFill>
                  <a:srgbClr val="000000"/>
                </a:solidFill>
                <a:latin typeface="Times New Roman" panose="02020603050405020304" charset="0"/>
                <a:cs typeface="Times New Roman" panose="02020603050405020304" charset="0"/>
              </a:rPr>
              <a:t>。</a:t>
            </a:r>
            <a:endParaRPr lang="zh-CN" altLang="zh-CN" sz="2000" dirty="0">
              <a:solidFill>
                <a:srgbClr val="000000"/>
              </a:solidFill>
              <a:latin typeface="NEU-BZ-S92"/>
              <a:ea typeface="方正书宋_GBK" panose="03000509000000000000" pitchFamily="65" charset="-122"/>
              <a:cs typeface="Times New Roman" panose="02020603050405020304" charset="0"/>
            </a:endParaRPr>
          </a:p>
          <a:p>
            <a:pPr indent="266700" defTabSz="914400" fontAlgn="auto">
              <a:lnSpc>
                <a:spcPct val="150000"/>
              </a:lnSpc>
              <a:tabLst>
                <a:tab pos="1029335" algn="l"/>
                <a:tab pos="1850390" algn="l"/>
                <a:tab pos="2538095" algn="l"/>
                <a:tab pos="3221990" algn="l"/>
              </a:tabLst>
            </a:pPr>
            <a:r>
              <a:rPr lang="en-US" altLang="zh-CN" sz="2000" dirty="0">
                <a:solidFill>
                  <a:srgbClr val="000000"/>
                </a:solidFill>
                <a:latin typeface="Times New Roman" panose="02020603050405020304" charset="0"/>
                <a:cs typeface="Times New Roman" panose="02020603050405020304" charset="0"/>
              </a:rPr>
              <a:t>(2)</a:t>
            </a:r>
            <a:r>
              <a:rPr lang="zh-CN" altLang="zh-CN" sz="2000" dirty="0">
                <a:solidFill>
                  <a:srgbClr val="000000"/>
                </a:solidFill>
                <a:latin typeface="Times New Roman" panose="02020603050405020304" charset="0"/>
                <a:cs typeface="Times New Roman" panose="02020603050405020304" charset="0"/>
              </a:rPr>
              <a:t>旧的生产关系阻碍了社会生产力的发展</a:t>
            </a:r>
            <a:r>
              <a:rPr lang="en-US" altLang="zh-CN" sz="2000" dirty="0">
                <a:solidFill>
                  <a:srgbClr val="000000"/>
                </a:solidFill>
                <a:latin typeface="Times New Roman" panose="02020603050405020304" charset="0"/>
                <a:cs typeface="Times New Roman" panose="02020603050405020304" charset="0"/>
              </a:rPr>
              <a:t>——</a:t>
            </a:r>
            <a:r>
              <a:rPr lang="zh-CN" altLang="zh-CN" sz="2000" dirty="0">
                <a:solidFill>
                  <a:srgbClr val="FF0000"/>
                </a:solidFill>
                <a:latin typeface="Times New Roman" panose="02020603050405020304" charset="0"/>
                <a:cs typeface="Times New Roman" panose="02020603050405020304" charset="0"/>
              </a:rPr>
              <a:t>主要原因</a:t>
            </a:r>
            <a:r>
              <a:rPr lang="zh-CN" altLang="zh-CN" sz="2000" dirty="0">
                <a:solidFill>
                  <a:srgbClr val="000000"/>
                </a:solidFill>
                <a:latin typeface="Times New Roman" panose="02020603050405020304" charset="0"/>
                <a:cs typeface="Times New Roman" panose="02020603050405020304" charset="0"/>
              </a:rPr>
              <a:t>。</a:t>
            </a:r>
            <a:endParaRPr lang="zh-CN" altLang="zh-CN" sz="2000" dirty="0">
              <a:solidFill>
                <a:srgbClr val="000000"/>
              </a:solidFill>
              <a:latin typeface="NEU-BZ-S92"/>
              <a:ea typeface="方正书宋_GBK" panose="03000509000000000000" pitchFamily="65" charset="-122"/>
              <a:cs typeface="Times New Roman" panose="02020603050405020304" charset="0"/>
            </a:endParaRPr>
          </a:p>
          <a:p>
            <a:pPr indent="266700" defTabSz="914400" fontAlgn="auto">
              <a:lnSpc>
                <a:spcPct val="150000"/>
              </a:lnSpc>
              <a:tabLst>
                <a:tab pos="1029335" algn="l"/>
                <a:tab pos="1850390" algn="l"/>
                <a:tab pos="2538095" algn="l"/>
                <a:tab pos="3221990" algn="l"/>
              </a:tabLst>
            </a:pPr>
            <a:r>
              <a:rPr lang="en-US" altLang="zh-CN" sz="2000"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(3)</a:t>
            </a:r>
            <a:r>
              <a:rPr lang="zh-CN" altLang="zh-CN" sz="2000"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社会危机</a:t>
            </a:r>
            <a:r>
              <a:rPr lang="en-US" altLang="zh-CN" sz="2000"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a:t>
            </a:r>
            <a:r>
              <a:rPr lang="zh-CN" altLang="zh-CN" sz="2000" dirty="0">
                <a:solidFill>
                  <a:srgbClr val="000000"/>
                </a:solidFill>
                <a:latin typeface="Times New Roman" panose="02020603050405020304" charset="0"/>
                <a:cs typeface="Times New Roman" panose="02020603050405020304" charset="0"/>
              </a:rPr>
              <a:t>内忧</a:t>
            </a:r>
            <a:r>
              <a:rPr lang="en-US" altLang="zh-CN" sz="2000" dirty="0">
                <a:solidFill>
                  <a:srgbClr val="000000"/>
                </a:solidFill>
                <a:latin typeface="Times New Roman" panose="02020603050405020304" charset="0"/>
                <a:cs typeface="Times New Roman" panose="02020603050405020304" charset="0"/>
              </a:rPr>
              <a:t>(</a:t>
            </a:r>
            <a:r>
              <a:rPr lang="zh-CN" altLang="zh-CN" sz="2000" dirty="0">
                <a:solidFill>
                  <a:srgbClr val="000000"/>
                </a:solidFill>
                <a:latin typeface="Times New Roman" panose="02020603050405020304" charset="0"/>
                <a:cs typeface="Times New Roman" panose="02020603050405020304" charset="0"/>
              </a:rPr>
              <a:t>财政危机、社会矛盾等</a:t>
            </a:r>
            <a:r>
              <a:rPr lang="en-US" altLang="zh-CN" sz="2000" dirty="0">
                <a:solidFill>
                  <a:srgbClr val="000000"/>
                </a:solidFill>
                <a:latin typeface="Times New Roman" panose="02020603050405020304" charset="0"/>
                <a:cs typeface="Times New Roman" panose="02020603050405020304" charset="0"/>
              </a:rPr>
              <a:t>)</a:t>
            </a:r>
            <a:r>
              <a:rPr lang="zh-CN" altLang="zh-CN" sz="2000" dirty="0">
                <a:solidFill>
                  <a:srgbClr val="000000"/>
                </a:solidFill>
                <a:latin typeface="Times New Roman" panose="02020603050405020304" charset="0"/>
                <a:cs typeface="Times New Roman" panose="02020603050405020304" charset="0"/>
              </a:rPr>
              <a:t>、</a:t>
            </a:r>
            <a:r>
              <a:rPr lang="en-US" altLang="zh-CN" sz="2000" dirty="0">
                <a:solidFill>
                  <a:srgbClr val="000000"/>
                </a:solidFill>
                <a:latin typeface="Times New Roman" panose="02020603050405020304" charset="0"/>
                <a:cs typeface="Times New Roman" panose="02020603050405020304" charset="0"/>
              </a:rPr>
              <a:t>——</a:t>
            </a:r>
            <a:r>
              <a:rPr lang="zh-CN" altLang="zh-CN" sz="2000" dirty="0">
                <a:solidFill>
                  <a:srgbClr val="000000"/>
                </a:solidFill>
                <a:latin typeface="Times New Roman" panose="02020603050405020304" charset="0"/>
                <a:cs typeface="Times New Roman" panose="02020603050405020304" charset="0"/>
              </a:rPr>
              <a:t>必要条件。</a:t>
            </a:r>
            <a:endParaRPr lang="zh-CN" altLang="zh-CN" sz="2000" dirty="0">
              <a:solidFill>
                <a:srgbClr val="000000"/>
              </a:solidFill>
              <a:latin typeface="NEU-BZ-S92"/>
              <a:ea typeface="方正书宋_GBK" panose="03000509000000000000" pitchFamily="65" charset="-122"/>
              <a:cs typeface="Times New Roman" panose="02020603050405020304" charset="0"/>
            </a:endParaRPr>
          </a:p>
          <a:p>
            <a:pPr indent="266700" defTabSz="914400" fontAlgn="auto">
              <a:lnSpc>
                <a:spcPct val="150000"/>
              </a:lnSpc>
              <a:tabLst>
                <a:tab pos="1029335" algn="l"/>
                <a:tab pos="1850390" algn="l"/>
                <a:tab pos="2538095" algn="l"/>
                <a:tab pos="3221990" algn="l"/>
              </a:tabLst>
            </a:pPr>
            <a:r>
              <a:rPr lang="en-US" altLang="zh-CN" sz="2000" dirty="0">
                <a:solidFill>
                  <a:srgbClr val="000000"/>
                </a:solidFill>
                <a:latin typeface="Times New Roman" panose="02020603050405020304" charset="0"/>
                <a:cs typeface="Times New Roman" panose="02020603050405020304" charset="0"/>
              </a:rPr>
              <a:t>(4)</a:t>
            </a:r>
            <a:r>
              <a:rPr lang="zh-CN" altLang="zh-CN" sz="2000" dirty="0">
                <a:solidFill>
                  <a:srgbClr val="000000"/>
                </a:solidFill>
                <a:latin typeface="Times New Roman" panose="02020603050405020304" charset="0"/>
                <a:cs typeface="Times New Roman" panose="02020603050405020304" charset="0"/>
              </a:rPr>
              <a:t>改革力量</a:t>
            </a:r>
            <a:r>
              <a:rPr lang="en-US" altLang="zh-CN" sz="2000" dirty="0">
                <a:solidFill>
                  <a:srgbClr val="000000"/>
                </a:solidFill>
                <a:latin typeface="Times New Roman" panose="02020603050405020304" charset="0"/>
                <a:cs typeface="Times New Roman" panose="02020603050405020304" charset="0"/>
              </a:rPr>
              <a:t>:</a:t>
            </a:r>
            <a:r>
              <a:rPr lang="zh-CN" altLang="zh-CN" sz="2000" dirty="0">
                <a:solidFill>
                  <a:schemeClr val="accent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阶级条件</a:t>
            </a:r>
            <a:r>
              <a:rPr lang="zh-CN" altLang="zh-CN" sz="2000" dirty="0">
                <a:solidFill>
                  <a:srgbClr val="000000"/>
                </a:solidFill>
                <a:latin typeface="Times New Roman" panose="02020603050405020304" charset="0"/>
                <a:cs typeface="Times New Roman" panose="02020603050405020304" charset="0"/>
              </a:rPr>
              <a:t>。</a:t>
            </a:r>
            <a:endParaRPr lang="zh-CN" altLang="zh-CN" sz="2000" dirty="0">
              <a:solidFill>
                <a:srgbClr val="000000"/>
              </a:solidFill>
              <a:latin typeface="NEU-BZ-S92"/>
              <a:ea typeface="方正书宋_GBK" panose="03000509000000000000" pitchFamily="65" charset="-122"/>
              <a:cs typeface="Times New Roman" panose="02020603050405020304" charset="0"/>
            </a:endParaRPr>
          </a:p>
          <a:p>
            <a:pPr indent="266700" defTabSz="914400" fontAlgn="auto">
              <a:lnSpc>
                <a:spcPct val="150000"/>
              </a:lnSpc>
              <a:tabLst>
                <a:tab pos="1029335" algn="l"/>
                <a:tab pos="1850390" algn="l"/>
                <a:tab pos="2538095" algn="l"/>
                <a:tab pos="3221990" algn="l"/>
              </a:tabLst>
            </a:pPr>
            <a:r>
              <a:rPr lang="en-US" altLang="zh-CN" sz="2000" dirty="0">
                <a:solidFill>
                  <a:srgbClr val="000000"/>
                </a:solidFill>
                <a:latin typeface="Times New Roman" panose="02020603050405020304" charset="0"/>
                <a:cs typeface="Times New Roman" panose="02020603050405020304" charset="0"/>
              </a:rPr>
              <a:t>(5)</a:t>
            </a:r>
            <a:r>
              <a:rPr lang="zh-CN" altLang="zh-CN" sz="2000" dirty="0">
                <a:solidFill>
                  <a:srgbClr val="000000"/>
                </a:solidFill>
                <a:latin typeface="Times New Roman" panose="02020603050405020304" charset="0"/>
                <a:cs typeface="Times New Roman" panose="02020603050405020304" charset="0"/>
              </a:rPr>
              <a:t>改革及支持者的</a:t>
            </a:r>
            <a:r>
              <a:rPr lang="zh-CN" altLang="zh-CN" sz="2000" dirty="0">
                <a:solidFill>
                  <a:srgbClr val="FF0000"/>
                </a:solidFill>
                <a:latin typeface="Times New Roman" panose="02020603050405020304" charset="0"/>
                <a:cs typeface="Times New Roman" panose="02020603050405020304" charset="0"/>
              </a:rPr>
              <a:t>革新意识</a:t>
            </a:r>
            <a:r>
              <a:rPr lang="en-US" altLang="zh-CN" sz="2000" dirty="0">
                <a:solidFill>
                  <a:srgbClr val="000000"/>
                </a:solidFill>
                <a:latin typeface="Times New Roman" panose="02020603050405020304" charset="0"/>
                <a:cs typeface="Times New Roman" panose="02020603050405020304" charset="0"/>
              </a:rPr>
              <a:t>:</a:t>
            </a:r>
            <a:r>
              <a:rPr lang="zh-CN" altLang="zh-CN" sz="2000" dirty="0">
                <a:solidFill>
                  <a:srgbClr val="000000"/>
                </a:solidFill>
                <a:latin typeface="Times New Roman" panose="02020603050405020304" charset="0"/>
                <a:cs typeface="Times New Roman" panose="02020603050405020304" charset="0"/>
              </a:rPr>
              <a:t>思想条件</a:t>
            </a:r>
            <a:r>
              <a:rPr lang="en-US" altLang="zh-CN" sz="2000" dirty="0">
                <a:solidFill>
                  <a:srgbClr val="000000"/>
                </a:solidFill>
                <a:latin typeface="Times New Roman" panose="02020603050405020304" charset="0"/>
                <a:cs typeface="Times New Roman" panose="02020603050405020304" charset="0"/>
              </a:rPr>
              <a:t>——</a:t>
            </a:r>
            <a:r>
              <a:rPr lang="zh-CN" altLang="zh-CN" sz="2000" dirty="0">
                <a:solidFill>
                  <a:srgbClr val="000000"/>
                </a:solidFill>
                <a:latin typeface="Times New Roman" panose="02020603050405020304" charset="0"/>
                <a:cs typeface="Times New Roman" panose="02020603050405020304" charset="0"/>
              </a:rPr>
              <a:t>主观条件。</a:t>
            </a:r>
            <a:endParaRPr lang="zh-CN" altLang="zh-CN" sz="2000" dirty="0">
              <a:solidFill>
                <a:srgbClr val="000000"/>
              </a:solidFill>
              <a:latin typeface="NEU-BZ-S92"/>
              <a:ea typeface="方正书宋_GBK" panose="03000509000000000000" pitchFamily="65" charset="-122"/>
              <a:cs typeface="Times New Roman" panose="02020603050405020304" charset="0"/>
            </a:endParaRPr>
          </a:p>
          <a:p>
            <a:pPr indent="266700" defTabSz="914400" fontAlgn="auto">
              <a:lnSpc>
                <a:spcPct val="150000"/>
              </a:lnSpc>
              <a:tabLst>
                <a:tab pos="1029335" algn="l"/>
                <a:tab pos="1850390" algn="l"/>
                <a:tab pos="2538095" algn="l"/>
                <a:tab pos="3221990" algn="l"/>
              </a:tabLst>
            </a:pPr>
            <a:r>
              <a:rPr lang="en-US" altLang="zh-CN" sz="2000" dirty="0">
                <a:solidFill>
                  <a:srgbClr val="000000"/>
                </a:solidFill>
                <a:latin typeface="Times New Roman" panose="02020603050405020304" charset="0"/>
                <a:cs typeface="Times New Roman" panose="02020603050405020304" charset="0"/>
              </a:rPr>
              <a:t>(6)</a:t>
            </a:r>
            <a:r>
              <a:rPr lang="zh-CN" altLang="zh-CN" sz="2000" dirty="0">
                <a:solidFill>
                  <a:srgbClr val="000000"/>
                </a:solidFill>
                <a:latin typeface="Times New Roman" panose="02020603050405020304" charset="0"/>
                <a:cs typeface="Times New Roman" panose="02020603050405020304" charset="0"/>
              </a:rPr>
              <a:t>外部因素</a:t>
            </a:r>
            <a:r>
              <a:rPr lang="en-US" altLang="zh-CN" sz="2000" dirty="0">
                <a:solidFill>
                  <a:srgbClr val="000000"/>
                </a:solidFill>
                <a:latin typeface="Times New Roman" panose="02020603050405020304" charset="0"/>
                <a:cs typeface="Times New Roman" panose="02020603050405020304" charset="0"/>
              </a:rPr>
              <a:t>:</a:t>
            </a:r>
            <a:r>
              <a:rPr lang="zh-CN" altLang="zh-CN" sz="2000" dirty="0">
                <a:solidFill>
                  <a:srgbClr val="000000"/>
                </a:solidFill>
                <a:latin typeface="Times New Roman" panose="02020603050405020304" charset="0"/>
                <a:cs typeface="Times New Roman" panose="02020603050405020304" charset="0"/>
              </a:rPr>
              <a:t>催化剂、促进因素、</a:t>
            </a:r>
            <a:r>
              <a:rPr lang="zh-CN" altLang="zh-CN" sz="2000" dirty="0">
                <a:solidFill>
                  <a:srgbClr val="000000"/>
                </a:solidFill>
                <a:latin typeface="Times New Roman" panose="02020603050405020304" charset="0"/>
                <a:cs typeface="Times New Roman" panose="02020603050405020304" charset="0"/>
                <a:sym typeface="+mn-ea"/>
              </a:rPr>
              <a:t>外患</a:t>
            </a:r>
            <a:r>
              <a:rPr lang="en-US" altLang="zh-CN" sz="2000" dirty="0">
                <a:solidFill>
                  <a:srgbClr val="000000"/>
                </a:solidFill>
                <a:latin typeface="Times New Roman" panose="02020603050405020304" charset="0"/>
                <a:cs typeface="Times New Roman" panose="02020603050405020304" charset="0"/>
                <a:sym typeface="+mn-ea"/>
              </a:rPr>
              <a:t>(</a:t>
            </a:r>
            <a:r>
              <a:rPr lang="zh-CN" altLang="zh-CN" sz="2000" dirty="0">
                <a:solidFill>
                  <a:srgbClr val="000000"/>
                </a:solidFill>
                <a:latin typeface="Times New Roman" panose="02020603050405020304" charset="0"/>
                <a:cs typeface="Times New Roman" panose="02020603050405020304" charset="0"/>
                <a:sym typeface="+mn-ea"/>
              </a:rPr>
              <a:t>民族危机</a:t>
            </a:r>
            <a:r>
              <a:rPr lang="en-US" altLang="zh-CN" sz="2000" dirty="0">
                <a:solidFill>
                  <a:srgbClr val="000000"/>
                </a:solidFill>
                <a:latin typeface="Times New Roman" panose="02020603050405020304" charset="0"/>
                <a:cs typeface="Times New Roman" panose="02020603050405020304" charset="0"/>
                <a:sym typeface="+mn-ea"/>
              </a:rPr>
              <a:t>)</a:t>
            </a:r>
            <a:endParaRPr lang="zh-CN" altLang="zh-CN" sz="2000" dirty="0">
              <a:solidFill>
                <a:srgbClr val="000000"/>
              </a:solidFill>
              <a:latin typeface="Times New Roman" panose="02020603050405020304" charset="0"/>
              <a:cs typeface="Times New Roman" panose="02020603050405020304" charset="0"/>
            </a:endParaRPr>
          </a:p>
          <a:p>
            <a:pPr indent="266700" defTabSz="914400" fontAlgn="auto">
              <a:lnSpc>
                <a:spcPct val="150000"/>
              </a:lnSpc>
              <a:tabLst>
                <a:tab pos="1029335" algn="l"/>
                <a:tab pos="1850390" algn="l"/>
                <a:tab pos="2538095" algn="l"/>
                <a:tab pos="3221990" algn="l"/>
              </a:tabLst>
            </a:pPr>
            <a:r>
              <a:rPr lang="en-US" altLang="zh-CN" sz="2000" b="1" dirty="0">
                <a:solidFill>
                  <a:srgbClr val="000000"/>
                </a:solidFill>
                <a:latin typeface="宋体" panose="02010600030101010101" pitchFamily="2" charset="-122"/>
                <a:ea typeface="宋体" panose="02010600030101010101" pitchFamily="2" charset="-122"/>
                <a:cs typeface="Times New Roman" panose="02020603050405020304" charset="0"/>
              </a:rPr>
              <a:t>(7)</a:t>
            </a:r>
            <a:r>
              <a:rPr lang="zh-CN" altLang="en-US" sz="2000" b="1" dirty="0">
                <a:solidFill>
                  <a:srgbClr val="000000"/>
                </a:solidFill>
                <a:latin typeface="宋体" panose="02010600030101010101" pitchFamily="2" charset="-122"/>
                <a:ea typeface="宋体" panose="02010600030101010101" pitchFamily="2" charset="-122"/>
                <a:cs typeface="Times New Roman" panose="02020603050405020304" charset="0"/>
              </a:rPr>
              <a:t>导火线：直接原因</a:t>
            </a:r>
          </a:p>
        </p:txBody>
      </p:sp>
      <p:sp>
        <p:nvSpPr>
          <p:cNvPr id="3" name="直角双向箭头 2"/>
          <p:cNvSpPr/>
          <p:nvPr/>
        </p:nvSpPr>
        <p:spPr>
          <a:xfrm flipV="1">
            <a:off x="5021953" y="2333047"/>
            <a:ext cx="1225486" cy="369551"/>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直角双向箭头 4"/>
          <p:cNvSpPr/>
          <p:nvPr/>
        </p:nvSpPr>
        <p:spPr>
          <a:xfrm flipV="1">
            <a:off x="6623340" y="2775619"/>
            <a:ext cx="378440" cy="589249"/>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400">
        <p:blinds/>
      </p:transition>
    </mc:Choice>
    <mc:Fallback xmlns="">
      <p:transition spd="slow">
        <p:blind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3" grpId="1" animBg="1"/>
      <p:bldP spid="5" grpId="0" bldLvl="0" animBg="1"/>
      <p:bldP spid="5"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灯片编号占位符 1"/>
          <p:cNvSpPr>
            <a:spLocks noGrp="1"/>
          </p:cNvSpPr>
          <p:nvPr>
            <p:ph type="sldNum" sz="quarter" idx="4"/>
          </p:nvPr>
        </p:nvSpPr>
        <p:spPr/>
        <p:txBody>
          <a:bodyPr/>
          <a:lstStyle/>
          <a:p>
            <a:pPr algn="ctr"/>
            <a:r>
              <a:rPr lang="en-US" altLang="zh-CN" sz="850" dirty="0"/>
              <a:t>-</a:t>
            </a:r>
            <a:fld id="{4BF17FCF-D4DA-449D-A468-DDB7E43619E6}" type="slidenum">
              <a:rPr lang="zh-CN" altLang="en-US" sz="850" dirty="0" smtClean="0"/>
              <a:t>5</a:t>
            </a:fld>
            <a:r>
              <a:rPr lang="en-US" altLang="zh-CN" sz="850" dirty="0"/>
              <a:t>-</a:t>
            </a:r>
            <a:endParaRPr lang="zh-CN" altLang="en-US" sz="850" dirty="0"/>
          </a:p>
        </p:txBody>
      </p:sp>
      <p:sp>
        <p:nvSpPr>
          <p:cNvPr id="5" name="矩形 4"/>
          <p:cNvSpPr>
            <a:spLocks noChangeAspect="1"/>
          </p:cNvSpPr>
          <p:nvPr/>
        </p:nvSpPr>
        <p:spPr>
          <a:xfrm>
            <a:off x="46353" y="549425"/>
            <a:ext cx="12099295" cy="2306955"/>
          </a:xfrm>
          <a:prstGeom prst="rect">
            <a:avLst/>
          </a:prstGeom>
        </p:spPr>
        <p:txBody>
          <a:bodyPr wrap="square">
            <a:spAutoFit/>
          </a:bodyPr>
          <a:lstStyle/>
          <a:p>
            <a:pPr indent="0" algn="l" defTabSz="914400" fontAlgn="auto">
              <a:lnSpc>
                <a:spcPct val="150000"/>
              </a:lnSpc>
              <a:buClrTx/>
              <a:buSzTx/>
              <a:buFontTx/>
              <a:tabLst>
                <a:tab pos="1029335" algn="l"/>
                <a:tab pos="1850390" algn="l"/>
                <a:tab pos="2538095" algn="l"/>
                <a:tab pos="3221990" algn="l"/>
              </a:tabLst>
            </a:pPr>
            <a:r>
              <a:rPr lang="en-US" altLang="zh-CN" sz="2400" b="1" dirty="0">
                <a:solidFill>
                  <a:srgbClr val="0070C0"/>
                </a:solidFill>
                <a:latin typeface="Times New Roman" panose="02020603050405020304" charset="0"/>
                <a:cs typeface="Times New Roman" panose="02020603050405020304" charset="0"/>
              </a:rPr>
              <a:t>4.归纳“改革结局”的一般方法</a:t>
            </a:r>
          </a:p>
          <a:p>
            <a:pPr indent="0" defTabSz="914400" fontAlgn="auto">
              <a:lnSpc>
                <a:spcPct val="150000"/>
              </a:lnSpc>
              <a:tabLst>
                <a:tab pos="1029335" algn="l"/>
                <a:tab pos="1850390" algn="l"/>
                <a:tab pos="2538095" algn="l"/>
                <a:tab pos="3221990" algn="l"/>
              </a:tabLst>
            </a:pPr>
            <a:r>
              <a:rPr lang="en-US" altLang="zh-CN" sz="2400" dirty="0">
                <a:solidFill>
                  <a:srgbClr val="FF0000"/>
                </a:solidFill>
                <a:latin typeface="Times New Roman" panose="02020603050405020304" charset="0"/>
                <a:cs typeface="Times New Roman" panose="02020603050405020304" charset="0"/>
              </a:rPr>
              <a:t>(1)</a:t>
            </a:r>
            <a:r>
              <a:rPr lang="zh-CN" altLang="zh-CN" sz="2400" dirty="0">
                <a:solidFill>
                  <a:srgbClr val="FF0000"/>
                </a:solidFill>
                <a:latin typeface="Times New Roman" panose="02020603050405020304" charset="0"/>
                <a:cs typeface="Times New Roman" panose="02020603050405020304" charset="0"/>
              </a:rPr>
              <a:t>如何评定</a:t>
            </a:r>
            <a:r>
              <a:rPr lang="en-US" altLang="zh-CN" sz="2400" dirty="0">
                <a:solidFill>
                  <a:srgbClr val="FF0000"/>
                </a:solidFill>
                <a:latin typeface="Times New Roman" panose="02020603050405020304" charset="0"/>
                <a:cs typeface="Times New Roman" panose="02020603050405020304" charset="0"/>
              </a:rPr>
              <a:t>“</a:t>
            </a:r>
            <a:r>
              <a:rPr lang="zh-CN" altLang="zh-CN" sz="2400" dirty="0">
                <a:solidFill>
                  <a:srgbClr val="FF0000"/>
                </a:solidFill>
                <a:latin typeface="Times New Roman" panose="02020603050405020304" charset="0"/>
                <a:cs typeface="Times New Roman" panose="02020603050405020304" charset="0"/>
              </a:rPr>
              <a:t>改革的结果</a:t>
            </a:r>
            <a:r>
              <a:rPr lang="en-US" altLang="zh-CN" sz="2400" dirty="0">
                <a:solidFill>
                  <a:srgbClr val="FF0000"/>
                </a:solidFill>
                <a:latin typeface="Times New Roman" panose="02020603050405020304" charset="0"/>
                <a:cs typeface="Times New Roman" panose="02020603050405020304" charset="0"/>
              </a:rPr>
              <a:t>”</a:t>
            </a:r>
            <a:endParaRPr lang="zh-CN" altLang="zh-CN" sz="2400" dirty="0">
              <a:solidFill>
                <a:srgbClr val="FF0000"/>
              </a:solidFill>
              <a:latin typeface="NEU-BZ-S92"/>
              <a:ea typeface="方正书宋_GBK" panose="03000509000000000000" pitchFamily="65" charset="-122"/>
              <a:cs typeface="Times New Roman" panose="02020603050405020304" charset="0"/>
            </a:endParaRPr>
          </a:p>
          <a:p>
            <a:pPr indent="0" defTabSz="914400" fontAlgn="auto">
              <a:lnSpc>
                <a:spcPct val="150000"/>
              </a:lnSpc>
              <a:tabLst>
                <a:tab pos="1029335" algn="l"/>
                <a:tab pos="1850390" algn="l"/>
                <a:tab pos="2538095" algn="l"/>
                <a:tab pos="3221990" algn="l"/>
              </a:tabLst>
            </a:pPr>
            <a:r>
              <a:rPr lang="zh-CN" altLang="zh-CN" sz="2400" dirty="0">
                <a:solidFill>
                  <a:srgbClr val="000000"/>
                </a:solidFill>
                <a:latin typeface="Times New Roman" panose="02020603050405020304" charset="0"/>
                <a:cs typeface="Times New Roman" panose="02020603050405020304" charset="0"/>
              </a:rPr>
              <a:t>    是否达到了</a:t>
            </a:r>
            <a:r>
              <a:rPr lang="zh-CN" altLang="zh-CN" sz="2400"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预期目标</a:t>
            </a:r>
            <a:r>
              <a:rPr lang="en-US" altLang="zh-CN" sz="2400"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a:t>
            </a:r>
            <a:r>
              <a:rPr lang="zh-CN" altLang="zh-CN" sz="2400" dirty="0">
                <a:solidFill>
                  <a:srgbClr val="000000"/>
                </a:solidFill>
                <a:latin typeface="Times New Roman" panose="02020603050405020304" charset="0"/>
                <a:cs typeface="Times New Roman" panose="02020603050405020304" charset="0"/>
              </a:rPr>
              <a:t>二是改革</a:t>
            </a:r>
            <a:r>
              <a:rPr lang="zh-CN" altLang="zh-CN" sz="2400"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是否被中断</a:t>
            </a:r>
            <a:r>
              <a:rPr lang="zh-CN" altLang="zh-CN" sz="2400" dirty="0">
                <a:solidFill>
                  <a:srgbClr val="000000"/>
                </a:solidFill>
                <a:latin typeface="Times New Roman" panose="02020603050405020304" charset="0"/>
                <a:cs typeface="Times New Roman" panose="02020603050405020304" charset="0"/>
              </a:rPr>
              <a:t>。</a:t>
            </a:r>
          </a:p>
          <a:p>
            <a:pPr indent="0" defTabSz="914400" fontAlgn="auto">
              <a:lnSpc>
                <a:spcPct val="150000"/>
              </a:lnSpc>
              <a:tabLst>
                <a:tab pos="1029335" algn="l"/>
                <a:tab pos="1850390" algn="l"/>
                <a:tab pos="2538095" algn="l"/>
                <a:tab pos="3221990" algn="l"/>
              </a:tabLst>
            </a:pPr>
            <a:r>
              <a:rPr lang="en-US" altLang="zh-CN" sz="2400" dirty="0">
                <a:solidFill>
                  <a:srgbClr val="000000"/>
                </a:solidFill>
                <a:latin typeface="Times New Roman" panose="02020603050405020304" charset="0"/>
                <a:cs typeface="Times New Roman" panose="02020603050405020304" charset="0"/>
              </a:rPr>
              <a:t> </a:t>
            </a:r>
            <a:r>
              <a:rPr lang="zh-CN" altLang="zh-CN" sz="2400" dirty="0">
                <a:solidFill>
                  <a:srgbClr val="0070C0"/>
                </a:solidFill>
                <a:latin typeface="Times New Roman" panose="02020603050405020304" charset="0"/>
                <a:cs typeface="Times New Roman" panose="02020603050405020304" charset="0"/>
              </a:rPr>
              <a:t>（四个标准：生产力、潮流、民心、文明的演进）</a:t>
            </a:r>
            <a:endParaRPr lang="zh-CN" altLang="zh-CN" sz="2400" dirty="0">
              <a:solidFill>
                <a:srgbClr val="0070C0"/>
              </a:solidFill>
              <a:latin typeface="Times New Roman" panose="02020603050405020304" charset="0"/>
              <a:ea typeface="方正书宋_GBK" panose="03000509000000000000" pitchFamily="65" charset="-122"/>
              <a:cs typeface="Times New Roman" panose="02020603050405020304" charset="0"/>
            </a:endParaRPr>
          </a:p>
        </p:txBody>
      </p:sp>
      <p:sp>
        <p:nvSpPr>
          <p:cNvPr id="2" name="矩形 1"/>
          <p:cNvSpPr>
            <a:spLocks noChangeAspect="1"/>
          </p:cNvSpPr>
          <p:nvPr/>
        </p:nvSpPr>
        <p:spPr>
          <a:xfrm>
            <a:off x="179061" y="2942615"/>
            <a:ext cx="11661803" cy="3192780"/>
          </a:xfrm>
          <a:prstGeom prst="rect">
            <a:avLst/>
          </a:prstGeom>
        </p:spPr>
        <p:txBody>
          <a:bodyPr wrap="square">
            <a:spAutoFit/>
          </a:bodyPr>
          <a:lstStyle/>
          <a:p>
            <a:pPr indent="266700">
              <a:lnSpc>
                <a:spcPct val="120000"/>
              </a:lnSpc>
              <a:tabLst>
                <a:tab pos="1029335" algn="l"/>
                <a:tab pos="1850390" algn="l"/>
                <a:tab pos="2538095" algn="l"/>
                <a:tab pos="3221990" algn="l"/>
              </a:tabLst>
            </a:pPr>
            <a:r>
              <a:rPr lang="en-US" altLang="zh-CN" sz="2400" dirty="0">
                <a:solidFill>
                  <a:srgbClr val="FF0000"/>
                </a:solidFill>
                <a:latin typeface="Times New Roman" panose="02020603050405020304" charset="0"/>
                <a:cs typeface="Times New Roman" panose="02020603050405020304" charset="0"/>
              </a:rPr>
              <a:t>(2)</a:t>
            </a:r>
            <a:r>
              <a:rPr lang="zh-CN" altLang="zh-CN" sz="2400" dirty="0">
                <a:solidFill>
                  <a:srgbClr val="FF0000"/>
                </a:solidFill>
                <a:latin typeface="Times New Roman" panose="02020603050405020304" charset="0"/>
                <a:cs typeface="Times New Roman" panose="02020603050405020304" charset="0"/>
              </a:rPr>
              <a:t>如何分析</a:t>
            </a:r>
            <a:r>
              <a:rPr lang="en-US" altLang="zh-CN" sz="2400" dirty="0">
                <a:solidFill>
                  <a:srgbClr val="FF0000"/>
                </a:solidFill>
                <a:latin typeface="Times New Roman" panose="02020603050405020304" charset="0"/>
                <a:cs typeface="Times New Roman" panose="02020603050405020304" charset="0"/>
              </a:rPr>
              <a:t>“</a:t>
            </a:r>
            <a:r>
              <a:rPr lang="zh-CN" altLang="zh-CN" sz="2400" dirty="0">
                <a:solidFill>
                  <a:srgbClr val="FF0000"/>
                </a:solidFill>
                <a:latin typeface="Times New Roman" panose="02020603050405020304" charset="0"/>
                <a:cs typeface="Times New Roman" panose="02020603050405020304" charset="0"/>
              </a:rPr>
              <a:t>改革成败的原因</a:t>
            </a:r>
            <a:r>
              <a:rPr lang="en-US" altLang="zh-CN" sz="2400" dirty="0">
                <a:solidFill>
                  <a:srgbClr val="FF0000"/>
                </a:solidFill>
                <a:latin typeface="Times New Roman" panose="02020603050405020304" charset="0"/>
                <a:cs typeface="Times New Roman" panose="02020603050405020304" charset="0"/>
              </a:rPr>
              <a:t>”</a:t>
            </a:r>
            <a:endParaRPr lang="zh-CN" altLang="zh-CN" sz="2400" dirty="0">
              <a:solidFill>
                <a:srgbClr val="FF0000"/>
              </a:solidFill>
              <a:latin typeface="NEU-BZ-S92"/>
              <a:ea typeface="方正书宋_GBK" panose="03000509000000000000" pitchFamily="65" charset="-122"/>
              <a:cs typeface="Times New Roman" panose="02020603050405020304" charset="0"/>
            </a:endParaRPr>
          </a:p>
          <a:p>
            <a:pPr indent="266700">
              <a:lnSpc>
                <a:spcPct val="120000"/>
              </a:lnSpc>
              <a:tabLst>
                <a:tab pos="1029335" algn="l"/>
                <a:tab pos="1850390" algn="l"/>
                <a:tab pos="2538095" algn="l"/>
                <a:tab pos="3221990" algn="l"/>
              </a:tabLst>
            </a:pPr>
            <a:r>
              <a:rPr lang="en-US" altLang="zh-CN" sz="2400" dirty="0">
                <a:solidFill>
                  <a:srgbClr val="000000"/>
                </a:solidFill>
                <a:latin typeface="宋体" panose="02010600030101010101" pitchFamily="2" charset="-122"/>
                <a:ea typeface="方正书宋_GBK" panose="03000509000000000000" pitchFamily="65" charset="-122"/>
                <a:cs typeface="Times New Roman" panose="02020603050405020304" charset="0"/>
              </a:rPr>
              <a:t>①</a:t>
            </a:r>
            <a:r>
              <a:rPr lang="zh-CN" altLang="zh-CN" sz="2400" dirty="0">
                <a:solidFill>
                  <a:srgbClr val="000000"/>
                </a:solidFill>
                <a:latin typeface="Times New Roman" panose="02020603050405020304" charset="0"/>
                <a:cs typeface="Times New Roman" panose="02020603050405020304" charset="0"/>
              </a:rPr>
              <a:t>看是否适合</a:t>
            </a:r>
            <a:r>
              <a:rPr lang="zh-CN" altLang="zh-CN" sz="2400" dirty="0">
                <a:solidFill>
                  <a:srgbClr val="FF0000"/>
                </a:solidFill>
                <a:latin typeface="Times New Roman" panose="02020603050405020304" charset="0"/>
                <a:cs typeface="Times New Roman" panose="02020603050405020304" charset="0"/>
              </a:rPr>
              <a:t>潮流、国情、客观实际</a:t>
            </a:r>
            <a:r>
              <a:rPr lang="zh-CN" altLang="zh-CN" sz="2400" dirty="0">
                <a:solidFill>
                  <a:srgbClr val="000000"/>
                </a:solidFill>
                <a:latin typeface="Times New Roman" panose="02020603050405020304" charset="0"/>
                <a:cs typeface="Times New Roman" panose="02020603050405020304" charset="0"/>
              </a:rPr>
              <a:t>。</a:t>
            </a:r>
            <a:endParaRPr lang="zh-CN" altLang="zh-CN" sz="2400" dirty="0">
              <a:solidFill>
                <a:srgbClr val="000000"/>
              </a:solidFill>
              <a:latin typeface="NEU-BZ-S92"/>
              <a:ea typeface="方正书宋_GBK" panose="03000509000000000000" pitchFamily="65" charset="-122"/>
              <a:cs typeface="Times New Roman" panose="02020603050405020304" charset="0"/>
            </a:endParaRPr>
          </a:p>
          <a:p>
            <a:pPr indent="266700">
              <a:lnSpc>
                <a:spcPct val="120000"/>
              </a:lnSpc>
              <a:tabLst>
                <a:tab pos="1029335" algn="l"/>
                <a:tab pos="1850390" algn="l"/>
                <a:tab pos="2538095" algn="l"/>
                <a:tab pos="3221990" algn="l"/>
              </a:tabLst>
            </a:pPr>
            <a:r>
              <a:rPr lang="en-US" altLang="zh-CN" sz="2400" dirty="0">
                <a:solidFill>
                  <a:srgbClr val="000000"/>
                </a:solidFill>
                <a:latin typeface="宋体" panose="02010600030101010101" pitchFamily="2" charset="-122"/>
                <a:ea typeface="方正书宋_GBK" panose="03000509000000000000" pitchFamily="65" charset="-122"/>
                <a:cs typeface="Times New Roman" panose="02020603050405020304" charset="0"/>
              </a:rPr>
              <a:t>②</a:t>
            </a:r>
            <a:r>
              <a:rPr lang="zh-CN" altLang="zh-CN" sz="2400" dirty="0">
                <a:solidFill>
                  <a:srgbClr val="000000"/>
                </a:solidFill>
                <a:latin typeface="Times New Roman" panose="02020603050405020304" charset="0"/>
                <a:cs typeface="Times New Roman" panose="02020603050405020304" charset="0"/>
              </a:rPr>
              <a:t>看当时力量对比</a:t>
            </a:r>
            <a:r>
              <a:rPr lang="en-US" altLang="zh-CN" sz="2400" dirty="0">
                <a:solidFill>
                  <a:srgbClr val="000000"/>
                </a:solidFill>
                <a:latin typeface="Times New Roman" panose="02020603050405020304" charset="0"/>
                <a:cs typeface="Times New Roman" panose="02020603050405020304" charset="0"/>
              </a:rPr>
              <a:t>:</a:t>
            </a:r>
            <a:r>
              <a:rPr lang="zh-CN" altLang="zh-CN" sz="2400" dirty="0">
                <a:solidFill>
                  <a:srgbClr val="000000"/>
                </a:solidFill>
                <a:latin typeface="Times New Roman" panose="02020603050405020304" charset="0"/>
                <a:cs typeface="Times New Roman" panose="02020603050405020304" charset="0"/>
              </a:rPr>
              <a:t>阻力和支持力量两方面去分析</a:t>
            </a:r>
            <a:r>
              <a:rPr lang="en-US" altLang="zh-CN" sz="2400" dirty="0">
                <a:solidFill>
                  <a:srgbClr val="000000"/>
                </a:solidFill>
                <a:latin typeface="Times New Roman" panose="02020603050405020304" charset="0"/>
                <a:cs typeface="Times New Roman" panose="02020603050405020304" charset="0"/>
              </a:rPr>
              <a:t>——</a:t>
            </a:r>
            <a:r>
              <a:rPr lang="zh-CN" altLang="zh-CN" sz="2400" dirty="0">
                <a:solidFill>
                  <a:srgbClr val="000000"/>
                </a:solidFill>
                <a:latin typeface="Times New Roman" panose="02020603050405020304" charset="0"/>
                <a:cs typeface="Times New Roman" panose="02020603050405020304" charset="0"/>
              </a:rPr>
              <a:t>改革的阻力可以从</a:t>
            </a:r>
            <a:r>
              <a:rPr lang="zh-CN" altLang="zh-CN" sz="2400"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内外两方面</a:t>
            </a:r>
            <a:r>
              <a:rPr lang="zh-CN" altLang="zh-CN" sz="2400" dirty="0">
                <a:solidFill>
                  <a:srgbClr val="FF0000"/>
                </a:solidFill>
                <a:latin typeface="Times New Roman" panose="02020603050405020304" charset="0"/>
                <a:cs typeface="Times New Roman" panose="02020603050405020304" charset="0"/>
              </a:rPr>
              <a:t>及政治、</a:t>
            </a:r>
            <a:r>
              <a:rPr lang="en-US" altLang="zh-CN" sz="2400" dirty="0">
                <a:solidFill>
                  <a:srgbClr val="FF0000"/>
                </a:solidFill>
                <a:latin typeface="Times New Roman" panose="02020603050405020304" charset="0"/>
                <a:cs typeface="Times New Roman" panose="02020603050405020304" charset="0"/>
              </a:rPr>
              <a:t>       </a:t>
            </a:r>
            <a:r>
              <a:rPr lang="zh-CN" altLang="zh-CN" sz="2400" dirty="0">
                <a:solidFill>
                  <a:srgbClr val="FF0000"/>
                </a:solidFill>
                <a:latin typeface="Times New Roman" panose="02020603050405020304" charset="0"/>
                <a:cs typeface="Times New Roman" panose="02020603050405020304" charset="0"/>
              </a:rPr>
              <a:t>经济、文化等</a:t>
            </a:r>
            <a:r>
              <a:rPr lang="zh-CN" altLang="zh-CN" sz="2400" dirty="0">
                <a:solidFill>
                  <a:schemeClr val="accent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多角度</a:t>
            </a:r>
            <a:r>
              <a:rPr lang="zh-CN" altLang="zh-CN" sz="2400" dirty="0">
                <a:solidFill>
                  <a:srgbClr val="000000"/>
                </a:solidFill>
                <a:latin typeface="Times New Roman" panose="02020603050405020304" charset="0"/>
                <a:cs typeface="Times New Roman" panose="02020603050405020304" charset="0"/>
              </a:rPr>
              <a:t>去分析。</a:t>
            </a:r>
            <a:endParaRPr lang="zh-CN" altLang="zh-CN" sz="2400" dirty="0">
              <a:solidFill>
                <a:srgbClr val="000000"/>
              </a:solidFill>
              <a:latin typeface="NEU-BZ-S92"/>
              <a:ea typeface="方正书宋_GBK" panose="03000509000000000000" pitchFamily="65" charset="-122"/>
              <a:cs typeface="Times New Roman" panose="02020603050405020304" charset="0"/>
            </a:endParaRPr>
          </a:p>
          <a:p>
            <a:pPr indent="266700">
              <a:lnSpc>
                <a:spcPct val="120000"/>
              </a:lnSpc>
              <a:tabLst>
                <a:tab pos="1029335" algn="l"/>
                <a:tab pos="1850390" algn="l"/>
                <a:tab pos="2538095" algn="l"/>
                <a:tab pos="3221990" algn="l"/>
              </a:tabLst>
            </a:pPr>
            <a:r>
              <a:rPr lang="en-US" altLang="zh-CN" sz="2400" dirty="0">
                <a:solidFill>
                  <a:srgbClr val="000000"/>
                </a:solidFill>
                <a:latin typeface="宋体" panose="02010600030101010101" pitchFamily="2" charset="-122"/>
                <a:ea typeface="方正书宋_GBK" panose="03000509000000000000" pitchFamily="65" charset="-122"/>
                <a:cs typeface="Times New Roman" panose="02020603050405020304" charset="0"/>
              </a:rPr>
              <a:t>③</a:t>
            </a:r>
            <a:r>
              <a:rPr lang="zh-CN" altLang="zh-CN" sz="2400" dirty="0">
                <a:solidFill>
                  <a:srgbClr val="000000"/>
                </a:solidFill>
                <a:latin typeface="Times New Roman" panose="02020603050405020304" charset="0"/>
                <a:cs typeface="Times New Roman" panose="02020603050405020304" charset="0"/>
              </a:rPr>
              <a:t>看改革的政策措施</a:t>
            </a:r>
            <a:r>
              <a:rPr lang="zh-CN" altLang="zh-CN" sz="2400" dirty="0">
                <a:solidFill>
                  <a:schemeClr val="accent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是否行之有效</a:t>
            </a:r>
            <a:r>
              <a:rPr lang="zh-CN" altLang="zh-CN" sz="2400" dirty="0">
                <a:solidFill>
                  <a:srgbClr val="000000"/>
                </a:solidFill>
                <a:latin typeface="Times New Roman" panose="02020603050405020304" charset="0"/>
                <a:cs typeface="Times New Roman" panose="02020603050405020304" charset="0"/>
              </a:rPr>
              <a:t>。</a:t>
            </a:r>
            <a:endParaRPr lang="zh-CN" altLang="zh-CN" sz="2400" dirty="0">
              <a:solidFill>
                <a:srgbClr val="000000"/>
              </a:solidFill>
              <a:latin typeface="NEU-BZ-S92"/>
              <a:ea typeface="方正书宋_GBK" panose="03000509000000000000" pitchFamily="65" charset="-122"/>
              <a:cs typeface="Times New Roman" panose="02020603050405020304" charset="0"/>
            </a:endParaRPr>
          </a:p>
          <a:p>
            <a:pPr indent="266700">
              <a:lnSpc>
                <a:spcPct val="120000"/>
              </a:lnSpc>
              <a:tabLst>
                <a:tab pos="1029335" algn="l"/>
                <a:tab pos="1850390" algn="l"/>
                <a:tab pos="2538095" algn="l"/>
                <a:tab pos="3221990" algn="l"/>
              </a:tabLst>
            </a:pPr>
            <a:r>
              <a:rPr lang="en-US" altLang="zh-CN" sz="2400" dirty="0">
                <a:solidFill>
                  <a:srgbClr val="000000"/>
                </a:solidFill>
                <a:latin typeface="宋体" panose="02010600030101010101" pitchFamily="2" charset="-122"/>
                <a:ea typeface="方正书宋_GBK" panose="03000509000000000000" pitchFamily="65" charset="-122"/>
                <a:cs typeface="Times New Roman" panose="02020603050405020304" charset="0"/>
              </a:rPr>
              <a:t>④</a:t>
            </a:r>
            <a:r>
              <a:rPr lang="zh-CN" altLang="zh-CN" sz="2400" dirty="0">
                <a:solidFill>
                  <a:srgbClr val="000000"/>
                </a:solidFill>
                <a:latin typeface="Times New Roman" panose="02020603050405020304" charset="0"/>
                <a:cs typeface="Times New Roman" panose="02020603050405020304" charset="0"/>
              </a:rPr>
              <a:t>看改革者是否有远见卓识和坚定的</a:t>
            </a:r>
            <a:r>
              <a:rPr lang="zh-CN" altLang="zh-CN" sz="2400" dirty="0">
                <a:solidFill>
                  <a:schemeClr val="accent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政治魄力</a:t>
            </a:r>
            <a:r>
              <a:rPr lang="zh-CN" altLang="zh-CN" sz="2400" dirty="0">
                <a:solidFill>
                  <a:srgbClr val="000000"/>
                </a:solidFill>
                <a:latin typeface="Times New Roman" panose="02020603050405020304" charset="0"/>
                <a:cs typeface="Times New Roman" panose="02020603050405020304" charset="0"/>
              </a:rPr>
              <a:t>。</a:t>
            </a:r>
            <a:endParaRPr lang="zh-CN" altLang="zh-CN" sz="2400" dirty="0">
              <a:solidFill>
                <a:srgbClr val="000000"/>
              </a:solidFill>
              <a:latin typeface="NEU-BZ-S92"/>
              <a:ea typeface="方正书宋_GBK" panose="03000509000000000000" pitchFamily="65" charset="-122"/>
              <a:cs typeface="Times New Roman" panose="02020603050405020304" charset="0"/>
            </a:endParaRPr>
          </a:p>
          <a:p>
            <a:pPr indent="266700">
              <a:lnSpc>
                <a:spcPct val="120000"/>
              </a:lnSpc>
              <a:tabLst>
                <a:tab pos="1029335" algn="l"/>
                <a:tab pos="1850390" algn="l"/>
                <a:tab pos="2538095" algn="l"/>
                <a:tab pos="3221990" algn="l"/>
              </a:tabLst>
            </a:pPr>
            <a:r>
              <a:rPr lang="en-US" altLang="zh-CN" sz="2400" dirty="0">
                <a:solidFill>
                  <a:srgbClr val="000000"/>
                </a:solidFill>
                <a:latin typeface="宋体" panose="02010600030101010101" pitchFamily="2" charset="-122"/>
                <a:ea typeface="方正书宋_GBK" panose="03000509000000000000" pitchFamily="65" charset="-122"/>
                <a:cs typeface="Times New Roman" panose="02020603050405020304" charset="0"/>
              </a:rPr>
              <a:t>⑤</a:t>
            </a:r>
            <a:r>
              <a:rPr lang="zh-CN" altLang="zh-CN" sz="2400" dirty="0">
                <a:solidFill>
                  <a:srgbClr val="000000"/>
                </a:solidFill>
                <a:latin typeface="Times New Roman" panose="02020603050405020304" charset="0"/>
                <a:cs typeface="Times New Roman" panose="02020603050405020304" charset="0"/>
              </a:rPr>
              <a:t>看</a:t>
            </a:r>
            <a:r>
              <a:rPr lang="zh-CN" altLang="zh-CN" sz="2400" dirty="0">
                <a:solidFill>
                  <a:schemeClr val="accent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内外环境</a:t>
            </a:r>
            <a:r>
              <a:rPr lang="zh-CN" altLang="zh-CN" sz="2400" dirty="0">
                <a:solidFill>
                  <a:srgbClr val="000000"/>
                </a:solidFill>
                <a:latin typeface="Times New Roman" panose="02020603050405020304" charset="0"/>
                <a:cs typeface="Times New Roman" panose="02020603050405020304" charset="0"/>
              </a:rPr>
              <a:t>是否有利于改革的开展和执行。</a:t>
            </a:r>
            <a:endParaRPr lang="zh-CN" altLang="zh-CN" sz="2400" dirty="0">
              <a:solidFill>
                <a:srgbClr val="000000"/>
              </a:solidFill>
              <a:latin typeface="Times New Roman" panose="02020603050405020304" charset="0"/>
              <a:ea typeface="方正书宋_GBK" panose="03000509000000000000" pitchFamily="65" charset="-122"/>
              <a:cs typeface="Times New Roman" panose="02020603050405020304" charset="0"/>
            </a:endParaRPr>
          </a:p>
        </p:txBody>
      </p:sp>
    </p:spTree>
  </p:cSld>
  <p:clrMapOvr>
    <a:masterClrMapping/>
  </p:clrMapOvr>
  <mc:AlternateContent xmlns:mc="http://schemas.openxmlformats.org/markup-compatibility/2006" xmlns:p14="http://schemas.microsoft.com/office/powerpoint/2010/main">
    <mc:Choice Requires="p14">
      <p:transition spd="slow" p14:dur="1400">
        <p:blinds/>
      </p:transition>
    </mc:Choice>
    <mc:Fallback xmlns="">
      <p:transition spd="slow">
        <p:blind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灯片编号占位符 1"/>
          <p:cNvSpPr>
            <a:spLocks noGrp="1"/>
          </p:cNvSpPr>
          <p:nvPr>
            <p:ph type="sldNum" sz="quarter" idx="4"/>
          </p:nvPr>
        </p:nvSpPr>
        <p:spPr/>
        <p:txBody>
          <a:bodyPr/>
          <a:lstStyle/>
          <a:p>
            <a:pPr algn="ctr"/>
            <a:r>
              <a:rPr lang="en-US" altLang="zh-CN" sz="850" dirty="0"/>
              <a:t>-</a:t>
            </a:r>
            <a:fld id="{4BF17FCF-D4DA-449D-A468-DDB7E43619E6}" type="slidenum">
              <a:rPr lang="zh-CN" altLang="en-US" sz="850" dirty="0" smtClean="0"/>
              <a:t>6</a:t>
            </a:fld>
            <a:r>
              <a:rPr lang="en-US" altLang="zh-CN" sz="850" dirty="0"/>
              <a:t>-</a:t>
            </a:r>
            <a:endParaRPr lang="zh-CN" altLang="en-US" sz="850" dirty="0"/>
          </a:p>
        </p:txBody>
      </p:sp>
      <p:sp>
        <p:nvSpPr>
          <p:cNvPr id="3" name="矩形 2"/>
          <p:cNvSpPr>
            <a:spLocks noChangeAspect="1"/>
          </p:cNvSpPr>
          <p:nvPr/>
        </p:nvSpPr>
        <p:spPr>
          <a:xfrm>
            <a:off x="0" y="549425"/>
            <a:ext cx="12121519" cy="4966335"/>
          </a:xfrm>
          <a:prstGeom prst="rect">
            <a:avLst/>
          </a:prstGeom>
        </p:spPr>
        <p:txBody>
          <a:bodyPr wrap="square">
            <a:spAutoFit/>
          </a:bodyPr>
          <a:lstStyle/>
          <a:p>
            <a:pPr indent="266700">
              <a:lnSpc>
                <a:spcPct val="120000"/>
              </a:lnSpc>
              <a:tabLst>
                <a:tab pos="1029335" algn="l"/>
                <a:tab pos="1850390" algn="l"/>
                <a:tab pos="2538095" algn="l"/>
                <a:tab pos="3221990" algn="l"/>
              </a:tabLst>
            </a:pPr>
            <a:r>
              <a:rPr lang="zh-CN" altLang="zh-CN" sz="2400" dirty="0">
                <a:solidFill>
                  <a:srgbClr val="000000"/>
                </a:solidFill>
                <a:latin typeface="Arial" panose="020B0604020202020204" pitchFamily="34" charset="0"/>
                <a:ea typeface="黑体" panose="02010609060101010101" charset="-122"/>
                <a:cs typeface="Times New Roman" panose="02020603050405020304" charset="0"/>
              </a:rPr>
              <a:t>二、评价改革的原则及对改革规律性的认识</a:t>
            </a:r>
            <a:endParaRPr lang="zh-CN" altLang="zh-CN" sz="2400" dirty="0">
              <a:solidFill>
                <a:srgbClr val="000000"/>
              </a:solidFill>
              <a:latin typeface="NEU-BZ-S92"/>
              <a:ea typeface="方正书宋_GBK" panose="03000509000000000000" pitchFamily="65" charset="-122"/>
              <a:cs typeface="Times New Roman" panose="02020603050405020304" charset="0"/>
            </a:endParaRPr>
          </a:p>
          <a:p>
            <a:pPr indent="0" defTabSz="914400" fontAlgn="auto">
              <a:lnSpc>
                <a:spcPct val="150000"/>
              </a:lnSpc>
              <a:tabLst>
                <a:tab pos="1029335" algn="l"/>
                <a:tab pos="1850390" algn="l"/>
                <a:tab pos="2538095" algn="l"/>
                <a:tab pos="3221990" algn="l"/>
              </a:tabLst>
            </a:pPr>
            <a:r>
              <a:rPr lang="en-US" altLang="zh-CN" sz="2400" b="1" dirty="0">
                <a:solidFill>
                  <a:srgbClr val="000000"/>
                </a:solidFill>
                <a:latin typeface="Times New Roman" panose="02020603050405020304" charset="0"/>
                <a:cs typeface="Times New Roman" panose="02020603050405020304" charset="0"/>
              </a:rPr>
              <a:t>1</a:t>
            </a:r>
            <a:r>
              <a:rPr lang="en-US" altLang="zh-CN" sz="2400" dirty="0">
                <a:solidFill>
                  <a:srgbClr val="000000"/>
                </a:solidFill>
                <a:latin typeface="Times New Roman" panose="02020603050405020304" charset="0"/>
                <a:cs typeface="Times New Roman" panose="02020603050405020304" charset="0"/>
              </a:rPr>
              <a:t>.</a:t>
            </a:r>
            <a:r>
              <a:rPr lang="zh-CN" altLang="zh-CN" sz="2400" dirty="0">
                <a:solidFill>
                  <a:srgbClr val="000000"/>
                </a:solidFill>
                <a:latin typeface="Arial" panose="020B0604020202020204" pitchFamily="34" charset="0"/>
                <a:ea typeface="黑体" panose="02010609060101010101" charset="-122"/>
                <a:cs typeface="Times New Roman" panose="02020603050405020304" charset="0"/>
              </a:rPr>
              <a:t>原则</a:t>
            </a:r>
            <a:endParaRPr lang="zh-CN" altLang="zh-CN" sz="2400" dirty="0">
              <a:solidFill>
                <a:srgbClr val="000000"/>
              </a:solidFill>
              <a:latin typeface="NEU-BZ-S92"/>
              <a:ea typeface="方正书宋_GBK" panose="03000509000000000000" pitchFamily="65" charset="-122"/>
              <a:cs typeface="Times New Roman" panose="02020603050405020304" charset="0"/>
            </a:endParaRPr>
          </a:p>
          <a:p>
            <a:pPr indent="0" defTabSz="914400" fontAlgn="auto">
              <a:lnSpc>
                <a:spcPct val="150000"/>
              </a:lnSpc>
              <a:tabLst>
                <a:tab pos="1029335" algn="l"/>
                <a:tab pos="1850390" algn="l"/>
                <a:tab pos="2538095" algn="l"/>
                <a:tab pos="3221990" algn="l"/>
              </a:tabLst>
            </a:pPr>
            <a:r>
              <a:rPr lang="zh-CN" altLang="zh-CN" sz="2400" dirty="0">
                <a:solidFill>
                  <a:srgbClr val="000000"/>
                </a:solidFill>
                <a:latin typeface="Times New Roman" panose="02020603050405020304" charset="0"/>
                <a:cs typeface="Times New Roman" panose="02020603050405020304" charset="0"/>
              </a:rPr>
              <a:t>特定历史环境中加以评价中</a:t>
            </a:r>
            <a:r>
              <a:rPr lang="zh-CN" altLang="zh-CN" sz="2400"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（一特）</a:t>
            </a:r>
            <a:r>
              <a:rPr lang="zh-CN" altLang="zh-CN" sz="2400" dirty="0">
                <a:solidFill>
                  <a:srgbClr val="000000"/>
                </a:solidFill>
                <a:latin typeface="Times New Roman" panose="02020603050405020304" charset="0"/>
                <a:cs typeface="Times New Roman" panose="02020603050405020304" charset="0"/>
              </a:rPr>
              <a:t>；</a:t>
            </a:r>
            <a:r>
              <a:rPr lang="zh-CN" sz="2400" dirty="0">
                <a:solidFill>
                  <a:srgbClr val="000000"/>
                </a:solidFill>
                <a:latin typeface="Times New Roman" panose="02020603050405020304" charset="0"/>
                <a:cs typeface="Times New Roman" panose="02020603050405020304" charset="0"/>
              </a:rPr>
              <a:t>辩证、客观、公正</a:t>
            </a:r>
            <a:r>
              <a:rPr lang="zh-CN" sz="2400"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（三正）</a:t>
            </a:r>
            <a:r>
              <a:rPr lang="zh-CN" sz="2400" dirty="0">
                <a:solidFill>
                  <a:srgbClr val="000000"/>
                </a:solidFill>
                <a:latin typeface="Times New Roman" panose="02020603050405020304" charset="0"/>
                <a:cs typeface="Times New Roman" panose="02020603050405020304" charset="0"/>
              </a:rPr>
              <a:t>；</a:t>
            </a:r>
            <a:endParaRPr lang="zh-CN" altLang="zh-CN" sz="2400" dirty="0">
              <a:solidFill>
                <a:srgbClr val="000000"/>
              </a:solidFill>
              <a:latin typeface="NEU-BZ-S92"/>
              <a:ea typeface="方正书宋_GBK" panose="03000509000000000000" pitchFamily="65" charset="-122"/>
              <a:cs typeface="Times New Roman" panose="02020603050405020304" charset="0"/>
            </a:endParaRPr>
          </a:p>
          <a:p>
            <a:pPr indent="0" defTabSz="914400" fontAlgn="auto">
              <a:lnSpc>
                <a:spcPct val="150000"/>
              </a:lnSpc>
              <a:tabLst>
                <a:tab pos="1029335" algn="l"/>
                <a:tab pos="1850390" algn="l"/>
                <a:tab pos="2538095" algn="l"/>
                <a:tab pos="3221990" algn="l"/>
              </a:tabLst>
            </a:pPr>
            <a:r>
              <a:rPr lang="en-US" altLang="zh-CN" sz="2400" b="1" dirty="0">
                <a:solidFill>
                  <a:srgbClr val="000000"/>
                </a:solidFill>
                <a:latin typeface="Times New Roman" panose="02020603050405020304" charset="0"/>
                <a:cs typeface="Times New Roman" panose="02020603050405020304" charset="0"/>
              </a:rPr>
              <a:t>2</a:t>
            </a:r>
            <a:r>
              <a:rPr lang="en-US" altLang="zh-CN" sz="2400" dirty="0">
                <a:solidFill>
                  <a:srgbClr val="000000"/>
                </a:solidFill>
                <a:latin typeface="Times New Roman" panose="02020603050405020304" charset="0"/>
                <a:cs typeface="Times New Roman" panose="02020603050405020304" charset="0"/>
              </a:rPr>
              <a:t>.</a:t>
            </a:r>
            <a:r>
              <a:rPr lang="zh-CN" altLang="zh-CN" sz="2400" dirty="0">
                <a:solidFill>
                  <a:srgbClr val="000000"/>
                </a:solidFill>
                <a:latin typeface="Arial" panose="020B0604020202020204" pitchFamily="34" charset="0"/>
                <a:ea typeface="黑体" panose="02010609060101010101" charset="-122"/>
                <a:cs typeface="Times New Roman" panose="02020603050405020304" charset="0"/>
              </a:rPr>
              <a:t>规律性认识</a:t>
            </a:r>
            <a:endParaRPr lang="zh-CN" altLang="zh-CN" sz="2400" dirty="0">
              <a:solidFill>
                <a:srgbClr val="000000"/>
              </a:solidFill>
              <a:latin typeface="NEU-BZ-S92"/>
              <a:ea typeface="方正书宋_GBK" panose="03000509000000000000" pitchFamily="65" charset="-122"/>
              <a:cs typeface="Times New Roman" panose="02020603050405020304" charset="0"/>
            </a:endParaRPr>
          </a:p>
          <a:p>
            <a:pPr indent="0" defTabSz="914400" fontAlgn="auto">
              <a:lnSpc>
                <a:spcPct val="150000"/>
              </a:lnSpc>
              <a:tabLst>
                <a:tab pos="1029335" algn="l"/>
                <a:tab pos="1850390" algn="l"/>
                <a:tab pos="2538095" algn="l"/>
                <a:tab pos="3221990" algn="l"/>
              </a:tabLst>
            </a:pPr>
            <a:r>
              <a:rPr lang="en-US" altLang="zh-CN" sz="2400" dirty="0">
                <a:solidFill>
                  <a:srgbClr val="000000"/>
                </a:solidFill>
                <a:latin typeface="Times New Roman" panose="02020603050405020304" charset="0"/>
                <a:cs typeface="Times New Roman" panose="02020603050405020304" charset="0"/>
              </a:rPr>
              <a:t>(1)</a:t>
            </a:r>
            <a:r>
              <a:rPr lang="zh-CN" altLang="zh-CN" sz="2400" dirty="0">
                <a:solidFill>
                  <a:srgbClr val="000000"/>
                </a:solidFill>
                <a:latin typeface="Times New Roman" panose="02020603050405020304" charset="0"/>
                <a:cs typeface="Times New Roman" panose="02020603050405020304" charset="0"/>
              </a:rPr>
              <a:t>改革是革除弊政、促进国家富强的重要手段（</a:t>
            </a:r>
            <a:r>
              <a:rPr lang="zh-CN" altLang="zh-CN" sz="2400" dirty="0">
                <a:solidFill>
                  <a:srgbClr val="FF0000"/>
                </a:solidFill>
                <a:latin typeface="Times New Roman" panose="02020603050405020304" charset="0"/>
                <a:cs typeface="Times New Roman" panose="02020603050405020304" charset="0"/>
              </a:rPr>
              <a:t>一必然</a:t>
            </a:r>
            <a:r>
              <a:rPr lang="zh-CN" altLang="zh-CN" sz="2400" dirty="0">
                <a:solidFill>
                  <a:srgbClr val="000000"/>
                </a:solidFill>
                <a:latin typeface="Times New Roman" panose="02020603050405020304" charset="0"/>
                <a:cs typeface="Times New Roman" panose="02020603050405020304" charset="0"/>
              </a:rPr>
              <a:t>）。</a:t>
            </a:r>
          </a:p>
          <a:p>
            <a:pPr indent="0" defTabSz="914400" fontAlgn="auto">
              <a:lnSpc>
                <a:spcPct val="150000"/>
              </a:lnSpc>
              <a:tabLst>
                <a:tab pos="1029335" algn="l"/>
                <a:tab pos="1850390" algn="l"/>
                <a:tab pos="2538095" algn="l"/>
                <a:tab pos="3221990" algn="l"/>
              </a:tabLst>
            </a:pPr>
            <a:r>
              <a:rPr lang="en-US" altLang="zh-CN" sz="2400" dirty="0">
                <a:solidFill>
                  <a:srgbClr val="000000"/>
                </a:solidFill>
                <a:latin typeface="Times New Roman" panose="02020603050405020304" charset="0"/>
                <a:cs typeface="Times New Roman" panose="02020603050405020304" charset="0"/>
              </a:rPr>
              <a:t>(2)</a:t>
            </a:r>
            <a:r>
              <a:rPr lang="zh-CN" altLang="zh-CN" sz="2400" dirty="0">
                <a:solidFill>
                  <a:srgbClr val="000000"/>
                </a:solidFill>
                <a:latin typeface="Times New Roman" panose="02020603050405020304" charset="0"/>
                <a:cs typeface="Times New Roman" panose="02020603050405020304" charset="0"/>
              </a:rPr>
              <a:t>具有</a:t>
            </a:r>
            <a:r>
              <a:rPr lang="zh-CN" altLang="zh-CN" sz="2400"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艰巨性和复杂性</a:t>
            </a:r>
            <a:r>
              <a:rPr lang="en-US" altLang="zh-CN" sz="2400"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a:t>
            </a:r>
            <a:r>
              <a:rPr lang="zh-CN" altLang="zh-CN" sz="2400" dirty="0">
                <a:solidFill>
                  <a:srgbClr val="000000"/>
                </a:solidFill>
                <a:latin typeface="Times New Roman" panose="02020603050405020304" charset="0"/>
                <a:cs typeface="Times New Roman" panose="02020603050405020304" charset="0"/>
              </a:rPr>
              <a:t>不会一帆风顺（</a:t>
            </a:r>
            <a:r>
              <a:rPr lang="zh-CN" altLang="zh-CN" sz="2400"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曲折性</a:t>
            </a:r>
            <a:r>
              <a:rPr lang="zh-CN" altLang="zh-CN" sz="2400" dirty="0">
                <a:solidFill>
                  <a:srgbClr val="000000"/>
                </a:solidFill>
                <a:latin typeface="Times New Roman" panose="02020603050405020304" charset="0"/>
                <a:cs typeface="Times New Roman" panose="02020603050405020304" charset="0"/>
              </a:rPr>
              <a:t>）</a:t>
            </a:r>
            <a:r>
              <a:rPr lang="zh-CN" altLang="zh-CN" sz="2400" dirty="0">
                <a:solidFill>
                  <a:schemeClr val="accent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（三难）</a:t>
            </a:r>
            <a:r>
              <a:rPr lang="en-US" altLang="zh-CN" sz="2400" dirty="0">
                <a:solidFill>
                  <a:srgbClr val="000000"/>
                </a:solidFill>
                <a:latin typeface="Times New Roman" panose="02020603050405020304" charset="0"/>
                <a:cs typeface="Times New Roman" panose="02020603050405020304" charset="0"/>
              </a:rPr>
              <a:t>,</a:t>
            </a:r>
            <a:r>
              <a:rPr lang="zh-CN" altLang="zh-CN" sz="2400" dirty="0">
                <a:solidFill>
                  <a:srgbClr val="000000"/>
                </a:solidFill>
                <a:latin typeface="Times New Roman" panose="02020603050405020304" charset="0"/>
                <a:cs typeface="Times New Roman" panose="02020603050405020304" charset="0"/>
              </a:rPr>
              <a:t>所以措施必须要</a:t>
            </a:r>
            <a:r>
              <a:rPr lang="zh-CN" altLang="zh-CN" sz="2400" dirty="0">
                <a:solidFill>
                  <a:schemeClr val="accent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行之有效</a:t>
            </a:r>
            <a:r>
              <a:rPr lang="en-US" altLang="zh-CN" sz="2400" dirty="0">
                <a:solidFill>
                  <a:srgbClr val="000000"/>
                </a:solidFill>
                <a:latin typeface="Times New Roman" panose="02020603050405020304" charset="0"/>
                <a:cs typeface="Times New Roman" panose="02020603050405020304" charset="0"/>
              </a:rPr>
              <a:t>,</a:t>
            </a:r>
            <a:r>
              <a:rPr lang="zh-CN" altLang="zh-CN" sz="2400" dirty="0">
                <a:solidFill>
                  <a:srgbClr val="000000"/>
                </a:solidFill>
                <a:latin typeface="Times New Roman" panose="02020603050405020304" charset="0"/>
                <a:cs typeface="Times New Roman" panose="02020603050405020304" charset="0"/>
              </a:rPr>
              <a:t>要</a:t>
            </a:r>
            <a:r>
              <a:rPr lang="zh-CN" altLang="zh-CN" sz="2400" dirty="0">
                <a:solidFill>
                  <a:schemeClr val="accent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用人得当</a:t>
            </a:r>
            <a:r>
              <a:rPr lang="en-US" altLang="zh-CN" sz="2400" dirty="0">
                <a:solidFill>
                  <a:srgbClr val="000000"/>
                </a:solidFill>
                <a:latin typeface="Times New Roman" panose="02020603050405020304" charset="0"/>
                <a:cs typeface="Times New Roman" panose="02020603050405020304" charset="0"/>
              </a:rPr>
              <a:t>,</a:t>
            </a:r>
            <a:r>
              <a:rPr lang="zh-CN" altLang="zh-CN" sz="2400" dirty="0">
                <a:solidFill>
                  <a:srgbClr val="000000"/>
                </a:solidFill>
                <a:latin typeface="Times New Roman" panose="02020603050405020304" charset="0"/>
                <a:cs typeface="Times New Roman" panose="02020603050405020304" charset="0"/>
              </a:rPr>
              <a:t>改革家要有远见卓识和坚定的</a:t>
            </a:r>
            <a:r>
              <a:rPr lang="zh-CN" altLang="zh-CN" sz="2400" dirty="0">
                <a:solidFill>
                  <a:schemeClr val="accent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政治魄力（三要）</a:t>
            </a:r>
            <a:r>
              <a:rPr lang="zh-CN" altLang="zh-CN" sz="2400" dirty="0">
                <a:solidFill>
                  <a:srgbClr val="000000"/>
                </a:solidFill>
                <a:latin typeface="Times New Roman" panose="02020603050405020304" charset="0"/>
                <a:cs typeface="Times New Roman" panose="02020603050405020304" charset="0"/>
              </a:rPr>
              <a:t>。</a:t>
            </a:r>
            <a:endParaRPr lang="zh-CN" altLang="zh-CN" sz="2400" dirty="0">
              <a:solidFill>
                <a:srgbClr val="000000"/>
              </a:solidFill>
              <a:latin typeface="NEU-BZ-S92"/>
              <a:ea typeface="方正书宋_GBK" panose="03000509000000000000" pitchFamily="65" charset="-122"/>
              <a:cs typeface="Times New Roman" panose="02020603050405020304" charset="0"/>
            </a:endParaRPr>
          </a:p>
          <a:p>
            <a:pPr indent="0" defTabSz="914400" fontAlgn="auto">
              <a:lnSpc>
                <a:spcPct val="150000"/>
              </a:lnSpc>
              <a:tabLst>
                <a:tab pos="1029335" algn="l"/>
                <a:tab pos="1850390" algn="l"/>
                <a:tab pos="2538095" algn="l"/>
                <a:tab pos="3221990" algn="l"/>
              </a:tabLst>
            </a:pPr>
            <a:r>
              <a:rPr lang="en-US" altLang="zh-CN" sz="2400" dirty="0">
                <a:solidFill>
                  <a:srgbClr val="000000"/>
                </a:solidFill>
                <a:latin typeface="Times New Roman" panose="02020603050405020304" charset="0"/>
                <a:cs typeface="Times New Roman" panose="02020603050405020304" charset="0"/>
              </a:rPr>
              <a:t>(3)</a:t>
            </a:r>
            <a:r>
              <a:rPr lang="zh-CN" sz="2400" dirty="0">
                <a:solidFill>
                  <a:srgbClr val="000000"/>
                </a:solidFill>
                <a:latin typeface="Times New Roman" panose="02020603050405020304" charset="0"/>
                <a:cs typeface="Times New Roman" panose="02020603050405020304" charset="0"/>
              </a:rPr>
              <a:t>要</a:t>
            </a:r>
            <a:r>
              <a:rPr lang="zh-CN" altLang="zh-CN" sz="2400" dirty="0">
                <a:solidFill>
                  <a:srgbClr val="FF0000"/>
                </a:solidFill>
                <a:latin typeface="Times New Roman" panose="02020603050405020304" charset="0"/>
                <a:cs typeface="Times New Roman" panose="02020603050405020304" charset="0"/>
              </a:rPr>
              <a:t>与时俱进</a:t>
            </a:r>
            <a:r>
              <a:rPr lang="en-US" altLang="zh-CN" sz="2400" dirty="0">
                <a:solidFill>
                  <a:srgbClr val="FF0000"/>
                </a:solidFill>
                <a:latin typeface="Times New Roman" panose="02020603050405020304" charset="0"/>
                <a:cs typeface="Times New Roman" panose="02020603050405020304" charset="0"/>
              </a:rPr>
              <a:t>,</a:t>
            </a:r>
            <a:r>
              <a:rPr lang="zh-CN" altLang="en-US" sz="2400" dirty="0">
                <a:solidFill>
                  <a:srgbClr val="FF0000"/>
                </a:solidFill>
                <a:latin typeface="Times New Roman" panose="02020603050405020304" charset="0"/>
                <a:cs typeface="Times New Roman" panose="02020603050405020304" charset="0"/>
              </a:rPr>
              <a:t>勇于改革，</a:t>
            </a:r>
            <a:r>
              <a:rPr lang="zh-CN" altLang="zh-CN" sz="2400" dirty="0">
                <a:solidFill>
                  <a:srgbClr val="FF0000"/>
                </a:solidFill>
                <a:latin typeface="Times New Roman" panose="02020603050405020304" charset="0"/>
                <a:cs typeface="Times New Roman" panose="02020603050405020304" charset="0"/>
              </a:rPr>
              <a:t>因时改革（三改）</a:t>
            </a:r>
            <a:r>
              <a:rPr lang="zh-CN" altLang="zh-CN" sz="2400" dirty="0">
                <a:solidFill>
                  <a:srgbClr val="000000"/>
                </a:solidFill>
                <a:latin typeface="Times New Roman" panose="02020603050405020304" charset="0"/>
                <a:cs typeface="Times New Roman" panose="02020603050405020304" charset="0"/>
              </a:rPr>
              <a:t>。</a:t>
            </a:r>
          </a:p>
          <a:p>
            <a:pPr indent="0" defTabSz="914400" fontAlgn="auto">
              <a:lnSpc>
                <a:spcPct val="150000"/>
              </a:lnSpc>
              <a:tabLst>
                <a:tab pos="1029335" algn="l"/>
                <a:tab pos="1850390" algn="l"/>
                <a:tab pos="2538095" algn="l"/>
                <a:tab pos="3221990" algn="l"/>
              </a:tabLst>
            </a:pPr>
            <a:r>
              <a:rPr lang="en-US" altLang="zh-CN" sz="2400" dirty="0">
                <a:solidFill>
                  <a:srgbClr val="000000"/>
                </a:solidFill>
                <a:latin typeface="Times New Roman" panose="02020603050405020304" charset="0"/>
                <a:cs typeface="Times New Roman" panose="02020603050405020304" charset="0"/>
              </a:rPr>
              <a:t>(4)改</a:t>
            </a:r>
            <a:r>
              <a:rPr lang="zh-CN" altLang="zh-CN" sz="2400" dirty="0">
                <a:solidFill>
                  <a:srgbClr val="000000"/>
                </a:solidFill>
                <a:latin typeface="NEU-BZ-S92"/>
                <a:ea typeface="方正书宋_GBK" panose="03000509000000000000" pitchFamily="65" charset="-122"/>
                <a:cs typeface="Times New Roman" panose="02020603050405020304" charset="0"/>
              </a:rPr>
              <a:t>革没有固定的模式,必须具体问题具体分析，走适合国情的改革之路（</a:t>
            </a:r>
            <a:r>
              <a:rPr lang="zh-CN" altLang="zh-CN" sz="2400" dirty="0">
                <a:solidFill>
                  <a:srgbClr val="FF0000"/>
                </a:solidFill>
                <a:latin typeface="NEU-BZ-S92"/>
                <a:ea typeface="方正书宋_GBK" panose="03000509000000000000" pitchFamily="65" charset="-122"/>
                <a:cs typeface="Times New Roman" panose="02020603050405020304" charset="0"/>
              </a:rPr>
              <a:t>一具体</a:t>
            </a:r>
            <a:r>
              <a:rPr lang="zh-CN" altLang="zh-CN" sz="2400" dirty="0">
                <a:solidFill>
                  <a:srgbClr val="000000"/>
                </a:solidFill>
                <a:latin typeface="NEU-BZ-S92"/>
                <a:ea typeface="方正书宋_GBK" panose="03000509000000000000" pitchFamily="65" charset="-122"/>
                <a:cs typeface="Times New Roman" panose="02020603050405020304" charset="0"/>
              </a:rPr>
              <a:t>）。</a:t>
            </a:r>
          </a:p>
        </p:txBody>
      </p:sp>
      <p:sp>
        <p:nvSpPr>
          <p:cNvPr id="2" name="文本框 1"/>
          <p:cNvSpPr txBox="1"/>
          <p:nvPr/>
        </p:nvSpPr>
        <p:spPr>
          <a:xfrm>
            <a:off x="386060" y="5478673"/>
            <a:ext cx="7193280" cy="829945"/>
          </a:xfrm>
          <a:prstGeom prst="rect">
            <a:avLst/>
          </a:prstGeom>
          <a:noFill/>
        </p:spPr>
        <p:txBody>
          <a:bodyPr wrap="none" rtlCol="0">
            <a:spAutoFit/>
            <a:scene3d>
              <a:camera prst="orthographicFront"/>
              <a:lightRig rig="threePt" dir="t"/>
            </a:scene3d>
          </a:bodyPr>
          <a:lstStyle/>
          <a:p>
            <a:r>
              <a:rPr lang="zh-CN" altLang="en-US" sz="2400">
                <a:ln w="22225">
                  <a:solidFill>
                    <a:schemeClr val="accent2"/>
                  </a:solidFill>
                  <a:prstDash val="solid"/>
                </a:ln>
                <a:solidFill>
                  <a:schemeClr val="accent2">
                    <a:lumMod val="40000"/>
                    <a:lumOff val="60000"/>
                  </a:schemeClr>
                </a:solidFill>
                <a:effectLst/>
              </a:rPr>
              <a:t>三（一）四（三）：</a:t>
            </a:r>
          </a:p>
          <a:p>
            <a:r>
              <a:rPr lang="zh-CN" altLang="en-US" sz="2400">
                <a:ln w="22225">
                  <a:solidFill>
                    <a:schemeClr val="accent2"/>
                  </a:solidFill>
                  <a:prstDash val="solid"/>
                </a:ln>
                <a:solidFill>
                  <a:schemeClr val="accent2">
                    <a:lumMod val="40000"/>
                    <a:lumOff val="60000"/>
                  </a:schemeClr>
                </a:solidFill>
                <a:effectLst/>
              </a:rPr>
              <a:t>一特定、一必然、一具体；三正、三难、三要、三改</a:t>
            </a:r>
          </a:p>
        </p:txBody>
      </p:sp>
    </p:spTree>
  </p:cSld>
  <p:clrMapOvr>
    <a:masterClrMapping/>
  </p:clrMapOvr>
  <mc:AlternateContent xmlns:mc="http://schemas.openxmlformats.org/markup-compatibility/2006" xmlns:p14="http://schemas.microsoft.com/office/powerpoint/2010/main">
    <mc:Choice Requires="p14">
      <p:transition spd="slow" p14:dur="1400">
        <p:blinds/>
      </p:transition>
    </mc:Choice>
    <mc:Fallback xmlns="">
      <p:transition spd="slow">
        <p:blind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0936" name="Rectangle 40"/>
          <p:cNvSpPr>
            <a:spLocks noGrp="1"/>
          </p:cNvSpPr>
          <p:nvPr>
            <p:ph type="title"/>
          </p:nvPr>
        </p:nvSpPr>
        <p:spPr>
          <a:xfrm>
            <a:off x="2769825" y="708069"/>
            <a:ext cx="2558289" cy="665234"/>
          </a:xfrm>
          <a:solidFill>
            <a:srgbClr val="CCFFCC">
              <a:alpha val="100000"/>
            </a:srgbClr>
          </a:solidFill>
          <a:ln>
            <a:solidFill>
              <a:srgbClr val="000000">
                <a:alpha val="100000"/>
              </a:srgbClr>
            </a:solidFill>
            <a:miter/>
          </a:ln>
        </p:spPr>
        <p:txBody>
          <a:bodyPr vert="horz" wrap="square" lIns="76787" tIns="38393" rIns="76787" bIns="38393" anchor="ctr">
            <a:normAutofit fontScale="90000"/>
          </a:bodyPr>
          <a:lstStyle/>
          <a:p>
            <a:pPr marL="342900" indent="-342900" algn="l" eaLnBrk="1" hangingPunct="1">
              <a:spcBef>
                <a:spcPct val="20000"/>
              </a:spcBef>
            </a:pPr>
            <a:r>
              <a:rPr lang="zh-CN" altLang="en-US" b="1" dirty="0"/>
              <a:t>生产力发展</a:t>
            </a:r>
          </a:p>
        </p:txBody>
      </p:sp>
      <p:sp>
        <p:nvSpPr>
          <p:cNvPr id="80937" name="AutoShape 41"/>
          <p:cNvSpPr>
            <a:spLocks noGrp="1"/>
          </p:cNvSpPr>
          <p:nvPr>
            <p:ph idx="1"/>
          </p:nvPr>
        </p:nvSpPr>
        <p:spPr>
          <a:xfrm>
            <a:off x="3343607" y="1373037"/>
            <a:ext cx="1210488" cy="1397127"/>
          </a:xfrm>
          <a:prstGeom prst="downArrow">
            <a:avLst>
              <a:gd name="adj1" fmla="val 50000"/>
              <a:gd name="adj2" fmla="val 28854"/>
            </a:avLst>
          </a:prstGeom>
          <a:solidFill>
            <a:schemeClr val="accent1">
              <a:alpha val="100000"/>
            </a:schemeClr>
          </a:solidFill>
          <a:ln>
            <a:solidFill>
              <a:schemeClr val="tx1">
                <a:alpha val="100000"/>
              </a:schemeClr>
            </a:solidFill>
            <a:miter/>
          </a:ln>
        </p:spPr>
        <p:txBody>
          <a:bodyPr vert="horz" wrap="square" lIns="76787" tIns="38393" rIns="76787" bIns="38393" anchor="t"/>
          <a:lstStyle/>
          <a:p>
            <a:pPr algn="ctr" eaLnBrk="1" hangingPunct="1">
              <a:spcBef>
                <a:spcPct val="0"/>
              </a:spcBef>
              <a:buClrTx/>
              <a:buSzTx/>
              <a:buFontTx/>
              <a:buNone/>
            </a:pPr>
            <a:r>
              <a:rPr lang="zh-CN" altLang="en-US" b="1" dirty="0">
                <a:solidFill>
                  <a:srgbClr val="FF0000"/>
                </a:solidFill>
              </a:rPr>
              <a:t>决</a:t>
            </a:r>
          </a:p>
          <a:p>
            <a:pPr algn="ctr" eaLnBrk="1" hangingPunct="1">
              <a:spcBef>
                <a:spcPct val="0"/>
              </a:spcBef>
              <a:buClrTx/>
              <a:buSzTx/>
              <a:buFontTx/>
              <a:buNone/>
            </a:pPr>
            <a:r>
              <a:rPr lang="zh-CN" altLang="en-US" b="1" dirty="0">
                <a:solidFill>
                  <a:srgbClr val="FF0000"/>
                </a:solidFill>
              </a:rPr>
              <a:t>定</a:t>
            </a:r>
          </a:p>
        </p:txBody>
      </p:sp>
      <p:sp>
        <p:nvSpPr>
          <p:cNvPr id="80938" name="Rectangle 42"/>
          <p:cNvSpPr/>
          <p:nvPr/>
        </p:nvSpPr>
        <p:spPr>
          <a:xfrm>
            <a:off x="2467202" y="2945072"/>
            <a:ext cx="2963563" cy="605244"/>
          </a:xfrm>
          <a:prstGeom prst="rect">
            <a:avLst/>
          </a:prstGeom>
          <a:solidFill>
            <a:srgbClr val="CCFFCC"/>
          </a:solidFill>
          <a:ln w="9525" cap="flat" cmpd="sng">
            <a:solidFill>
              <a:srgbClr val="000000"/>
            </a:solidFill>
            <a:prstDash val="solid"/>
            <a:miter/>
            <a:headEnd type="none" w="med" len="med"/>
            <a:tailEnd type="none" w="med" len="med"/>
          </a:ln>
        </p:spPr>
        <p:txBody>
          <a:bodyPr/>
          <a:lstStyle/>
          <a:p>
            <a:pPr marL="342900" indent="-342900">
              <a:spcBef>
                <a:spcPct val="20000"/>
              </a:spcBef>
            </a:pPr>
            <a:r>
              <a:rPr lang="zh-CN" altLang="en-US" sz="3360" dirty="0">
                <a:solidFill>
                  <a:srgbClr val="000000"/>
                </a:solidFill>
                <a:latin typeface="Calibri" panose="020F0502020204030204" charset="0"/>
              </a:rPr>
              <a:t>生产关系改革</a:t>
            </a:r>
          </a:p>
        </p:txBody>
      </p:sp>
      <p:sp>
        <p:nvSpPr>
          <p:cNvPr id="80948" name="AutoShape 52"/>
          <p:cNvSpPr/>
          <p:nvPr/>
        </p:nvSpPr>
        <p:spPr>
          <a:xfrm>
            <a:off x="3375068" y="3670298"/>
            <a:ext cx="1087839" cy="1471782"/>
          </a:xfrm>
          <a:prstGeom prst="downArrow">
            <a:avLst>
              <a:gd name="adj1" fmla="val 50000"/>
              <a:gd name="adj2" fmla="val 33823"/>
            </a:avLst>
          </a:prstGeom>
          <a:solidFill>
            <a:schemeClr val="accent1"/>
          </a:solidFill>
          <a:ln w="9525" cap="flat" cmpd="sng">
            <a:solidFill>
              <a:schemeClr val="tx1"/>
            </a:solidFill>
            <a:prstDash val="solid"/>
            <a:miter/>
            <a:headEnd type="none" w="med" len="med"/>
            <a:tailEnd type="none" w="med" len="med"/>
          </a:ln>
        </p:spPr>
        <p:txBody>
          <a:bodyPr vert="eaVert" wrap="none" anchor="ctr"/>
          <a:lstStyle/>
          <a:p>
            <a:pPr algn="ctr"/>
            <a:r>
              <a:rPr lang="zh-CN" altLang="en-US" sz="2350" dirty="0">
                <a:solidFill>
                  <a:srgbClr val="FF0000"/>
                </a:solidFill>
                <a:latin typeface="Calibri" panose="020F0502020204030204" charset="0"/>
              </a:rPr>
              <a:t>决定</a:t>
            </a:r>
          </a:p>
        </p:txBody>
      </p:sp>
      <p:sp>
        <p:nvSpPr>
          <p:cNvPr id="80949" name="Rectangle 53"/>
          <p:cNvSpPr/>
          <p:nvPr/>
        </p:nvSpPr>
        <p:spPr>
          <a:xfrm>
            <a:off x="2467202" y="5303390"/>
            <a:ext cx="2720932" cy="605244"/>
          </a:xfrm>
          <a:prstGeom prst="rect">
            <a:avLst/>
          </a:prstGeom>
          <a:solidFill>
            <a:srgbClr val="CCFFCC"/>
          </a:solidFill>
          <a:ln w="9525" cap="flat" cmpd="sng">
            <a:solidFill>
              <a:srgbClr val="000000"/>
            </a:solidFill>
            <a:prstDash val="solid"/>
            <a:miter/>
            <a:headEnd type="none" w="med" len="med"/>
            <a:tailEnd type="none" w="med" len="med"/>
          </a:ln>
        </p:spPr>
        <p:txBody>
          <a:bodyPr/>
          <a:lstStyle/>
          <a:p>
            <a:pPr marL="342900" indent="-342900" algn="ctr">
              <a:spcBef>
                <a:spcPct val="20000"/>
              </a:spcBef>
            </a:pPr>
            <a:r>
              <a:rPr lang="zh-CN" altLang="en-US" sz="3025" dirty="0">
                <a:solidFill>
                  <a:srgbClr val="000000"/>
                </a:solidFill>
                <a:latin typeface="Calibri" panose="020F0502020204030204" charset="0"/>
              </a:rPr>
              <a:t>上层建筑改革</a:t>
            </a:r>
          </a:p>
        </p:txBody>
      </p:sp>
      <p:sp>
        <p:nvSpPr>
          <p:cNvPr id="46089" name="Rectangle 9"/>
          <p:cNvSpPr/>
          <p:nvPr/>
        </p:nvSpPr>
        <p:spPr>
          <a:xfrm>
            <a:off x="4402917" y="1433295"/>
            <a:ext cx="309880" cy="660400"/>
          </a:xfrm>
          <a:prstGeom prst="rect">
            <a:avLst/>
          </a:prstGeom>
          <a:noFill/>
          <a:ln w="9525">
            <a:noFill/>
          </a:ln>
        </p:spPr>
        <p:txBody>
          <a:bodyPr wrap="none">
            <a:spAutoFit/>
          </a:bodyPr>
          <a:lstStyle/>
          <a:p>
            <a:endParaRPr lang="zh-CN" altLang="zh-CN" sz="3695" dirty="0">
              <a:solidFill>
                <a:srgbClr val="000000"/>
              </a:solidFill>
              <a:latin typeface="Arial" panose="020B0604020202020204" pitchFamily="34" charset="0"/>
            </a:endParaRPr>
          </a:p>
        </p:txBody>
      </p:sp>
      <p:sp>
        <p:nvSpPr>
          <p:cNvPr id="46090" name="Rectangle 10"/>
          <p:cNvSpPr/>
          <p:nvPr/>
        </p:nvSpPr>
        <p:spPr>
          <a:xfrm>
            <a:off x="6882551" y="1130673"/>
            <a:ext cx="1450452" cy="2004695"/>
          </a:xfrm>
          <a:prstGeom prst="rect">
            <a:avLst/>
          </a:prstGeom>
          <a:solidFill>
            <a:schemeClr val="accent1"/>
          </a:solidFill>
          <a:ln w="9525">
            <a:noFill/>
          </a:ln>
        </p:spPr>
        <p:txBody>
          <a:bodyPr>
            <a:spAutoFit/>
          </a:bodyPr>
          <a:lstStyle/>
          <a:p>
            <a:r>
              <a:rPr lang="en-US" altLang="zh-CN" sz="3025" dirty="0">
                <a:solidFill>
                  <a:schemeClr val="tx1"/>
                </a:solidFill>
                <a:latin typeface="Arial" panose="020B0604020202020204" pitchFamily="34" charset="0"/>
              </a:rPr>
              <a:t>	</a:t>
            </a:r>
          </a:p>
          <a:p>
            <a:pPr algn="ctr"/>
            <a:r>
              <a:rPr lang="zh-CN" altLang="en-US" sz="3360" dirty="0">
                <a:solidFill>
                  <a:srgbClr val="000000"/>
                </a:solidFill>
                <a:latin typeface="Arial" panose="020B0604020202020204" pitchFamily="34" charset="0"/>
              </a:rPr>
              <a:t>经济</a:t>
            </a:r>
          </a:p>
          <a:p>
            <a:pPr algn="ctr"/>
            <a:r>
              <a:rPr lang="zh-CN" altLang="en-US" sz="3360" dirty="0">
                <a:solidFill>
                  <a:srgbClr val="000000"/>
                </a:solidFill>
                <a:latin typeface="Arial" panose="020B0604020202020204" pitchFamily="34" charset="0"/>
              </a:rPr>
              <a:t>基础</a:t>
            </a:r>
          </a:p>
          <a:p>
            <a:endParaRPr lang="en-US" altLang="zh-CN" sz="2685" dirty="0">
              <a:solidFill>
                <a:schemeClr val="tx1"/>
              </a:solidFill>
              <a:latin typeface="Arial" panose="020B0604020202020204" pitchFamily="34" charset="0"/>
            </a:endParaRPr>
          </a:p>
        </p:txBody>
      </p:sp>
      <p:sp>
        <p:nvSpPr>
          <p:cNvPr id="46091" name="Text Box 11"/>
          <p:cNvSpPr txBox="1"/>
          <p:nvPr/>
        </p:nvSpPr>
        <p:spPr>
          <a:xfrm>
            <a:off x="5270226" y="3550279"/>
            <a:ext cx="6393482" cy="2491740"/>
          </a:xfrm>
          <a:prstGeom prst="rect">
            <a:avLst/>
          </a:prstGeom>
          <a:solidFill>
            <a:schemeClr val="accent1"/>
          </a:solidFill>
          <a:ln w="9525">
            <a:noFill/>
          </a:ln>
        </p:spPr>
        <p:txBody>
          <a:bodyPr wrap="square">
            <a:spAutoFit/>
          </a:bodyPr>
          <a:lstStyle/>
          <a:p>
            <a:pPr>
              <a:spcBef>
                <a:spcPct val="50000"/>
              </a:spcBef>
            </a:pPr>
            <a:r>
              <a:rPr lang="zh-CN" altLang="en-US" sz="2400" b="1" dirty="0">
                <a:solidFill>
                  <a:schemeClr val="bg1"/>
                </a:solidFill>
                <a:latin typeface="Arial" panose="020B0604020202020204" pitchFamily="34" charset="0"/>
              </a:rPr>
              <a:t>上层建筑：</a:t>
            </a:r>
          </a:p>
          <a:p>
            <a:pPr>
              <a:spcBef>
                <a:spcPct val="50000"/>
              </a:spcBef>
            </a:pPr>
            <a:r>
              <a:rPr lang="zh-CN" altLang="en-US" sz="2400" b="1" dirty="0">
                <a:solidFill>
                  <a:schemeClr val="bg1"/>
                </a:solidFill>
                <a:latin typeface="Arial" panose="020B0604020202020204" pitchFamily="34" charset="0"/>
              </a:rPr>
              <a:t>    指建立在一定的经济基础之上的社会意识形态以及与此相适应的政治法律制度和设施的总和。包括国</a:t>
            </a:r>
            <a:r>
              <a:rPr lang="zh-CN" altLang="en-US" sz="2400" b="1" u="sng" dirty="0">
                <a:solidFill>
                  <a:schemeClr val="bg1"/>
                </a:solidFill>
                <a:latin typeface="Arial" panose="020B0604020202020204" pitchFamily="34" charset="0"/>
              </a:rPr>
              <a:t>家政府机器、法律与意识形态、政治、法律制度，军队、警察、法庭、监狱、政府部门、党派等国家机器和政治组织。</a:t>
            </a:r>
          </a:p>
        </p:txBody>
      </p:sp>
      <p:sp>
        <p:nvSpPr>
          <p:cNvPr id="3" name="AutoShape 41"/>
          <p:cNvSpPr/>
          <p:nvPr/>
        </p:nvSpPr>
        <p:spPr>
          <a:xfrm rot="16200000">
            <a:off x="5794711" y="2406751"/>
            <a:ext cx="687898" cy="1415258"/>
          </a:xfrm>
          <a:prstGeom prst="downArrow">
            <a:avLst>
              <a:gd name="adj1" fmla="val 50000"/>
              <a:gd name="adj2" fmla="val 80444"/>
            </a:avLst>
          </a:prstGeom>
          <a:solidFill>
            <a:schemeClr val="accent1"/>
          </a:solidFill>
          <a:ln w="9525" cap="flat" cmpd="sng">
            <a:solidFill>
              <a:schemeClr val="tx1"/>
            </a:solidFill>
            <a:prstDash val="solid"/>
            <a:miter/>
            <a:headEnd type="none" w="med" len="med"/>
            <a:tailEnd type="none" w="med" len="med"/>
          </a:ln>
        </p:spPr>
        <p:txBody>
          <a:bodyPr vert="eaVert"/>
          <a:lstStyle/>
          <a:p>
            <a:pPr algn="ctr"/>
            <a:r>
              <a:rPr lang="zh-CN" altLang="zh-CN" sz="1680" dirty="0">
                <a:solidFill>
                  <a:srgbClr val="FF0000"/>
                </a:solidFill>
                <a:latin typeface="Arial" panose="020B0604020202020204" pitchFamily="34" charset="0"/>
              </a:rPr>
              <a:t>总和</a:t>
            </a:r>
          </a:p>
        </p:txBody>
      </p:sp>
      <p:sp>
        <p:nvSpPr>
          <p:cNvPr id="4" name="AutoShape 41"/>
          <p:cNvSpPr/>
          <p:nvPr/>
        </p:nvSpPr>
        <p:spPr>
          <a:xfrm rot="18840000">
            <a:off x="5670463" y="653410"/>
            <a:ext cx="690565" cy="1405126"/>
          </a:xfrm>
          <a:prstGeom prst="downArrow">
            <a:avLst>
              <a:gd name="adj1" fmla="val 50000"/>
              <a:gd name="adj2" fmla="val 28854"/>
            </a:avLst>
          </a:prstGeom>
          <a:solidFill>
            <a:schemeClr val="accent1">
              <a:alpha val="100000"/>
            </a:schemeClr>
          </a:solidFill>
          <a:ln w="9525">
            <a:solidFill>
              <a:schemeClr val="tx1">
                <a:alpha val="100000"/>
              </a:schemeClr>
            </a:solidFill>
            <a:miter/>
          </a:ln>
        </p:spPr>
        <p:txBody>
          <a:bodyPr vert="horz" wrap="square" lIns="76787" tIns="38393" rIns="76787" bIns="38393" anchor="t"/>
          <a:lst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v"/>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5000"/>
              <a:buFont typeface="Wingdings" panose="05000000000000000000" pitchFamily="2" charset="2"/>
              <a:buChar char=""/>
              <a:defRPr sz="2800">
                <a:solidFill>
                  <a:schemeClr val="tx1"/>
                </a:solidFill>
                <a:latin typeface="+mn-lt"/>
                <a:ea typeface="+mn-ea"/>
              </a:defRPr>
            </a:lvl2pPr>
            <a:lvl3pPr marL="1143000" indent="-228600" algn="l" rtl="0" eaLnBrk="0" fontAlgn="base" hangingPunct="0">
              <a:spcBef>
                <a:spcPct val="20000"/>
              </a:spcBef>
              <a:spcAft>
                <a:spcPct val="0"/>
              </a:spcAft>
              <a:buClr>
                <a:schemeClr val="hlink"/>
              </a:buClr>
              <a:buSzPct val="80000"/>
              <a:buFont typeface="Wingdings" panose="05000000000000000000" pitchFamily="2" charset="2"/>
              <a:buChar char="v"/>
              <a:defRPr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90000"/>
              <a:buFont typeface="Wingdings" panose="05000000000000000000" pitchFamily="2" charset="2"/>
              <a:buChar char=""/>
              <a:defRPr sz="2000">
                <a:solidFill>
                  <a:schemeClr val="tx1"/>
                </a:solidFill>
                <a:latin typeface="+mn-lt"/>
                <a:ea typeface="+mn-ea"/>
              </a:defRPr>
            </a:lvl4pPr>
            <a:lvl5pPr marL="2057400" indent="-228600" algn="l" rtl="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mn-lt"/>
                <a:ea typeface="+mn-ea"/>
              </a:defRPr>
            </a:lvl5pPr>
            <a:lvl6pPr marL="2514600" indent="-228600" algn="l" rtl="0" fontAlgn="base">
              <a:spcBef>
                <a:spcPct val="20000"/>
              </a:spcBef>
              <a:spcAft>
                <a:spcPct val="0"/>
              </a:spcAft>
              <a:buClr>
                <a:schemeClr val="hlink"/>
              </a:buClr>
              <a:buSzPct val="85000"/>
              <a:buFont typeface="Wingdings" panose="05000000000000000000" pitchFamily="2" charset="2"/>
              <a:buChar char="v"/>
              <a:defRPr sz="2000">
                <a:solidFill>
                  <a:schemeClr val="tx1"/>
                </a:solidFill>
                <a:latin typeface="+mn-lt"/>
                <a:ea typeface="+mn-ea"/>
              </a:defRPr>
            </a:lvl6pPr>
            <a:lvl7pPr marL="2971800" indent="-228600" algn="l" rtl="0" fontAlgn="base">
              <a:spcBef>
                <a:spcPct val="20000"/>
              </a:spcBef>
              <a:spcAft>
                <a:spcPct val="0"/>
              </a:spcAft>
              <a:buClr>
                <a:schemeClr val="hlink"/>
              </a:buClr>
              <a:buSzPct val="85000"/>
              <a:buFont typeface="Wingdings" panose="05000000000000000000" pitchFamily="2" charset="2"/>
              <a:buChar char="v"/>
              <a:defRPr sz="2000">
                <a:solidFill>
                  <a:schemeClr val="tx1"/>
                </a:solidFill>
                <a:latin typeface="+mn-lt"/>
                <a:ea typeface="+mn-ea"/>
              </a:defRPr>
            </a:lvl7pPr>
            <a:lvl8pPr marL="3429000" indent="-228600" algn="l" rtl="0" fontAlgn="base">
              <a:spcBef>
                <a:spcPct val="20000"/>
              </a:spcBef>
              <a:spcAft>
                <a:spcPct val="0"/>
              </a:spcAft>
              <a:buClr>
                <a:schemeClr val="hlink"/>
              </a:buClr>
              <a:buSzPct val="85000"/>
              <a:buFont typeface="Wingdings" panose="05000000000000000000" pitchFamily="2" charset="2"/>
              <a:buChar char="v"/>
              <a:defRPr sz="2000">
                <a:solidFill>
                  <a:schemeClr val="tx1"/>
                </a:solidFill>
                <a:latin typeface="+mn-lt"/>
                <a:ea typeface="+mn-ea"/>
              </a:defRPr>
            </a:lvl8pPr>
            <a:lvl9pPr marL="3886200" indent="-228600" algn="l" rtl="0" fontAlgn="base">
              <a:spcBef>
                <a:spcPct val="20000"/>
              </a:spcBef>
              <a:spcAft>
                <a:spcPct val="0"/>
              </a:spcAft>
              <a:buClr>
                <a:schemeClr val="hlink"/>
              </a:buClr>
              <a:buSzPct val="85000"/>
              <a:buFont typeface="Wingdings" panose="05000000000000000000" pitchFamily="2" charset="2"/>
              <a:buChar char="v"/>
              <a:defRPr sz="2000">
                <a:solidFill>
                  <a:schemeClr val="tx1"/>
                </a:solidFill>
                <a:latin typeface="+mn-lt"/>
                <a:ea typeface="+mn-ea"/>
              </a:defRPr>
            </a:lvl9pPr>
          </a:lstStyle>
          <a:p>
            <a:pPr algn="ctr" eaLnBrk="1" hangingPunct="1">
              <a:spcBef>
                <a:spcPct val="0"/>
              </a:spcBef>
              <a:buClrTx/>
              <a:buSzTx/>
              <a:buFontTx/>
              <a:buNone/>
            </a:pPr>
            <a:r>
              <a:rPr lang="zh-CN" altLang="en-US" sz="2685" b="1" dirty="0">
                <a:solidFill>
                  <a:srgbClr val="FF0000"/>
                </a:solidFill>
              </a:rPr>
              <a:t>决</a:t>
            </a:r>
          </a:p>
          <a:p>
            <a:pPr algn="ctr" eaLnBrk="1" hangingPunct="1">
              <a:spcBef>
                <a:spcPct val="0"/>
              </a:spcBef>
              <a:buClrTx/>
              <a:buSzTx/>
              <a:buFontTx/>
              <a:buNone/>
            </a:pPr>
            <a:r>
              <a:rPr lang="zh-CN" altLang="en-US" sz="2685" b="1" dirty="0">
                <a:solidFill>
                  <a:srgbClr val="FF0000"/>
                </a:solidFill>
              </a:rPr>
              <a:t>定</a:t>
            </a:r>
          </a:p>
        </p:txBody>
      </p:sp>
      <p:sp>
        <p:nvSpPr>
          <p:cNvPr id="2" name="文本框 1"/>
          <p:cNvSpPr txBox="1"/>
          <p:nvPr/>
        </p:nvSpPr>
        <p:spPr>
          <a:xfrm>
            <a:off x="243192" y="619271"/>
            <a:ext cx="2430018" cy="829945"/>
          </a:xfrm>
          <a:prstGeom prst="rect">
            <a:avLst/>
          </a:prstGeom>
          <a:noFill/>
        </p:spPr>
        <p:txBody>
          <a:bodyPr wrap="square" rtlCol="0">
            <a:spAutoFit/>
            <a:scene3d>
              <a:camera prst="orthographicFront"/>
              <a:lightRig rig="threePt" dir="t"/>
            </a:scene3d>
          </a:bodyPr>
          <a:lstStyle/>
          <a:p>
            <a:r>
              <a:rPr lang="zh-CN" altLang="en-US" sz="2400">
                <a:ln w="22225">
                  <a:solidFill>
                    <a:schemeClr val="accent2"/>
                  </a:solidFill>
                  <a:prstDash val="solid"/>
                </a:ln>
                <a:solidFill>
                  <a:schemeClr val="accent2">
                    <a:lumMod val="40000"/>
                    <a:lumOff val="60000"/>
                  </a:schemeClr>
                </a:solidFill>
                <a:effectLst/>
              </a:rPr>
              <a:t>三、社会背景的理论分析</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80936"/>
                                        </p:tgtEl>
                                        <p:attrNameLst>
                                          <p:attrName>style.visibility</p:attrName>
                                        </p:attrNameLst>
                                      </p:cBhvr>
                                      <p:to>
                                        <p:strVal val="visible"/>
                                      </p:to>
                                    </p:set>
                                    <p:animEffect transition="in" filter="slide(fromTop)">
                                      <p:cBhvr>
                                        <p:cTn id="7" dur="500"/>
                                        <p:tgtEl>
                                          <p:spTgt spid="80936"/>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80937"/>
                                        </p:tgtEl>
                                        <p:attrNameLst>
                                          <p:attrName>style.visibility</p:attrName>
                                        </p:attrNameLst>
                                      </p:cBhvr>
                                      <p:to>
                                        <p:strVal val="visible"/>
                                      </p:to>
                                    </p:set>
                                    <p:animEffect transition="in" filter="slide(fromTop)">
                                      <p:cBhvr>
                                        <p:cTn id="12" dur="500"/>
                                        <p:tgtEl>
                                          <p:spTgt spid="80937"/>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1" fill="hold" grpId="0" nodeType="clickEffect">
                                  <p:stCondLst>
                                    <p:cond delay="0"/>
                                  </p:stCondLst>
                                  <p:childTnLst>
                                    <p:set>
                                      <p:cBhvr>
                                        <p:cTn id="16" dur="1" fill="hold">
                                          <p:stCondLst>
                                            <p:cond delay="0"/>
                                          </p:stCondLst>
                                        </p:cTn>
                                        <p:tgtEl>
                                          <p:spTgt spid="80938"/>
                                        </p:tgtEl>
                                        <p:attrNameLst>
                                          <p:attrName>style.visibility</p:attrName>
                                        </p:attrNameLst>
                                      </p:cBhvr>
                                      <p:to>
                                        <p:strVal val="visible"/>
                                      </p:to>
                                    </p:set>
                                    <p:animEffect transition="in" filter="slide(fromTop)">
                                      <p:cBhvr>
                                        <p:cTn id="17" dur="500"/>
                                        <p:tgtEl>
                                          <p:spTgt spid="80938"/>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1" fill="hold" grpId="0" nodeType="clickEffect">
                                  <p:stCondLst>
                                    <p:cond delay="0"/>
                                  </p:stCondLst>
                                  <p:childTnLst>
                                    <p:set>
                                      <p:cBhvr>
                                        <p:cTn id="21" dur="1" fill="hold">
                                          <p:stCondLst>
                                            <p:cond delay="0"/>
                                          </p:stCondLst>
                                        </p:cTn>
                                        <p:tgtEl>
                                          <p:spTgt spid="80948"/>
                                        </p:tgtEl>
                                        <p:attrNameLst>
                                          <p:attrName>style.visibility</p:attrName>
                                        </p:attrNameLst>
                                      </p:cBhvr>
                                      <p:to>
                                        <p:strVal val="visible"/>
                                      </p:to>
                                    </p:set>
                                    <p:animEffect transition="in" filter="slide(fromTop)">
                                      <p:cBhvr>
                                        <p:cTn id="22" dur="500"/>
                                        <p:tgtEl>
                                          <p:spTgt spid="80948"/>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80949"/>
                                        </p:tgtEl>
                                        <p:attrNameLst>
                                          <p:attrName>style.visibility</p:attrName>
                                        </p:attrNameLst>
                                      </p:cBhvr>
                                      <p:to>
                                        <p:strVal val="visible"/>
                                      </p:to>
                                    </p:set>
                                    <p:anim calcmode="lin" valueType="num">
                                      <p:cBhvr>
                                        <p:cTn id="27" dur="500" fill="hold"/>
                                        <p:tgtEl>
                                          <p:spTgt spid="80949"/>
                                        </p:tgtEl>
                                        <p:attrNameLst>
                                          <p:attrName>ppt_w</p:attrName>
                                        </p:attrNameLst>
                                      </p:cBhvr>
                                      <p:tavLst>
                                        <p:tav tm="0">
                                          <p:val>
                                            <p:fltVal val="0"/>
                                          </p:val>
                                        </p:tav>
                                        <p:tav tm="100000">
                                          <p:val>
                                            <p:strVal val="#ppt_w"/>
                                          </p:val>
                                        </p:tav>
                                      </p:tavLst>
                                    </p:anim>
                                    <p:anim calcmode="lin" valueType="num">
                                      <p:cBhvr>
                                        <p:cTn id="28" dur="500" fill="hold"/>
                                        <p:tgtEl>
                                          <p:spTgt spid="80949"/>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nodePh="1">
                                  <p:stCondLst>
                                    <p:cond delay="0"/>
                                  </p:stCondLst>
                                  <p:endCondLst>
                                    <p:cond evt="begin" delay="0">
                                      <p:tn val="31"/>
                                    </p:cond>
                                  </p:endCondLst>
                                  <p:childTnLst>
                                    <p:set>
                                      <p:cBhvr>
                                        <p:cTn id="32" dur="1" fill="hold">
                                          <p:stCondLst>
                                            <p:cond delay="0"/>
                                          </p:stCondLst>
                                        </p:cTn>
                                        <p:tgtEl>
                                          <p:spTgt spid="46089"/>
                                        </p:tgtEl>
                                        <p:attrNameLst>
                                          <p:attrName>style.visibility</p:attrName>
                                        </p:attrNameLst>
                                      </p:cBhvr>
                                      <p:to>
                                        <p:strVal val="visible"/>
                                      </p:to>
                                    </p:set>
                                    <p:animEffect transition="in" filter="blinds(horizontal)">
                                      <p:cBhvr>
                                        <p:cTn id="33" dur="500"/>
                                        <p:tgtEl>
                                          <p:spTgt spid="46089"/>
                                        </p:tgtEl>
                                      </p:cBhvr>
                                    </p:animEffect>
                                  </p:childTnLst>
                                </p:cTn>
                              </p:par>
                            </p:childTnLst>
                          </p:cTn>
                        </p:par>
                      </p:childTnLst>
                    </p:cTn>
                  </p:par>
                  <p:par>
                    <p:cTn id="34" fill="hold">
                      <p:stCondLst>
                        <p:cond delay="indefinite"/>
                      </p:stCondLst>
                      <p:childTnLst>
                        <p:par>
                          <p:cTn id="35" fill="hold">
                            <p:stCondLst>
                              <p:cond delay="0"/>
                            </p:stCondLst>
                            <p:childTnLst>
                              <p:par>
                                <p:cTn id="36" presetID="12" presetClass="entr" presetSubtype="1" fill="hold" grpId="0" nodeType="clickEffect">
                                  <p:stCondLst>
                                    <p:cond delay="0"/>
                                  </p:stCondLst>
                                  <p:childTnLst>
                                    <p:set>
                                      <p:cBhvr>
                                        <p:cTn id="37" dur="1" fill="hold">
                                          <p:stCondLst>
                                            <p:cond delay="0"/>
                                          </p:stCondLst>
                                        </p:cTn>
                                        <p:tgtEl>
                                          <p:spTgt spid="3"/>
                                        </p:tgtEl>
                                        <p:attrNameLst>
                                          <p:attrName>style.visibility</p:attrName>
                                        </p:attrNameLst>
                                      </p:cBhvr>
                                      <p:to>
                                        <p:strVal val="visible"/>
                                      </p:to>
                                    </p:set>
                                    <p:animEffect transition="in" filter="slide(fromTop)">
                                      <p:cBhvr>
                                        <p:cTn id="38" dur="500"/>
                                        <p:tgtEl>
                                          <p:spTgt spid="3"/>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6090"/>
                                        </p:tgtEl>
                                        <p:attrNameLst>
                                          <p:attrName>style.visibility</p:attrName>
                                        </p:attrNameLst>
                                      </p:cBhvr>
                                      <p:to>
                                        <p:strVal val="visible"/>
                                      </p:to>
                                    </p:set>
                                    <p:anim calcmode="lin" valueType="num">
                                      <p:cBhvr additive="base">
                                        <p:cTn id="43" dur="500" fill="hold"/>
                                        <p:tgtEl>
                                          <p:spTgt spid="46090"/>
                                        </p:tgtEl>
                                        <p:attrNameLst>
                                          <p:attrName>ppt_x</p:attrName>
                                        </p:attrNameLst>
                                      </p:cBhvr>
                                      <p:tavLst>
                                        <p:tav tm="0">
                                          <p:val>
                                            <p:strVal val="#ppt_x"/>
                                          </p:val>
                                        </p:tav>
                                        <p:tav tm="100000">
                                          <p:val>
                                            <p:strVal val="#ppt_x"/>
                                          </p:val>
                                        </p:tav>
                                      </p:tavLst>
                                    </p:anim>
                                    <p:anim calcmode="lin" valueType="num">
                                      <p:cBhvr additive="base">
                                        <p:cTn id="44" dur="500" fill="hold"/>
                                        <p:tgtEl>
                                          <p:spTgt spid="4609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3" presetClass="entr" presetSubtype="16" fill="hold" grpId="0" nodeType="clickEffect">
                                  <p:stCondLst>
                                    <p:cond delay="0"/>
                                  </p:stCondLst>
                                  <p:childTnLst>
                                    <p:set>
                                      <p:cBhvr>
                                        <p:cTn id="48" dur="1" fill="hold">
                                          <p:stCondLst>
                                            <p:cond delay="0"/>
                                          </p:stCondLst>
                                        </p:cTn>
                                        <p:tgtEl>
                                          <p:spTgt spid="46091"/>
                                        </p:tgtEl>
                                        <p:attrNameLst>
                                          <p:attrName>style.visibility</p:attrName>
                                        </p:attrNameLst>
                                      </p:cBhvr>
                                      <p:to>
                                        <p:strVal val="visible"/>
                                      </p:to>
                                    </p:set>
                                    <p:animEffect transition="in" filter="plus(in)">
                                      <p:cBhvr>
                                        <p:cTn id="49" dur="1000"/>
                                        <p:tgtEl>
                                          <p:spTgt spid="46091"/>
                                        </p:tgtEl>
                                      </p:cBhvr>
                                    </p:animEffect>
                                  </p:childTnLst>
                                </p:cTn>
                              </p:par>
                            </p:childTnLst>
                          </p:cTn>
                        </p:par>
                      </p:childTnLst>
                    </p:cTn>
                  </p:par>
                  <p:par>
                    <p:cTn id="50" fill="hold">
                      <p:stCondLst>
                        <p:cond delay="indefinite"/>
                      </p:stCondLst>
                      <p:childTnLst>
                        <p:par>
                          <p:cTn id="51" fill="hold">
                            <p:stCondLst>
                              <p:cond delay="0"/>
                            </p:stCondLst>
                            <p:childTnLst>
                              <p:par>
                                <p:cTn id="52" presetID="12" presetClass="entr" presetSubtype="1" fill="hold" grpId="0" nodeType="clickEffect">
                                  <p:stCondLst>
                                    <p:cond delay="0"/>
                                  </p:stCondLst>
                                  <p:childTnLst>
                                    <p:set>
                                      <p:cBhvr>
                                        <p:cTn id="53" dur="1" fill="hold">
                                          <p:stCondLst>
                                            <p:cond delay="0"/>
                                          </p:stCondLst>
                                        </p:cTn>
                                        <p:tgtEl>
                                          <p:spTgt spid="4"/>
                                        </p:tgtEl>
                                        <p:attrNameLst>
                                          <p:attrName>style.visibility</p:attrName>
                                        </p:attrNameLst>
                                      </p:cBhvr>
                                      <p:to>
                                        <p:strVal val="visible"/>
                                      </p:to>
                                    </p:set>
                                    <p:animEffect transition="in" filter="slide(fromTop)">
                                      <p:cBhvr>
                                        <p:cTn id="5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36" grpId="0" bldLvl="0" animBg="1"/>
      <p:bldP spid="80937" grpId="0" bldLvl="0" animBg="1"/>
      <p:bldP spid="80938" grpId="0" bldLvl="0" animBg="1"/>
      <p:bldP spid="80948" grpId="0" bldLvl="0" animBg="1"/>
      <p:bldP spid="80949" grpId="0" bldLvl="0" animBg="1"/>
      <p:bldP spid="46089" grpId="0"/>
      <p:bldP spid="46090" grpId="0" bldLvl="0" animBg="1"/>
      <p:bldP spid="46091" grpId="0" bldLvl="0" animBg="1"/>
      <p:bldP spid="3" grpId="0" bldLvl="0" animBg="1"/>
      <p:bldP spid="4"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src=http___www.51cok.com_uploads_allimg_130507_5044_130507110635_1.png&amp;refer=http___www.51cok"/>
          <p:cNvPicPr>
            <a:picLocks noChangeAspect="1"/>
          </p:cNvPicPr>
          <p:nvPr/>
        </p:nvPicPr>
        <p:blipFill>
          <a:blip r:embed="rId2"/>
          <a:stretch>
            <a:fillRect/>
          </a:stretch>
        </p:blipFill>
        <p:spPr>
          <a:xfrm>
            <a:off x="45720" y="644525"/>
            <a:ext cx="5629910" cy="6320790"/>
          </a:xfrm>
          <a:prstGeom prst="rect">
            <a:avLst/>
          </a:prstGeom>
        </p:spPr>
      </p:pic>
      <p:sp>
        <p:nvSpPr>
          <p:cNvPr id="3" name="文本框 2"/>
          <p:cNvSpPr txBox="1"/>
          <p:nvPr/>
        </p:nvSpPr>
        <p:spPr>
          <a:xfrm>
            <a:off x="189855" y="184295"/>
            <a:ext cx="5441667" cy="460375"/>
          </a:xfrm>
          <a:prstGeom prst="rect">
            <a:avLst/>
          </a:prstGeom>
          <a:blipFill>
            <a:blip r:embed="rId3"/>
          </a:blipFill>
        </p:spPr>
        <p:txBody>
          <a:bodyPr wrap="square" rtlCol="0">
            <a:spAutoFit/>
            <a:scene3d>
              <a:camera prst="orthographicFront"/>
              <a:lightRig rig="threePt" dir="t"/>
            </a:scene3d>
          </a:bodyPr>
          <a:lstStyle/>
          <a:p>
            <a:r>
              <a:rPr lang="zh-CN" altLang="en-US" sz="2400" b="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rPr>
              <a:t>一、春秋战国时期各国的改革与变法</a:t>
            </a:r>
          </a:p>
        </p:txBody>
      </p:sp>
      <p:sp>
        <p:nvSpPr>
          <p:cNvPr id="5" name="文本框 4"/>
          <p:cNvSpPr txBox="1"/>
          <p:nvPr/>
        </p:nvSpPr>
        <p:spPr>
          <a:xfrm>
            <a:off x="5773420" y="184150"/>
            <a:ext cx="6419215" cy="953135"/>
          </a:xfrm>
          <a:prstGeom prst="rect">
            <a:avLst/>
          </a:prstGeom>
          <a:noFill/>
        </p:spPr>
        <p:txBody>
          <a:bodyPr wrap="square" rtlCol="0">
            <a:spAutoFit/>
            <a:scene3d>
              <a:camera prst="orthographicFront"/>
              <a:lightRig rig="threePt" dir="t"/>
            </a:scene3d>
          </a:bodyPr>
          <a:lstStyle/>
          <a:p>
            <a:r>
              <a:rPr lang="zh-CN" altLang="en-US" sz="2800">
                <a:ln w="22225">
                  <a:solidFill>
                    <a:schemeClr val="accent2"/>
                  </a:solidFill>
                  <a:prstDash val="solid"/>
                </a:ln>
                <a:solidFill>
                  <a:schemeClr val="tx2"/>
                </a:solidFill>
                <a:effectLst>
                  <a:outerShdw blurRad="38100" dist="38100" dir="2700000" algn="tl">
                    <a:srgbClr val="000000">
                      <a:alpha val="43137"/>
                    </a:srgbClr>
                  </a:outerShdw>
                </a:effectLst>
              </a:rPr>
              <a:t>分析春秋战国时期各国频繁进行变法改革的原因，并指出其性质的差别。</a:t>
            </a:r>
          </a:p>
        </p:txBody>
      </p:sp>
      <p:sp>
        <p:nvSpPr>
          <p:cNvPr id="8" name="文本框 7"/>
          <p:cNvSpPr txBox="1"/>
          <p:nvPr/>
        </p:nvSpPr>
        <p:spPr>
          <a:xfrm>
            <a:off x="5773420" y="1137285"/>
            <a:ext cx="6418580" cy="5692775"/>
          </a:xfrm>
          <a:prstGeom prst="rect">
            <a:avLst/>
          </a:prstGeom>
          <a:noFill/>
          <a:ln w="9525">
            <a:noFill/>
          </a:ln>
        </p:spPr>
        <p:txBody>
          <a:bodyPr wrap="square">
            <a:spAutoFit/>
          </a:bodyPr>
          <a:lstStyle/>
          <a:p>
            <a:pPr indent="0"/>
            <a:r>
              <a:rPr lang="zh-CN" sz="28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a typeface="宋体" panose="02010600030101010101" pitchFamily="2" charset="-122"/>
              </a:rPr>
              <a:t>春秋战国时期变法运动的背景</a:t>
            </a:r>
            <a:endParaRPr lang="en-US" sz="28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宋体" panose="02010600030101010101" pitchFamily="2" charset="-122"/>
            </a:endParaRPr>
          </a:p>
          <a:p>
            <a:pPr indent="0"/>
            <a:r>
              <a:rPr lang="en-US" sz="28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宋体" panose="02010600030101010101" pitchFamily="2" charset="-122"/>
              </a:rPr>
              <a:t>1</a:t>
            </a:r>
            <a:r>
              <a:rPr lang="zh-CN" sz="28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a typeface="宋体" panose="02010600030101010101" pitchFamily="2" charset="-122"/>
              </a:rPr>
              <a:t>、政治：周王室衰微，诸侯势力逐渐强大</a:t>
            </a:r>
            <a:r>
              <a:rPr lang="zh-CN" sz="28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a typeface="宋体" panose="02010600030101010101" pitchFamily="2" charset="-122"/>
                <a:cs typeface="仿宋_GB2312" charset="0"/>
              </a:rPr>
              <a:t>,大国争霸，宗法分封制逐渐崩溃。</a:t>
            </a:r>
            <a:endParaRPr lang="en-US" sz="28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宋体" panose="02010600030101010101" pitchFamily="2" charset="-122"/>
            </a:endParaRPr>
          </a:p>
          <a:p>
            <a:pPr indent="0"/>
            <a:r>
              <a:rPr lang="en-US" sz="28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宋体" panose="02010600030101010101" pitchFamily="2" charset="-122"/>
              </a:rPr>
              <a:t>2</a:t>
            </a:r>
            <a:r>
              <a:rPr lang="zh-CN" sz="28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a typeface="宋体" panose="02010600030101010101" pitchFamily="2" charset="-122"/>
              </a:rPr>
              <a:t>、经济：</a:t>
            </a:r>
            <a:r>
              <a:rPr lang="en-US" sz="2800" b="1" u="sng">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宋体" panose="02010600030101010101" pitchFamily="2" charset="-122"/>
              </a:rPr>
              <a:t>        </a:t>
            </a:r>
            <a:r>
              <a:rPr lang="zh-CN" sz="28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a typeface="宋体" panose="02010600030101010101" pitchFamily="2" charset="-122"/>
              </a:rPr>
              <a:t>提高了生产力，私田越来越多，以井田制为标志的土地国有制度逐渐被破坏。</a:t>
            </a:r>
            <a:endParaRPr lang="en-US" sz="28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宋体" panose="02010600030101010101" pitchFamily="2" charset="-122"/>
            </a:endParaRPr>
          </a:p>
          <a:p>
            <a:pPr indent="0"/>
            <a:r>
              <a:rPr lang="en-US" sz="28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宋体" panose="02010600030101010101" pitchFamily="2" charset="-122"/>
              </a:rPr>
              <a:t> 3</a:t>
            </a:r>
            <a:r>
              <a:rPr lang="zh-CN" sz="28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a typeface="宋体" panose="02010600030101010101" pitchFamily="2" charset="-122"/>
              </a:rPr>
              <a:t>、阶级：土地私有化程度的加深使</a:t>
            </a:r>
            <a:r>
              <a:rPr lang="en-US" sz="2800" b="1" u="sng">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宋体" panose="02010600030101010101" pitchFamily="2" charset="-122"/>
              </a:rPr>
              <a:t>             </a:t>
            </a:r>
            <a:r>
              <a:rPr lang="zh-CN" sz="28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a typeface="宋体" panose="02010600030101010101" pitchFamily="2" charset="-122"/>
              </a:rPr>
              <a:t>日益壮大，他们要求废除旧贵族的世袭特权，发展地主经济。</a:t>
            </a:r>
            <a:endParaRPr lang="en-US" sz="28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宋体" panose="02010600030101010101" pitchFamily="2" charset="-122"/>
            </a:endParaRPr>
          </a:p>
          <a:p>
            <a:pPr indent="0"/>
            <a:r>
              <a:rPr lang="en-US" sz="28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宋体" panose="02010600030101010101" pitchFamily="2" charset="-122"/>
              </a:rPr>
              <a:t>4</a:t>
            </a:r>
            <a:r>
              <a:rPr lang="zh-CN" sz="28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a typeface="宋体" panose="02010600030101010101" pitchFamily="2" charset="-122"/>
              </a:rPr>
              <a:t>、军事：各国的国君也想在残酷的争霸战争中求得生存，进而成为霸主。</a:t>
            </a:r>
            <a:endParaRPr lang="en-US" sz="28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宋体" panose="02010600030101010101" pitchFamily="2" charset="-122"/>
            </a:endParaRPr>
          </a:p>
          <a:p>
            <a:pPr indent="0"/>
            <a:r>
              <a:rPr lang="en-US" sz="28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宋体" panose="02010600030101010101" pitchFamily="2" charset="-122"/>
              </a:rPr>
              <a:t>5</a:t>
            </a:r>
            <a:r>
              <a:rPr lang="zh-CN" sz="28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a typeface="宋体" panose="02010600030101010101" pitchFamily="2" charset="-122"/>
              </a:rPr>
              <a:t>、思想：</a:t>
            </a:r>
            <a:r>
              <a:rPr lang="en-US" sz="2800" b="1" u="sng">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宋体" panose="02010600030101010101" pitchFamily="2" charset="-122"/>
              </a:rPr>
              <a:t>        </a:t>
            </a:r>
            <a:r>
              <a:rPr lang="zh-CN" sz="28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a typeface="宋体" panose="02010600030101010101" pitchFamily="2" charset="-122"/>
              </a:rPr>
              <a:t>学说成为改革变法的思想理论武器。</a:t>
            </a:r>
            <a:r>
              <a:rPr lang="en-US" sz="28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宋体" panose="02010600030101010101" pitchFamily="2" charset="-122"/>
              </a:rPr>
              <a:t> </a:t>
            </a:r>
            <a:endParaRPr lang="en-US" altLang="en-US" sz="28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宋体" panose="02010600030101010101" pitchFamily="2" charset="-122"/>
            </a:endParaRPr>
          </a:p>
        </p:txBody>
      </p:sp>
      <p:sp>
        <p:nvSpPr>
          <p:cNvPr id="9" name="文本框 8"/>
          <p:cNvSpPr txBox="1"/>
          <p:nvPr/>
        </p:nvSpPr>
        <p:spPr>
          <a:xfrm>
            <a:off x="632460" y="1430655"/>
            <a:ext cx="4455795" cy="1198880"/>
          </a:xfrm>
          <a:prstGeom prst="rect">
            <a:avLst/>
          </a:prstGeom>
          <a:noFill/>
        </p:spPr>
        <p:txBody>
          <a:bodyPr wrap="square" rtlCol="0">
            <a:spAutoFit/>
          </a:bodyPr>
          <a:lstStyle/>
          <a:p>
            <a:r>
              <a:rPr lang="zh-CN" altLang="en-US" sz="3600"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highlight>
                  <a:srgbClr val="00FF00"/>
                </a:highlight>
              </a:rPr>
              <a:t>春秋：奴隶制度改革</a:t>
            </a:r>
            <a:r>
              <a:rPr lang="en-US" altLang="zh-CN" sz="3600"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highlight>
                  <a:srgbClr val="00FF00"/>
                </a:highlight>
              </a:rPr>
              <a:t>   </a:t>
            </a:r>
          </a:p>
          <a:p>
            <a:r>
              <a:rPr lang="zh-CN" altLang="en-US" sz="3600"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highlight>
                  <a:srgbClr val="00FF00"/>
                </a:highlight>
              </a:rPr>
              <a:t>战国：封建制度改革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8" grpId="0"/>
      <p:bldP spid="8" grpId="1"/>
      <p:bldP spid="9" grpId="0"/>
      <p:bldP spid="9"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灯片编号占位符 1"/>
          <p:cNvSpPr>
            <a:spLocks noGrp="1"/>
          </p:cNvSpPr>
          <p:nvPr>
            <p:ph type="sldNum" sz="quarter" idx="12"/>
          </p:nvPr>
        </p:nvSpPr>
        <p:spPr/>
        <p:txBody>
          <a:bodyPr/>
          <a:lstStyle/>
          <a:p>
            <a:pPr algn="ctr"/>
            <a:r>
              <a:rPr lang="en-US" altLang="zh-CN" sz="850" dirty="0"/>
              <a:t>-</a:t>
            </a:r>
            <a:fld id="{4BF17FCF-D4DA-449D-A468-DDB7E43619E6}" type="slidenum">
              <a:rPr lang="zh-CN" altLang="en-US" sz="850" dirty="0" smtClean="0"/>
              <a:t>9</a:t>
            </a:fld>
            <a:r>
              <a:rPr lang="en-US" altLang="zh-CN" sz="850" dirty="0"/>
              <a:t>-</a:t>
            </a:r>
            <a:endParaRPr lang="zh-CN" altLang="en-US" sz="850" dirty="0"/>
          </a:p>
        </p:txBody>
      </p:sp>
      <p:sp>
        <p:nvSpPr>
          <p:cNvPr id="2" name="矩形 1"/>
          <p:cNvSpPr>
            <a:spLocks noChangeAspect="1"/>
          </p:cNvSpPr>
          <p:nvPr/>
        </p:nvSpPr>
        <p:spPr>
          <a:xfrm>
            <a:off x="155571" y="218575"/>
            <a:ext cx="12036433" cy="4742815"/>
          </a:xfrm>
          <a:prstGeom prst="rect">
            <a:avLst/>
          </a:prstGeom>
        </p:spPr>
        <p:txBody>
          <a:bodyPr wrap="square">
            <a:spAutoFit/>
          </a:bodyPr>
          <a:lstStyle/>
          <a:p>
            <a:pPr indent="266700">
              <a:lnSpc>
                <a:spcPct val="120000"/>
              </a:lnSpc>
              <a:tabLst>
                <a:tab pos="1029335" algn="l"/>
                <a:tab pos="1850390" algn="l"/>
                <a:tab pos="2538095" algn="l"/>
                <a:tab pos="3221990" algn="l"/>
              </a:tabLst>
            </a:pPr>
            <a:r>
              <a:rPr lang="zh-CN" altLang="zh-CN" sz="2800" b="1" dirty="0">
                <a:solidFill>
                  <a:srgbClr val="000000"/>
                </a:solidFill>
                <a:latin typeface="Arial" panose="020B0604020202020204" pitchFamily="34" charset="0"/>
                <a:ea typeface="黑体" panose="02010609060101010101" charset="-122"/>
                <a:cs typeface="Times New Roman" panose="02020603050405020304" charset="0"/>
              </a:rPr>
              <a:t>二、商鞅变法</a:t>
            </a:r>
            <a:endParaRPr lang="zh-CN" altLang="zh-CN" sz="2800" b="1" dirty="0">
              <a:solidFill>
                <a:srgbClr val="000000"/>
              </a:solidFill>
              <a:latin typeface="NEU-BZ-S92"/>
              <a:ea typeface="方正书宋_GBK" panose="03000509000000000000" pitchFamily="65" charset="-122"/>
              <a:cs typeface="Times New Roman" panose="02020603050405020304" charset="0"/>
            </a:endParaRPr>
          </a:p>
          <a:p>
            <a:pPr indent="267970">
              <a:lnSpc>
                <a:spcPct val="120000"/>
              </a:lnSpc>
              <a:tabLst>
                <a:tab pos="1029335" algn="l"/>
                <a:tab pos="1850390" algn="l"/>
                <a:tab pos="2538095" algn="l"/>
                <a:tab pos="3221990" algn="l"/>
              </a:tabLst>
            </a:pPr>
            <a:r>
              <a:rPr lang="en-US" altLang="zh-CN" sz="2800" b="1" dirty="0">
                <a:solidFill>
                  <a:srgbClr val="000000"/>
                </a:solidFill>
                <a:latin typeface="Times New Roman" panose="02020603050405020304" charset="0"/>
                <a:cs typeface="Times New Roman" panose="02020603050405020304" charset="0"/>
              </a:rPr>
              <a:t>1</a:t>
            </a:r>
            <a:r>
              <a:rPr lang="en-US" altLang="zh-CN" sz="2800" dirty="0">
                <a:solidFill>
                  <a:srgbClr val="000000"/>
                </a:solidFill>
                <a:latin typeface="Times New Roman" panose="02020603050405020304" charset="0"/>
                <a:cs typeface="Times New Roman" panose="02020603050405020304" charset="0"/>
              </a:rPr>
              <a:t>.</a:t>
            </a:r>
            <a:r>
              <a:rPr lang="zh-CN" altLang="zh-CN" sz="2800" dirty="0">
                <a:solidFill>
                  <a:srgbClr val="000000"/>
                </a:solidFill>
                <a:latin typeface="Arial" panose="020B0604020202020204" pitchFamily="34" charset="0"/>
                <a:ea typeface="黑体" panose="02010609060101010101" charset="-122"/>
                <a:cs typeface="Times New Roman" panose="02020603050405020304" charset="0"/>
              </a:rPr>
              <a:t>背景</a:t>
            </a:r>
            <a:endParaRPr lang="zh-CN" altLang="zh-CN" sz="2800" dirty="0">
              <a:solidFill>
                <a:srgbClr val="000000"/>
              </a:solidFill>
              <a:latin typeface="NEU-BZ-S92"/>
              <a:ea typeface="方正书宋_GBK" panose="03000509000000000000" pitchFamily="65" charset="-122"/>
              <a:cs typeface="Times New Roman" panose="02020603050405020304" charset="0"/>
            </a:endParaRPr>
          </a:p>
          <a:p>
            <a:pPr indent="266700">
              <a:lnSpc>
                <a:spcPct val="120000"/>
              </a:lnSpc>
              <a:tabLst>
                <a:tab pos="1029335" algn="l"/>
                <a:tab pos="1850390" algn="l"/>
                <a:tab pos="2538095" algn="l"/>
                <a:tab pos="3221990" algn="l"/>
              </a:tabLst>
            </a:pPr>
            <a:r>
              <a:rPr lang="en-US" altLang="zh-CN" sz="2800" dirty="0">
                <a:solidFill>
                  <a:srgbClr val="FF0000"/>
                </a:solidFill>
                <a:latin typeface="Times New Roman" panose="02020603050405020304" charset="0"/>
                <a:cs typeface="Times New Roman" panose="02020603050405020304" charset="0"/>
              </a:rPr>
              <a:t>(1)</a:t>
            </a:r>
            <a:r>
              <a:rPr lang="zh-CN" altLang="zh-CN" sz="2800" dirty="0">
                <a:solidFill>
                  <a:srgbClr val="FF0000"/>
                </a:solidFill>
                <a:latin typeface="Times New Roman" panose="02020603050405020304" charset="0"/>
                <a:cs typeface="Times New Roman" panose="02020603050405020304" charset="0"/>
              </a:rPr>
              <a:t>时代背景</a:t>
            </a:r>
            <a:r>
              <a:rPr lang="en-US" altLang="zh-CN" sz="2800" dirty="0">
                <a:solidFill>
                  <a:srgbClr val="000000"/>
                </a:solidFill>
                <a:latin typeface="Times New Roman" panose="02020603050405020304" charset="0"/>
                <a:cs typeface="Times New Roman" panose="02020603050405020304" charset="0"/>
              </a:rPr>
              <a:t>:</a:t>
            </a:r>
            <a:r>
              <a:rPr lang="zh-CN" altLang="zh-CN" sz="2800" dirty="0">
                <a:solidFill>
                  <a:srgbClr val="000000"/>
                </a:solidFill>
                <a:latin typeface="Times New Roman" panose="02020603050405020304" charset="0"/>
                <a:cs typeface="Times New Roman" panose="02020603050405020304" charset="0"/>
              </a:rPr>
              <a:t>春秋战国是中国历史上的</a:t>
            </a:r>
            <a:r>
              <a:rPr lang="zh-CN" altLang="zh-CN" sz="2800"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大变革</a:t>
            </a:r>
            <a:r>
              <a:rPr lang="zh-CN" altLang="zh-CN" sz="2800" dirty="0">
                <a:solidFill>
                  <a:srgbClr val="000000"/>
                </a:solidFill>
                <a:latin typeface="Times New Roman" panose="02020603050405020304" charset="0"/>
                <a:cs typeface="Times New Roman" panose="02020603050405020304" charset="0"/>
              </a:rPr>
              <a:t>和大发展时期。</a:t>
            </a:r>
            <a:endParaRPr lang="zh-CN" altLang="zh-CN" sz="2800" dirty="0">
              <a:solidFill>
                <a:srgbClr val="000000"/>
              </a:solidFill>
              <a:latin typeface="NEU-BZ-S92"/>
              <a:ea typeface="方正书宋_GBK" panose="03000509000000000000" pitchFamily="65" charset="-122"/>
              <a:cs typeface="Times New Roman" panose="02020603050405020304" charset="0"/>
            </a:endParaRPr>
          </a:p>
          <a:p>
            <a:pPr indent="266700">
              <a:lnSpc>
                <a:spcPct val="120000"/>
              </a:lnSpc>
              <a:tabLst>
                <a:tab pos="1029335" algn="l"/>
                <a:tab pos="1850390" algn="l"/>
                <a:tab pos="2538095" algn="l"/>
                <a:tab pos="3221990" algn="l"/>
              </a:tabLst>
            </a:pPr>
            <a:r>
              <a:rPr lang="zh-CN" altLang="zh-CN" sz="2800" dirty="0">
                <a:solidFill>
                  <a:srgbClr val="000000"/>
                </a:solidFill>
                <a:latin typeface="NEU-BZ-S92"/>
                <a:cs typeface="宋体" panose="02010600030101010101" pitchFamily="2" charset="-122"/>
              </a:rPr>
              <a:t>①</a:t>
            </a:r>
            <a:r>
              <a:rPr lang="zh-CN" altLang="zh-CN" sz="2800" dirty="0">
                <a:solidFill>
                  <a:srgbClr val="000000"/>
                </a:solidFill>
                <a:latin typeface="Times New Roman" panose="02020603050405020304" charset="0"/>
                <a:cs typeface="Times New Roman" panose="02020603050405020304" charset="0"/>
              </a:rPr>
              <a:t>经济上</a:t>
            </a:r>
            <a:r>
              <a:rPr lang="en-US" altLang="zh-CN" sz="2800" dirty="0">
                <a:solidFill>
                  <a:srgbClr val="000000"/>
                </a:solidFill>
                <a:latin typeface="Times New Roman" panose="02020603050405020304" charset="0"/>
                <a:cs typeface="Times New Roman" panose="02020603050405020304" charset="0"/>
              </a:rPr>
              <a:t>,</a:t>
            </a:r>
            <a:r>
              <a:rPr lang="zh-CN" altLang="zh-CN" sz="2800" dirty="0">
                <a:solidFill>
                  <a:srgbClr val="000000"/>
                </a:solidFill>
                <a:latin typeface="Times New Roman" panose="02020603050405020304" charset="0"/>
                <a:cs typeface="Times New Roman" panose="02020603050405020304" charset="0"/>
              </a:rPr>
              <a:t>铁农具牛耕出现并逐步推广</a:t>
            </a:r>
            <a:r>
              <a:rPr lang="en-US" altLang="zh-CN" sz="2800" dirty="0">
                <a:solidFill>
                  <a:srgbClr val="000000"/>
                </a:solidFill>
                <a:latin typeface="Times New Roman" panose="02020603050405020304" charset="0"/>
                <a:cs typeface="Times New Roman" panose="02020603050405020304" charset="0"/>
              </a:rPr>
              <a:t>,</a:t>
            </a:r>
            <a:r>
              <a:rPr lang="zh-CN" altLang="zh-CN" sz="2800"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生产力发展</a:t>
            </a:r>
            <a:r>
              <a:rPr lang="en-US" altLang="zh-CN" sz="2800"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a:t>
            </a:r>
            <a:r>
              <a:rPr lang="zh-CN" altLang="zh-CN" sz="2800"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井田制瓦解</a:t>
            </a:r>
            <a:r>
              <a:rPr lang="en-US" altLang="zh-CN" sz="2800"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a:t>
            </a:r>
            <a:r>
              <a:rPr lang="zh-CN" altLang="zh-CN" sz="2800"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土地私有制逐渐确立</a:t>
            </a:r>
            <a:r>
              <a:rPr lang="zh-CN" altLang="zh-CN" sz="2800" dirty="0">
                <a:solidFill>
                  <a:srgbClr val="000000"/>
                </a:solidFill>
                <a:latin typeface="Times New Roman" panose="02020603050405020304" charset="0"/>
                <a:cs typeface="Times New Roman" panose="02020603050405020304" charset="0"/>
              </a:rPr>
              <a:t>。</a:t>
            </a:r>
            <a:endParaRPr lang="zh-CN" altLang="zh-CN" sz="2800" dirty="0">
              <a:solidFill>
                <a:srgbClr val="000000"/>
              </a:solidFill>
              <a:latin typeface="NEU-BZ-S92"/>
              <a:ea typeface="方正书宋_GBK" panose="03000509000000000000" pitchFamily="65" charset="-122"/>
              <a:cs typeface="Times New Roman" panose="02020603050405020304" charset="0"/>
            </a:endParaRPr>
          </a:p>
          <a:p>
            <a:pPr indent="266700">
              <a:lnSpc>
                <a:spcPct val="120000"/>
              </a:lnSpc>
              <a:tabLst>
                <a:tab pos="1029335" algn="l"/>
                <a:tab pos="1850390" algn="l"/>
                <a:tab pos="2538095" algn="l"/>
                <a:tab pos="3221990" algn="l"/>
              </a:tabLst>
            </a:pPr>
            <a:r>
              <a:rPr lang="zh-CN" altLang="zh-CN" sz="2800" dirty="0">
                <a:solidFill>
                  <a:srgbClr val="000000"/>
                </a:solidFill>
                <a:latin typeface="NEU-BZ-S92"/>
                <a:cs typeface="宋体" panose="02010600030101010101" pitchFamily="2" charset="-122"/>
              </a:rPr>
              <a:t>②</a:t>
            </a:r>
            <a:r>
              <a:rPr lang="zh-CN" altLang="zh-CN" sz="2800" dirty="0">
                <a:solidFill>
                  <a:srgbClr val="000000"/>
                </a:solidFill>
                <a:latin typeface="Times New Roman" panose="02020603050405020304" charset="0"/>
                <a:cs typeface="Times New Roman" panose="02020603050405020304" charset="0"/>
              </a:rPr>
              <a:t>政治上</a:t>
            </a:r>
            <a:r>
              <a:rPr lang="en-US" altLang="zh-CN" sz="2800" dirty="0">
                <a:solidFill>
                  <a:srgbClr val="000000"/>
                </a:solidFill>
                <a:latin typeface="Times New Roman" panose="02020603050405020304" charset="0"/>
                <a:cs typeface="Times New Roman" panose="02020603050405020304" charset="0"/>
              </a:rPr>
              <a:t>,</a:t>
            </a:r>
            <a:r>
              <a:rPr lang="zh-CN" altLang="zh-CN" sz="2800"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新兴地主</a:t>
            </a:r>
            <a:r>
              <a:rPr lang="zh-CN" altLang="zh-CN" sz="2800" dirty="0">
                <a:solidFill>
                  <a:srgbClr val="000000"/>
                </a:solidFill>
                <a:latin typeface="Times New Roman" panose="02020603050405020304" charset="0"/>
                <a:cs typeface="Times New Roman" panose="02020603050405020304" charset="0"/>
              </a:rPr>
              <a:t>阶级形成且力量壮大</a:t>
            </a:r>
            <a:r>
              <a:rPr lang="en-US" altLang="zh-CN" sz="2800" dirty="0">
                <a:solidFill>
                  <a:srgbClr val="000000"/>
                </a:solidFill>
                <a:latin typeface="Times New Roman" panose="02020603050405020304" charset="0"/>
                <a:cs typeface="Times New Roman" panose="02020603050405020304" charset="0"/>
              </a:rPr>
              <a:t>,</a:t>
            </a:r>
            <a:r>
              <a:rPr lang="zh-CN" altLang="zh-CN" sz="2800" dirty="0">
                <a:solidFill>
                  <a:srgbClr val="000000"/>
                </a:solidFill>
                <a:latin typeface="Times New Roman" panose="02020603050405020304" charset="0"/>
                <a:cs typeface="Times New Roman" panose="02020603050405020304" charset="0"/>
              </a:rPr>
              <a:t>要求掌握政权</a:t>
            </a:r>
            <a:r>
              <a:rPr lang="en-US" altLang="zh-CN" sz="2800" dirty="0">
                <a:solidFill>
                  <a:srgbClr val="000000"/>
                </a:solidFill>
                <a:latin typeface="Times New Roman" panose="02020603050405020304" charset="0"/>
                <a:cs typeface="Times New Roman" panose="02020603050405020304" charset="0"/>
              </a:rPr>
              <a:t>,</a:t>
            </a:r>
            <a:r>
              <a:rPr lang="zh-CN" altLang="zh-CN" sz="2800" dirty="0">
                <a:solidFill>
                  <a:srgbClr val="000000"/>
                </a:solidFill>
                <a:latin typeface="Times New Roman" panose="02020603050405020304" charset="0"/>
                <a:cs typeface="Times New Roman" panose="02020603050405020304" charset="0"/>
              </a:rPr>
              <a:t>发展封建经济。</a:t>
            </a:r>
            <a:endParaRPr lang="zh-CN" altLang="zh-CN" sz="2800" dirty="0">
              <a:solidFill>
                <a:srgbClr val="000000"/>
              </a:solidFill>
              <a:latin typeface="NEU-BZ-S92"/>
              <a:ea typeface="方正书宋_GBK" panose="03000509000000000000" pitchFamily="65" charset="-122"/>
              <a:cs typeface="Times New Roman" panose="02020603050405020304" charset="0"/>
            </a:endParaRPr>
          </a:p>
          <a:p>
            <a:pPr indent="266700">
              <a:lnSpc>
                <a:spcPct val="120000"/>
              </a:lnSpc>
              <a:tabLst>
                <a:tab pos="1029335" algn="l"/>
                <a:tab pos="1850390" algn="l"/>
                <a:tab pos="2538095" algn="l"/>
                <a:tab pos="3221990" algn="l"/>
              </a:tabLst>
            </a:pPr>
            <a:r>
              <a:rPr lang="zh-CN" altLang="zh-CN" sz="2800" dirty="0">
                <a:solidFill>
                  <a:srgbClr val="000000"/>
                </a:solidFill>
                <a:latin typeface="NEU-BZ-S92"/>
                <a:cs typeface="宋体" panose="02010600030101010101" pitchFamily="2" charset="-122"/>
              </a:rPr>
              <a:t>③</a:t>
            </a:r>
            <a:r>
              <a:rPr lang="zh-CN" altLang="zh-CN" sz="2800" dirty="0">
                <a:solidFill>
                  <a:srgbClr val="000000"/>
                </a:solidFill>
                <a:latin typeface="Times New Roman" panose="02020603050405020304" charset="0"/>
                <a:cs typeface="Times New Roman" panose="02020603050405020304" charset="0"/>
              </a:rPr>
              <a:t>军事上</a:t>
            </a:r>
            <a:r>
              <a:rPr lang="en-US" altLang="zh-CN" sz="2800" dirty="0">
                <a:solidFill>
                  <a:srgbClr val="000000"/>
                </a:solidFill>
                <a:latin typeface="Times New Roman" panose="02020603050405020304" charset="0"/>
                <a:cs typeface="Times New Roman" panose="02020603050405020304" charset="0"/>
              </a:rPr>
              <a:t>,</a:t>
            </a:r>
            <a:r>
              <a:rPr lang="zh-CN" altLang="zh-CN" sz="2800" dirty="0">
                <a:solidFill>
                  <a:srgbClr val="000000"/>
                </a:solidFill>
                <a:latin typeface="Times New Roman" panose="02020603050405020304" charset="0"/>
                <a:cs typeface="Times New Roman" panose="02020603050405020304" charset="0"/>
              </a:rPr>
              <a:t>春秋争霸</a:t>
            </a:r>
            <a:r>
              <a:rPr lang="en-US" altLang="zh-CN" sz="2800" dirty="0">
                <a:solidFill>
                  <a:srgbClr val="000000"/>
                </a:solidFill>
                <a:latin typeface="Times New Roman" panose="02020603050405020304" charset="0"/>
                <a:cs typeface="Times New Roman" panose="02020603050405020304" charset="0"/>
              </a:rPr>
              <a:t>,</a:t>
            </a:r>
            <a:r>
              <a:rPr lang="zh-CN" altLang="zh-CN" sz="2800" dirty="0">
                <a:solidFill>
                  <a:srgbClr val="000000"/>
                </a:solidFill>
                <a:latin typeface="Times New Roman" panose="02020603050405020304" charset="0"/>
                <a:cs typeface="Times New Roman" panose="02020603050405020304" charset="0"/>
              </a:rPr>
              <a:t>战国兼并</a:t>
            </a:r>
            <a:r>
              <a:rPr lang="en-US" altLang="zh-CN" sz="2800" dirty="0">
                <a:solidFill>
                  <a:srgbClr val="000000"/>
                </a:solidFill>
                <a:latin typeface="Times New Roman" panose="02020603050405020304" charset="0"/>
                <a:cs typeface="Times New Roman" panose="02020603050405020304" charset="0"/>
              </a:rPr>
              <a:t>,</a:t>
            </a:r>
            <a:r>
              <a:rPr lang="zh-CN" altLang="zh-CN" sz="2800" dirty="0">
                <a:solidFill>
                  <a:srgbClr val="000000"/>
                </a:solidFill>
                <a:latin typeface="Times New Roman" panose="02020603050405020304" charset="0"/>
                <a:cs typeface="Times New Roman" panose="02020603050405020304" charset="0"/>
              </a:rPr>
              <a:t>诸侯</a:t>
            </a:r>
            <a:r>
              <a:rPr lang="zh-CN" altLang="zh-CN" sz="2800"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割据混战</a:t>
            </a:r>
            <a:r>
              <a:rPr lang="zh-CN" altLang="zh-CN" sz="2800" dirty="0">
                <a:solidFill>
                  <a:srgbClr val="000000"/>
                </a:solidFill>
                <a:latin typeface="Times New Roman" panose="02020603050405020304" charset="0"/>
                <a:cs typeface="Times New Roman" panose="02020603050405020304" charset="0"/>
              </a:rPr>
              <a:t>。</a:t>
            </a:r>
            <a:endParaRPr lang="zh-CN" altLang="zh-CN" sz="2800" dirty="0">
              <a:solidFill>
                <a:srgbClr val="000000"/>
              </a:solidFill>
              <a:latin typeface="NEU-BZ-S92"/>
              <a:ea typeface="方正书宋_GBK" panose="03000509000000000000" pitchFamily="65" charset="-122"/>
              <a:cs typeface="Times New Roman" panose="02020603050405020304" charset="0"/>
            </a:endParaRPr>
          </a:p>
          <a:p>
            <a:pPr indent="266700">
              <a:lnSpc>
                <a:spcPct val="120000"/>
              </a:lnSpc>
              <a:tabLst>
                <a:tab pos="1029335" algn="l"/>
                <a:tab pos="1850390" algn="l"/>
                <a:tab pos="2538095" algn="l"/>
                <a:tab pos="3221990" algn="l"/>
              </a:tabLst>
            </a:pPr>
            <a:r>
              <a:rPr lang="zh-CN" altLang="zh-CN" sz="2800" dirty="0">
                <a:solidFill>
                  <a:srgbClr val="000000"/>
                </a:solidFill>
                <a:latin typeface="NEU-BZ-S92"/>
                <a:cs typeface="宋体" panose="02010600030101010101" pitchFamily="2" charset="-122"/>
              </a:rPr>
              <a:t>④</a:t>
            </a:r>
            <a:r>
              <a:rPr lang="zh-CN" altLang="zh-CN" sz="2800" dirty="0">
                <a:solidFill>
                  <a:srgbClr val="000000"/>
                </a:solidFill>
                <a:latin typeface="Times New Roman" panose="02020603050405020304" charset="0"/>
                <a:cs typeface="Times New Roman" panose="02020603050405020304" charset="0"/>
              </a:rPr>
              <a:t>思想文化上</a:t>
            </a:r>
            <a:r>
              <a:rPr lang="en-US" altLang="zh-CN" sz="2800" dirty="0">
                <a:solidFill>
                  <a:srgbClr val="000000"/>
                </a:solidFill>
                <a:latin typeface="Times New Roman" panose="02020603050405020304" charset="0"/>
                <a:cs typeface="Times New Roman" panose="02020603050405020304" charset="0"/>
              </a:rPr>
              <a:t>,</a:t>
            </a:r>
            <a:r>
              <a:rPr lang="zh-CN" altLang="zh-CN" sz="2800" dirty="0">
                <a:solidFill>
                  <a:srgbClr val="000000"/>
                </a:solidFill>
                <a:latin typeface="Times New Roman" panose="02020603050405020304" charset="0"/>
                <a:cs typeface="Times New Roman" panose="02020603050405020304" charset="0"/>
              </a:rPr>
              <a:t>文化繁荣</a:t>
            </a:r>
            <a:r>
              <a:rPr lang="en-US" altLang="zh-CN" sz="2800" dirty="0">
                <a:solidFill>
                  <a:srgbClr val="000000"/>
                </a:solidFill>
                <a:latin typeface="Times New Roman" panose="02020603050405020304" charset="0"/>
                <a:cs typeface="Times New Roman" panose="02020603050405020304" charset="0"/>
              </a:rPr>
              <a:t>,“</a:t>
            </a:r>
            <a:r>
              <a:rPr lang="zh-CN" altLang="zh-CN" sz="2800" dirty="0">
                <a:solidFill>
                  <a:srgbClr val="000000"/>
                </a:solidFill>
                <a:latin typeface="Times New Roman" panose="02020603050405020304" charset="0"/>
                <a:cs typeface="Times New Roman" panose="02020603050405020304" charset="0"/>
              </a:rPr>
              <a:t>百家争鸣</a:t>
            </a:r>
            <a:r>
              <a:rPr lang="en-US" altLang="zh-CN" sz="2800" dirty="0">
                <a:solidFill>
                  <a:srgbClr val="000000"/>
                </a:solidFill>
                <a:latin typeface="Times New Roman" panose="02020603050405020304" charset="0"/>
                <a:cs typeface="Times New Roman" panose="02020603050405020304" charset="0"/>
              </a:rPr>
              <a:t>”,</a:t>
            </a:r>
            <a:r>
              <a:rPr lang="zh-CN" altLang="zh-CN" sz="2800" dirty="0">
                <a:solidFill>
                  <a:srgbClr val="000000"/>
                </a:solidFill>
                <a:latin typeface="Times New Roman" panose="02020603050405020304" charset="0"/>
                <a:cs typeface="Times New Roman" panose="02020603050405020304" charset="0"/>
              </a:rPr>
              <a:t>私人讲学风气兴起</a:t>
            </a:r>
            <a:r>
              <a:rPr lang="en-US" altLang="zh-CN" sz="2800" dirty="0">
                <a:solidFill>
                  <a:srgbClr val="000000"/>
                </a:solidFill>
                <a:latin typeface="Times New Roman" panose="02020603050405020304" charset="0"/>
                <a:cs typeface="Times New Roman" panose="02020603050405020304" charset="0"/>
              </a:rPr>
              <a:t>,</a:t>
            </a:r>
            <a:r>
              <a:rPr lang="zh-CN" altLang="zh-CN" sz="2800" dirty="0">
                <a:solidFill>
                  <a:srgbClr val="000000"/>
                </a:solidFill>
                <a:latin typeface="Times New Roman" panose="02020603050405020304" charset="0"/>
                <a:cs typeface="Times New Roman" panose="02020603050405020304" charset="0"/>
              </a:rPr>
              <a:t>其中</a:t>
            </a:r>
            <a:r>
              <a:rPr lang="zh-CN" altLang="zh-CN" sz="2800"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法家学说</a:t>
            </a:r>
            <a:r>
              <a:rPr lang="zh-CN" altLang="zh-CN" sz="2800" dirty="0">
                <a:solidFill>
                  <a:srgbClr val="000000"/>
                </a:solidFill>
                <a:latin typeface="Times New Roman" panose="02020603050405020304" charset="0"/>
                <a:cs typeface="Times New Roman" panose="02020603050405020304" charset="0"/>
              </a:rPr>
              <a:t>成为改革变法的思想武器</a:t>
            </a:r>
            <a:r>
              <a:rPr lang="zh-CN" altLang="zh-CN" sz="2200" dirty="0">
                <a:solidFill>
                  <a:srgbClr val="000000"/>
                </a:solidFill>
                <a:latin typeface="Times New Roman" panose="02020603050405020304" charset="0"/>
                <a:cs typeface="Times New Roman" panose="02020603050405020304" charset="0"/>
              </a:rPr>
              <a:t>。</a:t>
            </a:r>
            <a:endParaRPr lang="zh-CN" altLang="zh-CN" sz="2200" dirty="0">
              <a:solidFill>
                <a:srgbClr val="000000"/>
              </a:solidFill>
              <a:latin typeface="NEU-BZ-S92"/>
              <a:ea typeface="方正书宋_GBK" panose="03000509000000000000" pitchFamily="65" charset="-122"/>
              <a:cs typeface="Times New Roman" panose="02020603050405020304" charset="0"/>
            </a:endParaRPr>
          </a:p>
        </p:txBody>
      </p:sp>
      <p:sp>
        <p:nvSpPr>
          <p:cNvPr id="4" name="矩形 3"/>
          <p:cNvSpPr>
            <a:spLocks noChangeAspect="1"/>
          </p:cNvSpPr>
          <p:nvPr/>
        </p:nvSpPr>
        <p:spPr>
          <a:xfrm>
            <a:off x="155575" y="4961255"/>
            <a:ext cx="11213465" cy="2158365"/>
          </a:xfrm>
          <a:prstGeom prst="rect">
            <a:avLst/>
          </a:prstGeom>
        </p:spPr>
        <p:txBody>
          <a:bodyPr wrap="square">
            <a:spAutoFit/>
          </a:bodyPr>
          <a:lstStyle/>
          <a:p>
            <a:pPr indent="266700">
              <a:lnSpc>
                <a:spcPct val="120000"/>
              </a:lnSpc>
              <a:tabLst>
                <a:tab pos="1029335" algn="l"/>
                <a:tab pos="1850390" algn="l"/>
                <a:tab pos="2538095" algn="l"/>
                <a:tab pos="3221990" algn="l"/>
              </a:tabLst>
            </a:pPr>
            <a:r>
              <a:rPr lang="en-US" altLang="zh-CN" sz="2800" dirty="0">
                <a:solidFill>
                  <a:srgbClr val="FF0000"/>
                </a:solidFill>
                <a:latin typeface="Times New Roman" panose="02020603050405020304" charset="0"/>
                <a:cs typeface="Times New Roman" panose="02020603050405020304" charset="0"/>
              </a:rPr>
              <a:t>(2)</a:t>
            </a:r>
            <a:r>
              <a:rPr lang="zh-CN" altLang="zh-CN" sz="2800" dirty="0">
                <a:solidFill>
                  <a:srgbClr val="FF0000"/>
                </a:solidFill>
                <a:latin typeface="Times New Roman" panose="02020603050405020304" charset="0"/>
                <a:cs typeface="Times New Roman" panose="02020603050405020304" charset="0"/>
              </a:rPr>
              <a:t>具体原因</a:t>
            </a:r>
            <a:endParaRPr lang="zh-CN" altLang="zh-CN" sz="2800" dirty="0">
              <a:solidFill>
                <a:srgbClr val="FF0000"/>
              </a:solidFill>
              <a:latin typeface="NEU-BZ-S92"/>
              <a:ea typeface="方正书宋_GBK" panose="03000509000000000000" pitchFamily="65" charset="-122"/>
              <a:cs typeface="Times New Roman" panose="02020603050405020304" charset="0"/>
            </a:endParaRPr>
          </a:p>
          <a:p>
            <a:pPr indent="266700">
              <a:lnSpc>
                <a:spcPct val="120000"/>
              </a:lnSpc>
              <a:tabLst>
                <a:tab pos="1029335" algn="l"/>
                <a:tab pos="1850390" algn="l"/>
                <a:tab pos="2538095" algn="l"/>
                <a:tab pos="3221990" algn="l"/>
              </a:tabLst>
            </a:pPr>
            <a:r>
              <a:rPr lang="zh-CN" altLang="zh-CN" sz="2800" dirty="0">
                <a:solidFill>
                  <a:srgbClr val="000000"/>
                </a:solidFill>
                <a:latin typeface="NEU-BZ-S92"/>
                <a:cs typeface="宋体" panose="02010600030101010101" pitchFamily="2" charset="-122"/>
              </a:rPr>
              <a:t>①</a:t>
            </a:r>
            <a:r>
              <a:rPr lang="zh-CN" sz="2800" dirty="0">
                <a:solidFill>
                  <a:srgbClr val="000000"/>
                </a:solidFill>
                <a:latin typeface="Times New Roman" panose="02020603050405020304" charset="0"/>
                <a:cs typeface="Times New Roman" panose="02020603050405020304" charset="0"/>
                <a:sym typeface="+mn-ea"/>
              </a:rPr>
              <a:t>经验：</a:t>
            </a:r>
            <a:r>
              <a:rPr lang="zh-CN" altLang="zh-CN" sz="2800" dirty="0">
                <a:solidFill>
                  <a:srgbClr val="000000"/>
                </a:solidFill>
                <a:latin typeface="Times New Roman" panose="02020603050405020304" charset="0"/>
                <a:cs typeface="Times New Roman" panose="02020603050405020304" charset="0"/>
              </a:rPr>
              <a:t>各国纷纷变法</a:t>
            </a:r>
            <a:r>
              <a:rPr lang="zh-CN" sz="2800" dirty="0">
                <a:solidFill>
                  <a:srgbClr val="000000"/>
                </a:solidFill>
                <a:latin typeface="Times New Roman" panose="02020603050405020304" charset="0"/>
                <a:cs typeface="Times New Roman" panose="02020603050405020304" charset="0"/>
              </a:rPr>
              <a:t>的经验</a:t>
            </a:r>
            <a:r>
              <a:rPr lang="zh-CN" altLang="zh-CN" sz="2800" dirty="0">
                <a:solidFill>
                  <a:srgbClr val="000000"/>
                </a:solidFill>
                <a:latin typeface="Times New Roman" panose="02020603050405020304" charset="0"/>
                <a:cs typeface="Times New Roman" panose="02020603050405020304" charset="0"/>
              </a:rPr>
              <a:t>。</a:t>
            </a:r>
            <a:endParaRPr lang="zh-CN" altLang="zh-CN" sz="2800" dirty="0">
              <a:solidFill>
                <a:srgbClr val="000000"/>
              </a:solidFill>
              <a:latin typeface="NEU-BZ-S92"/>
              <a:ea typeface="方正书宋_GBK" panose="03000509000000000000" pitchFamily="65" charset="-122"/>
              <a:cs typeface="Times New Roman" panose="02020603050405020304" charset="0"/>
            </a:endParaRPr>
          </a:p>
          <a:p>
            <a:pPr indent="266700">
              <a:lnSpc>
                <a:spcPct val="120000"/>
              </a:lnSpc>
              <a:tabLst>
                <a:tab pos="1029335" algn="l"/>
                <a:tab pos="1850390" algn="l"/>
                <a:tab pos="2538095" algn="l"/>
                <a:tab pos="3221990" algn="l"/>
              </a:tabLst>
            </a:pPr>
            <a:r>
              <a:rPr lang="zh-CN" altLang="zh-CN" sz="2800" dirty="0">
                <a:solidFill>
                  <a:srgbClr val="000000"/>
                </a:solidFill>
                <a:latin typeface="NEU-BZ-S92"/>
                <a:cs typeface="宋体" panose="02010600030101010101" pitchFamily="2" charset="-122"/>
              </a:rPr>
              <a:t>②决心：</a:t>
            </a:r>
            <a:r>
              <a:rPr lang="zh-CN" altLang="zh-CN" sz="2800" dirty="0">
                <a:solidFill>
                  <a:srgbClr val="000000"/>
                </a:solidFill>
                <a:latin typeface="Times New Roman" panose="02020603050405020304" charset="0"/>
                <a:cs typeface="Times New Roman" panose="02020603050405020304" charset="0"/>
                <a:sym typeface="+mn-ea"/>
              </a:rPr>
              <a:t>秦国落后于其他诸侯国</a:t>
            </a:r>
            <a:r>
              <a:rPr lang="en-US" altLang="zh-CN" sz="2800" dirty="0">
                <a:solidFill>
                  <a:srgbClr val="000000"/>
                </a:solidFill>
                <a:latin typeface="Times New Roman" panose="02020603050405020304" charset="0"/>
                <a:cs typeface="Times New Roman" panose="02020603050405020304" charset="0"/>
                <a:sym typeface="+mn-ea"/>
              </a:rPr>
              <a:t>,</a:t>
            </a:r>
            <a:r>
              <a:rPr lang="zh-CN" altLang="zh-CN" sz="2800" dirty="0">
                <a:solidFill>
                  <a:srgbClr val="000000"/>
                </a:solidFill>
                <a:latin typeface="Times New Roman" panose="02020603050405020304" charset="0"/>
                <a:cs typeface="Times New Roman" panose="02020603050405020304" charset="0"/>
                <a:sym typeface="+mn-ea"/>
              </a:rPr>
              <a:t>秦孝公发愤图强</a:t>
            </a:r>
            <a:r>
              <a:rPr lang="en-US" altLang="zh-CN" sz="2800" dirty="0">
                <a:solidFill>
                  <a:srgbClr val="000000"/>
                </a:solidFill>
                <a:latin typeface="Times New Roman" panose="02020603050405020304" charset="0"/>
                <a:cs typeface="Times New Roman" panose="02020603050405020304" charset="0"/>
                <a:sym typeface="+mn-ea"/>
              </a:rPr>
              <a:t>,</a:t>
            </a:r>
            <a:r>
              <a:rPr lang="zh-CN" altLang="zh-CN" sz="2800" dirty="0">
                <a:solidFill>
                  <a:srgbClr val="000000"/>
                </a:solidFill>
                <a:latin typeface="Times New Roman" panose="02020603050405020304" charset="0"/>
                <a:cs typeface="Times New Roman" panose="02020603050405020304" charset="0"/>
                <a:sym typeface="+mn-ea"/>
              </a:rPr>
              <a:t>实现富国强兵。</a:t>
            </a:r>
            <a:endParaRPr lang="zh-CN" altLang="zh-CN" sz="2800" dirty="0">
              <a:solidFill>
                <a:srgbClr val="000000"/>
              </a:solidFill>
              <a:latin typeface="NEU-BZ-S92"/>
              <a:ea typeface="方正书宋_GBK" panose="03000509000000000000" pitchFamily="65" charset="-122"/>
              <a:cs typeface="Times New Roman" panose="02020603050405020304" charset="0"/>
            </a:endParaRPr>
          </a:p>
          <a:p>
            <a:pPr indent="266700">
              <a:lnSpc>
                <a:spcPct val="120000"/>
              </a:lnSpc>
              <a:tabLst>
                <a:tab pos="1029335" algn="l"/>
                <a:tab pos="1850390" algn="l"/>
                <a:tab pos="2538095" algn="l"/>
                <a:tab pos="3221990" algn="l"/>
              </a:tabLst>
            </a:pPr>
            <a:r>
              <a:rPr lang="zh-CN" altLang="zh-CN" sz="2800" dirty="0">
                <a:solidFill>
                  <a:srgbClr val="000000"/>
                </a:solidFill>
                <a:latin typeface="NEU-BZ-S92"/>
                <a:cs typeface="宋体" panose="02010600030101010101" pitchFamily="2" charset="-122"/>
              </a:rPr>
              <a:t>③舆论：</a:t>
            </a:r>
            <a:r>
              <a:rPr lang="zh-CN" altLang="zh-CN" sz="2800" dirty="0">
                <a:solidFill>
                  <a:srgbClr val="000000"/>
                </a:solidFill>
                <a:latin typeface="Times New Roman" panose="02020603050405020304" charset="0"/>
                <a:cs typeface="Times New Roman" panose="02020603050405020304" charset="0"/>
              </a:rPr>
              <a:t>商鞅的变法宣传和改革精神、</a:t>
            </a:r>
            <a:r>
              <a:rPr lang="zh-CN" altLang="zh-CN" sz="2800" dirty="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舌战群贵、南门徙木</a:t>
            </a:r>
            <a:r>
              <a:rPr lang="zh-CN" altLang="zh-CN" sz="2800" dirty="0">
                <a:solidFill>
                  <a:srgbClr val="000000"/>
                </a:solidFill>
                <a:latin typeface="Times New Roman" panose="02020603050405020304" charset="0"/>
                <a:cs typeface="Times New Roman" panose="02020603050405020304" charset="0"/>
              </a:rPr>
              <a:t>。</a:t>
            </a:r>
            <a:endParaRPr lang="zh-CN" altLang="zh-CN" sz="2800" dirty="0">
              <a:solidFill>
                <a:srgbClr val="000000"/>
              </a:solidFill>
              <a:latin typeface="微软雅黑" panose="020B0503020204020204" pitchFamily="34" charset="-122"/>
              <a:ea typeface="微软雅黑" panose="020B0503020204020204" pitchFamily="34" charset="-122"/>
              <a:cs typeface="Times New Roman" panose="02020603050405020304" charset="0"/>
            </a:endParaRPr>
          </a:p>
        </p:txBody>
      </p:sp>
    </p:spTree>
  </p:cSld>
  <p:clrMapOvr>
    <a:masterClrMapping/>
  </p:clrMapOvr>
  <mc:AlternateContent xmlns:mc="http://schemas.openxmlformats.org/markup-compatibility/2006" xmlns:p14="http://schemas.microsoft.com/office/powerpoint/2010/main">
    <mc:Choice Requires="p14">
      <p:transition spd="slow" p14:dur="1400">
        <p:blinds/>
      </p:transition>
    </mc:Choice>
    <mc:Fallback xmlns="">
      <p:transition spd="slow">
        <p:blind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3026</Words>
  <Application>Microsoft Office PowerPoint</Application>
  <PresentationFormat>宽屏</PresentationFormat>
  <Paragraphs>169</Paragraphs>
  <Slides>20</Slides>
  <Notes>4</Notes>
  <HiddenSlides>1</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20</vt:i4>
      </vt:variant>
    </vt:vector>
  </HeadingPairs>
  <TitlesOfParts>
    <vt:vector size="32" baseType="lpstr">
      <vt:lpstr>NEU-BZ-S92</vt:lpstr>
      <vt:lpstr>方正书宋_GBK</vt:lpstr>
      <vt:lpstr>楷体</vt:lpstr>
      <vt:lpstr>宋体</vt:lpstr>
      <vt:lpstr>微软雅黑</vt:lpstr>
      <vt:lpstr>Arial</vt:lpstr>
      <vt:lpstr>Broadway</vt:lpstr>
      <vt:lpstr>Calibri</vt:lpstr>
      <vt:lpstr>Times New Roman</vt:lpstr>
      <vt:lpstr>Wingdings</vt:lpstr>
      <vt:lpstr>Office 主题​​</vt:lpstr>
      <vt:lpstr>文档</vt:lpstr>
      <vt:lpstr>PowerPoint 演示文稿</vt:lpstr>
      <vt:lpstr>PowerPoint 演示文稿</vt:lpstr>
      <vt:lpstr>PowerPoint 演示文稿</vt:lpstr>
      <vt:lpstr>PowerPoint 演示文稿</vt:lpstr>
      <vt:lpstr>PowerPoint 演示文稿</vt:lpstr>
      <vt:lpstr>PowerPoint 演示文稿</vt:lpstr>
      <vt:lpstr>生产力发展</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HiteVision</cp:lastModifiedBy>
  <cp:revision>177</cp:revision>
  <dcterms:created xsi:type="dcterms:W3CDTF">2019-06-19T02:08:00Z</dcterms:created>
  <dcterms:modified xsi:type="dcterms:W3CDTF">2021-10-25T01:27:44Z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2052-11.1.0.10938</vt:lpwstr>
  </property>
  <property fmtid="{D5CDD505-2E9C-101B-9397-08002B2CF9AE}" pid="3" name="ICV">
    <vt:lpwstr>2FF143E0941742E9AD9C0FDAACB38AF9</vt:lpwstr>
  </property>
</Properties>
</file>