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86" r:id="rId3"/>
    <p:sldId id="296" r:id="rId4"/>
    <p:sldId id="289" r:id="rId5"/>
    <p:sldId id="287" r:id="rId6"/>
    <p:sldId id="295" r:id="rId7"/>
    <p:sldId id="297" r:id="rId8"/>
    <p:sldId id="294" r:id="rId9"/>
    <p:sldId id="284" r:id="rId10"/>
    <p:sldId id="320" r:id="rId11"/>
    <p:sldId id="307" r:id="rId12"/>
    <p:sldId id="306" r:id="rId13"/>
    <p:sldId id="308" r:id="rId14"/>
    <p:sldId id="309" r:id="rId15"/>
    <p:sldId id="310" r:id="rId16"/>
    <p:sldId id="311" r:id="rId17"/>
    <p:sldId id="312" r:id="rId18"/>
    <p:sldId id="313" r:id="rId19"/>
    <p:sldId id="314" r:id="rId20"/>
    <p:sldId id="315" r:id="rId21"/>
    <p:sldId id="321" r:id="rId22"/>
    <p:sldId id="316" r:id="rId23"/>
    <p:sldId id="339" r:id="rId24"/>
    <p:sldId id="340" r:id="rId25"/>
    <p:sldId id="317" r:id="rId26"/>
    <p:sldId id="318" r:id="rId27"/>
    <p:sldId id="319" r:id="rId28"/>
    <p:sldId id="347" r:id="rId29"/>
    <p:sldId id="349" r:id="rId30"/>
    <p:sldId id="350" r:id="rId31"/>
    <p:sldId id="351" r:id="rId32"/>
    <p:sldId id="356" r:id="rId33"/>
    <p:sldId id="357" r:id="rId34"/>
    <p:sldId id="359" r:id="rId35"/>
    <p:sldId id="358" r:id="rId36"/>
    <p:sldId id="360" r:id="rId37"/>
    <p:sldId id="361" r:id="rId38"/>
    <p:sldId id="362" r:id="rId39"/>
    <p:sldId id="363" r:id="rId40"/>
    <p:sldId id="364" r:id="rId41"/>
    <p:sldId id="365" r:id="rId42"/>
    <p:sldId id="366" r:id="rId43"/>
    <p:sldId id="372" r:id="rId44"/>
    <p:sldId id="373" r:id="rId45"/>
    <p:sldId id="374" r:id="rId46"/>
    <p:sldId id="375" r:id="rId47"/>
    <p:sldId id="376" r:id="rId48"/>
    <p:sldId id="285" r:id="rId49"/>
    <p:sldId id="348" r:id="rId50"/>
    <p:sldId id="377" r:id="rId51"/>
    <p:sldId id="257" r:id="rId52"/>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1A9A5"/>
    <a:srgbClr val="BBB1A8"/>
    <a:srgbClr val="BBB0AC"/>
    <a:srgbClr val="BCB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58" d="100"/>
          <a:sy n="58" d="100"/>
        </p:scale>
        <p:origin x="-78" y="-1578"/>
      </p:cViewPr>
      <p:guideLst>
        <p:guide orient="horz" pos="2086"/>
        <p:guide pos="3840"/>
      </p:guideLst>
    </p:cSldViewPr>
  </p:slideViewPr>
  <p:notesTextViewPr>
    <p:cViewPr>
      <p:scale>
        <a:sx n="1" d="1"/>
        <a:sy n="1" d="1"/>
      </p:scale>
      <p:origin x="0" y="0"/>
    </p:cViewPr>
  </p:notesTextViewPr>
  <p:sorterViewPr>
    <p:cViewPr>
      <p:scale>
        <a:sx n="91" d="100"/>
        <a:sy n="91"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FC3BE40C-B27C-48E1-AA3B-94E0FA6726C6}" type="datetimeFigureOut">
              <a:rPr lang="zh-CN" altLang="en-US" strike="noStrike" noProof="1" smtClean="0">
                <a:latin typeface="+mn-lt"/>
                <a:ea typeface="+mn-ea"/>
                <a:cs typeface="+mn-cs"/>
              </a:rPr>
            </a:fld>
            <a:endParaRPr lang="zh-CN" altLang="en-US" strike="noStrike" noProof="1"/>
          </a:p>
        </p:txBody>
      </p:sp>
      <p:sp>
        <p:nvSpPr>
          <p:cNvPr id="4100" name="幻灯片图像占位符 3"/>
          <p:cNvSpPr>
            <a:spLocks noGrp="1" noRot="1" noChangeAspect="1"/>
          </p:cNvSpPr>
          <p:nvPr>
            <p:ph type="sldImg"/>
          </p:nvPr>
        </p:nvSpPr>
        <p:spPr>
          <a:xfrm>
            <a:off x="482248" y="1279525"/>
            <a:ext cx="6141156"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3147D4D3-E921-4743-A385-F5A5B70FCC0A}"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20" name="矩形 19"/>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矩形 20"/>
          <p:cNvSpPr>
            <a:spLocks noChangeArrowheads="1"/>
          </p:cNvSpPr>
          <p:nvPr/>
        </p:nvSpPr>
        <p:spPr bwMode="white">
          <a:xfrm>
            <a:off x="0" y="0"/>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矩形 2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矩形 24"/>
          <p:cNvSpPr>
            <a:spLocks noChangeArrowheads="1"/>
          </p:cNvSpPr>
          <p:nvPr/>
        </p:nvSpPr>
        <p:spPr bwMode="auto">
          <a:xfrm>
            <a:off x="194733" y="6391275"/>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矩形 25"/>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日期占位符 1"/>
          <p:cNvSpPr>
            <a:spLocks noGrp="1"/>
          </p:cNvSpPr>
          <p:nvPr>
            <p:ph type="dt" sz="half" idx="2"/>
          </p:nvPr>
        </p:nvSpPr>
        <p:spPr>
          <a:xfrm>
            <a:off x="7721600" y="6405563"/>
            <a:ext cx="4059767" cy="3651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B60231F-1438-4521-9428-DB520065E8E5}" type="datetimeFigureOut">
              <a:rPr kumimoji="0" lang="zh-CN" altLang="en-US"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fld>
            <a:endParaRPr kumimoji="0" lang="en-US" altLang="zh-CN"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页脚占位符 2"/>
          <p:cNvSpPr>
            <a:spLocks noGrp="1"/>
          </p:cNvSpPr>
          <p:nvPr>
            <p:ph type="ftr" sz="quarter" idx="3"/>
          </p:nvPr>
        </p:nvSpPr>
        <p:spPr>
          <a:xfrm>
            <a:off x="406400" y="6410325"/>
            <a:ext cx="4775200" cy="366713"/>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灯片编号占位符 3"/>
          <p:cNvSpPr>
            <a:spLocks noGrp="1"/>
          </p:cNvSpPr>
          <p:nvPr>
            <p:ph type="sldNum" sz="quarter" idx="4"/>
          </p:nvPr>
        </p:nvSpPr>
        <p:spPr>
          <a:xfrm>
            <a:off x="5689600" y="6324600"/>
            <a:ext cx="812800" cy="441325"/>
          </a:xfrm>
          <a:prstGeom prst="rect">
            <a:avLst/>
          </a:prstGeom>
        </p:spPr>
        <p:txBody>
          <a:bodyPr vert="horz" lIns="45720" rIns="45720" anchor="ctr"/>
          <a:p>
            <a:pPr algn="ctr" fontAlgn="base">
              <a:buNone/>
            </a:pPr>
            <a:fld id="{9A0DB2DC-4C9A-4742-B13C-FB6460FD3503}" type="slidenum">
              <a:rPr lang="zh-CN" altLang="en-US" strike="noStrike" noProof="1" dirty="0">
                <a:solidFill>
                  <a:srgbClr val="FFFFFF"/>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fld>
            <a:endParaRPr lang="zh-CN" altLang="en-US" strike="noStrike" noProof="1" dirty="0">
              <a:solidFill>
                <a:srgbClr val="FFFFFF"/>
              </a:solidFill>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90000">
              <a:srgbClr val="FFC000"/>
            </a:gs>
            <a:gs pos="0">
              <a:schemeClr val="accent1">
                <a:lumMod val="5000"/>
                <a:lumOff val="95000"/>
                <a:alpha val="39000"/>
              </a:schemeClr>
            </a:gs>
            <a:gs pos="74000">
              <a:schemeClr val="accent4">
                <a:lumMod val="20000"/>
                <a:lumOff val="80000"/>
              </a:schemeClr>
            </a:gs>
            <a:gs pos="83000">
              <a:schemeClr val="accent4">
                <a:lumMod val="40000"/>
                <a:lumOff val="60000"/>
              </a:schemeClr>
            </a:gs>
            <a:gs pos="100000">
              <a:schemeClr val="accent1">
                <a:lumMod val="30000"/>
                <a:lumOff val="70000"/>
              </a:schemeClr>
            </a:gs>
          </a:gsLst>
          <a:lin ang="5400000" scaled="0"/>
        </a:gradFill>
        <a:effectLst/>
      </p:bgPr>
    </p:bg>
    <p:spTree>
      <p:nvGrpSpPr>
        <p:cNvPr id="1" name=""/>
        <p:cNvGrpSpPr/>
        <p:nvPr/>
      </p:nvGrpSpPr>
      <p:grpSpPr/>
      <p:pic>
        <p:nvPicPr>
          <p:cNvPr id="1026" name="图片 15"/>
          <p:cNvPicPr/>
          <p:nvPr userDrawn="1"/>
        </p:nvPicPr>
        <p:blipFill>
          <a:blip r:embed="rId7">
            <a:grayscl/>
            <a:lum bright="23999"/>
          </a:blip>
          <a:stretch>
            <a:fillRect/>
          </a:stretch>
        </p:blipFill>
        <p:spPr>
          <a:xfrm>
            <a:off x="2146300" y="425450"/>
            <a:ext cx="7658100" cy="5688013"/>
          </a:xfrm>
          <a:prstGeom prst="rect">
            <a:avLst/>
          </a:prstGeom>
          <a:noFill/>
          <a:ln w="9525">
            <a:noFill/>
          </a:ln>
        </p:spPr>
      </p:pic>
      <p:cxnSp>
        <p:nvCxnSpPr>
          <p:cNvPr id="35" name="直接连接符 34"/>
          <p:cNvCxnSpPr/>
          <p:nvPr userDrawn="1"/>
        </p:nvCxnSpPr>
        <p:spPr>
          <a:xfrm flipV="1">
            <a:off x="10584" y="406400"/>
            <a:ext cx="12164484"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10584" y="6353175"/>
            <a:ext cx="12164484"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2.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框 1"/>
          <p:cNvSpPr txBox="1"/>
          <p:nvPr/>
        </p:nvSpPr>
        <p:spPr>
          <a:xfrm>
            <a:off x="1959610" y="1115694"/>
            <a:ext cx="8413750" cy="3138170"/>
          </a:xfrm>
          <a:prstGeom prst="rect">
            <a:avLst/>
          </a:prstGeom>
          <a:noFill/>
          <a:ln w="9525">
            <a:noFill/>
            <a:miter/>
          </a:ln>
        </p:spPr>
        <p:txBody>
          <a:bodyPr wrap="square" anchor="t">
            <a:spAutoFit/>
            <a:scene3d>
              <a:camera prst="orthographicFront"/>
              <a:lightRig rig="threePt" dir="t"/>
            </a:scene3d>
          </a:bodyPr>
          <a:p>
            <a:pPr algn="ctr" fontAlgn="auto">
              <a:lnSpc>
                <a:spcPct val="150000"/>
              </a:lnSpc>
            </a:pPr>
            <a:r>
              <a:rPr lang="en-US" altLang="x-none" sz="4400" b="1" noProof="1" dirty="0">
                <a:ln w="12700" cmpd="sng">
                  <a:solidFill>
                    <a:srgbClr val="0000FF"/>
                  </a:solidFill>
                  <a:prstDash val="solid"/>
                </a:ln>
                <a:solidFill>
                  <a:srgbClr val="0000FF"/>
                </a:solidFill>
                <a:latin typeface="宋体" panose="02010600030101010101" pitchFamily="2" charset="-122"/>
                <a:ea typeface="宋体" panose="02010600030101010101" pitchFamily="2" charset="-122"/>
                <a:cs typeface="+mn-ea"/>
              </a:rPr>
              <a:t>2020</a:t>
            </a:r>
            <a:r>
              <a:rPr lang="zh-CN" altLang="en-US" sz="4400" b="1" noProof="1" dirty="0">
                <a:ln w="12700" cmpd="sng">
                  <a:solidFill>
                    <a:srgbClr val="0000FF"/>
                  </a:solidFill>
                  <a:prstDash val="solid"/>
                </a:ln>
                <a:solidFill>
                  <a:srgbClr val="0000FF"/>
                </a:solidFill>
                <a:latin typeface="华文中宋" panose="02010600040101010101" charset="-122"/>
                <a:ea typeface="华文中宋" panose="02010600040101010101" charset="-122"/>
                <a:cs typeface="+mn-ea"/>
              </a:rPr>
              <a:t>届高三历史一轮复习</a:t>
            </a:r>
            <a:endParaRPr lang="zh-CN" altLang="en-US" sz="4400" b="1" noProof="1" dirty="0">
              <a:ln w="12700" cmpd="sng">
                <a:solidFill>
                  <a:srgbClr val="0000FF"/>
                </a:solidFill>
                <a:prstDash val="solid"/>
              </a:ln>
              <a:solidFill>
                <a:srgbClr val="0000FF"/>
              </a:solidFill>
              <a:latin typeface="华文中宋" panose="02010600040101010101" charset="-122"/>
              <a:ea typeface="华文中宋" panose="02010600040101010101" charset="-122"/>
            </a:endParaRPr>
          </a:p>
          <a:p>
            <a:pPr algn="ctr" fontAlgn="auto">
              <a:lnSpc>
                <a:spcPct val="150000"/>
              </a:lnSpc>
            </a:pPr>
            <a:r>
              <a:rPr lang="zh-CN" altLang="en-US" sz="4400" b="1" noProof="1" dirty="0">
                <a:ln w="12700" cmpd="sng">
                  <a:solidFill>
                    <a:srgbClr val="0000FF"/>
                  </a:solidFill>
                  <a:prstDash val="solid"/>
                </a:ln>
                <a:solidFill>
                  <a:srgbClr val="0000FF"/>
                </a:solidFill>
                <a:latin typeface="华文中宋" panose="02010600040101010101" charset="-122"/>
                <a:ea typeface="华文中宋" panose="02010600040101010101" charset="-122"/>
                <a:cs typeface="+mn-ea"/>
              </a:rPr>
              <a:t>必修二第六单元</a:t>
            </a:r>
            <a:endParaRPr lang="zh-CN" altLang="en-US" sz="4400" b="1" noProof="1" dirty="0">
              <a:ln w="12700" cmpd="sng">
                <a:solidFill>
                  <a:schemeClr val="accent4"/>
                </a:solidFill>
                <a:prstDash val="solid"/>
              </a:ln>
              <a:solidFill>
                <a:srgbClr val="FF0000"/>
              </a:solidFill>
              <a:latin typeface="华文中宋" panose="02010600040101010101" charset="-122"/>
              <a:ea typeface="华文中宋" panose="02010600040101010101" charset="-122"/>
            </a:endParaRPr>
          </a:p>
          <a:p>
            <a:pPr algn="ctr" fontAlgn="auto">
              <a:lnSpc>
                <a:spcPct val="150000"/>
              </a:lnSpc>
            </a:pPr>
            <a:r>
              <a:rPr lang="zh-CN" altLang="en-US" sz="4400" b="1" noProof="1" dirty="0">
                <a:ln w="12700" cmpd="sng">
                  <a:solidFill>
                    <a:srgbClr val="FF0000"/>
                  </a:solidFill>
                  <a:prstDash val="solid"/>
                </a:ln>
                <a:solidFill>
                  <a:srgbClr val="FF0000"/>
                </a:solidFill>
                <a:effectLst>
                  <a:outerShdw blurRad="38100" dist="38100" dir="2700000" algn="tl">
                    <a:srgbClr val="000000">
                      <a:alpha val="43137"/>
                    </a:srgbClr>
                  </a:outerShdw>
                </a:effectLst>
                <a:latin typeface="隶书" panose="02010509060101010101" charset="-122"/>
                <a:ea typeface="隶书" panose="02010509060101010101" charset="-122"/>
                <a:cs typeface="+mn-cs"/>
              </a:rPr>
              <a:t>世界资本主义经济政策的调整</a:t>
            </a:r>
            <a:endParaRPr lang="zh-CN" altLang="en-US" sz="4400" b="1" noProof="1" dirty="0">
              <a:ln w="12700" cmpd="sng">
                <a:solidFill>
                  <a:srgbClr val="FF0000"/>
                </a:solidFill>
                <a:prstDash val="solid"/>
              </a:ln>
              <a:solidFill>
                <a:srgbClr val="FF0000"/>
              </a:solidFill>
              <a:effectLst>
                <a:outerShdw blurRad="38100" dist="38100" dir="2700000" algn="tl">
                  <a:srgbClr val="000000">
                    <a:alpha val="43137"/>
                  </a:srgbClr>
                </a:outerShdw>
              </a:effectLst>
              <a:latin typeface="隶书" panose="02010509060101010101" charset="-122"/>
              <a:ea typeface="隶书" panose="02010509060101010101"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94213" name="文本框 94212"/>
          <p:cNvSpPr txBox="1"/>
          <p:nvPr/>
        </p:nvSpPr>
        <p:spPr bwMode="auto">
          <a:xfrm>
            <a:off x="2181225" y="4670425"/>
            <a:ext cx="2898775" cy="82994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工人失业</a:t>
            </a:r>
            <a:endPar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14339" name="文本框 94213"/>
          <p:cNvSpPr txBox="1"/>
          <p:nvPr/>
        </p:nvSpPr>
        <p:spPr>
          <a:xfrm>
            <a:off x="5126038" y="4643438"/>
            <a:ext cx="3846512" cy="398780"/>
          </a:xfrm>
          <a:prstGeom prst="rect">
            <a:avLst/>
          </a:prstGeom>
          <a:noFill/>
          <a:ln w="12700">
            <a:noFill/>
          </a:ln>
        </p:spPr>
        <p:txBody>
          <a:bodyPr anchor="t">
            <a:spAutoFit/>
          </a:bodyPr>
          <a:p>
            <a:pPr eaLnBrk="0" hangingPunct="0">
              <a:spcBef>
                <a:spcPct val="50000"/>
              </a:spcBef>
            </a:pPr>
            <a:endParaRPr lang="zh-CN" sz="2000" b="1" dirty="0">
              <a:solidFill>
                <a:srgbClr val="0000FF"/>
              </a:solidFill>
              <a:latin typeface="Times New Roman" panose="02020603050405020304" pitchFamily="18" charset="0"/>
              <a:ea typeface="宋体" panose="02010600030101010101" pitchFamily="2" charset="-122"/>
            </a:endParaRPr>
          </a:p>
        </p:txBody>
      </p:sp>
      <p:sp>
        <p:nvSpPr>
          <p:cNvPr id="94215" name="文本框 94214"/>
          <p:cNvSpPr txBox="1"/>
          <p:nvPr/>
        </p:nvSpPr>
        <p:spPr bwMode="auto">
          <a:xfrm>
            <a:off x="5851525" y="5480050"/>
            <a:ext cx="4037013" cy="82994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农民收入锐减</a:t>
            </a:r>
            <a:endPar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4222" name="直接连接符 94221"/>
          <p:cNvSpPr/>
          <p:nvPr/>
        </p:nvSpPr>
        <p:spPr>
          <a:xfrm>
            <a:off x="5133975" y="5233988"/>
            <a:ext cx="696913" cy="727075"/>
          </a:xfrm>
          <a:prstGeom prst="line">
            <a:avLst/>
          </a:prstGeom>
          <a:ln w="38100" cap="flat" cmpd="sng">
            <a:solidFill>
              <a:srgbClr val="0000FF"/>
            </a:solidFill>
            <a:prstDash val="solid"/>
            <a:round/>
            <a:headEnd type="none" w="med" len="med"/>
            <a:tailEnd type="triangle" w="med" len="med"/>
          </a:ln>
        </p:spPr>
      </p:sp>
      <p:sp>
        <p:nvSpPr>
          <p:cNvPr id="2" name="文本框 1"/>
          <p:cNvSpPr txBox="1"/>
          <p:nvPr/>
        </p:nvSpPr>
        <p:spPr bwMode="auto">
          <a:xfrm>
            <a:off x="2181225" y="2941638"/>
            <a:ext cx="2863850" cy="82994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银行倒闭</a:t>
            </a:r>
            <a:endPar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3" name="文本框 2"/>
          <p:cNvSpPr txBox="1"/>
          <p:nvPr/>
        </p:nvSpPr>
        <p:spPr bwMode="auto">
          <a:xfrm>
            <a:off x="5830888" y="3614738"/>
            <a:ext cx="4057650" cy="82994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 企  业  破  产</a:t>
            </a:r>
            <a:endParaRPr lang="zh-CN" altLang="en-US" sz="4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grpSp>
        <p:nvGrpSpPr>
          <p:cNvPr id="4" name="组合 3"/>
          <p:cNvGrpSpPr/>
          <p:nvPr/>
        </p:nvGrpSpPr>
        <p:grpSpPr>
          <a:xfrm>
            <a:off x="5133975" y="1027113"/>
            <a:ext cx="3606800" cy="1414462"/>
            <a:chOff x="1368" y="908"/>
            <a:chExt cx="2272" cy="919"/>
          </a:xfrm>
        </p:grpSpPr>
        <p:sp>
          <p:nvSpPr>
            <p:cNvPr id="14345" name="椭圆 5"/>
            <p:cNvSpPr/>
            <p:nvPr/>
          </p:nvSpPr>
          <p:spPr>
            <a:xfrm>
              <a:off x="1368" y="908"/>
              <a:ext cx="2178" cy="919"/>
            </a:xfrm>
            <a:prstGeom prst="ellipse">
              <a:avLst/>
            </a:prstGeom>
            <a:solidFill>
              <a:srgbClr val="009900"/>
            </a:solidFill>
            <a:ln w="9525" cap="flat" cmpd="sng">
              <a:solidFill>
                <a:schemeClr val="tx1"/>
              </a:solidFill>
              <a:prstDash val="solid"/>
              <a:round/>
              <a:headEnd type="none" w="med" len="med"/>
              <a:tailEnd type="none" w="med" len="med"/>
            </a:ln>
          </p:spPr>
          <p:txBody>
            <a:bodyPr anchor="t"/>
            <a:p>
              <a:endParaRPr lang="zh-CN" altLang="en-US">
                <a:solidFill>
                  <a:schemeClr val="bg1"/>
                </a:solidFill>
                <a:latin typeface="Calibri" panose="020F0502020204030204" charset="0"/>
                <a:ea typeface="宋体" panose="02010600030101010101" pitchFamily="2" charset="-122"/>
              </a:endParaRPr>
            </a:p>
          </p:txBody>
        </p:sp>
        <p:sp>
          <p:nvSpPr>
            <p:cNvPr id="14346" name="文本框 6"/>
            <p:cNvSpPr txBox="1"/>
            <p:nvPr/>
          </p:nvSpPr>
          <p:spPr>
            <a:xfrm>
              <a:off x="1646" y="1088"/>
              <a:ext cx="1994" cy="539"/>
            </a:xfrm>
            <a:prstGeom prst="rect">
              <a:avLst/>
            </a:prstGeom>
            <a:noFill/>
            <a:ln w="12700">
              <a:noFill/>
            </a:ln>
          </p:spPr>
          <p:txBody>
            <a:bodyPr anchor="t">
              <a:spAutoFit/>
            </a:bodyPr>
            <a:p>
              <a:pPr eaLnBrk="0" hangingPunct="0">
                <a:spcBef>
                  <a:spcPct val="50000"/>
                </a:spcBef>
              </a:pPr>
              <a:r>
                <a:rPr lang="zh-CN" altLang="en-US" sz="4800" b="1" dirty="0">
                  <a:solidFill>
                    <a:schemeClr val="bg1"/>
                  </a:solidFill>
                  <a:latin typeface="宋体" panose="02010600030101010101" pitchFamily="2" charset="-122"/>
                  <a:ea typeface="宋体" panose="02010600030101010101" pitchFamily="2" charset="-122"/>
                </a:rPr>
                <a:t>股市崩溃</a:t>
              </a:r>
              <a:endParaRPr lang="zh-CN" altLang="en-US" sz="4800" b="1" dirty="0">
                <a:solidFill>
                  <a:schemeClr val="bg1"/>
                </a:solidFill>
                <a:latin typeface="宋体" panose="02010600030101010101" pitchFamily="2" charset="-122"/>
                <a:ea typeface="宋体" panose="02010600030101010101" pitchFamily="2" charset="-122"/>
              </a:endParaRPr>
            </a:p>
          </p:txBody>
        </p:sp>
      </p:grpSp>
      <p:sp>
        <p:nvSpPr>
          <p:cNvPr id="8" name="直接连接符 7"/>
          <p:cNvSpPr/>
          <p:nvPr/>
        </p:nvSpPr>
        <p:spPr>
          <a:xfrm flipH="1">
            <a:off x="5062538" y="2441575"/>
            <a:ext cx="941387" cy="857250"/>
          </a:xfrm>
          <a:prstGeom prst="line">
            <a:avLst/>
          </a:prstGeom>
          <a:ln w="38100" cap="flat" cmpd="sng">
            <a:solidFill>
              <a:srgbClr val="0000FF"/>
            </a:solidFill>
            <a:prstDash val="solid"/>
            <a:round/>
            <a:headEnd type="none" w="med" len="med"/>
            <a:tailEnd type="triangle" w="med" len="med"/>
          </a:ln>
        </p:spPr>
      </p:sp>
      <p:sp>
        <p:nvSpPr>
          <p:cNvPr id="9" name="直接连接符 8"/>
          <p:cNvSpPr/>
          <p:nvPr/>
        </p:nvSpPr>
        <p:spPr>
          <a:xfrm>
            <a:off x="5062538" y="3365500"/>
            <a:ext cx="741362" cy="696913"/>
          </a:xfrm>
          <a:prstGeom prst="line">
            <a:avLst/>
          </a:prstGeom>
          <a:ln w="38100" cap="flat" cmpd="sng">
            <a:solidFill>
              <a:srgbClr val="0000FF"/>
            </a:solidFill>
            <a:prstDash val="solid"/>
            <a:round/>
            <a:headEnd type="none" w="med" len="med"/>
            <a:tailEnd type="triangle" w="med" len="med"/>
          </a:ln>
        </p:spPr>
      </p:sp>
      <p:sp>
        <p:nvSpPr>
          <p:cNvPr id="10" name="直接连接符 9"/>
          <p:cNvSpPr/>
          <p:nvPr/>
        </p:nvSpPr>
        <p:spPr>
          <a:xfrm flipH="1">
            <a:off x="5133975" y="4119563"/>
            <a:ext cx="638175" cy="1003300"/>
          </a:xfrm>
          <a:prstGeom prst="line">
            <a:avLst/>
          </a:prstGeom>
          <a:ln w="38100" cap="flat" cmpd="sng">
            <a:solidFill>
              <a:srgbClr val="0000FF"/>
            </a:solidFill>
            <a:prstDash val="solid"/>
            <a:round/>
            <a:headEnd type="none" w="med" len="med"/>
            <a:tailEnd type="triangle" w="med" len="med"/>
          </a:ln>
        </p:spPr>
      </p:sp>
      <p:sp>
        <p:nvSpPr>
          <p:cNvPr id="14350"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（二）表现：</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000000"/>
                                          </p:val>
                                        </p:tav>
                                        <p:tav tm="100000">
                                          <p:val>
                                            <p:strVal val="#ppt_w"/>
                                          </p:val>
                                        </p:tav>
                                      </p:tavLst>
                                    </p:anim>
                                    <p:anim calcmode="lin" valueType="num">
                                      <p:cBhvr>
                                        <p:cTn id="19"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000000"/>
                                          </p:val>
                                        </p:tav>
                                        <p:tav tm="100000">
                                          <p:val>
                                            <p:strVal val="#ppt_w"/>
                                          </p:val>
                                        </p:tav>
                                      </p:tavLst>
                                    </p:anim>
                                    <p:anim calcmode="lin" valueType="num">
                                      <p:cBhvr>
                                        <p:cTn id="25" dur="500" fill="hold"/>
                                        <p:tgtEl>
                                          <p:spTgt spid="9"/>
                                        </p:tgtEl>
                                        <p:attrNameLst>
                                          <p:attrName>ppt_h</p:attrName>
                                        </p:attrNameLst>
                                      </p:cBhvr>
                                      <p:tavLst>
                                        <p:tav tm="0">
                                          <p:val>
                                            <p:fltVal val="0.00000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000000"/>
                                          </p:val>
                                        </p:tav>
                                        <p:tav tm="100000">
                                          <p:val>
                                            <p:strVal val="#ppt_w"/>
                                          </p:val>
                                        </p:tav>
                                      </p:tavLst>
                                    </p:anim>
                                    <p:anim calcmode="lin" valueType="num">
                                      <p:cBhvr>
                                        <p:cTn id="31" dur="500" fill="hold"/>
                                        <p:tgtEl>
                                          <p:spTgt spid="3"/>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000000"/>
                                          </p:val>
                                        </p:tav>
                                        <p:tav tm="100000">
                                          <p:val>
                                            <p:strVal val="#ppt_w"/>
                                          </p:val>
                                        </p:tav>
                                      </p:tavLst>
                                    </p:anim>
                                    <p:anim calcmode="lin" valueType="num">
                                      <p:cBhvr>
                                        <p:cTn id="37" dur="500" fill="hold"/>
                                        <p:tgtEl>
                                          <p:spTgt spid="10"/>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4213"/>
                                        </p:tgtEl>
                                        <p:attrNameLst>
                                          <p:attrName>style.visibility</p:attrName>
                                        </p:attrNameLst>
                                      </p:cBhvr>
                                      <p:to>
                                        <p:strVal val="visible"/>
                                      </p:to>
                                    </p:set>
                                    <p:anim calcmode="lin" valueType="num">
                                      <p:cBhvr>
                                        <p:cTn id="42" dur="500" fill="hold"/>
                                        <p:tgtEl>
                                          <p:spTgt spid="94213"/>
                                        </p:tgtEl>
                                        <p:attrNameLst>
                                          <p:attrName>ppt_w</p:attrName>
                                        </p:attrNameLst>
                                      </p:cBhvr>
                                      <p:tavLst>
                                        <p:tav tm="0">
                                          <p:val>
                                            <p:fltVal val="0.000000"/>
                                          </p:val>
                                        </p:tav>
                                        <p:tav tm="100000">
                                          <p:val>
                                            <p:strVal val="#ppt_w"/>
                                          </p:val>
                                        </p:tav>
                                      </p:tavLst>
                                    </p:anim>
                                    <p:anim calcmode="lin" valueType="num">
                                      <p:cBhvr>
                                        <p:cTn id="43" dur="500" fill="hold"/>
                                        <p:tgtEl>
                                          <p:spTgt spid="94213"/>
                                        </p:tgtEl>
                                        <p:attrNameLst>
                                          <p:attrName>ppt_h</p:attrName>
                                        </p:attrNameLst>
                                      </p:cBhvr>
                                      <p:tavLst>
                                        <p:tav tm="0">
                                          <p:val>
                                            <p:fltVal val="0.00000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94222"/>
                                        </p:tgtEl>
                                        <p:attrNameLst>
                                          <p:attrName>style.visibility</p:attrName>
                                        </p:attrNameLst>
                                      </p:cBhvr>
                                      <p:to>
                                        <p:strVal val="visible"/>
                                      </p:to>
                                    </p:set>
                                    <p:anim calcmode="lin" valueType="num">
                                      <p:cBhvr>
                                        <p:cTn id="48" dur="500" fill="hold"/>
                                        <p:tgtEl>
                                          <p:spTgt spid="94222"/>
                                        </p:tgtEl>
                                        <p:attrNameLst>
                                          <p:attrName>ppt_w</p:attrName>
                                        </p:attrNameLst>
                                      </p:cBhvr>
                                      <p:tavLst>
                                        <p:tav tm="0">
                                          <p:val>
                                            <p:fltVal val="0.000000"/>
                                          </p:val>
                                        </p:tav>
                                        <p:tav tm="100000">
                                          <p:val>
                                            <p:strVal val="#ppt_w"/>
                                          </p:val>
                                        </p:tav>
                                      </p:tavLst>
                                    </p:anim>
                                    <p:anim calcmode="lin" valueType="num">
                                      <p:cBhvr>
                                        <p:cTn id="49" dur="500" fill="hold"/>
                                        <p:tgtEl>
                                          <p:spTgt spid="94222"/>
                                        </p:tgtEl>
                                        <p:attrNameLst>
                                          <p:attrName>ppt_h</p:attrName>
                                        </p:attrNameLst>
                                      </p:cBhvr>
                                      <p:tavLst>
                                        <p:tav tm="0">
                                          <p:val>
                                            <p:fltVal val="0.00000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94215"/>
                                        </p:tgtEl>
                                        <p:attrNameLst>
                                          <p:attrName>style.visibility</p:attrName>
                                        </p:attrNameLst>
                                      </p:cBhvr>
                                      <p:to>
                                        <p:strVal val="visible"/>
                                      </p:to>
                                    </p:set>
                                    <p:anim calcmode="lin" valueType="num">
                                      <p:cBhvr>
                                        <p:cTn id="54" dur="500" fill="hold"/>
                                        <p:tgtEl>
                                          <p:spTgt spid="94215"/>
                                        </p:tgtEl>
                                        <p:attrNameLst>
                                          <p:attrName>ppt_w</p:attrName>
                                        </p:attrNameLst>
                                      </p:cBhvr>
                                      <p:tavLst>
                                        <p:tav tm="0">
                                          <p:val>
                                            <p:fltVal val="0.000000"/>
                                          </p:val>
                                        </p:tav>
                                        <p:tav tm="100000">
                                          <p:val>
                                            <p:strVal val="#ppt_w"/>
                                          </p:val>
                                        </p:tav>
                                      </p:tavLst>
                                    </p:anim>
                                    <p:anim calcmode="lin" valueType="num">
                                      <p:cBhvr>
                                        <p:cTn id="55" dur="500" fill="hold"/>
                                        <p:tgtEl>
                                          <p:spTgt spid="9421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ldLvl="0" animBg="1"/>
      <p:bldP spid="94215" grpId="0" bldLvl="0" animBg="1"/>
      <p:bldP spid="2" grpId="0" bldLvl="0"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2" name="文本框 14338"/>
          <p:cNvSpPr txBox="1"/>
          <p:nvPr/>
        </p:nvSpPr>
        <p:spPr>
          <a:xfrm>
            <a:off x="1452563" y="3141663"/>
            <a:ext cx="985838" cy="460375"/>
          </a:xfrm>
          <a:prstGeom prst="rect">
            <a:avLst/>
          </a:prstGeom>
          <a:noFill/>
          <a:ln w="9525">
            <a:noFill/>
            <a:miter/>
          </a:ln>
        </p:spPr>
        <p:txBody>
          <a:bodyPr wrap="square" anchor="t">
            <a:spAutoFit/>
          </a:bodyPr>
          <a:p>
            <a:pPr algn="ctr" fontAlgn="auto">
              <a:spcBef>
                <a:spcPct val="50000"/>
              </a:spcBef>
            </a:pPr>
            <a:r>
              <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cs typeface="+mn-ea"/>
              </a:rPr>
              <a:t>民众</a:t>
            </a:r>
            <a:endPar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3" name="文本框 14339"/>
          <p:cNvSpPr txBox="1"/>
          <p:nvPr/>
        </p:nvSpPr>
        <p:spPr>
          <a:xfrm>
            <a:off x="5181600" y="1084263"/>
            <a:ext cx="1295400" cy="460375"/>
          </a:xfrm>
          <a:prstGeom prst="rect">
            <a:avLst/>
          </a:prstGeom>
          <a:noFill/>
          <a:ln w="9525">
            <a:noFill/>
            <a:miter/>
          </a:ln>
        </p:spPr>
        <p:txBody>
          <a:bodyPr wrap="square" anchor="t">
            <a:spAutoFit/>
          </a:bodyPr>
          <a:p>
            <a:pPr algn="ctr" fontAlgn="auto">
              <a:spcBef>
                <a:spcPct val="50000"/>
              </a:spcBef>
            </a:pPr>
            <a:r>
              <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cs typeface="+mn-ea"/>
              </a:rPr>
              <a:t>银行</a:t>
            </a:r>
            <a:endPar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4" name="文本框 14340"/>
          <p:cNvSpPr txBox="1"/>
          <p:nvPr/>
        </p:nvSpPr>
        <p:spPr>
          <a:xfrm>
            <a:off x="5257800" y="3141663"/>
            <a:ext cx="1066800" cy="460375"/>
          </a:xfrm>
          <a:prstGeom prst="rect">
            <a:avLst/>
          </a:prstGeom>
          <a:noFill/>
          <a:ln w="9525">
            <a:noFill/>
            <a:miter/>
          </a:ln>
        </p:spPr>
        <p:txBody>
          <a:bodyPr wrap="square" anchor="t">
            <a:spAutoFit/>
          </a:bodyPr>
          <a:p>
            <a:pPr algn="ctr" fontAlgn="auto">
              <a:spcBef>
                <a:spcPct val="50000"/>
              </a:spcBef>
            </a:pPr>
            <a:r>
              <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cs typeface="+mn-ea"/>
              </a:rPr>
              <a:t>市场</a:t>
            </a:r>
            <a:endPar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6" name="文本框 14341"/>
          <p:cNvSpPr txBox="1"/>
          <p:nvPr/>
        </p:nvSpPr>
        <p:spPr>
          <a:xfrm>
            <a:off x="5410200" y="5797550"/>
            <a:ext cx="914400" cy="460375"/>
          </a:xfrm>
          <a:prstGeom prst="rect">
            <a:avLst/>
          </a:prstGeom>
          <a:noFill/>
          <a:ln w="9525">
            <a:noFill/>
            <a:miter/>
          </a:ln>
        </p:spPr>
        <p:txBody>
          <a:bodyPr wrap="square" anchor="t">
            <a:spAutoFit/>
          </a:bodyPr>
          <a:p>
            <a:pPr algn="ctr" fontAlgn="auto">
              <a:spcBef>
                <a:spcPct val="50000"/>
              </a:spcBef>
            </a:pPr>
            <a:r>
              <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cs typeface="+mn-ea"/>
              </a:rPr>
              <a:t>股市</a:t>
            </a:r>
            <a:endPar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7" name="文本框 14342"/>
          <p:cNvSpPr txBox="1"/>
          <p:nvPr/>
        </p:nvSpPr>
        <p:spPr>
          <a:xfrm>
            <a:off x="9755188" y="3060700"/>
            <a:ext cx="912813" cy="460375"/>
          </a:xfrm>
          <a:prstGeom prst="rect">
            <a:avLst/>
          </a:prstGeom>
          <a:noFill/>
          <a:ln w="9525">
            <a:noFill/>
            <a:miter/>
          </a:ln>
        </p:spPr>
        <p:txBody>
          <a:bodyPr wrap="square" anchor="t">
            <a:spAutoFit/>
          </a:bodyPr>
          <a:p>
            <a:pPr algn="ctr" fontAlgn="auto">
              <a:spcBef>
                <a:spcPct val="50000"/>
              </a:spcBef>
            </a:pPr>
            <a:r>
              <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cs typeface="+mn-ea"/>
              </a:rPr>
              <a:t>企业</a:t>
            </a:r>
            <a:endParaRPr lang="zh-CN" altLang="en-US" sz="2400" b="1"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8" name="直接连接符 14343"/>
          <p:cNvSpPr/>
          <p:nvPr/>
        </p:nvSpPr>
        <p:spPr>
          <a:xfrm>
            <a:off x="2209800" y="3598863"/>
            <a:ext cx="3505200" cy="228600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9" name="文本框 14344"/>
          <p:cNvSpPr txBox="1"/>
          <p:nvPr/>
        </p:nvSpPr>
        <p:spPr>
          <a:xfrm rot="1937758">
            <a:off x="2927350" y="4140200"/>
            <a:ext cx="2232025" cy="398780"/>
          </a:xfrm>
          <a:prstGeom prst="rect">
            <a:avLst/>
          </a:prstGeom>
          <a:noFill/>
          <a:ln w="9525">
            <a:noFill/>
          </a:ln>
        </p:spPr>
        <p:txBody>
          <a:bodyPr wrap="square" anchor="t">
            <a:spAutoFit/>
          </a:bodyPr>
          <a:p>
            <a:pPr algn="ctr">
              <a:spcBef>
                <a:spcPct val="50000"/>
              </a:spcBef>
            </a:pPr>
            <a:r>
              <a:rPr lang="zh-CN" altLang="en-US" sz="2000" b="1" dirty="0">
                <a:solidFill>
                  <a:srgbClr val="3333FF"/>
                </a:solidFill>
                <a:latin typeface="Verdana" panose="020B0604030504040204" pitchFamily="2" charset="0"/>
                <a:ea typeface="华文中宋" panose="02010600040101010101" charset="-122"/>
              </a:rPr>
              <a:t>大量投资</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10" name="直接连接符 14345"/>
          <p:cNvSpPr/>
          <p:nvPr/>
        </p:nvSpPr>
        <p:spPr>
          <a:xfrm flipV="1">
            <a:off x="6167438" y="3421063"/>
            <a:ext cx="3816350" cy="2447925"/>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11" name="文本框 14346"/>
          <p:cNvSpPr txBox="1"/>
          <p:nvPr/>
        </p:nvSpPr>
        <p:spPr>
          <a:xfrm rot="-1876663">
            <a:off x="6888163" y="4357688"/>
            <a:ext cx="1295400" cy="398780"/>
          </a:xfrm>
          <a:prstGeom prst="rect">
            <a:avLst/>
          </a:prstGeom>
          <a:noFill/>
          <a:ln w="9525">
            <a:noFill/>
          </a:ln>
        </p:spPr>
        <p:txBody>
          <a:bodyPr wrap="square" anchor="t">
            <a:spAutoFit/>
          </a:bodyPr>
          <a:p>
            <a:pPr algn="ctr">
              <a:spcBef>
                <a:spcPct val="50000"/>
              </a:spcBef>
            </a:pPr>
            <a:r>
              <a:rPr lang="zh-CN" altLang="en-US" sz="2000" b="1" dirty="0">
                <a:solidFill>
                  <a:srgbClr val="3333FF"/>
                </a:solidFill>
                <a:latin typeface="Verdana" panose="020B0604030504040204" pitchFamily="2" charset="0"/>
                <a:ea typeface="华文中宋" panose="02010600040101010101" charset="-122"/>
              </a:rPr>
              <a:t>刺激生产</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12" name="直接连接符 14347"/>
          <p:cNvSpPr/>
          <p:nvPr/>
        </p:nvSpPr>
        <p:spPr>
          <a:xfrm>
            <a:off x="6172200" y="1465263"/>
            <a:ext cx="3595688" cy="1668462"/>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13" name="文本框 14348"/>
          <p:cNvSpPr txBox="1"/>
          <p:nvPr/>
        </p:nvSpPr>
        <p:spPr>
          <a:xfrm rot="1660006">
            <a:off x="6629400" y="2074863"/>
            <a:ext cx="1295400" cy="368300"/>
          </a:xfrm>
          <a:prstGeom prst="rect">
            <a:avLst/>
          </a:prstGeom>
          <a:noFill/>
          <a:ln w="9525">
            <a:noFill/>
          </a:ln>
        </p:spPr>
        <p:txBody>
          <a:bodyPr wrap="square" anchor="t">
            <a:spAutoFit/>
          </a:bodyPr>
          <a:p>
            <a:pPr algn="ctr">
              <a:spcBef>
                <a:spcPct val="50000"/>
              </a:spcBef>
            </a:pPr>
            <a:r>
              <a:rPr lang="zh-CN" altLang="en-US" b="1" dirty="0">
                <a:solidFill>
                  <a:srgbClr val="3333FF"/>
                </a:solidFill>
                <a:latin typeface="Verdana" panose="020B0604030504040204" pitchFamily="2" charset="0"/>
                <a:ea typeface="华文中宋" panose="02010600040101010101" charset="-122"/>
              </a:rPr>
              <a:t>大量贷款</a:t>
            </a:r>
            <a:endParaRPr lang="zh-CN" altLang="en-US" b="1" dirty="0">
              <a:solidFill>
                <a:srgbClr val="3333FF"/>
              </a:solidFill>
              <a:latin typeface="Verdana" panose="020B0604030504040204" pitchFamily="2" charset="0"/>
              <a:ea typeface="华文中宋" panose="02010600040101010101" charset="-122"/>
            </a:endParaRPr>
          </a:p>
        </p:txBody>
      </p:sp>
      <p:sp>
        <p:nvSpPr>
          <p:cNvPr id="14" name="直接连接符 14349"/>
          <p:cNvSpPr/>
          <p:nvPr/>
        </p:nvSpPr>
        <p:spPr>
          <a:xfrm flipH="1">
            <a:off x="6240463" y="3294063"/>
            <a:ext cx="3527425" cy="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15" name="文本框 14350"/>
          <p:cNvSpPr txBox="1"/>
          <p:nvPr/>
        </p:nvSpPr>
        <p:spPr>
          <a:xfrm>
            <a:off x="6743700" y="2820988"/>
            <a:ext cx="1439863" cy="398780"/>
          </a:xfrm>
          <a:prstGeom prst="rect">
            <a:avLst/>
          </a:prstGeom>
          <a:noFill/>
          <a:ln w="9525">
            <a:noFill/>
            <a:miter/>
          </a:ln>
        </p:spPr>
        <p:txBody>
          <a:bodyPr wrap="square" anchor="t">
            <a:spAutoFit/>
          </a:bodyPr>
          <a:p>
            <a:pPr fontAlgn="auto">
              <a:spcBef>
                <a:spcPct val="50000"/>
              </a:spcBef>
            </a:pPr>
            <a:r>
              <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cs typeface="+mn-ea"/>
              </a:rPr>
              <a:t>扩大供应</a:t>
            </a:r>
            <a:endPar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16" name="直接连接符 14351"/>
          <p:cNvSpPr/>
          <p:nvPr/>
        </p:nvSpPr>
        <p:spPr>
          <a:xfrm>
            <a:off x="2286000" y="3370263"/>
            <a:ext cx="3124200" cy="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17" name="文本框 14352"/>
          <p:cNvSpPr txBox="1"/>
          <p:nvPr/>
        </p:nvSpPr>
        <p:spPr>
          <a:xfrm>
            <a:off x="3225800" y="2897188"/>
            <a:ext cx="1727200" cy="398780"/>
          </a:xfrm>
          <a:prstGeom prst="rect">
            <a:avLst/>
          </a:prstGeom>
          <a:noFill/>
          <a:ln w="9525">
            <a:noFill/>
            <a:miter/>
          </a:ln>
        </p:spPr>
        <p:txBody>
          <a:bodyPr wrap="square" anchor="t">
            <a:spAutoFit/>
          </a:bodyPr>
          <a:p>
            <a:pPr fontAlgn="auto">
              <a:spcBef>
                <a:spcPct val="50000"/>
              </a:spcBef>
            </a:pPr>
            <a:r>
              <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cs typeface="+mn-ea"/>
              </a:rPr>
              <a:t>消费降低</a:t>
            </a:r>
            <a:endPar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18" name="直接连接符 14353"/>
          <p:cNvSpPr/>
          <p:nvPr/>
        </p:nvSpPr>
        <p:spPr>
          <a:xfrm>
            <a:off x="6311900" y="3446463"/>
            <a:ext cx="3529013" cy="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19" name="文本框 14354"/>
          <p:cNvSpPr txBox="1"/>
          <p:nvPr/>
        </p:nvSpPr>
        <p:spPr>
          <a:xfrm>
            <a:off x="6816725" y="3565525"/>
            <a:ext cx="1295400" cy="398780"/>
          </a:xfrm>
          <a:prstGeom prst="rect">
            <a:avLst/>
          </a:prstGeom>
          <a:noFill/>
          <a:ln w="9525">
            <a:noFill/>
            <a:miter/>
          </a:ln>
        </p:spPr>
        <p:txBody>
          <a:bodyPr wrap="square" anchor="t">
            <a:spAutoFit/>
          </a:bodyPr>
          <a:p>
            <a:pPr fontAlgn="auto">
              <a:spcBef>
                <a:spcPct val="50000"/>
              </a:spcBef>
            </a:pPr>
            <a:r>
              <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cs typeface="+mn-ea"/>
              </a:rPr>
              <a:t>利润降低</a:t>
            </a:r>
            <a:endParaRPr lang="zh-CN" altLang="en-US" sz="2000" b="1" noProof="1" dirty="0">
              <a:solidFill>
                <a:srgbClr val="3333FF"/>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20" name="直接连接符 14355"/>
          <p:cNvSpPr/>
          <p:nvPr/>
        </p:nvSpPr>
        <p:spPr>
          <a:xfrm flipH="1" flipV="1">
            <a:off x="6248400" y="1312863"/>
            <a:ext cx="3806825" cy="1747837"/>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21" name="文本框 14356"/>
          <p:cNvSpPr txBox="1"/>
          <p:nvPr/>
        </p:nvSpPr>
        <p:spPr>
          <a:xfrm rot="1655285">
            <a:off x="7535863" y="1676400"/>
            <a:ext cx="1295400" cy="398780"/>
          </a:xfrm>
          <a:prstGeom prst="rect">
            <a:avLst/>
          </a:prstGeom>
          <a:noFill/>
          <a:ln w="9525">
            <a:noFill/>
          </a:ln>
        </p:spPr>
        <p:txBody>
          <a:bodyPr wrap="square" anchor="t">
            <a:spAutoFit/>
          </a:bodyPr>
          <a:p>
            <a:pPr>
              <a:spcBef>
                <a:spcPct val="50000"/>
              </a:spcBef>
            </a:pPr>
            <a:r>
              <a:rPr lang="zh-CN" altLang="en-US" sz="2000" b="1" dirty="0">
                <a:solidFill>
                  <a:srgbClr val="3333FF"/>
                </a:solidFill>
                <a:latin typeface="Verdana" panose="020B0604030504040204" pitchFamily="2" charset="0"/>
                <a:ea typeface="华文中宋" panose="02010600040101010101" charset="-122"/>
              </a:rPr>
              <a:t>无力偿还</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22" name="直接连接符 14357"/>
          <p:cNvSpPr/>
          <p:nvPr/>
        </p:nvSpPr>
        <p:spPr>
          <a:xfrm flipH="1">
            <a:off x="6172200" y="3522663"/>
            <a:ext cx="3962400" cy="251460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23" name="文本框 14358"/>
          <p:cNvSpPr txBox="1"/>
          <p:nvPr/>
        </p:nvSpPr>
        <p:spPr>
          <a:xfrm rot="-2127195">
            <a:off x="7543800" y="4953000"/>
            <a:ext cx="1295400" cy="398780"/>
          </a:xfrm>
          <a:prstGeom prst="rect">
            <a:avLst/>
          </a:prstGeom>
          <a:noFill/>
          <a:ln w="9525">
            <a:noFill/>
          </a:ln>
        </p:spPr>
        <p:txBody>
          <a:bodyPr wrap="square" anchor="t">
            <a:spAutoFit/>
          </a:bodyPr>
          <a:p>
            <a:pPr>
              <a:spcBef>
                <a:spcPct val="50000"/>
              </a:spcBef>
            </a:pPr>
            <a:r>
              <a:rPr lang="zh-CN" altLang="en-US" sz="2000" b="1" dirty="0">
                <a:solidFill>
                  <a:srgbClr val="3333FF"/>
                </a:solidFill>
                <a:latin typeface="Verdana" panose="020B0604030504040204" pitchFamily="2" charset="0"/>
                <a:ea typeface="华文中宋" panose="02010600040101010101" charset="-122"/>
              </a:rPr>
              <a:t>股票贬值</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24" name="直接连接符 14359"/>
          <p:cNvSpPr/>
          <p:nvPr/>
        </p:nvSpPr>
        <p:spPr>
          <a:xfrm flipH="1" flipV="1">
            <a:off x="2063750" y="3675063"/>
            <a:ext cx="3422650" cy="220980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25" name="文本框 14360"/>
          <p:cNvSpPr txBox="1"/>
          <p:nvPr/>
        </p:nvSpPr>
        <p:spPr>
          <a:xfrm rot="2249606">
            <a:off x="2927350" y="4756150"/>
            <a:ext cx="1295400" cy="398780"/>
          </a:xfrm>
          <a:prstGeom prst="rect">
            <a:avLst/>
          </a:prstGeom>
          <a:noFill/>
          <a:ln w="9525">
            <a:noFill/>
          </a:ln>
        </p:spPr>
        <p:txBody>
          <a:bodyPr wrap="square" anchor="t">
            <a:spAutoFit/>
          </a:bodyPr>
          <a:p>
            <a:pPr>
              <a:spcBef>
                <a:spcPct val="50000"/>
              </a:spcBef>
            </a:pPr>
            <a:r>
              <a:rPr lang="zh-CN" altLang="en-US" sz="2000" b="1" dirty="0">
                <a:solidFill>
                  <a:srgbClr val="3333FF"/>
                </a:solidFill>
                <a:latin typeface="Verdana" panose="020B0604030504040204" pitchFamily="2" charset="0"/>
                <a:ea typeface="华文中宋" panose="02010600040101010101" charset="-122"/>
              </a:rPr>
              <a:t>财富缩水</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26" name="直接连接符 14361"/>
          <p:cNvSpPr/>
          <p:nvPr/>
        </p:nvSpPr>
        <p:spPr>
          <a:xfrm flipV="1">
            <a:off x="2209800" y="1389063"/>
            <a:ext cx="3200400" cy="1828800"/>
          </a:xfrm>
          <a:prstGeom prst="line">
            <a:avLst/>
          </a:prstGeom>
          <a:ln w="57150" cap="sq" cmpd="sng">
            <a:solidFill>
              <a:srgbClr val="FF0000"/>
            </a:solidFill>
            <a:prstDash val="solid"/>
            <a:bevel/>
            <a:headEnd type="none" w="med" len="med"/>
            <a:tailEnd type="triangle" w="sm" len="sm"/>
          </a:ln>
        </p:spPr>
        <p:txBody>
          <a:bodyPr anchor="t"/>
          <a:p>
            <a:endParaRPr lang="zh-CN" altLang="en-US" dirty="0">
              <a:latin typeface="Arial" panose="020B0604020202020204" pitchFamily="34" charset="0"/>
              <a:ea typeface="宋体" panose="02010600030101010101" pitchFamily="2" charset="-122"/>
            </a:endParaRPr>
          </a:p>
        </p:txBody>
      </p:sp>
      <p:sp>
        <p:nvSpPr>
          <p:cNvPr id="27" name="文本框 14362"/>
          <p:cNvSpPr txBox="1"/>
          <p:nvPr/>
        </p:nvSpPr>
        <p:spPr>
          <a:xfrm rot="-1794247">
            <a:off x="2855913" y="1828800"/>
            <a:ext cx="1439862" cy="398780"/>
          </a:xfrm>
          <a:prstGeom prst="rect">
            <a:avLst/>
          </a:prstGeom>
          <a:noFill/>
          <a:ln w="9525">
            <a:noFill/>
          </a:ln>
        </p:spPr>
        <p:txBody>
          <a:bodyPr wrap="square" anchor="t">
            <a:spAutoFit/>
          </a:bodyPr>
          <a:p>
            <a:pPr>
              <a:spcBef>
                <a:spcPct val="50000"/>
              </a:spcBef>
            </a:pPr>
            <a:r>
              <a:rPr lang="zh-CN" altLang="en-US" sz="2000" b="1" dirty="0">
                <a:solidFill>
                  <a:srgbClr val="3333FF"/>
                </a:solidFill>
                <a:latin typeface="Verdana" panose="020B0604030504040204" pitchFamily="2" charset="0"/>
                <a:ea typeface="华文中宋" panose="02010600040101010101" charset="-122"/>
              </a:rPr>
              <a:t>挤兑存款</a:t>
            </a:r>
            <a:endParaRPr lang="zh-CN" altLang="en-US" sz="2000" b="1" dirty="0">
              <a:solidFill>
                <a:srgbClr val="3333FF"/>
              </a:solidFill>
              <a:latin typeface="Verdana" panose="020B0604030504040204" pitchFamily="2" charset="0"/>
              <a:ea typeface="华文中宋" panose="02010600040101010101" charset="-122"/>
            </a:endParaRPr>
          </a:p>
        </p:txBody>
      </p:sp>
      <p:sp>
        <p:nvSpPr>
          <p:cNvPr id="28" name="文本框 14363"/>
          <p:cNvSpPr txBox="1"/>
          <p:nvPr/>
        </p:nvSpPr>
        <p:spPr>
          <a:xfrm>
            <a:off x="5291138" y="1619250"/>
            <a:ext cx="1109663" cy="521970"/>
          </a:xfrm>
          <a:prstGeom prst="rect">
            <a:avLst/>
          </a:prstGeom>
          <a:solidFill>
            <a:srgbClr val="FFFF00"/>
          </a:solidFill>
          <a:ln w="12700" cap="sq" cmpd="sng">
            <a:solidFill>
              <a:srgbClr val="800080"/>
            </a:solidFill>
            <a:prstDash val="solid"/>
            <a:miter/>
            <a:headEnd type="none" w="med" len="med"/>
            <a:tailEnd type="none" w="med" len="med"/>
          </a:ln>
        </p:spPr>
        <p:txBody>
          <a:bodyPr wrap="square" anchor="t">
            <a:spAutoFit/>
          </a:bodyPr>
          <a:p>
            <a:pPr algn="ctr" fontAlgn="auto">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cs typeface="+mn-ea"/>
              </a:rPr>
              <a:t>倒闭</a:t>
            </a:r>
            <a:endPar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endParaRPr>
          </a:p>
        </p:txBody>
      </p:sp>
      <p:sp>
        <p:nvSpPr>
          <p:cNvPr id="29" name="文本框 14364"/>
          <p:cNvSpPr txBox="1"/>
          <p:nvPr/>
        </p:nvSpPr>
        <p:spPr>
          <a:xfrm>
            <a:off x="9144000" y="3598863"/>
            <a:ext cx="1066800" cy="521970"/>
          </a:xfrm>
          <a:prstGeom prst="rect">
            <a:avLst/>
          </a:prstGeom>
          <a:solidFill>
            <a:srgbClr val="FFFF00"/>
          </a:solidFill>
          <a:ln w="12700" cap="sq" cmpd="sng">
            <a:solidFill>
              <a:srgbClr val="800080"/>
            </a:solidFill>
            <a:prstDash val="solid"/>
            <a:miter/>
            <a:headEnd type="none" w="med" len="med"/>
            <a:tailEnd type="none" w="med" len="med"/>
          </a:ln>
        </p:spPr>
        <p:txBody>
          <a:bodyPr wrap="square" anchor="t">
            <a:spAutoFit/>
          </a:bodyPr>
          <a:p>
            <a:pPr algn="ctr" fontAlgn="auto">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cs typeface="+mn-ea"/>
              </a:rPr>
              <a:t>破产</a:t>
            </a:r>
            <a:endPar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endParaRPr>
          </a:p>
        </p:txBody>
      </p:sp>
      <p:sp>
        <p:nvSpPr>
          <p:cNvPr id="30" name="文本框 14365"/>
          <p:cNvSpPr txBox="1"/>
          <p:nvPr/>
        </p:nvSpPr>
        <p:spPr>
          <a:xfrm>
            <a:off x="5257800" y="3608388"/>
            <a:ext cx="1079500" cy="521970"/>
          </a:xfrm>
          <a:prstGeom prst="rect">
            <a:avLst/>
          </a:prstGeom>
          <a:solidFill>
            <a:srgbClr val="FFFF00"/>
          </a:solidFill>
          <a:ln w="12700" cap="sq" cmpd="sng">
            <a:solidFill>
              <a:srgbClr val="800080"/>
            </a:solidFill>
            <a:prstDash val="solid"/>
            <a:miter/>
            <a:headEnd type="none" w="med" len="med"/>
            <a:tailEnd type="none" w="med" len="med"/>
          </a:ln>
        </p:spPr>
        <p:txBody>
          <a:bodyPr wrap="square" anchor="t">
            <a:spAutoFit/>
          </a:bodyPr>
          <a:p>
            <a:pPr algn="ctr" fontAlgn="auto">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cs typeface="+mn-cs"/>
              </a:rPr>
              <a:t>萧条</a:t>
            </a:r>
            <a:endPar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endParaRPr>
          </a:p>
        </p:txBody>
      </p:sp>
      <p:sp>
        <p:nvSpPr>
          <p:cNvPr id="31" name="文本框 14366"/>
          <p:cNvSpPr txBox="1"/>
          <p:nvPr/>
        </p:nvSpPr>
        <p:spPr>
          <a:xfrm>
            <a:off x="1981200" y="3598863"/>
            <a:ext cx="1143000" cy="521970"/>
          </a:xfrm>
          <a:prstGeom prst="rect">
            <a:avLst/>
          </a:prstGeom>
          <a:solidFill>
            <a:srgbClr val="FFFF00"/>
          </a:solidFill>
          <a:ln w="12700" cap="sq" cmpd="sng">
            <a:solidFill>
              <a:srgbClr val="800080"/>
            </a:solidFill>
            <a:prstDash val="solid"/>
            <a:miter/>
            <a:headEnd type="none" w="med" len="med"/>
            <a:tailEnd type="none" w="med" len="med"/>
          </a:ln>
        </p:spPr>
        <p:txBody>
          <a:bodyPr wrap="square" anchor="t">
            <a:spAutoFit/>
          </a:bodyPr>
          <a:p>
            <a:pPr algn="ctr" fontAlgn="auto">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cs typeface="+mn-ea"/>
              </a:rPr>
              <a:t>失业</a:t>
            </a:r>
            <a:endPar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endParaRPr>
          </a:p>
        </p:txBody>
      </p:sp>
      <p:sp>
        <p:nvSpPr>
          <p:cNvPr id="32" name="文本框 14367"/>
          <p:cNvSpPr txBox="1"/>
          <p:nvPr/>
        </p:nvSpPr>
        <p:spPr>
          <a:xfrm>
            <a:off x="5311775" y="5060950"/>
            <a:ext cx="1109663" cy="521970"/>
          </a:xfrm>
          <a:prstGeom prst="rect">
            <a:avLst/>
          </a:prstGeom>
          <a:solidFill>
            <a:srgbClr val="FFFF00"/>
          </a:solidFill>
          <a:ln w="12700" cap="sq" cmpd="sng">
            <a:solidFill>
              <a:srgbClr val="800080"/>
            </a:solidFill>
            <a:prstDash val="solid"/>
            <a:miter/>
            <a:headEnd type="none" w="med" len="med"/>
            <a:tailEnd type="none" w="med" len="med"/>
          </a:ln>
        </p:spPr>
        <p:txBody>
          <a:bodyPr wrap="square" anchor="t">
            <a:spAutoFit/>
          </a:bodyPr>
          <a:p>
            <a:pPr algn="ctr" fontAlgn="auto">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cs typeface="+mn-ea"/>
              </a:rPr>
              <a:t>崩盘</a:t>
            </a:r>
            <a:endParaRPr lang="zh-CN" altLang="en-US" sz="2800" b="1" noProof="1" dirty="0">
              <a:solidFill>
                <a:srgbClr val="FF0000"/>
              </a:solidFill>
              <a:effectLst>
                <a:outerShdw blurRad="38100" dist="38100" dir="2700000">
                  <a:srgbClr val="000000"/>
                </a:outerShdw>
              </a:effectLst>
              <a:latin typeface="黑体" panose="02010609060101010101" pitchFamily="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00"/>
                                        <p:tgtEl>
                                          <p:spTgt spid="2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down)">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000000"/>
                                          </p:val>
                                        </p:tav>
                                        <p:tav tm="100000">
                                          <p:val>
                                            <p:strVal val="#ppt_w"/>
                                          </p:val>
                                        </p:tav>
                                      </p:tavLst>
                                    </p:anim>
                                    <p:anim calcmode="lin" valueType="num">
                                      <p:cBhvr>
                                        <p:cTn id="88" dur="5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1" name="explode.wav"/>
                                        </p:tgtEl>
                                      </p:cMediaNode>
                                    </p:audio>
                                  </p:subTnLst>
                                </p:cTn>
                              </p:par>
                              <p:par>
                                <p:cTn id="89" presetID="17" presetClass="entr" presetSubtype="1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000000"/>
                                          </p:val>
                                        </p:tav>
                                        <p:tav tm="100000">
                                          <p:val>
                                            <p:strVal val="#ppt_w"/>
                                          </p:val>
                                        </p:tav>
                                      </p:tavLst>
                                    </p:anim>
                                    <p:anim calcmode="lin" valueType="num">
                                      <p:cBhvr>
                                        <p:cTn id="92" dur="500" fill="hold"/>
                                        <p:tgtEl>
                                          <p:spTgt spid="28"/>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000000"/>
                                          </p:val>
                                        </p:tav>
                                        <p:tav tm="100000">
                                          <p:val>
                                            <p:strVal val="#ppt_w"/>
                                          </p:val>
                                        </p:tav>
                                      </p:tavLst>
                                    </p:anim>
                                    <p:anim calcmode="lin" valueType="num">
                                      <p:cBhvr>
                                        <p:cTn id="96" dur="500" fill="hold"/>
                                        <p:tgtEl>
                                          <p:spTgt spid="31"/>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000000"/>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00000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P spid="23" grpId="0"/>
      <p:bldP spid="25" grpId="0"/>
      <p:bldP spid="27" grpId="0"/>
      <p:bldP spid="28" grpId="0" bldLvl="0" animBg="1"/>
      <p:bldP spid="29" grpId="0" bldLvl="0" animBg="1"/>
      <p:bldP spid="30" grpId="0" bldLvl="0" animBg="1"/>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（三）特点：</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1.持续时间长（1929--1933年）；</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14341" name="文本框 15365"/>
          <p:cNvSpPr txBox="1"/>
          <p:nvPr/>
        </p:nvSpPr>
        <p:spPr bwMode="auto">
          <a:xfrm>
            <a:off x="1587500" y="2093913"/>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2.波及范围广</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（领域多，地域广）</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 name="文本框 15365"/>
          <p:cNvSpPr txBox="1"/>
          <p:nvPr/>
        </p:nvSpPr>
        <p:spPr bwMode="auto">
          <a:xfrm>
            <a:off x="1587500" y="2616200"/>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.破坏性极大（政治经济等全面出现危机）；</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3" name="文本框 15365"/>
          <p:cNvSpPr txBox="1"/>
          <p:nvPr/>
        </p:nvSpPr>
        <p:spPr bwMode="auto">
          <a:xfrm>
            <a:off x="1587500" y="3138488"/>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.影响特别深远。</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p:tgtEl>
                                          <p:spTgt spid="9219"/>
                                        </p:tgtEl>
                                        <p:attrNameLst>
                                          <p:attrName>ppt_y</p:attrName>
                                        </p:attrNameLst>
                                      </p:cBhvr>
                                      <p:tavLst>
                                        <p:tav tm="0">
                                          <p:val>
                                            <p:strVal val="#ppt_y+#ppt_h*1.125000"/>
                                          </p:val>
                                        </p:tav>
                                        <p:tav tm="100000">
                                          <p:val>
                                            <p:strVal val="#ppt_y"/>
                                          </p:val>
                                        </p:tav>
                                      </p:tavLst>
                                    </p:anim>
                                    <p:animEffect transition="in" filter="wipe(up)">
                                      <p:cBhvr>
                                        <p:cTn id="14" dur="5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slide(fromBottom)">
                                      <p:cBhvr>
                                        <p:cTn id="19" dur="5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Bottom)">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Bottom)">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219" grpId="0" bldLvl="0" animBg="1"/>
      <p:bldP spid="14341" grpId="0" bldLvl="0" animBg="1"/>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33388"/>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为什么1929-1933年的经济危机波及范围如此之广？</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9219" name="文本框 10242"/>
          <p:cNvSpPr txBox="1"/>
          <p:nvPr/>
        </p:nvSpPr>
        <p:spPr bwMode="auto">
          <a:xfrm>
            <a:off x="1593850" y="955675"/>
            <a:ext cx="9001125" cy="163004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1.是由资本主义世界体系决定的。</a:t>
            </a:r>
            <a:r>
              <a:rPr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整个世界已经联系成为一个不可分割的整体，资本主义世界体系决定了整个世界经济的普遍联系，所以一旦某国爆发大规模的经济危机，其他国家一定会深受影响。</a:t>
            </a:r>
            <a:endParaRPr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sp>
        <p:nvSpPr>
          <p:cNvPr id="2" name="文本框 10242"/>
          <p:cNvSpPr txBox="1"/>
          <p:nvPr/>
        </p:nvSpPr>
        <p:spPr bwMode="auto">
          <a:xfrm>
            <a:off x="1593850" y="2586038"/>
            <a:ext cx="8999538" cy="126047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2</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.是由美国的经济地位决定的。</a:t>
            </a:r>
            <a:r>
              <a:rPr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美国是资本主义世界头号经济大国，美国经济对其他资本主义国家经济和世界市场有着极其重要的影响。</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5" name="文本框 10242"/>
          <p:cNvSpPr txBox="1"/>
          <p:nvPr/>
        </p:nvSpPr>
        <p:spPr bwMode="auto">
          <a:xfrm>
            <a:off x="1593850" y="3846513"/>
            <a:ext cx="8999538" cy="199961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l" fontAlgn="base"/>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.世界经济对美国的过度依赖。</a:t>
            </a:r>
            <a:r>
              <a:rPr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一战期间，英、法等国为赢得战争胜利，向美国大量借款。战争结束后，本身经济十分困难的英、法不得不向美国偿还债务，这就使英、法在经济上受制于美国。一战后美国凭借其强大的经济实力，以美元为武器，大肆推行金元外交。世界上主要资本主义国家对美国有很大的依赖性。</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7" name="文本框 10242"/>
          <p:cNvSpPr txBox="1"/>
          <p:nvPr/>
        </p:nvSpPr>
        <p:spPr bwMode="auto">
          <a:xfrm>
            <a:off x="1593850" y="5845175"/>
            <a:ext cx="899953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.资本主义社会基本矛盾的普遍存在。</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p:tgtEl>
                                          <p:spTgt spid="9219"/>
                                        </p:tgtEl>
                                        <p:attrNameLst>
                                          <p:attrName>ppt_y</p:attrName>
                                        </p:attrNameLst>
                                      </p:cBhvr>
                                      <p:tavLst>
                                        <p:tav tm="0">
                                          <p:val>
                                            <p:strVal val="#ppt_y+#ppt_h*1.125000"/>
                                          </p:val>
                                        </p:tav>
                                        <p:tav tm="100000">
                                          <p:val>
                                            <p:strVal val="#ppt_y"/>
                                          </p:val>
                                        </p:tav>
                                      </p:tavLst>
                                    </p:anim>
                                    <p:animEffect transition="in" filter="wipe(up)">
                                      <p:cBhvr>
                                        <p:cTn id="8" dur="500"/>
                                        <p:tgtEl>
                                          <p:spTgt spid="92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2" grpId="0" bldLvl="0" animBg="1"/>
      <p:bldP spid="5"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（四）影响：</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1.对资本主义各国：</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3" name="Text Box 5"/>
          <p:cNvSpPr txBox="1"/>
          <p:nvPr/>
        </p:nvSpPr>
        <p:spPr bwMode="auto">
          <a:xfrm>
            <a:off x="1587500"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（1）经济上：资本主义经济遭到空前严重的破坏；</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graphicFrame>
        <p:nvGraphicFramePr>
          <p:cNvPr id="307211" name="Group 11"/>
          <p:cNvGraphicFramePr>
            <a:graphicFrameLocks noGrp="1"/>
          </p:cNvGraphicFramePr>
          <p:nvPr/>
        </p:nvGraphicFramePr>
        <p:xfrm>
          <a:off x="1587500" y="2940050"/>
          <a:ext cx="9017000" cy="3302000"/>
        </p:xfrm>
        <a:graphic>
          <a:graphicData uri="http://schemas.openxmlformats.org/drawingml/2006/table">
            <a:tbl>
              <a:tblPr/>
              <a:tblGrid>
                <a:gridCol w="1167130"/>
                <a:gridCol w="1181735"/>
                <a:gridCol w="1554480"/>
                <a:gridCol w="1124585"/>
                <a:gridCol w="1120140"/>
                <a:gridCol w="1200150"/>
                <a:gridCol w="1668780"/>
              </a:tblGrid>
              <a:tr h="82296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美国</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德国</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英国</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法国</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日本</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algn="ctr" defTabSz="914400" rtl="0" eaLnBrk="1" fontAlgn="base" latinLnBrk="0" hangingPunct="1">
                        <a:lnSpc>
                          <a:spcPct val="100000"/>
                        </a:lnSpc>
                        <a:spcBef>
                          <a:spcPct val="20000"/>
                        </a:spcBef>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资本主义世界</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12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工业下降</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46.2%</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40.2%</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20%</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31.9%</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37.4%</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1/3</a:t>
                      </a: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以上</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外贸缩减</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70%</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69.1%</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50%</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48%</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50%</a:t>
                      </a:r>
                      <a:endPar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2/3</a:t>
                      </a:r>
                      <a:endPar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rPr>
                        <a:t>失业人数</a:t>
                      </a:r>
                      <a:endParaRPr kumimoji="0" lang="zh-CN" altLang="en-US" sz="2400" b="1" i="0" u="none" strike="noStrike" cap="none" normalizeH="0" baseline="0" smtClean="0">
                        <a:ln>
                          <a:noFill/>
                        </a:ln>
                        <a:solidFill>
                          <a:srgbClr val="0000FF"/>
                        </a:solidFill>
                        <a:effectLst/>
                        <a:latin typeface="华文中宋" panose="02010600040101010101" charset="-122"/>
                        <a:ea typeface="华文中宋" panose="02010600040101010101"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1700</a:t>
                      </a:r>
                      <a:r>
                        <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万</a:t>
                      </a:r>
                      <a:endPar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800</a:t>
                      </a:r>
                      <a:r>
                        <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万</a:t>
                      </a:r>
                      <a:endPar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400</a:t>
                      </a:r>
                      <a:r>
                        <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万</a:t>
                      </a:r>
                      <a:endPar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85</a:t>
                      </a:r>
                      <a:r>
                        <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万</a:t>
                      </a:r>
                      <a:endPar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300</a:t>
                      </a:r>
                      <a:r>
                        <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万</a:t>
                      </a:r>
                      <a:endParaRPr kumimoji="0"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3000</a:t>
                      </a: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万以上</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p:tgtEl>
                                          <p:spTgt spid="9219"/>
                                        </p:tgtEl>
                                        <p:attrNameLst>
                                          <p:attrName>ppt_y</p:attrName>
                                        </p:attrNameLst>
                                      </p:cBhvr>
                                      <p:tavLst>
                                        <p:tav tm="0">
                                          <p:val>
                                            <p:strVal val="#ppt_y+#ppt_h*1.125000"/>
                                          </p:val>
                                        </p:tav>
                                        <p:tav tm="100000">
                                          <p:val>
                                            <p:strVal val="#ppt_y"/>
                                          </p:val>
                                        </p:tav>
                                      </p:tavLst>
                                    </p:anim>
                                    <p:animEffect transition="in" filter="wipe(up)">
                                      <p:cBhvr>
                                        <p:cTn id="14" dur="5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07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219"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19458"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（四）影响：</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1.对资本主义各国：</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3" name="Text Box 5"/>
          <p:cNvSpPr txBox="1"/>
          <p:nvPr/>
        </p:nvSpPr>
        <p:spPr bwMode="auto">
          <a:xfrm>
            <a:off x="1587500"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（1）经济上：资本主义经济遭到空前严重的破坏；</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 name="Text Box 5"/>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（2）政治上：加深了各主要资本主义国家社会危机；</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4586" name="文本框 1"/>
          <p:cNvSpPr txBox="1"/>
          <p:nvPr/>
        </p:nvSpPr>
        <p:spPr>
          <a:xfrm>
            <a:off x="1589088" y="3152775"/>
            <a:ext cx="9015412" cy="946150"/>
          </a:xfrm>
          <a:prstGeom prst="rect">
            <a:avLst/>
          </a:prstGeom>
          <a:noFill/>
          <a:ln w="9525">
            <a:noFill/>
          </a:ln>
        </p:spPr>
        <p:txBody>
          <a:bodyPr wrap="square" anchor="t"/>
          <a:p>
            <a:pPr marL="1905" indent="-1905">
              <a:spcBef>
                <a:spcPct val="20000"/>
              </a:spcBef>
            </a:pPr>
            <a:r>
              <a:rPr lang="zh-CN" altLang="en-US" sz="2800" b="1" dirty="0">
                <a:latin typeface="华文中宋" panose="02010600040101010101" charset="-122"/>
                <a:ea typeface="华文中宋" panose="02010600040101010101" charset="-122"/>
                <a:sym typeface="Arial" panose="020B0604020202020204" pitchFamily="34" charset="0"/>
              </a:rPr>
              <a:t>①人民要求改善生活，示威、游行和罢工不断，</a:t>
            </a:r>
            <a:r>
              <a:rPr lang="zh-CN" altLang="en-US" sz="2800" b="1" dirty="0">
                <a:solidFill>
                  <a:srgbClr val="FF0000"/>
                </a:solidFill>
                <a:latin typeface="华文中宋" panose="02010600040101010101" charset="-122"/>
                <a:ea typeface="华文中宋" panose="02010600040101010101" charset="-122"/>
                <a:sym typeface="Arial" panose="020B0604020202020204" pitchFamily="34" charset="0"/>
              </a:rPr>
              <a:t>阶级矛盾空前尖锐</a:t>
            </a:r>
            <a:r>
              <a:rPr lang="zh-CN" altLang="en-US" sz="2800" b="1" dirty="0">
                <a:latin typeface="华文中宋" panose="02010600040101010101" charset="-122"/>
                <a:ea typeface="华文中宋" panose="02010600040101010101" charset="-122"/>
                <a:sym typeface="Arial" panose="020B0604020202020204" pitchFamily="34" charset="0"/>
              </a:rPr>
              <a:t>；</a:t>
            </a:r>
            <a:endParaRPr lang="zh-CN" altLang="en-US" sz="2800" b="1" dirty="0">
              <a:latin typeface="华文中宋" panose="02010600040101010101" charset="-122"/>
              <a:ea typeface="华文中宋" panose="02010600040101010101" charset="-122"/>
              <a:sym typeface="Arial" panose="020B0604020202020204" pitchFamily="34" charset="0"/>
            </a:endParaRPr>
          </a:p>
        </p:txBody>
      </p:sp>
      <p:sp>
        <p:nvSpPr>
          <p:cNvPr id="6" name="Text Box 5"/>
          <p:cNvSpPr txBox="1"/>
          <p:nvPr/>
        </p:nvSpPr>
        <p:spPr>
          <a:xfrm>
            <a:off x="1589088" y="4098925"/>
            <a:ext cx="4910137" cy="1322070"/>
          </a:xfrm>
          <a:prstGeom prst="rect">
            <a:avLst/>
          </a:prstGeom>
          <a:noFill/>
          <a:ln w="9525">
            <a:noFill/>
          </a:ln>
        </p:spPr>
        <p:txBody>
          <a:bodyPr wrap="square" anchor="t">
            <a:spAutoFit/>
          </a:bodyPr>
          <a:p>
            <a:r>
              <a:rPr lang="zh-CN" altLang="en-US" sz="2800" b="1" dirty="0">
                <a:latin typeface="华文中宋" panose="02010600040101010101" charset="-122"/>
                <a:ea typeface="华文中宋" panose="02010600040101010101" charset="-122"/>
                <a:sym typeface="Arial" panose="020B0604020202020204" pitchFamily="34" charset="0"/>
              </a:rPr>
              <a:t>②</a:t>
            </a:r>
            <a:r>
              <a:rPr lang="zh-CN" altLang="en-US" sz="2800" b="1" dirty="0">
                <a:solidFill>
                  <a:srgbClr val="FF0000"/>
                </a:solidFill>
                <a:latin typeface="华文中宋" panose="02010600040101010101" charset="-122"/>
                <a:ea typeface="华文中宋" panose="02010600040101010101" charset="-122"/>
                <a:sym typeface="Arial" panose="020B0604020202020204" pitchFamily="34" charset="0"/>
              </a:rPr>
              <a:t>法西斯分子</a:t>
            </a:r>
            <a:r>
              <a:rPr lang="zh-CN" altLang="en-US" sz="2800" b="1" dirty="0">
                <a:latin typeface="华文中宋" panose="02010600040101010101" charset="-122"/>
                <a:ea typeface="华文中宋" panose="02010600040101010101" charset="-122"/>
                <a:sym typeface="Arial" panose="020B0604020202020204" pitchFamily="34" charset="0"/>
              </a:rPr>
              <a:t>乘机兴风作浪，导致社会动荡不安。</a:t>
            </a:r>
            <a:r>
              <a:rPr lang="zh-CN" altLang="en-US" sz="2400" b="1" dirty="0">
                <a:solidFill>
                  <a:srgbClr val="C00000"/>
                </a:solidFill>
                <a:latin typeface="楷体" panose="02010609060101010101" charset="-122"/>
                <a:ea typeface="楷体" panose="02010609060101010101" charset="-122"/>
                <a:sym typeface="Arial" panose="020B0604020202020204" pitchFamily="34" charset="0"/>
              </a:rPr>
              <a:t>（德国，日本）</a:t>
            </a:r>
            <a:endParaRPr lang="zh-CN" altLang="en-US" sz="2400" b="1" dirty="0">
              <a:solidFill>
                <a:srgbClr val="C00000"/>
              </a:solidFill>
              <a:latin typeface="楷体" panose="02010609060101010101" charset="-122"/>
              <a:ea typeface="楷体" panose="02010609060101010101" charset="-122"/>
              <a:sym typeface="Arial" panose="020B0604020202020204" pitchFamily="34" charset="0"/>
            </a:endParaRPr>
          </a:p>
        </p:txBody>
      </p:sp>
      <p:pic>
        <p:nvPicPr>
          <p:cNvPr id="7" name="图片 6"/>
          <p:cNvPicPr>
            <a:picLocks noChangeAspect="1"/>
          </p:cNvPicPr>
          <p:nvPr/>
        </p:nvPicPr>
        <p:blipFill>
          <a:blip r:embed="rId1"/>
          <a:stretch>
            <a:fillRect/>
          </a:stretch>
        </p:blipFill>
        <p:spPr>
          <a:xfrm>
            <a:off x="6705600" y="3724275"/>
            <a:ext cx="3495675" cy="2378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586"/>
                                        </p:tgtEl>
                                        <p:attrNameLst>
                                          <p:attrName>style.visibility</p:attrName>
                                        </p:attrNameLst>
                                      </p:cBhvr>
                                      <p:to>
                                        <p:strVal val="visible"/>
                                      </p:to>
                                    </p:set>
                                    <p:animEffect transition="in" filter="box(in)">
                                      <p:cBhvr>
                                        <p:cTn id="13" dur="500"/>
                                        <p:tgtEl>
                                          <p:spTgt spid="2458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4586"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20482"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（四）影响：</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2</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.对国际关系：</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加剧了世界局势的紧张；</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3" name="Text Box 5"/>
          <p:cNvSpPr txBox="1"/>
          <p:nvPr/>
        </p:nvSpPr>
        <p:spPr bwMode="auto">
          <a:xfrm>
            <a:off x="1587500" y="2109788"/>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（1）帝国主义之间</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的矛盾进一步激化；打起关税战、倾销战、货币战、市场战；</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 name="Text Box 5"/>
          <p:cNvSpPr txBox="1"/>
          <p:nvPr/>
        </p:nvSpPr>
        <p:spPr bwMode="auto">
          <a:xfrm>
            <a:off x="1579563" y="3062288"/>
            <a:ext cx="9017000"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（2）帝国主义与殖民地半殖民地</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的矛盾更尖锐。</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12292" name="矩形 25"/>
          <p:cNvSpPr/>
          <p:nvPr/>
        </p:nvSpPr>
        <p:spPr>
          <a:xfrm>
            <a:off x="1587500" y="3635375"/>
            <a:ext cx="9267825" cy="1568450"/>
          </a:xfrm>
          <a:prstGeom prst="rect">
            <a:avLst/>
          </a:prstGeom>
          <a:noFill/>
          <a:ln w="9525">
            <a:noFill/>
          </a:ln>
        </p:spPr>
        <p:txBody>
          <a:bodyPr wrap="square" anchor="t">
            <a:spAutoFit/>
          </a:bodyPr>
          <a:p>
            <a:pPr eaLnBrk="0" hangingPunct="0"/>
            <a:r>
              <a:rPr lang="zh-CN" altLang="en-US" sz="2400" b="1" dirty="0">
                <a:solidFill>
                  <a:srgbClr val="262626"/>
                </a:solidFill>
                <a:latin typeface="微软雅黑" panose="020B0503020204020204" charset="-122"/>
                <a:ea typeface="微软雅黑" panose="020B0503020204020204" charset="-122"/>
              </a:rPr>
              <a:t>在</a:t>
            </a:r>
            <a:r>
              <a:rPr lang="en-US" altLang="zh-CN" sz="2400" b="1" dirty="0">
                <a:solidFill>
                  <a:srgbClr val="262626"/>
                </a:solidFill>
                <a:latin typeface="微软雅黑" panose="020B0503020204020204" charset="-122"/>
                <a:ea typeface="微软雅黑" panose="020B0503020204020204" charset="-122"/>
              </a:rPr>
              <a:t>1929--1933</a:t>
            </a:r>
            <a:r>
              <a:rPr lang="zh-CN" altLang="en-US" sz="2400" b="1" dirty="0">
                <a:solidFill>
                  <a:srgbClr val="262626"/>
                </a:solidFill>
                <a:latin typeface="微软雅黑" panose="020B0503020204020204" charset="-122"/>
                <a:ea typeface="微软雅黑" panose="020B0503020204020204" charset="-122"/>
              </a:rPr>
              <a:t>年世界经济危机期间，美国带头大幅度提高关税，从而引发了一场关税大战。这反映了经济危机爆发后，西方国家：</a:t>
            </a:r>
            <a:endParaRPr lang="en-US" altLang="zh-CN" sz="2400" b="1" dirty="0">
              <a:solidFill>
                <a:srgbClr val="262626"/>
              </a:solidFill>
              <a:latin typeface="微软雅黑" panose="020B0503020204020204" charset="-122"/>
              <a:ea typeface="微软雅黑" panose="020B0503020204020204"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A</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一致提高关税，共度难关       </a:t>
            </a:r>
            <a:r>
              <a:rPr lang="en-US" altLang="zh-CN" sz="2400" b="1" dirty="0">
                <a:solidFill>
                  <a:srgbClr val="0000FF"/>
                </a:solidFill>
                <a:latin typeface="Arial" panose="020B0604020202020204" pitchFamily="34" charset="0"/>
                <a:ea typeface="华文中宋" panose="02010600040101010101" charset="-122"/>
              </a:rPr>
              <a:t>B</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设置关税壁垒，转嫁危机</a:t>
            </a:r>
            <a:endParaRPr lang="zh-CN" altLang="en-US" sz="2400" b="1" dirty="0">
              <a:solidFill>
                <a:srgbClr val="0000FF"/>
              </a:solidFill>
              <a:latin typeface="华文中宋" panose="02010600040101010101" charset="-122"/>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C</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整顿金融体系，扩大内需       </a:t>
            </a:r>
            <a:r>
              <a:rPr lang="en-US" altLang="zh-CN" sz="2400" b="1" dirty="0">
                <a:solidFill>
                  <a:srgbClr val="0000FF"/>
                </a:solidFill>
                <a:latin typeface="Arial" panose="020B0604020202020204" pitchFamily="34" charset="0"/>
                <a:ea typeface="华文中宋" panose="02010600040101010101" charset="-122"/>
              </a:rPr>
              <a:t>D</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实行国家干预，限制出口</a:t>
            </a:r>
            <a:endParaRPr lang="zh-CN" altLang="en-US" sz="2400" b="1" dirty="0">
              <a:solidFill>
                <a:srgbClr val="0000FF"/>
              </a:solidFill>
              <a:latin typeface="华文中宋" panose="02010600040101010101" charset="-122"/>
              <a:ea typeface="华文中宋" panose="02010600040101010101" charset="-122"/>
            </a:endParaRPr>
          </a:p>
        </p:txBody>
      </p:sp>
      <p:sp>
        <p:nvSpPr>
          <p:cNvPr id="8" name="Text Box 22"/>
          <p:cNvSpPr txBox="1">
            <a:spLocks noChangeArrowheads="1"/>
          </p:cNvSpPr>
          <p:nvPr/>
        </p:nvSpPr>
        <p:spPr bwMode="auto">
          <a:xfrm>
            <a:off x="1587500" y="5146675"/>
            <a:ext cx="9018588" cy="460375"/>
          </a:xfrm>
          <a:prstGeom prst="rect">
            <a:avLst/>
          </a:prstGeom>
          <a:noFill/>
          <a:ln>
            <a:noFill/>
          </a:ln>
        </p:spPr>
        <p:txBody>
          <a:bodyPr wrap="square">
            <a:spAutoFit/>
          </a:bodyPr>
          <a:lstStyle>
            <a:lvl1pPr>
              <a:defRPr sz="2400" b="1">
                <a:solidFill>
                  <a:schemeClr val="tx1"/>
                </a:solidFill>
                <a:latin typeface="宋体" panose="02010600030101010101" pitchFamily="2" charset="-122"/>
                <a:ea typeface="宋体" panose="02010600030101010101" pitchFamily="2" charset="-122"/>
              </a:defRPr>
            </a:lvl1pPr>
            <a:lvl2pPr marL="742950" indent="-285750">
              <a:defRPr sz="2400" b="1">
                <a:solidFill>
                  <a:schemeClr val="tx1"/>
                </a:solidFill>
                <a:latin typeface="宋体" panose="02010600030101010101" pitchFamily="2" charset="-122"/>
                <a:ea typeface="宋体" panose="02010600030101010101" pitchFamily="2" charset="-122"/>
              </a:defRPr>
            </a:lvl2pPr>
            <a:lvl3pPr marL="1143000" indent="-228600">
              <a:defRPr sz="2400" b="1">
                <a:solidFill>
                  <a:schemeClr val="tx1"/>
                </a:solidFill>
                <a:latin typeface="宋体" panose="02010600030101010101" pitchFamily="2" charset="-122"/>
                <a:ea typeface="宋体" panose="02010600030101010101" pitchFamily="2" charset="-122"/>
              </a:defRPr>
            </a:lvl3pPr>
            <a:lvl4pPr marL="1600200" indent="-228600">
              <a:defRPr sz="2400" b="1">
                <a:solidFill>
                  <a:schemeClr val="tx1"/>
                </a:solidFill>
                <a:latin typeface="宋体" panose="02010600030101010101" pitchFamily="2" charset="-122"/>
                <a:ea typeface="宋体" panose="02010600030101010101" pitchFamily="2" charset="-122"/>
              </a:defRPr>
            </a:lvl4pPr>
            <a:lvl5pPr marL="2057400" indent="-228600">
              <a:defRPr sz="24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zh-CN" sz="2400" i="0" u="none" strike="noStrike" kern="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(1)美国为何要提高进口税率？其目的是什么？</a:t>
            </a:r>
            <a:endParaRPr kumimoji="0" lang="zh-CN" altLang="zh-CN" sz="2400" i="0" u="none" strike="noStrike" kern="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2297" name="Text Box 24"/>
          <p:cNvSpPr txBox="1"/>
          <p:nvPr/>
        </p:nvSpPr>
        <p:spPr>
          <a:xfrm>
            <a:off x="1579563" y="5607050"/>
            <a:ext cx="9009063" cy="832485"/>
          </a:xfrm>
          <a:prstGeom prst="rect">
            <a:avLst/>
          </a:prstGeom>
          <a:noFill/>
          <a:ln w="9525">
            <a:noFill/>
          </a:ln>
        </p:spPr>
        <p:txBody>
          <a:bodyPr wrap="square" lIns="90170" tIns="46990" rIns="90170" bIns="46990">
            <a:spAutoFit/>
          </a:bodyPr>
          <a:p>
            <a:pPr fontAlgn="auto">
              <a:buFont typeface="Arial" panose="020B0604020202020204" pitchFamily="34" charset="0"/>
            </a:pPr>
            <a:r>
              <a:rPr lang="zh-CN" altLang="en-US" sz="2400" b="1" kern="0" noProof="0" dirty="0" smtClean="0">
                <a:solidFill>
                  <a:srgbClr val="00B050"/>
                </a:solidFill>
                <a:latin typeface="微软雅黑" panose="020B0503020204020204" charset="-122"/>
                <a:ea typeface="微软雅黑" panose="020B0503020204020204" charset="-122"/>
                <a:cs typeface="+mn-cs"/>
              </a:rPr>
              <a:t>答:</a:t>
            </a:r>
            <a:r>
              <a:rPr lang="zh-CN" altLang="en-US" sz="2400" noProof="1" dirty="0">
                <a:solidFill>
                  <a:srgbClr val="FF3300"/>
                </a:solidFill>
                <a:latin typeface="微软雅黑" panose="020B0503020204020204" charset="-122"/>
                <a:ea typeface="微软雅黑" panose="020B0503020204020204" charset="-122"/>
                <a:cs typeface="+mn-cs"/>
              </a:rPr>
              <a:t>   </a:t>
            </a:r>
            <a:r>
              <a:rPr lang="zh-CN" altLang="en-US" sz="2400" b="1" noProof="1" dirty="0">
                <a:solidFill>
                  <a:srgbClr val="0000FF"/>
                </a:solidFill>
                <a:latin typeface="华文中宋" panose="02010600040101010101" charset="-122"/>
                <a:ea typeface="华文中宋" panose="02010600040101010101" charset="-122"/>
                <a:cs typeface="华文中宋" panose="02010600040101010101" charset="-122"/>
              </a:rPr>
              <a:t>经济危机爆发后市场产品大量积压，所以要限制外来商品。其目的是保护本国工农业的生产，抵制外国商品的竞争。</a:t>
            </a:r>
            <a:endParaRPr lang="zh-CN" altLang="zh-CN" sz="2400" noProof="1" dirty="0">
              <a:solidFill>
                <a:srgbClr val="FF3300"/>
              </a:solidFill>
              <a:latin typeface="微软雅黑" panose="020B0503020204020204" charset="-122"/>
              <a:ea typeface="微软雅黑" panose="020B0503020204020204" charset="-122"/>
            </a:endParaRPr>
          </a:p>
        </p:txBody>
      </p:sp>
      <p:cxnSp>
        <p:nvCxnSpPr>
          <p:cNvPr id="4" name="直接连接符 3"/>
          <p:cNvCxnSpPr/>
          <p:nvPr/>
        </p:nvCxnSpPr>
        <p:spPr>
          <a:xfrm flipV="1">
            <a:off x="1585913" y="3578225"/>
            <a:ext cx="9026525" cy="22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50" name=" 2050"/>
          <p:cNvSpPr/>
          <p:nvPr/>
        </p:nvSpPr>
        <p:spPr>
          <a:xfrm>
            <a:off x="5851525" y="4503738"/>
            <a:ext cx="1093788" cy="328612"/>
          </a:xfrm>
          <a:custGeom>
            <a:avLst/>
            <a:gdLst/>
            <a:ahLst/>
            <a:cxnLst>
              <a:cxn ang="0">
                <a:pos x="1531662022" y="15932453"/>
              </a:cxn>
              <a:cxn ang="0">
                <a:pos x="1369485948" y="49862602"/>
              </a:cxn>
              <a:cxn ang="0">
                <a:pos x="1211814810" y="88218580"/>
              </a:cxn>
              <a:cxn ang="0">
                <a:pos x="1059775043" y="130705042"/>
              </a:cxn>
              <a:cxn ang="0">
                <a:pos x="915618712" y="177617333"/>
              </a:cxn>
              <a:cxn ang="0">
                <a:pos x="780472252" y="225709555"/>
              </a:cxn>
              <a:cxn ang="0">
                <a:pos x="668976101" y="274391984"/>
              </a:cxn>
              <a:cxn ang="0">
                <a:pos x="575499693" y="321894241"/>
              </a:cxn>
              <a:cxn ang="0">
                <a:pos x="502295092" y="369101636"/>
              </a:cxn>
              <a:cxn ang="0">
                <a:pos x="422333490" y="383558813"/>
              </a:cxn>
              <a:cxn ang="0">
                <a:pos x="366022198" y="395065679"/>
              </a:cxn>
              <a:cxn ang="0">
                <a:pos x="335614083" y="394475472"/>
              </a:cxn>
              <a:cxn ang="0">
                <a:pos x="314215840" y="376477776"/>
              </a:cxn>
              <a:cxn ang="0">
                <a:pos x="270292919" y="347563180"/>
              </a:cxn>
              <a:cxn ang="0">
                <a:pos x="229749303" y="321009172"/>
              </a:cxn>
              <a:cxn ang="0">
                <a:pos x="192584187" y="298880751"/>
              </a:cxn>
              <a:cxn ang="0">
                <a:pos x="157671137" y="281178159"/>
              </a:cxn>
              <a:cxn ang="0">
                <a:pos x="125010957" y="267606051"/>
              </a:cxn>
              <a:cxn ang="0">
                <a:pos x="96854909" y="257574462"/>
              </a:cxn>
              <a:cxn ang="0">
                <a:pos x="65321164" y="250198321"/>
              </a:cxn>
              <a:cxn ang="0">
                <a:pos x="32660180" y="245477630"/>
              </a:cxn>
              <a:cxn ang="0">
                <a:pos x="0" y="243412389"/>
              </a:cxn>
              <a:cxn ang="0">
                <a:pos x="42796486" y="233085695"/>
              </a:cxn>
              <a:cxn ang="0">
                <a:pos x="86719407" y="225709555"/>
              </a:cxn>
              <a:cxn ang="0">
                <a:pos x="122758087" y="221873933"/>
              </a:cxn>
              <a:cxn ang="0">
                <a:pos x="159923203" y="220103795"/>
              </a:cxn>
              <a:cxn ang="0">
                <a:pos x="207224625" y="224529382"/>
              </a:cxn>
              <a:cxn ang="0">
                <a:pos x="260157417" y="237806386"/>
              </a:cxn>
              <a:cxn ang="0">
                <a:pos x="311963774" y="259049738"/>
              </a:cxn>
              <a:cxn ang="0">
                <a:pos x="368274263" y="289144265"/>
              </a:cxn>
              <a:cxn ang="0">
                <a:pos x="460625041" y="289734473"/>
              </a:cxn>
              <a:cxn ang="0">
                <a:pos x="570994757" y="242822181"/>
              </a:cxn>
              <a:cxn ang="0">
                <a:pos x="692626410" y="197385166"/>
              </a:cxn>
              <a:cxn ang="0">
                <a:pos x="824394369" y="154603601"/>
              </a:cxn>
              <a:cxn ang="0">
                <a:pos x="967425069" y="113592415"/>
              </a:cxn>
              <a:cxn ang="0">
                <a:pos x="1113833466" y="76416610"/>
              </a:cxn>
              <a:cxn ang="0">
                <a:pos x="1265873233" y="42486461"/>
              </a:cxn>
              <a:cxn ang="0">
                <a:pos x="1419039436" y="12981900"/>
              </a:cxn>
            </a:cxnLst>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cap="flat" cmpd="sng">
            <a:solidFill>
              <a:srgbClr val="FF0000"/>
            </a:solidFill>
            <a:prstDash val="solid"/>
            <a:roun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p:tgtEl>
                                          <p:spTgt spid="9219"/>
                                        </p:tgtEl>
                                        <p:attrNameLst>
                                          <p:attrName>ppt_y</p:attrName>
                                        </p:attrNameLst>
                                      </p:cBhvr>
                                      <p:tavLst>
                                        <p:tav tm="0">
                                          <p:val>
                                            <p:strVal val="#ppt_y+#ppt_h*1.125000"/>
                                          </p:val>
                                        </p:tav>
                                        <p:tav tm="100000">
                                          <p:val>
                                            <p:strVal val="#ppt_y"/>
                                          </p:val>
                                        </p:tav>
                                      </p:tavLst>
                                    </p:anim>
                                    <p:animEffect transition="in" filter="wipe(up)">
                                      <p:cBhvr>
                                        <p:cTn id="8" dur="500"/>
                                        <p:tgtEl>
                                          <p:spTgt spid="921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p:cTn id="25" dur="500"/>
                                        <p:tgtEl>
                                          <p:spTgt spid="12292"/>
                                        </p:tgtEl>
                                        <p:attrNameLst>
                                          <p:attrName>ppt_y</p:attrName>
                                        </p:attrNameLst>
                                      </p:cBhvr>
                                      <p:tavLst>
                                        <p:tav tm="0">
                                          <p:val>
                                            <p:strVal val="#ppt_y+#ppt_h*1.125000"/>
                                          </p:val>
                                        </p:tav>
                                        <p:tav tm="100000">
                                          <p:val>
                                            <p:strVal val="#ppt_y"/>
                                          </p:val>
                                        </p:tav>
                                      </p:tavLst>
                                    </p:anim>
                                    <p:animEffect transition="in" filter="wipe(up)">
                                      <p:cBhvr>
                                        <p:cTn id="26" dur="500"/>
                                        <p:tgtEl>
                                          <p:spTgt spid="122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p:tgtEl>
                                          <p:spTgt spid="2050"/>
                                        </p:tgtEl>
                                        <p:attrNameLst>
                                          <p:attrName>ppt_y</p:attrName>
                                        </p:attrNameLst>
                                      </p:cBhvr>
                                      <p:tavLst>
                                        <p:tav tm="0">
                                          <p:val>
                                            <p:strVal val="#ppt_y+#ppt_h*1.125000"/>
                                          </p:val>
                                        </p:tav>
                                        <p:tav tm="100000">
                                          <p:val>
                                            <p:strVal val="#ppt_y"/>
                                          </p:val>
                                        </p:tav>
                                      </p:tavLst>
                                    </p:anim>
                                    <p:animEffect transition="in" filter="wipe(up)">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2297"/>
                                        </p:tgtEl>
                                        <p:attrNameLst>
                                          <p:attrName>style.visibility</p:attrName>
                                        </p:attrNameLst>
                                      </p:cBhvr>
                                      <p:to>
                                        <p:strVal val="visible"/>
                                      </p:to>
                                    </p:set>
                                    <p:animEffect transition="in" filter="box(in)">
                                      <p:cBhvr>
                                        <p:cTn id="43"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3" grpId="0" bldLvl="0" animBg="1"/>
      <p:bldP spid="2" grpId="0" bldLvl="0" animBg="1"/>
      <p:bldP spid="12297" grpId="0" bldLvl="0"/>
      <p:bldP spid="12292" grpId="0"/>
      <p:bldP spid="2050" grpId="0" bldLvl="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21506"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（五）胡佛政府应对危机的措施：</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pic>
        <p:nvPicPr>
          <p:cNvPr id="118795" name="Picture 2" descr="d0e2db2115aa4c4b88c7575bc0037f4b"/>
          <p:cNvPicPr>
            <a:picLocks noChangeAspect="1"/>
          </p:cNvPicPr>
          <p:nvPr/>
        </p:nvPicPr>
        <p:blipFill>
          <a:blip r:embed="rId1"/>
          <a:stretch>
            <a:fillRect/>
          </a:stretch>
        </p:blipFill>
        <p:spPr>
          <a:xfrm>
            <a:off x="7562850" y="1751013"/>
            <a:ext cx="2854325" cy="3835400"/>
          </a:xfrm>
          <a:prstGeom prst="rect">
            <a:avLst/>
          </a:prstGeom>
          <a:ln>
            <a:noFill/>
          </a:ln>
          <a:effectLst>
            <a:outerShdw blurRad="292100" dist="139700" dir="2700000" algn="tl" rotWithShape="0">
              <a:srgbClr val="333333">
                <a:alpha val="65000"/>
              </a:srgbClr>
            </a:outerShdw>
          </a:effectLst>
        </p:spPr>
      </p:pic>
      <p:sp>
        <p:nvSpPr>
          <p:cNvPr id="21508" name="文本框 21507"/>
          <p:cNvSpPr txBox="1"/>
          <p:nvPr/>
        </p:nvSpPr>
        <p:spPr>
          <a:xfrm>
            <a:off x="1587500" y="1587500"/>
            <a:ext cx="5976938" cy="2061210"/>
          </a:xfrm>
          <a:prstGeom prst="rect">
            <a:avLst/>
          </a:prstGeom>
          <a:noFill/>
          <a:ln w="9525">
            <a:noFill/>
          </a:ln>
        </p:spPr>
        <p:txBody>
          <a:bodyPr wrap="square" anchor="t">
            <a:spAutoFit/>
          </a:bodyPr>
          <a:p>
            <a:r>
              <a:rPr lang="en-US" altLang="zh-CN" sz="2800" b="1" dirty="0">
                <a:solidFill>
                  <a:srgbClr val="FF0000"/>
                </a:solidFill>
                <a:latin typeface="楷体" panose="02010609060101010101" charset="-122"/>
                <a:ea typeface="楷体" panose="02010609060101010101" charset="-122"/>
                <a:sym typeface="Arial" panose="020B0604020202020204" pitchFamily="34" charset="0"/>
              </a:rPr>
              <a:t>   </a:t>
            </a:r>
            <a:r>
              <a:rPr lang="zh-CN" altLang="en-US" sz="2800" b="1" dirty="0">
                <a:solidFill>
                  <a:srgbClr val="0000FF"/>
                </a:solidFill>
                <a:latin typeface="宋体" panose="02010600030101010101" pitchFamily="2" charset="-122"/>
                <a:ea typeface="宋体" panose="02010600030101010101" pitchFamily="2" charset="-122"/>
                <a:sym typeface="Arial" panose="020B0604020202020204" pitchFamily="34" charset="0"/>
              </a:rPr>
              <a:t>史料：</a:t>
            </a:r>
            <a:r>
              <a:rPr lang="zh-CN" altLang="en-US" sz="2400" b="1" dirty="0">
                <a:latin typeface="楷体" panose="02010609060101010101" charset="-122"/>
                <a:ea typeface="楷体" panose="02010609060101010101" charset="-122"/>
                <a:sym typeface="Arial" panose="020B0604020202020204" pitchFamily="34" charset="0"/>
              </a:rPr>
              <a:t>经济不景气的问题绝不能用立法的行动或行政的声明来解决。经济的创伤只能由经济实体的细胞——生产者和消费者——来自我治疗。</a:t>
            </a:r>
            <a:endParaRPr lang="zh-CN" altLang="en-US" sz="2800" b="1" dirty="0">
              <a:solidFill>
                <a:srgbClr val="0000FF"/>
              </a:solidFill>
              <a:latin typeface="楷体" panose="02010609060101010101" charset="-122"/>
              <a:ea typeface="楷体" panose="02010609060101010101" charset="-122"/>
              <a:sym typeface="Arial" panose="020B0604020202020204" pitchFamily="34" charset="0"/>
            </a:endParaRPr>
          </a:p>
          <a:p>
            <a:pPr algn="r"/>
            <a:r>
              <a:rPr lang="zh-CN" altLang="en-US" sz="2800" b="1" dirty="0">
                <a:solidFill>
                  <a:srgbClr val="0000FF"/>
                </a:solidFill>
                <a:latin typeface="宋体" panose="02010600030101010101" pitchFamily="2" charset="-122"/>
                <a:ea typeface="宋体" panose="02010600030101010101" pitchFamily="2" charset="-122"/>
                <a:sym typeface="Arial" panose="020B0604020202020204" pitchFamily="34" charset="0"/>
              </a:rPr>
              <a:t>——胡佛的第二个年度国情咨文</a:t>
            </a:r>
            <a:endParaRPr lang="zh-CN" altLang="en-US" sz="2800" b="1" dirty="0">
              <a:solidFill>
                <a:srgbClr val="0000FF"/>
              </a:solidFill>
              <a:latin typeface="宋体" panose="02010600030101010101" pitchFamily="2" charset="-122"/>
              <a:ea typeface="宋体" panose="02010600030101010101" pitchFamily="2" charset="-122"/>
              <a:sym typeface="Arial" panose="020B0604020202020204" pitchFamily="34" charset="0"/>
            </a:endParaRPr>
          </a:p>
        </p:txBody>
      </p:sp>
      <p:sp>
        <p:nvSpPr>
          <p:cNvPr id="23557" name="文本框 15364"/>
          <p:cNvSpPr txBox="1"/>
          <p:nvPr/>
        </p:nvSpPr>
        <p:spPr bwMode="auto">
          <a:xfrm>
            <a:off x="1587500" y="3648075"/>
            <a:ext cx="597693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1.胡佛的措施：</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坚持自由放任政策。</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3558" name="文本框 15364"/>
          <p:cNvSpPr txBox="1"/>
          <p:nvPr/>
        </p:nvSpPr>
        <p:spPr bwMode="auto">
          <a:xfrm>
            <a:off x="1587500" y="4403725"/>
            <a:ext cx="5975350"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2.结果：</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不但未能制止危机，反而使危机严重恶化。</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slide(fromBottom)">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slide(fromBottom)">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P spid="23557" grpId="1" bldLvl="0" animBg="1"/>
      <p:bldP spid="23558" grpId="0" bldLvl="0"/>
      <p:bldP spid="23558"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33388"/>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资本主义世界经济危机的启示</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953135"/>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1.</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经济发展要和改善人民生活水平相结合，要不断缩小贫富差距，促进社会和谐发展；</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
        <p:nvSpPr>
          <p:cNvPr id="2" name="文本框 1"/>
          <p:cNvSpPr txBox="1"/>
          <p:nvPr/>
        </p:nvSpPr>
        <p:spPr>
          <a:xfrm>
            <a:off x="1597025" y="1924050"/>
            <a:ext cx="8997950" cy="953135"/>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2.</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要规范股市和信贷，防范金融投机，以保证国民经济的良性发展；</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
        <p:nvSpPr>
          <p:cNvPr id="4" name="文本框 3"/>
          <p:cNvSpPr txBox="1"/>
          <p:nvPr/>
        </p:nvSpPr>
        <p:spPr>
          <a:xfrm>
            <a:off x="1597025" y="2876550"/>
            <a:ext cx="8997950" cy="521970"/>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3.</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要居安思危，与时俱进，适时调整生产关系；</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
        <p:nvSpPr>
          <p:cNvPr id="5" name="文本框 4"/>
          <p:cNvSpPr txBox="1"/>
          <p:nvPr/>
        </p:nvSpPr>
        <p:spPr>
          <a:xfrm>
            <a:off x="1597025" y="3398838"/>
            <a:ext cx="8997950" cy="521970"/>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4.</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要把市场调节与国家干预相结合；</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
        <p:nvSpPr>
          <p:cNvPr id="6" name="文本框 5"/>
          <p:cNvSpPr txBox="1"/>
          <p:nvPr/>
        </p:nvSpPr>
        <p:spPr>
          <a:xfrm>
            <a:off x="1597025" y="3921125"/>
            <a:ext cx="8997950" cy="1383665"/>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5.</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国际关系的和谐极为重要。各国在经济发展过程中要加强协调国际经济关系，妥善消除贸易壁垒，实现国际贸易自由化。</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（一）背景：</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1.资本主义世界经济危机严重，社会矛盾激化；</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14341" name="文本框 15365"/>
          <p:cNvSpPr txBox="1"/>
          <p:nvPr/>
        </p:nvSpPr>
        <p:spPr bwMode="auto">
          <a:xfrm>
            <a:off x="1587500" y="2093913"/>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2.胡佛应对危机的政策失败，加剧了美国的危机；</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 name="文本框 15365"/>
          <p:cNvSpPr txBox="1"/>
          <p:nvPr/>
        </p:nvSpPr>
        <p:spPr bwMode="auto">
          <a:xfrm>
            <a:off x="1587500" y="2616200"/>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.1932年罗斯福当选为美国总统。</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pic>
        <p:nvPicPr>
          <p:cNvPr id="4" name="图片 82945" descr="03"/>
          <p:cNvPicPr>
            <a:picLocks noChangeAspect="1"/>
          </p:cNvPicPr>
          <p:nvPr/>
        </p:nvPicPr>
        <p:blipFill>
          <a:blip r:embed="rId1"/>
          <a:stretch>
            <a:fillRect/>
          </a:stretch>
        </p:blipFill>
        <p:spPr>
          <a:xfrm>
            <a:off x="1598613" y="3240088"/>
            <a:ext cx="4081463" cy="2728913"/>
          </a:xfrm>
          <a:prstGeom prst="rect">
            <a:avLst/>
          </a:prstGeom>
          <a:ln>
            <a:noFill/>
          </a:ln>
          <a:effectLst>
            <a:outerShdw blurRad="292100" dist="139700" dir="2700000" algn="tl" rotWithShape="0">
              <a:srgbClr val="333333">
                <a:alpha val="65000"/>
              </a:srgbClr>
            </a:outerShdw>
          </a:effectLst>
        </p:spPr>
      </p:pic>
      <p:sp>
        <p:nvSpPr>
          <p:cNvPr id="31750" name="文本框 82946"/>
          <p:cNvSpPr txBox="1"/>
          <p:nvPr/>
        </p:nvSpPr>
        <p:spPr bwMode="auto">
          <a:xfrm>
            <a:off x="1598613" y="5495925"/>
            <a:ext cx="4097338" cy="829945"/>
          </a:xfrm>
          <a:prstGeom prst="rect">
            <a:avLst/>
          </a:prstGeom>
          <a:solidFill>
            <a:srgbClr val="0000FF"/>
          </a:solidFill>
          <a:ln>
            <a:noFill/>
          </a:ln>
          <a:effectLst>
            <a:outerShdw blurRad="292100" dist="139700" dir="2700000" algn="tl" rotWithShape="0">
              <a:srgbClr val="333333">
                <a:alpha val="65000"/>
              </a:srgbClr>
            </a:outerShdw>
          </a:effec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mn-ea"/>
              </a:rPr>
              <a:t>1933年3月4日，罗斯福宣誓就职，成为美国第32届总统</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31751" name="文本框 82947"/>
          <p:cNvSpPr txBox="1"/>
          <p:nvPr/>
        </p:nvSpPr>
        <p:spPr>
          <a:xfrm>
            <a:off x="5695950" y="3240088"/>
            <a:ext cx="4918075" cy="2374900"/>
          </a:xfrm>
          <a:prstGeom prst="rect">
            <a:avLst/>
          </a:prstGeom>
          <a:solidFill>
            <a:srgbClr val="FFFF00"/>
          </a:solidFill>
          <a:ln w="9525">
            <a:noFill/>
            <a:miter/>
          </a:ln>
        </p:spPr>
        <p:txBody>
          <a:bodyPr wrap="square" anchor="t">
            <a:spAutoFit/>
          </a:bodyPr>
          <a:p>
            <a:pPr fontAlgn="auto">
              <a:lnSpc>
                <a:spcPct val="130000"/>
              </a:lnSpc>
              <a:spcBef>
                <a:spcPct val="50000"/>
              </a:spcBef>
            </a:pPr>
            <a:r>
              <a:rPr lang="en-US" altLang="zh-CN" sz="2700" b="1" noProof="1" dirty="0">
                <a:solidFill>
                  <a:srgbClr val="FF0000"/>
                </a:solidFill>
                <a:effectLst>
                  <a:outerShdw blurRad="38100" dist="38100" dir="2700000">
                    <a:srgbClr val="000000"/>
                  </a:outerShdw>
                </a:effectLst>
                <a:latin typeface="楷体_GB2312" pitchFamily="1" charset="-122"/>
                <a:ea typeface="楷体_GB2312" pitchFamily="1" charset="-122"/>
                <a:cs typeface="+mn-cs"/>
              </a:rPr>
              <a:t> “I pledge you, I pledge myself to a new deal for the American people.”</a:t>
            </a:r>
            <a:endParaRPr lang="en-US" altLang="zh-CN" sz="2700" b="1" noProof="1" dirty="0">
              <a:solidFill>
                <a:srgbClr val="FF0000"/>
              </a:solidFill>
              <a:effectLst>
                <a:outerShdw blurRad="38100" dist="38100" dir="2700000">
                  <a:srgbClr val="000000"/>
                </a:outerShdw>
              </a:effectLst>
              <a:latin typeface="楷体_GB2312" pitchFamily="1" charset="-122"/>
              <a:ea typeface="楷体_GB2312" pitchFamily="1" charset="-122"/>
            </a:endParaRPr>
          </a:p>
          <a:p>
            <a:pPr algn="r" fontAlgn="auto">
              <a:lnSpc>
                <a:spcPct val="130000"/>
              </a:lnSpc>
              <a:spcBef>
                <a:spcPct val="50000"/>
              </a:spcBef>
            </a:pPr>
            <a:r>
              <a:rPr lang="en-US" altLang="zh-CN" sz="2400" b="1" noProof="1" dirty="0">
                <a:solidFill>
                  <a:srgbClr val="0000FF"/>
                </a:solidFill>
                <a:effectLst>
                  <a:outerShdw blurRad="38100" dist="38100" dir="2700000">
                    <a:srgbClr val="000000"/>
                  </a:outerShdw>
                </a:effectLst>
                <a:latin typeface="楷体_GB2312" pitchFamily="1" charset="-122"/>
                <a:ea typeface="楷体_GB2312" pitchFamily="1" charset="-122"/>
                <a:cs typeface="+mn-cs"/>
              </a:rPr>
              <a:t>——Franklin D. Roosevelt </a:t>
            </a:r>
            <a:endParaRPr lang="en-US" altLang="zh-CN" sz="2400" b="1" noProof="1" dirty="0">
              <a:solidFill>
                <a:srgbClr val="0000FF"/>
              </a:solidFill>
              <a:effectLst>
                <a:outerShdw blurRad="38100" dist="38100" dir="2700000">
                  <a:srgbClr val="000000"/>
                </a:outerShdw>
              </a:effectLst>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p:tgtEl>
                                          <p:spTgt spid="9219"/>
                                        </p:tgtEl>
                                        <p:attrNameLst>
                                          <p:attrName>ppt_y</p:attrName>
                                        </p:attrNameLst>
                                      </p:cBhvr>
                                      <p:tavLst>
                                        <p:tav tm="0">
                                          <p:val>
                                            <p:strVal val="#ppt_y+#ppt_h*1.125000"/>
                                          </p:val>
                                        </p:tav>
                                        <p:tav tm="100000">
                                          <p:val>
                                            <p:strVal val="#ppt_y"/>
                                          </p:val>
                                        </p:tav>
                                      </p:tavLst>
                                    </p:anim>
                                    <p:animEffect transition="in" filter="wipe(up)">
                                      <p:cBhvr>
                                        <p:cTn id="14" dur="5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slide(fromBottom)">
                                      <p:cBhvr>
                                        <p:cTn id="19" dur="5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Bottom)">
                                      <p:cBhvr>
                                        <p:cTn id="24" dur="500"/>
                                        <p:tgtEl>
                                          <p:spTgt spid="2"/>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1750"/>
                                        </p:tgtEl>
                                        <p:attrNameLst>
                                          <p:attrName>style.visibility</p:attrName>
                                        </p:attrNameLst>
                                      </p:cBhvr>
                                      <p:to>
                                        <p:strVal val="visible"/>
                                      </p:to>
                                    </p:set>
                                    <p:anim calcmode="lin" valueType="num">
                                      <p:cBhvr>
                                        <p:cTn id="31" dur="500"/>
                                        <p:tgtEl>
                                          <p:spTgt spid="31750"/>
                                        </p:tgtEl>
                                        <p:attrNameLst>
                                          <p:attrName>ppt_x</p:attrName>
                                        </p:attrNameLst>
                                      </p:cBhvr>
                                      <p:tavLst>
                                        <p:tav tm="0">
                                          <p:val>
                                            <p:strVal val="#ppt_x-#ppt_w*1.125000"/>
                                          </p:val>
                                        </p:tav>
                                        <p:tav tm="100000">
                                          <p:val>
                                            <p:strVal val="#ppt_x"/>
                                          </p:val>
                                        </p:tav>
                                      </p:tavLst>
                                    </p:anim>
                                    <p:animEffect transition="in" filter="wipe(right)">
                                      <p:cBhvr>
                                        <p:cTn id="32" dur="500"/>
                                        <p:tgtEl>
                                          <p:spTgt spid="3175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751"/>
                                        </p:tgtEl>
                                        <p:attrNameLst>
                                          <p:attrName>style.visibility</p:attrName>
                                        </p:attrNameLst>
                                      </p:cBhvr>
                                      <p:to>
                                        <p:strVal val="visible"/>
                                      </p:to>
                                    </p:set>
                                    <p:anim calcmode="lin" valueType="num">
                                      <p:cBhvr>
                                        <p:cTn id="37" dur="500" fill="hold"/>
                                        <p:tgtEl>
                                          <p:spTgt spid="31751"/>
                                        </p:tgtEl>
                                        <p:attrNameLst>
                                          <p:attrName>ppt_w</p:attrName>
                                        </p:attrNameLst>
                                      </p:cBhvr>
                                      <p:tavLst>
                                        <p:tav tm="0">
                                          <p:val>
                                            <p:fltVal val="0.000000"/>
                                          </p:val>
                                        </p:tav>
                                        <p:tav tm="100000">
                                          <p:val>
                                            <p:strVal val="#ppt_w"/>
                                          </p:val>
                                        </p:tav>
                                      </p:tavLst>
                                    </p:anim>
                                    <p:anim calcmode="lin" valueType="num">
                                      <p:cBhvr>
                                        <p:cTn id="38" dur="500" fill="hold"/>
                                        <p:tgtEl>
                                          <p:spTgt spid="31751"/>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219" grpId="0" bldLvl="0" animBg="1"/>
      <p:bldP spid="14341" grpId="0" bldLvl="0" animBg="1"/>
      <p:bldP spid="2" grpId="0" bldLvl="0" animBg="1"/>
      <p:bldP spid="31751" grpId="0" bldLvl="0" animBg="1"/>
      <p:bldP spid="3175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近代西方资本主义的发展历程</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（1）萌芽、产生：</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lang="en-US" altLang="x-none" sz="2800" b="1" noProof="1" dirty="0">
                <a:solidFill>
                  <a:srgbClr val="0000FF"/>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14</a:t>
            </a:r>
            <a:r>
              <a:rPr lang="zh-CN" altLang="en-US" sz="2800" b="1" noProof="1" dirty="0">
                <a:solidFill>
                  <a:srgbClr val="0000FF"/>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en-US" altLang="x-none" sz="2800" b="1" noProof="1" dirty="0">
                <a:solidFill>
                  <a:srgbClr val="0000FF"/>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15</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世纪）</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2" name="文本框 1"/>
          <p:cNvSpPr txBox="1"/>
          <p:nvPr/>
        </p:nvSpPr>
        <p:spPr>
          <a:xfrm>
            <a:off x="1597025" y="1492250"/>
            <a:ext cx="8997950" cy="953135"/>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2</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）初步发展：</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lang="en-US" altLang="x-none" sz="2800" b="1" noProof="1" dirty="0">
                <a:solidFill>
                  <a:srgbClr val="0000FF"/>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16、17</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世纪，新航路开辟、早期殖民扩张、</a:t>
            </a:r>
            <a:r>
              <a:rPr sz="2800" b="1" noProof="1" dirty="0">
                <a:solidFill>
                  <a:srgbClr val="C00000"/>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重商主义</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4" name="文本框 3"/>
          <p:cNvSpPr txBox="1"/>
          <p:nvPr/>
        </p:nvSpPr>
        <p:spPr>
          <a:xfrm>
            <a:off x="1597025" y="2444750"/>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3</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）迅速发展：</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第一次工业革命、</a:t>
            </a:r>
            <a:r>
              <a:rPr sz="2800" b="1" noProof="1" dirty="0">
                <a:solidFill>
                  <a:srgbClr val="C00000"/>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自由主义</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经济思想</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5" name="文本框 4"/>
          <p:cNvSpPr txBox="1"/>
          <p:nvPr/>
        </p:nvSpPr>
        <p:spPr>
          <a:xfrm>
            <a:off x="1597025" y="2967038"/>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4</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）高速发展：</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第二次工业革命</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6" name="文本框 5"/>
          <p:cNvSpPr txBox="1"/>
          <p:nvPr/>
        </p:nvSpPr>
        <p:spPr>
          <a:xfrm>
            <a:off x="1597025" y="3489325"/>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5</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）严重破坏：</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“一战”期间</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7" name="文本框 6"/>
          <p:cNvSpPr txBox="1"/>
          <p:nvPr/>
        </p:nvSpPr>
        <p:spPr>
          <a:xfrm>
            <a:off x="1597025" y="4011613"/>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6</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）繁荣发展：</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“一战”后</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8" name="文本框 7"/>
          <p:cNvSpPr txBox="1"/>
          <p:nvPr/>
        </p:nvSpPr>
        <p:spPr>
          <a:xfrm>
            <a:off x="1597025" y="4533900"/>
            <a:ext cx="8997950" cy="521970"/>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7</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）大萧条：</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1929—1933</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年资本主义世界经济危机</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9" name="文本框 8"/>
          <p:cNvSpPr txBox="1"/>
          <p:nvPr/>
        </p:nvSpPr>
        <p:spPr>
          <a:xfrm>
            <a:off x="1597025" y="5054600"/>
            <a:ext cx="8997950" cy="953135"/>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a:t>
            </a:r>
            <a:r>
              <a:rPr lang="en-US" altLang="zh-CN"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8</a:t>
            </a: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）创新体制与调整：</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mn-lt"/>
                <a:ea typeface="华文中宋" panose="02010600040101010101" charset="-122"/>
                <a:cs typeface="+mn-cs"/>
                <a:sym typeface="Arial" panose="020B0604020202020204" pitchFamily="34" charset="0"/>
              </a:rPr>
              <a:t>罗斯福新政、凯恩斯主义经济理论，尝试国家垄断资本主义模式</a:t>
            </a:r>
            <a:r>
              <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rPr>
              <a:t>）</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p:tgtEl>
                                          <p:spTgt spid="9"/>
                                        </p:tgtEl>
                                        <p:attrNameLst>
                                          <p:attrName>ppt_y</p:attrName>
                                        </p:attrNameLst>
                                      </p:cBhvr>
                                      <p:tavLst>
                                        <p:tav tm="0">
                                          <p:val>
                                            <p:strVal val="#ppt_y+#ppt_h*1.125000"/>
                                          </p:val>
                                        </p:tav>
                                        <p:tav tm="100000">
                                          <p:val>
                                            <p:strVal val="#ppt_y"/>
                                          </p:val>
                                        </p:tav>
                                      </p:tavLst>
                                    </p:anim>
                                    <p:animEffect transition="in" filter="wipe(up)">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43079" name="矩形 643078"/>
          <p:cNvSpPr/>
          <p:nvPr/>
        </p:nvSpPr>
        <p:spPr>
          <a:xfrm>
            <a:off x="1585913" y="1154113"/>
            <a:ext cx="9021762" cy="708025"/>
          </a:xfrm>
          <a:prstGeom prst="rect">
            <a:avLst/>
          </a:prstGeom>
          <a:noFill/>
          <a:ln w="9525">
            <a:noFill/>
          </a:ln>
        </p:spPr>
        <p:txBody>
          <a:bodyPr anchor="t"/>
          <a:p>
            <a:pPr algn="ctr" eaLnBrk="0" hangingPunct="0">
              <a:spcBef>
                <a:spcPct val="20000"/>
              </a:spcBef>
            </a:pPr>
            <a:r>
              <a:rPr lang="en-US" altLang="zh-CN" sz="4000" b="1">
                <a:solidFill>
                  <a:srgbClr val="FF0000"/>
                </a:solidFill>
                <a:latin typeface="Calibri" panose="020F0502020204030204" charset="0"/>
                <a:ea typeface="宋体" panose="02010600030101010101" pitchFamily="2" charset="-122"/>
              </a:rPr>
              <a:t>R</a:t>
            </a:r>
            <a:r>
              <a:rPr lang="en-US" altLang="zh-CN" sz="4000" b="1">
                <a:latin typeface="Calibri" panose="020F0502020204030204" charset="0"/>
                <a:ea typeface="宋体" panose="02010600030101010101" pitchFamily="2" charset="-122"/>
              </a:rPr>
              <a:t>elief            </a:t>
            </a:r>
            <a:r>
              <a:rPr lang="en-US" altLang="zh-CN" sz="4000" b="1">
                <a:solidFill>
                  <a:srgbClr val="FF0000"/>
                </a:solidFill>
                <a:latin typeface="Calibri" panose="020F0502020204030204" charset="0"/>
                <a:ea typeface="宋体" panose="02010600030101010101" pitchFamily="2" charset="-122"/>
              </a:rPr>
              <a:t>R</a:t>
            </a:r>
            <a:r>
              <a:rPr lang="en-US" altLang="zh-CN" sz="4000" b="1">
                <a:latin typeface="Calibri" panose="020F0502020204030204" charset="0"/>
                <a:ea typeface="宋体" panose="02010600030101010101" pitchFamily="2" charset="-122"/>
              </a:rPr>
              <a:t>ecover           </a:t>
            </a:r>
            <a:r>
              <a:rPr lang="en-US" altLang="zh-CN" sz="4000" b="1">
                <a:solidFill>
                  <a:srgbClr val="FF0000"/>
                </a:solidFill>
                <a:latin typeface="Calibri" panose="020F0502020204030204" charset="0"/>
                <a:ea typeface="宋体" panose="02010600030101010101" pitchFamily="2" charset="-122"/>
              </a:rPr>
              <a:t>R</a:t>
            </a:r>
            <a:r>
              <a:rPr lang="en-US" altLang="zh-CN" sz="4000" b="1">
                <a:latin typeface="Calibri" panose="020F0502020204030204" charset="0"/>
                <a:ea typeface="宋体" panose="02010600030101010101" pitchFamily="2" charset="-122"/>
              </a:rPr>
              <a:t>eform</a:t>
            </a:r>
            <a:endParaRPr lang="zh-CN" altLang="en-US" sz="4000" b="1">
              <a:latin typeface="Calibri" panose="020F0502020204030204" charset="0"/>
              <a:ea typeface="宋体" panose="02010600030101010101" pitchFamily="2" charset="-122"/>
            </a:endParaRPr>
          </a:p>
        </p:txBody>
      </p:sp>
      <p:sp>
        <p:nvSpPr>
          <p:cNvPr id="643080" name="矩形 643079"/>
          <p:cNvSpPr/>
          <p:nvPr/>
        </p:nvSpPr>
        <p:spPr>
          <a:xfrm>
            <a:off x="1585913" y="1862138"/>
            <a:ext cx="9021762" cy="2160587"/>
          </a:xfrm>
          <a:prstGeom prst="rect">
            <a:avLst/>
          </a:prstGeom>
          <a:solidFill>
            <a:schemeClr val="bg1"/>
          </a:solidFill>
          <a:ln w="69850" cap="flat" cmpd="sng">
            <a:solidFill>
              <a:srgbClr val="CC0000"/>
            </a:solidFill>
            <a:prstDash val="solid"/>
            <a:miter/>
            <a:headEnd type="none" w="med" len="med"/>
            <a:tailEnd type="none" w="med" len="med"/>
          </a:ln>
        </p:spPr>
        <p:txBody>
          <a:bodyPr lIns="90170" tIns="46990" rIns="90170" bIns="46990" anchor="t"/>
          <a:p>
            <a:pPr eaLnBrk="0" hangingPunct="0">
              <a:spcBef>
                <a:spcPct val="20000"/>
              </a:spcBef>
            </a:pPr>
            <a:r>
              <a:rPr lang="zh-CN" altLang="en-US" sz="2800" b="1" dirty="0">
                <a:solidFill>
                  <a:srgbClr val="FF0000"/>
                </a:solidFill>
                <a:latin typeface="华文中宋" panose="02010600040101010101" charset="-122"/>
                <a:ea typeface="华文中宋" panose="02010600040101010101" charset="-122"/>
              </a:rPr>
              <a:t>救济</a:t>
            </a:r>
            <a:r>
              <a:rPr lang="zh-CN" altLang="en-US" sz="2800" b="1" dirty="0">
                <a:latin typeface="华文中宋" panose="02010600040101010101" charset="-122"/>
                <a:ea typeface="华文中宋" panose="02010600040101010101" charset="-122"/>
              </a:rPr>
              <a:t>──</a:t>
            </a:r>
            <a:r>
              <a:rPr lang="zh-CN" altLang="en-US" sz="2800" b="1" dirty="0">
                <a:solidFill>
                  <a:srgbClr val="0000FF"/>
                </a:solidFill>
                <a:latin typeface="华文中宋" panose="02010600040101010101" charset="-122"/>
                <a:ea typeface="华文中宋" panose="02010600040101010101" charset="-122"/>
              </a:rPr>
              <a:t>指救助急需帮助的失业者和贫民；</a:t>
            </a:r>
            <a:endParaRPr lang="zh-CN" altLang="en-US" sz="2800" b="1" dirty="0">
              <a:solidFill>
                <a:srgbClr val="0000FF"/>
              </a:solidFill>
              <a:latin typeface="华文中宋" panose="02010600040101010101" charset="-122"/>
              <a:ea typeface="华文中宋" panose="02010600040101010101" charset="-122"/>
            </a:endParaRPr>
          </a:p>
          <a:p>
            <a:pPr eaLnBrk="0" hangingPunct="0">
              <a:spcBef>
                <a:spcPct val="20000"/>
              </a:spcBef>
            </a:pPr>
            <a:r>
              <a:rPr lang="zh-CN" altLang="en-US" sz="2800" b="1" dirty="0">
                <a:solidFill>
                  <a:srgbClr val="FF0000"/>
                </a:solidFill>
                <a:latin typeface="华文中宋" panose="02010600040101010101" charset="-122"/>
                <a:ea typeface="华文中宋" panose="02010600040101010101" charset="-122"/>
              </a:rPr>
              <a:t>复兴</a:t>
            </a:r>
            <a:r>
              <a:rPr lang="zh-CN" altLang="en-US" sz="2800" b="1" dirty="0">
                <a:latin typeface="华文中宋" panose="02010600040101010101" charset="-122"/>
                <a:ea typeface="华文中宋" panose="02010600040101010101" charset="-122"/>
              </a:rPr>
              <a:t>──</a:t>
            </a:r>
            <a:r>
              <a:rPr lang="zh-CN" altLang="en-US" sz="2800" b="1" dirty="0">
                <a:solidFill>
                  <a:srgbClr val="0000FF"/>
                </a:solidFill>
                <a:latin typeface="华文中宋" panose="02010600040101010101" charset="-122"/>
                <a:ea typeface="华文中宋" panose="02010600040101010101" charset="-122"/>
              </a:rPr>
              <a:t>指为失业者提供工作机会，使陷入萧条的经济恢复运转；</a:t>
            </a:r>
            <a:endParaRPr lang="zh-CN" altLang="en-US" sz="2800" b="1" dirty="0">
              <a:solidFill>
                <a:srgbClr val="0000FF"/>
              </a:solidFill>
              <a:latin typeface="华文中宋" panose="02010600040101010101" charset="-122"/>
              <a:ea typeface="华文中宋" panose="02010600040101010101" charset="-122"/>
            </a:endParaRPr>
          </a:p>
          <a:p>
            <a:pPr eaLnBrk="0" hangingPunct="0">
              <a:spcBef>
                <a:spcPct val="20000"/>
              </a:spcBef>
            </a:pPr>
            <a:r>
              <a:rPr lang="zh-CN" altLang="en-US" sz="2800" b="1" dirty="0">
                <a:solidFill>
                  <a:srgbClr val="FF0000"/>
                </a:solidFill>
                <a:latin typeface="华文中宋" panose="02010600040101010101" charset="-122"/>
                <a:ea typeface="华文中宋" panose="02010600040101010101" charset="-122"/>
              </a:rPr>
              <a:t>改革</a:t>
            </a:r>
            <a:r>
              <a:rPr lang="zh-CN" altLang="en-US" sz="2800" b="1" dirty="0">
                <a:latin typeface="华文中宋" panose="02010600040101010101" charset="-122"/>
                <a:ea typeface="华文中宋" panose="02010600040101010101" charset="-122"/>
              </a:rPr>
              <a:t>──</a:t>
            </a:r>
            <a:r>
              <a:rPr lang="zh-CN" altLang="en-US" sz="2800" b="1" dirty="0">
                <a:solidFill>
                  <a:srgbClr val="0000FF"/>
                </a:solidFill>
                <a:latin typeface="华文中宋" panose="02010600040101010101" charset="-122"/>
                <a:ea typeface="华文中宋" panose="02010600040101010101" charset="-122"/>
              </a:rPr>
              <a:t>指采取长远措施改善全国总体经济状况。</a:t>
            </a:r>
            <a:endParaRPr lang="zh-CN" altLang="en-US" sz="2800" b="1" dirty="0">
              <a:solidFill>
                <a:srgbClr val="0000FF"/>
              </a:solidFill>
              <a:latin typeface="华文中宋" panose="02010600040101010101" charset="-122"/>
              <a:ea typeface="华文中宋" panose="02010600040101010101" charset="-122"/>
            </a:endParaRPr>
          </a:p>
        </p:txBody>
      </p:sp>
      <p:sp>
        <p:nvSpPr>
          <p:cNvPr id="32772" name="矩形 84996"/>
          <p:cNvSpPr/>
          <p:nvPr/>
        </p:nvSpPr>
        <p:spPr>
          <a:xfrm>
            <a:off x="1585913" y="4022725"/>
            <a:ext cx="9021763" cy="2330450"/>
          </a:xfrm>
          <a:prstGeom prst="rect">
            <a:avLst/>
          </a:prstGeom>
          <a:noFill/>
          <a:ln w="9525">
            <a:noFill/>
            <a:miter/>
          </a:ln>
          <a:extLst>
            <a:ext uri="{909E8E84-426E-40DD-AFC4-6F175D3DCCD1}">
              <a14:hiddenFill xmlns:a14="http://schemas.microsoft.com/office/drawing/2010/main">
                <a:solidFill>
                  <a:schemeClr val="bg1"/>
                </a:solidFill>
              </a14:hiddenFill>
            </a:ext>
          </a:extLst>
        </p:spPr>
        <p:txBody>
          <a:bodyPr wrap="square" anchor="t">
            <a:spAutoFit/>
          </a:bodyPr>
          <a:p>
            <a:pPr lvl="0" fontAlgn="base">
              <a:lnSpc>
                <a:spcPct val="130000"/>
              </a:lnSpc>
            </a:pPr>
            <a:r>
              <a:rPr lang="en-US" altLang="x-none" sz="2800" b="1" strike="noStrike" noProof="1" dirty="0">
                <a:solidFill>
                  <a:srgbClr val="009900"/>
                </a:solidFill>
                <a:effectLst>
                  <a:outerShdw blurRad="38100" dist="38100" dir="2700000">
                    <a:srgbClr val="000000"/>
                  </a:outerShdw>
                </a:effectLst>
                <a:latin typeface="华文中宋" panose="02010600040101010101" charset="-122"/>
                <a:ea typeface="华文中宋" panose="02010600040101010101" charset="-122"/>
                <a:cs typeface="+mn-ea"/>
              </a:rPr>
              <a:t>▲ </a:t>
            </a:r>
            <a:r>
              <a:rPr lang="zh-CN" altLang="en-US" sz="2800" b="1" strike="noStrike" noProof="1" dirty="0">
                <a:solidFill>
                  <a:srgbClr val="009900"/>
                </a:solidFill>
                <a:effectLst>
                  <a:outerShdw blurRad="38100" dist="38100" dir="2700000">
                    <a:srgbClr val="000000"/>
                  </a:outerShdw>
                </a:effectLst>
                <a:latin typeface="华文中宋" panose="02010600040101010101" charset="-122"/>
                <a:ea typeface="华文中宋" panose="02010600040101010101" charset="-122"/>
                <a:cs typeface="+mn-ea"/>
              </a:rPr>
              <a:t>分为两个阶段：</a:t>
            </a:r>
            <a:endParaRPr lang="zh-CN" altLang="en-US" sz="2800" b="1" strike="noStrike" noProof="1" dirty="0">
              <a:solidFill>
                <a:srgbClr val="009900"/>
              </a:solidFill>
              <a:effectLst>
                <a:outerShdw blurRad="38100" dist="38100" dir="2700000">
                  <a:srgbClr val="000000"/>
                </a:outerShdw>
              </a:effectLst>
              <a:latin typeface="华文中宋" panose="02010600040101010101" charset="-122"/>
              <a:ea typeface="华文中宋" panose="02010600040101010101" charset="-122"/>
            </a:endParaRPr>
          </a:p>
          <a:p>
            <a:pPr lvl="0" fontAlgn="base">
              <a:lnSpc>
                <a:spcPct val="130000"/>
              </a:lnSpc>
            </a:pPr>
            <a:r>
              <a:rPr lang="zh-CN" altLang="en-US"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  （</a:t>
            </a:r>
            <a:r>
              <a:rPr lang="en-US" altLang="x-none"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1</a:t>
            </a:r>
            <a:r>
              <a:rPr lang="zh-CN" altLang="en-US"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）第一阶段：</a:t>
            </a:r>
            <a:r>
              <a:rPr lang="en-US" altLang="x-none" sz="2800" b="1" strike="noStrike"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1933</a:t>
            </a:r>
            <a:r>
              <a:rPr lang="en-US" altLang="x-none" sz="2800" b="1" strike="noStrike" noProof="1" dirty="0">
                <a:effectLst>
                  <a:outerShdw blurRad="38100" dist="38100" dir="2700000">
                    <a:srgbClr val="FFFFFF"/>
                  </a:outerShdw>
                </a:effectLst>
                <a:latin typeface="华文中宋" panose="02010600040101010101" charset="-122"/>
                <a:ea typeface="华文中宋" panose="02010600040101010101" charset="-122"/>
                <a:cs typeface="+mn-ea"/>
              </a:rPr>
              <a:t>~</a:t>
            </a:r>
            <a:r>
              <a:rPr lang="en-US" altLang="x-none" sz="2800" b="1" strike="noStrike"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1934</a:t>
            </a:r>
            <a:r>
              <a:rPr lang="zh-CN" altLang="en-US" sz="2800" b="1" strike="noStrike" noProof="1" dirty="0">
                <a:effectLst>
                  <a:outerShdw blurRad="38100" dist="38100" dir="2700000">
                    <a:srgbClr val="FFFFFF"/>
                  </a:outerShdw>
                </a:effectLst>
                <a:latin typeface="华文中宋" panose="02010600040101010101" charset="-122"/>
                <a:ea typeface="华文中宋" panose="02010600040101010101" charset="-122"/>
                <a:cs typeface="+mn-ea"/>
              </a:rPr>
              <a:t>年，着重调整与复兴经济</a:t>
            </a:r>
            <a:endParaRPr lang="zh-CN" altLang="en-US" sz="2800" b="1" strike="noStrike" noProof="1" dirty="0">
              <a:effectLst>
                <a:outerShdw blurRad="38100" dist="38100" dir="2700000">
                  <a:srgbClr val="FFFFFF"/>
                </a:outerShdw>
              </a:effectLst>
              <a:latin typeface="华文中宋" panose="02010600040101010101" charset="-122"/>
              <a:ea typeface="华文中宋" panose="02010600040101010101" charset="-122"/>
            </a:endParaRPr>
          </a:p>
          <a:p>
            <a:pPr lvl="0" fontAlgn="base">
              <a:lnSpc>
                <a:spcPct val="130000"/>
              </a:lnSpc>
            </a:pPr>
            <a:r>
              <a:rPr lang="zh-CN" altLang="en-US"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  （</a:t>
            </a:r>
            <a:r>
              <a:rPr lang="en-US" altLang="x-none"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2</a:t>
            </a:r>
            <a:r>
              <a:rPr lang="zh-CN" altLang="en-US"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）第二阶段：</a:t>
            </a:r>
            <a:r>
              <a:rPr lang="en-US" altLang="x-none" sz="2800" b="1" strike="noStrike"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1935</a:t>
            </a:r>
            <a:r>
              <a:rPr lang="en-US" altLang="x-none" sz="2800" b="1" strike="noStrike" noProof="1" dirty="0">
                <a:effectLst>
                  <a:outerShdw blurRad="38100" dist="38100" dir="2700000">
                    <a:srgbClr val="FFFFFF"/>
                  </a:outerShdw>
                </a:effectLst>
                <a:latin typeface="华文中宋" panose="02010600040101010101" charset="-122"/>
                <a:ea typeface="华文中宋" panose="02010600040101010101" charset="-122"/>
                <a:cs typeface="+mn-ea"/>
              </a:rPr>
              <a:t>~</a:t>
            </a:r>
            <a:r>
              <a:rPr lang="en-US" altLang="x-none" sz="2800" b="1" strike="noStrike"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1938</a:t>
            </a:r>
            <a:r>
              <a:rPr lang="zh-CN" altLang="en-US" sz="2800" b="1" strike="noStrike" noProof="1" dirty="0">
                <a:effectLst>
                  <a:outerShdw blurRad="38100" dist="38100" dir="2700000">
                    <a:srgbClr val="FFFFFF"/>
                  </a:outerShdw>
                </a:effectLst>
                <a:latin typeface="华文中宋" panose="02010600040101010101" charset="-122"/>
                <a:ea typeface="华文中宋" panose="02010600040101010101" charset="-122"/>
                <a:cs typeface="+mn-ea"/>
              </a:rPr>
              <a:t>年，着重改革与立法</a:t>
            </a:r>
            <a:endParaRPr lang="zh-CN" altLang="en-US" sz="2800" b="1" strike="noStrike" noProof="1" dirty="0">
              <a:effectLst>
                <a:outerShdw blurRad="38100" dist="38100" dir="2700000">
                  <a:srgbClr val="FFFFFF"/>
                </a:outerShdw>
              </a:effectLst>
              <a:latin typeface="华文中宋" panose="02010600040101010101" charset="-122"/>
              <a:ea typeface="华文中宋" panose="02010600040101010101" charset="-122"/>
            </a:endParaRPr>
          </a:p>
          <a:p>
            <a:pPr lvl="0" fontAlgn="base">
              <a:lnSpc>
                <a:spcPct val="130000"/>
              </a:lnSpc>
            </a:pPr>
            <a:r>
              <a:rPr lang="zh-CN" altLang="en-US" sz="2800" b="1" strike="noStrike"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　（</a:t>
            </a:r>
            <a:r>
              <a:rPr lang="zh-CN" altLang="en-US" sz="2800" b="1" strike="noStrike"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a:t>
            </a:r>
            <a:r>
              <a:rPr lang="zh-CN" altLang="en-US" sz="2800" b="1" strike="noStrike"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 实施救济贯穿新政全过程）</a:t>
            </a:r>
            <a:endParaRPr lang="zh-CN" altLang="en-US" sz="2800" b="1" strike="noStrike"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3079">
                                            <p:txEl>
                                              <p:charRg st="0"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43080"/>
                                        </p:tgtEl>
                                        <p:attrNameLst>
                                          <p:attrName>style.visibility</p:attrName>
                                        </p:attrNameLst>
                                      </p:cBhvr>
                                      <p:to>
                                        <p:strVal val="visible"/>
                                      </p:to>
                                    </p:set>
                                    <p:animEffect transition="in" filter="blinds(horizontal)">
                                      <p:cBhvr>
                                        <p:cTn id="11" dur="500"/>
                                        <p:tgtEl>
                                          <p:spTgt spid="643080"/>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2772">
                                            <p:txEl>
                                              <p:charRg st="0" end="10"/>
                                            </p:txEl>
                                          </p:spTgt>
                                        </p:tgtEl>
                                        <p:attrNameLst>
                                          <p:attrName>style.visibility</p:attrName>
                                        </p:attrNameLst>
                                      </p:cBhvr>
                                      <p:to>
                                        <p:strVal val="visible"/>
                                      </p:to>
                                    </p:set>
                                    <p:animEffect transition="in" filter="wipe(down)">
                                      <p:cBhvr>
                                        <p:cTn id="16" dur="145">
                                          <p:stCondLst>
                                            <p:cond delay="0"/>
                                          </p:stCondLst>
                                        </p:cTn>
                                        <p:tgtEl>
                                          <p:spTgt spid="32772">
                                            <p:txEl>
                                              <p:charRg st="0" end="10"/>
                                            </p:txEl>
                                          </p:spTgt>
                                        </p:tgtEl>
                                      </p:cBhvr>
                                    </p:animEffect>
                                    <p:anim calcmode="lin" valueType="num">
                                      <p:cBhvr>
                                        <p:cTn id="17" dur="456" tmFilter="0,0; 0.14,0.36; 0.43,0.73; 0.71,0.91; 1.0,1.0">
                                          <p:stCondLst>
                                            <p:cond delay="0"/>
                                          </p:stCondLst>
                                        </p:cTn>
                                        <p:tgtEl>
                                          <p:spTgt spid="32772">
                                            <p:txEl>
                                              <p:charRg st="0" end="10"/>
                                            </p:txEl>
                                          </p:spTgt>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32772">
                                            <p:txEl>
                                              <p:charRg st="0" end="10"/>
                                            </p:txEl>
                                          </p:spTgt>
                                        </p:tgtEl>
                                        <p:attrNameLst>
                                          <p:attrName>ppt_y</p:attrName>
                                        </p:attrNameLst>
                                      </p:cBhvr>
                                      <p:tavLst>
                                        <p:tav tm="0" fmla="#ppt_y-sin(pi*$)/3">
                                          <p:val>
                                            <p:fltVal val="0.500000"/>
                                          </p:val>
                                        </p:tav>
                                        <p:tav tm="100000">
                                          <p:val>
                                            <p:fltVal val="1.000000"/>
                                          </p:val>
                                        </p:tav>
                                      </p:tavLst>
                                    </p:anim>
                                    <p:anim calcmode="lin" valueType="num">
                                      <p:cBhvr>
                                        <p:cTn id="19" dur="166" tmFilter="0, 0; 0.125,0.2665; 0.25,0.4; 0.375,0.465; 0.5,0.5;  0.625,0.535; 0.75,0.6; 0.875,0.7335; 1,1">
                                          <p:stCondLst>
                                            <p:cond delay="166"/>
                                          </p:stCondLst>
                                        </p:cTn>
                                        <p:tgtEl>
                                          <p:spTgt spid="32772">
                                            <p:txEl>
                                              <p:charRg st="0" end="10"/>
                                            </p:txEl>
                                          </p:spTgt>
                                        </p:tgtEl>
                                        <p:attrNameLst>
                                          <p:attrName>ppt_y</p:attrName>
                                        </p:attrNameLst>
                                      </p:cBhvr>
                                      <p:tavLst>
                                        <p:tav tm="0" fmla="#ppt_y-sin(pi*$)/9">
                                          <p:val>
                                            <p:fltVal val="0.000000"/>
                                          </p:val>
                                        </p:tav>
                                        <p:tav tm="100000">
                                          <p:val>
                                            <p:fltVal val="1.000000"/>
                                          </p:val>
                                        </p:tav>
                                      </p:tavLst>
                                    </p:anim>
                                    <p:anim calcmode="lin" valueType="num">
                                      <p:cBhvr>
                                        <p:cTn id="20" dur="83" tmFilter="0, 0; 0.125,0.2665; 0.25,0.4; 0.375,0.465; 0.5,0.5;  0.625,0.535; 0.75,0.6; 0.875,0.7335; 1,1">
                                          <p:stCondLst>
                                            <p:cond delay="331"/>
                                          </p:stCondLst>
                                        </p:cTn>
                                        <p:tgtEl>
                                          <p:spTgt spid="32772">
                                            <p:txEl>
                                              <p:charRg st="0" end="10"/>
                                            </p:txEl>
                                          </p:spTgt>
                                        </p:tgtEl>
                                        <p:attrNameLst>
                                          <p:attrName>ppt_y</p:attrName>
                                        </p:attrNameLst>
                                      </p:cBhvr>
                                      <p:tavLst>
                                        <p:tav tm="0" fmla="#ppt_y-sin(pi*$)/27">
                                          <p:val>
                                            <p:fltVal val="0.000000"/>
                                          </p:val>
                                        </p:tav>
                                        <p:tav tm="100000">
                                          <p:val>
                                            <p:fltVal val="1.000000"/>
                                          </p:val>
                                        </p:tav>
                                      </p:tavLst>
                                    </p:anim>
                                    <p:anim calcmode="lin" valueType="num">
                                      <p:cBhvr>
                                        <p:cTn id="21" dur="41" tmFilter="0, 0; 0.125,0.2665; 0.25,0.4; 0.375,0.465; 0.5,0.5;  0.625,0.535; 0.75,0.6; 0.875,0.7335; 1,1">
                                          <p:stCondLst>
                                            <p:cond delay="414"/>
                                          </p:stCondLst>
                                        </p:cTn>
                                        <p:tgtEl>
                                          <p:spTgt spid="32772">
                                            <p:txEl>
                                              <p:charRg st="0" end="10"/>
                                            </p:txEl>
                                          </p:spTgt>
                                        </p:tgtEl>
                                        <p:attrNameLst>
                                          <p:attrName>ppt_y</p:attrName>
                                        </p:attrNameLst>
                                      </p:cBhvr>
                                      <p:tavLst>
                                        <p:tav tm="0" fmla="#ppt_y-sin(pi*$)/81">
                                          <p:val>
                                            <p:fltVal val="0.000000"/>
                                          </p:val>
                                        </p:tav>
                                        <p:tav tm="100000">
                                          <p:val>
                                            <p:fltVal val="1.000000"/>
                                          </p:val>
                                        </p:tav>
                                      </p:tavLst>
                                    </p:anim>
                                    <p:animScale>
                                      <p:cBhvr>
                                        <p:cTn id="22" dur="7">
                                          <p:stCondLst>
                                            <p:cond delay="162"/>
                                          </p:stCondLst>
                                        </p:cTn>
                                        <p:tgtEl>
                                          <p:spTgt spid="32772">
                                            <p:txEl>
                                              <p:charRg st="0" end="10"/>
                                            </p:txEl>
                                          </p:spTgt>
                                        </p:tgtEl>
                                      </p:cBhvr>
                                      <p:to x="100000" y="60000"/>
                                    </p:animScale>
                                    <p:animScale>
                                      <p:cBhvr>
                                        <p:cTn id="23" dur="41" decel="50000">
                                          <p:stCondLst>
                                            <p:cond delay="169"/>
                                          </p:stCondLst>
                                        </p:cTn>
                                        <p:tgtEl>
                                          <p:spTgt spid="32772">
                                            <p:txEl>
                                              <p:charRg st="0" end="10"/>
                                            </p:txEl>
                                          </p:spTgt>
                                        </p:tgtEl>
                                      </p:cBhvr>
                                      <p:to x="100000" y="100000"/>
                                    </p:animScale>
                                    <p:animScale>
                                      <p:cBhvr>
                                        <p:cTn id="24" dur="7">
                                          <p:stCondLst>
                                            <p:cond delay="328"/>
                                          </p:stCondLst>
                                        </p:cTn>
                                        <p:tgtEl>
                                          <p:spTgt spid="32772">
                                            <p:txEl>
                                              <p:charRg st="0" end="10"/>
                                            </p:txEl>
                                          </p:spTgt>
                                        </p:tgtEl>
                                      </p:cBhvr>
                                      <p:to x="100000" y="80000"/>
                                    </p:animScale>
                                    <p:animScale>
                                      <p:cBhvr>
                                        <p:cTn id="25" dur="41" decel="50000">
                                          <p:stCondLst>
                                            <p:cond delay="335"/>
                                          </p:stCondLst>
                                        </p:cTn>
                                        <p:tgtEl>
                                          <p:spTgt spid="32772">
                                            <p:txEl>
                                              <p:charRg st="0" end="10"/>
                                            </p:txEl>
                                          </p:spTgt>
                                        </p:tgtEl>
                                      </p:cBhvr>
                                      <p:to x="100000" y="100000"/>
                                    </p:animScale>
                                    <p:animScale>
                                      <p:cBhvr>
                                        <p:cTn id="26" dur="7">
                                          <p:stCondLst>
                                            <p:cond delay="410"/>
                                          </p:stCondLst>
                                        </p:cTn>
                                        <p:tgtEl>
                                          <p:spTgt spid="32772">
                                            <p:txEl>
                                              <p:charRg st="0" end="10"/>
                                            </p:txEl>
                                          </p:spTgt>
                                        </p:tgtEl>
                                      </p:cBhvr>
                                      <p:to x="100000" y="90000"/>
                                    </p:animScale>
                                    <p:animScale>
                                      <p:cBhvr>
                                        <p:cTn id="27" dur="41" decel="50000">
                                          <p:stCondLst>
                                            <p:cond delay="417"/>
                                          </p:stCondLst>
                                        </p:cTn>
                                        <p:tgtEl>
                                          <p:spTgt spid="32772">
                                            <p:txEl>
                                              <p:charRg st="0" end="10"/>
                                            </p:txEl>
                                          </p:spTgt>
                                        </p:tgtEl>
                                      </p:cBhvr>
                                      <p:to x="100000" y="100000"/>
                                    </p:animScale>
                                    <p:animScale>
                                      <p:cBhvr>
                                        <p:cTn id="28" dur="7">
                                          <p:stCondLst>
                                            <p:cond delay="452"/>
                                          </p:stCondLst>
                                        </p:cTn>
                                        <p:tgtEl>
                                          <p:spTgt spid="32772">
                                            <p:txEl>
                                              <p:charRg st="0" end="10"/>
                                            </p:txEl>
                                          </p:spTgt>
                                        </p:tgtEl>
                                      </p:cBhvr>
                                      <p:to x="100000" y="95000"/>
                                    </p:animScale>
                                    <p:animScale>
                                      <p:cBhvr>
                                        <p:cTn id="29" dur="41" decel="50000">
                                          <p:stCondLst>
                                            <p:cond delay="458"/>
                                          </p:stCondLst>
                                        </p:cTn>
                                        <p:tgtEl>
                                          <p:spTgt spid="32772">
                                            <p:txEl>
                                              <p:charRg st="0" end="1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2772">
                                            <p:txEl>
                                              <p:charRg st="10" end="41"/>
                                            </p:txEl>
                                          </p:spTgt>
                                        </p:tgtEl>
                                        <p:attrNameLst>
                                          <p:attrName>style.visibility</p:attrName>
                                        </p:attrNameLst>
                                      </p:cBhvr>
                                      <p:to>
                                        <p:strVal val="visible"/>
                                      </p:to>
                                    </p:set>
                                    <p:animEffect transition="in" filter="wipe(down)">
                                      <p:cBhvr>
                                        <p:cTn id="34" dur="145">
                                          <p:stCondLst>
                                            <p:cond delay="0"/>
                                          </p:stCondLst>
                                        </p:cTn>
                                        <p:tgtEl>
                                          <p:spTgt spid="32772">
                                            <p:txEl>
                                              <p:charRg st="10" end="41"/>
                                            </p:txEl>
                                          </p:spTgt>
                                        </p:tgtEl>
                                      </p:cBhvr>
                                    </p:animEffect>
                                    <p:anim calcmode="lin" valueType="num">
                                      <p:cBhvr>
                                        <p:cTn id="35" dur="456" tmFilter="0,0; 0.14,0.36; 0.43,0.73; 0.71,0.91; 1.0,1.0">
                                          <p:stCondLst>
                                            <p:cond delay="0"/>
                                          </p:stCondLst>
                                        </p:cTn>
                                        <p:tgtEl>
                                          <p:spTgt spid="32772">
                                            <p:txEl>
                                              <p:charRg st="10" end="41"/>
                                            </p:txEl>
                                          </p:spTgt>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32772">
                                            <p:txEl>
                                              <p:charRg st="10" end="41"/>
                                            </p:txEl>
                                          </p:spTgt>
                                        </p:tgtEl>
                                        <p:attrNameLst>
                                          <p:attrName>ppt_y</p:attrName>
                                        </p:attrNameLst>
                                      </p:cBhvr>
                                      <p:tavLst>
                                        <p:tav tm="0" fmla="#ppt_y-sin(pi*$)/3">
                                          <p:val>
                                            <p:fltVal val="0.500000"/>
                                          </p:val>
                                        </p:tav>
                                        <p:tav tm="100000">
                                          <p:val>
                                            <p:fltVal val="1.000000"/>
                                          </p:val>
                                        </p:tav>
                                      </p:tavLst>
                                    </p:anim>
                                    <p:anim calcmode="lin" valueType="num">
                                      <p:cBhvr>
                                        <p:cTn id="37" dur="166" tmFilter="0, 0; 0.125,0.2665; 0.25,0.4; 0.375,0.465; 0.5,0.5;  0.625,0.535; 0.75,0.6; 0.875,0.7335; 1,1">
                                          <p:stCondLst>
                                            <p:cond delay="166"/>
                                          </p:stCondLst>
                                        </p:cTn>
                                        <p:tgtEl>
                                          <p:spTgt spid="32772">
                                            <p:txEl>
                                              <p:charRg st="10" end="41"/>
                                            </p:txEl>
                                          </p:spTgt>
                                        </p:tgtEl>
                                        <p:attrNameLst>
                                          <p:attrName>ppt_y</p:attrName>
                                        </p:attrNameLst>
                                      </p:cBhvr>
                                      <p:tavLst>
                                        <p:tav tm="0" fmla="#ppt_y-sin(pi*$)/9">
                                          <p:val>
                                            <p:fltVal val="0.000000"/>
                                          </p:val>
                                        </p:tav>
                                        <p:tav tm="100000">
                                          <p:val>
                                            <p:fltVal val="1.000000"/>
                                          </p:val>
                                        </p:tav>
                                      </p:tavLst>
                                    </p:anim>
                                    <p:anim calcmode="lin" valueType="num">
                                      <p:cBhvr>
                                        <p:cTn id="38" dur="83" tmFilter="0, 0; 0.125,0.2665; 0.25,0.4; 0.375,0.465; 0.5,0.5;  0.625,0.535; 0.75,0.6; 0.875,0.7335; 1,1">
                                          <p:stCondLst>
                                            <p:cond delay="331"/>
                                          </p:stCondLst>
                                        </p:cTn>
                                        <p:tgtEl>
                                          <p:spTgt spid="32772">
                                            <p:txEl>
                                              <p:charRg st="10" end="41"/>
                                            </p:txEl>
                                          </p:spTgt>
                                        </p:tgtEl>
                                        <p:attrNameLst>
                                          <p:attrName>ppt_y</p:attrName>
                                        </p:attrNameLst>
                                      </p:cBhvr>
                                      <p:tavLst>
                                        <p:tav tm="0" fmla="#ppt_y-sin(pi*$)/27">
                                          <p:val>
                                            <p:fltVal val="0.000000"/>
                                          </p:val>
                                        </p:tav>
                                        <p:tav tm="100000">
                                          <p:val>
                                            <p:fltVal val="1.000000"/>
                                          </p:val>
                                        </p:tav>
                                      </p:tavLst>
                                    </p:anim>
                                    <p:anim calcmode="lin" valueType="num">
                                      <p:cBhvr>
                                        <p:cTn id="39" dur="41" tmFilter="0, 0; 0.125,0.2665; 0.25,0.4; 0.375,0.465; 0.5,0.5;  0.625,0.535; 0.75,0.6; 0.875,0.7335; 1,1">
                                          <p:stCondLst>
                                            <p:cond delay="414"/>
                                          </p:stCondLst>
                                        </p:cTn>
                                        <p:tgtEl>
                                          <p:spTgt spid="32772">
                                            <p:txEl>
                                              <p:charRg st="10" end="41"/>
                                            </p:txEl>
                                          </p:spTgt>
                                        </p:tgtEl>
                                        <p:attrNameLst>
                                          <p:attrName>ppt_y</p:attrName>
                                        </p:attrNameLst>
                                      </p:cBhvr>
                                      <p:tavLst>
                                        <p:tav tm="0" fmla="#ppt_y-sin(pi*$)/81">
                                          <p:val>
                                            <p:fltVal val="0.000000"/>
                                          </p:val>
                                        </p:tav>
                                        <p:tav tm="100000">
                                          <p:val>
                                            <p:fltVal val="1.000000"/>
                                          </p:val>
                                        </p:tav>
                                      </p:tavLst>
                                    </p:anim>
                                    <p:animScale>
                                      <p:cBhvr>
                                        <p:cTn id="40" dur="7">
                                          <p:stCondLst>
                                            <p:cond delay="162"/>
                                          </p:stCondLst>
                                        </p:cTn>
                                        <p:tgtEl>
                                          <p:spTgt spid="32772">
                                            <p:txEl>
                                              <p:charRg st="10" end="41"/>
                                            </p:txEl>
                                          </p:spTgt>
                                        </p:tgtEl>
                                      </p:cBhvr>
                                      <p:to x="100000" y="60000"/>
                                    </p:animScale>
                                    <p:animScale>
                                      <p:cBhvr>
                                        <p:cTn id="41" dur="41" decel="50000">
                                          <p:stCondLst>
                                            <p:cond delay="169"/>
                                          </p:stCondLst>
                                        </p:cTn>
                                        <p:tgtEl>
                                          <p:spTgt spid="32772">
                                            <p:txEl>
                                              <p:charRg st="10" end="41"/>
                                            </p:txEl>
                                          </p:spTgt>
                                        </p:tgtEl>
                                      </p:cBhvr>
                                      <p:to x="100000" y="100000"/>
                                    </p:animScale>
                                    <p:animScale>
                                      <p:cBhvr>
                                        <p:cTn id="42" dur="7">
                                          <p:stCondLst>
                                            <p:cond delay="328"/>
                                          </p:stCondLst>
                                        </p:cTn>
                                        <p:tgtEl>
                                          <p:spTgt spid="32772">
                                            <p:txEl>
                                              <p:charRg st="10" end="41"/>
                                            </p:txEl>
                                          </p:spTgt>
                                        </p:tgtEl>
                                      </p:cBhvr>
                                      <p:to x="100000" y="80000"/>
                                    </p:animScale>
                                    <p:animScale>
                                      <p:cBhvr>
                                        <p:cTn id="43" dur="41" decel="50000">
                                          <p:stCondLst>
                                            <p:cond delay="335"/>
                                          </p:stCondLst>
                                        </p:cTn>
                                        <p:tgtEl>
                                          <p:spTgt spid="32772">
                                            <p:txEl>
                                              <p:charRg st="10" end="41"/>
                                            </p:txEl>
                                          </p:spTgt>
                                        </p:tgtEl>
                                      </p:cBhvr>
                                      <p:to x="100000" y="100000"/>
                                    </p:animScale>
                                    <p:animScale>
                                      <p:cBhvr>
                                        <p:cTn id="44" dur="7">
                                          <p:stCondLst>
                                            <p:cond delay="410"/>
                                          </p:stCondLst>
                                        </p:cTn>
                                        <p:tgtEl>
                                          <p:spTgt spid="32772">
                                            <p:txEl>
                                              <p:charRg st="10" end="41"/>
                                            </p:txEl>
                                          </p:spTgt>
                                        </p:tgtEl>
                                      </p:cBhvr>
                                      <p:to x="100000" y="90000"/>
                                    </p:animScale>
                                    <p:animScale>
                                      <p:cBhvr>
                                        <p:cTn id="45" dur="41" decel="50000">
                                          <p:stCondLst>
                                            <p:cond delay="417"/>
                                          </p:stCondLst>
                                        </p:cTn>
                                        <p:tgtEl>
                                          <p:spTgt spid="32772">
                                            <p:txEl>
                                              <p:charRg st="10" end="41"/>
                                            </p:txEl>
                                          </p:spTgt>
                                        </p:tgtEl>
                                      </p:cBhvr>
                                      <p:to x="100000" y="100000"/>
                                    </p:animScale>
                                    <p:animScale>
                                      <p:cBhvr>
                                        <p:cTn id="46" dur="7">
                                          <p:stCondLst>
                                            <p:cond delay="452"/>
                                          </p:stCondLst>
                                        </p:cTn>
                                        <p:tgtEl>
                                          <p:spTgt spid="32772">
                                            <p:txEl>
                                              <p:charRg st="10" end="41"/>
                                            </p:txEl>
                                          </p:spTgt>
                                        </p:tgtEl>
                                      </p:cBhvr>
                                      <p:to x="100000" y="95000"/>
                                    </p:animScale>
                                    <p:animScale>
                                      <p:cBhvr>
                                        <p:cTn id="47" dur="41" decel="50000">
                                          <p:stCondLst>
                                            <p:cond delay="458"/>
                                          </p:stCondLst>
                                        </p:cTn>
                                        <p:tgtEl>
                                          <p:spTgt spid="32772">
                                            <p:txEl>
                                              <p:charRg st="10" end="41"/>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2772">
                                            <p:txEl>
                                              <p:charRg st="41" end="70"/>
                                            </p:txEl>
                                          </p:spTgt>
                                        </p:tgtEl>
                                        <p:attrNameLst>
                                          <p:attrName>style.visibility</p:attrName>
                                        </p:attrNameLst>
                                      </p:cBhvr>
                                      <p:to>
                                        <p:strVal val="visible"/>
                                      </p:to>
                                    </p:set>
                                    <p:animEffect transition="in" filter="wipe(down)">
                                      <p:cBhvr>
                                        <p:cTn id="52" dur="145">
                                          <p:stCondLst>
                                            <p:cond delay="0"/>
                                          </p:stCondLst>
                                        </p:cTn>
                                        <p:tgtEl>
                                          <p:spTgt spid="32772">
                                            <p:txEl>
                                              <p:charRg st="41" end="70"/>
                                            </p:txEl>
                                          </p:spTgt>
                                        </p:tgtEl>
                                      </p:cBhvr>
                                    </p:animEffect>
                                    <p:anim calcmode="lin" valueType="num">
                                      <p:cBhvr>
                                        <p:cTn id="53" dur="456" tmFilter="0,0; 0.14,0.36; 0.43,0.73; 0.71,0.91; 1.0,1.0">
                                          <p:stCondLst>
                                            <p:cond delay="0"/>
                                          </p:stCondLst>
                                        </p:cTn>
                                        <p:tgtEl>
                                          <p:spTgt spid="32772">
                                            <p:txEl>
                                              <p:charRg st="41" end="70"/>
                                            </p:txEl>
                                          </p:spTgt>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32772">
                                            <p:txEl>
                                              <p:charRg st="41" end="70"/>
                                            </p:txEl>
                                          </p:spTgt>
                                        </p:tgtEl>
                                        <p:attrNameLst>
                                          <p:attrName>ppt_y</p:attrName>
                                        </p:attrNameLst>
                                      </p:cBhvr>
                                      <p:tavLst>
                                        <p:tav tm="0" fmla="#ppt_y-sin(pi*$)/3">
                                          <p:val>
                                            <p:fltVal val="0.500000"/>
                                          </p:val>
                                        </p:tav>
                                        <p:tav tm="100000">
                                          <p:val>
                                            <p:fltVal val="1.000000"/>
                                          </p:val>
                                        </p:tav>
                                      </p:tavLst>
                                    </p:anim>
                                    <p:anim calcmode="lin" valueType="num">
                                      <p:cBhvr>
                                        <p:cTn id="55" dur="166" tmFilter="0, 0; 0.125,0.2665; 0.25,0.4; 0.375,0.465; 0.5,0.5;  0.625,0.535; 0.75,0.6; 0.875,0.7335; 1,1">
                                          <p:stCondLst>
                                            <p:cond delay="166"/>
                                          </p:stCondLst>
                                        </p:cTn>
                                        <p:tgtEl>
                                          <p:spTgt spid="32772">
                                            <p:txEl>
                                              <p:charRg st="41" end="70"/>
                                            </p:txEl>
                                          </p:spTgt>
                                        </p:tgtEl>
                                        <p:attrNameLst>
                                          <p:attrName>ppt_y</p:attrName>
                                        </p:attrNameLst>
                                      </p:cBhvr>
                                      <p:tavLst>
                                        <p:tav tm="0" fmla="#ppt_y-sin(pi*$)/9">
                                          <p:val>
                                            <p:fltVal val="0.000000"/>
                                          </p:val>
                                        </p:tav>
                                        <p:tav tm="100000">
                                          <p:val>
                                            <p:fltVal val="1.000000"/>
                                          </p:val>
                                        </p:tav>
                                      </p:tavLst>
                                    </p:anim>
                                    <p:anim calcmode="lin" valueType="num">
                                      <p:cBhvr>
                                        <p:cTn id="56" dur="83" tmFilter="0, 0; 0.125,0.2665; 0.25,0.4; 0.375,0.465; 0.5,0.5;  0.625,0.535; 0.75,0.6; 0.875,0.7335; 1,1">
                                          <p:stCondLst>
                                            <p:cond delay="331"/>
                                          </p:stCondLst>
                                        </p:cTn>
                                        <p:tgtEl>
                                          <p:spTgt spid="32772">
                                            <p:txEl>
                                              <p:charRg st="41" end="70"/>
                                            </p:txEl>
                                          </p:spTgt>
                                        </p:tgtEl>
                                        <p:attrNameLst>
                                          <p:attrName>ppt_y</p:attrName>
                                        </p:attrNameLst>
                                      </p:cBhvr>
                                      <p:tavLst>
                                        <p:tav tm="0" fmla="#ppt_y-sin(pi*$)/27">
                                          <p:val>
                                            <p:fltVal val="0.000000"/>
                                          </p:val>
                                        </p:tav>
                                        <p:tav tm="100000">
                                          <p:val>
                                            <p:fltVal val="1.000000"/>
                                          </p:val>
                                        </p:tav>
                                      </p:tavLst>
                                    </p:anim>
                                    <p:anim calcmode="lin" valueType="num">
                                      <p:cBhvr>
                                        <p:cTn id="57" dur="41" tmFilter="0, 0; 0.125,0.2665; 0.25,0.4; 0.375,0.465; 0.5,0.5;  0.625,0.535; 0.75,0.6; 0.875,0.7335; 1,1">
                                          <p:stCondLst>
                                            <p:cond delay="414"/>
                                          </p:stCondLst>
                                        </p:cTn>
                                        <p:tgtEl>
                                          <p:spTgt spid="32772">
                                            <p:txEl>
                                              <p:charRg st="41" end="70"/>
                                            </p:txEl>
                                          </p:spTgt>
                                        </p:tgtEl>
                                        <p:attrNameLst>
                                          <p:attrName>ppt_y</p:attrName>
                                        </p:attrNameLst>
                                      </p:cBhvr>
                                      <p:tavLst>
                                        <p:tav tm="0" fmla="#ppt_y-sin(pi*$)/81">
                                          <p:val>
                                            <p:fltVal val="0.000000"/>
                                          </p:val>
                                        </p:tav>
                                        <p:tav tm="100000">
                                          <p:val>
                                            <p:fltVal val="1.000000"/>
                                          </p:val>
                                        </p:tav>
                                      </p:tavLst>
                                    </p:anim>
                                    <p:animScale>
                                      <p:cBhvr>
                                        <p:cTn id="58" dur="7">
                                          <p:stCondLst>
                                            <p:cond delay="162"/>
                                          </p:stCondLst>
                                        </p:cTn>
                                        <p:tgtEl>
                                          <p:spTgt spid="32772">
                                            <p:txEl>
                                              <p:charRg st="41" end="70"/>
                                            </p:txEl>
                                          </p:spTgt>
                                        </p:tgtEl>
                                      </p:cBhvr>
                                      <p:to x="100000" y="60000"/>
                                    </p:animScale>
                                    <p:animScale>
                                      <p:cBhvr>
                                        <p:cTn id="59" dur="41" decel="50000">
                                          <p:stCondLst>
                                            <p:cond delay="169"/>
                                          </p:stCondLst>
                                        </p:cTn>
                                        <p:tgtEl>
                                          <p:spTgt spid="32772">
                                            <p:txEl>
                                              <p:charRg st="41" end="70"/>
                                            </p:txEl>
                                          </p:spTgt>
                                        </p:tgtEl>
                                      </p:cBhvr>
                                      <p:to x="100000" y="100000"/>
                                    </p:animScale>
                                    <p:animScale>
                                      <p:cBhvr>
                                        <p:cTn id="60" dur="7">
                                          <p:stCondLst>
                                            <p:cond delay="328"/>
                                          </p:stCondLst>
                                        </p:cTn>
                                        <p:tgtEl>
                                          <p:spTgt spid="32772">
                                            <p:txEl>
                                              <p:charRg st="41" end="70"/>
                                            </p:txEl>
                                          </p:spTgt>
                                        </p:tgtEl>
                                      </p:cBhvr>
                                      <p:to x="100000" y="80000"/>
                                    </p:animScale>
                                    <p:animScale>
                                      <p:cBhvr>
                                        <p:cTn id="61" dur="41" decel="50000">
                                          <p:stCondLst>
                                            <p:cond delay="335"/>
                                          </p:stCondLst>
                                        </p:cTn>
                                        <p:tgtEl>
                                          <p:spTgt spid="32772">
                                            <p:txEl>
                                              <p:charRg st="41" end="70"/>
                                            </p:txEl>
                                          </p:spTgt>
                                        </p:tgtEl>
                                      </p:cBhvr>
                                      <p:to x="100000" y="100000"/>
                                    </p:animScale>
                                    <p:animScale>
                                      <p:cBhvr>
                                        <p:cTn id="62" dur="7">
                                          <p:stCondLst>
                                            <p:cond delay="410"/>
                                          </p:stCondLst>
                                        </p:cTn>
                                        <p:tgtEl>
                                          <p:spTgt spid="32772">
                                            <p:txEl>
                                              <p:charRg st="41" end="70"/>
                                            </p:txEl>
                                          </p:spTgt>
                                        </p:tgtEl>
                                      </p:cBhvr>
                                      <p:to x="100000" y="90000"/>
                                    </p:animScale>
                                    <p:animScale>
                                      <p:cBhvr>
                                        <p:cTn id="63" dur="41" decel="50000">
                                          <p:stCondLst>
                                            <p:cond delay="417"/>
                                          </p:stCondLst>
                                        </p:cTn>
                                        <p:tgtEl>
                                          <p:spTgt spid="32772">
                                            <p:txEl>
                                              <p:charRg st="41" end="70"/>
                                            </p:txEl>
                                          </p:spTgt>
                                        </p:tgtEl>
                                      </p:cBhvr>
                                      <p:to x="100000" y="100000"/>
                                    </p:animScale>
                                    <p:animScale>
                                      <p:cBhvr>
                                        <p:cTn id="64" dur="7">
                                          <p:stCondLst>
                                            <p:cond delay="452"/>
                                          </p:stCondLst>
                                        </p:cTn>
                                        <p:tgtEl>
                                          <p:spTgt spid="32772">
                                            <p:txEl>
                                              <p:charRg st="41" end="70"/>
                                            </p:txEl>
                                          </p:spTgt>
                                        </p:tgtEl>
                                      </p:cBhvr>
                                      <p:to x="100000" y="95000"/>
                                    </p:animScale>
                                    <p:animScale>
                                      <p:cBhvr>
                                        <p:cTn id="65" dur="41" decel="50000">
                                          <p:stCondLst>
                                            <p:cond delay="458"/>
                                          </p:stCondLst>
                                        </p:cTn>
                                        <p:tgtEl>
                                          <p:spTgt spid="32772">
                                            <p:txEl>
                                              <p:charRg st="41" end="70"/>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32772">
                                            <p:txEl>
                                              <p:charRg st="70" end="87"/>
                                            </p:txEl>
                                          </p:spTgt>
                                        </p:tgtEl>
                                        <p:attrNameLst>
                                          <p:attrName>style.visibility</p:attrName>
                                        </p:attrNameLst>
                                      </p:cBhvr>
                                      <p:to>
                                        <p:strVal val="visible"/>
                                      </p:to>
                                    </p:set>
                                    <p:anim calcmode="lin" valueType="num">
                                      <p:cBhvr>
                                        <p:cTn id="70" dur="500" fill="hold"/>
                                        <p:tgtEl>
                                          <p:spTgt spid="32772">
                                            <p:txEl>
                                              <p:charRg st="70" end="87"/>
                                            </p:txEl>
                                          </p:spTgt>
                                        </p:tgtEl>
                                        <p:attrNameLst>
                                          <p:attrName>ppt_w</p:attrName>
                                        </p:attrNameLst>
                                      </p:cBhvr>
                                      <p:tavLst>
                                        <p:tav tm="0">
                                          <p:val>
                                            <p:fltVal val="0.000000"/>
                                          </p:val>
                                        </p:tav>
                                        <p:tav tm="100000">
                                          <p:val>
                                            <p:strVal val="#ppt_w"/>
                                          </p:val>
                                        </p:tav>
                                      </p:tavLst>
                                    </p:anim>
                                    <p:anim calcmode="lin" valueType="num">
                                      <p:cBhvr>
                                        <p:cTn id="71" dur="500" fill="hold"/>
                                        <p:tgtEl>
                                          <p:spTgt spid="32772">
                                            <p:txEl>
                                              <p:charRg st="70" end="87"/>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9" grpId="0" build="p"/>
      <p:bldP spid="643080" grpId="0" bldLvl="0" animBg="1"/>
      <p:bldP spid="32772"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（二）措施：</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graphicFrame>
        <p:nvGraphicFramePr>
          <p:cNvPr id="2" name="表格 1"/>
          <p:cNvGraphicFramePr/>
          <p:nvPr/>
        </p:nvGraphicFramePr>
        <p:xfrm>
          <a:off x="1585913" y="1531938"/>
          <a:ext cx="9020175" cy="4817745"/>
        </p:xfrm>
        <a:graphic>
          <a:graphicData uri="http://schemas.openxmlformats.org/drawingml/2006/table">
            <a:tbl>
              <a:tblPr firstRow="1" bandRow="1">
                <a:tableStyleId>{5940675A-B579-460E-94D1-54222C63F5DA}</a:tableStyleId>
              </a:tblPr>
              <a:tblGrid>
                <a:gridCol w="868045"/>
                <a:gridCol w="4910455"/>
                <a:gridCol w="3241675"/>
              </a:tblGrid>
              <a:tr h="457200">
                <a:tc>
                  <a:txBody>
                    <a:bodyPr/>
                    <a:p>
                      <a:pPr algn="ctr">
                        <a:buNone/>
                      </a:pPr>
                      <a:r>
                        <a:rPr lang="zh-CN" altLang="en-US" sz="2400" b="1">
                          <a:latin typeface="微软雅黑" panose="020B0503020204020204" charset="-122"/>
                          <a:ea typeface="微软雅黑" panose="020B0503020204020204" charset="-122"/>
                        </a:rPr>
                        <a:t>措施</a:t>
                      </a:r>
                      <a:endParaRPr lang="zh-CN" altLang="en-US" sz="2400" b="1">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28575">
                      <a:solidFill>
                        <a:srgbClr val="FF0000"/>
                      </a:solidFill>
                      <a:prstDash val="solid"/>
                    </a:lnT>
                    <a:lnB w="19050">
                      <a:solidFill>
                        <a:srgbClr val="0000FF"/>
                      </a:solidFill>
                      <a:prstDash val="solid"/>
                    </a:lnB>
                    <a:lnTlToBr>
                      <a:noFill/>
                    </a:lnTlToBr>
                    <a:lnBlToTr>
                      <a:noFill/>
                    </a:lnBlToTr>
                  </a:tcPr>
                </a:tc>
                <a:tc>
                  <a:txBody>
                    <a:bodyPr/>
                    <a:p>
                      <a:pPr algn="ctr">
                        <a:buNone/>
                      </a:pPr>
                      <a:r>
                        <a:rPr lang="zh-CN" altLang="en-US" sz="2400" b="1">
                          <a:latin typeface="微软雅黑" panose="020B0503020204020204" charset="-122"/>
                          <a:ea typeface="微软雅黑" panose="020B0503020204020204" charset="-122"/>
                        </a:rPr>
                        <a:t>具体内容</a:t>
                      </a: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28575">
                      <a:solidFill>
                        <a:srgbClr val="FF0000"/>
                      </a:solidFill>
                      <a:prstDash val="solid"/>
                    </a:lnT>
                    <a:lnB w="19050">
                      <a:solidFill>
                        <a:srgbClr val="0000FF"/>
                      </a:solidFill>
                      <a:prstDash val="solid"/>
                    </a:lnB>
                    <a:lnTlToBr>
                      <a:noFill/>
                    </a:lnTlToBr>
                    <a:lnBlToTr>
                      <a:noFill/>
                    </a:lnBlToTr>
                  </a:tcPr>
                </a:tc>
                <a:tc>
                  <a:txBody>
                    <a:bodyPr/>
                    <a:p>
                      <a:pPr algn="ctr">
                        <a:buNone/>
                      </a:pPr>
                      <a:r>
                        <a:rPr lang="zh-CN" altLang="en-US" sz="2400" b="1">
                          <a:latin typeface="微软雅黑" panose="020B0503020204020204" charset="-122"/>
                          <a:ea typeface="微软雅黑" panose="020B0503020204020204" charset="-122"/>
                        </a:rPr>
                        <a:t>作用</a:t>
                      </a: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28575">
                      <a:solidFill>
                        <a:srgbClr val="FF0000"/>
                      </a:solidFill>
                      <a:prstDash val="solid"/>
                    </a:lnR>
                    <a:lnT w="28575">
                      <a:solidFill>
                        <a:srgbClr val="FF0000"/>
                      </a:solidFill>
                      <a:prstDash val="solid"/>
                    </a:lnT>
                    <a:lnB w="19050">
                      <a:solidFill>
                        <a:srgbClr val="0000FF"/>
                      </a:solidFill>
                      <a:prstDash val="solid"/>
                    </a:lnB>
                    <a:lnTlToBr>
                      <a:noFill/>
                    </a:lnTlToBr>
                    <a:lnBlToTr>
                      <a:noFill/>
                    </a:lnBlToTr>
                  </a:tcPr>
                </a:tc>
              </a:tr>
              <a:tr h="846455">
                <a:tc>
                  <a:txBody>
                    <a:bodyPr/>
                    <a:p>
                      <a:pPr algn="ctr">
                        <a:buNone/>
                      </a:pPr>
                      <a:r>
                        <a:rPr lang="zh-CN" altLang="en-US" sz="2400" b="1">
                          <a:latin typeface="微软雅黑" panose="020B0503020204020204" charset="-122"/>
                          <a:ea typeface="微软雅黑" panose="020B0503020204020204" charset="-122"/>
                        </a:rPr>
                        <a:t>财政金融</a:t>
                      </a:r>
                      <a:endParaRPr lang="zh-CN" altLang="en-US" sz="2400" b="1">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①恢复金融秩序，稳定人</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endParaRPr>
                    </a:p>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心；②保证工农业生产</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endParaRPr>
                    </a:p>
                  </a:txBody>
                  <a:tcPr anchor="ctr" anchorCtr="0">
                    <a:lnL w="19050">
                      <a:solidFill>
                        <a:srgbClr val="0000FF"/>
                      </a:solidFill>
                      <a:prstDash val="solid"/>
                    </a:lnL>
                    <a:lnR w="28575">
                      <a:solidFill>
                        <a:srgbClr val="FF0000"/>
                      </a:solidFill>
                      <a:prstDash val="solid"/>
                    </a:lnR>
                    <a:lnT w="19050">
                      <a:solidFill>
                        <a:srgbClr val="0000FF"/>
                      </a:solidFill>
                      <a:prstDash val="solid"/>
                    </a:lnT>
                    <a:lnB w="19050">
                      <a:solidFill>
                        <a:srgbClr val="0000FF"/>
                      </a:solidFill>
                      <a:prstDash val="solid"/>
                    </a:lnB>
                    <a:lnTlToBr>
                      <a:noFill/>
                    </a:lnTlToBr>
                    <a:lnBlToTr>
                      <a:noFill/>
                    </a:lnBlToTr>
                  </a:tcPr>
                </a:tc>
              </a:tr>
              <a:tr h="822960">
                <a:tc>
                  <a:txBody>
                    <a:bodyPr/>
                    <a:p>
                      <a:pPr algn="ctr">
                        <a:buNone/>
                      </a:pPr>
                      <a:r>
                        <a:rPr lang="zh-CN" altLang="en-US" sz="2400" b="1">
                          <a:solidFill>
                            <a:srgbClr val="FF0000"/>
                          </a:solidFill>
                          <a:latin typeface="微软雅黑" panose="020B0503020204020204" charset="-122"/>
                          <a:ea typeface="微软雅黑" panose="020B0503020204020204" charset="-122"/>
                        </a:rPr>
                        <a:t>工业方面</a:t>
                      </a:r>
                      <a:endParaRPr lang="zh-CN" altLang="en-US" sz="2400" b="1">
                        <a:solidFill>
                          <a:srgbClr val="FF0000"/>
                        </a:solidFill>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rPr>
                        <a:t>①防止盲目生产</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②</a:t>
                      </a: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缓和阶级矛盾</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endParaRPr>
                    </a:p>
                  </a:txBody>
                  <a:tcPr anchor="ctr" anchorCtr="0">
                    <a:lnL w="19050">
                      <a:solidFill>
                        <a:srgbClr val="0000FF"/>
                      </a:solidFill>
                      <a:prstDash val="solid"/>
                    </a:lnL>
                    <a:lnR w="28575">
                      <a:solidFill>
                        <a:srgbClr val="FF0000"/>
                      </a:solidFill>
                      <a:prstDash val="solid"/>
                    </a:lnR>
                    <a:lnT w="19050">
                      <a:solidFill>
                        <a:srgbClr val="0000FF"/>
                      </a:solidFill>
                      <a:prstDash val="solid"/>
                    </a:lnT>
                    <a:lnB w="19050">
                      <a:solidFill>
                        <a:srgbClr val="0000FF"/>
                      </a:solidFill>
                      <a:prstDash val="solid"/>
                    </a:lnB>
                    <a:lnTlToBr>
                      <a:noFill/>
                    </a:lnTlToBr>
                    <a:lnBlToTr>
                      <a:noFill/>
                    </a:lnBlToTr>
                  </a:tcPr>
                </a:tc>
              </a:tr>
              <a:tr h="846455">
                <a:tc>
                  <a:txBody>
                    <a:bodyPr/>
                    <a:p>
                      <a:pPr algn="ctr">
                        <a:buNone/>
                      </a:pPr>
                      <a:r>
                        <a:rPr lang="zh-CN" altLang="en-US" sz="2400" b="1">
                          <a:latin typeface="微软雅黑" panose="020B0503020204020204" charset="-122"/>
                          <a:ea typeface="微软雅黑" panose="020B0503020204020204" charset="-122"/>
                        </a:rPr>
                        <a:t>农业方面</a:t>
                      </a:r>
                      <a:endParaRPr lang="zh-CN" altLang="en-US" sz="2400" b="1">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克服农业生产相对过剩，稳定农产品价格，提高农民收入，促进农业复苏。</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endParaRPr>
                    </a:p>
                  </a:txBody>
                  <a:tcPr anchor="ctr" anchorCtr="0">
                    <a:lnL w="19050">
                      <a:solidFill>
                        <a:srgbClr val="0000FF"/>
                      </a:solidFill>
                      <a:prstDash val="solid"/>
                    </a:lnL>
                    <a:lnR w="28575">
                      <a:solidFill>
                        <a:srgbClr val="FF0000"/>
                      </a:solidFill>
                      <a:prstDash val="solid"/>
                    </a:lnR>
                    <a:lnT w="19050">
                      <a:solidFill>
                        <a:srgbClr val="0000FF"/>
                      </a:solidFill>
                      <a:prstDash val="solid"/>
                    </a:lnT>
                    <a:lnB w="19050">
                      <a:solidFill>
                        <a:srgbClr val="0000FF"/>
                      </a:solidFill>
                      <a:prstDash val="solid"/>
                    </a:lnB>
                    <a:lnTlToBr>
                      <a:noFill/>
                    </a:lnTlToBr>
                    <a:lnBlToTr>
                      <a:noFill/>
                    </a:lnBlToTr>
                  </a:tcPr>
                </a:tc>
              </a:tr>
              <a:tr h="862330">
                <a:tc>
                  <a:txBody>
                    <a:bodyPr/>
                    <a:p>
                      <a:pPr algn="ctr">
                        <a:buNone/>
                      </a:pPr>
                      <a:r>
                        <a:rPr lang="zh-CN" altLang="en-US" sz="2400" b="1">
                          <a:latin typeface="微软雅黑" panose="020B0503020204020204" charset="-122"/>
                          <a:ea typeface="微软雅黑" panose="020B0503020204020204" charset="-122"/>
                        </a:rPr>
                        <a:t>社会福利</a:t>
                      </a:r>
                      <a:endParaRPr lang="zh-CN" altLang="en-US" sz="2400" b="1">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tcPr>
                </a:tc>
                <a:tc>
                  <a:txBody>
                    <a:bodyPr/>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增加就业，刺激消费和生产，稳定秩序，维护失业者自尊</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endParaRPr>
                    </a:p>
                  </a:txBody>
                  <a:tcPr anchor="ctr" anchorCtr="0">
                    <a:lnL w="19050">
                      <a:solidFill>
                        <a:srgbClr val="0000FF"/>
                      </a:solidFill>
                      <a:prstDash val="solid"/>
                    </a:lnL>
                    <a:lnR w="28575">
                      <a:solidFill>
                        <a:srgbClr val="FF0000"/>
                      </a:solidFill>
                      <a:prstDash val="solid"/>
                    </a:lnR>
                    <a:lnT w="19050">
                      <a:solidFill>
                        <a:srgbClr val="0000FF"/>
                      </a:solidFill>
                      <a:prstDash val="solid"/>
                    </a:lnT>
                    <a:lnB w="19050">
                      <a:solidFill>
                        <a:srgbClr val="0000FF"/>
                      </a:solidFill>
                      <a:prstDash val="solid"/>
                    </a:lnB>
                    <a:lnTlToBr>
                      <a:noFill/>
                    </a:lnTlToBr>
                    <a:lnBlToTr>
                      <a:noFill/>
                    </a:lnBlToTr>
                  </a:tcPr>
                </a:tc>
              </a:tr>
              <a:tr h="822960">
                <a:tc>
                  <a:txBody>
                    <a:bodyPr/>
                    <a:p>
                      <a:pPr algn="ctr">
                        <a:buNone/>
                      </a:pPr>
                      <a:r>
                        <a:rPr lang="zh-CN" altLang="en-US" sz="2400" b="1">
                          <a:latin typeface="微软雅黑" panose="020B0503020204020204" charset="-122"/>
                          <a:ea typeface="微软雅黑" panose="020B0503020204020204" charset="-122"/>
                        </a:rPr>
                        <a:t>社会立法</a:t>
                      </a:r>
                      <a:endParaRPr lang="zh-CN" altLang="en-US" sz="2400" b="1">
                        <a:latin typeface="微软雅黑" panose="020B0503020204020204" charset="-122"/>
                        <a:ea typeface="微软雅黑" panose="020B0503020204020204" charset="-122"/>
                      </a:endParaRPr>
                    </a:p>
                  </a:txBody>
                  <a:tcPr anchor="ctr" anchorCtr="0">
                    <a:lnL w="28575">
                      <a:solidFill>
                        <a:srgbClr val="FF0000"/>
                      </a:solidFill>
                      <a:prstDash val="solid"/>
                    </a:lnL>
                    <a:lnR w="19050">
                      <a:solidFill>
                        <a:srgbClr val="0000FF"/>
                      </a:solidFill>
                      <a:prstDash val="solid"/>
                    </a:lnR>
                    <a:lnT w="19050">
                      <a:solidFill>
                        <a:srgbClr val="0000FF"/>
                      </a:solidFill>
                      <a:prstDash val="solid"/>
                    </a:lnT>
                    <a:lnB w="28575">
                      <a:solidFill>
                        <a:srgbClr val="FF0000"/>
                      </a:solidFill>
                      <a:prstDash val="solid"/>
                    </a:lnB>
                    <a:lnTlToBr>
                      <a:noFill/>
                    </a:lnTlToBr>
                    <a:lnBlToTr>
                      <a:noFill/>
                    </a:lnBlToTr>
                  </a:tcPr>
                </a:tc>
                <a:tc>
                  <a:txBody>
                    <a:bodyPr/>
                    <a:p>
                      <a:pPr algn="ctr">
                        <a:buNone/>
                      </a:pPr>
                      <a:endParaRPr lang="zh-CN" altLang="en-US" sz="2400" b="1">
                        <a:latin typeface="微软雅黑" panose="020B0503020204020204" charset="-122"/>
                        <a:ea typeface="微软雅黑" panose="020B0503020204020204" charset="-122"/>
                      </a:endParaRPr>
                    </a:p>
                  </a:txBody>
                  <a:tcPr anchor="ctr" anchorCtr="0">
                    <a:lnL w="19050">
                      <a:solidFill>
                        <a:srgbClr val="0000FF"/>
                      </a:solidFill>
                      <a:prstDash val="solid"/>
                    </a:lnL>
                    <a:lnR w="19050">
                      <a:solidFill>
                        <a:srgbClr val="0000FF"/>
                      </a:solidFill>
                      <a:prstDash val="solid"/>
                    </a:lnR>
                    <a:lnT w="19050">
                      <a:solidFill>
                        <a:srgbClr val="0000FF"/>
                      </a:solidFill>
                      <a:prstDash val="solid"/>
                    </a:lnT>
                    <a:lnB w="28575">
                      <a:solidFill>
                        <a:srgbClr val="FF0000"/>
                      </a:solidFill>
                      <a:prstDash val="solid"/>
                    </a:lnB>
                    <a:lnTlToBr>
                      <a:noFill/>
                    </a:lnTlToBr>
                    <a:lnBlToTr>
                      <a:noFill/>
                    </a:lnBlToTr>
                  </a:tcPr>
                </a:tc>
                <a:tc>
                  <a:txBody>
                    <a:bodyPr/>
                    <a:p>
                      <a:pPr algn="ctr">
                        <a:buNone/>
                      </a:pPr>
                      <a:r>
                        <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保障工人权利，缓和劳资矛盾；维护社会稳定</a:t>
                      </a:r>
                      <a:endParaRPr lang="zh-CN" sz="2000" b="1" dirty="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endParaRPr>
                    </a:p>
                  </a:txBody>
                  <a:tcPr anchor="ctr" anchorCtr="0">
                    <a:lnL w="19050">
                      <a:solidFill>
                        <a:srgbClr val="0000FF"/>
                      </a:solidFill>
                      <a:prstDash val="solid"/>
                    </a:lnL>
                    <a:lnR w="28575">
                      <a:solidFill>
                        <a:srgbClr val="FF0000"/>
                      </a:solidFill>
                      <a:prstDash val="solid"/>
                    </a:lnR>
                    <a:lnT w="19050">
                      <a:solidFill>
                        <a:srgbClr val="0000FF"/>
                      </a:solidFill>
                      <a:prstDash val="solid"/>
                    </a:lnT>
                    <a:lnB w="28575">
                      <a:solidFill>
                        <a:srgbClr val="FF0000"/>
                      </a:solidFill>
                      <a:prstDash val="solid"/>
                    </a:lnB>
                    <a:lnTlToBr>
                      <a:noFill/>
                    </a:lnTlToBr>
                    <a:lnBlToTr>
                      <a:noFill/>
                    </a:lnBlToTr>
                  </a:tcPr>
                </a:tc>
              </a:tr>
            </a:tbl>
          </a:graphicData>
        </a:graphic>
      </p:graphicFrame>
      <p:sp>
        <p:nvSpPr>
          <p:cNvPr id="3" name="Text Box 5"/>
          <p:cNvSpPr txBox="1"/>
          <p:nvPr/>
        </p:nvSpPr>
        <p:spPr>
          <a:xfrm>
            <a:off x="2446338" y="2054225"/>
            <a:ext cx="2868613" cy="398780"/>
          </a:xfrm>
          <a:prstGeom prst="rect">
            <a:avLst/>
          </a:prstGeom>
          <a:noFill/>
          <a:ln w="9525">
            <a:noFill/>
          </a:ln>
        </p:spPr>
        <p:txBody>
          <a:bodyPr wrap="square">
            <a:spAutoFit/>
          </a:bodyPr>
          <a:p>
            <a:pPr fontAlgn="auto"/>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①银行修整，恢复信用</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4" name="Text Box 5"/>
          <p:cNvSpPr txBox="1"/>
          <p:nvPr/>
        </p:nvSpPr>
        <p:spPr>
          <a:xfrm>
            <a:off x="2446338" y="2452688"/>
            <a:ext cx="2868613"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②美元贬值</a:t>
            </a:r>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刺激出口</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6" name="Text Box 5"/>
          <p:cNvSpPr txBox="1"/>
          <p:nvPr/>
        </p:nvSpPr>
        <p:spPr>
          <a:xfrm>
            <a:off x="5314950" y="2054225"/>
            <a:ext cx="1938338"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③央行扩权</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7" name="Text Box 5"/>
          <p:cNvSpPr txBox="1"/>
          <p:nvPr/>
        </p:nvSpPr>
        <p:spPr>
          <a:xfrm>
            <a:off x="5313363" y="2452688"/>
            <a:ext cx="1939925"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④管制证券。</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8" name="Text Box 5"/>
          <p:cNvSpPr txBox="1"/>
          <p:nvPr/>
        </p:nvSpPr>
        <p:spPr>
          <a:xfrm>
            <a:off x="2446338" y="2851150"/>
            <a:ext cx="3495675" cy="398780"/>
          </a:xfrm>
          <a:prstGeom prst="rect">
            <a:avLst/>
          </a:prstGeom>
          <a:noFill/>
          <a:ln w="9525">
            <a:noFill/>
          </a:ln>
        </p:spPr>
        <p:txBody>
          <a:bodyPr wrap="square">
            <a:spAutoFit/>
          </a:bodyPr>
          <a:p>
            <a:pPr fontAlgn="auto"/>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①</a:t>
            </a:r>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通过《全国工业复兴法》</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9" name="Text Box 5"/>
          <p:cNvSpPr txBox="1"/>
          <p:nvPr/>
        </p:nvSpPr>
        <p:spPr>
          <a:xfrm>
            <a:off x="2446338" y="3251200"/>
            <a:ext cx="1633538"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②环节监督</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0" name="Text Box 5"/>
          <p:cNvSpPr txBox="1"/>
          <p:nvPr/>
        </p:nvSpPr>
        <p:spPr>
          <a:xfrm>
            <a:off x="4079875" y="3251200"/>
            <a:ext cx="1720850"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③防止过剩</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1" name="Text Box 5"/>
          <p:cNvSpPr txBox="1"/>
          <p:nvPr/>
        </p:nvSpPr>
        <p:spPr>
          <a:xfrm>
            <a:off x="5695950" y="3251200"/>
            <a:ext cx="1684338"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④调整关系。</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2" name="Text Box 5"/>
          <p:cNvSpPr txBox="1"/>
          <p:nvPr/>
        </p:nvSpPr>
        <p:spPr>
          <a:xfrm>
            <a:off x="2447925" y="3740150"/>
            <a:ext cx="2686050" cy="398780"/>
          </a:xfrm>
          <a:prstGeom prst="rect">
            <a:avLst/>
          </a:prstGeom>
          <a:noFill/>
          <a:ln w="9525">
            <a:noFill/>
          </a:ln>
        </p:spPr>
        <p:txBody>
          <a:bodyPr wrap="square">
            <a:spAutoFit/>
          </a:bodyPr>
          <a:p>
            <a:pPr fontAlgn="auto"/>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①</a:t>
            </a:r>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成立农业调整署</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3" name="Text Box 5"/>
          <p:cNvSpPr txBox="1"/>
          <p:nvPr/>
        </p:nvSpPr>
        <p:spPr>
          <a:xfrm>
            <a:off x="5133975" y="3740150"/>
            <a:ext cx="2057400"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②调控市场</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4" name="Text Box 5"/>
          <p:cNvSpPr txBox="1"/>
          <p:nvPr/>
        </p:nvSpPr>
        <p:spPr>
          <a:xfrm>
            <a:off x="2447925" y="4140200"/>
            <a:ext cx="2867025"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③补贴农民</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5" name="Text Box 5"/>
          <p:cNvSpPr txBox="1"/>
          <p:nvPr/>
        </p:nvSpPr>
        <p:spPr>
          <a:xfrm>
            <a:off x="5133975" y="4216400"/>
            <a:ext cx="2055813"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④调整结构。</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6" name="Text Box 5"/>
          <p:cNvSpPr txBox="1"/>
          <p:nvPr/>
        </p:nvSpPr>
        <p:spPr>
          <a:xfrm>
            <a:off x="2447925" y="4692650"/>
            <a:ext cx="2930525" cy="398780"/>
          </a:xfrm>
          <a:prstGeom prst="rect">
            <a:avLst/>
          </a:prstGeom>
          <a:noFill/>
          <a:ln w="9525">
            <a:noFill/>
          </a:ln>
        </p:spPr>
        <p:txBody>
          <a:bodyPr wrap="square">
            <a:spAutoFit/>
          </a:bodyPr>
          <a:p>
            <a:pPr fontAlgn="auto"/>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①</a:t>
            </a:r>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建立联邦紧急救总署</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7" name="Text Box 5"/>
          <p:cNvSpPr txBox="1"/>
          <p:nvPr/>
        </p:nvSpPr>
        <p:spPr>
          <a:xfrm>
            <a:off x="2447925" y="5092700"/>
            <a:ext cx="2324100"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②加强社保</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8" name="Text Box 5"/>
          <p:cNvSpPr txBox="1"/>
          <p:nvPr/>
        </p:nvSpPr>
        <p:spPr>
          <a:xfrm>
            <a:off x="5132388" y="5092700"/>
            <a:ext cx="2481263"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③</a:t>
            </a:r>
            <a:r>
              <a:rPr lang="en-US" alt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以工代赈</a:t>
            </a:r>
            <a:r>
              <a:rPr lang="en-US" alt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9" name="Text Box 5"/>
          <p:cNvSpPr txBox="1"/>
          <p:nvPr/>
        </p:nvSpPr>
        <p:spPr>
          <a:xfrm>
            <a:off x="2447925" y="5551488"/>
            <a:ext cx="3503613" cy="398780"/>
          </a:xfrm>
          <a:prstGeom prst="rect">
            <a:avLst/>
          </a:prstGeom>
          <a:noFill/>
          <a:ln w="9525">
            <a:noFill/>
          </a:ln>
        </p:spPr>
        <p:txBody>
          <a:bodyPr wrap="square">
            <a:spAutoFit/>
          </a:bodyPr>
          <a:p>
            <a:pPr fontAlgn="auto"/>
            <a:r>
              <a:rPr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①</a:t>
            </a:r>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签署《全国劳工关系法》</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20" name="Text Box 5"/>
          <p:cNvSpPr txBox="1"/>
          <p:nvPr/>
        </p:nvSpPr>
        <p:spPr>
          <a:xfrm>
            <a:off x="2447925" y="5949950"/>
            <a:ext cx="3503613"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②成立全国劳工关系委员会</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21" name="Text Box 5"/>
          <p:cNvSpPr txBox="1"/>
          <p:nvPr/>
        </p:nvSpPr>
        <p:spPr>
          <a:xfrm>
            <a:off x="5784850" y="5551488"/>
            <a:ext cx="1828800"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③社会保险</a:t>
            </a:r>
            <a:r>
              <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22" name="Text Box 5"/>
          <p:cNvSpPr txBox="1"/>
          <p:nvPr/>
        </p:nvSpPr>
        <p:spPr>
          <a:xfrm>
            <a:off x="5784850" y="5949950"/>
            <a:ext cx="1828800" cy="398780"/>
          </a:xfrm>
          <a:prstGeom prst="rect">
            <a:avLst/>
          </a:prstGeom>
          <a:noFill/>
          <a:ln w="9525">
            <a:noFill/>
          </a:ln>
        </p:spPr>
        <p:txBody>
          <a:bodyPr wrap="square">
            <a:spAutoFit/>
          </a:bodyPr>
          <a:p>
            <a:pPr fontAlgn="auto"/>
            <a:r>
              <a:rPr lang="zh-CN"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④财产税法。</a:t>
            </a:r>
            <a:endParaRPr lang="zh-CN" altLang="en-US" sz="20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ppt_x</p:attrName>
                                        </p:attrNameLst>
                                      </p:cBhvr>
                                      <p:tavLst>
                                        <p:tav tm="0">
                                          <p:val>
                                            <p:strVal val="#ppt_x"/>
                                          </p:val>
                                        </p:tav>
                                        <p:tav tm="100000">
                                          <p:val>
                                            <p:strVal val="#ppt_x"/>
                                          </p:val>
                                        </p:tav>
                                      </p:tavLst>
                                    </p:anim>
                                    <p:anim calcmode="lin" valueType="num">
                                      <p:cBhvr>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ppt_x</p:attrName>
                                        </p:attrNameLst>
                                      </p:cBhvr>
                                      <p:tavLst>
                                        <p:tav tm="0">
                                          <p:val>
                                            <p:strVal val="#ppt_x"/>
                                          </p:val>
                                        </p:tav>
                                        <p:tav tm="100000">
                                          <p:val>
                                            <p:strVal val="#ppt_x"/>
                                          </p:val>
                                        </p:tav>
                                      </p:tavLst>
                                    </p:anim>
                                    <p:anim calcmode="lin" valueType="num">
                                      <p:cBhvr>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ppt_x</p:attrName>
                                        </p:attrNameLst>
                                      </p:cBhvr>
                                      <p:tavLst>
                                        <p:tav tm="0">
                                          <p:val>
                                            <p:strVal val="#ppt_x"/>
                                          </p:val>
                                        </p:tav>
                                        <p:tav tm="100000">
                                          <p:val>
                                            <p:strVal val="#ppt_x"/>
                                          </p:val>
                                        </p:tav>
                                      </p:tavLst>
                                    </p:anim>
                                    <p:anim calcmode="lin" valueType="num">
                                      <p:cBhvr>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ppt_x</p:attrName>
                                        </p:attrNameLst>
                                      </p:cBhvr>
                                      <p:tavLst>
                                        <p:tav tm="0">
                                          <p:val>
                                            <p:strVal val="#ppt_x"/>
                                          </p:val>
                                        </p:tav>
                                        <p:tav tm="100000">
                                          <p:val>
                                            <p:strVal val="#ppt_x"/>
                                          </p:val>
                                        </p:tav>
                                      </p:tavLst>
                                    </p:anim>
                                    <p:anim calcmode="lin" valueType="num">
                                      <p:cBhvr>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500" fill="hold"/>
                                        <p:tgtEl>
                                          <p:spTgt spid="19"/>
                                        </p:tgtEl>
                                        <p:attrNameLst>
                                          <p:attrName>ppt_x</p:attrName>
                                        </p:attrNameLst>
                                      </p:cBhvr>
                                      <p:tavLst>
                                        <p:tav tm="0">
                                          <p:val>
                                            <p:strVal val="#ppt_x"/>
                                          </p:val>
                                        </p:tav>
                                        <p:tav tm="100000">
                                          <p:val>
                                            <p:strVal val="#ppt_x"/>
                                          </p:val>
                                        </p:tav>
                                      </p:tavLst>
                                    </p:anim>
                                    <p:anim calcmode="lin" valueType="num">
                                      <p:cBhvr>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ppt_x</p:attrName>
                                        </p:attrNameLst>
                                      </p:cBhvr>
                                      <p:tavLst>
                                        <p:tav tm="0">
                                          <p:val>
                                            <p:strVal val="#ppt_x"/>
                                          </p:val>
                                        </p:tav>
                                        <p:tav tm="100000">
                                          <p:val>
                                            <p:strVal val="#ppt_x"/>
                                          </p:val>
                                        </p:tav>
                                      </p:tavLst>
                                    </p:anim>
                                    <p:anim calcmode="lin" valueType="num">
                                      <p:cBhvr>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500" fill="hold"/>
                                        <p:tgtEl>
                                          <p:spTgt spid="21"/>
                                        </p:tgtEl>
                                        <p:attrNameLst>
                                          <p:attrName>ppt_x</p:attrName>
                                        </p:attrNameLst>
                                      </p:cBhvr>
                                      <p:tavLst>
                                        <p:tav tm="0">
                                          <p:val>
                                            <p:strVal val="#ppt_x"/>
                                          </p:val>
                                        </p:tav>
                                        <p:tav tm="100000">
                                          <p:val>
                                            <p:strVal val="#ppt_x"/>
                                          </p:val>
                                        </p:tav>
                                      </p:tavLst>
                                    </p:anim>
                                    <p:anim calcmode="lin" valueType="num">
                                      <p:cBhvr>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ppt_x</p:attrName>
                                        </p:attrNameLst>
                                      </p:cBhvr>
                                      <p:tavLst>
                                        <p:tav tm="0">
                                          <p:val>
                                            <p:strVal val="#ppt_x"/>
                                          </p:val>
                                        </p:tav>
                                        <p:tav tm="100000">
                                          <p:val>
                                            <p:strVal val="#ppt_x"/>
                                          </p:val>
                                        </p:tav>
                                      </p:tavLst>
                                    </p:anim>
                                    <p:anim calcmode="lin" valueType="num">
                                      <p:cBhvr>
                                        <p:cTn id="1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2"/>
          <p:cNvPicPr>
            <a:picLocks noChangeAspect="1"/>
          </p:cNvPicPr>
          <p:nvPr/>
        </p:nvPicPr>
        <p:blipFill>
          <a:blip r:embed="rId1"/>
          <a:stretch>
            <a:fillRect/>
          </a:stretch>
        </p:blipFill>
        <p:spPr>
          <a:xfrm>
            <a:off x="5588000" y="1350963"/>
            <a:ext cx="4967288" cy="2230437"/>
          </a:xfrm>
          <a:prstGeom prst="rect">
            <a:avLst/>
          </a:prstGeom>
          <a:noFill/>
          <a:ln w="9525">
            <a:noFill/>
          </a:ln>
        </p:spPr>
      </p:pic>
      <p:sp>
        <p:nvSpPr>
          <p:cNvPr id="26626"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2662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（二）措施：</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26628" name="矩形 3"/>
          <p:cNvSpPr/>
          <p:nvPr/>
        </p:nvSpPr>
        <p:spPr>
          <a:xfrm>
            <a:off x="1585913" y="1587500"/>
            <a:ext cx="4052887" cy="2045335"/>
          </a:xfrm>
          <a:prstGeom prst="rect">
            <a:avLst/>
          </a:prstGeom>
          <a:noFill/>
          <a:ln w="9525">
            <a:noFill/>
          </a:ln>
        </p:spPr>
        <p:txBody>
          <a:bodyPr wrap="square" anchor="t">
            <a:spAutoFit/>
          </a:bodyPr>
          <a:p>
            <a:pPr eaLnBrk="0" hangingPunct="0"/>
            <a:r>
              <a:rPr lang="zh-CN" altLang="en-US" sz="2400" b="1" dirty="0">
                <a:solidFill>
                  <a:srgbClr val="262626"/>
                </a:solidFill>
                <a:latin typeface="微软雅黑" panose="020B0503020204020204" charset="-122"/>
                <a:ea typeface="微软雅黑" panose="020B0503020204020204" charset="-122"/>
              </a:rPr>
              <a:t>右侧图示显示图①是</a:t>
            </a:r>
            <a:r>
              <a:rPr lang="en-US" altLang="zh-CN" sz="2400" b="1" dirty="0">
                <a:solidFill>
                  <a:srgbClr val="262626"/>
                </a:solidFill>
                <a:latin typeface="微软雅黑" panose="020B0503020204020204" charset="-122"/>
                <a:ea typeface="微软雅黑" panose="020B0503020204020204" charset="-122"/>
              </a:rPr>
              <a:t>_______</a:t>
            </a:r>
            <a:r>
              <a:rPr lang="zh-CN" altLang="en-US" sz="2400" b="1" dirty="0">
                <a:solidFill>
                  <a:srgbClr val="262626"/>
                </a:solidFill>
                <a:latin typeface="微软雅黑" panose="020B0503020204020204" charset="-122"/>
                <a:ea typeface="微软雅黑" panose="020B0503020204020204" charset="-122"/>
              </a:rPr>
              <a:t>救济，图②是</a:t>
            </a:r>
            <a:r>
              <a:rPr lang="zh-CN" altLang="en-US" sz="2400" b="1" i="1" u="sng" dirty="0">
                <a:solidFill>
                  <a:srgbClr val="262626"/>
                </a:solidFill>
                <a:latin typeface="微软雅黑" panose="020B0503020204020204" charset="-122"/>
                <a:ea typeface="微软雅黑" panose="020B0503020204020204" charset="-122"/>
              </a:rPr>
              <a:t>                </a:t>
            </a:r>
            <a:r>
              <a:rPr lang="zh-CN" altLang="en-US" sz="2400" b="1" dirty="0">
                <a:solidFill>
                  <a:srgbClr val="262626"/>
                </a:solidFill>
                <a:latin typeface="微软雅黑" panose="020B0503020204020204" charset="-122"/>
                <a:ea typeface="微软雅黑" panose="020B0503020204020204" charset="-122"/>
              </a:rPr>
              <a:t>（间接救济）</a:t>
            </a:r>
            <a:endParaRPr lang="en-US" altLang="zh-CN" sz="2400" b="1" dirty="0">
              <a:solidFill>
                <a:srgbClr val="262626"/>
              </a:solidFill>
              <a:latin typeface="微软雅黑" panose="020B0503020204020204" charset="-122"/>
              <a:ea typeface="微软雅黑" panose="020B0503020204020204" charset="-122"/>
            </a:endParaRPr>
          </a:p>
          <a:p>
            <a:pPr eaLnBrk="0" hangingPunct="0">
              <a:lnSpc>
                <a:spcPts val="3300"/>
              </a:lnSpc>
            </a:pPr>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00B050"/>
                </a:solidFill>
                <a:latin typeface="微软雅黑" panose="020B0503020204020204" charset="-122"/>
                <a:ea typeface="微软雅黑" panose="020B0503020204020204" charset="-122"/>
              </a:rPr>
              <a:t>问</a:t>
            </a:r>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262626"/>
                </a:solidFill>
                <a:latin typeface="微软雅黑" panose="020B0503020204020204" charset="-122"/>
                <a:ea typeface="微软雅黑" panose="020B0503020204020204" charset="-122"/>
              </a:rPr>
              <a:t>图②救济方式有何积极作用？</a:t>
            </a:r>
            <a:endParaRPr lang="zh-CN" altLang="en-US" sz="2400" b="1" dirty="0">
              <a:solidFill>
                <a:srgbClr val="262626"/>
              </a:solidFill>
              <a:latin typeface="微软雅黑" panose="020B0503020204020204" charset="-122"/>
              <a:ea typeface="微软雅黑" panose="020B0503020204020204" charset="-122"/>
            </a:endParaRPr>
          </a:p>
        </p:txBody>
      </p:sp>
      <p:sp>
        <p:nvSpPr>
          <p:cNvPr id="6" name="Text Box 5"/>
          <p:cNvSpPr txBox="1"/>
          <p:nvPr/>
        </p:nvSpPr>
        <p:spPr>
          <a:xfrm>
            <a:off x="4433888" y="1587500"/>
            <a:ext cx="1027113" cy="460375"/>
          </a:xfrm>
          <a:prstGeom prst="rect">
            <a:avLst/>
          </a:prstGeom>
          <a:noFill/>
          <a:ln w="9525">
            <a:noFill/>
          </a:ln>
        </p:spPr>
        <p:txBody>
          <a:bodyPr wrap="square">
            <a:spAutoFit/>
          </a:bodyPr>
          <a:p>
            <a:pPr fontAlgn="auto"/>
            <a:r>
              <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直接</a:t>
            </a:r>
            <a:endPar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2" name="Text Box 5"/>
          <p:cNvSpPr txBox="1"/>
          <p:nvPr/>
        </p:nvSpPr>
        <p:spPr>
          <a:xfrm>
            <a:off x="3506788" y="1981200"/>
            <a:ext cx="1514475" cy="460375"/>
          </a:xfrm>
          <a:prstGeom prst="rect">
            <a:avLst/>
          </a:prstGeom>
          <a:noFill/>
          <a:ln w="9525">
            <a:noFill/>
          </a:ln>
        </p:spPr>
        <p:txBody>
          <a:bodyPr wrap="square">
            <a:spAutoFit/>
          </a:bodyPr>
          <a:p>
            <a:pPr fontAlgn="auto"/>
            <a:r>
              <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以工代赈</a:t>
            </a:r>
            <a:endPar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
        <p:nvSpPr>
          <p:cNvPr id="14342" name="矩形 6"/>
          <p:cNvSpPr/>
          <p:nvPr/>
        </p:nvSpPr>
        <p:spPr>
          <a:xfrm>
            <a:off x="1587500" y="3527425"/>
            <a:ext cx="8969375" cy="460375"/>
          </a:xfrm>
          <a:prstGeom prst="rect">
            <a:avLst/>
          </a:prstGeom>
          <a:noFill/>
          <a:ln w="9525">
            <a:noFill/>
          </a:ln>
        </p:spPr>
        <p:txBody>
          <a:bodyPr wrap="square">
            <a:spAutoFit/>
          </a:bodyPr>
          <a:p>
            <a:pPr eaLnBrk="0" fontAlgn="auto" hangingPunct="0">
              <a:lnSpc>
                <a:spcPct val="100000"/>
              </a:lnSpc>
            </a:pPr>
            <a:r>
              <a:rPr lang="zh-CN" altLang="en-US" sz="2400" b="1" strike="noStrike" noProof="1" dirty="0">
                <a:solidFill>
                  <a:srgbClr val="00B050"/>
                </a:solidFill>
                <a:latin typeface="微软雅黑" panose="020B0503020204020204" charset="-122"/>
                <a:ea typeface="微软雅黑" panose="020B0503020204020204" charset="-122"/>
                <a:cs typeface="+mn-cs"/>
              </a:rPr>
              <a:t>答：</a:t>
            </a:r>
            <a:r>
              <a:rPr lang="zh-CN" altLang="en-US"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增加就业，刺激消费，稳定社会。</a:t>
            </a:r>
            <a:endParaRPr lang="zh-CN" altLang="en-US" sz="2400" strike="noStrike" noProof="1" dirty="0">
              <a:solidFill>
                <a:srgbClr val="FF3300"/>
              </a:solidFill>
              <a:latin typeface="微软雅黑" panose="020B0503020204020204" charset="-122"/>
              <a:ea typeface="微软雅黑" panose="020B0503020204020204" charset="-122"/>
            </a:endParaRPr>
          </a:p>
        </p:txBody>
      </p:sp>
      <p:sp>
        <p:nvSpPr>
          <p:cNvPr id="26632" name="矩形 9"/>
          <p:cNvSpPr/>
          <p:nvPr/>
        </p:nvSpPr>
        <p:spPr>
          <a:xfrm>
            <a:off x="1585913" y="3940175"/>
            <a:ext cx="9020175" cy="1568450"/>
          </a:xfrm>
          <a:prstGeom prst="rect">
            <a:avLst/>
          </a:prstGeom>
          <a:noFill/>
          <a:ln w="9525">
            <a:noFill/>
          </a:ln>
        </p:spPr>
        <p:txBody>
          <a:bodyPr wrap="square" anchor="t">
            <a:spAutoFit/>
          </a:bodyPr>
          <a:p>
            <a:pPr eaLnBrk="0" hangingPunct="0"/>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00B050"/>
                </a:solidFill>
                <a:latin typeface="微软雅黑" panose="020B0503020204020204" charset="-122"/>
                <a:ea typeface="微软雅黑" panose="020B0503020204020204" charset="-122"/>
              </a:rPr>
              <a:t>史料</a:t>
            </a:r>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262626"/>
                </a:solidFill>
                <a:latin typeface="微软雅黑" panose="020B0503020204020204" charset="-122"/>
                <a:ea typeface="微软雅黑" panose="020B0503020204020204" charset="-122"/>
              </a:rPr>
              <a:t>工业方面罗斯福颁布</a:t>
            </a:r>
            <a:r>
              <a:rPr lang="en-US" altLang="zh-CN" sz="2400" b="1" dirty="0">
                <a:solidFill>
                  <a:srgbClr val="262626"/>
                </a:solidFill>
                <a:latin typeface="微软雅黑" panose="020B0503020204020204" charset="-122"/>
                <a:ea typeface="微软雅黑" panose="020B0503020204020204" charset="-122"/>
              </a:rPr>
              <a:t>《</a:t>
            </a:r>
            <a:r>
              <a:rPr lang="zh-CN" altLang="en-US" sz="2400" b="1" dirty="0">
                <a:solidFill>
                  <a:srgbClr val="262626"/>
                </a:solidFill>
                <a:latin typeface="微软雅黑" panose="020B0503020204020204" charset="-122"/>
                <a:ea typeface="微软雅黑" panose="020B0503020204020204" charset="-122"/>
              </a:rPr>
              <a:t>全国工业复兴法</a:t>
            </a:r>
            <a:r>
              <a:rPr lang="en-US" altLang="zh-CN" sz="2400" b="1" dirty="0">
                <a:solidFill>
                  <a:srgbClr val="262626"/>
                </a:solidFill>
                <a:latin typeface="微软雅黑" panose="020B0503020204020204" charset="-122"/>
                <a:ea typeface="微软雅黑" panose="020B0503020204020204" charset="-122"/>
              </a:rPr>
              <a:t>》</a:t>
            </a:r>
            <a:r>
              <a:rPr lang="zh-CN" altLang="en-US" sz="2400" b="1" dirty="0">
                <a:solidFill>
                  <a:srgbClr val="262626"/>
                </a:solidFill>
                <a:latin typeface="微软雅黑" panose="020B0503020204020204" charset="-122"/>
                <a:ea typeface="微软雅黑" panose="020B0503020204020204" charset="-122"/>
              </a:rPr>
              <a:t>，其内容之一是适当提高劳工地位，改善劳工待遇等社会保障措施。</a:t>
            </a:r>
            <a:endParaRPr lang="zh-CN" altLang="en-US" sz="2400" b="1" dirty="0">
              <a:solidFill>
                <a:srgbClr val="262626"/>
              </a:solidFill>
              <a:latin typeface="微软雅黑" panose="020B0503020204020204" charset="-122"/>
              <a:ea typeface="微软雅黑" panose="020B0503020204020204" charset="-122"/>
            </a:endParaRPr>
          </a:p>
          <a:p>
            <a:pPr eaLnBrk="0" hangingPunct="0"/>
            <a:r>
              <a:rPr lang="en-US" altLang="zh-CN" sz="2400" b="1" dirty="0">
                <a:solidFill>
                  <a:srgbClr val="00B05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00B050"/>
                </a:solidFill>
                <a:latin typeface="微软雅黑" panose="020B0503020204020204" charset="-122"/>
                <a:ea typeface="微软雅黑" panose="020B0503020204020204" charset="-122"/>
                <a:sym typeface="宋体" panose="02010600030101010101" pitchFamily="2" charset="-122"/>
              </a:rPr>
              <a:t>问</a:t>
            </a:r>
            <a:r>
              <a:rPr lang="en-US" altLang="zh-CN" sz="2400" b="1" dirty="0">
                <a:solidFill>
                  <a:srgbClr val="00B050"/>
                </a:solidFill>
                <a:latin typeface="微软雅黑" panose="020B0503020204020204" charset="-122"/>
                <a:ea typeface="微软雅黑" panose="020B0503020204020204" charset="-122"/>
                <a:sym typeface="宋体" panose="02010600030101010101" pitchFamily="2" charset="-122"/>
              </a:rPr>
              <a:t>]</a:t>
            </a:r>
            <a:r>
              <a:rPr lang="en-US" altLang="zh-CN" sz="2400" b="1" dirty="0">
                <a:solidFill>
                  <a:srgbClr val="262626"/>
                </a:solidFill>
                <a:latin typeface="微软雅黑" panose="020B0503020204020204" charset="-122"/>
                <a:ea typeface="微软雅黑" panose="020B0503020204020204" charset="-122"/>
              </a:rPr>
              <a:t>(1)《</a:t>
            </a:r>
            <a:r>
              <a:rPr lang="zh-CN" altLang="en-US" sz="2400" b="1" dirty="0">
                <a:solidFill>
                  <a:srgbClr val="262626"/>
                </a:solidFill>
                <a:latin typeface="微软雅黑" panose="020B0503020204020204" charset="-122"/>
                <a:ea typeface="微软雅黑" panose="020B0503020204020204" charset="-122"/>
              </a:rPr>
              <a:t>全国工业复兴法</a:t>
            </a:r>
            <a:r>
              <a:rPr lang="en-US" altLang="zh-CN" sz="2400" b="1" dirty="0">
                <a:solidFill>
                  <a:srgbClr val="262626"/>
                </a:solidFill>
                <a:latin typeface="微软雅黑" panose="020B0503020204020204" charset="-122"/>
                <a:ea typeface="微软雅黑" panose="020B0503020204020204" charset="-122"/>
              </a:rPr>
              <a:t>》</a:t>
            </a:r>
            <a:r>
              <a:rPr lang="zh-CN" altLang="en-US" sz="2400" b="1" dirty="0">
                <a:solidFill>
                  <a:srgbClr val="262626"/>
                </a:solidFill>
                <a:latin typeface="微软雅黑" panose="020B0503020204020204" charset="-122"/>
                <a:ea typeface="微软雅黑" panose="020B0503020204020204" charset="-122"/>
              </a:rPr>
              <a:t>旨在复兴美国工业，但为什么涉及社会保障问题？</a:t>
            </a:r>
            <a:endParaRPr lang="zh-CN" altLang="en-US" sz="2400" b="1" dirty="0">
              <a:solidFill>
                <a:srgbClr val="262626"/>
              </a:solidFill>
              <a:latin typeface="微软雅黑" panose="020B0503020204020204" charset="-122"/>
              <a:ea typeface="微软雅黑" panose="020B0503020204020204" charset="-122"/>
            </a:endParaRPr>
          </a:p>
        </p:txBody>
      </p:sp>
      <p:sp>
        <p:nvSpPr>
          <p:cNvPr id="11" name="矩形 10"/>
          <p:cNvSpPr/>
          <p:nvPr/>
        </p:nvSpPr>
        <p:spPr>
          <a:xfrm>
            <a:off x="1587500" y="5397500"/>
            <a:ext cx="8969375" cy="460375"/>
          </a:xfrm>
          <a:prstGeom prst="rect">
            <a:avLst/>
          </a:prstGeom>
          <a:noFill/>
          <a:ln w="9525">
            <a:noFill/>
          </a:ln>
        </p:spPr>
        <p:txBody>
          <a:bodyPr wrap="square">
            <a:spAutoFit/>
          </a:bodyPr>
          <a:p>
            <a:pPr eaLnBrk="0" fontAlgn="auto" hangingPunct="0"/>
            <a:r>
              <a:rPr lang="zh-CN" altLang="en-US" sz="2400" b="1" strike="noStrike" noProof="1" dirty="0">
                <a:solidFill>
                  <a:srgbClr val="00B050"/>
                </a:solidFill>
                <a:latin typeface="微软雅黑" panose="020B0503020204020204" charset="-122"/>
                <a:ea typeface="微软雅黑" panose="020B0503020204020204" charset="-122"/>
                <a:cs typeface="+mn-cs"/>
              </a:rPr>
              <a:t>答：</a:t>
            </a:r>
            <a:r>
              <a:rPr lang="zh-CN" altLang="en-US" sz="2400" b="1" strike="noStrike"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rPr>
              <a:t>缓和社会矛盾，稳定社会秩序；促进经济恢复。</a:t>
            </a:r>
            <a:endParaRPr lang="zh-CN" altLang="en-US" sz="2400" strike="noStrike" noProof="1" dirty="0">
              <a:solidFill>
                <a:srgbClr val="FF3300"/>
              </a:solidFill>
              <a:latin typeface="微软雅黑" panose="020B0503020204020204" charset="-122"/>
              <a:ea typeface="微软雅黑" panose="020B0503020204020204" charset="-122"/>
            </a:endParaRPr>
          </a:p>
        </p:txBody>
      </p:sp>
      <p:sp>
        <p:nvSpPr>
          <p:cNvPr id="26634" name="矩形 15"/>
          <p:cNvSpPr/>
          <p:nvPr/>
        </p:nvSpPr>
        <p:spPr>
          <a:xfrm>
            <a:off x="1587500" y="5857875"/>
            <a:ext cx="9020175" cy="460375"/>
          </a:xfrm>
          <a:prstGeom prst="rect">
            <a:avLst/>
          </a:prstGeom>
          <a:noFill/>
          <a:ln w="9525">
            <a:noFill/>
          </a:ln>
        </p:spPr>
        <p:txBody>
          <a:bodyPr wrap="square" anchor="t">
            <a:spAutoFit/>
          </a:bodyPr>
          <a:p>
            <a:pPr eaLnBrk="0" hangingPunct="0"/>
            <a:r>
              <a:rPr lang="en-US" altLang="zh-CN" sz="2400" b="1" dirty="0">
                <a:solidFill>
                  <a:srgbClr val="262626"/>
                </a:solidFill>
                <a:latin typeface="微软雅黑" panose="020B0503020204020204" charset="-122"/>
                <a:ea typeface="微软雅黑" panose="020B0503020204020204" charset="-122"/>
              </a:rPr>
              <a:t>(2)</a:t>
            </a:r>
            <a:r>
              <a:rPr lang="zh-CN" altLang="en-US" sz="2400" b="1" dirty="0">
                <a:solidFill>
                  <a:srgbClr val="262626"/>
                </a:solidFill>
                <a:latin typeface="微软雅黑" panose="020B0503020204020204" charset="-122"/>
                <a:ea typeface="微软雅黑" panose="020B0503020204020204" charset="-122"/>
              </a:rPr>
              <a:t>“新政”的一系列措施主要是通过</a:t>
            </a:r>
            <a:r>
              <a:rPr lang="zh-CN" altLang="en-US" sz="2400" b="1" u="sng" dirty="0">
                <a:solidFill>
                  <a:srgbClr val="262626"/>
                </a:solidFill>
                <a:latin typeface="微软雅黑" panose="020B0503020204020204" charset="-122"/>
                <a:ea typeface="微软雅黑" panose="020B0503020204020204" charset="-122"/>
              </a:rPr>
              <a:t>                </a:t>
            </a:r>
            <a:r>
              <a:rPr lang="zh-CN" altLang="en-US" sz="2400" b="1" dirty="0">
                <a:solidFill>
                  <a:srgbClr val="262626"/>
                </a:solidFill>
                <a:latin typeface="微软雅黑" panose="020B0503020204020204" charset="-122"/>
                <a:ea typeface="微软雅黑" panose="020B0503020204020204" charset="-122"/>
              </a:rPr>
              <a:t>方式建立的。</a:t>
            </a:r>
            <a:endParaRPr lang="zh-CN" altLang="en-US" sz="2400" b="1" dirty="0">
              <a:solidFill>
                <a:srgbClr val="262626"/>
              </a:solidFill>
              <a:latin typeface="微软雅黑" panose="020B0503020204020204" charset="-122"/>
              <a:ea typeface="微软雅黑" panose="020B0503020204020204" charset="-122"/>
            </a:endParaRPr>
          </a:p>
        </p:txBody>
      </p:sp>
      <p:sp>
        <p:nvSpPr>
          <p:cNvPr id="3" name="Text Box 5"/>
          <p:cNvSpPr txBox="1"/>
          <p:nvPr/>
        </p:nvSpPr>
        <p:spPr>
          <a:xfrm>
            <a:off x="6669088" y="5857875"/>
            <a:ext cx="1514475" cy="460375"/>
          </a:xfrm>
          <a:prstGeom prst="rect">
            <a:avLst/>
          </a:prstGeom>
          <a:noFill/>
          <a:ln w="9525">
            <a:noFill/>
          </a:ln>
        </p:spPr>
        <p:txBody>
          <a:bodyPr wrap="square">
            <a:spAutoFit/>
          </a:bodyPr>
          <a:p>
            <a:pPr fontAlgn="auto"/>
            <a:r>
              <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rPr>
              <a:t>国家立法</a:t>
            </a:r>
            <a:endParaRPr lang="zh-CN" altLang="en-US" sz="24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500"/>
                                        <p:tgtEl>
                                          <p:spTgt spid="14342"/>
                                        </p:tgtEl>
                                      </p:cBhvr>
                                    </p:animEffect>
                                    <p:anim calcmode="lin" valueType="num">
                                      <p:cBhvr>
                                        <p:cTn id="20" dur="500" fill="hold"/>
                                        <p:tgtEl>
                                          <p:spTgt spid="14342"/>
                                        </p:tgtEl>
                                        <p:attrNameLst>
                                          <p:attrName>ppt_x</p:attrName>
                                        </p:attrNameLst>
                                      </p:cBhvr>
                                      <p:tavLst>
                                        <p:tav tm="0">
                                          <p:val>
                                            <p:strVal val="#ppt_x"/>
                                          </p:val>
                                        </p:tav>
                                        <p:tav tm="100000">
                                          <p:val>
                                            <p:strVal val="#ppt_x"/>
                                          </p:val>
                                        </p:tav>
                                      </p:tavLst>
                                    </p:anim>
                                    <p:anim calcmode="lin" valueType="num">
                                      <p:cBhvr>
                                        <p:cTn id="21" dur="5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4342" grpId="0"/>
      <p:bldP spid="11"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33388"/>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要注意的几个知识点</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1383665"/>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1.</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四点内容主要包括救济、复兴和改革三个方面，（三R）新政第一阶段着重调整与复兴经济，第二阶段着重进行改革，而救济则贯穿整个过程；</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
        <p:nvSpPr>
          <p:cNvPr id="2" name="文本框 1"/>
          <p:cNvSpPr txBox="1"/>
          <p:nvPr/>
        </p:nvSpPr>
        <p:spPr>
          <a:xfrm>
            <a:off x="1597025" y="2354263"/>
            <a:ext cx="8997950" cy="1999615"/>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2.</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注意法律的颁布时间；</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a:p>
            <a:pPr algn="just"/>
            <a:r>
              <a:rPr lang="zh-CN" altLang="en-US" sz="2400" b="1" dirty="0">
                <a:latin typeface="Arial" panose="020B0604020202020204" pitchFamily="34" charset="0"/>
                <a:ea typeface="华文中宋" panose="02010600040101010101" charset="-122"/>
                <a:sym typeface="宋体" panose="02010600030101010101" pitchFamily="2" charset="-122"/>
              </a:rPr>
              <a:t>1933</a:t>
            </a:r>
            <a:r>
              <a:rPr lang="zh-CN" altLang="en-US" sz="2400" b="1" dirty="0">
                <a:latin typeface="华文中宋" panose="02010600040101010101" charset="-122"/>
                <a:ea typeface="华文中宋" panose="02010600040101010101" charset="-122"/>
                <a:sym typeface="宋体" panose="02010600030101010101" pitchFamily="2" charset="-122"/>
              </a:rPr>
              <a:t>年《紧急银行法》 、《农业调整法》、《紧急救济法 》、《工业复兴法》</a:t>
            </a:r>
            <a:endParaRPr lang="zh-CN" altLang="en-US" sz="2400" b="1" dirty="0">
              <a:latin typeface="华文中宋" panose="02010600040101010101" charset="-122"/>
              <a:ea typeface="华文中宋" panose="02010600040101010101" charset="-122"/>
              <a:sym typeface="宋体" panose="02010600030101010101" pitchFamily="2" charset="-122"/>
            </a:endParaRPr>
          </a:p>
          <a:p>
            <a:pPr algn="just"/>
            <a:r>
              <a:rPr lang="zh-CN" altLang="en-US" sz="2400" b="1" dirty="0">
                <a:latin typeface="Arial" panose="020B0604020202020204" pitchFamily="34" charset="0"/>
                <a:ea typeface="华文中宋" panose="02010600040101010101" charset="-122"/>
                <a:sym typeface="宋体" panose="02010600030101010101" pitchFamily="2" charset="-122"/>
              </a:rPr>
              <a:t>1935</a:t>
            </a:r>
            <a:r>
              <a:rPr lang="zh-CN" altLang="en-US" sz="2400" b="1" dirty="0">
                <a:latin typeface="华文中宋" panose="02010600040101010101" charset="-122"/>
                <a:ea typeface="华文中宋" panose="02010600040101010101" charset="-122"/>
                <a:sym typeface="宋体" panose="02010600030101010101" pitchFamily="2" charset="-122"/>
              </a:rPr>
              <a:t>年《社会保险法》、《全国劳工关系法》、《公平劳动标准法》 ， </a:t>
            </a:r>
            <a:endParaRPr lang="zh-CN" altLang="en-US" sz="2400" b="1" dirty="0">
              <a:latin typeface="华文中宋" panose="02010600040101010101" charset="-122"/>
              <a:ea typeface="华文中宋" panose="02010600040101010101" charset="-122"/>
              <a:sym typeface="宋体" panose="02010600030101010101" pitchFamily="2" charset="-122"/>
            </a:endParaRPr>
          </a:p>
        </p:txBody>
      </p:sp>
      <p:sp>
        <p:nvSpPr>
          <p:cNvPr id="4" name="文本框 3"/>
          <p:cNvSpPr txBox="1"/>
          <p:nvPr/>
        </p:nvSpPr>
        <p:spPr>
          <a:xfrm>
            <a:off x="1597025" y="4352925"/>
            <a:ext cx="8997950" cy="521970"/>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3.</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新政结果导致国家开支显著增加；</a:t>
            </a:r>
            <a:endParaRPr lang="zh-CN" altLang="en-US" sz="2400" b="1" dirty="0">
              <a:latin typeface="华文中宋" panose="02010600040101010101" charset="-122"/>
              <a:ea typeface="华文中宋" panose="02010600040101010101" charset="-122"/>
              <a:sym typeface="宋体" panose="02010600030101010101" pitchFamily="2" charset="-122"/>
            </a:endParaRPr>
          </a:p>
        </p:txBody>
      </p:sp>
      <p:sp>
        <p:nvSpPr>
          <p:cNvPr id="5" name="文本框 4"/>
          <p:cNvSpPr txBox="1"/>
          <p:nvPr/>
        </p:nvSpPr>
        <p:spPr>
          <a:xfrm>
            <a:off x="1597025" y="5133975"/>
            <a:ext cx="8997950" cy="521970"/>
          </a:xfrm>
          <a:prstGeom prst="rect">
            <a:avLst/>
          </a:prstGeom>
          <a:noFill/>
          <a:ln w="9525">
            <a:noFill/>
          </a:ln>
        </p:spPr>
        <p:txBody>
          <a:bodyPr wrap="square" anchor="t">
            <a:spAutoFit/>
          </a:bodyPr>
          <a:p>
            <a:pPr algn="just"/>
            <a:r>
              <a:rPr lang="en-US" altLang="zh-CN" sz="2800" b="1" dirty="0">
                <a:solidFill>
                  <a:srgbClr val="0000FF"/>
                </a:solidFill>
                <a:latin typeface="微软雅黑" panose="020B0503020204020204" charset="-122"/>
                <a:ea typeface="微软雅黑" panose="020B0503020204020204" charset="-122"/>
                <a:sym typeface="宋体" panose="02010600030101010101" pitchFamily="2" charset="-122"/>
              </a:rPr>
              <a:t>4.</a:t>
            </a:r>
            <a:r>
              <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rPr>
              <a:t>真正摆脱危机是二战。</a:t>
            </a:r>
            <a:endParaRPr lang="zh-CN" altLang="en-US" sz="2800" b="1" dirty="0">
              <a:solidFill>
                <a:srgbClr val="0000FF"/>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miter/>
          </a:ln>
          <a:extLst>
            <a:ext uri="{909E8E84-426E-40DD-AFC4-6F175D3DCCD1}">
              <a14:hiddenFill xmlns:a14="http://schemas.microsoft.com/office/drawing/2010/main">
                <a:solidFill>
                  <a:schemeClr val="bg1"/>
                </a:solidFill>
              </a14:hiddenFill>
            </a:ext>
          </a:extLst>
        </p:spPr>
        <p:txBody>
          <a:bodyPr vert="horz" wrap="square" anchor="t">
            <a:spAutoFit/>
          </a:bodyPr>
          <a:p>
            <a:pPr lvl="0" algn="just" fontAlgn="base"/>
            <a:r>
              <a:rPr lang="zh-CN" altLang="en-US" sz="3200" b="1" strike="noStrike" noProof="1" dirty="0">
                <a:effectLst/>
                <a:latin typeface="华文中宋" panose="02010600040101010101" charset="-122"/>
                <a:ea typeface="华文中宋" panose="02010600040101010101" charset="-122"/>
                <a:cs typeface="+mn-ea"/>
                <a:sym typeface="Arial" panose="020B0604020202020204" pitchFamily="34" charset="0"/>
              </a:rPr>
              <a:t>（三）特点：</a:t>
            </a:r>
            <a:r>
              <a:rPr lang="zh-CN" altLang="en-US"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（新政中</a:t>
            </a:r>
            <a:r>
              <a:rPr lang="en-US" altLang="zh-CN"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新</a:t>
            </a:r>
            <a:r>
              <a:rPr lang="en-US" altLang="zh-CN"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表现）</a:t>
            </a:r>
            <a:endParaRPr lang="zh-CN" altLang="en-US" sz="2400" b="1" strike="noStrike" noProof="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9219" name="文本框 10242"/>
          <p:cNvSpPr txBox="1"/>
          <p:nvPr/>
        </p:nvSpPr>
        <p:spPr bwMode="auto">
          <a:xfrm>
            <a:off x="1587500" y="1571625"/>
            <a:ext cx="9001125"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1.新的特点：</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保持资本主义的自由企业制度，政府对经济进行全面干预，以缓和国内阶级矛盾；</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14341" name="文本框 15365"/>
          <p:cNvSpPr txBox="1"/>
          <p:nvPr/>
        </p:nvSpPr>
        <p:spPr bwMode="auto">
          <a:xfrm>
            <a:off x="1587500" y="2525713"/>
            <a:ext cx="9020175"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2.新的起点：</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罗斯福新政把美国的私人垄断资本主义推向国家垄断资本主义；</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2" name="文本框 15365"/>
          <p:cNvSpPr txBox="1"/>
          <p:nvPr/>
        </p:nvSpPr>
        <p:spPr bwMode="auto">
          <a:xfrm>
            <a:off x="1587500" y="3478213"/>
            <a:ext cx="902017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.新的模式：</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开创国家干预经济发展的新模式；</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3" name="文本框 15365"/>
          <p:cNvSpPr txBox="1"/>
          <p:nvPr/>
        </p:nvSpPr>
        <p:spPr bwMode="auto">
          <a:xfrm>
            <a:off x="1587500" y="4000500"/>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.新的政策：</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实行国家干预经济的政策，放弃传统的自由放任政策；</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15369" name="矩形 9"/>
          <p:cNvSpPr/>
          <p:nvPr/>
        </p:nvSpPr>
        <p:spPr>
          <a:xfrm>
            <a:off x="1587500" y="5049838"/>
            <a:ext cx="9020175" cy="829945"/>
          </a:xfrm>
          <a:prstGeom prst="rect">
            <a:avLst/>
          </a:prstGeom>
          <a:noFill/>
          <a:ln w="9525">
            <a:noFill/>
          </a:ln>
        </p:spPr>
        <p:txBody>
          <a:bodyPr wrap="square" anchor="t">
            <a:spAutoFit/>
          </a:bodyPr>
          <a:p>
            <a:pPr eaLnBrk="0" hangingPunct="0"/>
            <a:r>
              <a:rPr lang="en-US" altLang="zh-CN" sz="2400" b="1" dirty="0">
                <a:solidFill>
                  <a:srgbClr val="00B05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00B050"/>
                </a:solidFill>
                <a:latin typeface="微软雅黑" panose="020B0503020204020204" charset="-122"/>
                <a:ea typeface="微软雅黑" panose="020B0503020204020204" charset="-122"/>
                <a:sym typeface="宋体" panose="02010600030101010101" pitchFamily="2" charset="-122"/>
              </a:rPr>
              <a:t>判断</a:t>
            </a:r>
            <a:r>
              <a:rPr lang="en-US" altLang="zh-CN" sz="2400" b="1" dirty="0">
                <a:solidFill>
                  <a:srgbClr val="00B05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000000"/>
                </a:solidFill>
                <a:latin typeface="微软雅黑" panose="020B0503020204020204" charset="-122"/>
                <a:ea typeface="微软雅黑" panose="020B0503020204020204" charset="-122"/>
              </a:rPr>
              <a:t>罗斯福新政开创了国家干预经济的新模式，资本主义世界经济迎来国家垄断资本主义新时期。（    ）</a:t>
            </a:r>
            <a:endParaRPr lang="zh-CN" altLang="en-US" sz="2400" b="1" dirty="0">
              <a:solidFill>
                <a:srgbClr val="000000"/>
              </a:solidFill>
              <a:latin typeface="微软雅黑" panose="020B0503020204020204" charset="-122"/>
              <a:ea typeface="微软雅黑" panose="020B0503020204020204" charset="-122"/>
            </a:endParaRPr>
          </a:p>
        </p:txBody>
      </p:sp>
      <p:sp>
        <p:nvSpPr>
          <p:cNvPr id="20" name="矩形 17"/>
          <p:cNvSpPr>
            <a:spLocks noChangeArrowheads="1"/>
          </p:cNvSpPr>
          <p:nvPr/>
        </p:nvSpPr>
        <p:spPr bwMode="auto">
          <a:xfrm>
            <a:off x="6480175" y="5424488"/>
            <a:ext cx="432435" cy="521970"/>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dirty="0" smtClean="0">
                <a:ln>
                  <a:noFill/>
                </a:ln>
                <a:solidFill>
                  <a:srgbClr val="FF3300"/>
                </a:solidFill>
                <a:effectLst/>
                <a:uLnTx/>
                <a:uFillTx/>
                <a:latin typeface="微软雅黑" panose="020B0503020204020204" charset="-122"/>
                <a:ea typeface="微软雅黑" panose="020B0503020204020204" charset="-122"/>
                <a:cs typeface="+mn-cs"/>
              </a:rPr>
              <a:t>√</a:t>
            </a:r>
            <a:endParaRPr kumimoji="0" lang="zh-CN" altLang="en-US" sz="2000" b="0" i="0" u="none" strike="noStrike" kern="0" cap="none" spc="0" normalizeH="0" baseline="0" noProof="0" dirty="0" smtClean="0">
              <a:ln>
                <a:noFill/>
              </a:ln>
              <a:solidFill>
                <a:srgbClr val="FF33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p:tgtEl>
                                          <p:spTgt spid="9219"/>
                                        </p:tgtEl>
                                        <p:attrNameLst>
                                          <p:attrName>ppt_y</p:attrName>
                                        </p:attrNameLst>
                                      </p:cBhvr>
                                      <p:tavLst>
                                        <p:tav tm="0">
                                          <p:val>
                                            <p:strVal val="#ppt_y+#ppt_h*1.125000"/>
                                          </p:val>
                                        </p:tav>
                                        <p:tav tm="100000">
                                          <p:val>
                                            <p:strVal val="#ppt_y"/>
                                          </p:val>
                                        </p:tav>
                                      </p:tavLst>
                                    </p:anim>
                                    <p:animEffect transition="in" filter="wipe(up)">
                                      <p:cBhvr>
                                        <p:cTn id="14" dur="5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slide(fromBottom)">
                                      <p:cBhvr>
                                        <p:cTn id="19" dur="5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Bottom)">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Bottom)">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5369"/>
                                        </p:tgtEl>
                                        <p:attrNameLst>
                                          <p:attrName>style.visibility</p:attrName>
                                        </p:attrNameLst>
                                      </p:cBhvr>
                                      <p:to>
                                        <p:strVal val="visible"/>
                                      </p:to>
                                    </p:set>
                                    <p:anim calcmode="lin" valueType="num">
                                      <p:cBhvr>
                                        <p:cTn id="34" dur="500"/>
                                        <p:tgtEl>
                                          <p:spTgt spid="15369"/>
                                        </p:tgtEl>
                                        <p:attrNameLst>
                                          <p:attrName>ppt_y</p:attrName>
                                        </p:attrNameLst>
                                      </p:cBhvr>
                                      <p:tavLst>
                                        <p:tav tm="0">
                                          <p:val>
                                            <p:strVal val="#ppt_y+#ppt_h*1.125000"/>
                                          </p:val>
                                        </p:tav>
                                        <p:tav tm="100000">
                                          <p:val>
                                            <p:strVal val="#ppt_y"/>
                                          </p:val>
                                        </p:tav>
                                      </p:tavLst>
                                    </p:anim>
                                    <p:animEffect transition="in" filter="wipe(up)">
                                      <p:cBhvr>
                                        <p:cTn id="35" dur="500"/>
                                        <p:tgtEl>
                                          <p:spTgt spid="153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219" grpId="0" bldLvl="0" animBg="1"/>
      <p:bldP spid="14341" grpId="0" bldLvl="0" animBg="1"/>
      <p:bldP spid="2" grpId="0" bldLvl="0" animBg="1"/>
      <p:bldP spid="3" grpId="0" bldLvl="0" animBg="1"/>
      <p:bldP spid="1536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（四）实质：</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7110" name="文本框 47109"/>
          <p:cNvSpPr txBox="1"/>
          <p:nvPr/>
        </p:nvSpPr>
        <p:spPr bwMode="auto">
          <a:xfrm>
            <a:off x="1585913" y="1587500"/>
            <a:ext cx="9070975"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      在不触动资本主义制度的前提下，资本主义生产关系的局部调整，是资本主义制度的自我调节和完善。 </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15365" name="矩形 5"/>
          <p:cNvSpPr/>
          <p:nvPr/>
        </p:nvSpPr>
        <p:spPr>
          <a:xfrm>
            <a:off x="1581150" y="2846388"/>
            <a:ext cx="8988425" cy="1938020"/>
          </a:xfrm>
          <a:prstGeom prst="rect">
            <a:avLst/>
          </a:prstGeom>
          <a:noFill/>
          <a:ln w="9525">
            <a:noFill/>
          </a:ln>
        </p:spPr>
        <p:txBody>
          <a:bodyPr wrap="square" anchor="t">
            <a:spAutoFit/>
          </a:bodyPr>
          <a:p>
            <a:pPr eaLnBrk="0" hangingPunct="0"/>
            <a:r>
              <a:rPr lang="zh-CN" altLang="en-US" sz="2400" b="1" dirty="0">
                <a:solidFill>
                  <a:srgbClr val="00B050"/>
                </a:solidFill>
                <a:latin typeface="微软雅黑" panose="020B0503020204020204" charset="-122"/>
                <a:ea typeface="微软雅黑" panose="020B0503020204020204" charset="-122"/>
              </a:rPr>
              <a:t>[史料]</a:t>
            </a:r>
            <a:r>
              <a:rPr lang="zh-CN" altLang="en-US" sz="2400" b="1" dirty="0">
                <a:solidFill>
                  <a:srgbClr val="000000"/>
                </a:solidFill>
                <a:latin typeface="微软雅黑" panose="020B0503020204020204" charset="-122"/>
                <a:ea typeface="微软雅黑" panose="020B0503020204020204" charset="-122"/>
              </a:rPr>
              <a:t>作为一个国家，我们拒绝了任何①</a:t>
            </a:r>
            <a:r>
              <a:rPr lang="zh-CN" altLang="en-US" sz="2400" b="1" u="sng" dirty="0">
                <a:solidFill>
                  <a:srgbClr val="000000"/>
                </a:solidFill>
                <a:latin typeface="微软雅黑" panose="020B0503020204020204" charset="-122"/>
                <a:ea typeface="微软雅黑" panose="020B0503020204020204" charset="-122"/>
              </a:rPr>
              <a:t>彻底的革命计划</a:t>
            </a:r>
            <a:r>
              <a:rPr lang="zh-CN" altLang="en-US" sz="2400" b="1" dirty="0">
                <a:solidFill>
                  <a:srgbClr val="000000"/>
                </a:solidFill>
                <a:latin typeface="微软雅黑" panose="020B0503020204020204" charset="-122"/>
                <a:ea typeface="微软雅黑" panose="020B0503020204020204" charset="-122"/>
              </a:rPr>
              <a:t>，为了永远地纠正我们经济制度的严重缺点，我们依靠的是②</a:t>
            </a:r>
            <a:r>
              <a:rPr lang="zh-CN" altLang="en-US" sz="2400" b="1" u="sng" dirty="0">
                <a:solidFill>
                  <a:srgbClr val="000000"/>
                </a:solidFill>
                <a:latin typeface="微软雅黑" panose="020B0503020204020204" charset="-122"/>
                <a:ea typeface="微软雅黑" panose="020B0503020204020204" charset="-122"/>
              </a:rPr>
              <a:t>旧民主秩序的新运用</a:t>
            </a:r>
            <a:r>
              <a:rPr lang="zh-CN" altLang="en-US" sz="2400" b="1" dirty="0">
                <a:solidFill>
                  <a:srgbClr val="000000"/>
                </a:solidFill>
                <a:latin typeface="微软雅黑" panose="020B0503020204020204" charset="-122"/>
                <a:ea typeface="微软雅黑" panose="020B0503020204020204" charset="-122"/>
              </a:rPr>
              <a:t>。</a:t>
            </a:r>
            <a:r>
              <a:rPr lang="en-US" altLang="zh-CN" sz="2400" b="1" dirty="0">
                <a:solidFill>
                  <a:srgbClr val="000000"/>
                </a:solidFill>
                <a:latin typeface="微软雅黑" panose="020B0503020204020204" charset="-122"/>
                <a:ea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rPr>
              <a:t>罗斯福</a:t>
            </a:r>
            <a:endParaRPr lang="en-US" altLang="zh-CN" sz="2400" b="1" dirty="0">
              <a:solidFill>
                <a:srgbClr val="000000"/>
              </a:solidFill>
              <a:latin typeface="微软雅黑" panose="020B0503020204020204" charset="-122"/>
              <a:ea typeface="微软雅黑" panose="020B0503020204020204" charset="-122"/>
            </a:endParaRPr>
          </a:p>
          <a:p>
            <a:pPr eaLnBrk="0" hangingPunct="0"/>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00B050"/>
                </a:solidFill>
                <a:latin typeface="微软雅黑" panose="020B0503020204020204" charset="-122"/>
                <a:ea typeface="微软雅黑" panose="020B0503020204020204" charset="-122"/>
              </a:rPr>
              <a:t>问</a:t>
            </a:r>
            <a:r>
              <a:rPr lang="en-US" altLang="zh-CN" sz="2400" b="1" dirty="0">
                <a:solidFill>
                  <a:srgbClr val="00B050"/>
                </a:solidFill>
                <a:latin typeface="微软雅黑" panose="020B0503020204020204" charset="-122"/>
                <a:ea typeface="微软雅黑" panose="020B0503020204020204" charset="-122"/>
              </a:rPr>
              <a:t>]</a:t>
            </a:r>
            <a:r>
              <a:rPr lang="en-US" altLang="zh-CN" sz="2400" b="1" dirty="0">
                <a:solidFill>
                  <a:srgbClr val="262626"/>
                </a:solidFill>
                <a:latin typeface="微软雅黑" panose="020B0503020204020204" charset="-122"/>
                <a:ea typeface="微软雅黑" panose="020B0503020204020204" charset="-122"/>
              </a:rPr>
              <a:t>(1)</a:t>
            </a:r>
            <a:r>
              <a:rPr lang="zh-CN" altLang="en-US" sz="2400" b="1" dirty="0">
                <a:solidFill>
                  <a:srgbClr val="262626"/>
                </a:solidFill>
                <a:latin typeface="微软雅黑" panose="020B0503020204020204" charset="-122"/>
                <a:ea typeface="微软雅黑" panose="020B0503020204020204" charset="-122"/>
              </a:rPr>
              <a:t>史料划线①指</a:t>
            </a:r>
            <a:r>
              <a:rPr lang="zh-CN" altLang="en-US" sz="2400" b="1" u="sng" dirty="0">
                <a:solidFill>
                  <a:srgbClr val="262626"/>
                </a:solidFill>
                <a:latin typeface="微软雅黑" panose="020B0503020204020204" charset="-122"/>
                <a:ea typeface="微软雅黑" panose="020B0503020204020204" charset="-122"/>
              </a:rPr>
              <a:t>                                   </a:t>
            </a:r>
            <a:r>
              <a:rPr lang="zh-CN" altLang="en-US" sz="2400" b="1" dirty="0">
                <a:solidFill>
                  <a:srgbClr val="262626"/>
                </a:solidFill>
                <a:latin typeface="微软雅黑" panose="020B0503020204020204" charset="-122"/>
                <a:ea typeface="微软雅黑" panose="020B0503020204020204" charset="-122"/>
              </a:rPr>
              <a:t>体制。</a:t>
            </a:r>
            <a:endParaRPr lang="zh-CN" altLang="en-US" sz="2400" b="1" dirty="0">
              <a:solidFill>
                <a:srgbClr val="262626"/>
              </a:solidFill>
              <a:latin typeface="微软雅黑" panose="020B0503020204020204" charset="-122"/>
              <a:ea typeface="微软雅黑" panose="020B0503020204020204" charset="-122"/>
            </a:endParaRPr>
          </a:p>
          <a:p>
            <a:pPr eaLnBrk="0" hangingPunct="0"/>
            <a:r>
              <a:rPr lang="en-US" altLang="zh-CN" sz="2400" b="1" dirty="0">
                <a:solidFill>
                  <a:srgbClr val="262626"/>
                </a:solidFill>
                <a:latin typeface="微软雅黑" panose="020B0503020204020204" charset="-122"/>
                <a:ea typeface="微软雅黑" panose="020B0503020204020204" charset="-122"/>
              </a:rPr>
              <a:t>(2)</a:t>
            </a:r>
            <a:r>
              <a:rPr lang="zh-CN" altLang="en-US" sz="2400" b="1" dirty="0">
                <a:solidFill>
                  <a:srgbClr val="262626"/>
                </a:solidFill>
                <a:latin typeface="微软雅黑" panose="020B0503020204020204" charset="-122"/>
                <a:ea typeface="微软雅黑" panose="020B0503020204020204" charset="-122"/>
              </a:rPr>
              <a:t>划线②如何理解，表明新政的实质是什么？</a:t>
            </a:r>
            <a:endParaRPr lang="zh-CN" altLang="en-US" sz="2400" b="1" dirty="0">
              <a:solidFill>
                <a:srgbClr val="262626"/>
              </a:solidFill>
              <a:latin typeface="微软雅黑" panose="020B0503020204020204" charset="-122"/>
              <a:ea typeface="微软雅黑" panose="020B0503020204020204" charset="-122"/>
            </a:endParaRPr>
          </a:p>
        </p:txBody>
      </p:sp>
      <p:sp>
        <p:nvSpPr>
          <p:cNvPr id="2" name="矩形 17"/>
          <p:cNvSpPr>
            <a:spLocks noChangeArrowheads="1"/>
          </p:cNvSpPr>
          <p:nvPr/>
        </p:nvSpPr>
        <p:spPr bwMode="auto">
          <a:xfrm>
            <a:off x="1581150" y="4784725"/>
            <a:ext cx="9026525" cy="82994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cap="none" spc="0" normalizeH="0" baseline="0" noProof="1" dirty="0">
                <a:solidFill>
                  <a:srgbClr val="00B050"/>
                </a:solidFill>
                <a:latin typeface="微软雅黑" panose="020B0503020204020204" charset="-122"/>
                <a:ea typeface="微软雅黑" panose="020B0503020204020204" charset="-122"/>
                <a:cs typeface="+mn-cs"/>
              </a:rPr>
              <a:t>答：</a:t>
            </a:r>
            <a:r>
              <a:rPr kumimoji="0" lang="zh-CN" altLang="en-US" sz="2400" b="1" i="0" u="none" strike="noStrike" kern="0" cap="none" spc="0" normalizeH="0" baseline="0" noProof="0" dirty="0" smtClean="0">
                <a:ln>
                  <a:noFill/>
                </a:ln>
                <a:solidFill>
                  <a:srgbClr val="0000FF"/>
                </a:solidFill>
                <a:effectLst/>
                <a:uLnTx/>
                <a:uFillTx/>
                <a:latin typeface="华文中宋" panose="02010600040101010101" charset="-122"/>
                <a:ea typeface="华文中宋" panose="02010600040101010101" charset="-122"/>
                <a:cs typeface="+mn-cs"/>
              </a:rPr>
              <a:t>指坚持资本主义的自由企业制度，在资本主义范围内进行制度调整。</a:t>
            </a:r>
            <a:endParaRPr kumimoji="0" lang="zh-CN" altLang="en-US" sz="2400" b="0" i="0" u="none" strike="noStrike" kern="0" cap="none" spc="0" normalizeH="0" baseline="0" noProof="0" dirty="0" smtClean="0">
              <a:ln>
                <a:noFill/>
              </a:ln>
              <a:solidFill>
                <a:srgbClr val="FF3300"/>
              </a:solidFill>
              <a:effectLst/>
              <a:uLnTx/>
              <a:uFillTx/>
              <a:latin typeface="微软雅黑" panose="020B0503020204020204" charset="-122"/>
              <a:ea typeface="微软雅黑" panose="020B0503020204020204" charset="-122"/>
              <a:cs typeface="+mn-cs"/>
            </a:endParaRPr>
          </a:p>
        </p:txBody>
      </p:sp>
      <p:sp>
        <p:nvSpPr>
          <p:cNvPr id="7" name="矩形 4"/>
          <p:cNvSpPr>
            <a:spLocks noChangeArrowheads="1"/>
          </p:cNvSpPr>
          <p:nvPr/>
        </p:nvSpPr>
        <p:spPr bwMode="auto">
          <a:xfrm>
            <a:off x="4627563" y="3900488"/>
            <a:ext cx="2931795" cy="46037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rgbClr val="0000FF"/>
                </a:solidFill>
                <a:effectLst/>
                <a:uLnTx/>
                <a:uFillTx/>
                <a:latin typeface="华文中宋" panose="02010600040101010101" charset="-122"/>
                <a:ea typeface="华文中宋" panose="02010600040101010101" charset="-122"/>
                <a:cs typeface="+mn-cs"/>
              </a:rPr>
              <a:t>效仿苏联的计划经济</a:t>
            </a:r>
            <a:endParaRPr kumimoji="0" lang="zh-CN" altLang="en-US" sz="2400" b="0" i="0" u="none" strike="noStrike" kern="0" cap="none" spc="0" normalizeH="0" baseline="0" noProof="0" dirty="0" smtClean="0">
              <a:ln>
                <a:noFill/>
              </a:ln>
              <a:solidFill>
                <a:srgbClr val="FF3300"/>
              </a:solidFill>
              <a:effectLst/>
              <a:uLnTx/>
              <a:uFillTx/>
              <a:latin typeface="微软雅黑" panose="020B0503020204020204" charset="-122"/>
              <a:ea typeface="微软雅黑" panose="020B0503020204020204" charset="-122"/>
              <a:cs typeface="+mn-cs"/>
            </a:endParaRPr>
          </a:p>
        </p:txBody>
      </p:sp>
      <p:cxnSp>
        <p:nvCxnSpPr>
          <p:cNvPr id="3" name="直接连接符 2"/>
          <p:cNvCxnSpPr/>
          <p:nvPr/>
        </p:nvCxnSpPr>
        <p:spPr>
          <a:xfrm flipV="1">
            <a:off x="1500188" y="2628900"/>
            <a:ext cx="9069388" cy="31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p:tgtEl>
                                          <p:spTgt spid="15365"/>
                                        </p:tgtEl>
                                        <p:attrNameLst>
                                          <p:attrName>ppt_y</p:attrName>
                                        </p:attrNameLst>
                                      </p:cBhvr>
                                      <p:tavLst>
                                        <p:tav tm="0">
                                          <p:val>
                                            <p:strVal val="#ppt_y+#ppt_h*1.125000"/>
                                          </p:val>
                                        </p:tav>
                                        <p:tav tm="100000">
                                          <p:val>
                                            <p:strVal val="#ppt_y"/>
                                          </p:val>
                                        </p:tav>
                                      </p:tavLst>
                                    </p:anim>
                                    <p:animEffect transition="in" filter="wipe(up)">
                                      <p:cBhvr>
                                        <p:cTn id="14" dur="500"/>
                                        <p:tgtEl>
                                          <p:spTgt spid="1536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7110"/>
                                        </p:tgtEl>
                                        <p:attrNameLst>
                                          <p:attrName>style.visibility</p:attrName>
                                        </p:attrNameLst>
                                      </p:cBhvr>
                                      <p:to>
                                        <p:strVal val="visible"/>
                                      </p:to>
                                    </p:set>
                                    <p:animEffect transition="in" filter="checkerboard(across)">
                                      <p:cBhvr>
                                        <p:cTn id="29"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7110" grpId="0" bldLvl="0" animBg="1"/>
      <p:bldP spid="2" grpId="0"/>
      <p:bldP spid="1536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1593850" y="3500438"/>
            <a:ext cx="8991600" cy="15684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1935</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年，某些批评者对新政“大笔开支”“敲诈富人计划”和“社会主义”不满，批评政府抛弃自由政策，甚至一提到罗斯福的名字都觉得反感。此现象出现主要是因为新政</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a:t>
            </a:r>
            <a:r>
              <a:rPr kumimoji="0" lang="en-US" altLang="zh-CN"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a:t>
            </a:r>
            <a:r>
              <a:rPr kumimoji="0" lang="zh-CN" altLang="en-US"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国家干预经济       </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B</a:t>
            </a:r>
            <a:r>
              <a:rPr kumimoji="0" lang="en-US" altLang="zh-CN"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a:t>
            </a:r>
            <a:r>
              <a:rPr kumimoji="0" lang="zh-CN" altLang="en-US"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缓和劳资矛盾       </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C</a:t>
            </a:r>
            <a:r>
              <a:rPr kumimoji="0" lang="en-US" altLang="zh-CN"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a:t>
            </a:r>
            <a:r>
              <a:rPr kumimoji="0" lang="zh-CN" altLang="en-US"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rPr>
              <a:t>关注弱势群体</a:t>
            </a:r>
            <a:endParaRPr kumimoji="0" lang="zh-CN" altLang="en-US" sz="2400" b="1" i="0" u="none" strike="noStrike" kern="1200" cap="none" spc="0" normalizeH="0" baseline="0" noProof="1" dirty="0">
              <a:solidFill>
                <a:srgbClr val="0000FF"/>
              </a:solidFill>
              <a:latin typeface="华文中宋" panose="02010600040101010101" charset="-122"/>
              <a:ea typeface="华文中宋" panose="02010600040101010101" charset="-122"/>
              <a:cs typeface="华文中宋" panose="02010600040101010101" charset="-122"/>
            </a:endParaRPr>
          </a:p>
        </p:txBody>
      </p:sp>
      <p:sp>
        <p:nvSpPr>
          <p:cNvPr id="15" name="矩形 18"/>
          <p:cNvSpPr>
            <a:spLocks noChangeArrowheads="1"/>
          </p:cNvSpPr>
          <p:nvPr/>
        </p:nvSpPr>
        <p:spPr bwMode="auto">
          <a:xfrm>
            <a:off x="8002588" y="4240213"/>
            <a:ext cx="412115" cy="46037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A</a:t>
            </a:r>
            <a:endPar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0723" name="矩形 7"/>
          <p:cNvSpPr/>
          <p:nvPr/>
        </p:nvSpPr>
        <p:spPr>
          <a:xfrm>
            <a:off x="1593850" y="1003300"/>
            <a:ext cx="9020175" cy="2306955"/>
          </a:xfrm>
          <a:prstGeom prst="rect">
            <a:avLst/>
          </a:prstGeom>
          <a:noFill/>
          <a:ln w="9525">
            <a:noFill/>
          </a:ln>
        </p:spPr>
        <p:txBody>
          <a:bodyPr wrap="square" anchor="t">
            <a:spAutoFit/>
          </a:bodyPr>
          <a:p>
            <a:pPr eaLnBrk="0" hangingPunct="0"/>
            <a:r>
              <a:rPr lang="zh-CN" altLang="en-US" sz="2400" b="1" dirty="0">
                <a:solidFill>
                  <a:srgbClr val="000000"/>
                </a:solidFill>
                <a:latin typeface="微软雅黑" panose="020B0503020204020204" charset="-122"/>
                <a:ea typeface="微软雅黑" panose="020B0503020204020204" charset="-122"/>
              </a:rPr>
              <a:t>有学者指出，罗斯福是一个精明的统治者，他扮演了一个改良主义者的角色，对此理解</a:t>
            </a:r>
            <a:r>
              <a:rPr lang="zh-CN" altLang="en-US" sz="2400" b="1" dirty="0">
                <a:solidFill>
                  <a:srgbClr val="FF3300"/>
                </a:solidFill>
                <a:latin typeface="微软雅黑" panose="020B0503020204020204" charset="-122"/>
                <a:ea typeface="微软雅黑" panose="020B0503020204020204" charset="-122"/>
              </a:rPr>
              <a:t>最</a:t>
            </a:r>
            <a:r>
              <a:rPr lang="zh-CN" altLang="en-US" sz="2400" b="1" dirty="0">
                <a:solidFill>
                  <a:srgbClr val="000000"/>
                </a:solidFill>
                <a:latin typeface="微软雅黑" panose="020B0503020204020204" charset="-122"/>
                <a:ea typeface="微软雅黑" panose="020B0503020204020204" charset="-122"/>
              </a:rPr>
              <a:t>准确的是</a:t>
            </a:r>
            <a:r>
              <a:rPr lang="en-US" altLang="zh-CN" sz="2400" b="1" dirty="0">
                <a:solidFill>
                  <a:srgbClr val="000000"/>
                </a:solidFill>
                <a:latin typeface="微软雅黑" panose="020B0503020204020204" charset="-122"/>
                <a:ea typeface="微软雅黑" panose="020B0503020204020204" charset="-122"/>
              </a:rPr>
              <a:t>(</a:t>
            </a:r>
            <a:r>
              <a:rPr lang="zh-CN" altLang="en-US" sz="2400" b="1" dirty="0">
                <a:solidFill>
                  <a:srgbClr val="000000"/>
                </a:solidFill>
                <a:latin typeface="微软雅黑" panose="020B0503020204020204" charset="-122"/>
                <a:ea typeface="微软雅黑" panose="020B0503020204020204" charset="-122"/>
              </a:rPr>
              <a:t>　　</a:t>
            </a:r>
            <a:r>
              <a:rPr lang="en-US" altLang="zh-CN" sz="2400" b="1" dirty="0">
                <a:solidFill>
                  <a:srgbClr val="000000"/>
                </a:solidFill>
                <a:latin typeface="微软雅黑" panose="020B0503020204020204" charset="-122"/>
                <a:ea typeface="微软雅黑" panose="020B0503020204020204" charset="-122"/>
              </a:rPr>
              <a:t>)</a:t>
            </a:r>
            <a:endParaRPr lang="en-US" altLang="zh-CN" sz="2400" b="1" dirty="0">
              <a:solidFill>
                <a:srgbClr val="000000"/>
              </a:solidFill>
              <a:latin typeface="微软雅黑" panose="020B0503020204020204" charset="-122"/>
              <a:ea typeface="微软雅黑" panose="020B0503020204020204"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A</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他否定了资本主义的私有制度   </a:t>
            </a:r>
            <a:endParaRPr lang="zh-CN" altLang="en-US" sz="2400" b="1" dirty="0">
              <a:solidFill>
                <a:srgbClr val="0000FF"/>
              </a:solidFill>
              <a:latin typeface="华文中宋" panose="02010600040101010101" charset="-122"/>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B</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他改变了资本主义的自由企业制度</a:t>
            </a:r>
            <a:endParaRPr lang="zh-CN" altLang="en-US" sz="2400" b="1" dirty="0">
              <a:solidFill>
                <a:srgbClr val="0000FF"/>
              </a:solidFill>
              <a:latin typeface="华文中宋" panose="02010600040101010101" charset="-122"/>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C</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他调和了美国社会的劳资矛盾   </a:t>
            </a:r>
            <a:endParaRPr lang="zh-CN" altLang="en-US" sz="2400" b="1" dirty="0">
              <a:solidFill>
                <a:srgbClr val="0000FF"/>
              </a:solidFill>
              <a:latin typeface="华文中宋" panose="02010600040101010101" charset="-122"/>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D</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他以国家干预的方式完善了资本主义</a:t>
            </a:r>
            <a:endParaRPr lang="zh-CN" altLang="en-US" sz="2400" b="1" dirty="0">
              <a:solidFill>
                <a:srgbClr val="0000FF"/>
              </a:solidFill>
              <a:latin typeface="华文中宋" panose="02010600040101010101" charset="-122"/>
              <a:ea typeface="华文中宋" panose="02010600040101010101" charset="-122"/>
            </a:endParaRPr>
          </a:p>
        </p:txBody>
      </p:sp>
      <p:sp>
        <p:nvSpPr>
          <p:cNvPr id="30724"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9" name="矩形 6"/>
          <p:cNvSpPr>
            <a:spLocks noChangeArrowheads="1"/>
          </p:cNvSpPr>
          <p:nvPr/>
        </p:nvSpPr>
        <p:spPr bwMode="auto">
          <a:xfrm>
            <a:off x="6489700" y="1406525"/>
            <a:ext cx="424180" cy="46037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D</a:t>
            </a:r>
            <a:endPar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二.罗斯福新政</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（五）影响：</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1.经济方面：</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使美国经济逐渐走出低谷，促进经济的恢复和发展；</a:t>
            </a:r>
            <a:r>
              <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rPr>
              <a:t>（工业，农业，国民收入）</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7500" y="2540000"/>
            <a:ext cx="9017000"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.政治方面：</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缓和了社会矛盾，遏制了美国法西斯势力，巩固了美国的民主制度；</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3494088"/>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.政策方面：</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开创了国家干预经济的新模式，国家垄断资本主义开始出现；</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3"/>
          <p:cNvSpPr txBox="1"/>
          <p:nvPr/>
        </p:nvSpPr>
        <p:spPr bwMode="auto">
          <a:xfrm>
            <a:off x="1585913" y="4446588"/>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.制度方面：</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挽救了资本主义制度，对资本主义世界经济带来深远影响，资本主义进入国家垄断资本主义时期。</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p:cTn id="13" dur="500"/>
                                        <p:tgtEl>
                                          <p:spTgt spid="45060"/>
                                        </p:tgtEl>
                                        <p:attrNameLst>
                                          <p:attrName>ppt_y</p:attrName>
                                        </p:attrNameLst>
                                      </p:cBhvr>
                                      <p:tavLst>
                                        <p:tav tm="0">
                                          <p:val>
                                            <p:strVal val="#ppt_y+#ppt_h*1.125000"/>
                                          </p:val>
                                        </p:tav>
                                        <p:tav tm="100000">
                                          <p:val>
                                            <p:strVal val="#ppt_y"/>
                                          </p:val>
                                        </p:tav>
                                      </p:tavLst>
                                    </p:anim>
                                    <p:animEffect transition="in" filter="wipe(up)">
                                      <p:cBhvr>
                                        <p:cTn id="14" dur="500"/>
                                        <p:tgtEl>
                                          <p:spTgt spid="450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5060" grpId="0" bldLvl="0" animBg="1"/>
      <p:bldP spid="2" grpId="0" bldLvl="0" animBg="1"/>
      <p:bldP spid="3"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罗斯福新政成功的原因</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1568450"/>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1.</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罗斯福新政是资本主义发展的客观要求。</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资本主义从自由竞争发展到垄断，都没有从根本上消除生产的无政府状态，生产与销售的矛盾常常引起经济危机，资产阶级千方百计地寻求摆脱危机的出路，新政正是这种要求的反映；</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2" name="文本框 1"/>
          <p:cNvSpPr txBox="1"/>
          <p:nvPr/>
        </p:nvSpPr>
        <p:spPr>
          <a:xfrm>
            <a:off x="1597025" y="2538413"/>
            <a:ext cx="8997950" cy="1198880"/>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2.</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是由美国的国情决定的。</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美国有雄厚的经济实力</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，使罗斯福政府有能力干预经济，如给农民大量的补贴、大规模兴建公共工程等；</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4" name="文本框 3"/>
          <p:cNvSpPr txBox="1"/>
          <p:nvPr/>
        </p:nvSpPr>
        <p:spPr>
          <a:xfrm>
            <a:off x="1597025" y="3736975"/>
            <a:ext cx="8997950" cy="82994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3.</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独立战争以来形成的</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民主传统</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为新政的实施提供强有力的政治保障；</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5" name="文本框 4"/>
          <p:cNvSpPr txBox="1"/>
          <p:nvPr/>
        </p:nvSpPr>
        <p:spPr>
          <a:xfrm>
            <a:off x="1597025" y="4567238"/>
            <a:ext cx="8999538" cy="46037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4.</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借鉴</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当时社会主义国家</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苏联计划经济</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的成功经验；</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6" name="文本框 5"/>
          <p:cNvSpPr txBox="1"/>
          <p:nvPr/>
        </p:nvSpPr>
        <p:spPr>
          <a:xfrm>
            <a:off x="1597025" y="5027613"/>
            <a:ext cx="8997950" cy="46037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5.</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罗斯福</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个人素质</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所起的作用；</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7" name="文本框 6"/>
          <p:cNvSpPr txBox="1"/>
          <p:nvPr/>
        </p:nvSpPr>
        <p:spPr>
          <a:xfrm>
            <a:off x="1597025" y="5487988"/>
            <a:ext cx="8999538" cy="82994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6.</a:t>
            </a:r>
            <a:r>
              <a:rPr lang="zh-CN" altLang="en-US" sz="2400" b="1" dirty="0">
                <a:solidFill>
                  <a:srgbClr val="0000FF"/>
                </a:solidFill>
                <a:latin typeface="Arial" panose="020B0604020202020204" pitchFamily="34" charset="0"/>
                <a:ea typeface="华文中宋" panose="02010600040101010101" charset="-122"/>
                <a:sym typeface="宋体" panose="02010600030101010101" pitchFamily="2" charset="-122"/>
              </a:rPr>
              <a:t>20</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世纪</a:t>
            </a:r>
            <a:r>
              <a:rPr lang="zh-CN" altLang="en-US" sz="2400" b="1" dirty="0">
                <a:solidFill>
                  <a:srgbClr val="0000FF"/>
                </a:solidFill>
                <a:latin typeface="Arial" panose="020B0604020202020204" pitchFamily="34" charset="0"/>
                <a:ea typeface="华文中宋" panose="02010600040101010101" charset="-122"/>
                <a:sym typeface="宋体" panose="02010600030101010101" pitchFamily="2" charset="-122"/>
              </a:rPr>
              <a:t>30</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年代，</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国家干预经济理论</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特别是</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凯恩斯主义</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为实施新政提供了理论依据。</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罗斯福新政成功的启示</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953135"/>
          </a:xfrm>
          <a:prstGeom prst="rect">
            <a:avLst/>
          </a:prstGeom>
          <a:noFill/>
          <a:ln w="9525">
            <a:noFill/>
          </a:ln>
        </p:spPr>
        <p:txBody>
          <a:bodyPr wrap="square" anchor="t">
            <a:spAutoFit/>
          </a:bodyPr>
          <a:p>
            <a:pPr algn="just"/>
            <a:r>
              <a:rPr lang="en-US" altLang="zh-CN" sz="2800" b="1" dirty="0">
                <a:solidFill>
                  <a:srgbClr val="FF0000"/>
                </a:solidFill>
                <a:latin typeface="微软雅黑" panose="020B0503020204020204" charset="-122"/>
                <a:ea typeface="微软雅黑" panose="020B0503020204020204" charset="-122"/>
                <a:sym typeface="宋体" panose="02010600030101010101" pitchFamily="2" charset="-122"/>
              </a:rPr>
              <a:t>1.</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强化金融监管力度，实行正确的货币政策，防范金融风险；</a:t>
            </a:r>
            <a:endPar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2" name="文本框 1"/>
          <p:cNvSpPr txBox="1"/>
          <p:nvPr/>
        </p:nvSpPr>
        <p:spPr>
          <a:xfrm>
            <a:off x="1597025" y="2135188"/>
            <a:ext cx="8997950" cy="521970"/>
          </a:xfrm>
          <a:prstGeom prst="rect">
            <a:avLst/>
          </a:prstGeom>
          <a:noFill/>
          <a:ln w="9525">
            <a:noFill/>
          </a:ln>
        </p:spPr>
        <p:txBody>
          <a:bodyPr wrap="square" anchor="t">
            <a:spAutoFit/>
          </a:bodyPr>
          <a:p>
            <a:pPr algn="just"/>
            <a:r>
              <a:rPr lang="en-US" altLang="zh-CN" sz="2800" b="1" dirty="0">
                <a:solidFill>
                  <a:srgbClr val="FF0000"/>
                </a:solidFill>
                <a:latin typeface="微软雅黑" panose="020B0503020204020204" charset="-122"/>
                <a:ea typeface="微软雅黑" panose="020B0503020204020204" charset="-122"/>
                <a:sym typeface="宋体" panose="02010600030101010101" pitchFamily="2" charset="-122"/>
              </a:rPr>
              <a:t>2.</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以工代赈，启动市场，扩大就业；</a:t>
            </a:r>
            <a:endPar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4" name="文本框 3"/>
          <p:cNvSpPr txBox="1"/>
          <p:nvPr/>
        </p:nvSpPr>
        <p:spPr>
          <a:xfrm>
            <a:off x="1597025" y="3009900"/>
            <a:ext cx="8999538" cy="521970"/>
          </a:xfrm>
          <a:prstGeom prst="rect">
            <a:avLst/>
          </a:prstGeom>
          <a:noFill/>
          <a:ln w="9525">
            <a:noFill/>
          </a:ln>
        </p:spPr>
        <p:txBody>
          <a:bodyPr wrap="square" anchor="t">
            <a:spAutoFit/>
          </a:bodyPr>
          <a:p>
            <a:pPr algn="just"/>
            <a:r>
              <a:rPr lang="en-US" altLang="zh-CN" sz="2800" b="1" dirty="0">
                <a:solidFill>
                  <a:srgbClr val="FF0000"/>
                </a:solidFill>
                <a:latin typeface="微软雅黑" panose="020B0503020204020204" charset="-122"/>
                <a:ea typeface="微软雅黑" panose="020B0503020204020204" charset="-122"/>
                <a:sym typeface="宋体" panose="02010600030101010101" pitchFamily="2" charset="-122"/>
              </a:rPr>
              <a:t>3.</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重视农业，强基固本；</a:t>
            </a:r>
            <a:endPar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5" name="文本框 4"/>
          <p:cNvSpPr txBox="1"/>
          <p:nvPr/>
        </p:nvSpPr>
        <p:spPr>
          <a:xfrm>
            <a:off x="1597025" y="3922713"/>
            <a:ext cx="8999538" cy="521970"/>
          </a:xfrm>
          <a:prstGeom prst="rect">
            <a:avLst/>
          </a:prstGeom>
          <a:noFill/>
          <a:ln w="9525">
            <a:noFill/>
          </a:ln>
        </p:spPr>
        <p:txBody>
          <a:bodyPr wrap="square" anchor="t">
            <a:spAutoFit/>
          </a:bodyPr>
          <a:p>
            <a:pPr algn="just"/>
            <a:r>
              <a:rPr lang="en-US" altLang="zh-CN" sz="2800" b="1" dirty="0">
                <a:solidFill>
                  <a:srgbClr val="FF0000"/>
                </a:solidFill>
                <a:latin typeface="微软雅黑" panose="020B0503020204020204" charset="-122"/>
                <a:ea typeface="微软雅黑" panose="020B0503020204020204" charset="-122"/>
                <a:sym typeface="宋体" panose="02010600030101010101" pitchFamily="2" charset="-122"/>
              </a:rPr>
              <a:t>4.</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切实转换政府职能，提高效率。</a:t>
            </a:r>
            <a:endPar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近代以来资本主义经济政策的演变</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829945"/>
          </a:xfrm>
          <a:prstGeom prst="rect">
            <a:avLst/>
          </a:prstGeom>
          <a:noFill/>
        </p:spPr>
        <p:txBody>
          <a:bodyPr wrap="square" rtlCol="0" anchor="t">
            <a:spAutoFit/>
          </a:bodyPr>
          <a:p>
            <a:pPr algn="just" fontAlgn="auto">
              <a:spcBef>
                <a:spcPts val="0"/>
              </a:spcBef>
              <a:spcAft>
                <a:spcPts val="0"/>
              </a:spcAft>
              <a:defRPr/>
            </a:pPr>
            <a:r>
              <a:rPr lang="zh-CN" altLang="en-US" sz="2400" b="1" noProof="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从整个资本主义经济史角度看，经济政策的发展经历了这样的历程：</a:t>
            </a:r>
            <a:endParaRPr lang="zh-CN" altLang="en-US"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宋体" panose="02010600030101010101" pitchFamily="2" charset="-122"/>
              <a:sym typeface="Arial" panose="020B0604020202020204" pitchFamily="34" charset="0"/>
            </a:endParaRPr>
          </a:p>
        </p:txBody>
      </p:sp>
      <p:sp>
        <p:nvSpPr>
          <p:cNvPr id="2" name="文本框 1"/>
          <p:cNvSpPr txBox="1"/>
          <p:nvPr/>
        </p:nvSpPr>
        <p:spPr>
          <a:xfrm>
            <a:off x="1597025" y="1800225"/>
            <a:ext cx="8997950" cy="1814830"/>
          </a:xfrm>
          <a:prstGeom prst="rect">
            <a:avLst/>
          </a:prstGeom>
          <a:noFill/>
        </p:spPr>
        <p:txBody>
          <a:bodyPr wrap="square" rtlCol="0" anchor="t">
            <a:spAutoFit/>
          </a:bodyPr>
          <a:p>
            <a:pPr algn="just" fontAlgn="auto">
              <a:spcBef>
                <a:spcPts val="0"/>
              </a:spcBef>
              <a:spcAft>
                <a:spcPts val="0"/>
              </a:spcAft>
              <a:defRPr/>
            </a:pPr>
            <a:r>
              <a:rPr sz="2800" b="1" noProof="1" dirty="0">
                <a:solidFill>
                  <a:srgbClr val="0000FF"/>
                </a:solidFill>
                <a:effectLst>
                  <a:outerShdw blurRad="38100" dist="38100" dir="2700000">
                    <a:srgbClr val="FFFFFF"/>
                  </a:outerShdw>
                </a:effectLst>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15-17</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世纪的</a:t>
            </a:r>
            <a:r>
              <a:rPr sz="2800" b="1" noProof="1" dirty="0">
                <a:solidFill>
                  <a:srgbClr val="FF0000"/>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重商主义</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sz="2800" b="1" noProof="1" dirty="0">
                <a:solidFill>
                  <a:srgbClr val="0000FF"/>
                </a:solidFill>
                <a:effectLst>
                  <a:outerShdw blurRad="38100" dist="38100" dir="2700000">
                    <a:srgbClr val="FFFFFF"/>
                  </a:outerShdw>
                </a:effectLst>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17-20</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世纪初期的</a:t>
            </a:r>
            <a:r>
              <a:rPr sz="2800" b="1" noProof="1" dirty="0">
                <a:solidFill>
                  <a:srgbClr val="FF0000"/>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自由主义</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（包含自由资本主义与垄断资本主义）→→</a:t>
            </a:r>
            <a:r>
              <a:rPr sz="2800" b="1" noProof="1" dirty="0">
                <a:solidFill>
                  <a:srgbClr val="0000FF"/>
                </a:solidFill>
                <a:effectLst>
                  <a:outerShdw blurRad="38100" dist="38100" dir="2700000">
                    <a:srgbClr val="FFFFFF"/>
                  </a:outerShdw>
                </a:effectLst>
                <a:latin typeface="Arial" panose="020B0604020202020204" pitchFamily="34" charset="0"/>
                <a:ea typeface="华文中宋" panose="02010600040101010101" charset="-122"/>
                <a:cs typeface="Arial" panose="020B0604020202020204" pitchFamily="34" charset="0"/>
                <a:sym typeface="Arial" panose="020B0604020202020204" pitchFamily="34" charset="0"/>
              </a:rPr>
              <a:t>20</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世纪</a:t>
            </a:r>
            <a:r>
              <a:rPr sz="2800" b="1" noProof="1" dirty="0">
                <a:solidFill>
                  <a:srgbClr val="0000FF"/>
                </a:solidFill>
                <a:effectLst>
                  <a:outerShdw blurRad="38100" dist="38100" dir="2700000">
                    <a:srgbClr val="FFFFFF"/>
                  </a:outerShdw>
                </a:effectLst>
                <a:latin typeface="Arial" panose="020B0604020202020204" pitchFamily="34" charset="0"/>
                <a:ea typeface="华文中宋" panose="02010600040101010101" charset="-122"/>
                <a:cs typeface="Arial" panose="020B0604020202020204" pitchFamily="34" charset="0"/>
                <a:sym typeface="Arial" panose="020B0604020202020204" pitchFamily="34" charset="0"/>
              </a:rPr>
              <a:t>30</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年代罗斯福新政开创</a:t>
            </a:r>
            <a:r>
              <a:rPr sz="2800" b="1" noProof="1" dirty="0">
                <a:solidFill>
                  <a:srgbClr val="FF0000"/>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国家全面干预经济</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（即国家垄断资本主义）→→‘二战’后</a:t>
            </a:r>
            <a:r>
              <a:rPr sz="2800" b="1" noProof="1" dirty="0">
                <a:solidFill>
                  <a:srgbClr val="FF0000"/>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国家垄断资本主义</a:t>
            </a:r>
            <a:r>
              <a:rPr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的新发展</a:t>
            </a:r>
            <a:r>
              <a:rPr lang="zh-CN"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sz="2800" b="1" noProof="1" dirty="0">
              <a:solidFill>
                <a:srgbClr val="0000FF"/>
              </a:solidFill>
              <a:effectLst>
                <a:outerShdw blurRad="38100" dist="38100" dir="2700000">
                  <a:srgbClr val="FFFFFF"/>
                </a:outerShdw>
              </a:effectLst>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4" name="文本框 3"/>
          <p:cNvSpPr txBox="1"/>
          <p:nvPr/>
        </p:nvSpPr>
        <p:spPr>
          <a:xfrm>
            <a:off x="1597025" y="3614738"/>
            <a:ext cx="8997950" cy="2676525"/>
          </a:xfrm>
          <a:prstGeom prst="rect">
            <a:avLst/>
          </a:prstGeom>
          <a:noFill/>
          <a:ln w="9525">
            <a:noFill/>
          </a:ln>
        </p:spPr>
        <p:txBody>
          <a:bodyPr wrap="square" anchor="t">
            <a:spAutoFit/>
          </a:bodyPr>
          <a:p>
            <a:pPr algn="just"/>
            <a:r>
              <a:rPr lang="en-US" altLang="zh-CN" sz="2800" b="1" dirty="0">
                <a:latin typeface="华文中宋" panose="02010600040101010101" charset="-122"/>
                <a:ea typeface="华文中宋" panose="02010600040101010101" charset="-122"/>
                <a:sym typeface="Arial" panose="020B0604020202020204" pitchFamily="34" charset="0"/>
              </a:rPr>
              <a:t>      </a:t>
            </a:r>
            <a:r>
              <a:rPr lang="zh-CN" sz="2800" b="1" dirty="0">
                <a:latin typeface="华文中宋" panose="02010600040101010101" charset="-122"/>
                <a:ea typeface="华文中宋" panose="02010600040101010101" charset="-122"/>
                <a:sym typeface="Arial" panose="020B0604020202020204" pitchFamily="34" charset="0"/>
              </a:rPr>
              <a:t>从单纯靠市场“看不见的手”到借助政府“看得见的手”，这是资本主义生产关系和经济运行机制自我调节的过程。“二战”结束后西方资本主义经济的变化，不管是支持政府管制或反对政府管制，分歧已不是政府是否应当对经济进行干预和调节，而是干预的程度多少的问题。</a:t>
            </a:r>
            <a:endParaRPr lang="zh-CN" sz="2800" b="1" dirty="0">
              <a:latin typeface="华文中宋" panose="02010600040101010101" charset="-122"/>
              <a:ea typeface="华文中宋" panose="0201060004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多种史观看待罗斯福新政</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graphicFrame>
        <p:nvGraphicFramePr>
          <p:cNvPr id="51203" name="表格 51202"/>
          <p:cNvGraphicFramePr/>
          <p:nvPr/>
        </p:nvGraphicFramePr>
        <p:xfrm>
          <a:off x="1597025" y="969963"/>
          <a:ext cx="8998585" cy="5370195"/>
        </p:xfrm>
        <a:graphic>
          <a:graphicData uri="http://schemas.openxmlformats.org/drawingml/2006/table">
            <a:tbl>
              <a:tblPr/>
              <a:tblGrid>
                <a:gridCol w="1753870"/>
                <a:gridCol w="7244715"/>
              </a:tblGrid>
              <a:tr h="457200">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spcBef>
                          <a:spcPct val="20000"/>
                        </a:spcBef>
                        <a:buClr>
                          <a:srgbClr val="CC9900"/>
                        </a:buClr>
                        <a:buSzPct val="65000"/>
                        <a:buFont typeface="Wingdings" panose="05000000000000000000" pitchFamily="2" charset="2"/>
                        <a:buNone/>
                        <a:tabLst>
                          <a:tab pos="4000500" algn="l"/>
                        </a:tabLst>
                      </a:pPr>
                      <a:r>
                        <a:rPr lang="zh-CN" altLang="en-US" sz="2400" b="1">
                          <a:solidFill>
                            <a:srgbClr val="0000FF"/>
                          </a:solidFill>
                          <a:effectLst/>
                          <a:latin typeface="微软雅黑" panose="020B0503020204020204" charset="-122"/>
                          <a:ea typeface="微软雅黑" panose="020B0503020204020204" charset="-122"/>
                        </a:rPr>
                        <a:t>史观</a:t>
                      </a:r>
                      <a:endParaRPr lang="zh-CN" altLang="en-US" sz="2400" b="1">
                        <a:solidFill>
                          <a:srgbClr val="0000FF"/>
                        </a:solidFill>
                        <a:effectLst/>
                        <a:latin typeface="微软雅黑" panose="020B0503020204020204" charset="-122"/>
                        <a:ea typeface="微软雅黑" panose="020B0503020204020204"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spcBef>
                          <a:spcPct val="20000"/>
                        </a:spcBef>
                        <a:buClr>
                          <a:srgbClr val="CC9900"/>
                        </a:buClr>
                        <a:buSzPct val="65000"/>
                        <a:buFont typeface="Wingdings" panose="05000000000000000000" pitchFamily="2" charset="2"/>
                        <a:buNone/>
                        <a:tabLst>
                          <a:tab pos="4000500" algn="l"/>
                        </a:tabLst>
                      </a:pPr>
                      <a:r>
                        <a:rPr lang="zh-CN" altLang="en-US" sz="2400" b="1">
                          <a:solidFill>
                            <a:srgbClr val="0000FF"/>
                          </a:solidFill>
                          <a:effectLst/>
                          <a:latin typeface="微软雅黑" panose="020B0503020204020204" charset="-122"/>
                          <a:ea typeface="微软雅黑" panose="020B0503020204020204" charset="-122"/>
                        </a:rPr>
                        <a:t>认　识</a:t>
                      </a:r>
                      <a:endParaRPr lang="zh-CN" altLang="en-US" sz="2400" b="1">
                        <a:solidFill>
                          <a:srgbClr val="0000FF"/>
                        </a:solidFill>
                        <a:effectLst/>
                        <a:latin typeface="微软雅黑" panose="020B0503020204020204" charset="-122"/>
                        <a:ea typeface="微软雅黑" panose="020B0503020204020204"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33475">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lnSpc>
                          <a:spcPct val="100000"/>
                        </a:lnSpc>
                        <a:spcBef>
                          <a:spcPts val="0"/>
                        </a:spcBef>
                        <a:buClr>
                          <a:srgbClr val="CC9900"/>
                        </a:buClr>
                        <a:buSzPct val="65000"/>
                        <a:buFont typeface="Wingdings" panose="05000000000000000000" pitchFamily="2" charset="2"/>
                        <a:buNone/>
                        <a:tabLst>
                          <a:tab pos="4000500" algn="l"/>
                        </a:tabLst>
                      </a:pPr>
                      <a:r>
                        <a:rPr lang="zh-CN" altLang="en-US" sz="2400" b="1">
                          <a:solidFill>
                            <a:srgbClr val="C00000"/>
                          </a:solidFill>
                          <a:effectLst/>
                          <a:latin typeface="方正姚体" panose="02010601030101010101" charset="-122"/>
                          <a:ea typeface="方正姚体" panose="02010601030101010101" charset="-122"/>
                        </a:rPr>
                        <a:t>近代化史观</a:t>
                      </a:r>
                      <a:endParaRPr lang="zh-CN" altLang="en-US" sz="2400" b="1">
                        <a:solidFill>
                          <a:srgbClr val="C00000"/>
                        </a:solidFill>
                        <a:effectLst/>
                        <a:latin typeface="方正姚体" panose="02010601030101010101" charset="-122"/>
                        <a:ea typeface="方正姚体" panose="0201060103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just" defTabSz="0">
                        <a:lnSpc>
                          <a:spcPts val="2580"/>
                        </a:lnSpc>
                        <a:spcBef>
                          <a:spcPts val="0"/>
                        </a:spcBef>
                        <a:buClr>
                          <a:srgbClr val="CC9900"/>
                        </a:buClr>
                        <a:buSzPct val="65000"/>
                        <a:buFont typeface="Wingdings" panose="05000000000000000000" pitchFamily="2" charset="2"/>
                        <a:buNone/>
                        <a:tabLst>
                          <a:tab pos="4000500" algn="l"/>
                        </a:tabLst>
                      </a:pPr>
                      <a:r>
                        <a:rPr lang="zh-CN" altLang="en-US" sz="2400" b="1" dirty="0">
                          <a:solidFill>
                            <a:srgbClr val="000000"/>
                          </a:solidFill>
                          <a:effectLst>
                            <a:outerShdw blurRad="38100" dist="38100" dir="2700000">
                              <a:srgbClr val="FFFFFF"/>
                            </a:outerShdw>
                          </a:effectLst>
                          <a:latin typeface="华文中宋" panose="02010600040101010101" charset="-122"/>
                          <a:ea typeface="华文中宋" panose="02010600040101010101" charset="-122"/>
                        </a:rPr>
                        <a:t>罗斯福新政通过国家干预经济的手段，调整了美国的经济模式，缓和了经济危机，</a:t>
                      </a:r>
                      <a:r>
                        <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rPr>
                        <a:t>探索了资本主义国家现代化的新模式。</a:t>
                      </a:r>
                      <a:endPar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86485">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spcBef>
                          <a:spcPct val="20000"/>
                        </a:spcBef>
                        <a:buClr>
                          <a:srgbClr val="CC9900"/>
                        </a:buClr>
                        <a:buSzPct val="65000"/>
                        <a:buFont typeface="Wingdings" panose="05000000000000000000" pitchFamily="2" charset="2"/>
                        <a:buNone/>
                        <a:tabLst>
                          <a:tab pos="4000500" algn="l"/>
                        </a:tabLst>
                      </a:pPr>
                      <a:r>
                        <a:rPr lang="zh-CN" altLang="en-US" sz="2400" b="1">
                          <a:solidFill>
                            <a:srgbClr val="C00000"/>
                          </a:solidFill>
                          <a:effectLst/>
                          <a:latin typeface="方正姚体" panose="02010601030101010101" charset="-122"/>
                          <a:ea typeface="方正姚体" panose="02010601030101010101" charset="-122"/>
                        </a:rPr>
                        <a:t>社会史观</a:t>
                      </a:r>
                      <a:endParaRPr lang="zh-CN" altLang="en-US" sz="2400" b="1">
                        <a:solidFill>
                          <a:srgbClr val="C00000"/>
                        </a:solidFill>
                        <a:effectLst/>
                        <a:latin typeface="方正姚体" panose="02010601030101010101" charset="-122"/>
                        <a:ea typeface="方正姚体" panose="0201060103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defTabSz="0">
                        <a:lnSpc>
                          <a:spcPts val="2500"/>
                        </a:lnSpc>
                        <a:spcBef>
                          <a:spcPts val="0"/>
                        </a:spcBef>
                        <a:buClr>
                          <a:srgbClr val="CC9900"/>
                        </a:buClr>
                        <a:buSzPct val="65000"/>
                        <a:buFont typeface="Wingdings" panose="05000000000000000000" pitchFamily="2" charset="2"/>
                        <a:buNone/>
                        <a:tabLst>
                          <a:tab pos="4000500" algn="l"/>
                        </a:tabLst>
                      </a:pPr>
                      <a:r>
                        <a:rPr lang="zh-CN" altLang="en-US" sz="2400" b="1" dirty="0">
                          <a:solidFill>
                            <a:srgbClr val="000000"/>
                          </a:solidFill>
                          <a:effectLst>
                            <a:outerShdw blurRad="38100" dist="38100" dir="2700000">
                              <a:srgbClr val="FFFFFF"/>
                            </a:outerShdw>
                          </a:effectLst>
                          <a:latin typeface="华文中宋" panose="02010600040101010101" charset="-122"/>
                          <a:ea typeface="华文中宋" panose="02010600040101010101" charset="-122"/>
                        </a:rPr>
                        <a:t>罗斯福通过加强救济工作、强化社会保障、加强社会立法等措施有效</a:t>
                      </a:r>
                      <a:r>
                        <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rPr>
                        <a:t>解决了</a:t>
                      </a:r>
                      <a:r>
                        <a:rPr lang="zh-CN" altLang="en-US" sz="2400" b="1" dirty="0">
                          <a:solidFill>
                            <a:srgbClr val="000000"/>
                          </a:solidFill>
                          <a:effectLst>
                            <a:outerShdw blurRad="38100" dist="38100" dir="2700000">
                              <a:srgbClr val="FFFFFF"/>
                            </a:outerShdw>
                          </a:effectLst>
                          <a:latin typeface="华文中宋" panose="02010600040101010101" charset="-122"/>
                          <a:ea typeface="华文中宋" panose="02010600040101010101" charset="-122"/>
                        </a:rPr>
                        <a:t>经济危机带来的</a:t>
                      </a:r>
                      <a:r>
                        <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rPr>
                        <a:t>严重社会问题</a:t>
                      </a:r>
                      <a:r>
                        <a:rPr lang="zh-CN" altLang="en-US" sz="2400" b="1" dirty="0">
                          <a:solidFill>
                            <a:srgbClr val="000000"/>
                          </a:solidFill>
                          <a:effectLst>
                            <a:outerShdw blurRad="38100" dist="38100" dir="2700000">
                              <a:srgbClr val="FFFFFF"/>
                            </a:outerShdw>
                          </a:effectLst>
                          <a:latin typeface="华文中宋" panose="02010600040101010101" charset="-122"/>
                          <a:ea typeface="华文中宋" panose="02010600040101010101" charset="-122"/>
                        </a:rPr>
                        <a:t>（失业、贫困、流浪等），</a:t>
                      </a:r>
                      <a:r>
                        <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rPr>
                        <a:t>缓解了社会紧张局势。</a:t>
                      </a:r>
                      <a:endParaRPr lang="zh-CN" altLang="en-US" sz="2400" b="1" dirty="0">
                        <a:solidFill>
                          <a:srgbClr val="FF0000"/>
                        </a:solidFill>
                        <a:effectLst>
                          <a:outerShdw blurRad="38100" dist="38100" dir="2700000">
                            <a:srgbClr val="000000"/>
                          </a:outerShdw>
                        </a:effectLst>
                        <a:latin typeface="华文中宋" panose="02010600040101010101" charset="-122"/>
                        <a:ea typeface="华文中宋" panose="0201060004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3595">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spcBef>
                          <a:spcPct val="20000"/>
                        </a:spcBef>
                        <a:buClr>
                          <a:srgbClr val="CC9900"/>
                        </a:buClr>
                        <a:buSzPct val="65000"/>
                        <a:buFont typeface="Wingdings" panose="05000000000000000000" pitchFamily="2" charset="2"/>
                        <a:buNone/>
                        <a:tabLst>
                          <a:tab pos="4000500" algn="l"/>
                        </a:tabLst>
                      </a:pPr>
                      <a:r>
                        <a:rPr lang="zh-CN" altLang="en-US" sz="2400" b="1">
                          <a:solidFill>
                            <a:srgbClr val="C00000"/>
                          </a:solidFill>
                          <a:effectLst/>
                          <a:latin typeface="方正姚体" panose="02010601030101010101" charset="-122"/>
                          <a:ea typeface="方正姚体" panose="02010601030101010101" charset="-122"/>
                        </a:rPr>
                        <a:t>生态史观</a:t>
                      </a:r>
                      <a:endParaRPr lang="zh-CN" altLang="en-US" sz="2400" b="1">
                        <a:solidFill>
                          <a:srgbClr val="C00000"/>
                        </a:solidFill>
                        <a:effectLst/>
                        <a:latin typeface="方正姚体" panose="02010601030101010101" charset="-122"/>
                        <a:ea typeface="方正姚体" panose="0201060103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defTabSz="0">
                        <a:spcBef>
                          <a:spcPct val="20000"/>
                        </a:spcBef>
                        <a:buClr>
                          <a:srgbClr val="CC9900"/>
                        </a:buClr>
                        <a:buSzPct val="65000"/>
                        <a:buFont typeface="Wingdings" panose="05000000000000000000" pitchFamily="2" charset="2"/>
                        <a:buNone/>
                        <a:tabLst>
                          <a:tab pos="4000500" algn="l"/>
                        </a:tabLst>
                      </a:pP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罗斯福减少农业耕种面积、修建田纳西水利工程等措施</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保护了</a:t>
                      </a: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美国的</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生态环境</a:t>
                      </a: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保证了可持续发展。</a:t>
                      </a:r>
                      <a:endPar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9440">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0" eaLnBrk="0">
                        <a:spcBef>
                          <a:spcPct val="20000"/>
                        </a:spcBef>
                        <a:buClr>
                          <a:srgbClr val="CC9900"/>
                        </a:buClr>
                        <a:buSzPct val="65000"/>
                        <a:buFont typeface="Wingdings" panose="05000000000000000000" pitchFamily="2" charset="2"/>
                        <a:buNone/>
                        <a:tabLst>
                          <a:tab pos="4000500" algn="l"/>
                        </a:tabLst>
                      </a:pPr>
                      <a:r>
                        <a:rPr lang="zh-CN" altLang="en-US" sz="2400" b="1">
                          <a:solidFill>
                            <a:srgbClr val="C00000"/>
                          </a:solidFill>
                          <a:effectLst/>
                          <a:latin typeface="方正姚体" panose="02010601030101010101" charset="-122"/>
                          <a:ea typeface="方正姚体" panose="02010601030101010101" charset="-122"/>
                        </a:rPr>
                        <a:t>整体史观</a:t>
                      </a:r>
                      <a:endParaRPr lang="zh-CN" altLang="en-US" sz="2400" b="1">
                        <a:solidFill>
                          <a:srgbClr val="C00000"/>
                        </a:solidFill>
                        <a:effectLst/>
                        <a:latin typeface="方正姚体" panose="02010601030101010101" charset="-122"/>
                        <a:ea typeface="方正姚体" panose="0201060103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defTabSz="0">
                        <a:lnSpc>
                          <a:spcPts val="2800"/>
                        </a:lnSpc>
                        <a:spcBef>
                          <a:spcPts val="0"/>
                        </a:spcBef>
                        <a:buClr>
                          <a:srgbClr val="CC9900"/>
                        </a:buClr>
                        <a:buSzPct val="65000"/>
                        <a:buFont typeface="Wingdings" panose="05000000000000000000" pitchFamily="2" charset="2"/>
                        <a:buNone/>
                        <a:tabLst>
                          <a:tab pos="4000500" algn="l"/>
                        </a:tabLst>
                      </a:pP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罗斯福新政标志着资本主义告别了自由放任政策占统治地位的时代，</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迎来了</a:t>
                      </a: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以国家干预经济为特征的</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国家垄断资本主义时代</a:t>
                      </a: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。同时罗斯福新政、新经济政策、中国改革开放反映了</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社会主义与资本主义的相互借鉴</a:t>
                      </a:r>
                      <a:r>
                        <a:rPr lang="zh-CN" altLang="en-US" sz="2400" b="1">
                          <a:solidFill>
                            <a:srgbClr val="000000"/>
                          </a:solidFill>
                          <a:effectLst>
                            <a:outerShdw blurRad="38100" dist="38100" dir="2700000">
                              <a:srgbClr val="FFFFFF"/>
                            </a:outerShdw>
                          </a:effectLst>
                          <a:latin typeface="华文中宋" panose="02010600040101010101" charset="-122"/>
                          <a:ea typeface="华文中宋" panose="02010600040101010101" charset="-122"/>
                        </a:rPr>
                        <a:t>，说明</a:t>
                      </a:r>
                      <a:r>
                        <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rPr>
                        <a:t>市场和计划都是调节经济的手段。</a:t>
                      </a:r>
                      <a:endParaRPr lang="zh-CN" altLang="en-US" sz="2400" b="1">
                        <a:solidFill>
                          <a:srgbClr val="FF0000"/>
                        </a:solidFill>
                        <a:effectLst>
                          <a:outerShdw blurRad="38100" dist="38100" dir="2700000">
                            <a:srgbClr val="000000"/>
                          </a:outerShdw>
                        </a:effectLst>
                        <a:latin typeface="华文中宋" panose="02010600040101010101" charset="-122"/>
                        <a:ea typeface="华文中宋" panose="0201060004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（一）经济政策：国家垄断资本主义的发展：</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1.背景：</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（1）罗斯福新政的成功提供借鉴；</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）战后西方国家重建的需要；</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3"/>
          <p:cNvSpPr txBox="1"/>
          <p:nvPr/>
        </p:nvSpPr>
        <p:spPr bwMode="auto">
          <a:xfrm>
            <a:off x="1587500"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）二战后新科技革命的推动；</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6" name="文本框 5"/>
          <p:cNvSpPr txBox="1"/>
          <p:nvPr/>
        </p:nvSpPr>
        <p:spPr bwMode="auto">
          <a:xfrm>
            <a:off x="1585913" y="36750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）凯恩斯主义奠定理论基础。</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10251" name="矩形 39"/>
          <p:cNvSpPr/>
          <p:nvPr/>
        </p:nvSpPr>
        <p:spPr>
          <a:xfrm>
            <a:off x="1589088" y="4116388"/>
            <a:ext cx="9018587" cy="2306955"/>
          </a:xfrm>
          <a:prstGeom prst="rect">
            <a:avLst/>
          </a:prstGeom>
          <a:noFill/>
          <a:ln w="9525">
            <a:noFill/>
          </a:ln>
        </p:spPr>
        <p:txBody>
          <a:bodyPr wrap="square" anchor="t">
            <a:spAutoFit/>
          </a:bodyPr>
          <a:p>
            <a:pPr eaLnBrk="0" hangingPunct="0"/>
            <a:r>
              <a:rPr lang="en-US" altLang="zh-CN" sz="2400" b="1" dirty="0">
                <a:solidFill>
                  <a:srgbClr val="000000"/>
                </a:solidFill>
                <a:latin typeface="微软雅黑" panose="020B0503020204020204" charset="-122"/>
                <a:ea typeface="微软雅黑" panose="020B0503020204020204" charset="-122"/>
              </a:rPr>
              <a:t>1945</a:t>
            </a:r>
            <a:r>
              <a:rPr lang="zh-CN" altLang="en-US" sz="2400" b="1" dirty="0">
                <a:solidFill>
                  <a:srgbClr val="000000"/>
                </a:solidFill>
                <a:latin typeface="微软雅黑" panose="020B0503020204020204" charset="-122"/>
                <a:ea typeface="微软雅黑" panose="020B0503020204020204" charset="-122"/>
              </a:rPr>
              <a:t>年英国工党以其标榜为“社会主义”的竞选纲领（包括国有化，增加就业，推行社会保障等）赢得大选。对这一纲领认识正确的是（　　）</a:t>
            </a:r>
            <a:endParaRPr lang="zh-CN" altLang="en-US" sz="2400" b="1" dirty="0">
              <a:solidFill>
                <a:srgbClr val="000000"/>
              </a:solidFill>
              <a:latin typeface="微软雅黑" panose="020B0503020204020204" charset="-122"/>
              <a:ea typeface="微软雅黑" panose="020B0503020204020204"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A.</a:t>
            </a:r>
            <a:r>
              <a:rPr lang="zh-CN" altLang="en-US" sz="2400" b="1" dirty="0">
                <a:solidFill>
                  <a:srgbClr val="0000FF"/>
                </a:solidFill>
                <a:latin typeface="Arial" panose="020B0604020202020204" pitchFamily="34" charset="0"/>
                <a:ea typeface="华文中宋" panose="02010600040101010101" charset="-122"/>
              </a:rPr>
              <a:t>外部有助于缓和与苏联的紧张关系  </a:t>
            </a:r>
            <a:endParaRPr lang="zh-CN" altLang="en-US" sz="2400" b="1" dirty="0">
              <a:solidFill>
                <a:srgbClr val="0000FF"/>
              </a:solidFill>
              <a:latin typeface="Arial" panose="020B0604020202020204" pitchFamily="34" charset="0"/>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B.</a:t>
            </a:r>
            <a:r>
              <a:rPr lang="zh-CN" altLang="en-US" sz="2400" b="1" dirty="0">
                <a:solidFill>
                  <a:srgbClr val="0000FF"/>
                </a:solidFill>
                <a:latin typeface="Arial" panose="020B0604020202020204" pitchFamily="34" charset="0"/>
                <a:ea typeface="华文中宋" panose="02010600040101010101" charset="-122"/>
              </a:rPr>
              <a:t>本质上超越了资本主义改良方案</a:t>
            </a:r>
            <a:endParaRPr lang="zh-CN" altLang="en-US" sz="2400" b="1" dirty="0">
              <a:solidFill>
                <a:srgbClr val="0000FF"/>
              </a:solidFill>
              <a:latin typeface="Arial" panose="020B0604020202020204" pitchFamily="34" charset="0"/>
              <a:ea typeface="华文中宋" panose="02010600040101010101" charset="-122"/>
            </a:endParaRPr>
          </a:p>
          <a:p>
            <a:pPr eaLnBrk="0" hangingPunct="0"/>
            <a:r>
              <a:rPr lang="en-US" altLang="zh-CN" sz="2400" b="1" dirty="0">
                <a:solidFill>
                  <a:srgbClr val="0000FF"/>
                </a:solidFill>
                <a:latin typeface="Arial" panose="020B0604020202020204" pitchFamily="34" charset="0"/>
                <a:ea typeface="华文中宋" panose="02010600040101010101" charset="-122"/>
              </a:rPr>
              <a:t>C.</a:t>
            </a:r>
            <a:r>
              <a:rPr lang="zh-CN" altLang="en-US" sz="2400" b="1" dirty="0">
                <a:solidFill>
                  <a:srgbClr val="0000FF"/>
                </a:solidFill>
                <a:latin typeface="Arial" panose="020B0604020202020204" pitchFamily="34" charset="0"/>
                <a:ea typeface="华文中宋" panose="02010600040101010101" charset="-122"/>
              </a:rPr>
              <a:t>手段上加强了国家对经济的干预 </a:t>
            </a:r>
            <a:endParaRPr lang="zh-CN" altLang="en-US" sz="2400" b="1" dirty="0">
              <a:solidFill>
                <a:srgbClr val="0000FF"/>
              </a:solidFill>
              <a:latin typeface="Arial" panose="020B0604020202020204" pitchFamily="34" charset="0"/>
              <a:ea typeface="华文中宋" panose="02010600040101010101" charset="-122"/>
            </a:endParaRPr>
          </a:p>
        </p:txBody>
      </p:sp>
      <p:sp>
        <p:nvSpPr>
          <p:cNvPr id="41" name="矩形 10"/>
          <p:cNvSpPr>
            <a:spLocks noChangeArrowheads="1"/>
          </p:cNvSpPr>
          <p:nvPr/>
        </p:nvSpPr>
        <p:spPr bwMode="auto">
          <a:xfrm>
            <a:off x="3044825" y="4872038"/>
            <a:ext cx="403225" cy="46037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rgbClr val="FF0000"/>
                </a:solidFill>
                <a:effectLst/>
                <a:uLnTx/>
                <a:uFillTx/>
                <a:latin typeface="Arial" panose="020B0604020202020204" pitchFamily="34" charset="0"/>
                <a:ea typeface="华文中宋" panose="02010600040101010101" charset="-122"/>
                <a:cs typeface="Arial" panose="020B0604020202020204" pitchFamily="34" charset="0"/>
              </a:rPr>
              <a:t>C</a:t>
            </a:r>
            <a:endParaRPr kumimoji="0" lang="en-US" altLang="zh-CN" sz="2400" b="1" i="0" u="none" strike="noStrike" kern="0" cap="none" spc="0" normalizeH="0" baseline="0" noProof="0" smtClean="0">
              <a:ln>
                <a:noFill/>
              </a:ln>
              <a:solidFill>
                <a:srgbClr val="FF0000"/>
              </a:solidFill>
              <a:effectLst/>
              <a:uLnTx/>
              <a:uFillTx/>
              <a:latin typeface="Arial" panose="020B0604020202020204" pitchFamily="34" charset="0"/>
              <a:ea typeface="华文中宋" panose="02010600040101010101" charset="-122"/>
              <a:cs typeface="Arial" panose="020B0604020202020204" pitchFamily="34" charset="0"/>
            </a:endParaRPr>
          </a:p>
        </p:txBody>
      </p:sp>
      <p:cxnSp>
        <p:nvCxnSpPr>
          <p:cNvPr id="7" name="直接连接符 6"/>
          <p:cNvCxnSpPr/>
          <p:nvPr/>
        </p:nvCxnSpPr>
        <p:spPr>
          <a:xfrm flipV="1">
            <a:off x="1535113" y="4116388"/>
            <a:ext cx="9069388" cy="31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p:cTn id="13" dur="500"/>
                                        <p:tgtEl>
                                          <p:spTgt spid="45060"/>
                                        </p:tgtEl>
                                        <p:attrNameLst>
                                          <p:attrName>ppt_y</p:attrName>
                                        </p:attrNameLst>
                                      </p:cBhvr>
                                      <p:tavLst>
                                        <p:tav tm="0">
                                          <p:val>
                                            <p:strVal val="#ppt_y+#ppt_h*1.125000"/>
                                          </p:val>
                                        </p:tav>
                                        <p:tav tm="100000">
                                          <p:val>
                                            <p:strVal val="#ppt_y"/>
                                          </p:val>
                                        </p:tav>
                                      </p:tavLst>
                                    </p:anim>
                                    <p:animEffect transition="in" filter="wipe(up)">
                                      <p:cBhvr>
                                        <p:cTn id="14" dur="500"/>
                                        <p:tgtEl>
                                          <p:spTgt spid="450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blinds(horizontal)">
                                      <p:cBhvr>
                                        <p:cTn id="43" dur="500"/>
                                        <p:tgtEl>
                                          <p:spTgt spid="102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5060" grpId="0" bldLvl="0" animBg="1"/>
      <p:bldP spid="2" grpId="0" bldLvl="0" animBg="1"/>
      <p:bldP spid="3" grpId="0" bldLvl="0" animBg="1"/>
      <p:bldP spid="4" grpId="0" bldLvl="0" animBg="1"/>
      <p:bldP spid="6" grpId="0" bldLvl="0" animBg="1"/>
      <p:bldP spid="10251"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36866"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（一）经济政策：国家垄断资本主义的发展：</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.发展历程：</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（1）“黄金时期”：</a:t>
            </a:r>
            <a:r>
              <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二战结束至</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20</a:t>
            </a:r>
            <a:r>
              <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世纪</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70</a:t>
            </a:r>
            <a:r>
              <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年代初期；</a:t>
            </a:r>
            <a:endPar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bwMode="auto">
          <a:xfrm>
            <a:off x="1589088" y="26320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b="1" strike="noStrike" noProof="1" dirty="0">
                <a:solidFill>
                  <a:srgbClr val="0000FF"/>
                </a:solidFill>
                <a:latin typeface="+mj-lt"/>
                <a:ea typeface="华文中宋" panose="02010600040101010101" charset="-122"/>
                <a:cs typeface="+mj-cs"/>
                <a:sym typeface="宋体" panose="02010600030101010101" pitchFamily="2" charset="-122"/>
              </a:rPr>
              <a:t>“滞胀”时期：</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20</a:t>
            </a:r>
            <a:r>
              <a:rPr lang="zh-CN" altLang="en-US" sz="2800" b="1" strike="noStrike" noProof="1" dirty="0">
                <a:solidFill>
                  <a:schemeClr val="tx1"/>
                </a:solidFill>
                <a:latin typeface="+mj-lt"/>
                <a:ea typeface="华文中宋" panose="02010600040101010101" charset="-122"/>
                <a:cs typeface="+mj-cs"/>
                <a:sym typeface="宋体" panose="02010600030101010101" pitchFamily="2" charset="-122"/>
              </a:rPr>
              <a:t>世</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纪70</a:t>
            </a:r>
            <a:r>
              <a:rPr lang="zh-CN" altLang="en-US" sz="2800" b="1" strike="noStrike" noProof="1" dirty="0">
                <a:solidFill>
                  <a:schemeClr val="tx1"/>
                </a:solidFill>
                <a:latin typeface="+mj-lt"/>
                <a:ea typeface="华文中宋" panose="02010600040101010101" charset="-122"/>
                <a:cs typeface="+mj-cs"/>
                <a:sym typeface="宋体" panose="02010600030101010101" pitchFamily="2" charset="-122"/>
              </a:rPr>
              <a:t>年代，美国和西欧主要资本主义国家经济出现“滞胀”现象，通货膨胀严重</a:t>
            </a:r>
            <a:r>
              <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lang="zh-CN" altLang="en-US" sz="2800" b="1" strike="noStrike" noProof="1" dirty="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bwMode="auto">
          <a:xfrm>
            <a:off x="1585913" y="3584575"/>
            <a:ext cx="9018588" cy="138366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en-US" sz="2800" b="1" strike="noStrike" noProof="1" dirty="0">
                <a:solidFill>
                  <a:srgbClr val="0000FF"/>
                </a:solidFill>
                <a:latin typeface="+mj-lt"/>
                <a:ea typeface="华文中宋" panose="02010600040101010101" charset="-122"/>
                <a:cs typeface="+mj-cs"/>
                <a:sym typeface="宋体" panose="02010600030101010101" pitchFamily="2" charset="-122"/>
              </a:rPr>
              <a:t>调整时期：</a:t>
            </a:r>
            <a:r>
              <a:rPr lang="zh-CN" altLang="en-US" sz="2800" b="1" strike="noStrike" noProof="1" dirty="0">
                <a:solidFill>
                  <a:schemeClr val="tx1"/>
                </a:solidFill>
                <a:latin typeface="+mj-lt"/>
                <a:ea typeface="华文中宋" panose="02010600040101010101" charset="-122"/>
                <a:cs typeface="+mj-cs"/>
                <a:sym typeface="宋体" panose="02010600030101010101" pitchFamily="2" charset="-122"/>
              </a:rPr>
              <a:t>各国减少国家对经济的干预，英美等国逐渐发展出一种将政府干预与市场相结合、国有制与私有制并存的“混合经济”。</a:t>
            </a:r>
            <a:endParaRPr lang="zh-CN" altLang="en-US" sz="2800" b="1" strike="noStrike" noProof="1" dirty="0">
              <a:solidFill>
                <a:schemeClr val="tx1"/>
              </a:solidFill>
              <a:ea typeface="华文中宋" panose="0201060004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p:tgtEl>
                                          <p:spTgt spid="45060"/>
                                        </p:tgtEl>
                                        <p:attrNameLst>
                                          <p:attrName>ppt_y</p:attrName>
                                        </p:attrNameLst>
                                      </p:cBhvr>
                                      <p:tavLst>
                                        <p:tav tm="0">
                                          <p:val>
                                            <p:strVal val="#ppt_y+#ppt_h*1.125000"/>
                                          </p:val>
                                        </p:tav>
                                        <p:tav tm="100000">
                                          <p:val>
                                            <p:strVal val="#ppt_y"/>
                                          </p:val>
                                        </p:tav>
                                      </p:tavLst>
                                    </p:anim>
                                    <p:animEffect transition="in" filter="wipe(up)">
                                      <p:cBhvr>
                                        <p:cTn id="8" dur="500"/>
                                        <p:tgtEl>
                                          <p:spTgt spid="450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2" grpId="0" bldLvl="0" animBg="1"/>
      <p:bldP spid="3" grpId="0" bldLvl="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37890"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（一）经济政策：国家垄断资本主义的发展：</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.实质：</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资本主义生产关系的局部调整；</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cxnSp>
        <p:nvCxnSpPr>
          <p:cNvPr id="9" name="直接连接符 8"/>
          <p:cNvCxnSpPr/>
          <p:nvPr/>
        </p:nvCxnSpPr>
        <p:spPr>
          <a:xfrm flipV="1">
            <a:off x="1560513" y="2632075"/>
            <a:ext cx="9069388"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894" name="矩形 3"/>
          <p:cNvSpPr/>
          <p:nvPr/>
        </p:nvSpPr>
        <p:spPr>
          <a:xfrm>
            <a:off x="1589088" y="2663825"/>
            <a:ext cx="9013825" cy="460375"/>
          </a:xfrm>
          <a:prstGeom prst="rect">
            <a:avLst/>
          </a:prstGeom>
          <a:noFill/>
          <a:ln w="9525">
            <a:noFill/>
          </a:ln>
        </p:spPr>
        <p:txBody>
          <a:bodyPr wrap="square" anchor="t">
            <a:spAutoFit/>
          </a:bodyPr>
          <a:p>
            <a:pPr eaLnBrk="0" hangingPunct="0"/>
            <a:r>
              <a:rPr lang="zh-CN" altLang="en-US" sz="2400" b="1" dirty="0">
                <a:solidFill>
                  <a:srgbClr val="000000"/>
                </a:solidFill>
                <a:latin typeface="微软雅黑" panose="020B0503020204020204" charset="-122"/>
                <a:ea typeface="微软雅黑" panose="020B0503020204020204" charset="-122"/>
              </a:rPr>
              <a:t>图表史料  主要资本主义国家经济增长率比较表：</a:t>
            </a:r>
            <a:endParaRPr lang="zh-CN" altLang="en-US" sz="2400" b="1" dirty="0">
              <a:solidFill>
                <a:srgbClr val="000000"/>
              </a:solidFill>
              <a:latin typeface="微软雅黑" panose="020B0503020204020204" charset="-122"/>
              <a:ea typeface="微软雅黑" panose="020B0503020204020204" charset="-122"/>
            </a:endParaRPr>
          </a:p>
        </p:txBody>
      </p:sp>
      <p:graphicFrame>
        <p:nvGraphicFramePr>
          <p:cNvPr id="17" name="表格 16"/>
          <p:cNvGraphicFramePr>
            <a:graphicFrameLocks noGrp="1"/>
          </p:cNvGraphicFramePr>
          <p:nvPr/>
        </p:nvGraphicFramePr>
        <p:xfrm>
          <a:off x="6938963" y="3122613"/>
          <a:ext cx="3663950" cy="2195195"/>
        </p:xfrm>
        <a:graphic>
          <a:graphicData uri="http://schemas.openxmlformats.org/drawingml/2006/table">
            <a:tbl>
              <a:tblPr/>
              <a:tblGrid>
                <a:gridCol w="1056005"/>
                <a:gridCol w="1315720"/>
                <a:gridCol w="1292225"/>
              </a:tblGrid>
              <a:tr h="7315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zh-CN" sz="2400" b="1" kern="100" dirty="0">
                          <a:effectLst/>
                          <a:latin typeface="宋体" panose="02010600030101010101" pitchFamily="2" charset="-122"/>
                          <a:ea typeface="宋体" panose="02010600030101010101" pitchFamily="2" charset="-122"/>
                          <a:cs typeface="Courier New" panose="02070309020205020404" pitchFamily="49" charset="0"/>
                        </a:rPr>
                        <a:t>国别</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smtClean="0">
                          <a:effectLst/>
                          <a:latin typeface="宋体" panose="02010600030101010101" pitchFamily="2" charset="-122"/>
                          <a:ea typeface="宋体" panose="02010600030101010101" pitchFamily="2" charset="-122"/>
                          <a:cs typeface="Courier New" panose="02070309020205020404" pitchFamily="49" charset="0"/>
                        </a:rPr>
                        <a:t>1950</a:t>
                      </a:r>
                      <a:r>
                        <a:rPr lang="zh-CN" sz="2400" b="1" kern="100" dirty="0">
                          <a:effectLst/>
                          <a:latin typeface="宋体" panose="02010600030101010101" pitchFamily="2" charset="-122"/>
                          <a:ea typeface="宋体" panose="02010600030101010101" pitchFamily="2" charset="-122"/>
                          <a:cs typeface="Courier New" panose="02070309020205020404" pitchFamily="49" charset="0"/>
                        </a:rPr>
                        <a:t>～</a:t>
                      </a:r>
                      <a:r>
                        <a:rPr lang="en-US" sz="2400" b="1" kern="100" dirty="0">
                          <a:effectLst/>
                          <a:latin typeface="宋体" panose="02010600030101010101" pitchFamily="2" charset="-122"/>
                          <a:ea typeface="宋体" panose="02010600030101010101" pitchFamily="2" charset="-122"/>
                          <a:cs typeface="Courier New" panose="02070309020205020404" pitchFamily="49" charset="0"/>
                        </a:rPr>
                        <a:t>1973</a:t>
                      </a:r>
                      <a:r>
                        <a:rPr lang="zh-CN" sz="2400" b="1" kern="100" dirty="0">
                          <a:effectLst/>
                          <a:latin typeface="宋体" panose="02010600030101010101" pitchFamily="2" charset="-122"/>
                          <a:ea typeface="宋体" panose="02010600030101010101" pitchFamily="2" charset="-122"/>
                          <a:cs typeface="Courier New" panose="02070309020205020404" pitchFamily="49" charset="0"/>
                        </a:rPr>
                        <a:t>年</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a:effectLst/>
                          <a:latin typeface="宋体" panose="02010600030101010101" pitchFamily="2" charset="-122"/>
                          <a:ea typeface="宋体" panose="02010600030101010101" pitchFamily="2" charset="-122"/>
                          <a:cs typeface="Courier New" panose="02070309020205020404" pitchFamily="49" charset="0"/>
                        </a:rPr>
                        <a:t>1973</a:t>
                      </a:r>
                      <a:r>
                        <a:rPr lang="zh-CN" sz="2400" b="1" kern="100">
                          <a:effectLst/>
                          <a:latin typeface="宋体" panose="02010600030101010101" pitchFamily="2" charset="-122"/>
                          <a:ea typeface="宋体" panose="02010600030101010101" pitchFamily="2" charset="-122"/>
                          <a:cs typeface="Courier New" panose="02070309020205020404" pitchFamily="49" charset="0"/>
                        </a:rPr>
                        <a:t>～</a:t>
                      </a:r>
                      <a:r>
                        <a:rPr lang="en-US" sz="2400" b="1" kern="100">
                          <a:effectLst/>
                          <a:latin typeface="宋体" panose="02010600030101010101" pitchFamily="2" charset="-122"/>
                          <a:ea typeface="宋体" panose="02010600030101010101" pitchFamily="2" charset="-122"/>
                          <a:cs typeface="Courier New" panose="02070309020205020404" pitchFamily="49" charset="0"/>
                        </a:rPr>
                        <a:t>1978</a:t>
                      </a:r>
                      <a:r>
                        <a:rPr lang="zh-CN" sz="2400" b="1" kern="100">
                          <a:effectLst/>
                          <a:latin typeface="宋体" panose="02010600030101010101" pitchFamily="2" charset="-122"/>
                          <a:ea typeface="宋体" panose="02010600030101010101" pitchFamily="2" charset="-122"/>
                          <a:cs typeface="Courier New" panose="02070309020205020404" pitchFamily="49" charset="0"/>
                        </a:rPr>
                        <a:t>年</a:t>
                      </a:r>
                      <a:endParaRPr lang="zh-CN" sz="2400" b="1" kern="10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63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zh-CN" sz="2400" b="1" kern="100">
                          <a:effectLst/>
                          <a:latin typeface="宋体" panose="02010600030101010101" pitchFamily="2" charset="-122"/>
                          <a:ea typeface="宋体" panose="02010600030101010101" pitchFamily="2" charset="-122"/>
                          <a:cs typeface="Courier New" panose="02070309020205020404" pitchFamily="49" charset="0"/>
                        </a:rPr>
                        <a:t>日本</a:t>
                      </a:r>
                      <a:endParaRPr lang="zh-CN" sz="2400" b="1" kern="10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smtClean="0">
                          <a:effectLst/>
                          <a:latin typeface="宋体" panose="02010600030101010101" pitchFamily="2" charset="-122"/>
                          <a:ea typeface="宋体" panose="02010600030101010101" pitchFamily="2" charset="-122"/>
                          <a:cs typeface="Courier New" panose="02070309020205020404" pitchFamily="49" charset="0"/>
                        </a:rPr>
                        <a:t>14.1</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a:effectLst/>
                          <a:latin typeface="宋体" panose="02010600030101010101" pitchFamily="2" charset="-122"/>
                          <a:ea typeface="宋体" panose="02010600030101010101" pitchFamily="2" charset="-122"/>
                          <a:cs typeface="Courier New" panose="02070309020205020404" pitchFamily="49" charset="0"/>
                        </a:rPr>
                        <a:t>1.1</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zh-CN" sz="2400" b="1" kern="100" dirty="0">
                          <a:effectLst/>
                          <a:latin typeface="宋体" panose="02010600030101010101" pitchFamily="2" charset="-122"/>
                          <a:ea typeface="宋体" panose="02010600030101010101" pitchFamily="2" charset="-122"/>
                          <a:cs typeface="Courier New" panose="02070309020205020404" pitchFamily="49" charset="0"/>
                        </a:rPr>
                        <a:t>西德</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a:effectLst/>
                          <a:latin typeface="宋体" panose="02010600030101010101" pitchFamily="2" charset="-122"/>
                          <a:ea typeface="宋体" panose="02010600030101010101" pitchFamily="2" charset="-122"/>
                          <a:cs typeface="Courier New" panose="02070309020205020404" pitchFamily="49" charset="0"/>
                        </a:rPr>
                        <a:t>7.6</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a:effectLst/>
                          <a:latin typeface="宋体" panose="02010600030101010101" pitchFamily="2" charset="-122"/>
                          <a:ea typeface="宋体" panose="02010600030101010101" pitchFamily="2" charset="-122"/>
                          <a:cs typeface="Courier New" panose="02070309020205020404" pitchFamily="49" charset="0"/>
                        </a:rPr>
                        <a:t>0.9</a:t>
                      </a:r>
                      <a:endParaRPr lang="zh-CN" sz="2400" b="1" kern="10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zh-CN" sz="2400" b="1" kern="100">
                          <a:effectLst/>
                          <a:latin typeface="宋体" panose="02010600030101010101" pitchFamily="2" charset="-122"/>
                          <a:ea typeface="宋体" panose="02010600030101010101" pitchFamily="2" charset="-122"/>
                          <a:cs typeface="Courier New" panose="02070309020205020404" pitchFamily="49" charset="0"/>
                        </a:rPr>
                        <a:t>法国</a:t>
                      </a:r>
                      <a:endParaRPr lang="zh-CN" sz="2400" b="1" kern="10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a:effectLst/>
                          <a:latin typeface="宋体" panose="02010600030101010101" pitchFamily="2" charset="-122"/>
                          <a:ea typeface="宋体" panose="02010600030101010101" pitchFamily="2" charset="-122"/>
                          <a:cs typeface="Courier New" panose="02070309020205020404" pitchFamily="49" charset="0"/>
                        </a:rPr>
                        <a:t>6.1</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a:effectLst/>
                          <a:latin typeface="宋体" panose="02010600030101010101" pitchFamily="2" charset="-122"/>
                          <a:ea typeface="宋体" panose="02010600030101010101" pitchFamily="2" charset="-122"/>
                          <a:cs typeface="Courier New" panose="02070309020205020404" pitchFamily="49" charset="0"/>
                        </a:rPr>
                        <a:t>1.3</a:t>
                      </a:r>
                      <a:endParaRPr lang="zh-CN" sz="2400" b="1" kern="10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zh-CN" sz="2400" b="1" kern="100" dirty="0">
                          <a:effectLst/>
                          <a:latin typeface="宋体" panose="02010600030101010101" pitchFamily="2" charset="-122"/>
                          <a:ea typeface="宋体" panose="02010600030101010101" pitchFamily="2" charset="-122"/>
                          <a:cs typeface="Courier New" panose="02070309020205020404" pitchFamily="49" charset="0"/>
                        </a:rPr>
                        <a:t>美国</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a:effectLst/>
                          <a:latin typeface="宋体" panose="02010600030101010101" pitchFamily="2" charset="-122"/>
                          <a:ea typeface="宋体" panose="02010600030101010101" pitchFamily="2" charset="-122"/>
                          <a:cs typeface="Courier New" panose="02070309020205020404" pitchFamily="49" charset="0"/>
                        </a:rPr>
                        <a:t>4.3</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80340" algn="l">
                        <a:lnSpc>
                          <a:spcPct val="100000"/>
                        </a:lnSpc>
                        <a:spcAft>
                          <a:spcPts val="0"/>
                        </a:spcAft>
                        <a:tabLst>
                          <a:tab pos="1828800" algn="l"/>
                        </a:tabLst>
                      </a:pPr>
                      <a:r>
                        <a:rPr lang="en-US" sz="2400" b="1" kern="100" dirty="0">
                          <a:effectLst/>
                          <a:latin typeface="宋体" panose="02010600030101010101" pitchFamily="2" charset="-122"/>
                          <a:ea typeface="宋体" panose="02010600030101010101" pitchFamily="2" charset="-122"/>
                          <a:cs typeface="Courier New" panose="02070309020205020404" pitchFamily="49" charset="0"/>
                        </a:rPr>
                        <a:t>2.5</a:t>
                      </a:r>
                      <a:endParaRPr lang="zh-CN" sz="2400" b="1"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95" marR="68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921" name="矩形 17"/>
          <p:cNvSpPr/>
          <p:nvPr/>
        </p:nvSpPr>
        <p:spPr>
          <a:xfrm>
            <a:off x="1589088" y="3051175"/>
            <a:ext cx="5349875" cy="1198880"/>
          </a:xfrm>
          <a:prstGeom prst="rect">
            <a:avLst/>
          </a:prstGeom>
          <a:noFill/>
          <a:ln w="9525">
            <a:noFill/>
          </a:ln>
        </p:spPr>
        <p:txBody>
          <a:bodyPr wrap="square" anchor="t">
            <a:spAutoFit/>
          </a:bodyPr>
          <a:p>
            <a:pPr eaLnBrk="0" hangingPunct="0"/>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00B050"/>
                </a:solidFill>
                <a:latin typeface="微软雅黑" panose="020B0503020204020204" charset="-122"/>
                <a:ea typeface="微软雅黑" panose="020B0503020204020204" charset="-122"/>
              </a:rPr>
              <a:t>问</a:t>
            </a:r>
            <a:r>
              <a:rPr lang="en-US" altLang="zh-CN" sz="2400" b="1" dirty="0">
                <a:solidFill>
                  <a:srgbClr val="00B050"/>
                </a:solidFill>
                <a:latin typeface="微软雅黑" panose="020B0503020204020204" charset="-122"/>
                <a:ea typeface="微软雅黑" panose="020B0503020204020204" charset="-122"/>
              </a:rPr>
              <a:t>]</a:t>
            </a:r>
            <a:r>
              <a:rPr lang="en-US" altLang="zh-CN" sz="2400" b="1" dirty="0">
                <a:solidFill>
                  <a:srgbClr val="262626"/>
                </a:solidFill>
                <a:latin typeface="微软雅黑" panose="020B0503020204020204" charset="-122"/>
                <a:ea typeface="微软雅黑" panose="020B0503020204020204" charset="-122"/>
              </a:rPr>
              <a:t>(1)</a:t>
            </a:r>
            <a:r>
              <a:rPr lang="zh-CN" altLang="en-US" sz="2400" b="1" dirty="0">
                <a:solidFill>
                  <a:srgbClr val="262626"/>
                </a:solidFill>
                <a:latin typeface="微软雅黑" panose="020B0503020204020204" charset="-122"/>
                <a:ea typeface="微软雅黑" panose="020B0503020204020204" charset="-122"/>
              </a:rPr>
              <a:t>以</a:t>
            </a:r>
            <a:r>
              <a:rPr lang="en-US" altLang="zh-CN" sz="2400" b="1" dirty="0">
                <a:solidFill>
                  <a:srgbClr val="262626"/>
                </a:solidFill>
                <a:latin typeface="微软雅黑" panose="020B0503020204020204" charset="-122"/>
                <a:ea typeface="微软雅黑" panose="020B0503020204020204" charset="-122"/>
              </a:rPr>
              <a:t>1973</a:t>
            </a:r>
            <a:r>
              <a:rPr lang="zh-CN" altLang="en-US" sz="2400" b="1" dirty="0">
                <a:solidFill>
                  <a:srgbClr val="262626"/>
                </a:solidFill>
                <a:latin typeface="微软雅黑" panose="020B0503020204020204" charset="-122"/>
                <a:ea typeface="微软雅黑" panose="020B0503020204020204" charset="-122"/>
              </a:rPr>
              <a:t>年为界，主要资本主义国家经济发展怎样的变化？反映了怎样的状况？</a:t>
            </a:r>
            <a:endParaRPr lang="zh-CN" altLang="en-US" sz="2400" b="1" dirty="0">
              <a:solidFill>
                <a:srgbClr val="262626"/>
              </a:solidFill>
              <a:latin typeface="微软雅黑" panose="020B0503020204020204" charset="-122"/>
              <a:ea typeface="微软雅黑" panose="020B0503020204020204" charset="-122"/>
            </a:endParaRPr>
          </a:p>
        </p:txBody>
      </p:sp>
      <p:sp>
        <p:nvSpPr>
          <p:cNvPr id="11269" name="矩形 15"/>
          <p:cNvSpPr/>
          <p:nvPr/>
        </p:nvSpPr>
        <p:spPr>
          <a:xfrm>
            <a:off x="1585913" y="4113213"/>
            <a:ext cx="5351462" cy="1568450"/>
          </a:xfrm>
          <a:prstGeom prst="rect">
            <a:avLst/>
          </a:prstGeom>
          <a:noFill/>
          <a:ln w="9525">
            <a:noFill/>
          </a:ln>
        </p:spPr>
        <p:txBody>
          <a:bodyPr wrap="square" anchor="t">
            <a:spAutoFit/>
          </a:bodyPr>
          <a:p>
            <a:pPr eaLnBrk="0" hangingPunct="0"/>
            <a:r>
              <a:rPr lang="zh-CN" altLang="en-US" sz="2400" b="1" dirty="0">
                <a:solidFill>
                  <a:srgbClr val="00B050"/>
                </a:solidFill>
                <a:latin typeface="微软雅黑" panose="020B0503020204020204" charset="-122"/>
                <a:ea typeface="微软雅黑" panose="020B0503020204020204" charset="-122"/>
              </a:rPr>
              <a:t>答：</a:t>
            </a:r>
            <a:r>
              <a:rPr lang="zh-CN" altLang="en-US" sz="2400" b="1" dirty="0">
                <a:solidFill>
                  <a:srgbClr val="0000FF"/>
                </a:solidFill>
                <a:latin typeface="Arial" panose="020B0604020202020204" pitchFamily="34" charset="0"/>
                <a:ea typeface="华文中宋" panose="02010600040101010101" charset="-122"/>
              </a:rPr>
              <a:t>1973年前数据高于1973年后。资本主义工业生产从高速增长出现“黄金时期”到增长缓慢，出现经济“滞胀”现象。</a:t>
            </a:r>
            <a:endParaRPr lang="zh-CN" altLang="en-US" sz="2400" b="1" dirty="0">
              <a:solidFill>
                <a:srgbClr val="0000FF"/>
              </a:solidFill>
              <a:latin typeface="Arial" panose="020B0604020202020204" pitchFamily="34" charset="0"/>
              <a:ea typeface="华文中宋" panose="02010600040101010101" charset="-122"/>
            </a:endParaRPr>
          </a:p>
        </p:txBody>
      </p:sp>
      <p:sp>
        <p:nvSpPr>
          <p:cNvPr id="20" name="矩形 17"/>
          <p:cNvSpPr>
            <a:spLocks noChangeArrowheads="1"/>
          </p:cNvSpPr>
          <p:nvPr/>
        </p:nvSpPr>
        <p:spPr bwMode="auto">
          <a:xfrm>
            <a:off x="1585913" y="5561013"/>
            <a:ext cx="5349875" cy="4603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针对这种状况的各国如何调整的？</a:t>
            </a:r>
            <a:endPar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1560513" y="5916613"/>
            <a:ext cx="9018587" cy="460375"/>
          </a:xfrm>
          <a:prstGeom prst="rect">
            <a:avLst/>
          </a:prstGeom>
          <a:noFill/>
          <a:ln w="9525">
            <a:noFill/>
          </a:ln>
        </p:spPr>
        <p:txBody>
          <a:bodyPr wrap="square" anchor="t">
            <a:spAutoFit/>
          </a:bodyPr>
          <a:p>
            <a:pPr eaLnBrk="0" hangingPunct="0">
              <a:buClrTx/>
              <a:buSzTx/>
            </a:pPr>
            <a:r>
              <a:rPr lang="zh-CN" altLang="en-US" sz="2400" b="1" baseline="0" dirty="0">
                <a:solidFill>
                  <a:srgbClr val="00B050"/>
                </a:solidFill>
                <a:latin typeface="微软雅黑" panose="020B0503020204020204" charset="-122"/>
                <a:ea typeface="微软雅黑" panose="020B0503020204020204" charset="-122"/>
              </a:rPr>
              <a:t>答：</a:t>
            </a:r>
            <a:r>
              <a:rPr lang="zh-CN" altLang="en-US" sz="2400" b="1" baseline="0" dirty="0">
                <a:solidFill>
                  <a:srgbClr val="0000FF"/>
                </a:solidFill>
                <a:latin typeface="Arial" panose="020B0604020202020204" pitchFamily="34" charset="0"/>
                <a:ea typeface="华文中宋" panose="02010600040101010101" charset="-122"/>
              </a:rPr>
              <a:t>适当减少国家对经济的干预，发展“混合经济”。</a:t>
            </a:r>
            <a:endParaRPr lang="zh-CN" altLang="en-US" sz="2400" b="1" baseline="0" dirty="0">
              <a:solidFill>
                <a:srgbClr val="0000FF"/>
              </a:solidFill>
              <a:latin typeface="Arial" panose="020B0604020202020204" pitchFamily="34" charset="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p:tgtEl>
                                          <p:spTgt spid="45060"/>
                                        </p:tgtEl>
                                        <p:attrNameLst>
                                          <p:attrName>ppt_y</p:attrName>
                                        </p:attrNameLst>
                                      </p:cBhvr>
                                      <p:tavLst>
                                        <p:tav tm="0">
                                          <p:val>
                                            <p:strVal val="#ppt_y+#ppt_h*1.125000"/>
                                          </p:val>
                                        </p:tav>
                                        <p:tav tm="100000">
                                          <p:val>
                                            <p:strVal val="#ppt_y"/>
                                          </p:val>
                                        </p:tav>
                                      </p:tavLst>
                                    </p:anim>
                                    <p:animEffect transition="in" filter="wipe(up)">
                                      <p:cBhvr>
                                        <p:cTn id="8" dur="500"/>
                                        <p:tgtEl>
                                          <p:spTgt spid="450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wipe(left)">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2" grpId="0" bldLvl="0" animBg="1"/>
      <p:bldP spid="11269"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38914"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（一）经济政策：国家垄断资本主义的发展：</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）积极方面：</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6" name="文本框 2"/>
          <p:cNvSpPr txBox="1"/>
          <p:nvPr/>
        </p:nvSpPr>
        <p:spPr bwMode="auto">
          <a:xfrm>
            <a:off x="1585913" y="26320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①适应了生产力的发展，促进资本主义发展出现“黄金时期”；</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35845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②一定程度上减少了企业之间的盲目竞争，有利于缓和社会矛盾。</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.影响：</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4537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）消极方面：</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2"/>
          <p:cNvSpPr txBox="1"/>
          <p:nvPr/>
        </p:nvSpPr>
        <p:spPr bwMode="auto">
          <a:xfrm>
            <a:off x="1585913" y="50593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①造成国家财政负担；</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9" name="文本框 2"/>
          <p:cNvSpPr txBox="1"/>
          <p:nvPr/>
        </p:nvSpPr>
        <p:spPr bwMode="auto">
          <a:xfrm>
            <a:off x="1585913" y="55816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②不可能从根本上避免经济危机。</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3" grpId="0" bldLvl="0" animBg="1"/>
      <p:bldP spid="2" grpId="0" bldLvl="0" animBg="1"/>
      <p:bldP spid="8" grpId="0" bldLvl="0" animBg="1"/>
      <p:bldP spid="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国家资本主义与国家垄断资本主义</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46037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1.</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不同：</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2" name="文本框 1"/>
          <p:cNvSpPr txBox="1"/>
          <p:nvPr/>
        </p:nvSpPr>
        <p:spPr>
          <a:xfrm>
            <a:off x="1597025" y="1430338"/>
            <a:ext cx="8997950" cy="2676525"/>
          </a:xfrm>
          <a:prstGeom prst="rect">
            <a:avLst/>
          </a:prstGeom>
          <a:noFill/>
          <a:ln w="9525">
            <a:noFill/>
          </a:ln>
        </p:spPr>
        <p:txBody>
          <a:bodyPr wrap="square" anchor="t">
            <a:spAutoFit/>
          </a:bodyPr>
          <a:p>
            <a:pPr algn="just"/>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1</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）含义:</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国家资本主义是指</a:t>
            </a:r>
            <a:r>
              <a:rPr lang="zh-CN" altLang="en-US" sz="2400" b="1" dirty="0">
                <a:latin typeface="华文中宋" panose="02010600040101010101" charset="-122"/>
                <a:ea typeface="华文中宋" panose="02010600040101010101" charset="-122"/>
                <a:sym typeface="宋体" panose="02010600030101010101" pitchFamily="2" charset="-122"/>
              </a:rPr>
              <a:t>国家能够直接支配、控制的资本主义经济；它的</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性质与作用</a:t>
            </a:r>
            <a:r>
              <a:rPr lang="zh-CN" altLang="en-US" sz="2400" b="1" dirty="0">
                <a:latin typeface="华文中宋" panose="02010600040101010101" charset="-122"/>
                <a:ea typeface="华文中宋" panose="02010600040101010101" charset="-122"/>
                <a:sym typeface="宋体" panose="02010600030101010101" pitchFamily="2" charset="-122"/>
              </a:rPr>
              <a:t>取决于国家政权性质，无产阶级专政下的国家资本主义，受公有制控制和无产阶级的监督。</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国家垄断资本主义是</a:t>
            </a:r>
            <a:r>
              <a:rPr lang="zh-CN" altLang="en-US" sz="2400" b="1" dirty="0">
                <a:latin typeface="华文中宋" panose="02010600040101010101" charset="-122"/>
                <a:ea typeface="华文中宋" panose="02010600040101010101" charset="-122"/>
                <a:sym typeface="宋体" panose="02010600030101010101" pitchFamily="2" charset="-122"/>
              </a:rPr>
              <a:t>资产阶级政权与私人垄断资本相结合而形成的垄断资本主义；它的</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实质</a:t>
            </a:r>
            <a:r>
              <a:rPr lang="zh-CN" altLang="en-US" sz="2400" b="1" dirty="0">
                <a:latin typeface="华文中宋" panose="02010600040101010101" charset="-122"/>
                <a:ea typeface="华文中宋" panose="02010600040101010101" charset="-122"/>
                <a:sym typeface="宋体" panose="02010600030101010101" pitchFamily="2" charset="-122"/>
              </a:rPr>
              <a:t>是垄断资本直接控制和利用国家政权，并通过国家政权干预和调节社会经济生活，代表资产阶级总利益，完全是资本主义性质。</a:t>
            </a:r>
            <a:endParaRPr lang="zh-CN" altLang="en-US" sz="2400" b="1" dirty="0">
              <a:latin typeface="华文中宋" panose="02010600040101010101" charset="-122"/>
              <a:ea typeface="华文中宋" panose="02010600040101010101" charset="-122"/>
              <a:sym typeface="宋体" panose="02010600030101010101" pitchFamily="2" charset="-122"/>
            </a:endParaRPr>
          </a:p>
        </p:txBody>
      </p:sp>
      <p:sp>
        <p:nvSpPr>
          <p:cNvPr id="4" name="文本框 3"/>
          <p:cNvSpPr txBox="1"/>
          <p:nvPr/>
        </p:nvSpPr>
        <p:spPr>
          <a:xfrm>
            <a:off x="1597025" y="4106863"/>
            <a:ext cx="8999538" cy="1568450"/>
          </a:xfrm>
          <a:prstGeom prst="rect">
            <a:avLst/>
          </a:prstGeom>
          <a:noFill/>
          <a:ln w="9525">
            <a:noFill/>
          </a:ln>
        </p:spPr>
        <p:txBody>
          <a:bodyPr wrap="square" anchor="t">
            <a:spAutoFit/>
          </a:bodyPr>
          <a:p>
            <a:pPr algn="just"/>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2</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）表现:</a:t>
            </a:r>
            <a:r>
              <a:rPr lang="zh-CN" altLang="en-US" sz="2400" b="1" dirty="0">
                <a:latin typeface="华文中宋" panose="02010600040101010101" charset="-122"/>
                <a:ea typeface="华文中宋" panose="02010600040101010101" charset="-122"/>
                <a:sym typeface="宋体" panose="02010600030101010101" pitchFamily="2" charset="-122"/>
              </a:rPr>
              <a:t>前者主要指苏俄实行新经济政策时期，采用租让与租用形式，由外国资本主义经营企业；中国向社会主义过渡时期，对民族资本主义进行改造时的企业。后者指罗斯福新政以后资本主义国家的经济形式，在二战后有很大发展。</a:t>
            </a:r>
            <a:endParaRPr lang="zh-CN" altLang="en-US" sz="2400" b="1" dirty="0">
              <a:latin typeface="华文中宋" panose="02010600040101010101" charset="-122"/>
              <a:ea typeface="华文中宋" panose="02010600040101010101" charset="-122"/>
              <a:sym typeface="宋体" panose="02010600030101010101" pitchFamily="2" charset="-122"/>
            </a:endParaRPr>
          </a:p>
        </p:txBody>
      </p:sp>
      <p:sp>
        <p:nvSpPr>
          <p:cNvPr id="5" name="文本框 4"/>
          <p:cNvSpPr txBox="1"/>
          <p:nvPr/>
        </p:nvSpPr>
        <p:spPr>
          <a:xfrm>
            <a:off x="1597025" y="5675313"/>
            <a:ext cx="8999538" cy="46037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2.</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相同：</a:t>
            </a:r>
            <a:r>
              <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rPr>
              <a:t>都体现了国家对经济的干预,一定程度上促进了经济发展。</a:t>
            </a:r>
            <a:endPar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1.背景：</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）经济：</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6" name="文本框 2"/>
          <p:cNvSpPr txBox="1"/>
          <p:nvPr/>
        </p:nvSpPr>
        <p:spPr bwMode="auto">
          <a:xfrm>
            <a:off x="1585913"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①资本主义发展的“黄金时期”提供物质保障；</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②跨国公司的全球性经营，获得巨额利润。</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36750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）政治：</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41973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①工人运动的争取；</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2"/>
          <p:cNvSpPr txBox="1"/>
          <p:nvPr/>
        </p:nvSpPr>
        <p:spPr bwMode="auto">
          <a:xfrm>
            <a:off x="1585913" y="471963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②民主制度的完善；</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9" name="文本框 2"/>
          <p:cNvSpPr txBox="1"/>
          <p:nvPr/>
        </p:nvSpPr>
        <p:spPr bwMode="auto">
          <a:xfrm>
            <a:off x="1589088" y="524192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③资产阶级维护自身统治的需要。</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p:cTn id="13" dur="500"/>
                                        <p:tgtEl>
                                          <p:spTgt spid="45060"/>
                                        </p:tgtEl>
                                        <p:attrNameLst>
                                          <p:attrName>ppt_y</p:attrName>
                                        </p:attrNameLst>
                                      </p:cBhvr>
                                      <p:tavLst>
                                        <p:tav tm="0">
                                          <p:val>
                                            <p:strVal val="#ppt_y+#ppt_h*1.125000"/>
                                          </p:val>
                                        </p:tav>
                                        <p:tav tm="100000">
                                          <p:val>
                                            <p:strVal val="#ppt_y"/>
                                          </p:val>
                                        </p:tav>
                                      </p:tavLst>
                                    </p:anim>
                                    <p:animEffect transition="in" filter="wipe(up)">
                                      <p:cBhvr>
                                        <p:cTn id="14" dur="500"/>
                                        <p:tgtEl>
                                          <p:spTgt spid="450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p:tgtEl>
                                          <p:spTgt spid="2"/>
                                        </p:tgtEl>
                                        <p:attrNameLst>
                                          <p:attrName>ppt_y</p:attrName>
                                        </p:attrNameLst>
                                      </p:cBhvr>
                                      <p:tavLst>
                                        <p:tav tm="0">
                                          <p:val>
                                            <p:strVal val="#ppt_y+#ppt_h*1.125000"/>
                                          </p:val>
                                        </p:tav>
                                        <p:tav tm="100000">
                                          <p:val>
                                            <p:strVal val="#ppt_y"/>
                                          </p:val>
                                        </p:tav>
                                      </p:tavLst>
                                    </p:anim>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p:tgtEl>
                                          <p:spTgt spid="9"/>
                                        </p:tgtEl>
                                        <p:attrNameLst>
                                          <p:attrName>ppt_y</p:attrName>
                                        </p:attrNameLst>
                                      </p:cBhvr>
                                      <p:tavLst>
                                        <p:tav tm="0">
                                          <p:val>
                                            <p:strVal val="#ppt_y+#ppt_h*1.125000"/>
                                          </p:val>
                                        </p:tav>
                                        <p:tav tm="100000">
                                          <p:val>
                                            <p:strVal val="#ppt_y"/>
                                          </p:val>
                                        </p:tav>
                                      </p:tavLst>
                                    </p:anim>
                                    <p:animEffect transition="in" filter="wipe(up)">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5060" grpId="0" bldLvl="0" animBg="1"/>
      <p:bldP spid="4" grpId="0" bldLvl="0" animBg="1"/>
      <p:bldP spid="6" grpId="0" bldLvl="0" animBg="1"/>
      <p:bldP spid="7" grpId="0" bldLvl="0" animBg="1"/>
      <p:bldP spid="2" grpId="0" bldLvl="0" animBg="1"/>
      <p:bldP spid="3" grpId="0" bldLvl="0" animBg="1"/>
      <p:bldP spid="8" grpId="0" bldLvl="0" animBg="1"/>
      <p:bldP spid="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1986"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1.背景：</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）思想：</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6" name="文本框 2"/>
          <p:cNvSpPr txBox="1"/>
          <p:nvPr/>
        </p:nvSpPr>
        <p:spPr bwMode="auto">
          <a:xfrm>
            <a:off x="1585913"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①人权和民主政治的理念不断发展；</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②主张国家干预经济的凯恩斯主义的盛行。</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36750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）资本主义发展的经验教训：</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41973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①经验：</a:t>
            </a:r>
            <a:r>
              <a:rPr lang="zh-CN" altLang="en-US" sz="2800" b="1" strike="noStrike" noProof="1" dirty="0">
                <a:solidFill>
                  <a:srgbClr val="C0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罗斯福新政的成功实践提供借鉴；</a:t>
            </a:r>
            <a:endParaRPr lang="zh-CN" altLang="en-US" sz="2800" b="1" strike="noStrike" noProof="1" dirty="0">
              <a:solidFill>
                <a:srgbClr val="C0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2"/>
          <p:cNvSpPr txBox="1"/>
          <p:nvPr/>
        </p:nvSpPr>
        <p:spPr bwMode="auto">
          <a:xfrm>
            <a:off x="1585913" y="4719638"/>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②教训：</a:t>
            </a:r>
            <a:r>
              <a:rPr lang="zh-CN" altLang="en-US" sz="2800" b="1" strike="noStrike" noProof="1" dirty="0">
                <a:solidFill>
                  <a:srgbClr val="C0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汲取贫富差距过大导致1929—1933年经济危机的教训。</a:t>
            </a:r>
            <a:endParaRPr lang="zh-CN" altLang="en-US" sz="2800" b="1" strike="noStrike" noProof="1" dirty="0">
              <a:solidFill>
                <a:srgbClr val="C0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p:tgtEl>
                                          <p:spTgt spid="3"/>
                                        </p:tgtEl>
                                        <p:attrNameLst>
                                          <p:attrName>ppt_y</p:attrName>
                                        </p:attrNameLst>
                                      </p:cBhvr>
                                      <p:tavLst>
                                        <p:tav tm="0">
                                          <p:val>
                                            <p:strVal val="#ppt_y+#ppt_h*1.125000"/>
                                          </p:val>
                                        </p:tav>
                                        <p:tav tm="100000">
                                          <p:val>
                                            <p:strVal val="#ppt_y"/>
                                          </p:val>
                                        </p:tav>
                                      </p:tavLst>
                                    </p:anim>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2" grpId="0" bldLvl="0" animBg="1"/>
      <p:bldP spid="3" grpId="0" bldLvl="0" animBg="1"/>
      <p:bldP spid="8"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3010"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.目的：</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）缩小贫富差距，减少因贫困而引发的社会问题；</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）缓和社会矛盾，维护社会稳定。</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cxnSp>
        <p:nvCxnSpPr>
          <p:cNvPr id="9" name="直接连接符 8"/>
          <p:cNvCxnSpPr/>
          <p:nvPr/>
        </p:nvCxnSpPr>
        <p:spPr>
          <a:xfrm flipV="1">
            <a:off x="1585913" y="3121025"/>
            <a:ext cx="9069388"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292" name="矩形 39"/>
          <p:cNvSpPr/>
          <p:nvPr/>
        </p:nvSpPr>
        <p:spPr>
          <a:xfrm>
            <a:off x="1589088" y="3057525"/>
            <a:ext cx="9018587" cy="1807210"/>
          </a:xfrm>
          <a:prstGeom prst="rect">
            <a:avLst/>
          </a:prstGeom>
          <a:noFill/>
          <a:ln w="9525">
            <a:noFill/>
          </a:ln>
        </p:spPr>
        <p:txBody>
          <a:bodyPr wrap="square" anchor="t">
            <a:spAutoFit/>
          </a:bodyPr>
          <a:p>
            <a:pPr eaLnBrk="0" hangingPunct="0">
              <a:lnSpc>
                <a:spcPts val="3500"/>
              </a:lnSpc>
            </a:pPr>
            <a:r>
              <a:rPr lang="en-US" altLang="zh-CN" sz="2400" b="1" dirty="0">
                <a:solidFill>
                  <a:srgbClr val="000000"/>
                </a:solidFill>
                <a:latin typeface="微软雅黑" panose="020B0503020204020204" charset="-122"/>
                <a:ea typeface="微软雅黑" panose="020B0503020204020204" charset="-122"/>
              </a:rPr>
              <a:t>20</a:t>
            </a:r>
            <a:r>
              <a:rPr lang="zh-CN" altLang="en-US" sz="2400" b="1" dirty="0">
                <a:solidFill>
                  <a:srgbClr val="000000"/>
                </a:solidFill>
                <a:latin typeface="微软雅黑" panose="020B0503020204020204" charset="-122"/>
                <a:ea typeface="微软雅黑" panose="020B0503020204020204" charset="-122"/>
              </a:rPr>
              <a:t>世纪</a:t>
            </a:r>
            <a:r>
              <a:rPr lang="en-US" altLang="zh-CN" sz="2400" b="1" dirty="0">
                <a:solidFill>
                  <a:srgbClr val="000000"/>
                </a:solidFill>
                <a:latin typeface="微软雅黑" panose="020B0503020204020204" charset="-122"/>
                <a:ea typeface="微软雅黑" panose="020B0503020204020204" charset="-122"/>
              </a:rPr>
              <a:t>80</a:t>
            </a:r>
            <a:r>
              <a:rPr lang="zh-CN" altLang="en-US" sz="2400" b="1" dirty="0">
                <a:solidFill>
                  <a:srgbClr val="000000"/>
                </a:solidFill>
                <a:latin typeface="微软雅黑" panose="020B0503020204020204" charset="-122"/>
                <a:ea typeface="微软雅黑" panose="020B0503020204020204" charset="-122"/>
              </a:rPr>
              <a:t>年代，英国首相撒切尔夫人说：“社会有一个梯子和一张安全网，梯子用来供人们自己努力改善生活，安全网则用来防止人们跌入深渊。”</a:t>
            </a:r>
            <a:endParaRPr lang="en-US" altLang="zh-CN" sz="2400" b="1" dirty="0">
              <a:solidFill>
                <a:srgbClr val="000000"/>
              </a:solidFill>
              <a:latin typeface="微软雅黑" panose="020B0503020204020204" charset="-122"/>
              <a:ea typeface="微软雅黑" panose="020B0503020204020204" charset="-122"/>
            </a:endParaRPr>
          </a:p>
          <a:p>
            <a:pPr eaLnBrk="0" hangingPunct="0"/>
            <a:r>
              <a:rPr lang="en-US" altLang="zh-CN" sz="2400" b="1" dirty="0">
                <a:solidFill>
                  <a:srgbClr val="00B050"/>
                </a:solidFill>
                <a:latin typeface="微软雅黑" panose="020B0503020204020204" charset="-122"/>
                <a:ea typeface="微软雅黑" panose="020B0503020204020204" charset="-122"/>
              </a:rPr>
              <a:t>[</a:t>
            </a:r>
            <a:r>
              <a:rPr lang="zh-CN" altLang="en-US" sz="2400" b="1" dirty="0">
                <a:solidFill>
                  <a:srgbClr val="00B050"/>
                </a:solidFill>
                <a:latin typeface="微软雅黑" panose="020B0503020204020204" charset="-122"/>
                <a:ea typeface="微软雅黑" panose="020B0503020204020204" charset="-122"/>
              </a:rPr>
              <a:t>问</a:t>
            </a:r>
            <a:r>
              <a:rPr lang="en-US" altLang="zh-CN" sz="2400" b="1" dirty="0">
                <a:solidFill>
                  <a:srgbClr val="00B050"/>
                </a:solidFill>
                <a:latin typeface="微软雅黑" panose="020B0503020204020204" charset="-122"/>
                <a:ea typeface="微软雅黑" panose="020B0503020204020204" charset="-122"/>
              </a:rPr>
              <a:t>]</a:t>
            </a:r>
            <a:r>
              <a:rPr lang="en-US" altLang="zh-CN" sz="2400" b="1" dirty="0">
                <a:solidFill>
                  <a:srgbClr val="262626"/>
                </a:solidFill>
                <a:latin typeface="微软雅黑" panose="020B0503020204020204" charset="-122"/>
                <a:ea typeface="微软雅黑" panose="020B0503020204020204" charset="-122"/>
              </a:rPr>
              <a:t>(1)</a:t>
            </a:r>
            <a:r>
              <a:rPr lang="zh-CN" altLang="en-US" sz="2400" b="1" dirty="0">
                <a:solidFill>
                  <a:srgbClr val="262626"/>
                </a:solidFill>
                <a:latin typeface="微软雅黑" panose="020B0503020204020204" charset="-122"/>
                <a:ea typeface="微软雅黑" panose="020B0503020204020204" charset="-122"/>
              </a:rPr>
              <a:t>这里“安全网”是指西欧资本主义国家普遍实行</a:t>
            </a:r>
            <a:r>
              <a:rPr lang="zh-CN" altLang="en-US" sz="2400" b="1" u="sng" dirty="0">
                <a:solidFill>
                  <a:srgbClr val="262626"/>
                </a:solidFill>
                <a:latin typeface="微软雅黑" panose="020B0503020204020204" charset="-122"/>
                <a:ea typeface="微软雅黑" panose="020B0503020204020204" charset="-122"/>
              </a:rPr>
              <a:t>      </a:t>
            </a:r>
            <a:r>
              <a:rPr lang="zh-CN" altLang="en-US" sz="2400" b="1" dirty="0">
                <a:solidFill>
                  <a:srgbClr val="262626"/>
                </a:solidFill>
                <a:latin typeface="微软雅黑" panose="020B0503020204020204" charset="-122"/>
                <a:ea typeface="微软雅黑" panose="020B0503020204020204" charset="-122"/>
              </a:rPr>
              <a:t>政策。</a:t>
            </a:r>
            <a:endParaRPr lang="en-US" altLang="zh-CN" sz="2400" b="1" dirty="0">
              <a:solidFill>
                <a:srgbClr val="262626"/>
              </a:solidFill>
              <a:latin typeface="微软雅黑" panose="020B0503020204020204" charset="-122"/>
              <a:ea typeface="微软雅黑" panose="020B0503020204020204" charset="-122"/>
            </a:endParaRPr>
          </a:p>
        </p:txBody>
      </p:sp>
      <p:sp>
        <p:nvSpPr>
          <p:cNvPr id="41" name="矩形 2"/>
          <p:cNvSpPr/>
          <p:nvPr/>
        </p:nvSpPr>
        <p:spPr>
          <a:xfrm>
            <a:off x="8596313" y="4102100"/>
            <a:ext cx="1404620" cy="460375"/>
          </a:xfrm>
          <a:prstGeom prst="rect">
            <a:avLst/>
          </a:prstGeom>
          <a:noFill/>
          <a:ln w="9525">
            <a:noFill/>
          </a:ln>
        </p:spPr>
        <p:txBody>
          <a:bodyPr wrap="none" anchor="t">
            <a:spAutoFit/>
          </a:bodyPr>
          <a:p>
            <a:pPr eaLnBrk="0" hangingPunct="0">
              <a:buClrTx/>
              <a:buSzTx/>
            </a:pPr>
            <a:r>
              <a:rPr lang="zh-CN" altLang="en-US" sz="2400" b="1" baseline="0" dirty="0">
                <a:solidFill>
                  <a:srgbClr val="0000FF"/>
                </a:solidFill>
                <a:latin typeface="Arial" panose="020B0604020202020204" pitchFamily="34" charset="0"/>
                <a:ea typeface="华文中宋" panose="02010600040101010101" charset="-122"/>
              </a:rPr>
              <a:t>社会福利</a:t>
            </a:r>
            <a:endParaRPr lang="zh-CN" altLang="en-US" sz="2400" b="1" baseline="0" dirty="0">
              <a:solidFill>
                <a:srgbClr val="0000FF"/>
              </a:solidFill>
              <a:latin typeface="Arial" panose="020B0604020202020204" pitchFamily="34" charset="0"/>
              <a:ea typeface="华文中宋" panose="02010600040101010101" charset="-122"/>
            </a:endParaRPr>
          </a:p>
        </p:txBody>
      </p:sp>
      <p:sp>
        <p:nvSpPr>
          <p:cNvPr id="42" name="矩形 41"/>
          <p:cNvSpPr/>
          <p:nvPr/>
        </p:nvSpPr>
        <p:spPr>
          <a:xfrm>
            <a:off x="1585913" y="4816475"/>
            <a:ext cx="9015413" cy="1568450"/>
          </a:xfrm>
          <a:prstGeom prst="rect">
            <a:avLst/>
          </a:prstGeom>
        </p:spPr>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设这张“网”的主要目的是（　　）</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提高劳动者的积极性、刺激经济发展   </a:t>
            </a:r>
            <a:endPar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B</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防止人民极端贫困和社会动荡</a:t>
            </a:r>
            <a:endPar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C</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实行社会保险制度，优化政府形象      D</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暂时缓和社会矛盾</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3" name="矩形 5"/>
          <p:cNvSpPr>
            <a:spLocks noChangeArrowheads="1"/>
          </p:cNvSpPr>
          <p:nvPr/>
        </p:nvSpPr>
        <p:spPr bwMode="auto">
          <a:xfrm>
            <a:off x="6162675" y="4743450"/>
            <a:ext cx="391160" cy="539750"/>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ts val="35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B</a:t>
            </a:r>
            <a:endPar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p:tgtEl>
                                          <p:spTgt spid="45060"/>
                                        </p:tgtEl>
                                        <p:attrNameLst>
                                          <p:attrName>ppt_y</p:attrName>
                                        </p:attrNameLst>
                                      </p:cBhvr>
                                      <p:tavLst>
                                        <p:tav tm="0">
                                          <p:val>
                                            <p:strVal val="#ppt_y+#ppt_h*1.125000"/>
                                          </p:val>
                                        </p:tav>
                                        <p:tav tm="100000">
                                          <p:val>
                                            <p:strVal val="#ppt_y"/>
                                          </p:val>
                                        </p:tav>
                                      </p:tavLst>
                                    </p:anim>
                                    <p:animEffect transition="in" filter="wipe(up)">
                                      <p:cBhvr>
                                        <p:cTn id="8" dur="500"/>
                                        <p:tgtEl>
                                          <p:spTgt spid="450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p:cTn id="25" dur="500"/>
                                        <p:tgtEl>
                                          <p:spTgt spid="12292"/>
                                        </p:tgtEl>
                                        <p:attrNameLst>
                                          <p:attrName>ppt_y</p:attrName>
                                        </p:attrNameLst>
                                      </p:cBhvr>
                                      <p:tavLst>
                                        <p:tav tm="0">
                                          <p:val>
                                            <p:strVal val="#ppt_y+#ppt_h*1.125000"/>
                                          </p:val>
                                        </p:tav>
                                        <p:tav tm="100000">
                                          <p:val>
                                            <p:strVal val="#ppt_y"/>
                                          </p:val>
                                        </p:tav>
                                      </p:tavLst>
                                    </p:anim>
                                    <p:animEffect transition="in" filter="wipe(up)">
                                      <p:cBhvr>
                                        <p:cTn id="26" dur="500"/>
                                        <p:tgtEl>
                                          <p:spTgt spid="1229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linds(horizontal)">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4" grpId="0" bldLvl="0" animBg="1"/>
      <p:bldP spid="2" grpId="0" bldLvl="0" animBg="1"/>
      <p:bldP spid="41" grpId="0"/>
      <p:bldP spid="43" grpId="0"/>
      <p:bldP spid="12292"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4034"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.发展历程：</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）二战后开始</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兴起</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（至六十年代）；</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）20世纪六七十年代</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日渐完备</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31686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）1973年经济危机后</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受挫</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，但仍在继续发展；</a:t>
            </a:r>
            <a:endPar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6" name="文本框 5"/>
          <p:cNvSpPr txBox="1"/>
          <p:nvPr/>
        </p:nvSpPr>
        <p:spPr bwMode="auto">
          <a:xfrm>
            <a:off x="1585913" y="36893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）20世纪80年代后，</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缩小</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“福利国家”的规模。</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9088" y="421163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.实质：</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8" name="文本框 2"/>
          <p:cNvSpPr txBox="1"/>
          <p:nvPr/>
        </p:nvSpPr>
        <p:spPr bwMode="auto">
          <a:xfrm>
            <a:off x="1585913" y="473392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国家</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运用财政手段</a:t>
            </a: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对国民收入再分配的一种手段</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，是对资本主义生产关系的局部调整。</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p:tgtEl>
                                          <p:spTgt spid="45060"/>
                                        </p:tgtEl>
                                        <p:attrNameLst>
                                          <p:attrName>ppt_y</p:attrName>
                                        </p:attrNameLst>
                                      </p:cBhvr>
                                      <p:tavLst>
                                        <p:tav tm="0">
                                          <p:val>
                                            <p:strVal val="#ppt_y+#ppt_h*1.125000"/>
                                          </p:val>
                                        </p:tav>
                                        <p:tav tm="100000">
                                          <p:val>
                                            <p:strVal val="#ppt_y"/>
                                          </p:val>
                                        </p:tav>
                                      </p:tavLst>
                                    </p:anim>
                                    <p:animEffect transition="in" filter="wipe(up)">
                                      <p:cBhvr>
                                        <p:cTn id="8" dur="500"/>
                                        <p:tgtEl>
                                          <p:spTgt spid="450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4" grpId="0" bldLvl="0" animBg="1"/>
      <p:bldP spid="2" grpId="0" bldLvl="0" animBg="1"/>
      <p:bldP spid="3" grpId="0" bldLvl="0" animBg="1"/>
      <p:bldP spid="6" grpId="0" bldLvl="0" animBg="1"/>
      <p:bldP spid="7" grpId="0" bldLvl="0" animBg="1"/>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单元结构</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57349" name="文本框 57348"/>
          <p:cNvSpPr txBox="1"/>
          <p:nvPr/>
        </p:nvSpPr>
        <p:spPr>
          <a:xfrm>
            <a:off x="1597025" y="1358900"/>
            <a:ext cx="2870200" cy="521970"/>
          </a:xfrm>
          <a:prstGeom prst="rect">
            <a:avLst/>
          </a:prstGeom>
          <a:noFill/>
          <a:ln w="9525">
            <a:noFill/>
          </a:ln>
        </p:spPr>
        <p:txBody>
          <a:bodyPr wrap="square">
            <a:spAutoFit/>
          </a:bodyPr>
          <a:p>
            <a:pPr algn="just" eaLnBrk="0" fontAlgn="auto" hangingPunct="0">
              <a:spcBef>
                <a:spcPct val="50000"/>
              </a:spcBef>
            </a:pPr>
            <a:r>
              <a:rPr lang="zh-CN" altLang="en-US" sz="2800" b="1" noProof="1" dirty="0">
                <a:solidFill>
                  <a:srgbClr val="FF0000"/>
                </a:solidFill>
                <a:latin typeface="华文中宋" panose="02010600040101010101" charset="-122"/>
                <a:ea typeface="华文中宋" panose="02010600040101010101" charset="-122"/>
                <a:cs typeface="+mn-cs"/>
              </a:rPr>
              <a:t>调整的</a:t>
            </a:r>
            <a:r>
              <a:rPr lang="zh-CN" altLang="en-US" sz="28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背景</a:t>
            </a:r>
            <a:r>
              <a:rPr lang="en-US" altLang="zh-CN" sz="2800" b="1" noProof="1" dirty="0">
                <a:solidFill>
                  <a:srgbClr val="FF0000"/>
                </a:solidFill>
                <a:latin typeface="华文中宋" panose="02010600040101010101" charset="-122"/>
                <a:ea typeface="华文中宋" panose="02010600040101010101" charset="-122"/>
                <a:cs typeface="+mn-cs"/>
              </a:rPr>
              <a:t>——</a:t>
            </a:r>
            <a:endParaRPr lang="en-US" altLang="zh-CN" sz="2800" b="1" noProof="1" dirty="0">
              <a:solidFill>
                <a:srgbClr val="FF0000"/>
              </a:solidFill>
              <a:latin typeface="华文中宋" panose="02010600040101010101" charset="-122"/>
              <a:ea typeface="华文中宋" panose="02010600040101010101" charset="-122"/>
            </a:endParaRPr>
          </a:p>
        </p:txBody>
      </p:sp>
      <p:sp>
        <p:nvSpPr>
          <p:cNvPr id="57347" name="文本框 57346"/>
          <p:cNvSpPr txBox="1"/>
          <p:nvPr/>
        </p:nvSpPr>
        <p:spPr>
          <a:xfrm>
            <a:off x="4467225" y="1358900"/>
            <a:ext cx="6127750" cy="521970"/>
          </a:xfrm>
          <a:prstGeom prst="rect">
            <a:avLst/>
          </a:prstGeom>
          <a:noFill/>
          <a:ln w="9525">
            <a:noFill/>
          </a:ln>
        </p:spPr>
        <p:txBody>
          <a:bodyPr wrap="square" anchor="t">
            <a:spAutoFit/>
          </a:bodyPr>
          <a:p>
            <a:pPr algn="just" eaLnBrk="0" hangingPunct="0">
              <a:spcBef>
                <a:spcPct val="50000"/>
              </a:spcBef>
            </a:pPr>
            <a:r>
              <a:rPr lang="zh-CN" altLang="en-US" sz="2800" b="1" dirty="0">
                <a:solidFill>
                  <a:srgbClr val="0000FF"/>
                </a:solidFill>
                <a:latin typeface="华文中宋" panose="02010600040101010101" charset="-122"/>
                <a:ea typeface="华文中宋" panose="02010600040101010101" charset="-122"/>
              </a:rPr>
              <a:t>空前严重的资本主义世界经济危机</a:t>
            </a:r>
            <a:endParaRPr lang="zh-CN" altLang="en-US" sz="2800" b="1" dirty="0">
              <a:solidFill>
                <a:srgbClr val="0000FF"/>
              </a:solidFill>
              <a:latin typeface="华文中宋" panose="02010600040101010101" charset="-122"/>
              <a:ea typeface="华文中宋" panose="02010600040101010101" charset="-122"/>
            </a:endParaRPr>
          </a:p>
        </p:txBody>
      </p:sp>
      <p:sp>
        <p:nvSpPr>
          <p:cNvPr id="2" name="文本框 1"/>
          <p:cNvSpPr txBox="1"/>
          <p:nvPr/>
        </p:nvSpPr>
        <p:spPr>
          <a:xfrm>
            <a:off x="1595438" y="2422525"/>
            <a:ext cx="2868613" cy="521970"/>
          </a:xfrm>
          <a:prstGeom prst="rect">
            <a:avLst/>
          </a:prstGeom>
          <a:noFill/>
          <a:ln w="9525">
            <a:noFill/>
          </a:ln>
        </p:spPr>
        <p:txBody>
          <a:bodyPr wrap="square">
            <a:spAutoFit/>
          </a:bodyPr>
          <a:p>
            <a:pPr algn="just" eaLnBrk="0" fontAlgn="auto" hangingPunct="0">
              <a:spcBef>
                <a:spcPct val="50000"/>
              </a:spcBef>
            </a:pPr>
            <a:r>
              <a:rPr lang="zh-CN" altLang="en-US" sz="2800" b="1" noProof="1" dirty="0">
                <a:solidFill>
                  <a:srgbClr val="FF0000"/>
                </a:solidFill>
                <a:latin typeface="华文中宋" panose="02010600040101010101" charset="-122"/>
                <a:ea typeface="华文中宋" panose="02010600040101010101" charset="-122"/>
                <a:cs typeface="+mn-cs"/>
              </a:rPr>
              <a:t>调整的</a:t>
            </a:r>
            <a:r>
              <a:rPr lang="zh-CN" altLang="en-US" sz="2800" b="1" noProof="1" dirty="0">
                <a:solidFill>
                  <a:srgbClr val="0000FF"/>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措施</a:t>
            </a:r>
            <a:r>
              <a:rPr lang="en-US" altLang="zh-CN" sz="2800" b="1" noProof="1" dirty="0">
                <a:solidFill>
                  <a:srgbClr val="FF0000"/>
                </a:solidFill>
                <a:latin typeface="华文中宋" panose="02010600040101010101" charset="-122"/>
                <a:ea typeface="华文中宋" panose="02010600040101010101" charset="-122"/>
                <a:cs typeface="+mn-cs"/>
              </a:rPr>
              <a:t>——</a:t>
            </a:r>
            <a:endParaRPr lang="en-US" altLang="zh-CN" sz="2800" b="1" noProof="1" dirty="0">
              <a:solidFill>
                <a:srgbClr val="FF0000"/>
              </a:solidFill>
              <a:latin typeface="华文中宋" panose="02010600040101010101" charset="-122"/>
              <a:ea typeface="华文中宋" panose="02010600040101010101" charset="-122"/>
            </a:endParaRPr>
          </a:p>
        </p:txBody>
      </p:sp>
      <p:sp>
        <p:nvSpPr>
          <p:cNvPr id="57348" name="文本框 57347"/>
          <p:cNvSpPr txBox="1"/>
          <p:nvPr/>
        </p:nvSpPr>
        <p:spPr>
          <a:xfrm>
            <a:off x="4465638" y="2422525"/>
            <a:ext cx="6129337" cy="521970"/>
          </a:xfrm>
          <a:prstGeom prst="rect">
            <a:avLst/>
          </a:prstGeom>
          <a:noFill/>
          <a:ln w="9525">
            <a:noFill/>
          </a:ln>
        </p:spPr>
        <p:txBody>
          <a:bodyPr wrap="square" anchor="t">
            <a:spAutoFit/>
          </a:bodyPr>
          <a:p>
            <a:pPr algn="just" eaLnBrk="0" hangingPunct="0">
              <a:spcBef>
                <a:spcPct val="50000"/>
              </a:spcBef>
            </a:pPr>
            <a:r>
              <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rPr>
              <a:t>罗斯福新政 </a:t>
            </a:r>
            <a:endPar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3" name="文本框 2"/>
          <p:cNvSpPr txBox="1"/>
          <p:nvPr/>
        </p:nvSpPr>
        <p:spPr>
          <a:xfrm>
            <a:off x="1595438" y="3522663"/>
            <a:ext cx="2868612" cy="521970"/>
          </a:xfrm>
          <a:prstGeom prst="rect">
            <a:avLst/>
          </a:prstGeom>
          <a:noFill/>
          <a:ln w="9525">
            <a:noFill/>
          </a:ln>
        </p:spPr>
        <p:txBody>
          <a:bodyPr wrap="square" anchor="t">
            <a:spAutoFit/>
          </a:bodyPr>
          <a:p>
            <a:pPr algn="just" eaLnBrk="0" hangingPunct="0">
              <a:spcBef>
                <a:spcPct val="50000"/>
              </a:spcBef>
            </a:pPr>
            <a:r>
              <a:rPr lang="zh-CN" altLang="en-US" sz="2800" b="1" dirty="0">
                <a:solidFill>
                  <a:srgbClr val="FF0000"/>
                </a:solidFill>
                <a:latin typeface="华文中宋" panose="02010600040101010101" charset="-122"/>
                <a:ea typeface="华文中宋" panose="02010600040101010101" charset="-122"/>
              </a:rPr>
              <a:t>调整的</a:t>
            </a:r>
            <a:r>
              <a:rPr lang="zh-CN" altLang="en-US" sz="2800" b="1" dirty="0">
                <a:solidFill>
                  <a:srgbClr val="0000FF"/>
                </a:solidFill>
                <a:latin typeface="华文中宋" panose="02010600040101010101" charset="-122"/>
                <a:ea typeface="华文中宋" panose="02010600040101010101" charset="-122"/>
              </a:rPr>
              <a:t>影响</a:t>
            </a:r>
            <a:r>
              <a:rPr lang="en-US" altLang="zh-CN" sz="2800" b="1" dirty="0">
                <a:solidFill>
                  <a:srgbClr val="FF0000"/>
                </a:solidFill>
                <a:latin typeface="华文中宋" panose="02010600040101010101" charset="-122"/>
                <a:ea typeface="华文中宋" panose="02010600040101010101" charset="-122"/>
              </a:rPr>
              <a:t>——</a:t>
            </a:r>
            <a:endParaRPr lang="en-US" altLang="zh-CN" sz="2800" b="1" dirty="0">
              <a:solidFill>
                <a:srgbClr val="FF0000"/>
              </a:solidFill>
              <a:latin typeface="华文中宋" panose="02010600040101010101" charset="-122"/>
              <a:ea typeface="华文中宋" panose="02010600040101010101" charset="-122"/>
            </a:endParaRPr>
          </a:p>
        </p:txBody>
      </p:sp>
      <p:sp>
        <p:nvSpPr>
          <p:cNvPr id="4" name="文本框 3"/>
          <p:cNvSpPr txBox="1"/>
          <p:nvPr/>
        </p:nvSpPr>
        <p:spPr>
          <a:xfrm>
            <a:off x="4464050" y="3522663"/>
            <a:ext cx="6129338" cy="521970"/>
          </a:xfrm>
          <a:prstGeom prst="rect">
            <a:avLst/>
          </a:prstGeom>
          <a:noFill/>
          <a:ln w="9525">
            <a:noFill/>
          </a:ln>
        </p:spPr>
        <p:txBody>
          <a:bodyPr wrap="square" anchor="t">
            <a:spAutoFit/>
          </a:bodyPr>
          <a:p>
            <a:pPr algn="just" eaLnBrk="0" hangingPunct="0">
              <a:spcBef>
                <a:spcPct val="50000"/>
              </a:spcBef>
            </a:pPr>
            <a:r>
              <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rPr>
              <a:t>战后资本主义的新变化  </a:t>
            </a:r>
            <a:endParaRPr lang="zh-CN" altLang="en-US" sz="28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cxnSp>
        <p:nvCxnSpPr>
          <p:cNvPr id="5" name="直接连接符 4"/>
          <p:cNvCxnSpPr/>
          <p:nvPr/>
        </p:nvCxnSpPr>
        <p:spPr>
          <a:xfrm flipV="1">
            <a:off x="1568450" y="4108450"/>
            <a:ext cx="9055100" cy="22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585913" y="4130675"/>
            <a:ext cx="2044700" cy="521970"/>
          </a:xfrm>
          <a:prstGeom prst="rect">
            <a:avLst/>
          </a:prstGeom>
          <a:noFill/>
        </p:spPr>
        <p:txBody>
          <a:bodyPr wrap="square" rtlCol="0" anchor="t">
            <a:spAutoFit/>
          </a:bodyPr>
          <a:p>
            <a:pPr algn="ctr" fontAlgn="auto">
              <a:spcBef>
                <a:spcPts val="0"/>
              </a:spcBef>
              <a:spcAft>
                <a:spcPts val="0"/>
              </a:spcAft>
              <a:defRPr/>
            </a:pPr>
            <a:r>
              <a:rPr lang="zh-CN" altLang="en-US" sz="2800" b="1" noProof="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核心考点：</a:t>
            </a:r>
            <a:endParaRPr lang="zh-CN" altLang="en-US" sz="2800" b="1" noProof="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7" name="文本框 6"/>
          <p:cNvSpPr txBox="1"/>
          <p:nvPr/>
        </p:nvSpPr>
        <p:spPr>
          <a:xfrm>
            <a:off x="1592263" y="4652963"/>
            <a:ext cx="9009062" cy="460375"/>
          </a:xfrm>
          <a:prstGeom prst="rect">
            <a:avLst/>
          </a:prstGeom>
          <a:noFill/>
          <a:ln w="9525">
            <a:noFill/>
          </a:ln>
        </p:spPr>
        <p:txBody>
          <a:bodyPr wrap="square" anchor="t">
            <a:spAutoFit/>
          </a:bodyPr>
          <a:p>
            <a:r>
              <a:rPr lang="zh-CN" altLang="zh-CN" sz="2400" b="1">
                <a:solidFill>
                  <a:srgbClr val="FF0000"/>
                </a:solidFill>
                <a:latin typeface="Arial" panose="020B0604020202020204" pitchFamily="34" charset="0"/>
                <a:ea typeface="华文中宋" panose="02010600040101010101" charset="-122"/>
                <a:sym typeface="宋体" panose="02010600030101010101" pitchFamily="2" charset="-122"/>
              </a:rPr>
              <a:t>1929至1933</a:t>
            </a:r>
            <a:r>
              <a:rPr lang="zh-CN" altLang="zh-CN" sz="2400" b="1">
                <a:solidFill>
                  <a:srgbClr val="FF0000"/>
                </a:solidFill>
                <a:latin typeface="华文中宋" panose="02010600040101010101" charset="-122"/>
                <a:ea typeface="华文中宋" panose="02010600040101010101" charset="-122"/>
                <a:sym typeface="宋体" panose="02010600030101010101" pitchFamily="2" charset="-122"/>
              </a:rPr>
              <a:t>年资本主义世界经济危机。</a:t>
            </a:r>
            <a:r>
              <a:rPr lang="zh-CN" altLang="zh-CN" b="1">
                <a:solidFill>
                  <a:srgbClr val="0000FF"/>
                </a:solidFill>
                <a:latin typeface="楷体" panose="02010609060101010101" charset="-122"/>
                <a:ea typeface="楷体" panose="02010609060101010101" charset="-122"/>
                <a:sym typeface="宋体" panose="02010600030101010101" pitchFamily="2" charset="-122"/>
              </a:rPr>
              <a:t>（背景、影响、胡佛的应对措施）</a:t>
            </a:r>
            <a:endParaRPr lang="zh-CN" altLang="en-US" b="1">
              <a:solidFill>
                <a:srgbClr val="0000FF"/>
              </a:solidFill>
              <a:latin typeface="楷体" panose="02010609060101010101" charset="-122"/>
              <a:ea typeface="楷体" panose="02010609060101010101" charset="-122"/>
              <a:sym typeface="宋体" panose="02010600030101010101" pitchFamily="2" charset="-122"/>
            </a:endParaRPr>
          </a:p>
        </p:txBody>
      </p:sp>
      <p:sp>
        <p:nvSpPr>
          <p:cNvPr id="8" name="文本框 7"/>
          <p:cNvSpPr txBox="1"/>
          <p:nvPr/>
        </p:nvSpPr>
        <p:spPr>
          <a:xfrm>
            <a:off x="1585913" y="5113338"/>
            <a:ext cx="9009062" cy="460375"/>
          </a:xfrm>
          <a:prstGeom prst="rect">
            <a:avLst/>
          </a:prstGeom>
          <a:noFill/>
          <a:ln w="9525">
            <a:noFill/>
          </a:ln>
        </p:spPr>
        <p:txBody>
          <a:bodyPr wrap="square" anchor="t">
            <a:spAutoFit/>
          </a:bodyPr>
          <a:p>
            <a:r>
              <a:rPr lang="zh-CN" altLang="zh-CN" sz="2400" b="1">
                <a:solidFill>
                  <a:srgbClr val="FF0000"/>
                </a:solidFill>
                <a:latin typeface="Calibri" panose="020F0502020204030204" charset="0"/>
                <a:ea typeface="华文中宋" panose="02010600040101010101" charset="-122"/>
                <a:sym typeface="宋体" panose="02010600030101010101" pitchFamily="2" charset="-122"/>
              </a:rPr>
              <a:t>罗斯福新政</a:t>
            </a:r>
            <a:r>
              <a:rPr lang="zh-CN" altLang="zh-CN" sz="2400" b="1">
                <a:solidFill>
                  <a:srgbClr val="FF0000"/>
                </a:solidFill>
                <a:latin typeface="华文中宋" panose="02010600040101010101" charset="-122"/>
                <a:ea typeface="华文中宋" panose="02010600040101010101" charset="-122"/>
                <a:sym typeface="宋体" panose="02010600030101010101" pitchFamily="2" charset="-122"/>
              </a:rPr>
              <a:t>。</a:t>
            </a:r>
            <a:r>
              <a:rPr lang="zh-CN" altLang="zh-CN" sz="2000" b="1">
                <a:solidFill>
                  <a:srgbClr val="0000FF"/>
                </a:solidFill>
                <a:latin typeface="楷体" panose="02010609060101010101" charset="-122"/>
                <a:ea typeface="楷体" panose="02010609060101010101" charset="-122"/>
                <a:sym typeface="宋体" panose="02010600030101010101" pitchFamily="2" charset="-122"/>
              </a:rPr>
              <a:t>（内容、影响）</a:t>
            </a:r>
            <a:endParaRPr lang="zh-CN" altLang="en-US" sz="2000" b="1">
              <a:solidFill>
                <a:srgbClr val="0000FF"/>
              </a:solidFill>
              <a:latin typeface="楷体" panose="02010609060101010101" charset="-122"/>
              <a:ea typeface="楷体" panose="02010609060101010101" charset="-122"/>
              <a:sym typeface="宋体" panose="02010600030101010101" pitchFamily="2" charset="-122"/>
            </a:endParaRPr>
          </a:p>
        </p:txBody>
      </p:sp>
      <p:sp>
        <p:nvSpPr>
          <p:cNvPr id="9" name="文本框 8"/>
          <p:cNvSpPr txBox="1"/>
          <p:nvPr/>
        </p:nvSpPr>
        <p:spPr>
          <a:xfrm>
            <a:off x="1587500" y="5573713"/>
            <a:ext cx="9007475" cy="768350"/>
          </a:xfrm>
          <a:prstGeom prst="rect">
            <a:avLst/>
          </a:prstGeom>
          <a:noFill/>
          <a:ln w="9525">
            <a:noFill/>
          </a:ln>
        </p:spPr>
        <p:txBody>
          <a:bodyPr wrap="square" anchor="t">
            <a:spAutoFit/>
          </a:bodyPr>
          <a:p>
            <a:r>
              <a:rPr lang="zh-CN" altLang="zh-CN" sz="2400" b="1">
                <a:solidFill>
                  <a:srgbClr val="FF0000"/>
                </a:solidFill>
                <a:latin typeface="Calibri" panose="020F0502020204030204" charset="0"/>
                <a:ea typeface="华文中宋" panose="02010600040101010101" charset="-122"/>
                <a:sym typeface="宋体" panose="02010600030101010101" pitchFamily="2" charset="-122"/>
              </a:rPr>
              <a:t>第二次世界大战后美国等国资本主义的新变化</a:t>
            </a:r>
            <a:r>
              <a:rPr lang="zh-CN" altLang="zh-CN" sz="2400" b="1">
                <a:solidFill>
                  <a:srgbClr val="FF0000"/>
                </a:solidFill>
                <a:latin typeface="华文中宋" panose="02010600040101010101" charset="-122"/>
                <a:ea typeface="华文中宋" panose="02010600040101010101" charset="-122"/>
                <a:sym typeface="宋体" panose="02010600030101010101" pitchFamily="2" charset="-122"/>
              </a:rPr>
              <a:t>。</a:t>
            </a:r>
            <a:r>
              <a:rPr lang="zh-CN" altLang="zh-CN" sz="2000" b="1">
                <a:solidFill>
                  <a:srgbClr val="0000FF"/>
                </a:solidFill>
                <a:latin typeface="楷体" panose="02010609060101010101" charset="-122"/>
                <a:ea typeface="楷体" panose="02010609060101010101" charset="-122"/>
                <a:sym typeface="宋体" panose="02010600030101010101" pitchFamily="2" charset="-122"/>
              </a:rPr>
              <a:t>（表现、</a:t>
            </a:r>
            <a:r>
              <a:rPr lang="en-US" altLang="zh-CN" sz="2000" b="1">
                <a:solidFill>
                  <a:srgbClr val="0000FF"/>
                </a:solidFill>
                <a:latin typeface="楷体" panose="02010609060101010101" charset="-122"/>
                <a:ea typeface="楷体" panose="02010609060101010101" charset="-122"/>
                <a:sym typeface="宋体" panose="02010600030101010101" pitchFamily="2" charset="-122"/>
              </a:rPr>
              <a:t>“</a:t>
            </a:r>
            <a:r>
              <a:rPr lang="zh-CN" altLang="en-US" sz="2000" b="1">
                <a:solidFill>
                  <a:srgbClr val="0000FF"/>
                </a:solidFill>
                <a:latin typeface="楷体" panose="02010609060101010101" charset="-122"/>
                <a:ea typeface="楷体" panose="02010609060101010101" charset="-122"/>
                <a:sym typeface="宋体" panose="02010600030101010101" pitchFamily="2" charset="-122"/>
              </a:rPr>
              <a:t>福利国家</a:t>
            </a:r>
            <a:r>
              <a:rPr lang="en-US" altLang="zh-CN" sz="2000" b="1">
                <a:solidFill>
                  <a:srgbClr val="0000FF"/>
                </a:solidFill>
                <a:latin typeface="楷体" panose="02010609060101010101" charset="-122"/>
                <a:ea typeface="楷体" panose="02010609060101010101" charset="-122"/>
                <a:sym typeface="宋体" panose="02010600030101010101" pitchFamily="2" charset="-122"/>
              </a:rPr>
              <a:t>”</a:t>
            </a:r>
            <a:r>
              <a:rPr lang="zh-CN" altLang="en-US" sz="2000" b="1">
                <a:solidFill>
                  <a:srgbClr val="0000FF"/>
                </a:solidFill>
                <a:latin typeface="楷体" panose="02010609060101010101" charset="-122"/>
                <a:ea typeface="楷体" panose="02010609060101010101" charset="-122"/>
                <a:sym typeface="宋体" panose="02010600030101010101" pitchFamily="2" charset="-122"/>
              </a:rPr>
              <a:t>制度</a:t>
            </a:r>
            <a:r>
              <a:rPr lang="zh-CN" altLang="zh-CN" sz="2000" b="1">
                <a:solidFill>
                  <a:srgbClr val="0000FF"/>
                </a:solidFill>
                <a:latin typeface="楷体" panose="02010609060101010101" charset="-122"/>
                <a:ea typeface="楷体" panose="02010609060101010101" charset="-122"/>
                <a:sym typeface="宋体" panose="02010600030101010101" pitchFamily="2" charset="-122"/>
              </a:rPr>
              <a:t>）</a:t>
            </a:r>
            <a:endParaRPr lang="zh-CN" altLang="en-US" sz="2000" b="1">
              <a:solidFill>
                <a:srgbClr val="0000FF"/>
              </a:solidFill>
              <a:latin typeface="楷体" panose="02010609060101010101" charset="-122"/>
              <a:ea typeface="楷体" panose="0201060906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linds(horizontal)">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blinds(horizontal)">
                                      <p:cBhvr>
                                        <p:cTn id="12" dur="500"/>
                                        <p:tgtEl>
                                          <p:spTgt spid="57347"/>
                                        </p:tgtEl>
                                      </p:cBhvr>
                                    </p:animEffect>
                                  </p:childTnLst>
                                  <p:subTnLst>
                                    <p:audio>
                                      <p:cMediaNode>
                                        <p:cTn display="0" masterRel="sameClick">
                                          <p:stCondLst>
                                            <p:cond evt="begin" delay="0">
                                              <p:tn val="10"/>
                                            </p:cond>
                                          </p:stCondLst>
                                          <p:endCondLst>
                                            <p:cond evt="onStopAudio" delay="0">
                                              <p:tgtEl>
                                                <p:sldTgt/>
                                              </p:tgtEl>
                                            </p:cond>
                                          </p:endCondLst>
                                        </p:cTn>
                                        <p:tgtEl>
                                          <p:sndTgt r:embed="rId1"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48"/>
                                        </p:tgtEl>
                                        <p:attrNameLst>
                                          <p:attrName>style.visibility</p:attrName>
                                        </p:attrNameLst>
                                      </p:cBhvr>
                                      <p:to>
                                        <p:strVal val="visible"/>
                                      </p:to>
                                    </p:set>
                                    <p:animEffect transition="in" filter="checkerboard(across)">
                                      <p:cBhvr>
                                        <p:cTn id="22" dur="500"/>
                                        <p:tgtEl>
                                          <p:spTgt spid="573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47" grpId="0"/>
      <p:bldP spid="2" grpId="0"/>
      <p:bldP spid="57348" grpId="0"/>
      <p:bldP spid="3" grpId="0"/>
      <p:bldP spid="4"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5058"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45060"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5</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.特点：</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）从单纯的社会救济发展成为公民的社会权利；</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）得到立法和社会制度的保障；</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9088"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）覆盖面广，低收入阶层受惠较多。</a:t>
            </a:r>
            <a:endParaRPr lang="zh-CN" altLang="en-US" sz="2800" b="1" strike="noStrike" noProof="1" dirty="0">
              <a:solidFill>
                <a:srgbClr val="0000FF"/>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4340" name="矩形 1"/>
          <p:cNvSpPr/>
          <p:nvPr/>
        </p:nvSpPr>
        <p:spPr>
          <a:xfrm>
            <a:off x="1584325" y="3886200"/>
            <a:ext cx="9020175" cy="2122805"/>
          </a:xfrm>
          <a:prstGeom prst="rect">
            <a:avLst/>
          </a:prstGeom>
          <a:noFill/>
          <a:ln w="9525">
            <a:noFill/>
          </a:ln>
        </p:spPr>
        <p:txBody>
          <a:bodyPr wrap="square" anchor="t">
            <a:spAutoFit/>
          </a:bodyPr>
          <a:p>
            <a:pPr eaLnBrk="0" hangingPunct="0"/>
            <a:r>
              <a:rPr lang="zh-CN" altLang="en-US" sz="2400" b="1" dirty="0">
                <a:solidFill>
                  <a:srgbClr val="000000"/>
                </a:solidFill>
                <a:latin typeface="微软雅黑" panose="020B0503020204020204" charset="-122"/>
                <a:ea typeface="微软雅黑" panose="020B0503020204020204" charset="-122"/>
              </a:rPr>
              <a:t>“最穷的与最富的，在交税之前可以相差</a:t>
            </a:r>
            <a:r>
              <a:rPr lang="en-US" altLang="zh-CN" sz="2400" b="1" dirty="0">
                <a:solidFill>
                  <a:srgbClr val="000000"/>
                </a:solidFill>
                <a:latin typeface="微软雅黑" panose="020B0503020204020204" charset="-122"/>
                <a:ea typeface="微软雅黑" panose="020B0503020204020204" charset="-122"/>
              </a:rPr>
              <a:t>17</a:t>
            </a:r>
            <a:r>
              <a:rPr lang="zh-CN" altLang="en-US" sz="2400" b="1" dirty="0">
                <a:solidFill>
                  <a:srgbClr val="000000"/>
                </a:solidFill>
                <a:latin typeface="微软雅黑" panose="020B0503020204020204" charset="-122"/>
                <a:ea typeface="微软雅黑" panose="020B0503020204020204" charset="-122"/>
              </a:rPr>
              <a:t>倍，但是纳完税之后，差距可以缩小到</a:t>
            </a:r>
            <a:r>
              <a:rPr lang="en-US" altLang="zh-CN" sz="2400" b="1" dirty="0">
                <a:solidFill>
                  <a:srgbClr val="000000"/>
                </a:solidFill>
                <a:latin typeface="微软雅黑" panose="020B0503020204020204" charset="-122"/>
                <a:ea typeface="微软雅黑" panose="020B0503020204020204" charset="-122"/>
              </a:rPr>
              <a:t>3</a:t>
            </a:r>
            <a:r>
              <a:rPr lang="zh-CN" altLang="en-US" sz="2400" b="1" dirty="0">
                <a:solidFill>
                  <a:srgbClr val="000000"/>
                </a:solidFill>
                <a:latin typeface="微软雅黑" panose="020B0503020204020204" charset="-122"/>
                <a:ea typeface="微软雅黑" panose="020B0503020204020204" charset="-122"/>
              </a:rPr>
              <a:t>倍”。材料表明北欧国家福利政策的推行，其深远影响是（　）</a:t>
            </a:r>
            <a:endParaRPr lang="zh-CN" altLang="en-US" sz="2400" b="1" dirty="0">
              <a:solidFill>
                <a:srgbClr val="000000"/>
              </a:solidFill>
              <a:latin typeface="微软雅黑" panose="020B0503020204020204" charset="-122"/>
              <a:ea typeface="微软雅黑" panose="020B0503020204020204" charset="-122"/>
            </a:endParaRPr>
          </a:p>
          <a:p>
            <a:pPr eaLnBrk="0" hangingPunct="0">
              <a:lnSpc>
                <a:spcPts val="3600"/>
              </a:lnSpc>
            </a:pPr>
            <a:r>
              <a:rPr lang="en-US" altLang="zh-CN" sz="2400" b="1" dirty="0">
                <a:solidFill>
                  <a:srgbClr val="0000FF"/>
                </a:solidFill>
                <a:latin typeface="Arial" panose="020B0604020202020204" pitchFamily="34" charset="0"/>
                <a:ea typeface="华文中宋" panose="02010600040101010101" charset="-122"/>
              </a:rPr>
              <a:t>A.</a:t>
            </a:r>
            <a:r>
              <a:rPr lang="zh-CN" altLang="en-US" sz="2400" b="1" dirty="0">
                <a:solidFill>
                  <a:srgbClr val="0000FF"/>
                </a:solidFill>
                <a:latin typeface="Arial" panose="020B0604020202020204" pitchFamily="34" charset="0"/>
                <a:ea typeface="华文中宋" panose="02010600040101010101" charset="-122"/>
              </a:rPr>
              <a:t>缩小了社会贫富差距          </a:t>
            </a:r>
            <a:r>
              <a:rPr lang="en-US" altLang="zh-CN" sz="2400" b="1" dirty="0">
                <a:solidFill>
                  <a:srgbClr val="0000FF"/>
                </a:solidFill>
                <a:latin typeface="Arial" panose="020B0604020202020204" pitchFamily="34" charset="0"/>
                <a:ea typeface="华文中宋" panose="02010600040101010101" charset="-122"/>
              </a:rPr>
              <a:t>B.</a:t>
            </a:r>
            <a:r>
              <a:rPr lang="zh-CN" altLang="en-US" sz="2400" b="1" dirty="0">
                <a:solidFill>
                  <a:srgbClr val="0000FF"/>
                </a:solidFill>
                <a:latin typeface="Arial" panose="020B0604020202020204" pitchFamily="34" charset="0"/>
                <a:ea typeface="华文中宋" panose="02010600040101010101" charset="-122"/>
              </a:rPr>
              <a:t>有利于实现社会公平</a:t>
            </a:r>
            <a:endParaRPr lang="zh-CN" altLang="en-US" sz="2400" b="1" dirty="0">
              <a:solidFill>
                <a:srgbClr val="0000FF"/>
              </a:solidFill>
              <a:latin typeface="Arial" panose="020B0604020202020204" pitchFamily="34" charset="0"/>
              <a:ea typeface="华文中宋" panose="02010600040101010101" charset="-122"/>
            </a:endParaRPr>
          </a:p>
          <a:p>
            <a:pPr eaLnBrk="0" hangingPunct="0">
              <a:lnSpc>
                <a:spcPts val="3600"/>
              </a:lnSpc>
            </a:pPr>
            <a:r>
              <a:rPr lang="en-US" altLang="zh-CN" sz="2400" b="1" dirty="0">
                <a:solidFill>
                  <a:srgbClr val="0000FF"/>
                </a:solidFill>
                <a:latin typeface="Arial" panose="020B0604020202020204" pitchFamily="34" charset="0"/>
                <a:ea typeface="华文中宋" panose="02010600040101010101" charset="-122"/>
              </a:rPr>
              <a:t>C.</a:t>
            </a:r>
            <a:r>
              <a:rPr lang="zh-CN" altLang="en-US" sz="2400" b="1" dirty="0">
                <a:solidFill>
                  <a:srgbClr val="0000FF"/>
                </a:solidFill>
                <a:latin typeface="Arial" panose="020B0604020202020204" pitchFamily="34" charset="0"/>
                <a:ea typeface="华文中宋" panose="02010600040101010101" charset="-122"/>
              </a:rPr>
              <a:t>保障了家庭最低收入          </a:t>
            </a:r>
            <a:r>
              <a:rPr lang="en-US" altLang="zh-CN" sz="2400" b="1" dirty="0">
                <a:solidFill>
                  <a:srgbClr val="0000FF"/>
                </a:solidFill>
                <a:latin typeface="Arial" panose="020B0604020202020204" pitchFamily="34" charset="0"/>
                <a:ea typeface="华文中宋" panose="02010600040101010101" charset="-122"/>
              </a:rPr>
              <a:t>D.</a:t>
            </a:r>
            <a:r>
              <a:rPr lang="zh-CN" altLang="en-US" sz="2400" b="1" dirty="0">
                <a:solidFill>
                  <a:srgbClr val="0000FF"/>
                </a:solidFill>
                <a:latin typeface="Arial" panose="020B0604020202020204" pitchFamily="34" charset="0"/>
                <a:ea typeface="华文中宋" panose="02010600040101010101" charset="-122"/>
              </a:rPr>
              <a:t>提供了良好社会服务</a:t>
            </a:r>
            <a:endParaRPr lang="zh-CN" altLang="en-US" sz="2400" b="1" dirty="0">
              <a:solidFill>
                <a:srgbClr val="0000FF"/>
              </a:solidFill>
              <a:latin typeface="Arial" panose="020B0604020202020204" pitchFamily="34" charset="0"/>
              <a:ea typeface="华文中宋" panose="02010600040101010101" charset="-122"/>
            </a:endParaRPr>
          </a:p>
        </p:txBody>
      </p:sp>
      <p:cxnSp>
        <p:nvCxnSpPr>
          <p:cNvPr id="10" name="直接连接符 9"/>
          <p:cNvCxnSpPr/>
          <p:nvPr/>
        </p:nvCxnSpPr>
        <p:spPr>
          <a:xfrm flipV="1">
            <a:off x="1585913" y="3765550"/>
            <a:ext cx="9069388"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7"/>
          <p:cNvSpPr>
            <a:spLocks noChangeArrowheads="1"/>
          </p:cNvSpPr>
          <p:nvPr/>
        </p:nvSpPr>
        <p:spPr bwMode="auto">
          <a:xfrm>
            <a:off x="3459163" y="4595813"/>
            <a:ext cx="391160" cy="514350"/>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ts val="33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B</a:t>
            </a:r>
            <a:endPar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p:tgtEl>
                                          <p:spTgt spid="45060"/>
                                        </p:tgtEl>
                                        <p:attrNameLst>
                                          <p:attrName>ppt_y</p:attrName>
                                        </p:attrNameLst>
                                      </p:cBhvr>
                                      <p:tavLst>
                                        <p:tav tm="0">
                                          <p:val>
                                            <p:strVal val="#ppt_y+#ppt_h*1.125000"/>
                                          </p:val>
                                        </p:tav>
                                        <p:tav tm="100000">
                                          <p:val>
                                            <p:strVal val="#ppt_y"/>
                                          </p:val>
                                        </p:tav>
                                      </p:tavLst>
                                    </p:anim>
                                    <p:animEffect transition="in" filter="wipe(up)">
                                      <p:cBhvr>
                                        <p:cTn id="8" dur="500"/>
                                        <p:tgtEl>
                                          <p:spTgt spid="450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p:cTn id="31" dur="500"/>
                                        <p:tgtEl>
                                          <p:spTgt spid="14340"/>
                                        </p:tgtEl>
                                        <p:attrNameLst>
                                          <p:attrName>ppt_y</p:attrName>
                                        </p:attrNameLst>
                                      </p:cBhvr>
                                      <p:tavLst>
                                        <p:tav tm="0">
                                          <p:val>
                                            <p:strVal val="#ppt_y+#ppt_h*1.125000"/>
                                          </p:val>
                                        </p:tav>
                                        <p:tav tm="100000">
                                          <p:val>
                                            <p:strVal val="#ppt_y"/>
                                          </p:val>
                                        </p:tav>
                                      </p:tavLst>
                                    </p:anim>
                                    <p:animEffect transition="in" filter="wipe(up)">
                                      <p:cBhvr>
                                        <p:cTn id="32" dur="500"/>
                                        <p:tgtEl>
                                          <p:spTgt spid="143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4" grpId="0" bldLvl="0" animBg="1"/>
      <p:bldP spid="2" grpId="0" bldLvl="0" animBg="1"/>
      <p:bldP spid="3" grpId="0" bldLvl="0" animBg="1"/>
      <p:bldP spid="11" grpId="0"/>
      <p:bldP spid="143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6082"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（二）社会政策：建立“福利国家”：</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6"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alt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6</a:t>
            </a: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.评价：</a:t>
            </a:r>
            <a:endParaRPr lang="zh-CN" altLang="en-US" sz="2400" b="1" strike="noStrike" noProof="1" dirty="0">
              <a:solidFill>
                <a:schemeClr val="tx1"/>
              </a:solidFill>
              <a:latin typeface="楷体" panose="02010609060101010101" charset="-122"/>
              <a:ea typeface="楷体" panose="0201060906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）积极：</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7"/>
          <p:cNvSpPr txBox="1"/>
          <p:nvPr/>
        </p:nvSpPr>
        <p:spPr bwMode="auto">
          <a:xfrm>
            <a:off x="1589088" y="26320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①一定程度上促进了社会平等，缓和了社会矛盾，稳定了社会秩序；</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9" name="文本框 2"/>
          <p:cNvSpPr txBox="1"/>
          <p:nvPr/>
        </p:nvSpPr>
        <p:spPr bwMode="auto">
          <a:xfrm>
            <a:off x="1585913" y="35845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②促进消费，拉动经济发展。</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41068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）消极：</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9088" y="46291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①加重了国家的财政负担和公民的纳税负担；</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5913" y="51498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②助长惰性，降低劳动积极性，引发社会道德危机。</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10" name="文本框 2"/>
          <p:cNvSpPr txBox="1"/>
          <p:nvPr/>
        </p:nvSpPr>
        <p:spPr bwMode="auto">
          <a:xfrm>
            <a:off x="1585913" y="567213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③不能消除贫富分化。</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p:tgtEl>
                                          <p:spTgt spid="3"/>
                                        </p:tgtEl>
                                        <p:attrNameLst>
                                          <p:attrName>ppt_y</p:attrName>
                                        </p:attrNameLst>
                                      </p:cBhvr>
                                      <p:tavLst>
                                        <p:tav tm="0">
                                          <p:val>
                                            <p:strVal val="#ppt_y+#ppt_h*1.125000"/>
                                          </p:val>
                                        </p:tav>
                                        <p:tav tm="100000">
                                          <p:val>
                                            <p:strVal val="#ppt_y"/>
                                          </p:val>
                                        </p:tav>
                                      </p:tavLst>
                                    </p:anim>
                                    <p:animEffect transition="in" filter="wipe(up)">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2" grpId="0" bldLvl="0" animBg="1"/>
      <p:bldP spid="3" grpId="0" bldLvl="0" animBg="1"/>
      <p:bldP spid="4" grpId="0" bldLvl="0" animBg="1"/>
      <p:bldP spid="10"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7106"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（三）经济结构：第三产业的兴起：</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6"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1.原因：</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）科学技术的进步（第三次科技革命）；</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）社会生产力的迅速发展；</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9088"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）公众生活水平的提高及消费需求的多样化。</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9088" y="36750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.表现：</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2"/>
          <p:cNvSpPr txBox="1"/>
          <p:nvPr/>
        </p:nvSpPr>
        <p:spPr bwMode="auto">
          <a:xfrm>
            <a:off x="1589088" y="41973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）第三产业成为国民经济中增长最快的部门；</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9" name="文本框 2"/>
          <p:cNvSpPr txBox="1"/>
          <p:nvPr/>
        </p:nvSpPr>
        <p:spPr bwMode="auto">
          <a:xfrm>
            <a:off x="1589088" y="4719638"/>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）产值在国民经济中所占比重、就业人数在总劳动力中所占比重都迅速上升。</a:t>
            </a:r>
            <a:endPar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P spid="3" grpId="0" bldLvl="0" animBg="1"/>
      <p:bldP spid="4" grpId="0" bldLvl="0" animBg="1"/>
      <p:bldP spid="8" grpId="0" bldLvl="0" animBg="1"/>
      <p:bldP spid="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8130"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（三）经济结构：第三产业的兴起：</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6"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影响</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）促进了经济竞争力的提高，拓展了经济活动领域；</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5913"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）增加了就业，扩大了市场，改善了资源配置；</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9088" y="31527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）在一定程度上缓和了经济的周期性波动，使经济产生了质的变化。</a:t>
            </a:r>
            <a:endPar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14" name="矩形 25"/>
          <p:cNvSpPr>
            <a:spLocks noChangeArrowheads="1"/>
          </p:cNvSpPr>
          <p:nvPr/>
        </p:nvSpPr>
        <p:spPr bwMode="auto">
          <a:xfrm>
            <a:off x="1584325" y="4289425"/>
            <a:ext cx="9020175" cy="1938020"/>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有学者说，在现代化发展的某一阶段上，“当非西方国家仍在为实行现代化而伤透脑筋，西方国家则似乎已出现超越现代化的新动向。”属于这一阶段“新动向”的是（　　）</a:t>
            </a:r>
            <a:endPar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0000FF"/>
                </a:solidFill>
                <a:effectLst/>
                <a:uLnTx/>
                <a:uFillTx/>
                <a:latin typeface="Arial" panose="020B0604020202020204" pitchFamily="34" charset="0"/>
                <a:ea typeface="微软雅黑" panose="020B0503020204020204" charset="-122"/>
                <a:cs typeface="Arial" panose="020B0604020202020204" pitchFamily="34" charset="0"/>
              </a:rPr>
              <a:t>A</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工业生产比例显著降低</a:t>
            </a: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r>
              <a:rPr kumimoji="0" lang="en-US" altLang="zh-CN" sz="2400" b="1" i="0" u="none" strike="noStrike" kern="1200" cap="none" spc="0" normalizeH="0" baseline="0" noProof="0" dirty="0" smtClean="0">
                <a:ln>
                  <a:noFill/>
                </a:ln>
                <a:solidFill>
                  <a:srgbClr val="0000FF"/>
                </a:solidFill>
                <a:effectLst/>
                <a:uLnTx/>
                <a:uFillTx/>
                <a:latin typeface="Arial" panose="020B0604020202020204" pitchFamily="34" charset="0"/>
                <a:ea typeface="微软雅黑" panose="020B0503020204020204" charset="-122"/>
                <a:cs typeface="Arial" panose="020B0604020202020204" pitchFamily="34" charset="0"/>
              </a:rPr>
              <a:t>B</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西方优势地位完全确立</a:t>
            </a:r>
            <a:endPar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0000FF"/>
                </a:solidFill>
                <a:effectLst/>
                <a:uLnTx/>
                <a:uFillTx/>
                <a:latin typeface="Arial" panose="020B0604020202020204" pitchFamily="34" charset="0"/>
                <a:ea typeface="微软雅黑" panose="020B0503020204020204" charset="-122"/>
                <a:cs typeface="Arial" panose="020B0604020202020204" pitchFamily="34" charset="0"/>
              </a:rPr>
              <a:t>C</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社会生活世俗化城市化</a:t>
            </a: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r>
              <a:rPr kumimoji="0" lang="en-US" altLang="zh-CN" sz="2400" b="1" i="0" u="none" strike="noStrike" kern="1200" cap="none" spc="0" normalizeH="0" baseline="0" noProof="0" dirty="0" smtClean="0">
                <a:ln>
                  <a:noFill/>
                </a:ln>
                <a:solidFill>
                  <a:srgbClr val="0000FF"/>
                </a:solidFill>
                <a:effectLst/>
                <a:uLnTx/>
                <a:uFillTx/>
                <a:latin typeface="Arial" panose="020B0604020202020204" pitchFamily="34" charset="0"/>
                <a:ea typeface="微软雅黑" panose="020B0503020204020204" charset="-122"/>
                <a:cs typeface="Arial" panose="020B0604020202020204" pitchFamily="34" charset="0"/>
              </a:rPr>
              <a:t>D</a:t>
            </a:r>
            <a:r>
              <a:rPr kumimoji="0" lang="en-US" altLang="zh-CN"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a:t>
            </a:r>
            <a:r>
              <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rPr>
              <a:t>现代经济模式趋于定型</a:t>
            </a:r>
            <a:endParaRPr kumimoji="0" lang="zh-CN" altLang="en-US" sz="2400" b="1" i="0" u="none" strike="noStrike" kern="1200" cap="none" spc="0" normalizeH="0" baseline="0" noProof="1" dirty="0">
              <a:solidFill>
                <a:srgbClr val="0000FF"/>
              </a:solidFill>
              <a:latin typeface="Arial" panose="020B0604020202020204" pitchFamily="34" charset="0"/>
              <a:ea typeface="华文中宋" panose="02010600040101010101" charset="-122"/>
              <a:cs typeface="Arial" panose="020B0604020202020204" pitchFamily="34" charset="0"/>
            </a:endParaRPr>
          </a:p>
        </p:txBody>
      </p:sp>
      <p:cxnSp>
        <p:nvCxnSpPr>
          <p:cNvPr id="10" name="直接连接符 9"/>
          <p:cNvCxnSpPr/>
          <p:nvPr/>
        </p:nvCxnSpPr>
        <p:spPr>
          <a:xfrm flipV="1">
            <a:off x="1563688" y="4181475"/>
            <a:ext cx="9069388"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a:spLocks noChangeArrowheads="1"/>
          </p:cNvSpPr>
          <p:nvPr/>
        </p:nvSpPr>
        <p:spPr bwMode="auto">
          <a:xfrm>
            <a:off x="7335838" y="5029200"/>
            <a:ext cx="412115" cy="46037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A</a:t>
            </a:r>
            <a:endParaRPr kumimoji="0" lang="en-US" altLang="zh-CN" sz="2400" b="1"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P spid="3" grpId="0" bldLvl="0" animBg="1"/>
      <p:bldP spid="19"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49154"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（四）增长模式：“新经济”的出现：</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6"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时间</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20世纪90年代的美国（克林顿时期）</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.含义：</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3152775"/>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是在经济全球化形势下的一种以知识经济为基础</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以信息技术为主导的新的经济增长模式</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4" name="文本框 2"/>
          <p:cNvSpPr txBox="1"/>
          <p:nvPr/>
        </p:nvSpPr>
        <p:spPr bwMode="auto">
          <a:xfrm>
            <a:off x="1589088" y="4106863"/>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3</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原因</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8" name="文本框 7"/>
          <p:cNvSpPr txBox="1"/>
          <p:nvPr/>
        </p:nvSpPr>
        <p:spPr bwMode="auto">
          <a:xfrm>
            <a:off x="1585913" y="46291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经济全球化和信息技术革命的推动</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9" name="文本框 2"/>
          <p:cNvSpPr txBox="1"/>
          <p:nvPr/>
        </p:nvSpPr>
        <p:spPr bwMode="auto">
          <a:xfrm>
            <a:off x="1589088" y="514985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4</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特征</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10" name="文本框 9"/>
          <p:cNvSpPr txBox="1"/>
          <p:nvPr/>
        </p:nvSpPr>
        <p:spPr bwMode="auto">
          <a:xfrm>
            <a:off x="1585913" y="567213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知识化；网络化；全球化。</a:t>
            </a:r>
            <a:endPar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P spid="3" grpId="0" bldLvl="0" animBg="1"/>
      <p:bldP spid="4" grpId="0" bldLvl="0" animBg="1"/>
      <p:bldP spid="8" grpId="0" bldLvl="0" animBg="1"/>
      <p:bldP spid="9" grpId="0" bldLvl="0" animBg="1"/>
      <p:bldP spid="1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三.战后资本主义的新变化</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50178"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（四）增长模式：“新经济”的出现：</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6" name="文本框 2"/>
          <p:cNvSpPr txBox="1"/>
          <p:nvPr/>
        </p:nvSpPr>
        <p:spPr bwMode="auto">
          <a:xfrm>
            <a:off x="1589088" y="1587500"/>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5</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表现</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7" name="文本框 2"/>
          <p:cNvSpPr txBox="1"/>
          <p:nvPr/>
        </p:nvSpPr>
        <p:spPr bwMode="auto">
          <a:xfrm>
            <a:off x="1585913" y="2109788"/>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高经济增长率、低通货膨胀率和低失业率</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2" name="文本框 2"/>
          <p:cNvSpPr txBox="1"/>
          <p:nvPr/>
        </p:nvSpPr>
        <p:spPr bwMode="auto">
          <a:xfrm>
            <a:off x="1589088" y="26320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6</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zh-CN"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作用</a:t>
            </a:r>
            <a:r>
              <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endParaRPr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3" name="文本框 2"/>
          <p:cNvSpPr txBox="1"/>
          <p:nvPr/>
        </p:nvSpPr>
        <p:spPr bwMode="auto">
          <a:xfrm>
            <a:off x="1585913" y="3152775"/>
            <a:ext cx="9018588"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1</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推动了美国经济长达十年的持续增长；</a:t>
            </a:r>
            <a:endPar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
        <p:nvSpPr>
          <p:cNvPr id="4" name="文本框 3"/>
          <p:cNvSpPr txBox="1"/>
          <p:nvPr/>
        </p:nvSpPr>
        <p:spPr bwMode="auto">
          <a:xfrm>
            <a:off x="1585913" y="3675063"/>
            <a:ext cx="9018588" cy="95313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lang="en-US" alt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2</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a:t>
            </a: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只是生产关系的局部调整，不可能</a:t>
            </a:r>
            <a:r>
              <a:rPr lang="zh-CN"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从根本上</a:t>
            </a:r>
            <a:r>
              <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消除经济危机。</a:t>
            </a:r>
            <a:endParaRPr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P spid="3" grpId="0" bldLvl="0" animBg="1"/>
      <p:bldP spid="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txBox="1">
            <a:spLocks noGrp="1"/>
          </p:cNvSpPr>
          <p:nvPr/>
        </p:nvSpPr>
        <p:spPr>
          <a:xfrm>
            <a:off x="1597025" y="447675"/>
            <a:ext cx="8997950" cy="521970"/>
          </a:xfrm>
          <a:prstGeom prst="rect">
            <a:avLst/>
          </a:prstGeom>
          <a:solidFill>
            <a:srgbClr val="0000FF"/>
          </a:solidFill>
          <a:ln w="38100">
            <a:solidFill>
              <a:srgbClr val="FF0000"/>
            </a:solidFill>
          </a:ln>
        </p:spPr>
        <p:txBody>
          <a:bodyPr vert="horz" wrap="square" lIns="91440" tIns="45720" rIns="91440" bIns="45720" rtlCol="0" anchor="t">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eaLnBrk="1" fontAlgn="auto" hangingPunct="1"/>
            <a:r>
              <a:rPr lang="zh-CN" altLang="en-US" sz="2800" b="1" strike="noStrike" noProof="1" dirty="0">
                <a:solidFill>
                  <a:srgbClr val="FF0000"/>
                </a:solidFill>
                <a:latin typeface="华文中宋" panose="02010600040101010101" charset="-122"/>
                <a:ea typeface="华文中宋" panose="02010600040101010101" charset="-122"/>
                <a:cs typeface="+mj-cs"/>
                <a:sym typeface="+mn-ea"/>
              </a:rPr>
              <a:t>★</a:t>
            </a:r>
            <a:r>
              <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rPr>
              <a:t>对二战后资本主义经济新变化的认识</a:t>
            </a:r>
            <a:endParaRPr lang="zh-CN" altLang="en-US" sz="2800" b="1" strike="noStrike" noProof="1" dirty="0">
              <a:solidFill>
                <a:schemeClr val="bg1"/>
              </a:solidFill>
              <a:effectLst>
                <a:outerShdw blurRad="38100" dist="38100" dir="2700000">
                  <a:srgbClr val="000000"/>
                </a:outerShdw>
              </a:effectLst>
              <a:latin typeface="DFKai-SB" panose="03000509000000000000" pitchFamily="1" charset="-120"/>
              <a:ea typeface="DFKai-SB" panose="03000509000000000000" pitchFamily="1" charset="-120"/>
              <a:cs typeface="+mn-ea"/>
              <a:sym typeface="+mn-ea"/>
            </a:endParaRPr>
          </a:p>
        </p:txBody>
      </p:sp>
      <p:sp>
        <p:nvSpPr>
          <p:cNvPr id="3" name="文本框 2"/>
          <p:cNvSpPr txBox="1"/>
          <p:nvPr/>
        </p:nvSpPr>
        <p:spPr>
          <a:xfrm>
            <a:off x="1597025" y="969963"/>
            <a:ext cx="8997950" cy="1198880"/>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1.</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二战后资本主义新变化的</a:t>
            </a:r>
            <a:r>
              <a:rPr lang="zh-CN" altLang="en-US" sz="2400" b="1" dirty="0">
                <a:solidFill>
                  <a:srgbClr val="0000FF"/>
                </a:solidFill>
                <a:latin typeface="微软雅黑" panose="020B0503020204020204" charset="-122"/>
                <a:ea typeface="微软雅黑" panose="020B0503020204020204" charset="-122"/>
                <a:sym typeface="宋体" panose="02010600030101010101" pitchFamily="2" charset="-122"/>
              </a:rPr>
              <a:t>实质是资本主义生产关系的自我调整,</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是资本主义为克服经济危机,缓和社会矛盾而进行自我调节和调整的结果。</a:t>
            </a:r>
            <a:endParaRPr lang="zh-CN" altLang="en-US" sz="2400" b="1" dirty="0">
              <a:solidFill>
                <a:srgbClr val="0000FF"/>
              </a:solidFill>
              <a:latin typeface="华文中宋" panose="02010600040101010101" charset="-122"/>
              <a:ea typeface="华文中宋" panose="02010600040101010101" charset="-122"/>
              <a:sym typeface="宋体" panose="02010600030101010101" pitchFamily="2" charset="-122"/>
            </a:endParaRPr>
          </a:p>
        </p:txBody>
      </p:sp>
      <p:sp>
        <p:nvSpPr>
          <p:cNvPr id="2" name="文本框 1"/>
          <p:cNvSpPr txBox="1"/>
          <p:nvPr/>
        </p:nvSpPr>
        <p:spPr>
          <a:xfrm>
            <a:off x="1595438" y="2168525"/>
            <a:ext cx="8999537" cy="829945"/>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2.</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资本主义经济的新变化并</a:t>
            </a:r>
            <a:r>
              <a:rPr lang="zh-CN" altLang="en-US" sz="2400" b="1" dirty="0">
                <a:solidFill>
                  <a:srgbClr val="0000FF"/>
                </a:solidFill>
                <a:latin typeface="微软雅黑" panose="020B0503020204020204" charset="-122"/>
                <a:ea typeface="微软雅黑" panose="020B0503020204020204" charset="-122"/>
                <a:sym typeface="宋体" panose="02010600030101010101" pitchFamily="2" charset="-122"/>
              </a:rPr>
              <a:t>不能从根本上解决资本主义社会固有的矛盾和问题</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a:t>
            </a:r>
            <a:endPar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4" name="文本框 3"/>
          <p:cNvSpPr txBox="1"/>
          <p:nvPr/>
        </p:nvSpPr>
        <p:spPr>
          <a:xfrm>
            <a:off x="1597025" y="3014663"/>
            <a:ext cx="8997950" cy="1198880"/>
          </a:xfrm>
          <a:prstGeom prst="rect">
            <a:avLst/>
          </a:prstGeom>
          <a:noFill/>
          <a:ln w="9525">
            <a:noFill/>
          </a:ln>
        </p:spPr>
        <p:txBody>
          <a:bodyPr wrap="square" anchor="t">
            <a:spAutoFit/>
          </a:bodyPr>
          <a:p>
            <a:pPr algn="just"/>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2.资本主义之所以要主动地进行自我调节,</a:t>
            </a:r>
            <a:r>
              <a:rPr lang="en-US" altLang="zh-CN" sz="2400" b="1" dirty="0">
                <a:solidFill>
                  <a:srgbClr val="0000FF"/>
                </a:solidFill>
                <a:latin typeface="微软雅黑" panose="020B0503020204020204" charset="-122"/>
                <a:ea typeface="微软雅黑" panose="020B0503020204020204" charset="-122"/>
                <a:sym typeface="宋体" panose="02010600030101010101" pitchFamily="2" charset="-122"/>
              </a:rPr>
              <a:t>既是利润最大化的需要</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en-US" altLang="zh-CN" sz="2400" b="1" dirty="0">
                <a:solidFill>
                  <a:srgbClr val="0000FF"/>
                </a:solidFill>
                <a:latin typeface="微软雅黑" panose="020B0503020204020204" charset="-122"/>
                <a:ea typeface="微软雅黑" panose="020B0503020204020204" charset="-122"/>
                <a:sym typeface="宋体" panose="02010600030101010101" pitchFamily="2" charset="-122"/>
              </a:rPr>
              <a:t>也是为了与社会主义制度进行较量</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而不得不采取的一些改善措施,包括借鉴社会主义的一些经验</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a:t>
            </a:r>
            <a:endPar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4"/>
          <p:cNvSpPr/>
          <p:nvPr/>
        </p:nvSpPr>
        <p:spPr>
          <a:xfrm>
            <a:off x="1597025" y="790575"/>
            <a:ext cx="9010650" cy="3579495"/>
          </a:xfrm>
          <a:prstGeom prst="rect">
            <a:avLst/>
          </a:prstGeom>
          <a:noFill/>
          <a:ln w="9525">
            <a:noFill/>
          </a:ln>
        </p:spPr>
        <p:txBody>
          <a:bodyPr wrap="square" anchor="t">
            <a:spAutoFit/>
          </a:bodyPr>
          <a:p>
            <a:pPr algn="ctr">
              <a:lnSpc>
                <a:spcPts val="3400"/>
              </a:lnSpc>
            </a:pPr>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史论观点</a:t>
            </a:r>
            <a:r>
              <a:rPr lang="en-US" altLang="zh-CN" sz="2400" b="1" dirty="0">
                <a:solidFill>
                  <a:srgbClr val="FF0000"/>
                </a:solidFill>
                <a:latin typeface="微软雅黑" panose="020B0503020204020204" charset="-122"/>
                <a:ea typeface="微软雅黑" panose="020B0503020204020204" charset="-122"/>
              </a:rPr>
              <a:t>』1929</a:t>
            </a:r>
            <a:r>
              <a:rPr lang="en-US" altLang="en-US" b="1" dirty="0">
                <a:solidFill>
                  <a:srgbClr val="FF0000"/>
                </a:solidFill>
                <a:latin typeface="Arial" panose="020B0604020202020204" pitchFamily="34" charset="0"/>
                <a:ea typeface="宋体" panose="02010600030101010101" pitchFamily="2" charset="-122"/>
              </a:rPr>
              <a:t>～</a:t>
            </a:r>
            <a:r>
              <a:rPr lang="en-US" altLang="zh-CN" sz="2400" b="1" dirty="0">
                <a:solidFill>
                  <a:srgbClr val="FF0000"/>
                </a:solidFill>
                <a:latin typeface="微软雅黑" panose="020B0503020204020204" charset="-122"/>
                <a:ea typeface="微软雅黑" panose="020B0503020204020204" charset="-122"/>
              </a:rPr>
              <a:t>1933 </a:t>
            </a:r>
            <a:r>
              <a:rPr lang="zh-CN" altLang="en-US" sz="2400" b="1" dirty="0">
                <a:solidFill>
                  <a:srgbClr val="FF0000"/>
                </a:solidFill>
                <a:latin typeface="微软雅黑" panose="020B0503020204020204" charset="-122"/>
                <a:ea typeface="微软雅黑" panose="020B0503020204020204" charset="-122"/>
              </a:rPr>
              <a:t>年世界经济危机爆发的原因</a:t>
            </a:r>
            <a:endParaRPr lang="zh-CN" altLang="en-US" sz="2400" b="1" dirty="0">
              <a:solidFill>
                <a:srgbClr val="FF3300"/>
              </a:solidFill>
              <a:latin typeface="微软雅黑" panose="020B0503020204020204" charset="-122"/>
              <a:ea typeface="微软雅黑" panose="020B0503020204020204" charset="-122"/>
            </a:endParaRPr>
          </a:p>
          <a:p>
            <a:pPr>
              <a:lnSpc>
                <a:spcPts val="3400"/>
              </a:lnSpc>
            </a:pPr>
            <a:endParaRPr lang="en-US" altLang="zh-CN" sz="2400" b="1" dirty="0">
              <a:latin typeface="微软雅黑" panose="020B0503020204020204" charset="-122"/>
              <a:ea typeface="微软雅黑" panose="020B0503020204020204" charset="-122"/>
            </a:endParaRPr>
          </a:p>
          <a:p>
            <a:pPr>
              <a:lnSpc>
                <a:spcPts val="3400"/>
              </a:lnSpc>
            </a:pPr>
            <a:r>
              <a:rPr lang="en-US" altLang="zh-CN" sz="2400" b="1" dirty="0">
                <a:latin typeface="微软雅黑" panose="020B0503020204020204" charset="-122"/>
                <a:ea typeface="微软雅黑" panose="020B0503020204020204" charset="-122"/>
              </a:rPr>
              <a:t>       1929</a:t>
            </a:r>
            <a:r>
              <a:rPr lang="en-US" altLang="en-US" b="1" dirty="0">
                <a:latin typeface="Arial" panose="020B0604020202020204" pitchFamily="34" charset="0"/>
                <a:ea typeface="宋体" panose="02010600030101010101" pitchFamily="2" charset="-122"/>
              </a:rPr>
              <a:t>～</a:t>
            </a:r>
            <a:r>
              <a:rPr lang="en-US" altLang="zh-CN" sz="2400" b="1" dirty="0">
                <a:latin typeface="微软雅黑" panose="020B0503020204020204" charset="-122"/>
                <a:ea typeface="微软雅黑" panose="020B0503020204020204" charset="-122"/>
              </a:rPr>
              <a:t>1933 </a:t>
            </a:r>
            <a:r>
              <a:rPr lang="zh-CN" altLang="en-US" sz="2400" b="1" dirty="0">
                <a:latin typeface="微软雅黑" panose="020B0503020204020204" charset="-122"/>
                <a:ea typeface="微软雅黑" panose="020B0503020204020204" charset="-122"/>
              </a:rPr>
              <a:t>年的资本主义世界经济危机</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究其根源</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这是因为工业革命完成之后创造出了前所未有的巨大的生产力</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但走上现代化道路的国家没有适应这一重大变化</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采取措施在其他领域进行相应的调整</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解决消费不足的问题</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而是延续“无为而治”的经济政策。</a:t>
            </a:r>
            <a:endParaRPr lang="zh-CN" altLang="en-US" sz="2400" b="1" dirty="0">
              <a:latin typeface="微软雅黑" panose="020B0503020204020204" charset="-122"/>
              <a:ea typeface="微软雅黑" panose="020B0503020204020204" charset="-122"/>
            </a:endParaRPr>
          </a:p>
          <a:p>
            <a:pPr algn="r">
              <a:lnSpc>
                <a:spcPts val="3400"/>
              </a:lnSpc>
            </a:pP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杨宁一</a:t>
            </a:r>
            <a:r>
              <a:rPr lang="en-US" altLang="zh-CN" sz="2400" b="1" dirty="0">
                <a:solidFill>
                  <a:srgbClr val="0000FF"/>
                </a:solidFill>
                <a:latin typeface="华文中宋" panose="02010600040101010101" charset="-122"/>
                <a:ea typeface="华文中宋" panose="02010600040101010101" charset="-122"/>
              </a:rPr>
              <a:t>《</a:t>
            </a:r>
            <a:r>
              <a:rPr lang="zh-CN" altLang="en-US" sz="2400" b="1" dirty="0">
                <a:solidFill>
                  <a:srgbClr val="0000FF"/>
                </a:solidFill>
                <a:latin typeface="华文中宋" panose="02010600040101010101" charset="-122"/>
                <a:ea typeface="华文中宋" panose="02010600040101010101" charset="-122"/>
              </a:rPr>
              <a:t>历史学习新视野 新知识</a:t>
            </a:r>
            <a:r>
              <a:rPr lang="en-US" altLang="zh-CN" sz="2400" b="1" dirty="0">
                <a:solidFill>
                  <a:srgbClr val="0000FF"/>
                </a:solidFill>
                <a:latin typeface="华文中宋" panose="02010600040101010101" charset="-122"/>
                <a:ea typeface="华文中宋" panose="02010600040101010101" charset="-122"/>
              </a:rPr>
              <a:t>》</a:t>
            </a:r>
            <a:endParaRPr lang="en-US" altLang="zh-CN" sz="2400" b="1" dirty="0">
              <a:solidFill>
                <a:srgbClr val="0000FF"/>
              </a:solidFill>
              <a:latin typeface="华文中宋" panose="02010600040101010101" charset="-122"/>
              <a:ea typeface="华文中宋" panose="0201060004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矩形 2"/>
          <p:cNvSpPr/>
          <p:nvPr/>
        </p:nvSpPr>
        <p:spPr>
          <a:xfrm>
            <a:off x="1590675" y="1497013"/>
            <a:ext cx="9010650" cy="3143250"/>
          </a:xfrm>
          <a:prstGeom prst="rect">
            <a:avLst/>
          </a:prstGeom>
          <a:noFill/>
          <a:ln w="9525">
            <a:noFill/>
          </a:ln>
        </p:spPr>
        <p:txBody>
          <a:bodyPr wrap="square" anchor="t">
            <a:spAutoFit/>
          </a:bodyPr>
          <a:p>
            <a:pPr algn="ctr">
              <a:lnSpc>
                <a:spcPts val="3400"/>
              </a:lnSpc>
            </a:pPr>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史论观点</a:t>
            </a:r>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国家加强对经济的干预</a:t>
            </a:r>
            <a:endParaRPr lang="zh-CN" altLang="en-US" sz="2400" b="1" dirty="0">
              <a:solidFill>
                <a:srgbClr val="FF0000"/>
              </a:solidFill>
              <a:latin typeface="微软雅黑" panose="020B0503020204020204" charset="-122"/>
              <a:ea typeface="微软雅黑" panose="020B0503020204020204" charset="-122"/>
            </a:endParaRPr>
          </a:p>
          <a:p>
            <a:pPr>
              <a:lnSpc>
                <a:spcPts val="3400"/>
              </a:lnSpc>
            </a:pPr>
            <a:endParaRPr lang="zh-CN" altLang="en-US" sz="2400" b="1" dirty="0">
              <a:latin typeface="微软雅黑" panose="020B0503020204020204" charset="-122"/>
              <a:ea typeface="微软雅黑" panose="020B0503020204020204" charset="-122"/>
            </a:endParaRPr>
          </a:p>
          <a:p>
            <a:pPr>
              <a:lnSpc>
                <a:spcPts val="3400"/>
              </a:lnSpc>
            </a:pPr>
            <a:r>
              <a:rPr lang="zh-CN" altLang="en-US" sz="2400" b="1" dirty="0">
                <a:latin typeface="微软雅黑" panose="020B0503020204020204" charset="-122"/>
                <a:ea typeface="微软雅黑" panose="020B0503020204020204" charset="-122"/>
              </a:rPr>
              <a:t>      美国的创新在于</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它建立了这样一个政府</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它分权但不分裂</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制衡却不抗衡；</a:t>
            </a:r>
            <a:r>
              <a:rPr lang="en-US" altLang="zh-CN" sz="2400" b="1" dirty="0">
                <a:latin typeface="微软雅黑" panose="020B0503020204020204" charset="-122"/>
                <a:ea typeface="微软雅黑" panose="020B0503020204020204" charset="-122"/>
              </a:rPr>
              <a:t>…… 20 </a:t>
            </a:r>
            <a:r>
              <a:rPr lang="zh-CN" altLang="en-US" sz="2400" b="1" dirty="0">
                <a:latin typeface="微软雅黑" panose="020B0503020204020204" charset="-122"/>
                <a:ea typeface="微软雅黑" panose="020B0503020204020204" charset="-122"/>
              </a:rPr>
              <a:t>世纪 </a:t>
            </a:r>
            <a:r>
              <a:rPr lang="en-US" altLang="zh-CN" sz="2400" b="1" dirty="0">
                <a:latin typeface="微软雅黑" panose="020B0503020204020204" charset="-122"/>
                <a:ea typeface="微软雅黑" panose="020B0503020204020204" charset="-122"/>
              </a:rPr>
              <a:t>20 </a:t>
            </a:r>
            <a:r>
              <a:rPr lang="zh-CN" altLang="en-US" sz="2400" b="1" dirty="0">
                <a:latin typeface="微软雅黑" panose="020B0503020204020204" charset="-122"/>
                <a:ea typeface="微软雅黑" panose="020B0503020204020204" charset="-122"/>
              </a:rPr>
              <a:t>年代末</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为了拯救市场</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唯一的办法居然是“中止市场”</a:t>
            </a: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但“中止市场”又不是“消灭市场”</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需要的是一种能够“控制”市场的权力</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而执行这种权力的恰恰是国家</a:t>
            </a:r>
            <a:r>
              <a:rPr lang="en-US" altLang="zh-CN" sz="2400" b="1" dirty="0">
                <a:latin typeface="微软雅黑" panose="020B0503020204020204" charset="-122"/>
                <a:ea typeface="微软雅黑" panose="020B0503020204020204" charset="-122"/>
              </a:rPr>
              <a:t>!</a:t>
            </a:r>
            <a:endParaRPr lang="en-US" altLang="zh-CN" sz="2400" b="1" dirty="0">
              <a:latin typeface="微软雅黑" panose="020B0503020204020204" charset="-122"/>
              <a:ea typeface="微软雅黑" panose="020B0503020204020204" charset="-122"/>
            </a:endParaRPr>
          </a:p>
          <a:p>
            <a:pPr algn="r">
              <a:lnSpc>
                <a:spcPts val="3400"/>
              </a:lnSpc>
            </a:pPr>
            <a:r>
              <a:rPr lang="zh-CN" altLang="en-US" sz="2400" b="1" dirty="0">
                <a:solidFill>
                  <a:srgbClr val="0000FF"/>
                </a:solidFill>
                <a:latin typeface="华文中宋" panose="02010600040101010101" charset="-122"/>
                <a:ea typeface="华文中宋" panose="02010600040101010101" charset="-122"/>
              </a:rPr>
              <a:t>——钱乘旦《世界现代化历程》</a:t>
            </a:r>
            <a:endParaRPr lang="zh-CN" altLang="en-US" sz="2400" b="1" dirty="0">
              <a:latin typeface="微软雅黑" panose="020B0503020204020204" charset="-122"/>
              <a:ea typeface="微软雅黑" panose="020B050302020402020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4"/>
          <p:cNvSpPr/>
          <p:nvPr/>
        </p:nvSpPr>
        <p:spPr>
          <a:xfrm>
            <a:off x="1585913" y="1354138"/>
            <a:ext cx="9020175" cy="3579495"/>
          </a:xfrm>
          <a:prstGeom prst="rect">
            <a:avLst/>
          </a:prstGeom>
          <a:noFill/>
          <a:ln w="9525">
            <a:noFill/>
          </a:ln>
        </p:spPr>
        <p:txBody>
          <a:bodyPr wrap="square" anchor="t">
            <a:spAutoFit/>
          </a:bodyPr>
          <a:p>
            <a:pPr algn="ctr">
              <a:lnSpc>
                <a:spcPts val="3400"/>
              </a:lnSpc>
            </a:pP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FF0000"/>
                </a:solidFill>
                <a:latin typeface="微软雅黑" panose="020B0503020204020204" charset="-122"/>
                <a:ea typeface="微软雅黑" panose="020B0503020204020204" charset="-122"/>
              </a:rPr>
              <a:t>史论观点</a:t>
            </a:r>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福利政策的影响</a:t>
            </a:r>
            <a:endParaRPr lang="zh-CN" altLang="en-US" sz="2400" b="1" dirty="0">
              <a:solidFill>
                <a:srgbClr val="FF3300"/>
              </a:solidFill>
              <a:latin typeface="微软雅黑" panose="020B0503020204020204" charset="-122"/>
              <a:ea typeface="微软雅黑" panose="020B0503020204020204" charset="-122"/>
            </a:endParaRPr>
          </a:p>
          <a:p>
            <a:pPr>
              <a:lnSpc>
                <a:spcPts val="3400"/>
              </a:lnSpc>
            </a:pPr>
            <a:endParaRPr lang="zh-CN" altLang="en-US" sz="2400" b="1" dirty="0">
              <a:latin typeface="微软雅黑" panose="020B0503020204020204" charset="-122"/>
              <a:ea typeface="微软雅黑" panose="020B0503020204020204" charset="-122"/>
            </a:endParaRPr>
          </a:p>
          <a:p>
            <a:pPr>
              <a:lnSpc>
                <a:spcPts val="3400"/>
              </a:lnSpc>
            </a:pPr>
            <a:r>
              <a:rPr lang="zh-CN" altLang="en-US" sz="2400" b="1" dirty="0">
                <a:latin typeface="微软雅黑" panose="020B0503020204020204" charset="-122"/>
                <a:ea typeface="微软雅黑" panose="020B0503020204020204" charset="-122"/>
              </a:rPr>
              <a:t>      从本质上说，福利国家政策是由国家主持的实现社会收入再分配的一种方式，它主要通过抽肥补瘦的方式来实现。</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福利国家政策的长期实行必然与经济发展的效率发生矛盾，巨额公共开支，国家不堪负担，社会成员的劳动积极性下降，产品竞争能力不强，中产阶级日益削弱，国家生产和国民收入增长缓慢。                               </a:t>
            </a:r>
            <a:endParaRPr lang="zh-CN" altLang="en-US" sz="2400" b="1" dirty="0">
              <a:latin typeface="微软雅黑" panose="020B0503020204020204" charset="-122"/>
              <a:ea typeface="微软雅黑" panose="020B0503020204020204" charset="-122"/>
            </a:endParaRPr>
          </a:p>
          <a:p>
            <a:pPr algn="r">
              <a:lnSpc>
                <a:spcPts val="3400"/>
              </a:lnSpc>
            </a:pPr>
            <a:r>
              <a:rPr lang="zh-CN" altLang="en-US" sz="2400" b="1" dirty="0">
                <a:solidFill>
                  <a:srgbClr val="0000FF"/>
                </a:solidFill>
                <a:latin typeface="华文中宋" panose="02010600040101010101" charset="-122"/>
                <a:ea typeface="华文中宋" panose="02010600040101010101" charset="-122"/>
              </a:rPr>
              <a:t>——马克垚《世界文明史》</a:t>
            </a:r>
            <a:r>
              <a:rPr lang="zh-CN" altLang="en-US" sz="2400" b="1" dirty="0">
                <a:latin typeface="微软雅黑" panose="020B0503020204020204" charset="-122"/>
                <a:ea typeface="微软雅黑" panose="020B0503020204020204" charset="-122"/>
              </a:rPr>
              <a:t>　</a:t>
            </a:r>
            <a:endParaRPr lang="zh-CN" altLang="en-US" sz="2400" b="1"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7171" name="文本框 8194"/>
          <p:cNvSpPr txBox="1"/>
          <p:nvPr/>
        </p:nvSpPr>
        <p:spPr>
          <a:xfrm>
            <a:off x="1585913" y="1412875"/>
            <a:ext cx="9021763" cy="3969385"/>
          </a:xfrm>
          <a:prstGeom prst="rect">
            <a:avLst/>
          </a:prstGeom>
          <a:noFill/>
          <a:ln w="9525">
            <a:noFill/>
            <a:miter/>
          </a:ln>
          <a:extLst>
            <a:ext uri="{909E8E84-426E-40DD-AFC4-6F175D3DCCD1}">
              <a14:hiddenFill xmlns:a14="http://schemas.microsoft.com/office/drawing/2010/main">
                <a:solidFill>
                  <a:schemeClr val="bg1"/>
                </a:solidFill>
              </a14:hiddenFill>
            </a:ext>
          </a:extLst>
        </p:spPr>
        <p:txBody>
          <a:bodyPr wrap="square" anchor="t">
            <a:spAutoFit/>
          </a:bodyPr>
          <a:p>
            <a:pPr algn="just" fontAlgn="auto">
              <a:lnSpc>
                <a:spcPct val="150000"/>
              </a:lnSpc>
              <a:spcBef>
                <a:spcPct val="50000"/>
              </a:spcBef>
            </a:pPr>
            <a:r>
              <a:rPr lang="zh-CN" altLang="en-US" sz="2800" b="1" noProof="1" dirty="0">
                <a:solidFill>
                  <a:srgbClr val="000000"/>
                </a:solidFill>
                <a:effectLst>
                  <a:outerShdw blurRad="38100" dist="38100" dir="2700000">
                    <a:srgbClr val="FFFFFF"/>
                  </a:outerShdw>
                </a:effectLst>
                <a:latin typeface="华文中宋" panose="02010600040101010101" charset="-122"/>
                <a:ea typeface="华文中宋" panose="02010600040101010101" charset="-122"/>
                <a:cs typeface="+mn-ea"/>
              </a:rPr>
              <a:t>   经济危机（Economic Crisis）指的是一个或多个国民经济或整个世界经济在一段比较长的时间内不断收缩（负的经济增长率）。经济危机是</a:t>
            </a:r>
            <a:r>
              <a:rPr lang="zh-CN" altLang="en-US" sz="2800" b="1"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资本主义经济发展过程中</a:t>
            </a:r>
            <a:r>
              <a:rPr lang="zh-CN" altLang="en-US" sz="2800" b="1"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周期性</a:t>
            </a:r>
            <a:r>
              <a:rPr lang="zh-CN" altLang="en-US" sz="2800" b="1"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爆发的</a:t>
            </a:r>
            <a:r>
              <a:rPr lang="zh-CN" altLang="en-US" sz="2800" b="1" noProof="1" dirty="0">
                <a:solidFill>
                  <a:srgbClr val="009900"/>
                </a:solidFill>
                <a:effectLst>
                  <a:outerShdw blurRad="38100" dist="38100" dir="2700000">
                    <a:srgbClr val="000000"/>
                  </a:outerShdw>
                </a:effectLst>
                <a:latin typeface="华文中宋" panose="02010600040101010101" charset="-122"/>
                <a:ea typeface="华文中宋" panose="02010600040101010101" charset="-122"/>
                <a:cs typeface="+mn-ea"/>
              </a:rPr>
              <a:t>生产相对过剩</a:t>
            </a:r>
            <a:r>
              <a:rPr lang="zh-CN" altLang="en-US" sz="2800" b="1" noProof="1" dirty="0">
                <a:solidFill>
                  <a:srgbClr val="FF0000"/>
                </a:solidFill>
                <a:effectLst>
                  <a:outerShdw blurRad="38100" dist="38100" dir="2700000">
                    <a:srgbClr val="000000"/>
                  </a:outerShdw>
                </a:effectLst>
                <a:latin typeface="华文中宋" panose="02010600040101010101" charset="-122"/>
                <a:ea typeface="华文中宋" panose="02010600040101010101" charset="-122"/>
                <a:cs typeface="+mn-ea"/>
              </a:rPr>
              <a:t>的危机</a:t>
            </a:r>
            <a:r>
              <a:rPr lang="zh-CN" altLang="en-US" sz="2800" b="1" noProof="1" dirty="0">
                <a:solidFill>
                  <a:srgbClr val="000000"/>
                </a:solidFill>
                <a:effectLst>
                  <a:outerShdw blurRad="38100" dist="38100" dir="2700000">
                    <a:srgbClr val="FFFFFF"/>
                  </a:outerShdw>
                </a:effectLst>
                <a:latin typeface="华文中宋" panose="02010600040101010101" charset="-122"/>
                <a:ea typeface="华文中宋" panose="02010600040101010101" charset="-122"/>
                <a:cs typeface="+mn-ea"/>
              </a:rPr>
              <a:t>，也是经济周期中的决定性阶段。自</a:t>
            </a:r>
            <a:r>
              <a:rPr lang="zh-CN" altLang="en-US" sz="2800" b="1" noProof="1" dirty="0">
                <a:solidFill>
                  <a:srgbClr val="0000FF"/>
                </a:solidFill>
                <a:effectLst>
                  <a:outerShdw blurRad="38100" dist="38100" dir="2700000">
                    <a:srgbClr val="000000"/>
                  </a:outerShdw>
                </a:effectLst>
                <a:latin typeface="宋体" panose="02010600030101010101" pitchFamily="2" charset="-122"/>
                <a:ea typeface="宋体" panose="02010600030101010101" pitchFamily="2" charset="-122"/>
                <a:cs typeface="+mn-ea"/>
              </a:rPr>
              <a:t>1825</a:t>
            </a:r>
            <a:r>
              <a:rPr lang="zh-CN" altLang="en-US" sz="2800" b="1"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年英国第一次爆发普遍的经济危机</a:t>
            </a:r>
            <a:r>
              <a:rPr lang="zh-CN" altLang="en-US" sz="2800" b="1" noProof="1" dirty="0">
                <a:solidFill>
                  <a:srgbClr val="000000"/>
                </a:solidFill>
                <a:effectLst>
                  <a:outerShdw blurRad="38100" dist="38100" dir="2700000">
                    <a:srgbClr val="FFFFFF"/>
                  </a:outerShdw>
                </a:effectLst>
                <a:latin typeface="华文中宋" panose="02010600040101010101" charset="-122"/>
                <a:ea typeface="华文中宋" panose="02010600040101010101" charset="-122"/>
                <a:cs typeface="+mn-ea"/>
              </a:rPr>
              <a:t>以来，资本主义经济从未摆脱过经济危机的冲击。 </a:t>
            </a:r>
            <a:endParaRPr lang="zh-CN" altLang="en-US" sz="2800" b="1" noProof="1" dirty="0">
              <a:solidFill>
                <a:srgbClr val="000000"/>
              </a:solidFill>
              <a:effectLst>
                <a:outerShdw blurRad="38100" dist="38100" dir="2700000">
                  <a:srgbClr val="FFFFFF"/>
                </a:outerShdw>
              </a:effectLst>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5297" name="组合 2"/>
          <p:cNvGrpSpPr/>
          <p:nvPr/>
        </p:nvGrpSpPr>
        <p:grpSpPr>
          <a:xfrm>
            <a:off x="8255" y="106045"/>
            <a:ext cx="12164060" cy="6657340"/>
            <a:chOff x="102" y="1417"/>
            <a:chExt cx="14196" cy="6661"/>
          </a:xfrm>
        </p:grpSpPr>
        <p:pic>
          <p:nvPicPr>
            <p:cNvPr id="55298" name="大图14.eps" descr="id:2147516395;FounderCES"/>
            <p:cNvPicPr/>
            <p:nvPr/>
          </p:nvPicPr>
          <p:blipFill>
            <a:blip r:embed="rId1"/>
            <a:stretch>
              <a:fillRect/>
            </a:stretch>
          </p:blipFill>
          <p:spPr>
            <a:xfrm>
              <a:off x="102" y="1417"/>
              <a:ext cx="14196" cy="6661"/>
            </a:xfrm>
            <a:prstGeom prst="rect">
              <a:avLst/>
            </a:prstGeom>
            <a:noFill/>
            <a:ln w="9525">
              <a:noFill/>
            </a:ln>
          </p:spPr>
        </p:pic>
        <p:sp>
          <p:nvSpPr>
            <p:cNvPr id="55299" name="文本框 1"/>
            <p:cNvSpPr txBox="1"/>
            <p:nvPr/>
          </p:nvSpPr>
          <p:spPr>
            <a:xfrm>
              <a:off x="5911" y="7188"/>
              <a:ext cx="4533" cy="483"/>
            </a:xfrm>
            <a:prstGeom prst="rect">
              <a:avLst/>
            </a:prstGeom>
            <a:solidFill>
              <a:schemeClr val="bg1"/>
            </a:solidFill>
            <a:ln w="9525">
              <a:noFill/>
            </a:ln>
          </p:spPr>
          <p:txBody>
            <a:bodyPr wrap="square" anchor="t">
              <a:spAutoFit/>
            </a:bodyPr>
            <a:p>
              <a:endParaRPr lang="zh-CN" altLang="en-US" sz="1400">
                <a:latin typeface="Calibri" panose="020F0502020204030204" charset="0"/>
                <a:ea typeface="宋体" panose="02010600030101010101" pitchFamily="2"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8199" name="文本框 9222"/>
          <p:cNvSpPr txBox="1"/>
          <p:nvPr/>
        </p:nvSpPr>
        <p:spPr>
          <a:xfrm>
            <a:off x="1585913" y="1125538"/>
            <a:ext cx="2535238" cy="645160"/>
          </a:xfrm>
          <a:prstGeom prst="rect">
            <a:avLst/>
          </a:prstGeom>
          <a:noFill/>
          <a:ln w="9525">
            <a:noFill/>
            <a:miter/>
          </a:ln>
          <a:extLst>
            <a:ext uri="{909E8E84-426E-40DD-AFC4-6F175D3DCCD1}">
              <a14:hiddenFill xmlns:a14="http://schemas.microsoft.com/office/drawing/2010/main">
                <a:solidFill>
                  <a:srgbClr val="0000FF"/>
                </a:solidFill>
              </a14:hiddenFill>
            </a:ext>
          </a:extLst>
        </p:spPr>
        <p:txBody>
          <a:bodyPr wrap="square" anchor="t">
            <a:spAutoFit/>
          </a:bodyPr>
          <a:p>
            <a:pPr fontAlgn="auto"/>
            <a:r>
              <a:rPr lang="zh-CN" altLang="en-US" sz="3600" b="1" noProof="1" dirty="0">
                <a:solidFill>
                  <a:srgbClr val="0000FF"/>
                </a:solidFill>
                <a:effectLst>
                  <a:outerShdw blurRad="38100" dist="38100" dir="2700000">
                    <a:srgbClr val="000000"/>
                  </a:outerShdw>
                </a:effectLst>
                <a:latin typeface="Arial" panose="020B0604020202020204" pitchFamily="34" charset="0"/>
                <a:ea typeface="PMingLiU" panose="02020500000000000000" pitchFamily="2" charset="-120"/>
                <a:cs typeface="+mn-ea"/>
              </a:rPr>
              <a:t>生产过剩：</a:t>
            </a:r>
            <a:endParaRPr lang="zh-CN" altLang="en-US" sz="3600" b="1" noProof="1" dirty="0">
              <a:solidFill>
                <a:srgbClr val="0000FF"/>
              </a:solidFill>
              <a:effectLst>
                <a:outerShdw blurRad="38100" dist="38100" dir="2700000">
                  <a:srgbClr val="000000"/>
                </a:outerShdw>
              </a:effectLst>
              <a:latin typeface="Arial" panose="020B0604020202020204" pitchFamily="34" charset="0"/>
              <a:ea typeface="PMingLiU" panose="02020500000000000000" pitchFamily="2" charset="-120"/>
              <a:cs typeface="+mn-ea"/>
            </a:endParaRPr>
          </a:p>
        </p:txBody>
      </p:sp>
      <p:grpSp>
        <p:nvGrpSpPr>
          <p:cNvPr id="8195" name="组合 8194"/>
          <p:cNvGrpSpPr/>
          <p:nvPr/>
        </p:nvGrpSpPr>
        <p:grpSpPr>
          <a:xfrm>
            <a:off x="3959225" y="1516063"/>
            <a:ext cx="5105400" cy="1676400"/>
            <a:chOff x="0" y="0"/>
            <a:chExt cx="3216" cy="1056"/>
          </a:xfrm>
        </p:grpSpPr>
        <p:sp>
          <p:nvSpPr>
            <p:cNvPr id="8196" name="椭圆 9219"/>
            <p:cNvSpPr/>
            <p:nvPr/>
          </p:nvSpPr>
          <p:spPr>
            <a:xfrm>
              <a:off x="0" y="96"/>
              <a:ext cx="1104" cy="960"/>
            </a:xfrm>
            <a:prstGeom prst="ellipse">
              <a:avLst/>
            </a:prstGeom>
            <a:solidFill>
              <a:schemeClr val="bg1"/>
            </a:solidFill>
            <a:ln w="38100" cap="flat" cmpd="sng">
              <a:solidFill>
                <a:srgbClr val="33CC33"/>
              </a:solidFill>
              <a:prstDash val="solid"/>
              <a:bevel/>
              <a:headEnd type="none" w="med" len="med"/>
              <a:tailEnd type="none" w="med" len="med"/>
            </a:ln>
          </p:spPr>
          <p:txBody>
            <a:bodyPr wrap="none" anchor="ctr"/>
            <a:p>
              <a:pPr lvl="0" algn="just" fontAlgn="base"/>
              <a:r>
                <a:rPr lang="zh-CN" altLang="en-US" sz="7200" b="1"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ea"/>
                </a:rPr>
                <a:t>供</a:t>
              </a:r>
              <a:endParaRPr lang="zh-CN" altLang="en-US" sz="7200" b="1"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197" name="椭圆 9220"/>
            <p:cNvSpPr/>
            <p:nvPr/>
          </p:nvSpPr>
          <p:spPr>
            <a:xfrm>
              <a:off x="2112" y="96"/>
              <a:ext cx="1104" cy="960"/>
            </a:xfrm>
            <a:prstGeom prst="ellipse">
              <a:avLst/>
            </a:prstGeom>
            <a:solidFill>
              <a:schemeClr val="bg1"/>
            </a:solidFill>
            <a:ln w="38100" cap="flat" cmpd="sng">
              <a:solidFill>
                <a:srgbClr val="33CC33"/>
              </a:solidFill>
              <a:prstDash val="solid"/>
              <a:bevel/>
              <a:headEnd type="none" w="med" len="med"/>
              <a:tailEnd type="none" w="med" len="med"/>
            </a:ln>
          </p:spPr>
          <p:txBody>
            <a:bodyPr wrap="none" anchor="ctr"/>
            <a:p>
              <a:pPr lvl="0" algn="just" fontAlgn="base"/>
              <a:r>
                <a:rPr lang="zh-CN" altLang="en-US" sz="7200" b="1"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ea"/>
                </a:rPr>
                <a:t>求</a:t>
              </a:r>
              <a:endParaRPr lang="zh-CN" altLang="en-US" sz="7200" b="1"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198" name="文本框 9221"/>
            <p:cNvSpPr txBox="1"/>
            <p:nvPr/>
          </p:nvSpPr>
          <p:spPr>
            <a:xfrm>
              <a:off x="1200" y="0"/>
              <a:ext cx="768" cy="988"/>
            </a:xfrm>
            <a:prstGeom prst="rect">
              <a:avLst/>
            </a:prstGeom>
            <a:noFill/>
            <a:ln w="9525">
              <a:noFill/>
              <a:miter/>
            </a:ln>
          </p:spPr>
          <p:txBody>
            <a:bodyPr wrap="square" anchor="t">
              <a:spAutoFit/>
            </a:bodyPr>
            <a:p>
              <a:pPr fontAlgn="auto">
                <a:spcBef>
                  <a:spcPct val="50000"/>
                </a:spcBef>
              </a:pPr>
              <a:r>
                <a:rPr lang="zh-CN" altLang="en-US" sz="9600" b="1" noProof="1" dirty="0">
                  <a:solidFill>
                    <a:srgbClr val="0000FF"/>
                  </a:solidFill>
                  <a:effectLst>
                    <a:outerShdw blurRad="38100" dist="38100" dir="2700000">
                      <a:srgbClr val="000000"/>
                    </a:outerShdw>
                  </a:effectLst>
                  <a:latin typeface="Arial" panose="020B0604020202020204" pitchFamily="34" charset="0"/>
                  <a:ea typeface="宋体" panose="02010600030101010101" pitchFamily="2" charset="-122"/>
                  <a:cs typeface="+mn-ea"/>
                </a:rPr>
                <a:t>﹥</a:t>
              </a:r>
              <a:endParaRPr lang="zh-CN" altLang="en-US" sz="9600" b="1" noProof="1" dirty="0">
                <a:solidFill>
                  <a:srgbClr val="0000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grpSp>
      <p:sp>
        <p:nvSpPr>
          <p:cNvPr id="8194" name="文本框 9217"/>
          <p:cNvSpPr txBox="1"/>
          <p:nvPr/>
        </p:nvSpPr>
        <p:spPr>
          <a:xfrm>
            <a:off x="1585913" y="3425825"/>
            <a:ext cx="9021763" cy="2676525"/>
          </a:xfrm>
          <a:prstGeom prst="rect">
            <a:avLst/>
          </a:prstGeom>
          <a:noFill/>
          <a:ln w="9525">
            <a:noFill/>
            <a:miter/>
          </a:ln>
          <a:extLst>
            <a:ext uri="{909E8E84-426E-40DD-AFC4-6F175D3DCCD1}">
              <a14:hiddenFill xmlns:a14="http://schemas.microsoft.com/office/drawing/2010/main">
                <a:solidFill>
                  <a:schemeClr val="bg1"/>
                </a:solidFill>
              </a14:hiddenFill>
            </a:ext>
          </a:extLst>
        </p:spPr>
        <p:txBody>
          <a:bodyPr wrap="square" anchor="t">
            <a:spAutoFit/>
          </a:bodyPr>
          <a:p>
            <a:pPr fontAlgn="auto">
              <a:lnSpc>
                <a:spcPct val="150000"/>
              </a:lnSpc>
              <a:spcBef>
                <a:spcPct val="50000"/>
              </a:spcBef>
            </a:pPr>
            <a:r>
              <a:rPr lang="zh-CN" altLang="en-US" sz="2800" b="1" noProof="1" dirty="0">
                <a:solidFill>
                  <a:schemeClr val="tx2"/>
                </a:solidFill>
                <a:effectLst>
                  <a:outerShdw blurRad="38100" dist="38100" dir="2700000">
                    <a:srgbClr val="FFFFFF"/>
                  </a:outerShdw>
                </a:effectLst>
                <a:latin typeface="华文中宋" panose="02010600040101010101" charset="-122"/>
                <a:ea typeface="华文中宋" panose="02010600040101010101" charset="-122"/>
                <a:cs typeface="+mn-ea"/>
              </a:rPr>
              <a:t>      </a:t>
            </a:r>
            <a:r>
              <a:rPr lang="zh-CN" altLang="en-US" sz="2800" b="1" noProof="1" dirty="0">
                <a:effectLst>
                  <a:outerShdw blurRad="38100" dist="38100" dir="2700000">
                    <a:srgbClr val="FFFFFF"/>
                  </a:outerShdw>
                </a:effectLst>
                <a:latin typeface="华文中宋" panose="02010600040101010101" charset="-122"/>
                <a:ea typeface="华文中宋" panose="02010600040101010101" charset="-122"/>
                <a:cs typeface="+mn-ea"/>
              </a:rPr>
              <a:t>生产</a:t>
            </a:r>
            <a:r>
              <a:rPr lang="zh-CN" altLang="en-US" sz="2800" b="1"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相对</a:t>
            </a:r>
            <a:r>
              <a:rPr lang="zh-CN" altLang="en-US" sz="2800" b="1" noProof="1" dirty="0">
                <a:effectLst>
                  <a:outerShdw blurRad="38100" dist="38100" dir="2700000">
                    <a:srgbClr val="FFFFFF"/>
                  </a:outerShdw>
                </a:effectLst>
                <a:latin typeface="华文中宋" panose="02010600040101010101" charset="-122"/>
                <a:ea typeface="华文中宋" panose="02010600040101010101" charset="-122"/>
                <a:cs typeface="+mn-ea"/>
              </a:rPr>
              <a:t>过剩是指相对于劳动人民</a:t>
            </a:r>
            <a:r>
              <a:rPr lang="zh-CN" altLang="en-US" sz="2800" b="1"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有支付能力的需求</a:t>
            </a:r>
            <a:r>
              <a:rPr lang="zh-CN" altLang="en-US" sz="2800" b="1" noProof="1" dirty="0">
                <a:effectLst>
                  <a:outerShdw blurRad="38100" dist="38100" dir="2700000">
                    <a:srgbClr val="FFFFFF"/>
                  </a:outerShdw>
                </a:effectLst>
                <a:latin typeface="华文中宋" panose="02010600040101010101" charset="-122"/>
                <a:ea typeface="华文中宋" panose="02010600040101010101" charset="-122"/>
                <a:cs typeface="+mn-ea"/>
              </a:rPr>
              <a:t>来说社会生产的商品显得过剩，而不是与劳动人民的实际需求相比的绝对过剩。</a:t>
            </a:r>
            <a:r>
              <a:rPr lang="zh-CN" altLang="en-US" sz="2800" b="1" noProof="1" dirty="0">
                <a:solidFill>
                  <a:srgbClr val="0000FF"/>
                </a:solidFill>
                <a:effectLst>
                  <a:outerShdw blurRad="38100" dist="38100" dir="2700000">
                    <a:srgbClr val="000000"/>
                  </a:outerShdw>
                </a:effectLst>
                <a:latin typeface="华文中宋" panose="02010600040101010101" charset="-122"/>
                <a:ea typeface="华文中宋" panose="02010600040101010101" charset="-122"/>
                <a:cs typeface="+mn-ea"/>
              </a:rPr>
              <a:t>它是资本主义经济危机的本质特征</a:t>
            </a:r>
            <a:r>
              <a:rPr lang="zh-CN" altLang="en-US" sz="2800" b="1" noProof="1" dirty="0">
                <a:solidFill>
                  <a:schemeClr val="tx2"/>
                </a:solidFill>
                <a:effectLst>
                  <a:outerShdw blurRad="38100" dist="38100" dir="2700000">
                    <a:srgbClr val="FFFFFF"/>
                  </a:outerShdw>
                </a:effectLst>
                <a:latin typeface="华文中宋" panose="02010600040101010101" charset="-122"/>
                <a:ea typeface="华文中宋" panose="02010600040101010101" charset="-122"/>
                <a:cs typeface="+mn-ea"/>
              </a:rPr>
              <a:t>。</a:t>
            </a:r>
            <a:endParaRPr lang="zh-CN" altLang="en-US" sz="2800" b="1" noProof="1" dirty="0">
              <a:solidFill>
                <a:schemeClr val="tx2"/>
              </a:solidFill>
              <a:effectLst>
                <a:outerShdw blurRad="38100" dist="38100" dir="2700000">
                  <a:srgbClr val="FFFFFF"/>
                </a:outerShdw>
              </a:effectLst>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6147"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（一）背景：</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
        <p:nvSpPr>
          <p:cNvPr id="9219" name="文本框 10242"/>
          <p:cNvSpPr txBox="1"/>
          <p:nvPr/>
        </p:nvSpPr>
        <p:spPr bwMode="auto">
          <a:xfrm>
            <a:off x="1587500" y="157162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1.根本原因：</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rPr>
              <a:t>资本主义制度的基本矛盾；</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1" name="文本框 10244"/>
          <p:cNvSpPr txBox="1"/>
          <p:nvPr/>
        </p:nvSpPr>
        <p:spPr bwMode="auto">
          <a:xfrm>
            <a:off x="1587500" y="2089150"/>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2.直接原因：</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rPr>
              <a:t>生产和销售的矛盾；</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2" name="文本框 10245"/>
          <p:cNvSpPr txBox="1"/>
          <p:nvPr/>
        </p:nvSpPr>
        <p:spPr bwMode="auto">
          <a:xfrm>
            <a:off x="1587500" y="2606675"/>
            <a:ext cx="9001125"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3.具体原因：</a:t>
            </a:r>
            <a:endPar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3" name="文本框 10246"/>
          <p:cNvSpPr txBox="1"/>
          <p:nvPr/>
        </p:nvSpPr>
        <p:spPr bwMode="auto">
          <a:xfrm>
            <a:off x="1587500" y="4954588"/>
            <a:ext cx="8997950"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mn-ea"/>
              </a:rPr>
              <a:t>4.政策原因：</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rPr>
              <a:t>各国经济上奉行</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自由放任</a:t>
            </a:r>
            <a:r>
              <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rPr>
              <a:t>政策。</a:t>
            </a:r>
            <a:endParaRPr lang="zh-CN" altLang="en-US" sz="2800" b="1" strike="noStrike" noProof="1" dirty="0">
              <a:solidFill>
                <a:schemeClr val="tx1"/>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4" name="文本框 1"/>
          <p:cNvSpPr txBox="1"/>
          <p:nvPr/>
        </p:nvSpPr>
        <p:spPr bwMode="auto">
          <a:xfrm>
            <a:off x="1587500" y="3125788"/>
            <a:ext cx="9001125" cy="46037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（1）</a:t>
            </a:r>
            <a:r>
              <a:rPr lang="zh-CN" altLang="en-US" sz="2400" b="1" u="sng"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贫富差距</a:t>
            </a: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扩大，限制了社会实际消费能力的增长；</a:t>
            </a:r>
            <a:endPar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5" name="文本框 2"/>
          <p:cNvSpPr txBox="1"/>
          <p:nvPr/>
        </p:nvSpPr>
        <p:spPr bwMode="auto">
          <a:xfrm>
            <a:off x="1584325" y="4040188"/>
            <a:ext cx="8999538" cy="46037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（3）毫无顾忌的</a:t>
            </a:r>
            <a:r>
              <a:rPr lang="zh-CN" altLang="en-US" sz="2400" b="1" u="sng"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分期付款</a:t>
            </a: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和银行贷款，导致市场的虚假繁荣；</a:t>
            </a:r>
            <a:endPar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6" name="文本框 3"/>
          <p:cNvSpPr txBox="1"/>
          <p:nvPr/>
        </p:nvSpPr>
        <p:spPr bwMode="auto">
          <a:xfrm>
            <a:off x="1590675" y="4497388"/>
            <a:ext cx="8997950" cy="46037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（4）股票等</a:t>
            </a:r>
            <a:r>
              <a:rPr lang="zh-CN" altLang="en-US" sz="2400" b="1" u="sng"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投机活动</a:t>
            </a: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冲击了金融市场的稳定性。</a:t>
            </a:r>
            <a:endPar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
        <p:nvSpPr>
          <p:cNvPr id="9227" name="文本框 10246"/>
          <p:cNvSpPr txBox="1"/>
          <p:nvPr/>
        </p:nvSpPr>
        <p:spPr bwMode="auto">
          <a:xfrm>
            <a:off x="1597025" y="5473700"/>
            <a:ext cx="8991600" cy="52197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800" b="1" strike="noStrike" noProof="1" dirty="0">
                <a:solidFill>
                  <a:srgbClr val="FF0000"/>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5.导火线：</a:t>
            </a:r>
            <a:r>
              <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1929年10月24日，纽约华尔街股市崩溃。</a:t>
            </a:r>
            <a:endParaRPr lang="zh-CN" altLang="en-US" sz="28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9228" name="文本框 1"/>
          <p:cNvSpPr txBox="1"/>
          <p:nvPr/>
        </p:nvSpPr>
        <p:spPr bwMode="auto">
          <a:xfrm>
            <a:off x="1584325" y="3582988"/>
            <a:ext cx="9001125" cy="46037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FF"/>
                </a:solidFill>
              </a14:hiddenFill>
            </a:ext>
          </a:ex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just" fontAlgn="auto">
              <a:spcBef>
                <a:spcPct val="50000"/>
              </a:spcBef>
            </a:pP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（2）资本家被眼前利益所驱使，</a:t>
            </a:r>
            <a:r>
              <a:rPr lang="zh-CN" altLang="en-US" sz="2400" b="1" u="sng"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盲目</a:t>
            </a: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扩大</a:t>
            </a:r>
            <a:r>
              <a:rPr lang="zh-CN" altLang="en-US" sz="2400" b="1" u="sng"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生产</a:t>
            </a:r>
            <a:r>
              <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rPr>
              <a:t>；</a:t>
            </a:r>
            <a:endParaRPr lang="zh-CN" altLang="en-US" sz="2400" b="1" strike="noStrike" noProof="1" dirty="0">
              <a:solidFill>
                <a:srgbClr val="0000FF"/>
              </a:solidFill>
              <a:latin typeface="Arial" panose="020B0604020202020204" pitchFamily="34" charset="0"/>
              <a:ea typeface="华文中宋" panose="02010600040101010101"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p:tgtEl>
                                          <p:spTgt spid="6147"/>
                                        </p:tgtEl>
                                        <p:attrNameLst>
                                          <p:attrName>ppt_y</p:attrName>
                                        </p:attrNameLst>
                                      </p:cBhvr>
                                      <p:tavLst>
                                        <p:tav tm="0">
                                          <p:val>
                                            <p:strVal val="#ppt_y+#ppt_h*1.125000"/>
                                          </p:val>
                                        </p:tav>
                                        <p:tav tm="100000">
                                          <p:val>
                                            <p:strVal val="#ppt_y"/>
                                          </p:val>
                                        </p:tav>
                                      </p:tavLst>
                                    </p:anim>
                                    <p:animEffect transition="in" filter="wipe(up)">
                                      <p:cBhvr>
                                        <p:cTn id="8" dur="500"/>
                                        <p:tgtEl>
                                          <p:spTgt spid="61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p:tgtEl>
                                          <p:spTgt spid="9219"/>
                                        </p:tgtEl>
                                        <p:attrNameLst>
                                          <p:attrName>ppt_y</p:attrName>
                                        </p:attrNameLst>
                                      </p:cBhvr>
                                      <p:tavLst>
                                        <p:tav tm="0">
                                          <p:val>
                                            <p:strVal val="#ppt_y+#ppt_h*1.125000"/>
                                          </p:val>
                                        </p:tav>
                                        <p:tav tm="100000">
                                          <p:val>
                                            <p:strVal val="#ppt_y"/>
                                          </p:val>
                                        </p:tav>
                                      </p:tavLst>
                                    </p:anim>
                                    <p:animEffect transition="in" filter="wipe(up)">
                                      <p:cBhvr>
                                        <p:cTn id="14" dur="5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500"/>
                                        <p:tgtEl>
                                          <p:spTgt spid="9221"/>
                                        </p:tgtEl>
                                        <p:attrNameLst>
                                          <p:attrName>ppt_y</p:attrName>
                                        </p:attrNameLst>
                                      </p:cBhvr>
                                      <p:tavLst>
                                        <p:tav tm="0">
                                          <p:val>
                                            <p:strVal val="#ppt_y+#ppt_h*1.125000"/>
                                          </p:val>
                                        </p:tav>
                                        <p:tav tm="100000">
                                          <p:val>
                                            <p:strVal val="#ppt_y"/>
                                          </p:val>
                                        </p:tav>
                                      </p:tavLst>
                                    </p:anim>
                                    <p:animEffect transition="in" filter="wipe(up)">
                                      <p:cBhvr>
                                        <p:cTn id="20" dur="500"/>
                                        <p:tgtEl>
                                          <p:spTgt spid="92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p:cTn id="25" dur="500"/>
                                        <p:tgtEl>
                                          <p:spTgt spid="9222"/>
                                        </p:tgtEl>
                                        <p:attrNameLst>
                                          <p:attrName>ppt_y</p:attrName>
                                        </p:attrNameLst>
                                      </p:cBhvr>
                                      <p:tavLst>
                                        <p:tav tm="0">
                                          <p:val>
                                            <p:strVal val="#ppt_y+#ppt_h*1.125000"/>
                                          </p:val>
                                        </p:tav>
                                        <p:tav tm="100000">
                                          <p:val>
                                            <p:strVal val="#ppt_y"/>
                                          </p:val>
                                        </p:tav>
                                      </p:tavLst>
                                    </p:anim>
                                    <p:animEffect transition="in" filter="wipe(up)">
                                      <p:cBhvr>
                                        <p:cTn id="26" dur="500"/>
                                        <p:tgtEl>
                                          <p:spTgt spid="922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224"/>
                                        </p:tgtEl>
                                        <p:attrNameLst>
                                          <p:attrName>style.visibility</p:attrName>
                                        </p:attrNameLst>
                                      </p:cBhvr>
                                      <p:to>
                                        <p:strVal val="visible"/>
                                      </p:to>
                                    </p:set>
                                    <p:anim calcmode="lin" valueType="num">
                                      <p:cBhvr>
                                        <p:cTn id="31" dur="500"/>
                                        <p:tgtEl>
                                          <p:spTgt spid="9224"/>
                                        </p:tgtEl>
                                        <p:attrNameLst>
                                          <p:attrName>ppt_y</p:attrName>
                                        </p:attrNameLst>
                                      </p:cBhvr>
                                      <p:tavLst>
                                        <p:tav tm="0">
                                          <p:val>
                                            <p:strVal val="#ppt_y+#ppt_h*1.125000"/>
                                          </p:val>
                                        </p:tav>
                                        <p:tav tm="100000">
                                          <p:val>
                                            <p:strVal val="#ppt_y"/>
                                          </p:val>
                                        </p:tav>
                                      </p:tavLst>
                                    </p:anim>
                                    <p:animEffect transition="in" filter="wipe(up)">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228"/>
                                        </p:tgtEl>
                                        <p:attrNameLst>
                                          <p:attrName>style.visibility</p:attrName>
                                        </p:attrNameLst>
                                      </p:cBhvr>
                                      <p:to>
                                        <p:strVal val="visible"/>
                                      </p:to>
                                    </p:set>
                                    <p:anim calcmode="lin" valueType="num">
                                      <p:cBhvr>
                                        <p:cTn id="37" dur="500"/>
                                        <p:tgtEl>
                                          <p:spTgt spid="9228"/>
                                        </p:tgtEl>
                                        <p:attrNameLst>
                                          <p:attrName>ppt_y</p:attrName>
                                        </p:attrNameLst>
                                      </p:cBhvr>
                                      <p:tavLst>
                                        <p:tav tm="0">
                                          <p:val>
                                            <p:strVal val="#ppt_y+#ppt_h*1.125000"/>
                                          </p:val>
                                        </p:tav>
                                        <p:tav tm="100000">
                                          <p:val>
                                            <p:strVal val="#ppt_y"/>
                                          </p:val>
                                        </p:tav>
                                      </p:tavLst>
                                    </p:anim>
                                    <p:animEffect transition="in" filter="wipe(up)">
                                      <p:cBhvr>
                                        <p:cTn id="38" dur="500"/>
                                        <p:tgtEl>
                                          <p:spTgt spid="922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p:cTn id="43" dur="500"/>
                                        <p:tgtEl>
                                          <p:spTgt spid="9225"/>
                                        </p:tgtEl>
                                        <p:attrNameLst>
                                          <p:attrName>ppt_y</p:attrName>
                                        </p:attrNameLst>
                                      </p:cBhvr>
                                      <p:tavLst>
                                        <p:tav tm="0">
                                          <p:val>
                                            <p:strVal val="#ppt_y+#ppt_h*1.125000"/>
                                          </p:val>
                                        </p:tav>
                                        <p:tav tm="100000">
                                          <p:val>
                                            <p:strVal val="#ppt_y"/>
                                          </p:val>
                                        </p:tav>
                                      </p:tavLst>
                                    </p:anim>
                                    <p:animEffect transition="in" filter="wipe(up)">
                                      <p:cBhvr>
                                        <p:cTn id="44" dur="500"/>
                                        <p:tgtEl>
                                          <p:spTgt spid="9225"/>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226"/>
                                        </p:tgtEl>
                                        <p:attrNameLst>
                                          <p:attrName>style.visibility</p:attrName>
                                        </p:attrNameLst>
                                      </p:cBhvr>
                                      <p:to>
                                        <p:strVal val="visible"/>
                                      </p:to>
                                    </p:set>
                                    <p:anim calcmode="lin" valueType="num">
                                      <p:cBhvr>
                                        <p:cTn id="49" dur="500"/>
                                        <p:tgtEl>
                                          <p:spTgt spid="9226"/>
                                        </p:tgtEl>
                                        <p:attrNameLst>
                                          <p:attrName>ppt_y</p:attrName>
                                        </p:attrNameLst>
                                      </p:cBhvr>
                                      <p:tavLst>
                                        <p:tav tm="0">
                                          <p:val>
                                            <p:strVal val="#ppt_y+#ppt_h*1.125000"/>
                                          </p:val>
                                        </p:tav>
                                        <p:tav tm="100000">
                                          <p:val>
                                            <p:strVal val="#ppt_y"/>
                                          </p:val>
                                        </p:tav>
                                      </p:tavLst>
                                    </p:anim>
                                    <p:animEffect transition="in" filter="wipe(up)">
                                      <p:cBhvr>
                                        <p:cTn id="50" dur="500"/>
                                        <p:tgtEl>
                                          <p:spTgt spid="922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9223"/>
                                        </p:tgtEl>
                                        <p:attrNameLst>
                                          <p:attrName>style.visibility</p:attrName>
                                        </p:attrNameLst>
                                      </p:cBhvr>
                                      <p:to>
                                        <p:strVal val="visible"/>
                                      </p:to>
                                    </p:set>
                                    <p:anim calcmode="lin" valueType="num">
                                      <p:cBhvr>
                                        <p:cTn id="55" dur="500"/>
                                        <p:tgtEl>
                                          <p:spTgt spid="9223"/>
                                        </p:tgtEl>
                                        <p:attrNameLst>
                                          <p:attrName>ppt_y</p:attrName>
                                        </p:attrNameLst>
                                      </p:cBhvr>
                                      <p:tavLst>
                                        <p:tav tm="0">
                                          <p:val>
                                            <p:strVal val="#ppt_y+#ppt_h*1.125000"/>
                                          </p:val>
                                        </p:tav>
                                        <p:tav tm="100000">
                                          <p:val>
                                            <p:strVal val="#ppt_y"/>
                                          </p:val>
                                        </p:tav>
                                      </p:tavLst>
                                    </p:anim>
                                    <p:animEffect transition="in" filter="wipe(up)">
                                      <p:cBhvr>
                                        <p:cTn id="56" dur="500"/>
                                        <p:tgtEl>
                                          <p:spTgt spid="92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9227"/>
                                        </p:tgtEl>
                                        <p:attrNameLst>
                                          <p:attrName>style.visibility</p:attrName>
                                        </p:attrNameLst>
                                      </p:cBhvr>
                                      <p:to>
                                        <p:strVal val="visible"/>
                                      </p:to>
                                    </p:set>
                                    <p:anim calcmode="lin" valueType="num">
                                      <p:cBhvr>
                                        <p:cTn id="61" dur="500"/>
                                        <p:tgtEl>
                                          <p:spTgt spid="9227"/>
                                        </p:tgtEl>
                                        <p:attrNameLst>
                                          <p:attrName>ppt_y</p:attrName>
                                        </p:attrNameLst>
                                      </p:cBhvr>
                                      <p:tavLst>
                                        <p:tav tm="0">
                                          <p:val>
                                            <p:strVal val="#ppt_y+#ppt_h*1.125000"/>
                                          </p:val>
                                        </p:tav>
                                        <p:tav tm="100000">
                                          <p:val>
                                            <p:strVal val="#ppt_y"/>
                                          </p:val>
                                        </p:tav>
                                      </p:tavLst>
                                    </p:anim>
                                    <p:animEffect transition="in" filter="wipe(up)">
                                      <p:cBhvr>
                                        <p:cTn id="6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219" grpId="0" bldLvl="0" animBg="1"/>
      <p:bldP spid="9221" grpId="0" bldLvl="0" animBg="1"/>
      <p:bldP spid="9222" grpId="0" bldLvl="0" animBg="1"/>
      <p:bldP spid="9224" grpId="0" bldLvl="0" animBg="1"/>
      <p:bldP spid="9225" grpId="0" bldLvl="0" animBg="1"/>
      <p:bldP spid="9226" grpId="0" bldLvl="0" animBg="1"/>
      <p:bldP spid="9223" grpId="0" bldLvl="0" animBg="1"/>
      <p:bldP spid="9227" grpId="0" bldLvl="0" animBg="1"/>
      <p:bldP spid="92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pic>
        <p:nvPicPr>
          <p:cNvPr id="2" name="图片 12289"/>
          <p:cNvPicPr>
            <a:picLocks noChangeAspect="1"/>
          </p:cNvPicPr>
          <p:nvPr/>
        </p:nvPicPr>
        <p:blipFill>
          <a:blip r:embed="rId1"/>
          <a:stretch>
            <a:fillRect/>
          </a:stretch>
        </p:blipFill>
        <p:spPr>
          <a:xfrm>
            <a:off x="1681163" y="2193925"/>
            <a:ext cx="4729163" cy="2470150"/>
          </a:xfrm>
          <a:prstGeom prst="rect">
            <a:avLst/>
          </a:prstGeom>
          <a:ln>
            <a:noFill/>
          </a:ln>
          <a:effectLst>
            <a:outerShdw blurRad="292100" dist="139700" dir="2700000" algn="tl" rotWithShape="0">
              <a:srgbClr val="333333">
                <a:alpha val="65000"/>
              </a:srgbClr>
            </a:outerShdw>
          </a:effectLst>
        </p:spPr>
      </p:pic>
      <p:sp>
        <p:nvSpPr>
          <p:cNvPr id="12291" name="文本框 12290"/>
          <p:cNvSpPr txBox="1"/>
          <p:nvPr/>
        </p:nvSpPr>
        <p:spPr bwMode="auto">
          <a:xfrm>
            <a:off x="1681163" y="4664075"/>
            <a:ext cx="4727575" cy="829945"/>
          </a:xfrm>
          <a:prstGeom prst="rect">
            <a:avLst/>
          </a:prstGeom>
          <a:solidFill>
            <a:srgbClr val="0000FF"/>
          </a:solidFill>
          <a:ln>
            <a:noFill/>
          </a:ln>
          <a:effectLst>
            <a:outerShdw blurRad="292100" dist="139700" dir="2700000" algn="tl" rotWithShape="0">
              <a:srgbClr val="333333">
                <a:alpha val="65000"/>
              </a:srgbClr>
            </a:outerShdw>
          </a:effec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mn-ea"/>
              </a:rPr>
              <a:t>粉色部分反映道琼斯工业平均指数在华尔街股灾前后的波动</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mn-ea"/>
            </a:endParaRPr>
          </a:p>
        </p:txBody>
      </p:sp>
      <p:pic>
        <p:nvPicPr>
          <p:cNvPr id="3" name="图片 11266"/>
          <p:cNvPicPr>
            <a:picLocks noChangeAspect="1"/>
          </p:cNvPicPr>
          <p:nvPr/>
        </p:nvPicPr>
        <p:blipFill>
          <a:blip r:embed="rId2"/>
          <a:stretch>
            <a:fillRect/>
          </a:stretch>
        </p:blipFill>
        <p:spPr bwMode="auto">
          <a:xfrm>
            <a:off x="7162800" y="1392238"/>
            <a:ext cx="3206750" cy="4459288"/>
          </a:xfrm>
          <a:prstGeom prst="rect">
            <a:avLst/>
          </a:prstGeom>
          <a:solidFill>
            <a:srgbClr val="0000FF"/>
          </a:solidFill>
          <a:ln>
            <a:noFill/>
          </a:ln>
          <a:effectLst>
            <a:outerShdw blurRad="292100" dist="139700" dir="2700000" algn="tl" rotWithShape="0">
              <a:srgbClr val="333333">
                <a:alpha val="65000"/>
              </a:srgbClr>
            </a:outerShdw>
          </a:effectLst>
        </p:spPr>
      </p:pic>
      <p:sp>
        <p:nvSpPr>
          <p:cNvPr id="11268" name="文本框 11267"/>
          <p:cNvSpPr txBox="1"/>
          <p:nvPr/>
        </p:nvSpPr>
        <p:spPr bwMode="auto">
          <a:xfrm>
            <a:off x="7162800" y="5851525"/>
            <a:ext cx="3206750" cy="460375"/>
          </a:xfrm>
          <a:prstGeom prst="rect">
            <a:avLst/>
          </a:prstGeom>
          <a:solidFill>
            <a:srgbClr val="0000FF"/>
          </a:solidFill>
          <a:ln>
            <a:noFill/>
          </a:ln>
          <a:effectLst>
            <a:outerShdw blurRad="292100" dist="139700" dir="2700000" algn="tl" rotWithShape="0">
              <a:srgbClr val="333333">
                <a:alpha val="65000"/>
              </a:srgbClr>
            </a:outerShdw>
          </a:effec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华尔街崩溃之日景象</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
        <p:nvSpPr>
          <p:cNvPr id="12294"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（二）表现：</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9217"/>
          <p:cNvSpPr/>
          <p:nvPr/>
        </p:nvSpPr>
        <p:spPr>
          <a:xfrm>
            <a:off x="1585913" y="420688"/>
            <a:ext cx="9021762" cy="583565"/>
          </a:xfrm>
          <a:prstGeom prst="rect">
            <a:avLst/>
          </a:prstGeom>
          <a:solidFill>
            <a:srgbClr val="C00000"/>
          </a:solidFill>
          <a:ln w="28575">
            <a:noFill/>
          </a:ln>
        </p:spPr>
        <p:txBody>
          <a:bodyPr wrap="square" anchor="t">
            <a:spAutoFit/>
          </a:bodyPr>
          <a:p>
            <a:pPr algn="just"/>
            <a:r>
              <a:rPr lang="zh-CN" altLang="en-US" sz="3200" b="1" dirty="0">
                <a:solidFill>
                  <a:schemeClr val="bg1"/>
                </a:solidFill>
                <a:latin typeface="方正姚体" panose="02010601030101010101" charset="-122"/>
                <a:ea typeface="方正姚体" panose="02010601030101010101" charset="-122"/>
                <a:sym typeface="Arial" panose="020B0604020202020204" pitchFamily="34" charset="0"/>
              </a:rPr>
              <a:t>一.空前严重的资本主义世界经济危机</a:t>
            </a:r>
            <a:r>
              <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rPr>
              <a:t>：</a:t>
            </a:r>
            <a:endParaRPr lang="zh-CN" altLang="zh-CN" sz="3200" b="1" dirty="0">
              <a:solidFill>
                <a:schemeClr val="bg1"/>
              </a:solidFill>
              <a:latin typeface="方正姚体" panose="02010601030101010101" charset="-122"/>
              <a:ea typeface="方正姚体" panose="02010601030101010101" charset="-122"/>
              <a:sym typeface="Arial" panose="020B0604020202020204" pitchFamily="34" charset="0"/>
            </a:endParaRPr>
          </a:p>
        </p:txBody>
      </p:sp>
      <p:sp>
        <p:nvSpPr>
          <p:cNvPr id="13314" name="矩形 6146"/>
          <p:cNvSpPr/>
          <p:nvPr/>
        </p:nvSpPr>
        <p:spPr>
          <a:xfrm>
            <a:off x="1587500" y="1003300"/>
            <a:ext cx="9020175" cy="583565"/>
          </a:xfrm>
          <a:prstGeom prst="rect">
            <a:avLst/>
          </a:prstGeom>
          <a:noFill/>
          <a:ln w="9525">
            <a:noFill/>
          </a:ln>
        </p:spPr>
        <p:txBody>
          <a:bodyPr wrap="square" anchor="t">
            <a:spAutoFit/>
          </a:bodyPr>
          <a:p>
            <a:pPr algn="just"/>
            <a:r>
              <a:rPr lang="zh-CN" altLang="en-US" sz="3200" b="1" dirty="0">
                <a:latin typeface="华文中宋" panose="02010600040101010101" charset="-122"/>
                <a:ea typeface="华文中宋" panose="02010600040101010101" charset="-122"/>
                <a:sym typeface="Arial" panose="020B0604020202020204" pitchFamily="34" charset="0"/>
              </a:rPr>
              <a:t>（二）表现：</a:t>
            </a:r>
            <a:endParaRPr lang="zh-CN" altLang="en-US" sz="3200" b="1" dirty="0">
              <a:latin typeface="华文中宋" panose="02010600040101010101" charset="-122"/>
              <a:ea typeface="华文中宋" panose="02010600040101010101" charset="-122"/>
              <a:sym typeface="Arial" panose="020B0604020202020204" pitchFamily="34" charset="0"/>
            </a:endParaRPr>
          </a:p>
        </p:txBody>
      </p:sp>
      <p:pic>
        <p:nvPicPr>
          <p:cNvPr id="20481" name="图片 1"/>
          <p:cNvPicPr>
            <a:picLocks noChangeAspect="1"/>
          </p:cNvPicPr>
          <p:nvPr/>
        </p:nvPicPr>
        <p:blipFill>
          <a:blip r:embed="rId1"/>
          <a:stretch>
            <a:fillRect/>
          </a:stretch>
        </p:blipFill>
        <p:spPr>
          <a:xfrm>
            <a:off x="1751013" y="1646238"/>
            <a:ext cx="4137025" cy="2735263"/>
          </a:xfrm>
          <a:prstGeom prst="rect">
            <a:avLst/>
          </a:prstGeom>
          <a:ln>
            <a:noFill/>
          </a:ln>
          <a:effectLst>
            <a:outerShdw blurRad="292100" dist="139700" dir="2700000" algn="tl" rotWithShape="0">
              <a:srgbClr val="333333">
                <a:alpha val="65000"/>
              </a:srgbClr>
            </a:outerShdw>
          </a:effectLst>
        </p:spPr>
      </p:pic>
      <p:sp>
        <p:nvSpPr>
          <p:cNvPr id="20483" name="文本框 2"/>
          <p:cNvSpPr txBox="1"/>
          <p:nvPr/>
        </p:nvSpPr>
        <p:spPr bwMode="auto">
          <a:xfrm>
            <a:off x="1751013" y="4381500"/>
            <a:ext cx="4137025" cy="1383665"/>
          </a:xfrm>
          <a:prstGeom prst="rect">
            <a:avLst/>
          </a:prstGeom>
          <a:solidFill>
            <a:srgbClr val="0000FF"/>
          </a:solidFill>
          <a:ln>
            <a:noFill/>
          </a:ln>
          <a:effectLst>
            <a:outerShdw blurRad="292100" dist="139700" dir="2700000" algn="tl" rotWithShape="0">
              <a:srgbClr val="333333">
                <a:alpha val="65000"/>
              </a:srgbClr>
            </a:outerShdw>
          </a:effec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美国1910–1960年失业率，</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rPr>
              <a:t>其中大萧条（1929—1939）的年份为增亮</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宋体" panose="02010600030101010101" pitchFamily="2" charset="-122"/>
            </a:endParaRPr>
          </a:p>
        </p:txBody>
      </p:sp>
      <p:pic>
        <p:nvPicPr>
          <p:cNvPr id="13317" name="图片 19457"/>
          <p:cNvPicPr>
            <a:picLocks noChangeAspect="1"/>
          </p:cNvPicPr>
          <p:nvPr/>
        </p:nvPicPr>
        <p:blipFill>
          <a:blip r:embed="rId2"/>
          <a:stretch>
            <a:fillRect/>
          </a:stretch>
        </p:blipFill>
        <p:spPr>
          <a:xfrm>
            <a:off x="6038850" y="1646238"/>
            <a:ext cx="4568825" cy="2736850"/>
          </a:xfrm>
          <a:prstGeom prst="rect">
            <a:avLst/>
          </a:prstGeom>
          <a:noFill/>
          <a:ln w="9525">
            <a:noFill/>
          </a:ln>
        </p:spPr>
      </p:pic>
      <p:sp>
        <p:nvSpPr>
          <p:cNvPr id="3" name="文本框 19458"/>
          <p:cNvSpPr txBox="1"/>
          <p:nvPr/>
        </p:nvSpPr>
        <p:spPr bwMode="auto">
          <a:xfrm>
            <a:off x="6038850" y="4383088"/>
            <a:ext cx="4568825" cy="460375"/>
          </a:xfrm>
          <a:prstGeom prst="rect">
            <a:avLst/>
          </a:prstGeom>
          <a:solidFill>
            <a:srgbClr val="0000FF"/>
          </a:solidFill>
          <a:ln>
            <a:noFill/>
          </a:ln>
          <a:effectLst>
            <a:outerShdw blurRad="292100" dist="139700" dir="2700000" algn="tl" rotWithShape="0">
              <a:srgbClr val="333333">
                <a:alpha val="65000"/>
              </a:srgbClr>
            </a:outerShdw>
          </a:effectLst>
        </p:spPr>
        <p:txBody>
          <a:bodyPr vert="horz" wrap="square" lIns="91440" tIns="45720" rIns="91440" bIns="45720" rtlCol="0" anchor="t">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lvl="0" algn="ctr" fontAlgn="auto">
              <a:spcBef>
                <a:spcPct val="50000"/>
              </a:spcBef>
            </a:pPr>
            <a:r>
              <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rPr>
              <a:t>美国农产品价格(1928–1935)</a:t>
            </a:r>
            <a:endParaRPr lang="zh-CN" altLang="en-US" sz="2400" b="1" strike="noStrike" noProof="1" dirty="0">
              <a:solidFill>
                <a:schemeClr val="bg1"/>
              </a:solidFill>
              <a:latin typeface="Arial" panose="020B0604020202020204" pitchFamily="34" charset="0"/>
              <a:ea typeface="华文中宋" panose="02010600040101010101" charset="-122"/>
              <a:cs typeface="Arial" panose="020B0604020202020204" pitchFamily="34" charset="0"/>
              <a:sym typeface="Arial" panose="020B0604020202020204" pitchFamily="34" charset="0"/>
            </a:endParaRPr>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9070</Words>
  <Application>WPS 演示</Application>
  <PresentationFormat>自定义</PresentationFormat>
  <Paragraphs>855</Paragraphs>
  <Slides>50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50</vt:i4>
      </vt:variant>
    </vt:vector>
  </HeadingPairs>
  <TitlesOfParts>
    <vt:vector size="71" baseType="lpstr">
      <vt:lpstr>Arial</vt:lpstr>
      <vt:lpstr>宋体</vt:lpstr>
      <vt:lpstr>Wingdings</vt:lpstr>
      <vt:lpstr>Calibri</vt:lpstr>
      <vt:lpstr>Times New Roman</vt:lpstr>
      <vt:lpstr>华文中宋</vt:lpstr>
      <vt:lpstr>隶书</vt:lpstr>
      <vt:lpstr>DFKai-SB</vt:lpstr>
      <vt:lpstr>微软雅黑</vt:lpstr>
      <vt:lpstr>楷体</vt:lpstr>
      <vt:lpstr>方正姚体</vt:lpstr>
      <vt:lpstr>PMingLiU</vt:lpstr>
      <vt:lpstr>Arial Unicode MS</vt:lpstr>
      <vt:lpstr>Verdana</vt:lpstr>
      <vt:lpstr>黑体</vt:lpstr>
      <vt:lpstr>楷体_GB2312</vt:lpstr>
      <vt:lpstr>新宋体</vt:lpstr>
      <vt:lpstr>Calibri</vt:lpstr>
      <vt:lpstr>Courier New</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歷史課件模板</dc:title>
  <dc:creator>思睿齋主人</dc:creator>
  <cp:keywords>歷史模板</cp:keywords>
  <dc:description>www.1ppt.com</dc:description>
  <cp:lastModifiedBy>Administrator</cp:lastModifiedBy>
  <cp:revision>72</cp:revision>
  <dcterms:created xsi:type="dcterms:W3CDTF">2017-03-03T07:14:00Z</dcterms:created>
  <dcterms:modified xsi:type="dcterms:W3CDTF">2019-05-25T04:53:31Z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