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6" r:id="rId1"/>
  </p:sldMasterIdLst>
  <p:sldIdLst>
    <p:sldId id="256" r:id="rId2"/>
    <p:sldId id="257" r:id="rId3"/>
    <p:sldId id="258" r:id="rId4"/>
    <p:sldId id="270" r:id="rId5"/>
    <p:sldId id="262" r:id="rId6"/>
    <p:sldId id="260" r:id="rId7"/>
    <p:sldId id="268" r:id="rId8"/>
    <p:sldId id="263" r:id="rId9"/>
    <p:sldId id="264" r:id="rId10"/>
    <p:sldId id="265" r:id="rId11"/>
    <p:sldId id="266" r:id="rId12"/>
    <p:sldId id="269"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58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8"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FDA7999D-5E86-4554-B4AA-EED8C41B2E49}" type="datetimeFigureOut">
              <a:rPr lang="zh-CN" altLang="en-US" smtClean="0"/>
              <a:t>2021/11/8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10CAA9E-B5D8-4FC8-ABC5-90CB9AD5961E}"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2397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FDA7999D-5E86-4554-B4AA-EED8C41B2E49}" type="datetimeFigureOut">
              <a:rPr lang="zh-CN" altLang="en-US" smtClean="0"/>
              <a:t>2021/11/8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10CAA9E-B5D8-4FC8-ABC5-90CB9AD5961E}" type="slidenum">
              <a:rPr lang="zh-CN" altLang="en-US" smtClean="0"/>
              <a:t>‹#›</a:t>
            </a:fld>
            <a:endParaRPr lang="zh-CN" altLang="en-US"/>
          </a:p>
        </p:txBody>
      </p:sp>
    </p:spTree>
    <p:extLst>
      <p:ext uri="{BB962C8B-B14F-4D97-AF65-F5344CB8AC3E}">
        <p14:creationId xmlns:p14="http://schemas.microsoft.com/office/powerpoint/2010/main" val="1354692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FDA7999D-5E86-4554-B4AA-EED8C41B2E49}" type="datetimeFigureOut">
              <a:rPr lang="zh-CN" altLang="en-US" smtClean="0"/>
              <a:t>2021/11/8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10CAA9E-B5D8-4FC8-ABC5-90CB9AD5961E}" type="slidenum">
              <a:rPr lang="zh-CN" altLang="en-US" smtClean="0"/>
              <a:t>‹#›</a:t>
            </a:fld>
            <a:endParaRPr lang="zh-CN" altLang="en-US"/>
          </a:p>
        </p:txBody>
      </p:sp>
    </p:spTree>
    <p:extLst>
      <p:ext uri="{BB962C8B-B14F-4D97-AF65-F5344CB8AC3E}">
        <p14:creationId xmlns:p14="http://schemas.microsoft.com/office/powerpoint/2010/main" val="428150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FDA7999D-5E86-4554-B4AA-EED8C41B2E49}" type="datetimeFigureOut">
              <a:rPr lang="zh-CN" altLang="en-US" smtClean="0"/>
              <a:t>2021/11/8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10CAA9E-B5D8-4FC8-ABC5-90CB9AD5961E}" type="slidenum">
              <a:rPr lang="zh-CN" altLang="en-US" smtClean="0"/>
              <a:t>‹#›</a:t>
            </a:fld>
            <a:endParaRPr lang="zh-CN" altLang="en-US"/>
          </a:p>
        </p:txBody>
      </p:sp>
    </p:spTree>
    <p:extLst>
      <p:ext uri="{BB962C8B-B14F-4D97-AF65-F5344CB8AC3E}">
        <p14:creationId xmlns:p14="http://schemas.microsoft.com/office/powerpoint/2010/main" val="304903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FDA7999D-5E86-4554-B4AA-EED8C41B2E49}" type="datetimeFigureOut">
              <a:rPr lang="zh-CN" altLang="en-US" smtClean="0"/>
              <a:t>2021/11/8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10CAA9E-B5D8-4FC8-ABC5-90CB9AD5961E}"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9321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FDA7999D-5E86-4554-B4AA-EED8C41B2E49}" type="datetimeFigureOut">
              <a:rPr lang="zh-CN" altLang="en-US" smtClean="0"/>
              <a:t>2021/11/8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10CAA9E-B5D8-4FC8-ABC5-90CB9AD5961E}" type="slidenum">
              <a:rPr lang="zh-CN" altLang="en-US" smtClean="0"/>
              <a:t>‹#›</a:t>
            </a:fld>
            <a:endParaRPr lang="zh-CN" altLang="en-US"/>
          </a:p>
        </p:txBody>
      </p:sp>
    </p:spTree>
    <p:extLst>
      <p:ext uri="{BB962C8B-B14F-4D97-AF65-F5344CB8AC3E}">
        <p14:creationId xmlns:p14="http://schemas.microsoft.com/office/powerpoint/2010/main" val="24759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FDA7999D-5E86-4554-B4AA-EED8C41B2E49}" type="datetimeFigureOut">
              <a:rPr lang="zh-CN" altLang="en-US" smtClean="0"/>
              <a:t>2021/11/8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10CAA9E-B5D8-4FC8-ABC5-90CB9AD5961E}" type="slidenum">
              <a:rPr lang="zh-CN" altLang="en-US" smtClean="0"/>
              <a:t>‹#›</a:t>
            </a:fld>
            <a:endParaRPr lang="zh-CN" altLang="en-US"/>
          </a:p>
        </p:txBody>
      </p:sp>
    </p:spTree>
    <p:extLst>
      <p:ext uri="{BB962C8B-B14F-4D97-AF65-F5344CB8AC3E}">
        <p14:creationId xmlns:p14="http://schemas.microsoft.com/office/powerpoint/2010/main" val="3480867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FDA7999D-5E86-4554-B4AA-EED8C41B2E49}" type="datetimeFigureOut">
              <a:rPr lang="zh-CN" altLang="en-US" smtClean="0"/>
              <a:t>2021/11/8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10CAA9E-B5D8-4FC8-ABC5-90CB9AD5961E}" type="slidenum">
              <a:rPr lang="zh-CN" altLang="en-US" smtClean="0"/>
              <a:t>‹#›</a:t>
            </a:fld>
            <a:endParaRPr lang="zh-CN" altLang="en-US"/>
          </a:p>
        </p:txBody>
      </p:sp>
    </p:spTree>
    <p:extLst>
      <p:ext uri="{BB962C8B-B14F-4D97-AF65-F5344CB8AC3E}">
        <p14:creationId xmlns:p14="http://schemas.microsoft.com/office/powerpoint/2010/main" val="3944117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A7999D-5E86-4554-B4AA-EED8C41B2E49}" type="datetimeFigureOut">
              <a:rPr lang="zh-CN" altLang="en-US" smtClean="0"/>
              <a:t>2021/11/8</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010CAA9E-B5D8-4FC8-ABC5-90CB9AD5961E}" type="slidenum">
              <a:rPr lang="zh-CN" altLang="en-US" smtClean="0"/>
              <a:t>‹#›</a:t>
            </a:fld>
            <a:endParaRPr lang="zh-CN" altLang="en-US"/>
          </a:p>
        </p:txBody>
      </p:sp>
    </p:spTree>
    <p:extLst>
      <p:ext uri="{BB962C8B-B14F-4D97-AF65-F5344CB8AC3E}">
        <p14:creationId xmlns:p14="http://schemas.microsoft.com/office/powerpoint/2010/main" val="1152133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A7999D-5E86-4554-B4AA-EED8C41B2E49}" type="datetimeFigureOut">
              <a:rPr lang="zh-CN" altLang="en-US" smtClean="0"/>
              <a:t>2021/11/8</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10CAA9E-B5D8-4FC8-ABC5-90CB9AD5961E}" type="slidenum">
              <a:rPr lang="zh-CN" altLang="en-US" smtClean="0"/>
              <a:t>‹#›</a:t>
            </a:fld>
            <a:endParaRPr lang="zh-CN" altLang="en-US"/>
          </a:p>
        </p:txBody>
      </p:sp>
    </p:spTree>
    <p:extLst>
      <p:ext uri="{BB962C8B-B14F-4D97-AF65-F5344CB8AC3E}">
        <p14:creationId xmlns:p14="http://schemas.microsoft.com/office/powerpoint/2010/main" val="54811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FDA7999D-5E86-4554-B4AA-EED8C41B2E49}" type="datetimeFigureOut">
              <a:rPr lang="zh-CN" altLang="en-US" smtClean="0"/>
              <a:t>2021/11/8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10CAA9E-B5D8-4FC8-ABC5-90CB9AD5961E}" type="slidenum">
              <a:rPr lang="zh-CN" altLang="en-US" smtClean="0"/>
              <a:t>‹#›</a:t>
            </a:fld>
            <a:endParaRPr lang="zh-CN" altLang="en-US"/>
          </a:p>
        </p:txBody>
      </p:sp>
    </p:spTree>
    <p:extLst>
      <p:ext uri="{BB962C8B-B14F-4D97-AF65-F5344CB8AC3E}">
        <p14:creationId xmlns:p14="http://schemas.microsoft.com/office/powerpoint/2010/main" val="2489797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A7999D-5E86-4554-B4AA-EED8C41B2E49}" type="datetimeFigureOut">
              <a:rPr lang="zh-CN" altLang="en-US" smtClean="0"/>
              <a:t>2021/11/8</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10CAA9E-B5D8-4FC8-ABC5-90CB9AD5961E}"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237762"/>
      </p:ext>
    </p:extLst>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A94247-9164-4DC0-B840-450F0F88F342}"/>
              </a:ext>
            </a:extLst>
          </p:cNvPr>
          <p:cNvSpPr>
            <a:spLocks noGrp="1"/>
          </p:cNvSpPr>
          <p:nvPr>
            <p:ph type="ctrTitle"/>
          </p:nvPr>
        </p:nvSpPr>
        <p:spPr/>
        <p:txBody>
          <a:bodyPr>
            <a:normAutofit/>
          </a:bodyPr>
          <a:lstStyle/>
          <a:p>
            <a:r>
              <a:rPr lang="zh-CN" altLang="en-US" sz="6000" b="1" dirty="0"/>
              <a:t>高中英语应用文写作教学探究</a:t>
            </a:r>
          </a:p>
        </p:txBody>
      </p:sp>
      <p:sp>
        <p:nvSpPr>
          <p:cNvPr id="3" name="副标题 2">
            <a:extLst>
              <a:ext uri="{FF2B5EF4-FFF2-40B4-BE49-F238E27FC236}">
                <a16:creationId xmlns:a16="http://schemas.microsoft.com/office/drawing/2014/main" id="{DE758996-3140-4A7B-B94F-69384A3EE816}"/>
              </a:ext>
            </a:extLst>
          </p:cNvPr>
          <p:cNvSpPr>
            <a:spLocks noGrp="1"/>
          </p:cNvSpPr>
          <p:nvPr>
            <p:ph type="subTitle" idx="1"/>
          </p:nvPr>
        </p:nvSpPr>
        <p:spPr/>
        <p:txBody>
          <a:bodyPr/>
          <a:lstStyle/>
          <a:p>
            <a:pPr algn="ctr"/>
            <a:r>
              <a:rPr lang="zh-CN" altLang="en-US" dirty="0">
                <a:solidFill>
                  <a:schemeClr val="tx1"/>
                </a:solidFill>
              </a:rPr>
              <a:t>南京市第二十九中学</a:t>
            </a:r>
            <a:endParaRPr lang="en-US" altLang="zh-CN" dirty="0">
              <a:solidFill>
                <a:schemeClr val="tx1"/>
              </a:solidFill>
            </a:endParaRPr>
          </a:p>
          <a:p>
            <a:pPr algn="ctr"/>
            <a:r>
              <a:rPr lang="zh-CN" altLang="en-US" dirty="0">
                <a:solidFill>
                  <a:schemeClr val="tx1"/>
                </a:solidFill>
              </a:rPr>
              <a:t>刘凤</a:t>
            </a:r>
          </a:p>
        </p:txBody>
      </p:sp>
    </p:spTree>
    <p:extLst>
      <p:ext uri="{BB962C8B-B14F-4D97-AF65-F5344CB8AC3E}">
        <p14:creationId xmlns:p14="http://schemas.microsoft.com/office/powerpoint/2010/main" val="2734110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ACF155-7EAC-4F87-B0EB-A88A6667298E}"/>
              </a:ext>
            </a:extLst>
          </p:cNvPr>
          <p:cNvSpPr>
            <a:spLocks noGrp="1"/>
          </p:cNvSpPr>
          <p:nvPr>
            <p:ph type="title"/>
          </p:nvPr>
        </p:nvSpPr>
        <p:spPr/>
        <p:txBody>
          <a:bodyPr>
            <a:normAutofit/>
          </a:bodyPr>
          <a:lstStyle/>
          <a:p>
            <a:r>
              <a:rPr lang="zh-CN" altLang="en-US" sz="4400" b="1" dirty="0"/>
              <a:t>学生写作中可能存在的问题</a:t>
            </a:r>
          </a:p>
        </p:txBody>
      </p:sp>
      <p:sp>
        <p:nvSpPr>
          <p:cNvPr id="4" name="文本框 3">
            <a:extLst>
              <a:ext uri="{FF2B5EF4-FFF2-40B4-BE49-F238E27FC236}">
                <a16:creationId xmlns:a16="http://schemas.microsoft.com/office/drawing/2014/main" id="{950CE88E-D0F5-4878-A698-6389E2BAEAA1}"/>
              </a:ext>
            </a:extLst>
          </p:cNvPr>
          <p:cNvSpPr txBox="1"/>
          <p:nvPr/>
        </p:nvSpPr>
        <p:spPr>
          <a:xfrm flipH="1">
            <a:off x="7608438" y="1958340"/>
            <a:ext cx="3915630" cy="1200329"/>
          </a:xfrm>
          <a:prstGeom prst="rect">
            <a:avLst/>
          </a:prstGeom>
          <a:noFill/>
        </p:spPr>
        <p:txBody>
          <a:bodyPr wrap="square" rtlCol="0">
            <a:spAutoFit/>
          </a:bodyPr>
          <a:lstStyle/>
          <a:p>
            <a:pPr marL="285750" indent="-285750">
              <a:buFont typeface="Wingdings" panose="05000000000000000000" pitchFamily="2" charset="2"/>
              <a:buChar char="Ø"/>
            </a:pPr>
            <a:r>
              <a:rPr lang="zh-CN" altLang="en-US" sz="2400" b="1" dirty="0">
                <a:solidFill>
                  <a:schemeClr val="accent2">
                    <a:lumMod val="75000"/>
                  </a:schemeClr>
                </a:solidFill>
              </a:rPr>
              <a:t>审题不清，弄错身份</a:t>
            </a:r>
            <a:endParaRPr lang="en-US" altLang="zh-CN" sz="2400" b="1" dirty="0">
              <a:solidFill>
                <a:schemeClr val="accent2">
                  <a:lumMod val="75000"/>
                </a:schemeClr>
              </a:solidFill>
            </a:endParaRPr>
          </a:p>
          <a:p>
            <a:pPr marL="285750" indent="-285750">
              <a:buFont typeface="Wingdings" panose="05000000000000000000" pitchFamily="2" charset="2"/>
              <a:buChar char="Ø"/>
            </a:pPr>
            <a:r>
              <a:rPr lang="zh-CN" altLang="en-US" sz="2400" b="1" dirty="0">
                <a:solidFill>
                  <a:schemeClr val="accent2">
                    <a:lumMod val="75000"/>
                  </a:schemeClr>
                </a:solidFill>
              </a:rPr>
              <a:t>概念混淆，遗漏要点</a:t>
            </a:r>
            <a:endParaRPr lang="en-US" altLang="zh-CN" sz="2400" b="1" dirty="0">
              <a:solidFill>
                <a:schemeClr val="accent2">
                  <a:lumMod val="75000"/>
                </a:schemeClr>
              </a:solidFill>
            </a:endParaRPr>
          </a:p>
          <a:p>
            <a:pPr marL="285750" indent="-285750">
              <a:buFont typeface="Wingdings" panose="05000000000000000000" pitchFamily="2" charset="2"/>
              <a:buChar char="Ø"/>
            </a:pPr>
            <a:r>
              <a:rPr lang="zh-CN" altLang="en-US" sz="2400" b="1" dirty="0">
                <a:solidFill>
                  <a:schemeClr val="accent2">
                    <a:lumMod val="75000"/>
                  </a:schemeClr>
                </a:solidFill>
              </a:rPr>
              <a:t>理解有误，要点跑偏</a:t>
            </a:r>
            <a:endParaRPr lang="en-US" altLang="zh-CN" sz="2400" b="1" dirty="0">
              <a:solidFill>
                <a:schemeClr val="accent2">
                  <a:lumMod val="75000"/>
                </a:schemeClr>
              </a:solidFill>
            </a:endParaRPr>
          </a:p>
        </p:txBody>
      </p:sp>
      <p:sp>
        <p:nvSpPr>
          <p:cNvPr id="7" name="文本框 6">
            <a:extLst>
              <a:ext uri="{FF2B5EF4-FFF2-40B4-BE49-F238E27FC236}">
                <a16:creationId xmlns:a16="http://schemas.microsoft.com/office/drawing/2014/main" id="{7A0CC427-725C-4A5B-9D1C-8639A44B3E54}"/>
              </a:ext>
            </a:extLst>
          </p:cNvPr>
          <p:cNvSpPr txBox="1"/>
          <p:nvPr/>
        </p:nvSpPr>
        <p:spPr>
          <a:xfrm>
            <a:off x="794056" y="1958340"/>
            <a:ext cx="6419719" cy="4199868"/>
          </a:xfrm>
          <a:prstGeom prst="rect">
            <a:avLst/>
          </a:prstGeom>
          <a:noFill/>
          <a:ln w="15875">
            <a:solidFill>
              <a:srgbClr val="BD582C"/>
            </a:solidFill>
          </a:ln>
        </p:spPr>
        <p:txBody>
          <a:bodyPr wrap="square" rtlCol="0">
            <a:spAutoFit/>
          </a:bodyPr>
          <a:lstStyle/>
          <a:p>
            <a:pPr indent="457200">
              <a:lnSpc>
                <a:spcPct val="150000"/>
              </a:lnSpc>
            </a:pPr>
            <a:r>
              <a:rPr lang="zh-CN" altLang="en-US" dirty="0"/>
              <a:t>假定你是李华，在校报英语专栏看到了学校“英语文化节”的一则招募启事。请阅读启示，并根据写作要点和写作要求写 封应征邮件。</a:t>
            </a:r>
            <a:endParaRPr lang="en-US" altLang="zh-CN" dirty="0"/>
          </a:p>
          <a:p>
            <a:pPr indent="457200" algn="just">
              <a:lnSpc>
                <a:spcPct val="150000"/>
              </a:lnSpc>
            </a:pPr>
            <a:r>
              <a:rPr lang="en-US" altLang="zh-CN" dirty="0">
                <a:latin typeface="Times New Roman" panose="02020603050405020304" pitchFamily="18" charset="0"/>
                <a:cs typeface="Times New Roman" panose="02020603050405020304" pitchFamily="18" charset="0"/>
              </a:rPr>
              <a:t>                          Volunteers Wanted</a:t>
            </a:r>
          </a:p>
          <a:p>
            <a:pPr indent="457200">
              <a:lnSpc>
                <a:spcPct val="150000"/>
              </a:lnSpc>
            </a:pPr>
            <a:r>
              <a:rPr lang="en-US" altLang="zh-CN" dirty="0">
                <a:latin typeface="Times New Roman" panose="02020603050405020304" pitchFamily="18" charset="0"/>
                <a:cs typeface="Times New Roman" panose="02020603050405020304" pitchFamily="18" charset="0"/>
              </a:rPr>
              <a:t>Our annual English Festival, which will be held on February 15-17, 2021, is now looking for 20 student volunteers to provide service for Talent Show, Speech Contest, and English Debate. If you are interested, please send an application email at your earliest convenience to Ms. Chen at chenlaoshi@aef.com.</a:t>
            </a:r>
            <a:br>
              <a:rPr lang="en-US" altLang="zh-CN" dirty="0"/>
            </a:br>
            <a:r>
              <a:rPr lang="zh-CN" altLang="en-US" dirty="0"/>
              <a:t>写作要点</a:t>
            </a:r>
            <a:r>
              <a:rPr lang="en-US" altLang="zh-CN" dirty="0"/>
              <a:t>: 1. </a:t>
            </a:r>
            <a:r>
              <a:rPr lang="zh-CN" altLang="en-US" dirty="0"/>
              <a:t>应征目的； </a:t>
            </a:r>
            <a:r>
              <a:rPr lang="en-US" altLang="zh-CN" dirty="0"/>
              <a:t>2. </a:t>
            </a:r>
            <a:r>
              <a:rPr lang="zh-CN" altLang="en-US" dirty="0"/>
              <a:t>应征条件</a:t>
            </a:r>
          </a:p>
        </p:txBody>
      </p:sp>
      <p:cxnSp>
        <p:nvCxnSpPr>
          <p:cNvPr id="9" name="直接连接符 8">
            <a:extLst>
              <a:ext uri="{FF2B5EF4-FFF2-40B4-BE49-F238E27FC236}">
                <a16:creationId xmlns:a16="http://schemas.microsoft.com/office/drawing/2014/main" id="{65D54BD7-3E66-430F-BF24-34C3D1C526A9}"/>
              </a:ext>
            </a:extLst>
          </p:cNvPr>
          <p:cNvCxnSpPr/>
          <p:nvPr/>
        </p:nvCxnSpPr>
        <p:spPr>
          <a:xfrm>
            <a:off x="2917672" y="2401877"/>
            <a:ext cx="4187321"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837F2419-8275-43AF-8CC2-8A1C738D534C}"/>
              </a:ext>
            </a:extLst>
          </p:cNvPr>
          <p:cNvCxnSpPr>
            <a:cxnSpLocks/>
          </p:cNvCxnSpPr>
          <p:nvPr/>
        </p:nvCxnSpPr>
        <p:spPr>
          <a:xfrm>
            <a:off x="920707" y="2829122"/>
            <a:ext cx="158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文本框 11">
            <a:extLst>
              <a:ext uri="{FF2B5EF4-FFF2-40B4-BE49-F238E27FC236}">
                <a16:creationId xmlns:a16="http://schemas.microsoft.com/office/drawing/2014/main" id="{12DFC3C5-4E6F-4445-BF9C-ED52DE834591}"/>
              </a:ext>
            </a:extLst>
          </p:cNvPr>
          <p:cNvSpPr txBox="1"/>
          <p:nvPr/>
        </p:nvSpPr>
        <p:spPr>
          <a:xfrm>
            <a:off x="7612380" y="2948940"/>
            <a:ext cx="3785564" cy="3046988"/>
          </a:xfrm>
          <a:prstGeom prst="rect">
            <a:avLst/>
          </a:prstGeom>
          <a:noFill/>
        </p:spPr>
        <p:txBody>
          <a:bodyPr wrap="square" rtlCol="0">
            <a:spAutoFit/>
          </a:bodyPr>
          <a:lstStyle/>
          <a:p>
            <a:pPr marL="285750" indent="-285750">
              <a:buFont typeface="Wingdings" panose="05000000000000000000" pitchFamily="2" charset="2"/>
              <a:buChar char="Ø"/>
            </a:pPr>
            <a:endParaRPr lang="en-US" altLang="zh-CN" sz="2400" b="1" dirty="0">
              <a:solidFill>
                <a:schemeClr val="accent2">
                  <a:lumMod val="75000"/>
                </a:schemeClr>
              </a:solidFill>
            </a:endParaRPr>
          </a:p>
          <a:p>
            <a:pPr marL="285750" indent="-285750">
              <a:buFont typeface="Wingdings" panose="05000000000000000000" pitchFamily="2" charset="2"/>
              <a:buChar char="Ø"/>
            </a:pPr>
            <a:r>
              <a:rPr lang="zh-CN" altLang="en-US" sz="2400" b="1" dirty="0">
                <a:solidFill>
                  <a:schemeClr val="accent2">
                    <a:lumMod val="75000"/>
                  </a:schemeClr>
                </a:solidFill>
              </a:rPr>
              <a:t>分段不合理</a:t>
            </a:r>
            <a:endParaRPr lang="en-US" altLang="zh-CN" sz="2400" b="1" dirty="0">
              <a:solidFill>
                <a:schemeClr val="accent2">
                  <a:lumMod val="75000"/>
                </a:schemeClr>
              </a:solidFill>
            </a:endParaRPr>
          </a:p>
          <a:p>
            <a:pPr marL="285750" indent="-285750">
              <a:buFont typeface="Wingdings" panose="05000000000000000000" pitchFamily="2" charset="2"/>
              <a:buChar char="Ø"/>
            </a:pPr>
            <a:r>
              <a:rPr lang="zh-CN" altLang="en-US" sz="2400" b="1" dirty="0">
                <a:solidFill>
                  <a:schemeClr val="accent2">
                    <a:lumMod val="75000"/>
                  </a:schemeClr>
                </a:solidFill>
              </a:rPr>
              <a:t>要点间缺乏层次与衔接</a:t>
            </a:r>
            <a:endParaRPr lang="en-US" altLang="zh-CN" sz="2400" b="1" dirty="0">
              <a:solidFill>
                <a:schemeClr val="accent2">
                  <a:lumMod val="75000"/>
                </a:schemeClr>
              </a:solidFill>
            </a:endParaRPr>
          </a:p>
          <a:p>
            <a:pPr marL="285750" indent="-285750">
              <a:buFont typeface="Wingdings" panose="05000000000000000000" pitchFamily="2" charset="2"/>
              <a:buChar char="Ø"/>
            </a:pPr>
            <a:r>
              <a:rPr lang="zh-CN" altLang="en-US" sz="2400" b="1" dirty="0">
                <a:solidFill>
                  <a:schemeClr val="accent2">
                    <a:lumMod val="75000"/>
                  </a:schemeClr>
                </a:solidFill>
              </a:rPr>
              <a:t>语言不够流畅</a:t>
            </a:r>
            <a:endParaRPr lang="en-US" altLang="zh-CN" sz="2400" b="1" dirty="0">
              <a:solidFill>
                <a:schemeClr val="accent2">
                  <a:lumMod val="75000"/>
                </a:schemeClr>
              </a:solidFill>
            </a:endParaRPr>
          </a:p>
          <a:p>
            <a:pPr marL="285750" indent="-285750">
              <a:buFont typeface="Wingdings" panose="05000000000000000000" pitchFamily="2" charset="2"/>
              <a:buChar char="Ø"/>
            </a:pPr>
            <a:r>
              <a:rPr lang="zh-CN" altLang="en-US" sz="2400" b="1" dirty="0">
                <a:solidFill>
                  <a:schemeClr val="accent2">
                    <a:lumMod val="75000"/>
                  </a:schemeClr>
                </a:solidFill>
              </a:rPr>
              <a:t>书写不够美观</a:t>
            </a:r>
            <a:endParaRPr lang="en-US" altLang="zh-CN" sz="2400" b="1" dirty="0">
              <a:solidFill>
                <a:schemeClr val="accent2">
                  <a:lumMod val="75000"/>
                </a:schemeClr>
              </a:solidFill>
            </a:endParaRPr>
          </a:p>
          <a:p>
            <a:pPr marL="285750" indent="-285750">
              <a:buFont typeface="Wingdings" panose="05000000000000000000" pitchFamily="2" charset="2"/>
              <a:buChar char="Ø"/>
            </a:pPr>
            <a:r>
              <a:rPr lang="zh-CN" altLang="en-US" sz="2400" b="1" dirty="0">
                <a:solidFill>
                  <a:schemeClr val="accent2">
                    <a:lumMod val="75000"/>
                  </a:schemeClr>
                </a:solidFill>
              </a:rPr>
              <a:t>拼写错误</a:t>
            </a:r>
            <a:endParaRPr lang="en-US" altLang="zh-CN" sz="2400" b="1" dirty="0">
              <a:solidFill>
                <a:schemeClr val="accent2">
                  <a:lumMod val="75000"/>
                </a:schemeClr>
              </a:solidFill>
            </a:endParaRPr>
          </a:p>
          <a:p>
            <a:pPr marL="285750" indent="-285750">
              <a:buFont typeface="Wingdings" panose="05000000000000000000" pitchFamily="2" charset="2"/>
              <a:buChar char="Ø"/>
            </a:pPr>
            <a:r>
              <a:rPr lang="zh-CN" altLang="en-US" sz="2400" b="1" dirty="0">
                <a:solidFill>
                  <a:schemeClr val="accent2">
                    <a:lumMod val="75000"/>
                  </a:schemeClr>
                </a:solidFill>
              </a:rPr>
              <a:t>语法错误</a:t>
            </a:r>
            <a:endParaRPr lang="en-US" altLang="zh-CN" sz="2400" b="1" dirty="0">
              <a:solidFill>
                <a:schemeClr val="accent2">
                  <a:lumMod val="75000"/>
                </a:schemeClr>
              </a:solidFill>
            </a:endParaRPr>
          </a:p>
          <a:p>
            <a:pPr marL="285750" indent="-285750">
              <a:buFont typeface="Wingdings" panose="05000000000000000000" pitchFamily="2" charset="2"/>
              <a:buChar char="Ø"/>
            </a:pPr>
            <a:r>
              <a:rPr lang="zh-CN" altLang="en-US" sz="2400" b="1" dirty="0">
                <a:solidFill>
                  <a:schemeClr val="accent2">
                    <a:lumMod val="75000"/>
                  </a:schemeClr>
                </a:solidFill>
              </a:rPr>
              <a:t>滥用模板套话</a:t>
            </a:r>
          </a:p>
        </p:txBody>
      </p:sp>
    </p:spTree>
    <p:extLst>
      <p:ext uri="{BB962C8B-B14F-4D97-AF65-F5344CB8AC3E}">
        <p14:creationId xmlns:p14="http://schemas.microsoft.com/office/powerpoint/2010/main" val="285232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905AA1-963E-4708-AA54-FBBDF671B52E}"/>
              </a:ext>
            </a:extLst>
          </p:cNvPr>
          <p:cNvSpPr>
            <a:spLocks noGrp="1"/>
          </p:cNvSpPr>
          <p:nvPr>
            <p:ph type="title"/>
          </p:nvPr>
        </p:nvSpPr>
        <p:spPr/>
        <p:txBody>
          <a:bodyPr>
            <a:normAutofit/>
          </a:bodyPr>
          <a:lstStyle/>
          <a:p>
            <a:r>
              <a:rPr lang="zh-CN" altLang="en-US" sz="4400" b="1" dirty="0"/>
              <a:t>教师如何提高应用文写作教学的效率？</a:t>
            </a:r>
          </a:p>
        </p:txBody>
      </p:sp>
      <p:sp>
        <p:nvSpPr>
          <p:cNvPr id="4" name="文本框 3">
            <a:extLst>
              <a:ext uri="{FF2B5EF4-FFF2-40B4-BE49-F238E27FC236}">
                <a16:creationId xmlns:a16="http://schemas.microsoft.com/office/drawing/2014/main" id="{381E2CD4-9BDE-40C8-8208-8EFB22BC6FA2}"/>
              </a:ext>
            </a:extLst>
          </p:cNvPr>
          <p:cNvSpPr txBox="1"/>
          <p:nvPr/>
        </p:nvSpPr>
        <p:spPr>
          <a:xfrm>
            <a:off x="967740" y="2913599"/>
            <a:ext cx="10157460" cy="830997"/>
          </a:xfrm>
          <a:prstGeom prst="rect">
            <a:avLst/>
          </a:prstGeom>
          <a:noFill/>
        </p:spPr>
        <p:txBody>
          <a:bodyPr wrap="square" rtlCol="0">
            <a:spAutoFit/>
          </a:bodyPr>
          <a:lstStyle/>
          <a:p>
            <a:pPr>
              <a:buFont typeface="Wingdings" panose="05000000000000000000" pitchFamily="2" charset="2"/>
              <a:buChar char="Ø"/>
            </a:pPr>
            <a:r>
              <a:rPr lang="zh-CN" altLang="zh-CN" sz="2400" b="1" dirty="0">
                <a:solidFill>
                  <a:schemeClr val="accent2">
                    <a:lumMod val="75000"/>
                  </a:schemeClr>
                </a:solidFill>
                <a:effectLst/>
                <a:latin typeface="+mn-ea"/>
                <a:cs typeface="Times New Roman" panose="02020603050405020304" pitchFamily="18" charset="0"/>
              </a:rPr>
              <a:t>教师应充分考虑应用文的文体，强调应用文的实用性特征。</a:t>
            </a:r>
            <a:endParaRPr lang="en-US" altLang="zh-CN" sz="2400" b="1" dirty="0">
              <a:solidFill>
                <a:schemeClr val="accent2">
                  <a:lumMod val="75000"/>
                </a:schemeClr>
              </a:solidFill>
              <a:effectLst/>
              <a:latin typeface="+mn-ea"/>
              <a:cs typeface="Times New Roman" panose="02020603050405020304" pitchFamily="18" charset="0"/>
            </a:endParaRPr>
          </a:p>
          <a:p>
            <a:r>
              <a:rPr lang="zh-CN" altLang="en-US" sz="2400" dirty="0">
                <a:latin typeface="+mn-ea"/>
              </a:rPr>
              <a:t> </a:t>
            </a:r>
            <a:r>
              <a:rPr lang="zh-CN" altLang="en-US" sz="2000" dirty="0">
                <a:latin typeface="+mn-ea"/>
              </a:rPr>
              <a:t>传递信息、处理事务、交流感情</a:t>
            </a:r>
            <a:endParaRPr lang="en-US" altLang="zh-CN" sz="2400" dirty="0">
              <a:latin typeface="+mn-ea"/>
            </a:endParaRPr>
          </a:p>
        </p:txBody>
      </p:sp>
      <p:sp>
        <p:nvSpPr>
          <p:cNvPr id="5" name="文本框 4">
            <a:extLst>
              <a:ext uri="{FF2B5EF4-FFF2-40B4-BE49-F238E27FC236}">
                <a16:creationId xmlns:a16="http://schemas.microsoft.com/office/drawing/2014/main" id="{7D12C084-7D11-4C9D-BFE1-91CE2EEE8517}"/>
              </a:ext>
            </a:extLst>
          </p:cNvPr>
          <p:cNvSpPr txBox="1"/>
          <p:nvPr/>
        </p:nvSpPr>
        <p:spPr>
          <a:xfrm>
            <a:off x="967740" y="3901305"/>
            <a:ext cx="7292340" cy="830997"/>
          </a:xfrm>
          <a:prstGeom prst="rect">
            <a:avLst/>
          </a:prstGeom>
          <a:noFill/>
        </p:spPr>
        <p:txBody>
          <a:bodyPr wrap="square" rtlCol="0">
            <a:spAutoFit/>
          </a:bodyPr>
          <a:lstStyle/>
          <a:p>
            <a:pPr>
              <a:buFont typeface="Wingdings" panose="05000000000000000000" pitchFamily="2" charset="2"/>
              <a:buChar char="Ø"/>
            </a:pPr>
            <a:r>
              <a:rPr lang="zh-CN" altLang="zh-CN" sz="2400" b="1" dirty="0">
                <a:solidFill>
                  <a:schemeClr val="accent2">
                    <a:lumMod val="75000"/>
                  </a:schemeClr>
                </a:solidFill>
                <a:effectLst/>
                <a:latin typeface="+mn-ea"/>
                <a:cs typeface="Times New Roman" panose="02020603050405020304" pitchFamily="18" charset="0"/>
              </a:rPr>
              <a:t>引导学生思考和总结，使学生能够举一反三。</a:t>
            </a:r>
            <a:endParaRPr lang="en-US" altLang="zh-CN" sz="2400" b="1" dirty="0">
              <a:solidFill>
                <a:schemeClr val="accent2">
                  <a:lumMod val="75000"/>
                </a:schemeClr>
              </a:solidFill>
              <a:effectLst/>
              <a:latin typeface="+mn-ea"/>
              <a:cs typeface="Times New Roman" panose="02020603050405020304" pitchFamily="18" charset="0"/>
            </a:endParaRPr>
          </a:p>
          <a:p>
            <a:r>
              <a:rPr lang="zh-CN" altLang="en-US" sz="2400" dirty="0">
                <a:latin typeface="+mn-ea"/>
                <a:cs typeface="Times New Roman" panose="02020603050405020304" pitchFamily="18" charset="0"/>
              </a:rPr>
              <a:t> </a:t>
            </a:r>
            <a:r>
              <a:rPr lang="zh-CN" altLang="en-US" sz="2000" dirty="0">
                <a:latin typeface="+mn-ea"/>
                <a:cs typeface="Times New Roman" panose="02020603050405020304" pitchFamily="18" charset="0"/>
              </a:rPr>
              <a:t>如：安慰信，建议信，倡议信</a:t>
            </a:r>
            <a:endParaRPr lang="en-US" altLang="zh-CN" sz="2400" dirty="0">
              <a:latin typeface="+mn-ea"/>
              <a:cs typeface="Times New Roman" panose="02020603050405020304" pitchFamily="18" charset="0"/>
            </a:endParaRPr>
          </a:p>
        </p:txBody>
      </p:sp>
      <p:sp>
        <p:nvSpPr>
          <p:cNvPr id="6" name="文本框 5">
            <a:extLst>
              <a:ext uri="{FF2B5EF4-FFF2-40B4-BE49-F238E27FC236}">
                <a16:creationId xmlns:a16="http://schemas.microsoft.com/office/drawing/2014/main" id="{5BD7FB45-FDCB-4DDE-B4F6-CDF0172B2E13}"/>
              </a:ext>
            </a:extLst>
          </p:cNvPr>
          <p:cNvSpPr txBox="1"/>
          <p:nvPr/>
        </p:nvSpPr>
        <p:spPr>
          <a:xfrm>
            <a:off x="967740" y="4866433"/>
            <a:ext cx="9319260" cy="769441"/>
          </a:xfrm>
          <a:prstGeom prst="rect">
            <a:avLst/>
          </a:prstGeom>
          <a:noFill/>
        </p:spPr>
        <p:txBody>
          <a:bodyPr wrap="square" rtlCol="0">
            <a:spAutoFit/>
          </a:bodyPr>
          <a:lstStyle/>
          <a:p>
            <a:pPr>
              <a:buFont typeface="Wingdings" panose="05000000000000000000" pitchFamily="2" charset="2"/>
              <a:buChar char="Ø"/>
            </a:pPr>
            <a:r>
              <a:rPr lang="zh-CN" altLang="zh-CN" sz="2400" b="1" dirty="0">
                <a:solidFill>
                  <a:schemeClr val="accent2">
                    <a:lumMod val="75000"/>
                  </a:schemeClr>
                </a:solidFill>
                <a:effectLst/>
                <a:latin typeface="+mn-ea"/>
                <a:cs typeface="Times New Roman" panose="02020603050405020304" pitchFamily="18" charset="0"/>
              </a:rPr>
              <a:t>立足教材，以读促写，读写结合，提高综合运用语言的能力。</a:t>
            </a:r>
            <a:endParaRPr lang="en-US" altLang="zh-CN" sz="2400" b="1" dirty="0">
              <a:solidFill>
                <a:schemeClr val="accent2">
                  <a:lumMod val="75000"/>
                </a:schemeClr>
              </a:solidFill>
              <a:effectLst/>
              <a:latin typeface="+mn-ea"/>
              <a:cs typeface="Times New Roman" panose="02020603050405020304" pitchFamily="18" charset="0"/>
            </a:endParaRPr>
          </a:p>
          <a:p>
            <a:r>
              <a:rPr lang="zh-CN" altLang="en-US" sz="2000" dirty="0">
                <a:latin typeface="+mn-ea"/>
              </a:rPr>
              <a:t> 结合平时的教材学习，创设真实的语言情景，让学生在熟悉的语境中去写应用文</a:t>
            </a:r>
            <a:endParaRPr lang="en-US" altLang="zh-CN" sz="2000" dirty="0">
              <a:latin typeface="+mn-ea"/>
            </a:endParaRPr>
          </a:p>
        </p:txBody>
      </p:sp>
      <p:sp>
        <p:nvSpPr>
          <p:cNvPr id="7" name="文本框 6">
            <a:extLst>
              <a:ext uri="{FF2B5EF4-FFF2-40B4-BE49-F238E27FC236}">
                <a16:creationId xmlns:a16="http://schemas.microsoft.com/office/drawing/2014/main" id="{31A347FA-0277-4373-A817-284337D3C39D}"/>
              </a:ext>
            </a:extLst>
          </p:cNvPr>
          <p:cNvSpPr txBox="1"/>
          <p:nvPr/>
        </p:nvSpPr>
        <p:spPr>
          <a:xfrm>
            <a:off x="967740" y="1909981"/>
            <a:ext cx="8938260" cy="830997"/>
          </a:xfrm>
          <a:prstGeom prst="rect">
            <a:avLst/>
          </a:prstGeom>
          <a:noFill/>
        </p:spPr>
        <p:txBody>
          <a:bodyPr wrap="square" rtlCol="0">
            <a:spAutoFit/>
          </a:bodyPr>
          <a:lstStyle/>
          <a:p>
            <a:pPr>
              <a:buFont typeface="Wingdings" panose="05000000000000000000" pitchFamily="2" charset="2"/>
              <a:buChar char="Ø"/>
            </a:pPr>
            <a:r>
              <a:rPr lang="zh-CN" altLang="zh-CN" sz="2400" b="1" dirty="0">
                <a:solidFill>
                  <a:schemeClr val="accent2">
                    <a:lumMod val="75000"/>
                  </a:schemeClr>
                </a:solidFill>
                <a:effectLst/>
                <a:latin typeface="+mn-ea"/>
                <a:cs typeface="Times New Roman" panose="02020603050405020304" pitchFamily="18" charset="0"/>
              </a:rPr>
              <a:t>系统讲解应用文写作的知识和方法，培养学生的语篇意识。</a:t>
            </a:r>
            <a:endParaRPr lang="en-US" altLang="zh-CN" sz="2400" b="1" dirty="0">
              <a:solidFill>
                <a:schemeClr val="accent2">
                  <a:lumMod val="75000"/>
                </a:schemeClr>
              </a:solidFill>
              <a:effectLst/>
              <a:latin typeface="+mn-ea"/>
              <a:cs typeface="Times New Roman" panose="02020603050405020304" pitchFamily="18" charset="0"/>
            </a:endParaRPr>
          </a:p>
          <a:p>
            <a:r>
              <a:rPr lang="zh-CN" altLang="en-US" sz="2400" dirty="0">
                <a:latin typeface="+mn-ea"/>
              </a:rPr>
              <a:t> </a:t>
            </a:r>
            <a:r>
              <a:rPr lang="zh-CN" altLang="en-US" sz="2000" dirty="0">
                <a:latin typeface="+mn-ea"/>
              </a:rPr>
              <a:t>重视应用文写作教学的系统性；树立语篇意识</a:t>
            </a:r>
            <a:endParaRPr lang="en-US" altLang="zh-CN" sz="2400" dirty="0">
              <a:latin typeface="+mn-ea"/>
            </a:endParaRPr>
          </a:p>
        </p:txBody>
      </p:sp>
    </p:spTree>
    <p:extLst>
      <p:ext uri="{BB962C8B-B14F-4D97-AF65-F5344CB8AC3E}">
        <p14:creationId xmlns:p14="http://schemas.microsoft.com/office/powerpoint/2010/main" val="174945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C1B614CA-83AE-46E7-8A72-F4A00CD78213}"/>
              </a:ext>
            </a:extLst>
          </p:cNvPr>
          <p:cNvSpPr>
            <a:spLocks noGrp="1"/>
          </p:cNvSpPr>
          <p:nvPr>
            <p:ph type="title"/>
          </p:nvPr>
        </p:nvSpPr>
        <p:spPr>
          <a:xfrm>
            <a:off x="1097280" y="286603"/>
            <a:ext cx="10058400" cy="1450757"/>
          </a:xfrm>
        </p:spPr>
        <p:txBody>
          <a:bodyPr>
            <a:normAutofit/>
          </a:bodyPr>
          <a:lstStyle/>
          <a:p>
            <a:r>
              <a:rPr lang="zh-CN" altLang="en-US" sz="4400" b="1" dirty="0"/>
              <a:t>教师如何提高应用文写作教学的效率？</a:t>
            </a:r>
          </a:p>
        </p:txBody>
      </p:sp>
      <p:sp>
        <p:nvSpPr>
          <p:cNvPr id="5" name="文本框 4">
            <a:extLst>
              <a:ext uri="{FF2B5EF4-FFF2-40B4-BE49-F238E27FC236}">
                <a16:creationId xmlns:a16="http://schemas.microsoft.com/office/drawing/2014/main" id="{49654CCC-97F3-4C35-93AE-3C9C5D11C29E}"/>
              </a:ext>
            </a:extLst>
          </p:cNvPr>
          <p:cNvSpPr txBox="1"/>
          <p:nvPr/>
        </p:nvSpPr>
        <p:spPr>
          <a:xfrm>
            <a:off x="666750" y="3045499"/>
            <a:ext cx="10401300" cy="1138773"/>
          </a:xfrm>
          <a:prstGeom prst="rect">
            <a:avLst/>
          </a:prstGeom>
          <a:noFill/>
        </p:spPr>
        <p:txBody>
          <a:bodyPr wrap="square" rtlCol="0">
            <a:spAutoFit/>
          </a:bodyPr>
          <a:lstStyle/>
          <a:p>
            <a:pPr>
              <a:buFont typeface="Wingdings" panose="05000000000000000000" pitchFamily="2" charset="2"/>
              <a:buChar char="Ø"/>
            </a:pPr>
            <a:r>
              <a:rPr lang="zh-CN" altLang="zh-CN" sz="2400" b="1" dirty="0">
                <a:solidFill>
                  <a:schemeClr val="accent2">
                    <a:lumMod val="75000"/>
                  </a:schemeClr>
                </a:solidFill>
                <a:effectLst/>
                <a:latin typeface="+mn-ea"/>
                <a:cs typeface="Times New Roman" panose="02020603050405020304" pitchFamily="18" charset="0"/>
              </a:rPr>
              <a:t>在日常教学中加强微技能训练。</a:t>
            </a:r>
            <a:endParaRPr lang="en-US" altLang="zh-CN" sz="2400" b="1" dirty="0">
              <a:solidFill>
                <a:schemeClr val="accent2">
                  <a:lumMod val="75000"/>
                </a:schemeClr>
              </a:solidFill>
              <a:effectLst/>
              <a:latin typeface="+mn-ea"/>
              <a:cs typeface="Times New Roman" panose="02020603050405020304" pitchFamily="18" charset="0"/>
            </a:endParaRPr>
          </a:p>
          <a:p>
            <a:r>
              <a:rPr lang="zh-CN" altLang="en-US" sz="2400" dirty="0">
                <a:latin typeface="+mn-ea"/>
                <a:cs typeface="Times New Roman" panose="02020603050405020304" pitchFamily="18" charset="0"/>
              </a:rPr>
              <a:t> </a:t>
            </a:r>
            <a:r>
              <a:rPr lang="zh-CN" altLang="en-US" sz="2000" dirty="0">
                <a:latin typeface="+mn-ea"/>
                <a:cs typeface="Times New Roman" panose="02020603050405020304" pitchFamily="18" charset="0"/>
              </a:rPr>
              <a:t>写作</a:t>
            </a:r>
            <a:r>
              <a:rPr lang="en-US" altLang="zh-CN" sz="2000" dirty="0">
                <a:latin typeface="+mn-ea"/>
              </a:rPr>
              <a:t>——</a:t>
            </a:r>
            <a:r>
              <a:rPr lang="zh-CN" altLang="en-US" sz="2000" dirty="0">
                <a:latin typeface="+mn-ea"/>
                <a:cs typeface="Times New Roman" panose="02020603050405020304" pitchFamily="18" charset="0"/>
              </a:rPr>
              <a:t>批改</a:t>
            </a:r>
            <a:r>
              <a:rPr lang="en-US" altLang="zh-CN" sz="2000" dirty="0">
                <a:latin typeface="+mn-ea"/>
              </a:rPr>
              <a:t>——</a:t>
            </a:r>
            <a:r>
              <a:rPr lang="zh-CN" altLang="en-US" sz="2000" dirty="0">
                <a:latin typeface="+mn-ea"/>
                <a:cs typeface="Times New Roman" panose="02020603050405020304" pitchFamily="18" charset="0"/>
              </a:rPr>
              <a:t>讲评</a:t>
            </a:r>
            <a:r>
              <a:rPr lang="en-US" altLang="zh-CN" sz="2000" dirty="0">
                <a:latin typeface="+mn-ea"/>
              </a:rPr>
              <a:t>——</a:t>
            </a:r>
            <a:r>
              <a:rPr lang="zh-CN" altLang="en-US" sz="2000" dirty="0">
                <a:latin typeface="+mn-ea"/>
                <a:cs typeface="Times New Roman" panose="02020603050405020304" pitchFamily="18" charset="0"/>
              </a:rPr>
              <a:t>修改</a:t>
            </a:r>
            <a:r>
              <a:rPr lang="en-US" altLang="zh-CN" sz="2000" dirty="0">
                <a:latin typeface="+mn-ea"/>
              </a:rPr>
              <a:t>——</a:t>
            </a:r>
            <a:r>
              <a:rPr lang="zh-CN" altLang="en-US" sz="2000" dirty="0">
                <a:latin typeface="+mn-ea"/>
                <a:cs typeface="Times New Roman" panose="02020603050405020304" pitchFamily="18" charset="0"/>
              </a:rPr>
              <a:t>批改；</a:t>
            </a:r>
            <a:endParaRPr lang="en-US" altLang="zh-CN" sz="2000" dirty="0">
              <a:latin typeface="+mn-ea"/>
              <a:cs typeface="Times New Roman" panose="02020603050405020304" pitchFamily="18" charset="0"/>
            </a:endParaRPr>
          </a:p>
          <a:p>
            <a:r>
              <a:rPr lang="zh-CN" altLang="en-US" sz="2000" dirty="0">
                <a:latin typeface="+mn-ea"/>
              </a:rPr>
              <a:t> 一句多译，升级句式，连词成句，高级句式</a:t>
            </a:r>
            <a:endParaRPr lang="en-US" altLang="zh-CN" sz="2000" dirty="0">
              <a:latin typeface="+mn-ea"/>
            </a:endParaRPr>
          </a:p>
        </p:txBody>
      </p:sp>
      <p:sp>
        <p:nvSpPr>
          <p:cNvPr id="6" name="文本框 5">
            <a:extLst>
              <a:ext uri="{FF2B5EF4-FFF2-40B4-BE49-F238E27FC236}">
                <a16:creationId xmlns:a16="http://schemas.microsoft.com/office/drawing/2014/main" id="{2FFDA68B-64D0-4CA6-A0FB-497B13FEE759}"/>
              </a:ext>
            </a:extLst>
          </p:cNvPr>
          <p:cNvSpPr txBox="1"/>
          <p:nvPr/>
        </p:nvSpPr>
        <p:spPr>
          <a:xfrm>
            <a:off x="666750" y="4439482"/>
            <a:ext cx="8542020" cy="830997"/>
          </a:xfrm>
          <a:prstGeom prst="rect">
            <a:avLst/>
          </a:prstGeom>
          <a:noFill/>
        </p:spPr>
        <p:txBody>
          <a:bodyPr wrap="square" rtlCol="0">
            <a:spAutoFit/>
          </a:bodyPr>
          <a:lstStyle/>
          <a:p>
            <a:pPr>
              <a:buFont typeface="Wingdings" panose="05000000000000000000" pitchFamily="2" charset="2"/>
              <a:buChar char="Ø"/>
            </a:pPr>
            <a:r>
              <a:rPr lang="zh-CN" altLang="zh-CN" sz="2400" b="1" dirty="0">
                <a:solidFill>
                  <a:schemeClr val="accent2">
                    <a:lumMod val="75000"/>
                  </a:schemeClr>
                </a:solidFill>
                <a:effectLst/>
                <a:latin typeface="+mn-ea"/>
                <a:cs typeface="Times New Roman" panose="02020603050405020304" pitchFamily="18" charset="0"/>
              </a:rPr>
              <a:t>引导学生进行自批和互批，提高反馈效率。</a:t>
            </a:r>
            <a:endParaRPr lang="en-US" altLang="zh-CN" sz="2400" b="1" dirty="0">
              <a:solidFill>
                <a:schemeClr val="accent2">
                  <a:lumMod val="75000"/>
                </a:schemeClr>
              </a:solidFill>
              <a:effectLst/>
              <a:latin typeface="+mn-ea"/>
              <a:cs typeface="Times New Roman" panose="02020603050405020304" pitchFamily="18" charset="0"/>
            </a:endParaRPr>
          </a:p>
          <a:p>
            <a:pPr marL="0" indent="0">
              <a:buNone/>
            </a:pPr>
            <a:r>
              <a:rPr lang="zh-CN" altLang="en-US" sz="2400" dirty="0">
                <a:latin typeface="+mn-ea"/>
              </a:rPr>
              <a:t>  </a:t>
            </a:r>
            <a:r>
              <a:rPr lang="zh-CN" altLang="en-US" sz="2000" dirty="0">
                <a:latin typeface="+mn-ea"/>
              </a:rPr>
              <a:t>教师可以设计一个自评互评的详细量表供学生使用。</a:t>
            </a:r>
            <a:endParaRPr lang="en-US" altLang="zh-CN" sz="2400" dirty="0">
              <a:latin typeface="+mn-ea"/>
            </a:endParaRPr>
          </a:p>
        </p:txBody>
      </p:sp>
      <p:sp>
        <p:nvSpPr>
          <p:cNvPr id="7" name="文本框 6">
            <a:extLst>
              <a:ext uri="{FF2B5EF4-FFF2-40B4-BE49-F238E27FC236}">
                <a16:creationId xmlns:a16="http://schemas.microsoft.com/office/drawing/2014/main" id="{F714535D-FE87-4380-A435-7EA09CDF9548}"/>
              </a:ext>
            </a:extLst>
          </p:cNvPr>
          <p:cNvSpPr txBox="1"/>
          <p:nvPr/>
        </p:nvSpPr>
        <p:spPr>
          <a:xfrm>
            <a:off x="666750" y="1959292"/>
            <a:ext cx="10858500" cy="830997"/>
          </a:xfrm>
          <a:prstGeom prst="rect">
            <a:avLst/>
          </a:prstGeom>
          <a:noFill/>
        </p:spPr>
        <p:txBody>
          <a:bodyPr wrap="square" rtlCol="0">
            <a:spAutoFit/>
          </a:bodyPr>
          <a:lstStyle/>
          <a:p>
            <a:pPr>
              <a:buFont typeface="Wingdings" panose="05000000000000000000" pitchFamily="2" charset="2"/>
              <a:buChar char="Ø"/>
            </a:pPr>
            <a:r>
              <a:rPr lang="zh-CN" altLang="zh-CN" sz="2400" b="1" dirty="0">
                <a:solidFill>
                  <a:schemeClr val="accent2">
                    <a:lumMod val="75000"/>
                  </a:schemeClr>
                </a:solidFill>
                <a:effectLst/>
                <a:latin typeface="+mn-ea"/>
                <a:cs typeface="Times New Roman" panose="02020603050405020304" pitchFamily="18" charset="0"/>
              </a:rPr>
              <a:t>设计</a:t>
            </a:r>
            <a:r>
              <a:rPr lang="en-US" altLang="zh-CN" sz="2400" b="1" dirty="0">
                <a:solidFill>
                  <a:schemeClr val="accent2">
                    <a:lumMod val="75000"/>
                  </a:schemeClr>
                </a:solidFill>
                <a:effectLst/>
                <a:latin typeface="Times New Roman" panose="02020603050405020304" pitchFamily="18" charset="0"/>
                <a:cs typeface="Times New Roman" panose="02020603050405020304" pitchFamily="18" charset="0"/>
              </a:rPr>
              <a:t>pre-writing, while-writing, post-writing</a:t>
            </a:r>
            <a:r>
              <a:rPr lang="zh-CN" altLang="zh-CN" sz="2400" b="1" dirty="0">
                <a:solidFill>
                  <a:schemeClr val="accent2">
                    <a:lumMod val="75000"/>
                  </a:schemeClr>
                </a:solidFill>
                <a:effectLst/>
                <a:latin typeface="+mn-ea"/>
                <a:cs typeface="Times New Roman" panose="02020603050405020304" pitchFamily="18" charset="0"/>
              </a:rPr>
              <a:t>三个环节的任务，以带动学生思考。</a:t>
            </a:r>
            <a:endParaRPr lang="en-US" altLang="zh-CN" sz="2400" b="1" dirty="0">
              <a:solidFill>
                <a:schemeClr val="accent2">
                  <a:lumMod val="75000"/>
                </a:schemeClr>
              </a:solidFill>
              <a:effectLst/>
              <a:latin typeface="+mn-ea"/>
              <a:cs typeface="Times New Roman" panose="02020603050405020304" pitchFamily="18" charset="0"/>
            </a:endParaRPr>
          </a:p>
          <a:p>
            <a:r>
              <a:rPr lang="zh-CN" altLang="en-US" sz="2400" dirty="0">
                <a:latin typeface="+mn-ea"/>
                <a:cs typeface="Times New Roman" panose="02020603050405020304" pitchFamily="18" charset="0"/>
              </a:rPr>
              <a:t> </a:t>
            </a:r>
            <a:r>
              <a:rPr lang="zh-CN" altLang="en-US" sz="2000" dirty="0">
                <a:latin typeface="+mn-ea"/>
                <a:cs typeface="Times New Roman" panose="02020603050405020304" pitchFamily="18" charset="0"/>
              </a:rPr>
              <a:t>如何审题？如何谋篇布局？如何反思</a:t>
            </a:r>
            <a:endParaRPr lang="en-US" altLang="zh-CN" sz="2400" dirty="0">
              <a:latin typeface="+mn-ea"/>
              <a:cs typeface="Times New Roman" panose="02020603050405020304" pitchFamily="18" charset="0"/>
            </a:endParaRPr>
          </a:p>
        </p:txBody>
      </p:sp>
    </p:spTree>
    <p:extLst>
      <p:ext uri="{BB962C8B-B14F-4D97-AF65-F5344CB8AC3E}">
        <p14:creationId xmlns:p14="http://schemas.microsoft.com/office/powerpoint/2010/main" val="1657053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1C04504-0454-407E-A77E-E6CAE53B73C0}"/>
              </a:ext>
            </a:extLst>
          </p:cNvPr>
          <p:cNvSpPr>
            <a:spLocks noGrp="1"/>
          </p:cNvSpPr>
          <p:nvPr>
            <p:ph idx="1"/>
          </p:nvPr>
        </p:nvSpPr>
        <p:spPr>
          <a:xfrm>
            <a:off x="2529840" y="2386754"/>
            <a:ext cx="6774180" cy="1225126"/>
          </a:xfrm>
        </p:spPr>
        <p:txBody>
          <a:bodyPr>
            <a:normAutofit/>
          </a:bodyPr>
          <a:lstStyle/>
          <a:p>
            <a:pPr algn="ctr"/>
            <a:r>
              <a:rPr lang="zh-CN" altLang="en-US" sz="7200" b="1" dirty="0">
                <a:solidFill>
                  <a:schemeClr val="accent2">
                    <a:lumMod val="75000"/>
                  </a:schemeClr>
                </a:solidFill>
              </a:rPr>
              <a:t>感谢聆听！</a:t>
            </a:r>
          </a:p>
        </p:txBody>
      </p:sp>
    </p:spTree>
    <p:extLst>
      <p:ext uri="{BB962C8B-B14F-4D97-AF65-F5344CB8AC3E}">
        <p14:creationId xmlns:p14="http://schemas.microsoft.com/office/powerpoint/2010/main" val="4233867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FE9355-7680-4846-B906-9F45BD21FE4A}"/>
              </a:ext>
            </a:extLst>
          </p:cNvPr>
          <p:cNvSpPr>
            <a:spLocks noGrp="1"/>
          </p:cNvSpPr>
          <p:nvPr>
            <p:ph type="title"/>
          </p:nvPr>
        </p:nvSpPr>
        <p:spPr/>
        <p:txBody>
          <a:bodyPr/>
          <a:lstStyle/>
          <a:p>
            <a:r>
              <a:rPr lang="zh-CN" altLang="en-US" b="1" dirty="0"/>
              <a:t>题型解读</a:t>
            </a:r>
          </a:p>
        </p:txBody>
      </p:sp>
      <p:sp>
        <p:nvSpPr>
          <p:cNvPr id="3" name="内容占位符 2">
            <a:extLst>
              <a:ext uri="{FF2B5EF4-FFF2-40B4-BE49-F238E27FC236}">
                <a16:creationId xmlns:a16="http://schemas.microsoft.com/office/drawing/2014/main" id="{A353880C-870D-4940-9859-723C69491E04}"/>
              </a:ext>
            </a:extLst>
          </p:cNvPr>
          <p:cNvSpPr>
            <a:spLocks noGrp="1"/>
          </p:cNvSpPr>
          <p:nvPr>
            <p:ph idx="1"/>
          </p:nvPr>
        </p:nvSpPr>
        <p:spPr>
          <a:xfrm>
            <a:off x="1013459" y="1737360"/>
            <a:ext cx="10949941" cy="4657062"/>
          </a:xfrm>
        </p:spPr>
        <p:txBody>
          <a:bodyPr>
            <a:noAutofit/>
          </a:bodyPr>
          <a:lstStyle/>
          <a:p>
            <a:pPr>
              <a:buFont typeface="Wingdings" panose="05000000000000000000" pitchFamily="2" charset="2"/>
              <a:buChar char="Ø"/>
            </a:pPr>
            <a:r>
              <a:rPr lang="zh-CN" altLang="en-US" sz="2400" b="1" dirty="0">
                <a:solidFill>
                  <a:schemeClr val="accent2">
                    <a:lumMod val="75000"/>
                  </a:schemeClr>
                </a:solidFill>
                <a:latin typeface="+mn-ea"/>
              </a:rPr>
              <a:t>题目特点</a:t>
            </a:r>
            <a:endParaRPr lang="en-US" altLang="zh-CN" sz="2400" b="1" dirty="0">
              <a:solidFill>
                <a:schemeClr val="accent2">
                  <a:lumMod val="75000"/>
                </a:schemeClr>
              </a:solidFill>
              <a:latin typeface="+mn-ea"/>
            </a:endParaRPr>
          </a:p>
          <a:p>
            <a:pPr marL="0" indent="0">
              <a:buNone/>
            </a:pPr>
            <a:r>
              <a:rPr lang="en-US" altLang="zh-CN" sz="2400" dirty="0">
                <a:latin typeface="+mn-ea"/>
              </a:rPr>
              <a:t>  </a:t>
            </a:r>
            <a:r>
              <a:rPr lang="zh-CN" altLang="en-US" sz="2400" dirty="0">
                <a:latin typeface="+mn-ea"/>
              </a:rPr>
              <a:t>考生按照所给的情景材料组织内容，写一篇</a:t>
            </a:r>
            <a:r>
              <a:rPr lang="en-US" altLang="zh-CN" sz="2400" dirty="0">
                <a:latin typeface="+mn-ea"/>
              </a:rPr>
              <a:t>80</a:t>
            </a:r>
            <a:r>
              <a:rPr lang="zh-CN" altLang="en-US" sz="2400" dirty="0">
                <a:latin typeface="+mn-ea"/>
              </a:rPr>
              <a:t>词左右的短文；</a:t>
            </a:r>
            <a:endParaRPr lang="en-US" altLang="zh-CN" sz="2400" dirty="0">
              <a:latin typeface="+mn-ea"/>
            </a:endParaRPr>
          </a:p>
          <a:p>
            <a:pPr marL="0" indent="0">
              <a:buNone/>
            </a:pPr>
            <a:r>
              <a:rPr lang="en-US" altLang="zh-CN" sz="2400" dirty="0">
                <a:latin typeface="+mn-ea"/>
              </a:rPr>
              <a:t>  </a:t>
            </a:r>
            <a:r>
              <a:rPr lang="zh-CN" altLang="en-US" sz="2400" dirty="0">
                <a:latin typeface="+mn-ea"/>
              </a:rPr>
              <a:t>情景包括：目的、对象、时间、地点、内容等；</a:t>
            </a:r>
          </a:p>
          <a:p>
            <a:pPr>
              <a:buFont typeface="Wingdings" panose="05000000000000000000" pitchFamily="2" charset="2"/>
              <a:buChar char="Ø"/>
            </a:pPr>
            <a:r>
              <a:rPr lang="zh-CN" altLang="en-US" sz="2400" b="1" dirty="0">
                <a:solidFill>
                  <a:schemeClr val="accent2">
                    <a:lumMod val="75000"/>
                  </a:schemeClr>
                </a:solidFill>
                <a:latin typeface="+mn-ea"/>
              </a:rPr>
              <a:t>常见文体</a:t>
            </a:r>
            <a:endParaRPr lang="en-US" altLang="zh-CN" sz="2400" b="1" dirty="0">
              <a:solidFill>
                <a:schemeClr val="accent2">
                  <a:lumMod val="75000"/>
                </a:schemeClr>
              </a:solidFill>
              <a:latin typeface="+mn-ea"/>
            </a:endParaRPr>
          </a:p>
          <a:p>
            <a:pPr marL="0" indent="0">
              <a:buNone/>
            </a:pPr>
            <a:r>
              <a:rPr lang="en-US" altLang="zh-CN" sz="2400" dirty="0">
                <a:latin typeface="+mn-ea"/>
              </a:rPr>
              <a:t>  </a:t>
            </a:r>
            <a:r>
              <a:rPr lang="zh-CN" altLang="en-US" sz="2400" dirty="0">
                <a:latin typeface="+mn-ea"/>
              </a:rPr>
              <a:t>书写（</a:t>
            </a:r>
            <a:r>
              <a:rPr lang="zh-CN" altLang="zh-CN" sz="2400" dirty="0">
                <a:latin typeface="+mn-ea"/>
              </a:rPr>
              <a:t>建议信、咨询信、求助信、道歉信、投诉信、求职信、申请信、邀请信</a:t>
            </a:r>
            <a:r>
              <a:rPr lang="zh-CN" altLang="en-US" sz="2400" dirty="0">
                <a:latin typeface="+mn-ea"/>
              </a:rPr>
              <a:t>、</a:t>
            </a:r>
            <a:endParaRPr lang="en-US" altLang="zh-CN" sz="2400" dirty="0">
              <a:latin typeface="+mn-ea"/>
            </a:endParaRPr>
          </a:p>
          <a:p>
            <a:pPr marL="0" indent="0">
              <a:buNone/>
            </a:pPr>
            <a:r>
              <a:rPr lang="en-US" altLang="zh-CN" sz="2400" dirty="0">
                <a:latin typeface="+mn-ea"/>
              </a:rPr>
              <a:t>  </a:t>
            </a:r>
            <a:r>
              <a:rPr lang="zh-CN" altLang="zh-CN" sz="2400" dirty="0">
                <a:latin typeface="+mn-ea"/>
              </a:rPr>
              <a:t>感谢信等</a:t>
            </a:r>
            <a:r>
              <a:rPr lang="zh-CN" altLang="en-US" sz="2400" dirty="0">
                <a:latin typeface="+mn-ea"/>
              </a:rPr>
              <a:t>）；电子邮件、日记、通知、请柬、便条、演讲稿、倡议书、新闻报</a:t>
            </a:r>
            <a:endParaRPr lang="en-US" altLang="zh-CN" sz="2400" dirty="0">
              <a:latin typeface="+mn-ea"/>
            </a:endParaRPr>
          </a:p>
          <a:p>
            <a:pPr marL="0" indent="0">
              <a:buNone/>
            </a:pPr>
            <a:r>
              <a:rPr lang="en-US" altLang="zh-CN" sz="2400" dirty="0">
                <a:latin typeface="+mn-ea"/>
              </a:rPr>
              <a:t>  </a:t>
            </a:r>
            <a:r>
              <a:rPr lang="zh-CN" altLang="en-US" sz="2400" dirty="0">
                <a:latin typeface="+mn-ea"/>
              </a:rPr>
              <a:t>道、海报、说明书；</a:t>
            </a:r>
            <a:endParaRPr lang="en-US" altLang="zh-CN" sz="2400" dirty="0">
              <a:latin typeface="+mn-ea"/>
            </a:endParaRPr>
          </a:p>
          <a:p>
            <a:pPr>
              <a:buFont typeface="Wingdings" panose="05000000000000000000" pitchFamily="2" charset="2"/>
              <a:buChar char="Ø"/>
            </a:pPr>
            <a:r>
              <a:rPr lang="zh-CN" altLang="en-US" sz="2400" b="1" dirty="0">
                <a:solidFill>
                  <a:schemeClr val="accent2">
                    <a:lumMod val="75000"/>
                  </a:schemeClr>
                </a:solidFill>
                <a:latin typeface="+mn-ea"/>
              </a:rPr>
              <a:t>主题语境</a:t>
            </a:r>
            <a:endParaRPr lang="en-US" altLang="zh-CN" sz="2400" b="1" dirty="0">
              <a:solidFill>
                <a:schemeClr val="accent2">
                  <a:lumMod val="75000"/>
                </a:schemeClr>
              </a:solidFill>
              <a:latin typeface="+mn-ea"/>
            </a:endParaRPr>
          </a:p>
          <a:p>
            <a:pPr marL="0" indent="0">
              <a:buNone/>
            </a:pPr>
            <a:r>
              <a:rPr lang="zh-CN" altLang="en-US" sz="2400" dirty="0">
                <a:latin typeface="+mn-ea"/>
              </a:rPr>
              <a:t>  生活与学习、做人与做事、社会服务与人际沟通等。</a:t>
            </a:r>
          </a:p>
        </p:txBody>
      </p:sp>
    </p:spTree>
    <p:extLst>
      <p:ext uri="{BB962C8B-B14F-4D97-AF65-F5344CB8AC3E}">
        <p14:creationId xmlns:p14="http://schemas.microsoft.com/office/powerpoint/2010/main" val="370607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067CBA-650A-4D4A-8518-2E6AD6B23DC5}"/>
              </a:ext>
            </a:extLst>
          </p:cNvPr>
          <p:cNvSpPr>
            <a:spLocks noGrp="1"/>
          </p:cNvSpPr>
          <p:nvPr>
            <p:ph type="title"/>
          </p:nvPr>
        </p:nvSpPr>
        <p:spPr>
          <a:xfrm>
            <a:off x="177000" y="219856"/>
            <a:ext cx="8596668" cy="545819"/>
          </a:xfrm>
        </p:spPr>
        <p:txBody>
          <a:bodyPr>
            <a:normAutofit fontScale="90000"/>
          </a:bodyPr>
          <a:lstStyle/>
          <a:p>
            <a:r>
              <a:rPr lang="zh-CN" altLang="en-US" b="1" dirty="0"/>
              <a:t>评分标准与细则</a:t>
            </a:r>
          </a:p>
        </p:txBody>
      </p:sp>
      <p:graphicFrame>
        <p:nvGraphicFramePr>
          <p:cNvPr id="4" name="表格 4">
            <a:extLst>
              <a:ext uri="{FF2B5EF4-FFF2-40B4-BE49-F238E27FC236}">
                <a16:creationId xmlns:a16="http://schemas.microsoft.com/office/drawing/2014/main" id="{310C881A-53F7-4CDF-B4D0-70E3316F3E31}"/>
              </a:ext>
            </a:extLst>
          </p:cNvPr>
          <p:cNvGraphicFramePr>
            <a:graphicFrameLocks noGrp="1"/>
          </p:cNvGraphicFramePr>
          <p:nvPr>
            <p:extLst>
              <p:ext uri="{D42A27DB-BD31-4B8C-83A1-F6EECF244321}">
                <p14:modId xmlns:p14="http://schemas.microsoft.com/office/powerpoint/2010/main" val="3623199987"/>
              </p:ext>
            </p:extLst>
          </p:nvPr>
        </p:nvGraphicFramePr>
        <p:xfrm>
          <a:off x="751747" y="765675"/>
          <a:ext cx="10688506" cy="5577735"/>
        </p:xfrm>
        <a:graphic>
          <a:graphicData uri="http://schemas.openxmlformats.org/drawingml/2006/table">
            <a:tbl>
              <a:tblPr firstRow="1" bandRow="1">
                <a:tableStyleId>{5C22544A-7EE6-4342-B048-85BDC9FD1C3A}</a:tableStyleId>
              </a:tblPr>
              <a:tblGrid>
                <a:gridCol w="1610453">
                  <a:extLst>
                    <a:ext uri="{9D8B030D-6E8A-4147-A177-3AD203B41FA5}">
                      <a16:colId xmlns:a16="http://schemas.microsoft.com/office/drawing/2014/main" val="128357387"/>
                    </a:ext>
                  </a:extLst>
                </a:gridCol>
                <a:gridCol w="9078053">
                  <a:extLst>
                    <a:ext uri="{9D8B030D-6E8A-4147-A177-3AD203B41FA5}">
                      <a16:colId xmlns:a16="http://schemas.microsoft.com/office/drawing/2014/main" val="2645459538"/>
                    </a:ext>
                  </a:extLst>
                </a:gridCol>
              </a:tblGrid>
              <a:tr h="344176">
                <a:tc>
                  <a:txBody>
                    <a:bodyPr/>
                    <a:lstStyle/>
                    <a:p>
                      <a:pPr algn="ctr"/>
                      <a:r>
                        <a:rPr lang="zh-CN" altLang="en-US" dirty="0">
                          <a:latin typeface="黑体" panose="02010609060101010101" pitchFamily="49" charset="-122"/>
                          <a:ea typeface="黑体" panose="02010609060101010101" pitchFamily="49" charset="-122"/>
                        </a:rPr>
                        <a:t>档次</a:t>
                      </a:r>
                    </a:p>
                  </a:txBody>
                  <a:tcPr/>
                </a:tc>
                <a:tc>
                  <a:txBody>
                    <a:bodyPr/>
                    <a:lstStyle/>
                    <a:p>
                      <a:r>
                        <a:rPr lang="zh-CN" altLang="en-US" dirty="0">
                          <a:latin typeface="黑体" panose="02010609060101010101" pitchFamily="49" charset="-122"/>
                          <a:ea typeface="黑体" panose="02010609060101010101" pitchFamily="49" charset="-122"/>
                        </a:rPr>
                        <a:t>描述</a:t>
                      </a:r>
                    </a:p>
                  </a:txBody>
                  <a:tcPr/>
                </a:tc>
                <a:extLst>
                  <a:ext uri="{0D108BD9-81ED-4DB2-BD59-A6C34878D82A}">
                    <a16:rowId xmlns:a16="http://schemas.microsoft.com/office/drawing/2014/main" val="3986505821"/>
                  </a:ext>
                </a:extLst>
              </a:tr>
              <a:tr h="914295">
                <a:tc>
                  <a:txBody>
                    <a:bodyPr/>
                    <a:lstStyle/>
                    <a:p>
                      <a:pPr algn="ctr"/>
                      <a:r>
                        <a:rPr lang="zh-CN" altLang="en-US" sz="1600" dirty="0">
                          <a:latin typeface="黑体" panose="02010609060101010101" pitchFamily="49" charset="-122"/>
                          <a:ea typeface="黑体" panose="02010609060101010101" pitchFamily="49" charset="-122"/>
                        </a:rPr>
                        <a:t>第五档</a:t>
                      </a:r>
                      <a:endParaRPr lang="en-US" altLang="zh-CN" sz="1600" dirty="0">
                        <a:latin typeface="黑体" panose="02010609060101010101" pitchFamily="49" charset="-122"/>
                        <a:ea typeface="黑体" panose="02010609060101010101" pitchFamily="49" charset="-122"/>
                      </a:endParaRPr>
                    </a:p>
                    <a:p>
                      <a:pPr algn="ctr"/>
                      <a:r>
                        <a:rPr lang="zh-CN" altLang="en-US" sz="1600" dirty="0">
                          <a:latin typeface="黑体" panose="02010609060101010101" pitchFamily="49" charset="-122"/>
                          <a:ea typeface="黑体" panose="02010609060101010101" pitchFamily="49" charset="-122"/>
                        </a:rPr>
                        <a:t>（</a:t>
                      </a:r>
                      <a:r>
                        <a:rPr lang="en-US" altLang="zh-CN" sz="1600" dirty="0">
                          <a:latin typeface="黑体" panose="02010609060101010101" pitchFamily="49" charset="-122"/>
                          <a:ea typeface="黑体" panose="02010609060101010101" pitchFamily="49" charset="-122"/>
                        </a:rPr>
                        <a:t>13-15</a:t>
                      </a:r>
                      <a:r>
                        <a:rPr lang="zh-CN" altLang="en-US" sz="1600" dirty="0">
                          <a:latin typeface="黑体" panose="02010609060101010101" pitchFamily="49" charset="-122"/>
                          <a:ea typeface="黑体" panose="02010609060101010101" pitchFamily="49" charset="-122"/>
                        </a:rPr>
                        <a:t>分）</a:t>
                      </a:r>
                    </a:p>
                  </a:txBody>
                  <a:tcPr>
                    <a:solidFill>
                      <a:schemeClr val="accent4">
                        <a:lumMod val="20000"/>
                        <a:lumOff val="80000"/>
                      </a:schemeClr>
                    </a:solidFill>
                  </a:tcPr>
                </a:tc>
                <a:tc>
                  <a:txBody>
                    <a:bodyPr/>
                    <a:lstStyle/>
                    <a:p>
                      <a:r>
                        <a:rPr lang="zh-CN" altLang="en-US" sz="1400" b="1" dirty="0">
                          <a:solidFill>
                            <a:schemeClr val="accent2">
                              <a:lumMod val="75000"/>
                            </a:schemeClr>
                          </a:solidFill>
                          <a:latin typeface="黑体" panose="02010609060101010101" pitchFamily="49" charset="-122"/>
                          <a:ea typeface="黑体" panose="02010609060101010101" pitchFamily="49" charset="-122"/>
                        </a:rPr>
                        <a:t>完全</a:t>
                      </a:r>
                      <a:r>
                        <a:rPr lang="zh-CN" altLang="en-US" sz="1400" dirty="0">
                          <a:latin typeface="黑体" panose="02010609060101010101" pitchFamily="49" charset="-122"/>
                          <a:ea typeface="黑体" panose="02010609060101010101" pitchFamily="49" charset="-122"/>
                        </a:rPr>
                        <a:t>完成了试题规定的任务。</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覆盖</a:t>
                      </a:r>
                      <a:r>
                        <a:rPr lang="zh-CN" altLang="en-US" sz="1400" b="1" dirty="0">
                          <a:solidFill>
                            <a:schemeClr val="accent2">
                              <a:lumMod val="75000"/>
                            </a:schemeClr>
                          </a:solidFill>
                          <a:latin typeface="黑体" panose="02010609060101010101" pitchFamily="49" charset="-122"/>
                          <a:ea typeface="黑体" panose="02010609060101010101" pitchFamily="49" charset="-122"/>
                        </a:rPr>
                        <a:t>所有</a:t>
                      </a:r>
                      <a:r>
                        <a:rPr lang="zh-CN" altLang="en-US" sz="1400" dirty="0">
                          <a:latin typeface="黑体" panose="02010609060101010101" pitchFamily="49" charset="-122"/>
                          <a:ea typeface="黑体" panose="02010609060101010101" pitchFamily="49" charset="-122"/>
                        </a:rPr>
                        <a:t>内容要点。</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应用了</a:t>
                      </a:r>
                      <a:r>
                        <a:rPr lang="zh-CN" altLang="en-US" sz="1400" b="1" dirty="0">
                          <a:solidFill>
                            <a:schemeClr val="accent2">
                              <a:lumMod val="75000"/>
                            </a:schemeClr>
                          </a:solidFill>
                          <a:latin typeface="黑体" panose="02010609060101010101" pitchFamily="49" charset="-122"/>
                          <a:ea typeface="黑体" panose="02010609060101010101" pitchFamily="49" charset="-122"/>
                        </a:rPr>
                        <a:t>较多的</a:t>
                      </a:r>
                      <a:r>
                        <a:rPr lang="zh-CN" altLang="en-US" sz="1400" dirty="0">
                          <a:latin typeface="黑体" panose="02010609060101010101" pitchFamily="49" charset="-122"/>
                          <a:ea typeface="黑体" panose="02010609060101010101" pitchFamily="49" charset="-122"/>
                        </a:rPr>
                        <a:t>语法结构和词汇。</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语法结构或词汇方面有</a:t>
                      </a:r>
                      <a:r>
                        <a:rPr lang="zh-CN" altLang="en-US" sz="1400" b="1" dirty="0">
                          <a:solidFill>
                            <a:schemeClr val="accent2">
                              <a:lumMod val="75000"/>
                            </a:schemeClr>
                          </a:solidFill>
                          <a:latin typeface="黑体" panose="02010609060101010101" pitchFamily="49" charset="-122"/>
                          <a:ea typeface="黑体" panose="02010609060101010101" pitchFamily="49" charset="-122"/>
                        </a:rPr>
                        <a:t>些许</a:t>
                      </a:r>
                      <a:r>
                        <a:rPr lang="zh-CN" altLang="en-US" sz="1400" dirty="0">
                          <a:latin typeface="黑体" panose="02010609060101010101" pitchFamily="49" charset="-122"/>
                          <a:ea typeface="黑体" panose="02010609060101010101" pitchFamily="49" charset="-122"/>
                        </a:rPr>
                        <a:t>错误，但为尽力使用较复杂结构或较高级词汇所致</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具备</a:t>
                      </a:r>
                      <a:r>
                        <a:rPr lang="zh-CN" altLang="en-US" sz="1400" b="1" dirty="0">
                          <a:solidFill>
                            <a:schemeClr val="accent2">
                              <a:lumMod val="75000"/>
                            </a:schemeClr>
                          </a:solidFill>
                          <a:latin typeface="黑体" panose="02010609060101010101" pitchFamily="49" charset="-122"/>
                          <a:ea typeface="黑体" panose="02010609060101010101" pitchFamily="49" charset="-122"/>
                        </a:rPr>
                        <a:t>较强的</a:t>
                      </a:r>
                      <a:r>
                        <a:rPr lang="zh-CN" altLang="en-US" sz="1400" dirty="0">
                          <a:latin typeface="黑体" panose="02010609060101010101" pitchFamily="49" charset="-122"/>
                          <a:ea typeface="黑体" panose="02010609060101010101" pitchFamily="49" charset="-122"/>
                        </a:rPr>
                        <a:t>语言运用能力。</a:t>
                      </a:r>
                      <a:r>
                        <a:rPr lang="en-US" altLang="zh-CN" sz="1400" dirty="0">
                          <a:latin typeface="黑体" panose="02010609060101010101" pitchFamily="49" charset="-122"/>
                          <a:ea typeface="黑体" panose="02010609060101010101" pitchFamily="49" charset="-122"/>
                        </a:rPr>
                        <a:t>——</a:t>
                      </a:r>
                      <a:r>
                        <a:rPr lang="zh-CN" altLang="en-US" sz="1400" b="1" dirty="0">
                          <a:solidFill>
                            <a:schemeClr val="accent2">
                              <a:lumMod val="75000"/>
                            </a:schemeClr>
                          </a:solidFill>
                          <a:latin typeface="黑体" panose="02010609060101010101" pitchFamily="49" charset="-122"/>
                          <a:ea typeface="黑体" panose="02010609060101010101" pitchFamily="49" charset="-122"/>
                        </a:rPr>
                        <a:t>有效地</a:t>
                      </a:r>
                      <a:r>
                        <a:rPr lang="zh-CN" altLang="en-US" sz="1400" dirty="0">
                          <a:latin typeface="黑体" panose="02010609060101010101" pitchFamily="49" charset="-122"/>
                          <a:ea typeface="黑体" panose="02010609060101010101" pitchFamily="49" charset="-122"/>
                        </a:rPr>
                        <a:t>使用了语句间的连接成分，使全文结构紧凑。</a:t>
                      </a:r>
                      <a:r>
                        <a:rPr lang="zh-CN" altLang="en-US" sz="1400" b="1" u="sng" dirty="0">
                          <a:solidFill>
                            <a:schemeClr val="accent2">
                              <a:lumMod val="75000"/>
                            </a:schemeClr>
                          </a:solidFill>
                          <a:latin typeface="黑体" panose="02010609060101010101" pitchFamily="49" charset="-122"/>
                          <a:ea typeface="黑体" panose="02010609060101010101" pitchFamily="49" charset="-122"/>
                        </a:rPr>
                        <a:t>完全达到了预期的写作目的</a:t>
                      </a:r>
                      <a:r>
                        <a:rPr lang="zh-CN" altLang="en-US" sz="1400" dirty="0">
                          <a:latin typeface="黑体" panose="02010609060101010101" pitchFamily="49" charset="-122"/>
                          <a:ea typeface="黑体" panose="02010609060101010101" pitchFamily="49" charset="-122"/>
                        </a:rPr>
                        <a:t>。</a:t>
                      </a:r>
                    </a:p>
                  </a:txBody>
                  <a:tcPr>
                    <a:solidFill>
                      <a:schemeClr val="accent4">
                        <a:lumMod val="20000"/>
                        <a:lumOff val="80000"/>
                      </a:schemeClr>
                    </a:solidFill>
                  </a:tcPr>
                </a:tc>
                <a:extLst>
                  <a:ext uri="{0D108BD9-81ED-4DB2-BD59-A6C34878D82A}">
                    <a16:rowId xmlns:a16="http://schemas.microsoft.com/office/drawing/2014/main" val="1635335366"/>
                  </a:ext>
                </a:extLst>
              </a:tr>
              <a:tr h="912648">
                <a:tc>
                  <a:txBody>
                    <a:bodyPr/>
                    <a:lstStyle/>
                    <a:p>
                      <a:pPr algn="ctr"/>
                      <a:r>
                        <a:rPr lang="zh-CN" altLang="en-US" dirty="0">
                          <a:latin typeface="黑体" panose="02010609060101010101" pitchFamily="49" charset="-122"/>
                          <a:ea typeface="黑体" panose="02010609060101010101" pitchFamily="49" charset="-122"/>
                        </a:rPr>
                        <a:t>第四档</a:t>
                      </a:r>
                      <a:endParaRPr lang="en-US" altLang="zh-CN" dirty="0">
                        <a:latin typeface="黑体" panose="02010609060101010101" pitchFamily="49" charset="-122"/>
                        <a:ea typeface="黑体" panose="02010609060101010101" pitchFamily="49" charset="-122"/>
                      </a:endParaRPr>
                    </a:p>
                    <a:p>
                      <a:pPr algn="ctr"/>
                      <a:r>
                        <a:rPr lang="zh-CN" altLang="en-US" dirty="0">
                          <a:latin typeface="黑体" panose="02010609060101010101" pitchFamily="49" charset="-122"/>
                          <a:ea typeface="黑体" panose="02010609060101010101" pitchFamily="49" charset="-122"/>
                        </a:rPr>
                        <a:t>（</a:t>
                      </a:r>
                      <a:r>
                        <a:rPr lang="en-US" altLang="zh-CN" dirty="0">
                          <a:latin typeface="黑体" panose="02010609060101010101" pitchFamily="49" charset="-122"/>
                          <a:ea typeface="黑体" panose="02010609060101010101" pitchFamily="49" charset="-122"/>
                        </a:rPr>
                        <a:t>10-12</a:t>
                      </a:r>
                      <a:r>
                        <a:rPr lang="zh-CN" altLang="en-US" dirty="0">
                          <a:latin typeface="黑体" panose="02010609060101010101" pitchFamily="49" charset="-122"/>
                          <a:ea typeface="黑体" panose="02010609060101010101" pitchFamily="49" charset="-122"/>
                        </a:rPr>
                        <a:t>分）</a:t>
                      </a:r>
                    </a:p>
                    <a:p>
                      <a:pPr algn="ctr"/>
                      <a:endParaRPr lang="zh-CN" altLang="en-US" dirty="0">
                        <a:latin typeface="黑体" panose="02010609060101010101" pitchFamily="49" charset="-122"/>
                        <a:ea typeface="黑体" panose="02010609060101010101" pitchFamily="49" charset="-122"/>
                      </a:endParaRPr>
                    </a:p>
                  </a:txBody>
                  <a:tcPr>
                    <a:solidFill>
                      <a:schemeClr val="accent4">
                        <a:lumMod val="20000"/>
                        <a:lumOff val="80000"/>
                      </a:schemeClr>
                    </a:solidFill>
                  </a:tcPr>
                </a:tc>
                <a:tc>
                  <a:txBody>
                    <a:bodyPr/>
                    <a:lstStyle/>
                    <a:p>
                      <a:r>
                        <a:rPr lang="zh-CN" altLang="en-US" sz="1400" kern="1200" dirty="0">
                          <a:solidFill>
                            <a:schemeClr val="dk1"/>
                          </a:solidFill>
                          <a:latin typeface="黑体" panose="02010609060101010101" pitchFamily="49" charset="-122"/>
                          <a:ea typeface="黑体" panose="02010609060101010101" pitchFamily="49" charset="-122"/>
                          <a:cs typeface="+mn-cs"/>
                        </a:rPr>
                        <a:t>完全完成了试题规定的任务。</a:t>
                      </a:r>
                      <a:r>
                        <a:rPr lang="en-US" altLang="zh-CN" sz="1400" kern="1200" dirty="0">
                          <a:solidFill>
                            <a:schemeClr val="dk1"/>
                          </a:solidFill>
                          <a:latin typeface="黑体" panose="02010609060101010101" pitchFamily="49" charset="-122"/>
                          <a:ea typeface="黑体" panose="02010609060101010101" pitchFamily="49" charset="-122"/>
                          <a:cs typeface="+mn-cs"/>
                        </a:rPr>
                        <a:t>——</a:t>
                      </a:r>
                      <a:r>
                        <a:rPr lang="zh-CN" altLang="en-US" sz="1400" kern="1200" dirty="0">
                          <a:solidFill>
                            <a:schemeClr val="dk1"/>
                          </a:solidFill>
                          <a:latin typeface="黑体" panose="02010609060101010101" pitchFamily="49" charset="-122"/>
                          <a:ea typeface="黑体" panose="02010609060101010101" pitchFamily="49" charset="-122"/>
                          <a:cs typeface="+mn-cs"/>
                        </a:rPr>
                        <a:t>虽</a:t>
                      </a:r>
                      <a:r>
                        <a:rPr lang="zh-CN" altLang="en-US" sz="1400" b="1" kern="1200" dirty="0">
                          <a:solidFill>
                            <a:schemeClr val="accent2">
                              <a:lumMod val="75000"/>
                            </a:schemeClr>
                          </a:solidFill>
                          <a:latin typeface="黑体" panose="02010609060101010101" pitchFamily="49" charset="-122"/>
                          <a:ea typeface="黑体" panose="02010609060101010101" pitchFamily="49" charset="-122"/>
                          <a:cs typeface="+mn-cs"/>
                        </a:rPr>
                        <a:t>漏掉 </a:t>
                      </a:r>
                      <a:r>
                        <a:rPr lang="en-US" altLang="zh-CN" sz="1400" b="1" kern="1200" dirty="0">
                          <a:solidFill>
                            <a:schemeClr val="accent2">
                              <a:lumMod val="75000"/>
                            </a:schemeClr>
                          </a:solidFill>
                          <a:latin typeface="黑体" panose="02010609060101010101" pitchFamily="49" charset="-122"/>
                          <a:ea typeface="黑体" panose="02010609060101010101" pitchFamily="49" charset="-122"/>
                          <a:cs typeface="+mn-cs"/>
                        </a:rPr>
                        <a:t>1</a:t>
                      </a:r>
                      <a:r>
                        <a:rPr lang="zh-CN" altLang="en-US" sz="1400" b="1" kern="1200" dirty="0">
                          <a:solidFill>
                            <a:schemeClr val="accent2">
                              <a:lumMod val="75000"/>
                            </a:schemeClr>
                          </a:solidFill>
                          <a:latin typeface="黑体" panose="02010609060101010101" pitchFamily="49" charset="-122"/>
                          <a:ea typeface="黑体" panose="02010609060101010101" pitchFamily="49" charset="-122"/>
                          <a:cs typeface="+mn-cs"/>
                        </a:rPr>
                        <a:t>、</a:t>
                      </a:r>
                      <a:r>
                        <a:rPr lang="en-US" altLang="zh-CN" sz="1400" b="1" kern="1200" dirty="0">
                          <a:solidFill>
                            <a:schemeClr val="accent2">
                              <a:lumMod val="75000"/>
                            </a:schemeClr>
                          </a:solidFill>
                          <a:latin typeface="黑体" panose="02010609060101010101" pitchFamily="49" charset="-122"/>
                          <a:ea typeface="黑体" panose="02010609060101010101" pitchFamily="49" charset="-122"/>
                          <a:cs typeface="+mn-cs"/>
                        </a:rPr>
                        <a:t>2 </a:t>
                      </a:r>
                      <a:r>
                        <a:rPr lang="zh-CN" altLang="en-US" sz="1400" b="1" kern="1200" dirty="0">
                          <a:solidFill>
                            <a:schemeClr val="accent2">
                              <a:lumMod val="75000"/>
                            </a:schemeClr>
                          </a:solidFill>
                          <a:latin typeface="黑体" panose="02010609060101010101" pitchFamily="49" charset="-122"/>
                          <a:ea typeface="黑体" panose="02010609060101010101" pitchFamily="49" charset="-122"/>
                          <a:cs typeface="+mn-cs"/>
                        </a:rPr>
                        <a:t>个次重点</a:t>
                      </a:r>
                      <a:r>
                        <a:rPr lang="zh-CN" altLang="en-US" sz="1400" kern="1200" dirty="0">
                          <a:solidFill>
                            <a:schemeClr val="dk1"/>
                          </a:solidFill>
                          <a:latin typeface="黑体" panose="02010609060101010101" pitchFamily="49" charset="-122"/>
                          <a:ea typeface="黑体" panose="02010609060101010101" pitchFamily="49" charset="-122"/>
                          <a:cs typeface="+mn-cs"/>
                        </a:rPr>
                        <a:t>，但覆盖所有主要内容。</a:t>
                      </a:r>
                      <a:r>
                        <a:rPr lang="en-US" altLang="zh-CN" sz="1400" kern="1200" dirty="0">
                          <a:solidFill>
                            <a:schemeClr val="dk1"/>
                          </a:solidFill>
                          <a:latin typeface="黑体" panose="02010609060101010101" pitchFamily="49" charset="-122"/>
                          <a:ea typeface="黑体" panose="02010609060101010101" pitchFamily="49" charset="-122"/>
                          <a:cs typeface="+mn-cs"/>
                        </a:rPr>
                        <a:t>——</a:t>
                      </a:r>
                      <a:r>
                        <a:rPr lang="zh-CN" altLang="en-US" sz="1400" kern="1200" dirty="0">
                          <a:solidFill>
                            <a:schemeClr val="dk1"/>
                          </a:solidFill>
                          <a:latin typeface="黑体" panose="02010609060101010101" pitchFamily="49" charset="-122"/>
                          <a:ea typeface="黑体" panose="02010609060101010101" pitchFamily="49" charset="-122"/>
                          <a:cs typeface="+mn-cs"/>
                        </a:rPr>
                        <a:t>应用的语法结构和词汇能</a:t>
                      </a:r>
                      <a:r>
                        <a:rPr lang="zh-CN" altLang="en-US" sz="1400" b="1" kern="1200" dirty="0">
                          <a:solidFill>
                            <a:schemeClr val="accent2">
                              <a:lumMod val="75000"/>
                            </a:schemeClr>
                          </a:solidFill>
                          <a:latin typeface="黑体" panose="02010609060101010101" pitchFamily="49" charset="-122"/>
                          <a:ea typeface="黑体" panose="02010609060101010101" pitchFamily="49" charset="-122"/>
                          <a:cs typeface="+mn-cs"/>
                        </a:rPr>
                        <a:t>满足任务的要求</a:t>
                      </a:r>
                      <a:r>
                        <a:rPr lang="zh-CN" altLang="en-US" sz="1400" kern="1200" dirty="0">
                          <a:solidFill>
                            <a:schemeClr val="dk1"/>
                          </a:solidFill>
                          <a:latin typeface="黑体" panose="02010609060101010101" pitchFamily="49" charset="-122"/>
                          <a:ea typeface="黑体" panose="02010609060101010101" pitchFamily="49" charset="-122"/>
                          <a:cs typeface="+mn-cs"/>
                        </a:rPr>
                        <a:t>。</a:t>
                      </a:r>
                      <a:r>
                        <a:rPr lang="en-US" altLang="zh-CN" sz="1400" kern="1200" dirty="0">
                          <a:solidFill>
                            <a:schemeClr val="dk1"/>
                          </a:solidFill>
                          <a:latin typeface="黑体" panose="02010609060101010101" pitchFamily="49" charset="-122"/>
                          <a:ea typeface="黑体" panose="02010609060101010101" pitchFamily="49" charset="-122"/>
                          <a:cs typeface="+mn-cs"/>
                        </a:rPr>
                        <a:t>——</a:t>
                      </a:r>
                      <a:r>
                        <a:rPr lang="zh-CN" altLang="en-US" sz="1400" kern="1200" dirty="0">
                          <a:solidFill>
                            <a:schemeClr val="dk1"/>
                          </a:solidFill>
                          <a:latin typeface="黑体" panose="02010609060101010101" pitchFamily="49" charset="-122"/>
                          <a:ea typeface="黑体" panose="02010609060101010101" pitchFamily="49" charset="-122"/>
                          <a:cs typeface="+mn-cs"/>
                        </a:rPr>
                        <a:t>语法结构或词汇方面应用</a:t>
                      </a:r>
                      <a:r>
                        <a:rPr lang="zh-CN" altLang="en-US" sz="1400" b="1" kern="1200" dirty="0">
                          <a:solidFill>
                            <a:schemeClr val="accent2">
                              <a:lumMod val="75000"/>
                            </a:schemeClr>
                          </a:solidFill>
                          <a:latin typeface="黑体" panose="02010609060101010101" pitchFamily="49" charset="-122"/>
                          <a:ea typeface="黑体" panose="02010609060101010101" pitchFamily="49" charset="-122"/>
                          <a:cs typeface="+mn-cs"/>
                        </a:rPr>
                        <a:t>基本准确</a:t>
                      </a:r>
                      <a:r>
                        <a:rPr lang="zh-CN" altLang="en-US" sz="1400" kern="1200" dirty="0">
                          <a:solidFill>
                            <a:schemeClr val="dk1"/>
                          </a:solidFill>
                          <a:latin typeface="黑体" panose="02010609060101010101" pitchFamily="49" charset="-122"/>
                          <a:ea typeface="黑体" panose="02010609060101010101" pitchFamily="49" charset="-122"/>
                          <a:cs typeface="+mn-cs"/>
                        </a:rPr>
                        <a:t>，些许错误主要是因尝试较复杂语法结构或词汇所致。</a:t>
                      </a:r>
                      <a:r>
                        <a:rPr lang="en-US" altLang="zh-CN" sz="1400" kern="1200" dirty="0">
                          <a:solidFill>
                            <a:schemeClr val="dk1"/>
                          </a:solidFill>
                          <a:latin typeface="黑体" panose="02010609060101010101" pitchFamily="49" charset="-122"/>
                          <a:ea typeface="黑体" panose="02010609060101010101" pitchFamily="49" charset="-122"/>
                          <a:cs typeface="+mn-cs"/>
                        </a:rPr>
                        <a:t>——</a:t>
                      </a:r>
                      <a:r>
                        <a:rPr lang="zh-CN" altLang="en-US" sz="1400" kern="1200" dirty="0">
                          <a:solidFill>
                            <a:schemeClr val="dk1"/>
                          </a:solidFill>
                          <a:latin typeface="黑体" panose="02010609060101010101" pitchFamily="49" charset="-122"/>
                          <a:ea typeface="黑体" panose="02010609060101010101" pitchFamily="49" charset="-122"/>
                          <a:cs typeface="+mn-cs"/>
                        </a:rPr>
                        <a:t>应用</a:t>
                      </a:r>
                      <a:r>
                        <a:rPr lang="zh-CN" altLang="en-US" sz="1400" b="1" kern="1200" dirty="0">
                          <a:solidFill>
                            <a:schemeClr val="accent2">
                              <a:lumMod val="75000"/>
                            </a:schemeClr>
                          </a:solidFill>
                          <a:latin typeface="黑体" panose="02010609060101010101" pitchFamily="49" charset="-122"/>
                          <a:ea typeface="黑体" panose="02010609060101010101" pitchFamily="49" charset="-122"/>
                          <a:cs typeface="+mn-cs"/>
                        </a:rPr>
                        <a:t>简单的</a:t>
                      </a:r>
                      <a:r>
                        <a:rPr lang="zh-CN" altLang="en-US" sz="1400" kern="1200" dirty="0">
                          <a:solidFill>
                            <a:schemeClr val="dk1"/>
                          </a:solidFill>
                          <a:latin typeface="黑体" panose="02010609060101010101" pitchFamily="49" charset="-122"/>
                          <a:ea typeface="黑体" panose="02010609060101010101" pitchFamily="49" charset="-122"/>
                          <a:cs typeface="+mn-cs"/>
                        </a:rPr>
                        <a:t>语句间连接成分，使全文结构紧凑。达到了预期的写作目的。</a:t>
                      </a:r>
                    </a:p>
                  </a:txBody>
                  <a:tcPr>
                    <a:solidFill>
                      <a:schemeClr val="accent4">
                        <a:lumMod val="20000"/>
                        <a:lumOff val="80000"/>
                      </a:schemeClr>
                    </a:solidFill>
                  </a:tcPr>
                </a:tc>
                <a:extLst>
                  <a:ext uri="{0D108BD9-81ED-4DB2-BD59-A6C34878D82A}">
                    <a16:rowId xmlns:a16="http://schemas.microsoft.com/office/drawing/2014/main" val="1593227919"/>
                  </a:ext>
                </a:extLst>
              </a:tr>
              <a:tr h="860440">
                <a:tc>
                  <a:txBody>
                    <a:bodyPr/>
                    <a:lstStyle/>
                    <a:p>
                      <a:pPr algn="ctr"/>
                      <a:r>
                        <a:rPr lang="zh-CN" altLang="en-US" dirty="0">
                          <a:latin typeface="黑体" panose="02010609060101010101" pitchFamily="49" charset="-122"/>
                          <a:ea typeface="黑体" panose="02010609060101010101" pitchFamily="49" charset="-122"/>
                        </a:rPr>
                        <a:t>第三档</a:t>
                      </a:r>
                      <a:endParaRPr lang="en-US" altLang="zh-CN" dirty="0">
                        <a:latin typeface="黑体" panose="02010609060101010101" pitchFamily="49" charset="-122"/>
                        <a:ea typeface="黑体" panose="02010609060101010101" pitchFamily="49" charset="-122"/>
                      </a:endParaRPr>
                    </a:p>
                    <a:p>
                      <a:pPr algn="ctr"/>
                      <a:r>
                        <a:rPr lang="zh-CN" altLang="en-US" dirty="0">
                          <a:latin typeface="黑体" panose="02010609060101010101" pitchFamily="49" charset="-122"/>
                          <a:ea typeface="黑体" panose="02010609060101010101" pitchFamily="49" charset="-122"/>
                        </a:rPr>
                        <a:t>（</a:t>
                      </a:r>
                      <a:r>
                        <a:rPr lang="en-US" altLang="zh-CN" dirty="0">
                          <a:latin typeface="黑体" panose="02010609060101010101" pitchFamily="49" charset="-122"/>
                          <a:ea typeface="黑体" panose="02010609060101010101" pitchFamily="49" charset="-122"/>
                        </a:rPr>
                        <a:t>7-9</a:t>
                      </a:r>
                      <a:r>
                        <a:rPr lang="zh-CN" altLang="en-US" dirty="0">
                          <a:latin typeface="黑体" panose="02010609060101010101" pitchFamily="49" charset="-122"/>
                          <a:ea typeface="黑体" panose="02010609060101010101" pitchFamily="49" charset="-122"/>
                        </a:rPr>
                        <a:t>分）</a:t>
                      </a:r>
                    </a:p>
                    <a:p>
                      <a:endParaRPr lang="zh-CN" altLang="en-US" dirty="0"/>
                    </a:p>
                  </a:txBody>
                  <a:tcPr>
                    <a:solidFill>
                      <a:schemeClr val="accent4">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CN" altLang="en-US" sz="1400" kern="1200" dirty="0">
                          <a:solidFill>
                            <a:schemeClr val="dk1"/>
                          </a:solidFill>
                          <a:latin typeface="黑体" panose="02010609060101010101" pitchFamily="49" charset="-122"/>
                          <a:ea typeface="黑体" panose="02010609060101010101" pitchFamily="49" charset="-122"/>
                          <a:cs typeface="+mn-cs"/>
                        </a:rPr>
                        <a:t>基本完成了试题规定的任务。</a:t>
                      </a:r>
                      <a:r>
                        <a:rPr lang="en-US" altLang="zh-CN" sz="1400" kern="1200" dirty="0">
                          <a:solidFill>
                            <a:schemeClr val="dk1"/>
                          </a:solidFill>
                          <a:latin typeface="黑体" panose="02010609060101010101" pitchFamily="49" charset="-122"/>
                          <a:ea typeface="黑体" panose="02010609060101010101" pitchFamily="49" charset="-122"/>
                          <a:cs typeface="+mn-cs"/>
                        </a:rPr>
                        <a:t>——</a:t>
                      </a:r>
                      <a:r>
                        <a:rPr lang="zh-CN" altLang="en-US" sz="1400" kern="1200" dirty="0">
                          <a:solidFill>
                            <a:schemeClr val="dk1"/>
                          </a:solidFill>
                          <a:latin typeface="黑体" panose="02010609060101010101" pitchFamily="49" charset="-122"/>
                          <a:ea typeface="黑体" panose="02010609060101010101" pitchFamily="49" charset="-122"/>
                          <a:cs typeface="+mn-cs"/>
                        </a:rPr>
                        <a:t>虽</a:t>
                      </a:r>
                      <a:r>
                        <a:rPr lang="zh-CN" altLang="en-US" sz="1400" b="1" kern="1200" dirty="0">
                          <a:solidFill>
                            <a:schemeClr val="accent2">
                              <a:lumMod val="75000"/>
                            </a:schemeClr>
                          </a:solidFill>
                          <a:latin typeface="黑体" panose="02010609060101010101" pitchFamily="49" charset="-122"/>
                          <a:ea typeface="黑体" panose="02010609060101010101" pitchFamily="49" charset="-122"/>
                          <a:cs typeface="+mn-cs"/>
                        </a:rPr>
                        <a:t>漏掉一些内容</a:t>
                      </a:r>
                      <a:r>
                        <a:rPr lang="zh-CN" altLang="en-US" sz="1400" kern="1200" dirty="0">
                          <a:solidFill>
                            <a:schemeClr val="dk1"/>
                          </a:solidFill>
                          <a:latin typeface="黑体" panose="02010609060101010101" pitchFamily="49" charset="-122"/>
                          <a:ea typeface="黑体" panose="02010609060101010101" pitchFamily="49" charset="-122"/>
                          <a:cs typeface="+mn-cs"/>
                        </a:rPr>
                        <a:t>，但覆盖所有主要内容。</a:t>
                      </a:r>
                      <a:r>
                        <a:rPr lang="en-US" altLang="zh-CN" sz="1400" kern="1200" dirty="0">
                          <a:solidFill>
                            <a:schemeClr val="dk1"/>
                          </a:solidFill>
                          <a:latin typeface="黑体" panose="02010609060101010101" pitchFamily="49" charset="-122"/>
                          <a:ea typeface="黑体" panose="02010609060101010101" pitchFamily="49" charset="-122"/>
                          <a:cs typeface="+mn-cs"/>
                        </a:rPr>
                        <a:t>——</a:t>
                      </a:r>
                      <a:r>
                        <a:rPr lang="zh-CN" altLang="en-US" sz="1400" kern="1200" dirty="0">
                          <a:solidFill>
                            <a:schemeClr val="dk1"/>
                          </a:solidFill>
                          <a:latin typeface="黑体" panose="02010609060101010101" pitchFamily="49" charset="-122"/>
                          <a:ea typeface="黑体" panose="02010609060101010101" pitchFamily="49" charset="-122"/>
                          <a:cs typeface="+mn-cs"/>
                        </a:rPr>
                        <a:t>应用的语法结构和词汇能满足任务的要求。</a:t>
                      </a:r>
                      <a:r>
                        <a:rPr lang="en-US" altLang="zh-CN" sz="1400" kern="1200" dirty="0">
                          <a:solidFill>
                            <a:schemeClr val="dk1"/>
                          </a:solidFill>
                          <a:latin typeface="黑体" panose="02010609060101010101" pitchFamily="49" charset="-122"/>
                          <a:ea typeface="黑体" panose="02010609060101010101" pitchFamily="49" charset="-122"/>
                          <a:cs typeface="+mn-cs"/>
                        </a:rPr>
                        <a:t>——</a:t>
                      </a:r>
                      <a:r>
                        <a:rPr lang="zh-CN" altLang="en-US" sz="1400" kern="1200" dirty="0">
                          <a:solidFill>
                            <a:schemeClr val="dk1"/>
                          </a:solidFill>
                          <a:latin typeface="黑体" panose="02010609060101010101" pitchFamily="49" charset="-122"/>
                          <a:ea typeface="黑体" panose="02010609060101010101" pitchFamily="49" charset="-122"/>
                          <a:cs typeface="+mn-cs"/>
                        </a:rPr>
                        <a:t>有一些</a:t>
                      </a:r>
                      <a:r>
                        <a:rPr lang="zh-CN" altLang="en-US" sz="1400" b="1" kern="1200" dirty="0">
                          <a:solidFill>
                            <a:schemeClr val="accent2">
                              <a:lumMod val="75000"/>
                            </a:schemeClr>
                          </a:solidFill>
                          <a:latin typeface="黑体" panose="02010609060101010101" pitchFamily="49" charset="-122"/>
                          <a:ea typeface="黑体" panose="02010609060101010101" pitchFamily="49" charset="-122"/>
                          <a:cs typeface="+mn-cs"/>
                        </a:rPr>
                        <a:t>语法结构或词汇方面的错误</a:t>
                      </a:r>
                      <a:r>
                        <a:rPr lang="zh-CN" altLang="en-US" sz="1400" kern="1200" dirty="0">
                          <a:solidFill>
                            <a:schemeClr val="dk1"/>
                          </a:solidFill>
                          <a:latin typeface="黑体" panose="02010609060101010101" pitchFamily="49" charset="-122"/>
                          <a:ea typeface="黑体" panose="02010609060101010101" pitchFamily="49" charset="-122"/>
                          <a:cs typeface="+mn-cs"/>
                        </a:rPr>
                        <a:t>，但不影响理解。</a:t>
                      </a:r>
                      <a:r>
                        <a:rPr lang="en-US" altLang="zh-CN" sz="1400" kern="1200" dirty="0">
                          <a:solidFill>
                            <a:schemeClr val="dk1"/>
                          </a:solidFill>
                          <a:latin typeface="黑体" panose="02010609060101010101" pitchFamily="49" charset="-122"/>
                          <a:ea typeface="黑体" panose="02010609060101010101" pitchFamily="49" charset="-122"/>
                          <a:cs typeface="+mn-cs"/>
                        </a:rPr>
                        <a:t>——</a:t>
                      </a:r>
                      <a:r>
                        <a:rPr lang="zh-CN" altLang="en-US" sz="1400" kern="1200" dirty="0">
                          <a:solidFill>
                            <a:schemeClr val="dk1"/>
                          </a:solidFill>
                          <a:latin typeface="黑体" panose="02010609060101010101" pitchFamily="49" charset="-122"/>
                          <a:ea typeface="黑体" panose="02010609060101010101" pitchFamily="49" charset="-122"/>
                          <a:cs typeface="+mn-cs"/>
                        </a:rPr>
                        <a:t>应用简单的语句间连接成分，使全文内容连贯。整体而言，</a:t>
                      </a:r>
                      <a:r>
                        <a:rPr lang="zh-CN" altLang="en-US" sz="1400" b="1" kern="1200" dirty="0">
                          <a:solidFill>
                            <a:schemeClr val="accent2">
                              <a:lumMod val="75000"/>
                            </a:schemeClr>
                          </a:solidFill>
                          <a:latin typeface="黑体" panose="02010609060101010101" pitchFamily="49" charset="-122"/>
                          <a:ea typeface="黑体" panose="02010609060101010101" pitchFamily="49" charset="-122"/>
                          <a:cs typeface="+mn-cs"/>
                        </a:rPr>
                        <a:t>基本</a:t>
                      </a:r>
                      <a:r>
                        <a:rPr lang="zh-CN" altLang="en-US" sz="1400" kern="1200" dirty="0">
                          <a:solidFill>
                            <a:schemeClr val="dk1"/>
                          </a:solidFill>
                          <a:latin typeface="黑体" panose="02010609060101010101" pitchFamily="49" charset="-122"/>
                          <a:ea typeface="黑体" panose="02010609060101010101" pitchFamily="49" charset="-122"/>
                          <a:cs typeface="+mn-cs"/>
                        </a:rPr>
                        <a:t>达到了预期的写作目的。</a:t>
                      </a:r>
                    </a:p>
                  </a:txBody>
                  <a:tcPr>
                    <a:solidFill>
                      <a:schemeClr val="accent4">
                        <a:lumMod val="20000"/>
                        <a:lumOff val="80000"/>
                      </a:schemeClr>
                    </a:solidFill>
                  </a:tcPr>
                </a:tc>
                <a:extLst>
                  <a:ext uri="{0D108BD9-81ED-4DB2-BD59-A6C34878D82A}">
                    <a16:rowId xmlns:a16="http://schemas.microsoft.com/office/drawing/2014/main" val="3233791372"/>
                  </a:ext>
                </a:extLst>
              </a:tr>
              <a:tr h="860440">
                <a:tc>
                  <a:txBody>
                    <a:bodyPr/>
                    <a:lstStyle/>
                    <a:p>
                      <a:pPr algn="ctr"/>
                      <a:r>
                        <a:rPr lang="zh-CN" altLang="en-US" dirty="0">
                          <a:latin typeface="黑体" panose="02010609060101010101" pitchFamily="49" charset="-122"/>
                          <a:ea typeface="黑体" panose="02010609060101010101" pitchFamily="49" charset="-122"/>
                        </a:rPr>
                        <a:t>第二档</a:t>
                      </a:r>
                      <a:endParaRPr lang="en-US" altLang="zh-CN" dirty="0">
                        <a:latin typeface="黑体" panose="02010609060101010101" pitchFamily="49" charset="-122"/>
                        <a:ea typeface="黑体" panose="02010609060101010101" pitchFamily="49" charset="-122"/>
                      </a:endParaRPr>
                    </a:p>
                    <a:p>
                      <a:pPr algn="ctr"/>
                      <a:r>
                        <a:rPr lang="zh-CN" altLang="en-US" dirty="0">
                          <a:latin typeface="黑体" panose="02010609060101010101" pitchFamily="49" charset="-122"/>
                          <a:ea typeface="黑体" panose="02010609060101010101" pitchFamily="49" charset="-122"/>
                        </a:rPr>
                        <a:t>（</a:t>
                      </a:r>
                      <a:r>
                        <a:rPr lang="en-US" altLang="zh-CN" dirty="0">
                          <a:latin typeface="黑体" panose="02010609060101010101" pitchFamily="49" charset="-122"/>
                          <a:ea typeface="黑体" panose="02010609060101010101" pitchFamily="49" charset="-122"/>
                        </a:rPr>
                        <a:t>4-6</a:t>
                      </a:r>
                      <a:r>
                        <a:rPr lang="zh-CN" altLang="en-US" dirty="0">
                          <a:latin typeface="黑体" panose="02010609060101010101" pitchFamily="49" charset="-122"/>
                          <a:ea typeface="黑体" panose="02010609060101010101" pitchFamily="49" charset="-122"/>
                        </a:rPr>
                        <a:t>分）</a:t>
                      </a:r>
                    </a:p>
                    <a:p>
                      <a:endParaRPr lang="zh-CN" altLang="en-US" dirty="0"/>
                    </a:p>
                  </a:txBody>
                  <a:tcPr>
                    <a:solidFill>
                      <a:schemeClr val="accent4">
                        <a:lumMod val="20000"/>
                        <a:lumOff val="80000"/>
                      </a:schemeClr>
                    </a:solidFill>
                  </a:tcPr>
                </a:tc>
                <a:tc>
                  <a:txBody>
                    <a:bodyPr/>
                    <a:lstStyle/>
                    <a:p>
                      <a:r>
                        <a:rPr lang="zh-CN" altLang="en-US" sz="1400" b="1" dirty="0">
                          <a:solidFill>
                            <a:schemeClr val="accent2">
                              <a:lumMod val="75000"/>
                            </a:schemeClr>
                          </a:solidFill>
                          <a:latin typeface="黑体" panose="02010609060101010101" pitchFamily="49" charset="-122"/>
                          <a:ea typeface="黑体" panose="02010609060101010101" pitchFamily="49" charset="-122"/>
                        </a:rPr>
                        <a:t>未适当完成</a:t>
                      </a:r>
                      <a:r>
                        <a:rPr lang="zh-CN" altLang="en-US" sz="1400" dirty="0">
                          <a:latin typeface="黑体" panose="02010609060101010101" pitchFamily="49" charset="-122"/>
                          <a:ea typeface="黑体" panose="02010609060101010101" pitchFamily="49" charset="-122"/>
                        </a:rPr>
                        <a:t>试题规定的任务。</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漏掉或未描述清楚一些主要内容</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写了</a:t>
                      </a:r>
                      <a:r>
                        <a:rPr lang="zh-CN" altLang="en-US" sz="1400" b="1" dirty="0">
                          <a:solidFill>
                            <a:schemeClr val="accent2">
                              <a:lumMod val="75000"/>
                            </a:schemeClr>
                          </a:solidFill>
                          <a:latin typeface="黑体" panose="02010609060101010101" pitchFamily="49" charset="-122"/>
                          <a:ea typeface="黑体" panose="02010609060101010101" pitchFamily="49" charset="-122"/>
                        </a:rPr>
                        <a:t>一些无关内容</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语法结构单调、词汇项目</a:t>
                      </a:r>
                      <a:r>
                        <a:rPr lang="zh-CN" altLang="en-US" sz="1400" b="1" dirty="0">
                          <a:solidFill>
                            <a:schemeClr val="accent2">
                              <a:lumMod val="75000"/>
                            </a:schemeClr>
                          </a:solidFill>
                          <a:latin typeface="黑体" panose="02010609060101010101" pitchFamily="49" charset="-122"/>
                          <a:ea typeface="黑体" panose="02010609060101010101" pitchFamily="49" charset="-122"/>
                        </a:rPr>
                        <a:t>有限</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有一些语法结构或词汇方面的</a:t>
                      </a:r>
                      <a:r>
                        <a:rPr lang="zh-CN" altLang="en-US" sz="1400" b="1" dirty="0">
                          <a:solidFill>
                            <a:schemeClr val="accent2">
                              <a:lumMod val="75000"/>
                            </a:schemeClr>
                          </a:solidFill>
                          <a:latin typeface="黑体" panose="02010609060101010101" pitchFamily="49" charset="-122"/>
                          <a:ea typeface="黑体" panose="02010609060101010101" pitchFamily="49" charset="-122"/>
                        </a:rPr>
                        <a:t>错误</a:t>
                      </a:r>
                      <a:r>
                        <a:rPr lang="zh-CN" altLang="en-US" sz="1400" dirty="0">
                          <a:latin typeface="黑体" panose="02010609060101010101" pitchFamily="49" charset="-122"/>
                          <a:ea typeface="黑体" panose="02010609060101010101" pitchFamily="49" charset="-122"/>
                        </a:rPr>
                        <a:t>，</a:t>
                      </a:r>
                      <a:r>
                        <a:rPr lang="zh-CN" altLang="en-US" sz="1400" b="1" dirty="0">
                          <a:solidFill>
                            <a:schemeClr val="accent2">
                              <a:lumMod val="75000"/>
                            </a:schemeClr>
                          </a:solidFill>
                          <a:latin typeface="黑体" panose="02010609060101010101" pitchFamily="49" charset="-122"/>
                          <a:ea typeface="黑体" panose="02010609060101010101" pitchFamily="49" charset="-122"/>
                        </a:rPr>
                        <a:t>影响了对写作内容的理解</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a:t>
                      </a:r>
                      <a:r>
                        <a:rPr lang="zh-CN" altLang="en-US" sz="1400" b="1" dirty="0">
                          <a:solidFill>
                            <a:schemeClr val="accent2">
                              <a:lumMod val="75000"/>
                            </a:schemeClr>
                          </a:solidFill>
                          <a:latin typeface="黑体" panose="02010609060101010101" pitchFamily="49" charset="-122"/>
                          <a:ea typeface="黑体" panose="02010609060101010101" pitchFamily="49" charset="-122"/>
                        </a:rPr>
                        <a:t>较少</a:t>
                      </a:r>
                      <a:r>
                        <a:rPr lang="zh-CN" altLang="en-US" sz="1400" dirty="0">
                          <a:latin typeface="黑体" panose="02010609060101010101" pitchFamily="49" charset="-122"/>
                          <a:ea typeface="黑体" panose="02010609060101010101" pitchFamily="49" charset="-122"/>
                        </a:rPr>
                        <a:t>使用语句间的连接成分，内容</a:t>
                      </a:r>
                      <a:r>
                        <a:rPr lang="zh-CN" altLang="en-US" sz="1400" b="1" dirty="0">
                          <a:solidFill>
                            <a:schemeClr val="accent2">
                              <a:lumMod val="75000"/>
                            </a:schemeClr>
                          </a:solidFill>
                          <a:latin typeface="黑体" panose="02010609060101010101" pitchFamily="49" charset="-122"/>
                          <a:ea typeface="黑体" panose="02010609060101010101" pitchFamily="49" charset="-122"/>
                        </a:rPr>
                        <a:t>缺少连贯性</a:t>
                      </a:r>
                      <a:r>
                        <a:rPr lang="zh-CN" altLang="en-US" sz="1400" dirty="0">
                          <a:latin typeface="黑体" panose="02010609060101010101" pitchFamily="49" charset="-122"/>
                          <a:ea typeface="黑体" panose="02010609060101010101" pitchFamily="49" charset="-122"/>
                        </a:rPr>
                        <a:t>。</a:t>
                      </a:r>
                      <a:r>
                        <a:rPr lang="zh-CN" altLang="en-US" sz="1400" b="1" dirty="0">
                          <a:solidFill>
                            <a:schemeClr val="accent2">
                              <a:lumMod val="75000"/>
                            </a:schemeClr>
                          </a:solidFill>
                          <a:latin typeface="黑体" panose="02010609060101010101" pitchFamily="49" charset="-122"/>
                          <a:ea typeface="黑体" panose="02010609060101010101" pitchFamily="49" charset="-122"/>
                        </a:rPr>
                        <a:t>信息未能清楚地传达给读者</a:t>
                      </a:r>
                      <a:r>
                        <a:rPr lang="zh-CN" altLang="en-US" sz="1400" dirty="0">
                          <a:latin typeface="黑体" panose="02010609060101010101" pitchFamily="49" charset="-122"/>
                          <a:ea typeface="黑体" panose="02010609060101010101" pitchFamily="49" charset="-122"/>
                        </a:rPr>
                        <a:t>。</a:t>
                      </a:r>
                    </a:p>
                  </a:txBody>
                  <a:tcPr>
                    <a:solidFill>
                      <a:schemeClr val="accent4">
                        <a:lumMod val="20000"/>
                        <a:lumOff val="80000"/>
                      </a:schemeClr>
                    </a:solidFill>
                  </a:tcPr>
                </a:tc>
                <a:extLst>
                  <a:ext uri="{0D108BD9-81ED-4DB2-BD59-A6C34878D82A}">
                    <a16:rowId xmlns:a16="http://schemas.microsoft.com/office/drawing/2014/main" val="3123730957"/>
                  </a:ext>
                </a:extLst>
              </a:tr>
              <a:tr h="860440">
                <a:tc>
                  <a:txBody>
                    <a:bodyPr/>
                    <a:lstStyle/>
                    <a:p>
                      <a:pPr algn="ctr"/>
                      <a:r>
                        <a:rPr lang="zh-CN" altLang="en-US" dirty="0">
                          <a:latin typeface="黑体" panose="02010609060101010101" pitchFamily="49" charset="-122"/>
                          <a:ea typeface="黑体" panose="02010609060101010101" pitchFamily="49" charset="-122"/>
                        </a:rPr>
                        <a:t>第一档</a:t>
                      </a:r>
                      <a:endParaRPr lang="en-US" altLang="zh-CN" dirty="0">
                        <a:latin typeface="黑体" panose="02010609060101010101" pitchFamily="49" charset="-122"/>
                        <a:ea typeface="黑体" panose="02010609060101010101" pitchFamily="49" charset="-122"/>
                      </a:endParaRPr>
                    </a:p>
                    <a:p>
                      <a:pPr algn="ctr"/>
                      <a:r>
                        <a:rPr lang="zh-CN" altLang="en-US" dirty="0">
                          <a:latin typeface="黑体" panose="02010609060101010101" pitchFamily="49" charset="-122"/>
                          <a:ea typeface="黑体" panose="02010609060101010101" pitchFamily="49" charset="-122"/>
                        </a:rPr>
                        <a:t>（</a:t>
                      </a:r>
                      <a:r>
                        <a:rPr lang="en-US" altLang="zh-CN" dirty="0">
                          <a:latin typeface="黑体" panose="02010609060101010101" pitchFamily="49" charset="-122"/>
                          <a:ea typeface="黑体" panose="02010609060101010101" pitchFamily="49" charset="-122"/>
                        </a:rPr>
                        <a:t>1-3</a:t>
                      </a:r>
                      <a:r>
                        <a:rPr lang="zh-CN" altLang="en-US" dirty="0">
                          <a:latin typeface="黑体" panose="02010609060101010101" pitchFamily="49" charset="-122"/>
                          <a:ea typeface="黑体" panose="02010609060101010101" pitchFamily="49" charset="-122"/>
                        </a:rPr>
                        <a:t>分）</a:t>
                      </a:r>
                    </a:p>
                    <a:p>
                      <a:pPr algn="ctr"/>
                      <a:endParaRPr lang="zh-CN" altLang="en-US" dirty="0">
                        <a:latin typeface="黑体" panose="02010609060101010101" pitchFamily="49" charset="-122"/>
                        <a:ea typeface="黑体" panose="02010609060101010101" pitchFamily="49" charset="-122"/>
                      </a:endParaRPr>
                    </a:p>
                  </a:txBody>
                  <a:tcPr>
                    <a:solidFill>
                      <a:schemeClr val="accent4">
                        <a:lumMod val="20000"/>
                        <a:lumOff val="80000"/>
                      </a:schemeClr>
                    </a:solidFill>
                  </a:tcPr>
                </a:tc>
                <a:tc>
                  <a:txBody>
                    <a:bodyPr/>
                    <a:lstStyle/>
                    <a:p>
                      <a:r>
                        <a:rPr lang="zh-CN" altLang="en-US" sz="1400" b="1" dirty="0">
                          <a:solidFill>
                            <a:schemeClr val="accent2">
                              <a:lumMod val="75000"/>
                            </a:schemeClr>
                          </a:solidFill>
                          <a:latin typeface="黑体" panose="02010609060101010101" pitchFamily="49" charset="-122"/>
                          <a:ea typeface="黑体" panose="02010609060101010101" pitchFamily="49" charset="-122"/>
                        </a:rPr>
                        <a:t>未完成</a:t>
                      </a:r>
                      <a:r>
                        <a:rPr lang="zh-CN" altLang="en-US" sz="1400" dirty="0">
                          <a:latin typeface="黑体" panose="02010609060101010101" pitchFamily="49" charset="-122"/>
                          <a:ea typeface="黑体" panose="02010609060101010101" pitchFamily="49" charset="-122"/>
                        </a:rPr>
                        <a:t>试题规定的任务。</a:t>
                      </a:r>
                      <a:r>
                        <a:rPr lang="en-US" altLang="zh-CN" sz="1400" dirty="0">
                          <a:latin typeface="黑体" panose="02010609060101010101" pitchFamily="49" charset="-122"/>
                          <a:ea typeface="黑体" panose="02010609060101010101" pitchFamily="49" charset="-122"/>
                        </a:rPr>
                        <a:t>——</a:t>
                      </a:r>
                      <a:r>
                        <a:rPr lang="zh-CN" altLang="en-US" sz="1400" b="1" dirty="0">
                          <a:solidFill>
                            <a:schemeClr val="accent2">
                              <a:lumMod val="75000"/>
                            </a:schemeClr>
                          </a:solidFill>
                          <a:latin typeface="黑体" panose="02010609060101010101" pitchFamily="49" charset="-122"/>
                          <a:ea typeface="黑体" panose="02010609060101010101" pitchFamily="49" charset="-122"/>
                        </a:rPr>
                        <a:t>明显遗漏了主要内容</a:t>
                      </a:r>
                      <a:r>
                        <a:rPr lang="zh-CN" altLang="en-US" sz="1400" dirty="0">
                          <a:latin typeface="黑体" panose="02010609060101010101" pitchFamily="49" charset="-122"/>
                          <a:ea typeface="黑体" panose="02010609060101010101" pitchFamily="49" charset="-122"/>
                        </a:rPr>
                        <a:t>，写了一些无关内容，原因可能是</a:t>
                      </a:r>
                      <a:r>
                        <a:rPr lang="zh-CN" altLang="en-US" sz="1400" b="1" dirty="0">
                          <a:solidFill>
                            <a:schemeClr val="accent2">
                              <a:lumMod val="75000"/>
                            </a:schemeClr>
                          </a:solidFill>
                          <a:latin typeface="黑体" panose="02010609060101010101" pitchFamily="49" charset="-122"/>
                          <a:ea typeface="黑体" panose="02010609060101010101" pitchFamily="49" charset="-122"/>
                        </a:rPr>
                        <a:t>未理解试题要求</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语法结构单调、词汇项目</a:t>
                      </a:r>
                      <a:r>
                        <a:rPr lang="zh-CN" altLang="en-US" sz="1400" b="1" dirty="0">
                          <a:solidFill>
                            <a:schemeClr val="accent2">
                              <a:lumMod val="75000"/>
                            </a:schemeClr>
                          </a:solidFill>
                          <a:latin typeface="黑体" panose="02010609060101010101" pitchFamily="49" charset="-122"/>
                          <a:ea typeface="黑体" panose="02010609060101010101" pitchFamily="49" charset="-122"/>
                        </a:rPr>
                        <a:t>有限</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较多语法结构或词汇方面的</a:t>
                      </a:r>
                      <a:r>
                        <a:rPr lang="zh-CN" altLang="en-US" sz="1400" b="1" dirty="0">
                          <a:solidFill>
                            <a:schemeClr val="accent2">
                              <a:lumMod val="75000"/>
                            </a:schemeClr>
                          </a:solidFill>
                          <a:latin typeface="黑体" panose="02010609060101010101" pitchFamily="49" charset="-122"/>
                          <a:ea typeface="黑体" panose="02010609060101010101" pitchFamily="49" charset="-122"/>
                        </a:rPr>
                        <a:t>错误，影响对写作内容的理解</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a:t>
                      </a:r>
                      <a:r>
                        <a:rPr lang="zh-CN" altLang="en-US" sz="1400" b="1" dirty="0">
                          <a:solidFill>
                            <a:schemeClr val="accent2">
                              <a:lumMod val="75000"/>
                            </a:schemeClr>
                          </a:solidFill>
                          <a:latin typeface="黑体" panose="02010609060101010101" pitchFamily="49" charset="-122"/>
                          <a:ea typeface="黑体" panose="02010609060101010101" pitchFamily="49" charset="-122"/>
                        </a:rPr>
                        <a:t>缺乏</a:t>
                      </a:r>
                      <a:r>
                        <a:rPr lang="zh-CN" altLang="en-US" sz="1400" dirty="0">
                          <a:latin typeface="黑体" panose="02010609060101010101" pitchFamily="49" charset="-122"/>
                          <a:ea typeface="黑体" panose="02010609060101010101" pitchFamily="49" charset="-122"/>
                        </a:rPr>
                        <a:t>语句间的连接成分，</a:t>
                      </a:r>
                      <a:r>
                        <a:rPr lang="zh-CN" altLang="en-US" sz="1400" b="1" dirty="0">
                          <a:solidFill>
                            <a:schemeClr val="accent2">
                              <a:lumMod val="75000"/>
                            </a:schemeClr>
                          </a:solidFill>
                          <a:latin typeface="黑体" panose="02010609060101010101" pitchFamily="49" charset="-122"/>
                          <a:ea typeface="黑体" panose="02010609060101010101" pitchFamily="49" charset="-122"/>
                        </a:rPr>
                        <a:t>内容不连贯</a:t>
                      </a:r>
                      <a:r>
                        <a:rPr lang="zh-CN" altLang="en-US" sz="1400" dirty="0">
                          <a:latin typeface="黑体" panose="02010609060101010101" pitchFamily="49" charset="-122"/>
                          <a:ea typeface="黑体" panose="02010609060101010101" pitchFamily="49" charset="-122"/>
                        </a:rPr>
                        <a:t>。</a:t>
                      </a:r>
                      <a:r>
                        <a:rPr lang="zh-CN" altLang="en-US" sz="1400" b="1" dirty="0">
                          <a:solidFill>
                            <a:schemeClr val="accent2">
                              <a:lumMod val="75000"/>
                            </a:schemeClr>
                          </a:solidFill>
                          <a:latin typeface="黑体" panose="02010609060101010101" pitchFamily="49" charset="-122"/>
                          <a:ea typeface="黑体" panose="02010609060101010101" pitchFamily="49" charset="-122"/>
                        </a:rPr>
                        <a:t>信息未能传达给读者。</a:t>
                      </a:r>
                    </a:p>
                  </a:txBody>
                  <a:tcPr>
                    <a:solidFill>
                      <a:schemeClr val="accent4">
                        <a:lumMod val="20000"/>
                        <a:lumOff val="80000"/>
                      </a:schemeClr>
                    </a:solidFill>
                  </a:tcPr>
                </a:tc>
                <a:extLst>
                  <a:ext uri="{0D108BD9-81ED-4DB2-BD59-A6C34878D82A}">
                    <a16:rowId xmlns:a16="http://schemas.microsoft.com/office/drawing/2014/main" val="3913759458"/>
                  </a:ext>
                </a:extLst>
              </a:tr>
              <a:tr h="602308">
                <a:tc>
                  <a:txBody>
                    <a:bodyPr/>
                    <a:lstStyle/>
                    <a:p>
                      <a:pPr algn="ctr"/>
                      <a:r>
                        <a:rPr lang="en-US" altLang="zh-CN" dirty="0">
                          <a:latin typeface="黑体" panose="02010609060101010101" pitchFamily="49" charset="-122"/>
                          <a:ea typeface="黑体" panose="02010609060101010101" pitchFamily="49" charset="-122"/>
                        </a:rPr>
                        <a:t>0</a:t>
                      </a:r>
                      <a:r>
                        <a:rPr lang="zh-CN" altLang="en-US" dirty="0">
                          <a:latin typeface="黑体" panose="02010609060101010101" pitchFamily="49" charset="-122"/>
                          <a:ea typeface="黑体" panose="02010609060101010101" pitchFamily="49" charset="-122"/>
                        </a:rPr>
                        <a:t>分</a:t>
                      </a:r>
                      <a:endParaRPr lang="en-US" altLang="zh-CN" dirty="0">
                        <a:latin typeface="黑体" panose="02010609060101010101" pitchFamily="49" charset="-122"/>
                        <a:ea typeface="黑体" panose="02010609060101010101" pitchFamily="49" charset="-122"/>
                      </a:endParaRPr>
                    </a:p>
                    <a:p>
                      <a:pPr algn="ctr"/>
                      <a:r>
                        <a:rPr lang="zh-CN" altLang="en-US" dirty="0">
                          <a:latin typeface="黑体" panose="02010609060101010101" pitchFamily="49" charset="-122"/>
                          <a:ea typeface="黑体" panose="02010609060101010101" pitchFamily="49" charset="-122"/>
                        </a:rPr>
                        <a:t>（慎打）</a:t>
                      </a:r>
                    </a:p>
                  </a:txBody>
                  <a:tcPr>
                    <a:solidFill>
                      <a:schemeClr val="accent4">
                        <a:lumMod val="20000"/>
                        <a:lumOff val="80000"/>
                      </a:schemeClr>
                    </a:solidFill>
                  </a:tcPr>
                </a:tc>
                <a:tc>
                  <a:txBody>
                    <a:bodyPr/>
                    <a:lstStyle/>
                    <a:p>
                      <a:r>
                        <a:rPr lang="zh-CN" altLang="en-US" sz="1400" dirty="0">
                          <a:latin typeface="黑体" panose="02010609060101010101" pitchFamily="49" charset="-122"/>
                          <a:ea typeface="黑体" panose="02010609060101010101" pitchFamily="49" charset="-122"/>
                        </a:rPr>
                        <a:t>未能传达给读者任何信息；内容太少，无法评判；写的内容均与所要求的内容无关或所写内容无法看清。</a:t>
                      </a:r>
                    </a:p>
                  </a:txBody>
                  <a:tcPr>
                    <a:solidFill>
                      <a:schemeClr val="accent4">
                        <a:lumMod val="20000"/>
                        <a:lumOff val="80000"/>
                      </a:schemeClr>
                    </a:solidFill>
                  </a:tcPr>
                </a:tc>
                <a:extLst>
                  <a:ext uri="{0D108BD9-81ED-4DB2-BD59-A6C34878D82A}">
                    <a16:rowId xmlns:a16="http://schemas.microsoft.com/office/drawing/2014/main" val="3220492282"/>
                  </a:ext>
                </a:extLst>
              </a:tr>
            </a:tbl>
          </a:graphicData>
        </a:graphic>
      </p:graphicFrame>
    </p:spTree>
    <p:extLst>
      <p:ext uri="{BB962C8B-B14F-4D97-AF65-F5344CB8AC3E}">
        <p14:creationId xmlns:p14="http://schemas.microsoft.com/office/powerpoint/2010/main" val="81555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DE55E4-837A-4EAB-AC63-A4B6E91D1E1F}"/>
              </a:ext>
            </a:extLst>
          </p:cNvPr>
          <p:cNvSpPr>
            <a:spLocks noGrp="1"/>
          </p:cNvSpPr>
          <p:nvPr>
            <p:ph type="title"/>
          </p:nvPr>
        </p:nvSpPr>
        <p:spPr/>
        <p:txBody>
          <a:bodyPr/>
          <a:lstStyle/>
          <a:p>
            <a:r>
              <a:rPr lang="zh-CN" altLang="en-US" b="1" dirty="0">
                <a:solidFill>
                  <a:schemeClr val="tx1"/>
                </a:solidFill>
                <a:latin typeface="+mn-ea"/>
                <a:ea typeface="+mn-ea"/>
              </a:rPr>
              <a:t>写作步骤</a:t>
            </a:r>
            <a:endParaRPr lang="zh-CN" altLang="en-US" dirty="0"/>
          </a:p>
        </p:txBody>
      </p:sp>
      <p:sp>
        <p:nvSpPr>
          <p:cNvPr id="3" name="内容占位符 2">
            <a:extLst>
              <a:ext uri="{FF2B5EF4-FFF2-40B4-BE49-F238E27FC236}">
                <a16:creationId xmlns:a16="http://schemas.microsoft.com/office/drawing/2014/main" id="{BC8C1449-C17F-427B-A9F0-B3AC4BB447D8}"/>
              </a:ext>
            </a:extLst>
          </p:cNvPr>
          <p:cNvSpPr>
            <a:spLocks noGrp="1"/>
          </p:cNvSpPr>
          <p:nvPr>
            <p:ph idx="1"/>
          </p:nvPr>
        </p:nvSpPr>
        <p:spPr>
          <a:xfrm>
            <a:off x="1127760" y="1681247"/>
            <a:ext cx="10058400" cy="947538"/>
          </a:xfrm>
        </p:spPr>
        <p:txBody>
          <a:bodyPr>
            <a:noAutofit/>
          </a:bodyPr>
          <a:lstStyle/>
          <a:p>
            <a:pPr>
              <a:lnSpc>
                <a:spcPct val="100000"/>
              </a:lnSpc>
              <a:spcBef>
                <a:spcPts val="0"/>
              </a:spcBef>
              <a:spcAft>
                <a:spcPts val="0"/>
              </a:spcAft>
              <a:buFont typeface="Wingdings" panose="05000000000000000000" pitchFamily="2" charset="2"/>
              <a:buChar char="Ø"/>
            </a:pPr>
            <a:r>
              <a:rPr lang="zh-CN" altLang="en-US" sz="2400" b="1" dirty="0">
                <a:solidFill>
                  <a:schemeClr val="accent2">
                    <a:lumMod val="75000"/>
                  </a:schemeClr>
                </a:solidFill>
                <a:latin typeface="+mn-ea"/>
              </a:rPr>
              <a:t>审题</a:t>
            </a:r>
            <a:endParaRPr lang="en-US" altLang="zh-CN" sz="2400" b="1" dirty="0">
              <a:solidFill>
                <a:schemeClr val="accent2">
                  <a:lumMod val="75000"/>
                </a:schemeClr>
              </a:solidFill>
              <a:latin typeface="+mn-ea"/>
            </a:endParaRPr>
          </a:p>
          <a:p>
            <a:pPr marL="0" indent="0">
              <a:lnSpc>
                <a:spcPct val="100000"/>
              </a:lnSpc>
              <a:spcBef>
                <a:spcPts val="0"/>
              </a:spcBef>
              <a:spcAft>
                <a:spcPts val="0"/>
              </a:spcAft>
              <a:buNone/>
            </a:pPr>
            <a:r>
              <a:rPr lang="zh-CN" altLang="en-US" sz="2400" b="1" dirty="0">
                <a:latin typeface="+mn-ea"/>
              </a:rPr>
              <a:t>  </a:t>
            </a:r>
            <a:r>
              <a:rPr lang="zh-CN" altLang="en-US" dirty="0">
                <a:latin typeface="+mn-ea"/>
              </a:rPr>
              <a:t>文体、人称及身份、时态、要点</a:t>
            </a:r>
            <a:endParaRPr lang="en-US" altLang="zh-CN" dirty="0">
              <a:latin typeface="+mn-ea"/>
            </a:endParaRPr>
          </a:p>
          <a:p>
            <a:endParaRPr lang="zh-CN" altLang="en-US" sz="2400" dirty="0"/>
          </a:p>
        </p:txBody>
      </p:sp>
      <p:sp>
        <p:nvSpPr>
          <p:cNvPr id="7" name="内容占位符 2">
            <a:extLst>
              <a:ext uri="{FF2B5EF4-FFF2-40B4-BE49-F238E27FC236}">
                <a16:creationId xmlns:a16="http://schemas.microsoft.com/office/drawing/2014/main" id="{E42F4C97-FD94-4646-A3AE-4EC6F107D58B}"/>
              </a:ext>
            </a:extLst>
          </p:cNvPr>
          <p:cNvSpPr txBox="1">
            <a:spLocks/>
          </p:cNvSpPr>
          <p:nvPr/>
        </p:nvSpPr>
        <p:spPr>
          <a:xfrm>
            <a:off x="6396990" y="5229212"/>
            <a:ext cx="5467350" cy="1549324"/>
          </a:xfrm>
          <a:prstGeom prst="rect">
            <a:avLst/>
          </a:prstGeom>
          <a:no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10000"/>
              </a:lnSpc>
              <a:buNone/>
            </a:pPr>
            <a:endParaRPr lang="en-US" altLang="zh-CN" sz="2000" dirty="0">
              <a:solidFill>
                <a:schemeClr val="tx1"/>
              </a:solidFill>
              <a:latin typeface="+mn-ea"/>
            </a:endParaRPr>
          </a:p>
        </p:txBody>
      </p:sp>
      <p:sp>
        <p:nvSpPr>
          <p:cNvPr id="8" name="内容占位符 2">
            <a:extLst>
              <a:ext uri="{FF2B5EF4-FFF2-40B4-BE49-F238E27FC236}">
                <a16:creationId xmlns:a16="http://schemas.microsoft.com/office/drawing/2014/main" id="{57729BD4-4C8E-485C-9316-2AD128AF6EA2}"/>
              </a:ext>
            </a:extLst>
          </p:cNvPr>
          <p:cNvSpPr txBox="1">
            <a:spLocks/>
          </p:cNvSpPr>
          <p:nvPr/>
        </p:nvSpPr>
        <p:spPr>
          <a:xfrm>
            <a:off x="5265420" y="489849"/>
            <a:ext cx="9799320" cy="109928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zh-CN" altLang="en-US" dirty="0">
              <a:latin typeface="+mn-ea"/>
            </a:endParaRPr>
          </a:p>
        </p:txBody>
      </p:sp>
      <p:sp>
        <p:nvSpPr>
          <p:cNvPr id="9" name="内容占位符 2">
            <a:extLst>
              <a:ext uri="{FF2B5EF4-FFF2-40B4-BE49-F238E27FC236}">
                <a16:creationId xmlns:a16="http://schemas.microsoft.com/office/drawing/2014/main" id="{0EF84E33-8A21-4267-8DF6-0A2247865187}"/>
              </a:ext>
            </a:extLst>
          </p:cNvPr>
          <p:cNvSpPr txBox="1">
            <a:spLocks/>
          </p:cNvSpPr>
          <p:nvPr/>
        </p:nvSpPr>
        <p:spPr>
          <a:xfrm>
            <a:off x="1143000" y="2495928"/>
            <a:ext cx="10058400" cy="78522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00000"/>
              </a:lnSpc>
              <a:spcBef>
                <a:spcPts val="0"/>
              </a:spcBef>
              <a:spcAft>
                <a:spcPts val="0"/>
              </a:spcAft>
              <a:buFont typeface="Wingdings" panose="05000000000000000000" pitchFamily="2" charset="2"/>
              <a:buChar char="Ø"/>
            </a:pPr>
            <a:r>
              <a:rPr lang="zh-CN" altLang="en-US" sz="2400" b="1" dirty="0">
                <a:solidFill>
                  <a:schemeClr val="accent2">
                    <a:lumMod val="75000"/>
                  </a:schemeClr>
                </a:solidFill>
                <a:latin typeface="+mn-ea"/>
              </a:rPr>
              <a:t>列提纲</a:t>
            </a:r>
            <a:endParaRPr lang="en-US" altLang="zh-CN" sz="2400" b="1" dirty="0">
              <a:solidFill>
                <a:schemeClr val="accent2">
                  <a:lumMod val="75000"/>
                </a:schemeClr>
              </a:solidFill>
              <a:latin typeface="+mn-ea"/>
            </a:endParaRPr>
          </a:p>
          <a:p>
            <a:pPr marL="0" indent="0">
              <a:lnSpc>
                <a:spcPct val="100000"/>
              </a:lnSpc>
              <a:spcBef>
                <a:spcPts val="0"/>
              </a:spcBef>
              <a:spcAft>
                <a:spcPts val="0"/>
              </a:spcAft>
              <a:buFont typeface="Calibri" panose="020F0502020204030204" pitchFamily="34" charset="0"/>
              <a:buNone/>
            </a:pPr>
            <a:r>
              <a:rPr lang="zh-CN" altLang="en-US" dirty="0">
                <a:latin typeface="+mn-ea"/>
              </a:rPr>
              <a:t>  文章结构，段落划分，要点分布，衔接手段</a:t>
            </a:r>
            <a:endParaRPr lang="en-US" altLang="zh-CN" dirty="0">
              <a:latin typeface="+mn-ea"/>
            </a:endParaRPr>
          </a:p>
          <a:p>
            <a:endParaRPr lang="zh-CN" altLang="en-US" sz="2400" dirty="0"/>
          </a:p>
        </p:txBody>
      </p:sp>
      <p:sp>
        <p:nvSpPr>
          <p:cNvPr id="10" name="内容占位符 2">
            <a:extLst>
              <a:ext uri="{FF2B5EF4-FFF2-40B4-BE49-F238E27FC236}">
                <a16:creationId xmlns:a16="http://schemas.microsoft.com/office/drawing/2014/main" id="{816E617C-FB15-4CA6-908C-F7D96C6C9100}"/>
              </a:ext>
            </a:extLst>
          </p:cNvPr>
          <p:cNvSpPr txBox="1">
            <a:spLocks/>
          </p:cNvSpPr>
          <p:nvPr/>
        </p:nvSpPr>
        <p:spPr>
          <a:xfrm>
            <a:off x="1143000" y="4443988"/>
            <a:ext cx="10058400" cy="78522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Ø"/>
            </a:pPr>
            <a:r>
              <a:rPr lang="zh-CN" altLang="en-US" sz="2400" b="1" dirty="0">
                <a:solidFill>
                  <a:schemeClr val="accent2">
                    <a:lumMod val="75000"/>
                  </a:schemeClr>
                </a:solidFill>
                <a:latin typeface="+mn-ea"/>
              </a:rPr>
              <a:t>确定初稿</a:t>
            </a:r>
            <a:endParaRPr lang="en-US" altLang="zh-CN" sz="2400" b="1" dirty="0">
              <a:solidFill>
                <a:schemeClr val="accent2">
                  <a:lumMod val="75000"/>
                </a:schemeClr>
              </a:solidFill>
              <a:latin typeface="+mn-ea"/>
            </a:endParaRPr>
          </a:p>
          <a:p>
            <a:pPr marL="0" marR="0" lvl="0" indent="0" algn="l" defTabSz="457200" rtl="0" eaLnBrk="1" fontAlgn="auto" latinLnBrk="0" hangingPunct="1">
              <a:lnSpc>
                <a:spcPct val="110000"/>
              </a:lnSpc>
              <a:spcBef>
                <a:spcPts val="0"/>
              </a:spcBef>
              <a:spcAft>
                <a:spcPts val="0"/>
              </a:spcAft>
              <a:buClrTx/>
              <a:buSzTx/>
              <a:buFontTx/>
              <a:buNone/>
              <a:tabLst/>
              <a:defRPr/>
            </a:pPr>
            <a:r>
              <a:rPr kumimoji="0" lang="en-US" altLang="zh-CN" b="0" i="0" u="none" strike="noStrike" kern="1200" cap="none" spc="0" normalizeH="0" baseline="0" noProof="0" dirty="0">
                <a:ln>
                  <a:noFill/>
                </a:ln>
                <a:solidFill>
                  <a:srgbClr val="000000"/>
                </a:solidFill>
                <a:effectLst/>
                <a:uLnTx/>
                <a:uFillTx/>
                <a:latin typeface="+mn-ea"/>
                <a:cs typeface="Times New Roman" panose="02020603050405020304" pitchFamily="18" charset="0"/>
              </a:rPr>
              <a:t>  </a:t>
            </a:r>
            <a:r>
              <a:rPr kumimoji="0" lang="zh-CN" altLang="zh-CN" b="0" i="0" u="none" strike="noStrike" kern="1200" cap="none" spc="0" normalizeH="0" baseline="0" noProof="0" dirty="0">
                <a:ln>
                  <a:noFill/>
                </a:ln>
                <a:solidFill>
                  <a:srgbClr val="000000"/>
                </a:solidFill>
                <a:effectLst/>
                <a:uLnTx/>
                <a:uFillTx/>
                <a:latin typeface="+mn-ea"/>
                <a:cs typeface="Times New Roman" panose="02020603050405020304" pitchFamily="18" charset="0"/>
              </a:rPr>
              <a:t>连词成句，连句成章</a:t>
            </a:r>
            <a:r>
              <a:rPr kumimoji="0" lang="zh-CN" altLang="en-US" b="0" i="0" u="none" strike="noStrike" kern="1200" cap="none" spc="0" normalizeH="0" baseline="0" noProof="0" dirty="0">
                <a:ln>
                  <a:noFill/>
                </a:ln>
                <a:solidFill>
                  <a:srgbClr val="000000"/>
                </a:solidFill>
                <a:effectLst/>
                <a:uLnTx/>
                <a:uFillTx/>
                <a:latin typeface="+mn-ea"/>
                <a:cs typeface="Times New Roman" panose="02020603050405020304" pitchFamily="18" charset="0"/>
              </a:rPr>
              <a:t>，</a:t>
            </a:r>
            <a:r>
              <a:rPr kumimoji="0" lang="zh-CN" altLang="zh-CN" b="0" i="0" u="none" strike="noStrike" kern="1200" cap="none" spc="0" normalizeH="0" baseline="0" noProof="0" dirty="0">
                <a:ln>
                  <a:noFill/>
                </a:ln>
                <a:solidFill>
                  <a:srgbClr val="000000"/>
                </a:solidFill>
                <a:effectLst/>
                <a:uLnTx/>
                <a:uFillTx/>
                <a:latin typeface="+mn-ea"/>
                <a:cs typeface="Times New Roman" panose="02020603050405020304" pitchFamily="18" charset="0"/>
              </a:rPr>
              <a:t>不可随意增加无关信息</a:t>
            </a:r>
            <a:r>
              <a:rPr lang="zh-CN" altLang="en-US" dirty="0">
                <a:solidFill>
                  <a:srgbClr val="000000"/>
                </a:solidFill>
                <a:latin typeface="+mn-ea"/>
                <a:cs typeface="Times New Roman" panose="02020603050405020304" pitchFamily="18" charset="0"/>
              </a:rPr>
              <a:t>，</a:t>
            </a:r>
            <a:r>
              <a:rPr kumimoji="0" lang="zh-CN" altLang="zh-CN" b="0" i="0" u="none" strike="noStrike" kern="1200" cap="none" spc="0" normalizeH="0" baseline="0" noProof="0" dirty="0">
                <a:ln>
                  <a:noFill/>
                </a:ln>
                <a:solidFill>
                  <a:srgbClr val="000000"/>
                </a:solidFill>
                <a:effectLst/>
                <a:uLnTx/>
                <a:uFillTx/>
                <a:latin typeface="+mn-ea"/>
                <a:cs typeface="Times New Roman" panose="02020603050405020304" pitchFamily="18" charset="0"/>
              </a:rPr>
              <a:t>不可一味追求高级句式</a:t>
            </a:r>
            <a:endParaRPr kumimoji="0" lang="en-US" altLang="zh-CN" b="0" i="0" u="none" strike="noStrike" kern="1200" cap="none" spc="0" normalizeH="0" baseline="0" noProof="0" dirty="0">
              <a:ln>
                <a:noFill/>
              </a:ln>
              <a:solidFill>
                <a:srgbClr val="000000"/>
              </a:solidFill>
              <a:effectLst/>
              <a:uLnTx/>
              <a:uFillTx/>
              <a:latin typeface="+mn-ea"/>
              <a:cs typeface="Times New Roman" panose="02020603050405020304" pitchFamily="18" charset="0"/>
            </a:endParaRPr>
          </a:p>
          <a:p>
            <a:pPr marL="0" indent="0">
              <a:buFont typeface="Calibri" panose="020F0502020204030204" pitchFamily="34" charset="0"/>
              <a:buNone/>
            </a:pPr>
            <a:endParaRPr lang="en-US" altLang="zh-CN" dirty="0">
              <a:latin typeface="+mn-ea"/>
            </a:endParaRPr>
          </a:p>
          <a:p>
            <a:endParaRPr lang="zh-CN" altLang="en-US" sz="2400" dirty="0"/>
          </a:p>
        </p:txBody>
      </p:sp>
      <p:sp>
        <p:nvSpPr>
          <p:cNvPr id="11" name="内容占位符 2">
            <a:extLst>
              <a:ext uri="{FF2B5EF4-FFF2-40B4-BE49-F238E27FC236}">
                <a16:creationId xmlns:a16="http://schemas.microsoft.com/office/drawing/2014/main" id="{E7BC9B74-1535-4804-B011-F84E3EB429D1}"/>
              </a:ext>
            </a:extLst>
          </p:cNvPr>
          <p:cNvSpPr txBox="1">
            <a:spLocks/>
          </p:cNvSpPr>
          <p:nvPr/>
        </p:nvSpPr>
        <p:spPr>
          <a:xfrm>
            <a:off x="1127760" y="3315724"/>
            <a:ext cx="10058400" cy="995018"/>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00000"/>
              </a:lnSpc>
              <a:spcBef>
                <a:spcPts val="0"/>
              </a:spcBef>
              <a:spcAft>
                <a:spcPts val="0"/>
              </a:spcAft>
              <a:buFont typeface="Wingdings" panose="05000000000000000000" pitchFamily="2" charset="2"/>
              <a:buChar char="Ø"/>
            </a:pPr>
            <a:r>
              <a:rPr lang="zh-CN" altLang="en-US" sz="2400" b="1" dirty="0">
                <a:solidFill>
                  <a:schemeClr val="accent2">
                    <a:lumMod val="75000"/>
                  </a:schemeClr>
                </a:solidFill>
                <a:latin typeface="+mn-ea"/>
              </a:rPr>
              <a:t>组织语言</a:t>
            </a:r>
            <a:endParaRPr lang="en-US" altLang="zh-CN" sz="2400" b="1" dirty="0">
              <a:solidFill>
                <a:schemeClr val="accent2">
                  <a:lumMod val="75000"/>
                </a:schemeClr>
              </a:solidFill>
              <a:latin typeface="+mn-ea"/>
            </a:endParaRPr>
          </a:p>
          <a:p>
            <a:pPr>
              <a:lnSpc>
                <a:spcPct val="100000"/>
              </a:lnSpc>
              <a:spcBef>
                <a:spcPts val="0"/>
              </a:spcBef>
              <a:spcAft>
                <a:spcPts val="0"/>
              </a:spcAft>
            </a:pPr>
            <a:r>
              <a:rPr lang="en-US" altLang="zh-CN" sz="2000" dirty="0">
                <a:effectLst/>
                <a:latin typeface="+mn-ea"/>
                <a:cs typeface="Times New Roman" panose="02020603050405020304" pitchFamily="18" charset="0"/>
              </a:rPr>
              <a:t> </a:t>
            </a:r>
            <a:r>
              <a:rPr lang="zh-CN" altLang="zh-CN" sz="2000" dirty="0">
                <a:effectLst/>
                <a:latin typeface="+mn-ea"/>
                <a:cs typeface="Times New Roman" panose="02020603050405020304" pitchFamily="18" charset="0"/>
              </a:rPr>
              <a:t>语言得体，层次分明，衔接得当</a:t>
            </a:r>
            <a:endParaRPr lang="en-US" altLang="zh-CN" sz="2000" dirty="0">
              <a:effectLst/>
              <a:latin typeface="+mn-ea"/>
              <a:cs typeface="Times New Roman" panose="02020603050405020304" pitchFamily="18" charset="0"/>
            </a:endParaRPr>
          </a:p>
          <a:p>
            <a:pPr>
              <a:lnSpc>
                <a:spcPct val="100000"/>
              </a:lnSpc>
              <a:spcBef>
                <a:spcPts val="0"/>
              </a:spcBef>
              <a:spcAft>
                <a:spcPts val="0"/>
              </a:spcAft>
            </a:pPr>
            <a:r>
              <a:rPr lang="zh-CN" altLang="en-US" sz="2000" dirty="0">
                <a:latin typeface="+mn-ea"/>
              </a:rPr>
              <a:t> 半开放要点如何展开</a:t>
            </a:r>
          </a:p>
          <a:p>
            <a:pPr marL="0" indent="0">
              <a:buFont typeface="Calibri" panose="020F0502020204030204" pitchFamily="34" charset="0"/>
              <a:buNone/>
            </a:pPr>
            <a:endParaRPr lang="en-US" altLang="zh-CN" dirty="0">
              <a:latin typeface="+mn-ea"/>
            </a:endParaRPr>
          </a:p>
          <a:p>
            <a:endParaRPr lang="zh-CN" altLang="en-US" sz="2400" dirty="0"/>
          </a:p>
        </p:txBody>
      </p:sp>
      <p:sp>
        <p:nvSpPr>
          <p:cNvPr id="12" name="内容占位符 2">
            <a:extLst>
              <a:ext uri="{FF2B5EF4-FFF2-40B4-BE49-F238E27FC236}">
                <a16:creationId xmlns:a16="http://schemas.microsoft.com/office/drawing/2014/main" id="{060FB8F8-24C0-416F-90AD-805DEA3F06C3}"/>
              </a:ext>
            </a:extLst>
          </p:cNvPr>
          <p:cNvSpPr txBox="1">
            <a:spLocks/>
          </p:cNvSpPr>
          <p:nvPr/>
        </p:nvSpPr>
        <p:spPr>
          <a:xfrm>
            <a:off x="1158240" y="5196446"/>
            <a:ext cx="10401300" cy="1099288"/>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00000"/>
              </a:lnSpc>
              <a:spcBef>
                <a:spcPts val="0"/>
              </a:spcBef>
              <a:spcAft>
                <a:spcPts val="0"/>
              </a:spcAft>
              <a:buFont typeface="Wingdings" panose="05000000000000000000" pitchFamily="2" charset="2"/>
              <a:buChar char="Ø"/>
            </a:pPr>
            <a:r>
              <a:rPr lang="zh-CN" altLang="en-US" sz="2400" b="1" dirty="0">
                <a:solidFill>
                  <a:schemeClr val="accent2">
                    <a:lumMod val="75000"/>
                  </a:schemeClr>
                </a:solidFill>
                <a:latin typeface="+mn-ea"/>
              </a:rPr>
              <a:t>检查调整</a:t>
            </a:r>
            <a:endParaRPr lang="en-US" altLang="zh-CN" sz="2400" b="1" dirty="0">
              <a:solidFill>
                <a:schemeClr val="accent2">
                  <a:lumMod val="75000"/>
                </a:schemeClr>
              </a:solidFill>
              <a:latin typeface="+mn-ea"/>
            </a:endParaRPr>
          </a:p>
          <a:p>
            <a:pPr marL="0" indent="0">
              <a:lnSpc>
                <a:spcPct val="100000"/>
              </a:lnSpc>
              <a:spcBef>
                <a:spcPts val="0"/>
              </a:spcBef>
              <a:spcAft>
                <a:spcPts val="0"/>
              </a:spcAft>
              <a:buNone/>
            </a:pPr>
            <a:r>
              <a:rPr lang="en-US" altLang="zh-CN" dirty="0">
                <a:effectLst/>
                <a:latin typeface="+mn-ea"/>
                <a:cs typeface="Times New Roman" panose="02020603050405020304" pitchFamily="18" charset="0"/>
              </a:rPr>
              <a:t>  </a:t>
            </a:r>
            <a:r>
              <a:rPr lang="zh-CN" altLang="zh-CN" dirty="0">
                <a:effectLst/>
                <a:latin typeface="+mn-ea"/>
                <a:cs typeface="Times New Roman" panose="02020603050405020304" pitchFamily="18" charset="0"/>
              </a:rPr>
              <a:t>切题，要点齐全，要点间逻辑通顺，句子间衔接自然，语言得体流畅，拼写、语法</a:t>
            </a:r>
            <a:r>
              <a:rPr lang="zh-CN" altLang="en-US" dirty="0">
                <a:effectLst/>
                <a:latin typeface="+mn-ea"/>
                <a:cs typeface="Times New Roman" panose="02020603050405020304" pitchFamily="18" charset="0"/>
              </a:rPr>
              <a:t>无误</a:t>
            </a:r>
            <a:r>
              <a:rPr lang="zh-CN" altLang="zh-CN" dirty="0">
                <a:effectLst/>
                <a:latin typeface="+mn-ea"/>
                <a:cs typeface="Times New Roman" panose="02020603050405020304" pitchFamily="18" charset="0"/>
              </a:rPr>
              <a:t>等</a:t>
            </a:r>
            <a:endParaRPr lang="en-US" altLang="zh-CN" dirty="0">
              <a:effectLst/>
              <a:latin typeface="+mn-ea"/>
              <a:cs typeface="Times New Roman" panose="02020603050405020304" pitchFamily="18" charset="0"/>
            </a:endParaRPr>
          </a:p>
          <a:p>
            <a:pPr marL="0" indent="0">
              <a:lnSpc>
                <a:spcPct val="100000"/>
              </a:lnSpc>
              <a:spcBef>
                <a:spcPts val="0"/>
              </a:spcBef>
              <a:spcAft>
                <a:spcPts val="0"/>
              </a:spcAft>
              <a:buNone/>
            </a:pPr>
            <a:r>
              <a:rPr lang="zh-CN" altLang="en-US" dirty="0">
                <a:solidFill>
                  <a:schemeClr val="tx1"/>
                </a:solidFill>
                <a:latin typeface="+mn-ea"/>
                <a:cs typeface="Times New Roman" panose="02020603050405020304" pitchFamily="18" charset="0"/>
              </a:rPr>
              <a:t>  避免大幅度调整和画符号图形</a:t>
            </a:r>
            <a:endParaRPr lang="en-US" altLang="zh-CN" dirty="0">
              <a:solidFill>
                <a:schemeClr val="tx1"/>
              </a:solidFill>
              <a:latin typeface="+mn-ea"/>
            </a:endParaRPr>
          </a:p>
          <a:p>
            <a:pPr marL="0" indent="0">
              <a:lnSpc>
                <a:spcPct val="100000"/>
              </a:lnSpc>
              <a:spcBef>
                <a:spcPts val="0"/>
              </a:spcBef>
              <a:spcAft>
                <a:spcPts val="0"/>
              </a:spcAft>
              <a:buFont typeface="Calibri" panose="020F0502020204030204" pitchFamily="34" charset="0"/>
              <a:buNone/>
            </a:pPr>
            <a:endParaRPr lang="en-US" altLang="zh-CN" dirty="0">
              <a:latin typeface="+mn-ea"/>
            </a:endParaRPr>
          </a:p>
          <a:p>
            <a:endParaRPr lang="zh-CN" altLang="en-US" sz="2400" dirty="0"/>
          </a:p>
        </p:txBody>
      </p:sp>
    </p:spTree>
    <p:extLst>
      <p:ext uri="{BB962C8B-B14F-4D97-AF65-F5344CB8AC3E}">
        <p14:creationId xmlns:p14="http://schemas.microsoft.com/office/powerpoint/2010/main" val="3443770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D732A2-04FB-4B03-AFD4-B682AFFEB739}"/>
              </a:ext>
            </a:extLst>
          </p:cNvPr>
          <p:cNvSpPr>
            <a:spLocks noGrp="1"/>
          </p:cNvSpPr>
          <p:nvPr>
            <p:ph type="title"/>
          </p:nvPr>
        </p:nvSpPr>
        <p:spPr/>
        <p:txBody>
          <a:bodyPr/>
          <a:lstStyle/>
          <a:p>
            <a:r>
              <a:rPr lang="zh-CN" altLang="en-US" b="1" dirty="0"/>
              <a:t>一般结构</a:t>
            </a:r>
          </a:p>
        </p:txBody>
      </p:sp>
      <p:sp>
        <p:nvSpPr>
          <p:cNvPr id="3" name="内容占位符 2">
            <a:extLst>
              <a:ext uri="{FF2B5EF4-FFF2-40B4-BE49-F238E27FC236}">
                <a16:creationId xmlns:a16="http://schemas.microsoft.com/office/drawing/2014/main" id="{4A8FAA8C-04D9-48A0-B88C-02A47FF83FBB}"/>
              </a:ext>
            </a:extLst>
          </p:cNvPr>
          <p:cNvSpPr>
            <a:spLocks noGrp="1"/>
          </p:cNvSpPr>
          <p:nvPr>
            <p:ph idx="1"/>
          </p:nvPr>
        </p:nvSpPr>
        <p:spPr>
          <a:xfrm>
            <a:off x="1097280" y="1797124"/>
            <a:ext cx="10461997" cy="4023360"/>
          </a:xfrm>
        </p:spPr>
        <p:txBody>
          <a:bodyPr>
            <a:noAutofit/>
          </a:bodyPr>
          <a:lstStyle/>
          <a:p>
            <a:pPr>
              <a:buFont typeface="Wingdings" panose="05000000000000000000" pitchFamily="2" charset="2"/>
              <a:buChar char="Ø"/>
            </a:pPr>
            <a:r>
              <a:rPr lang="zh-CN" altLang="en-US" b="1" dirty="0">
                <a:solidFill>
                  <a:schemeClr val="accent2">
                    <a:lumMod val="75000"/>
                  </a:schemeClr>
                </a:solidFill>
              </a:rPr>
              <a:t>开头段：自我介绍</a:t>
            </a:r>
            <a:r>
              <a:rPr lang="en-US" altLang="zh-CN" b="1" dirty="0">
                <a:solidFill>
                  <a:schemeClr val="accent2">
                    <a:lumMod val="75000"/>
                  </a:schemeClr>
                </a:solidFill>
              </a:rPr>
              <a:t>/</a:t>
            </a:r>
            <a:r>
              <a:rPr lang="zh-CN" altLang="en-US" b="1" dirty="0">
                <a:solidFill>
                  <a:schemeClr val="accent2">
                    <a:lumMod val="75000"/>
                  </a:schemeClr>
                </a:solidFill>
              </a:rPr>
              <a:t>背景介绍</a:t>
            </a:r>
            <a:r>
              <a:rPr lang="en-US" altLang="zh-CN" b="1" dirty="0">
                <a:solidFill>
                  <a:schemeClr val="accent2">
                    <a:lumMod val="75000"/>
                  </a:schemeClr>
                </a:solidFill>
              </a:rPr>
              <a:t>+</a:t>
            </a:r>
            <a:r>
              <a:rPr lang="zh-CN" altLang="en-US" b="1" dirty="0">
                <a:solidFill>
                  <a:schemeClr val="accent2">
                    <a:lumMod val="75000"/>
                  </a:schemeClr>
                </a:solidFill>
              </a:rPr>
              <a:t>写信目的</a:t>
            </a:r>
            <a:endParaRPr lang="en-US" altLang="zh-CN" b="1" dirty="0">
              <a:solidFill>
                <a:schemeClr val="accent2">
                  <a:lumMod val="75000"/>
                </a:schemeClr>
              </a:solidFill>
            </a:endParaRPr>
          </a:p>
          <a:p>
            <a:r>
              <a:rPr lang="en-US" altLang="zh-CN" dirty="0">
                <a:solidFill>
                  <a:schemeClr val="tx1"/>
                </a:solidFill>
                <a:latin typeface="Times New Roman" panose="02020603050405020304" pitchFamily="18" charset="0"/>
                <a:cs typeface="Times New Roman" panose="02020603050405020304" pitchFamily="18" charset="0"/>
              </a:rPr>
              <a:t>I’m Li Hua, a senior from class 4. </a:t>
            </a:r>
          </a:p>
          <a:p>
            <a:r>
              <a:rPr lang="en-US" altLang="zh-CN" dirty="0">
                <a:solidFill>
                  <a:schemeClr val="tx1"/>
                </a:solidFill>
                <a:latin typeface="Times New Roman" panose="02020603050405020304" pitchFamily="18" charset="0"/>
                <a:cs typeface="Times New Roman" panose="02020603050405020304" pitchFamily="18" charset="0"/>
              </a:rPr>
              <a:t>I’m Li Hua, a regular customer of Amazon. </a:t>
            </a:r>
          </a:p>
          <a:p>
            <a:r>
              <a:rPr lang="en-US" altLang="zh-CN" dirty="0">
                <a:solidFill>
                  <a:schemeClr val="tx1"/>
                </a:solidFill>
                <a:latin typeface="Times New Roman" panose="02020603050405020304" pitchFamily="18" charset="0"/>
                <a:cs typeface="Times New Roman" panose="02020603050405020304" pitchFamily="18" charset="0"/>
              </a:rPr>
              <a:t>I’m more than delighted to know that… </a:t>
            </a:r>
          </a:p>
          <a:p>
            <a:pPr>
              <a:buFont typeface="Wingdings" panose="05000000000000000000" pitchFamily="2" charset="2"/>
              <a:buChar char="Ø"/>
            </a:pPr>
            <a:r>
              <a:rPr lang="zh-CN" altLang="en-US" b="1" dirty="0">
                <a:solidFill>
                  <a:schemeClr val="accent2">
                    <a:lumMod val="75000"/>
                  </a:schemeClr>
                </a:solidFill>
              </a:rPr>
              <a:t>中间段：主题句</a:t>
            </a:r>
            <a:r>
              <a:rPr lang="en-US" altLang="zh-CN" b="1" dirty="0">
                <a:solidFill>
                  <a:schemeClr val="accent2">
                    <a:lumMod val="75000"/>
                  </a:schemeClr>
                </a:solidFill>
              </a:rPr>
              <a:t>+</a:t>
            </a:r>
            <a:r>
              <a:rPr lang="zh-CN" altLang="en-US" b="1" dirty="0">
                <a:solidFill>
                  <a:schemeClr val="accent2">
                    <a:lumMod val="75000"/>
                  </a:schemeClr>
                </a:solidFill>
              </a:rPr>
              <a:t>具体分析（拓展句）</a:t>
            </a:r>
            <a:endParaRPr lang="en-US" altLang="zh-CN" b="1" dirty="0">
              <a:solidFill>
                <a:schemeClr val="accent2">
                  <a:lumMod val="75000"/>
                </a:schemeClr>
              </a:solidFill>
            </a:endParaRPr>
          </a:p>
          <a:p>
            <a:pPr marL="0" indent="0">
              <a:buNone/>
            </a:pPr>
            <a:r>
              <a:rPr lang="en-US" altLang="zh-CN" dirty="0">
                <a:solidFill>
                  <a:schemeClr val="tx1"/>
                </a:solidFill>
                <a:latin typeface="Times New Roman" panose="02020603050405020304" pitchFamily="18" charset="0"/>
                <a:cs typeface="Times New Roman" panose="02020603050405020304" pitchFamily="18" charset="0"/>
              </a:rPr>
              <a:t>There are four main reasons that I am qualified for the job. Firstly, …</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Besides,</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What’s</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more,</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a:t>
            </a:r>
            <a:endParaRPr lang="en-US" altLang="zh-CN" b="1" dirty="0">
              <a:solidFill>
                <a:schemeClr val="accent2">
                  <a:lumMod val="75000"/>
                </a:schemeClr>
              </a:solidFill>
            </a:endParaRPr>
          </a:p>
          <a:p>
            <a:pPr>
              <a:buFont typeface="Wingdings" panose="05000000000000000000" pitchFamily="2" charset="2"/>
              <a:buChar char="Ø"/>
            </a:pPr>
            <a:r>
              <a:rPr lang="zh-CN" altLang="en-US" b="1" dirty="0">
                <a:solidFill>
                  <a:schemeClr val="accent3"/>
                </a:solidFill>
              </a:rPr>
              <a:t>结尾段：客套话（表达感谢、歉意、许诺、祝福、期待等）</a:t>
            </a:r>
            <a:endParaRPr lang="en-US" altLang="zh-CN" b="1" dirty="0">
              <a:solidFill>
                <a:schemeClr val="accent3"/>
              </a:solidFill>
            </a:endParaRPr>
          </a:p>
          <a:p>
            <a:pPr marL="0" indent="0">
              <a:buNone/>
            </a:pPr>
            <a:r>
              <a:rPr lang="en-US" altLang="zh-CN" dirty="0">
                <a:solidFill>
                  <a:schemeClr val="tx1"/>
                </a:solidFill>
                <a:latin typeface="Times New Roman" panose="02020603050405020304" pitchFamily="18" charset="0"/>
                <a:cs typeface="Times New Roman" panose="02020603050405020304" pitchFamily="18" charset="0"/>
              </a:rPr>
              <a:t>I would appreciate it if you could take my advice into account.</a:t>
            </a:r>
          </a:p>
          <a:p>
            <a:pPr marL="0" indent="0">
              <a:buNone/>
            </a:pPr>
            <a:r>
              <a:rPr lang="en-US" altLang="zh-CN" dirty="0">
                <a:solidFill>
                  <a:schemeClr val="tx1"/>
                </a:solidFill>
                <a:latin typeface="Times New Roman" panose="02020603050405020304" pitchFamily="18" charset="0"/>
                <a:cs typeface="Times New Roman" panose="02020603050405020304" pitchFamily="18" charset="0"/>
              </a:rPr>
              <a:t>Looking forward to your reply.</a:t>
            </a:r>
          </a:p>
          <a:p>
            <a:pPr marL="0" indent="0">
              <a:buNone/>
            </a:pPr>
            <a:r>
              <a:rPr lang="en-US" altLang="zh-CN" dirty="0">
                <a:solidFill>
                  <a:schemeClr val="tx1"/>
                </a:solidFill>
                <a:latin typeface="Times New Roman" panose="02020603050405020304" pitchFamily="18" charset="0"/>
                <a:cs typeface="Times New Roman" panose="02020603050405020304" pitchFamily="18" charset="0"/>
              </a:rPr>
              <a:t>I’m sure that I can perfectly live up to your expectations. </a:t>
            </a:r>
            <a:endParaRPr lang="zh-CN" alt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305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62A4D3-80B3-41BF-BD7C-DA339430BD74}"/>
              </a:ext>
            </a:extLst>
          </p:cNvPr>
          <p:cNvSpPr>
            <a:spLocks noGrp="1"/>
          </p:cNvSpPr>
          <p:nvPr>
            <p:ph type="title"/>
          </p:nvPr>
        </p:nvSpPr>
        <p:spPr>
          <a:xfrm>
            <a:off x="1239012" y="891851"/>
            <a:ext cx="8596668" cy="735107"/>
          </a:xfrm>
        </p:spPr>
        <p:txBody>
          <a:bodyPr/>
          <a:lstStyle/>
          <a:p>
            <a:r>
              <a:rPr lang="zh-CN" altLang="en-US" b="1" dirty="0"/>
              <a:t>真题分析</a:t>
            </a:r>
          </a:p>
        </p:txBody>
      </p:sp>
      <p:sp>
        <p:nvSpPr>
          <p:cNvPr id="3" name="内容占位符 2">
            <a:extLst>
              <a:ext uri="{FF2B5EF4-FFF2-40B4-BE49-F238E27FC236}">
                <a16:creationId xmlns:a16="http://schemas.microsoft.com/office/drawing/2014/main" id="{A2B37F6C-8FCD-4D83-90FB-2BF85EBDAB62}"/>
              </a:ext>
            </a:extLst>
          </p:cNvPr>
          <p:cNvSpPr>
            <a:spLocks noGrp="1"/>
          </p:cNvSpPr>
          <p:nvPr>
            <p:ph idx="1"/>
          </p:nvPr>
        </p:nvSpPr>
        <p:spPr>
          <a:xfrm>
            <a:off x="479272" y="1961971"/>
            <a:ext cx="7245831" cy="3880773"/>
          </a:xfrm>
          <a:ln>
            <a:solidFill>
              <a:schemeClr val="accent1">
                <a:lumMod val="75000"/>
              </a:schemeClr>
            </a:solidFill>
          </a:ln>
        </p:spPr>
        <p:txBody>
          <a:bodyPr>
            <a:normAutofit fontScale="85000" lnSpcReduction="20000"/>
          </a:bodyPr>
          <a:lstStyle/>
          <a:p>
            <a:pPr marL="0" indent="457200">
              <a:lnSpc>
                <a:spcPct val="150000"/>
              </a:lnSpc>
              <a:buNone/>
            </a:pPr>
            <a:r>
              <a:rPr lang="zh-CN" altLang="en-US" b="1" dirty="0"/>
              <a:t>假定你是李华，经常帮助你学习英语的朋友</a:t>
            </a:r>
            <a:r>
              <a:rPr lang="en-US" altLang="zh-CN" b="1" dirty="0"/>
              <a:t>Alex</a:t>
            </a:r>
            <a:r>
              <a:rPr lang="zh-CN" altLang="en-US" b="1" dirty="0"/>
              <a:t>即将返回自己的国家。请你给他写一封邮件，内容包括：</a:t>
            </a:r>
            <a:endParaRPr lang="en-US" altLang="zh-CN" b="1" dirty="0"/>
          </a:p>
          <a:p>
            <a:pPr indent="457200">
              <a:lnSpc>
                <a:spcPct val="150000"/>
              </a:lnSpc>
            </a:pPr>
            <a:r>
              <a:rPr lang="en-US" altLang="zh-CN" b="1" dirty="0"/>
              <a:t>1. </a:t>
            </a:r>
            <a:r>
              <a:rPr lang="zh-CN" altLang="en-US" b="1" dirty="0"/>
              <a:t>表示感谢；</a:t>
            </a:r>
            <a:endParaRPr lang="en-US" altLang="zh-CN" b="1" dirty="0"/>
          </a:p>
          <a:p>
            <a:pPr indent="457200">
              <a:lnSpc>
                <a:spcPct val="150000"/>
              </a:lnSpc>
            </a:pPr>
            <a:r>
              <a:rPr lang="en-US" altLang="zh-CN" b="1" dirty="0"/>
              <a:t>2. </a:t>
            </a:r>
            <a:r>
              <a:rPr lang="zh-CN" altLang="en-US" b="1" dirty="0"/>
              <a:t>回顾</a:t>
            </a:r>
            <a:r>
              <a:rPr lang="en-US" altLang="zh-CN" b="1" dirty="0"/>
              <a:t>Alex</a:t>
            </a:r>
            <a:r>
              <a:rPr lang="zh-CN" altLang="en-US" b="1" dirty="0"/>
              <a:t>对你的帮助；</a:t>
            </a:r>
            <a:endParaRPr lang="en-US" altLang="zh-CN" b="1" dirty="0"/>
          </a:p>
          <a:p>
            <a:pPr indent="457200">
              <a:lnSpc>
                <a:spcPct val="150000"/>
              </a:lnSpc>
            </a:pPr>
            <a:r>
              <a:rPr lang="en-US" altLang="zh-CN" b="1" dirty="0"/>
              <a:t>3. </a:t>
            </a:r>
            <a:r>
              <a:rPr lang="zh-CN" altLang="en-US" b="1" dirty="0"/>
              <a:t>临别祝愿。</a:t>
            </a:r>
            <a:endParaRPr lang="en-US" altLang="zh-CN" b="1" dirty="0"/>
          </a:p>
          <a:p>
            <a:pPr indent="0">
              <a:lnSpc>
                <a:spcPct val="150000"/>
              </a:lnSpc>
              <a:buNone/>
            </a:pPr>
            <a:r>
              <a:rPr lang="zh-CN" altLang="en-US" b="1" dirty="0"/>
              <a:t>注意：</a:t>
            </a:r>
            <a:endParaRPr lang="en-US" altLang="zh-CN" b="1" dirty="0"/>
          </a:p>
          <a:p>
            <a:pPr indent="457200">
              <a:lnSpc>
                <a:spcPct val="150000"/>
              </a:lnSpc>
            </a:pPr>
            <a:r>
              <a:rPr lang="en-US" altLang="zh-CN" b="1" dirty="0"/>
              <a:t>1. </a:t>
            </a:r>
            <a:r>
              <a:rPr lang="zh-CN" altLang="en-US" b="1" dirty="0"/>
              <a:t>词数</a:t>
            </a:r>
            <a:r>
              <a:rPr lang="en-US" altLang="zh-CN" b="1" dirty="0"/>
              <a:t>80</a:t>
            </a:r>
            <a:r>
              <a:rPr lang="zh-CN" altLang="en-US" b="1" dirty="0"/>
              <a:t>左右；</a:t>
            </a:r>
            <a:endParaRPr lang="en-US" altLang="zh-CN" b="1" dirty="0"/>
          </a:p>
          <a:p>
            <a:pPr indent="457200">
              <a:lnSpc>
                <a:spcPct val="150000"/>
              </a:lnSpc>
            </a:pPr>
            <a:r>
              <a:rPr lang="en-US" altLang="zh-CN" b="1" dirty="0"/>
              <a:t>2.</a:t>
            </a:r>
            <a:r>
              <a:rPr lang="zh-CN" altLang="en-US" b="1" dirty="0"/>
              <a:t>可适当增加细节，使行文连贯</a:t>
            </a:r>
            <a:endParaRPr lang="en-US" altLang="zh-CN" b="1" dirty="0"/>
          </a:p>
        </p:txBody>
      </p:sp>
      <p:cxnSp>
        <p:nvCxnSpPr>
          <p:cNvPr id="5" name="直接连接符 4">
            <a:extLst>
              <a:ext uri="{FF2B5EF4-FFF2-40B4-BE49-F238E27FC236}">
                <a16:creationId xmlns:a16="http://schemas.microsoft.com/office/drawing/2014/main" id="{B3F0F95C-90C4-485F-A425-622ECDA4F6CF}"/>
              </a:ext>
            </a:extLst>
          </p:cNvPr>
          <p:cNvCxnSpPr/>
          <p:nvPr/>
        </p:nvCxnSpPr>
        <p:spPr>
          <a:xfrm>
            <a:off x="3443189" y="2339603"/>
            <a:ext cx="1513490"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6" name="直接连接符 5">
            <a:extLst>
              <a:ext uri="{FF2B5EF4-FFF2-40B4-BE49-F238E27FC236}">
                <a16:creationId xmlns:a16="http://schemas.microsoft.com/office/drawing/2014/main" id="{98711CCA-33AB-4609-8DCC-022AB91B769A}"/>
              </a:ext>
            </a:extLst>
          </p:cNvPr>
          <p:cNvCxnSpPr>
            <a:cxnSpLocks/>
          </p:cNvCxnSpPr>
          <p:nvPr/>
        </p:nvCxnSpPr>
        <p:spPr>
          <a:xfrm>
            <a:off x="5481146" y="2339603"/>
            <a:ext cx="1928648" cy="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13" name="文本框 12">
            <a:extLst>
              <a:ext uri="{FF2B5EF4-FFF2-40B4-BE49-F238E27FC236}">
                <a16:creationId xmlns:a16="http://schemas.microsoft.com/office/drawing/2014/main" id="{6655C90B-D336-4F6A-9B0F-D53366BF5E15}"/>
              </a:ext>
            </a:extLst>
          </p:cNvPr>
          <p:cNvSpPr txBox="1"/>
          <p:nvPr/>
        </p:nvSpPr>
        <p:spPr>
          <a:xfrm>
            <a:off x="7802804" y="1747603"/>
            <a:ext cx="3922461" cy="1754326"/>
          </a:xfrm>
          <a:prstGeom prst="rect">
            <a:avLst/>
          </a:prstGeom>
          <a:noFill/>
        </p:spPr>
        <p:txBody>
          <a:bodyPr wrap="square" rtlCol="0">
            <a:spAutoFit/>
          </a:bodyPr>
          <a:lstStyle/>
          <a:p>
            <a:r>
              <a:rPr lang="zh-CN" altLang="en-US" b="1" dirty="0">
                <a:solidFill>
                  <a:schemeClr val="accent2">
                    <a:lumMod val="75000"/>
                  </a:schemeClr>
                </a:solidFill>
              </a:rPr>
              <a:t>文体</a:t>
            </a:r>
            <a:r>
              <a:rPr lang="zh-CN" altLang="en-US" dirty="0">
                <a:solidFill>
                  <a:schemeClr val="accent2">
                    <a:lumMod val="75000"/>
                  </a:schemeClr>
                </a:solidFill>
              </a:rPr>
              <a:t>：</a:t>
            </a:r>
            <a:r>
              <a:rPr lang="zh-CN" altLang="en-US" dirty="0"/>
              <a:t>感谢信（完整的书信格式：称谓、正文、结语、落款）</a:t>
            </a:r>
            <a:endParaRPr lang="en-US" altLang="zh-CN" dirty="0"/>
          </a:p>
          <a:p>
            <a:r>
              <a:rPr lang="zh-CN" altLang="en-US" b="1" dirty="0">
                <a:solidFill>
                  <a:schemeClr val="accent2">
                    <a:lumMod val="75000"/>
                  </a:schemeClr>
                </a:solidFill>
              </a:rPr>
              <a:t>人称</a:t>
            </a:r>
            <a:r>
              <a:rPr lang="zh-CN" altLang="en-US" dirty="0">
                <a:solidFill>
                  <a:schemeClr val="accent2">
                    <a:lumMod val="75000"/>
                  </a:schemeClr>
                </a:solidFill>
              </a:rPr>
              <a:t>：</a:t>
            </a:r>
            <a:r>
              <a:rPr lang="zh-CN" altLang="en-US" dirty="0"/>
              <a:t>第一人称</a:t>
            </a:r>
            <a:endParaRPr lang="en-US" altLang="zh-CN" dirty="0"/>
          </a:p>
          <a:p>
            <a:r>
              <a:rPr lang="zh-CN" altLang="en-US" b="1" dirty="0">
                <a:solidFill>
                  <a:schemeClr val="accent2">
                    <a:lumMod val="75000"/>
                  </a:schemeClr>
                </a:solidFill>
              </a:rPr>
              <a:t>时态：</a:t>
            </a:r>
            <a:r>
              <a:rPr lang="zh-CN" altLang="en-US" dirty="0"/>
              <a:t>回顾帮助部分用一般过去时</a:t>
            </a:r>
            <a:endParaRPr lang="en-US" altLang="zh-CN" dirty="0"/>
          </a:p>
          <a:p>
            <a:r>
              <a:rPr lang="en-US" altLang="zh-CN" dirty="0"/>
              <a:t>             </a:t>
            </a:r>
            <a:r>
              <a:rPr lang="zh-CN" altLang="en-US" dirty="0"/>
              <a:t>表示感谢部分用一般现在时</a:t>
            </a:r>
            <a:endParaRPr lang="en-US" altLang="zh-CN" dirty="0"/>
          </a:p>
          <a:p>
            <a:r>
              <a:rPr lang="en-US" altLang="zh-CN" dirty="0"/>
              <a:t>              </a:t>
            </a:r>
            <a:r>
              <a:rPr lang="zh-CN" altLang="en-US" dirty="0"/>
              <a:t>临别祝愿部分用一般将来时</a:t>
            </a:r>
            <a:endParaRPr lang="en-US" altLang="zh-CN" dirty="0"/>
          </a:p>
        </p:txBody>
      </p:sp>
      <p:sp>
        <p:nvSpPr>
          <p:cNvPr id="15" name="文本框 14">
            <a:extLst>
              <a:ext uri="{FF2B5EF4-FFF2-40B4-BE49-F238E27FC236}">
                <a16:creationId xmlns:a16="http://schemas.microsoft.com/office/drawing/2014/main" id="{CCA4C977-C263-4EBA-B324-A3241B517477}"/>
              </a:ext>
            </a:extLst>
          </p:cNvPr>
          <p:cNvSpPr txBox="1"/>
          <p:nvPr/>
        </p:nvSpPr>
        <p:spPr>
          <a:xfrm>
            <a:off x="7837561" y="3501929"/>
            <a:ext cx="3666008" cy="1477328"/>
          </a:xfrm>
          <a:prstGeom prst="rect">
            <a:avLst/>
          </a:prstGeom>
          <a:noFill/>
        </p:spPr>
        <p:txBody>
          <a:bodyPr wrap="square" rtlCol="0">
            <a:spAutoFit/>
          </a:bodyPr>
          <a:lstStyle/>
          <a:p>
            <a:r>
              <a:rPr lang="zh-CN" altLang="en-US" b="1" dirty="0">
                <a:solidFill>
                  <a:schemeClr val="accent2">
                    <a:lumMod val="75000"/>
                  </a:schemeClr>
                </a:solidFill>
              </a:rPr>
              <a:t>段落划分、要点分布：</a:t>
            </a:r>
            <a:endParaRPr lang="en-US" altLang="zh-CN" b="1" dirty="0">
              <a:solidFill>
                <a:schemeClr val="accent2">
                  <a:lumMod val="75000"/>
                </a:schemeClr>
              </a:solidFill>
            </a:endParaRPr>
          </a:p>
          <a:p>
            <a:r>
              <a:rPr lang="en-US" altLang="zh-CN" dirty="0"/>
              <a:t>Para 1</a:t>
            </a:r>
            <a:r>
              <a:rPr lang="zh-CN" altLang="en-US" dirty="0"/>
              <a:t>  写信背景， 表示感谢</a:t>
            </a:r>
            <a:endParaRPr lang="en-US" altLang="zh-CN" dirty="0"/>
          </a:p>
          <a:p>
            <a:r>
              <a:rPr lang="en-US" altLang="zh-CN" dirty="0"/>
              <a:t>Para 2  </a:t>
            </a:r>
            <a:r>
              <a:rPr lang="zh-CN" altLang="en-US" dirty="0"/>
              <a:t>回顾</a:t>
            </a:r>
            <a:r>
              <a:rPr lang="en-US" altLang="zh-CN" dirty="0"/>
              <a:t>Alex</a:t>
            </a:r>
            <a:r>
              <a:rPr lang="zh-CN" altLang="en-US" dirty="0"/>
              <a:t>对“我”的帮助   </a:t>
            </a:r>
            <a:endParaRPr lang="en-US" altLang="zh-CN" dirty="0"/>
          </a:p>
          <a:p>
            <a:r>
              <a:rPr lang="en-US" altLang="zh-CN" dirty="0"/>
              <a:t>           </a:t>
            </a:r>
            <a:r>
              <a:rPr lang="zh-CN" altLang="en-US" dirty="0"/>
              <a:t>（要点开放）</a:t>
            </a:r>
            <a:endParaRPr lang="en-US" altLang="zh-CN" dirty="0"/>
          </a:p>
          <a:p>
            <a:r>
              <a:rPr lang="en-US" altLang="zh-CN" dirty="0"/>
              <a:t>Para 3  </a:t>
            </a:r>
            <a:r>
              <a:rPr lang="zh-CN" altLang="en-US" dirty="0"/>
              <a:t>临别祝愿</a:t>
            </a:r>
          </a:p>
        </p:txBody>
      </p:sp>
      <p:sp>
        <p:nvSpPr>
          <p:cNvPr id="16" name="对话气泡: 圆角矩形 15">
            <a:extLst>
              <a:ext uri="{FF2B5EF4-FFF2-40B4-BE49-F238E27FC236}">
                <a16:creationId xmlns:a16="http://schemas.microsoft.com/office/drawing/2014/main" id="{173BAE1B-CB26-445D-8FE4-3248DEF0F365}"/>
              </a:ext>
            </a:extLst>
          </p:cNvPr>
          <p:cNvSpPr/>
          <p:nvPr/>
        </p:nvSpPr>
        <p:spPr>
          <a:xfrm flipV="1">
            <a:off x="5571581" y="2516171"/>
            <a:ext cx="1697515" cy="396511"/>
          </a:xfrm>
          <a:prstGeom prst="wedgeRoundRectCallou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a16="http://schemas.microsoft.com/office/drawing/2014/main" id="{4761FC5A-5EF7-4E69-965A-B25304507419}"/>
              </a:ext>
            </a:extLst>
          </p:cNvPr>
          <p:cNvSpPr txBox="1"/>
          <p:nvPr/>
        </p:nvSpPr>
        <p:spPr>
          <a:xfrm>
            <a:off x="5614743" y="2537991"/>
            <a:ext cx="1611189" cy="369332"/>
          </a:xfrm>
          <a:prstGeom prst="rect">
            <a:avLst/>
          </a:prstGeom>
          <a:noFill/>
        </p:spPr>
        <p:txBody>
          <a:bodyPr wrap="square" rtlCol="0">
            <a:spAutoFit/>
          </a:bodyPr>
          <a:lstStyle/>
          <a:p>
            <a:r>
              <a:rPr lang="zh-CN" altLang="en-US" b="1" dirty="0">
                <a:solidFill>
                  <a:schemeClr val="accent2">
                    <a:lumMod val="75000"/>
                  </a:schemeClr>
                </a:solidFill>
              </a:rPr>
              <a:t>写信背景信息</a:t>
            </a:r>
          </a:p>
        </p:txBody>
      </p:sp>
      <p:sp>
        <p:nvSpPr>
          <p:cNvPr id="18" name="对话气泡: 圆角矩形 17">
            <a:extLst>
              <a:ext uri="{FF2B5EF4-FFF2-40B4-BE49-F238E27FC236}">
                <a16:creationId xmlns:a16="http://schemas.microsoft.com/office/drawing/2014/main" id="{8B221BCD-5ADC-4575-912B-EB86DA929CE0}"/>
              </a:ext>
            </a:extLst>
          </p:cNvPr>
          <p:cNvSpPr/>
          <p:nvPr/>
        </p:nvSpPr>
        <p:spPr>
          <a:xfrm rot="16200000" flipH="1" flipV="1">
            <a:off x="4094094" y="3232080"/>
            <a:ext cx="369330" cy="783769"/>
          </a:xfrm>
          <a:prstGeom prst="wedgeRoundRectCallou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a16="http://schemas.microsoft.com/office/drawing/2014/main" id="{ABF99EC5-6F58-4004-9554-00E102132B10}"/>
              </a:ext>
            </a:extLst>
          </p:cNvPr>
          <p:cNvSpPr txBox="1"/>
          <p:nvPr/>
        </p:nvSpPr>
        <p:spPr>
          <a:xfrm>
            <a:off x="3889497" y="3439299"/>
            <a:ext cx="783771" cy="369332"/>
          </a:xfrm>
          <a:prstGeom prst="rect">
            <a:avLst/>
          </a:prstGeom>
          <a:noFill/>
        </p:spPr>
        <p:txBody>
          <a:bodyPr wrap="square" rtlCol="0">
            <a:spAutoFit/>
          </a:bodyPr>
          <a:lstStyle/>
          <a:p>
            <a:r>
              <a:rPr lang="zh-CN" altLang="en-US" b="1" dirty="0">
                <a:solidFill>
                  <a:schemeClr val="accent2">
                    <a:lumMod val="75000"/>
                  </a:schemeClr>
                </a:solidFill>
              </a:rPr>
              <a:t>要点</a:t>
            </a:r>
          </a:p>
        </p:txBody>
      </p:sp>
      <p:sp>
        <p:nvSpPr>
          <p:cNvPr id="20" name="左大括号 19">
            <a:extLst>
              <a:ext uri="{FF2B5EF4-FFF2-40B4-BE49-F238E27FC236}">
                <a16:creationId xmlns:a16="http://schemas.microsoft.com/office/drawing/2014/main" id="{A16412D7-04A3-4B6E-87D7-A4417AF12F8C}"/>
              </a:ext>
            </a:extLst>
          </p:cNvPr>
          <p:cNvSpPr/>
          <p:nvPr/>
        </p:nvSpPr>
        <p:spPr>
          <a:xfrm flipH="1">
            <a:off x="3325622" y="2907323"/>
            <a:ext cx="321617" cy="133425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1" name="文本框 20">
            <a:extLst>
              <a:ext uri="{FF2B5EF4-FFF2-40B4-BE49-F238E27FC236}">
                <a16:creationId xmlns:a16="http://schemas.microsoft.com/office/drawing/2014/main" id="{59D6F6B0-19E8-4248-938F-4B505657FF2F}"/>
              </a:ext>
            </a:extLst>
          </p:cNvPr>
          <p:cNvSpPr txBox="1"/>
          <p:nvPr/>
        </p:nvSpPr>
        <p:spPr>
          <a:xfrm>
            <a:off x="7837561" y="5030287"/>
            <a:ext cx="4134163" cy="923330"/>
          </a:xfrm>
          <a:prstGeom prst="rect">
            <a:avLst/>
          </a:prstGeom>
          <a:noFill/>
        </p:spPr>
        <p:txBody>
          <a:bodyPr wrap="square" rtlCol="0">
            <a:spAutoFit/>
          </a:bodyPr>
          <a:lstStyle/>
          <a:p>
            <a:r>
              <a:rPr lang="zh-CN" altLang="en-US" b="1" dirty="0">
                <a:solidFill>
                  <a:schemeClr val="accent2">
                    <a:lumMod val="75000"/>
                  </a:schemeClr>
                </a:solidFill>
              </a:rPr>
              <a:t>语言：</a:t>
            </a:r>
            <a:r>
              <a:rPr lang="zh-CN" altLang="en-US" dirty="0"/>
              <a:t>这是写给外国友人的非正式感谢信，语言要亲切友好，不需要过于正式，开放要点部分也符合生活实际。</a:t>
            </a:r>
          </a:p>
        </p:txBody>
      </p:sp>
    </p:spTree>
    <p:extLst>
      <p:ext uri="{BB962C8B-B14F-4D97-AF65-F5344CB8AC3E}">
        <p14:creationId xmlns:p14="http://schemas.microsoft.com/office/powerpoint/2010/main" val="271066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7" grpId="0"/>
      <p:bldP spid="19" grpId="0"/>
      <p:bldP spid="20" grpId="0" animBg="1"/>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0D3827-E73E-4BB8-9535-243D892908E7}"/>
              </a:ext>
            </a:extLst>
          </p:cNvPr>
          <p:cNvSpPr>
            <a:spLocks noGrp="1"/>
          </p:cNvSpPr>
          <p:nvPr>
            <p:ph type="title"/>
          </p:nvPr>
        </p:nvSpPr>
        <p:spPr/>
        <p:txBody>
          <a:bodyPr/>
          <a:lstStyle/>
          <a:p>
            <a:r>
              <a:rPr lang="zh-CN" altLang="en-US" dirty="0"/>
              <a:t>范文赏析</a:t>
            </a:r>
          </a:p>
        </p:txBody>
      </p:sp>
      <p:sp>
        <p:nvSpPr>
          <p:cNvPr id="4" name="文本框 3">
            <a:extLst>
              <a:ext uri="{FF2B5EF4-FFF2-40B4-BE49-F238E27FC236}">
                <a16:creationId xmlns:a16="http://schemas.microsoft.com/office/drawing/2014/main" id="{10C56D26-C030-46C0-B664-A59E31B864EB}"/>
              </a:ext>
            </a:extLst>
          </p:cNvPr>
          <p:cNvSpPr txBox="1"/>
          <p:nvPr/>
        </p:nvSpPr>
        <p:spPr>
          <a:xfrm>
            <a:off x="681070" y="1621450"/>
            <a:ext cx="10834064" cy="5679504"/>
          </a:xfrm>
          <a:prstGeom prst="rect">
            <a:avLst/>
          </a:prstGeom>
          <a:noFill/>
        </p:spPr>
        <p:txBody>
          <a:bodyPr wrap="square" rtlCol="0">
            <a:spAutoFit/>
          </a:bodyPr>
          <a:lstStyle/>
          <a:p>
            <a:pPr indent="0" algn="just">
              <a:lnSpc>
                <a:spcPct val="170000"/>
              </a:lnSpc>
              <a:spcBef>
                <a:spcPts val="0"/>
              </a:spcBef>
              <a:spcAft>
                <a:spcPts val="0"/>
              </a:spcAft>
              <a:buNone/>
            </a:pPr>
            <a:r>
              <a:rPr lang="en-US" altLang="zh-CN" sz="1800" dirty="0">
                <a:latin typeface="Times New Roman" panose="02020603050405020304" pitchFamily="18" charset="0"/>
                <a:cs typeface="Times New Roman" panose="02020603050405020304" pitchFamily="18" charset="0"/>
              </a:rPr>
              <a:t>Dear Alex,</a:t>
            </a:r>
          </a:p>
          <a:p>
            <a:pPr indent="457200" algn="just">
              <a:lnSpc>
                <a:spcPct val="170000"/>
              </a:lnSpc>
              <a:spcBef>
                <a:spcPts val="0"/>
              </a:spcBef>
              <a:spcAft>
                <a:spcPts val="0"/>
              </a:spcAft>
              <a:buNone/>
            </a:pPr>
            <a:r>
              <a:rPr lang="en-US" altLang="zh-CN" sz="1800" dirty="0">
                <a:latin typeface="Times New Roman" panose="02020603050405020304" pitchFamily="18" charset="0"/>
                <a:cs typeface="Times New Roman" panose="02020603050405020304" pitchFamily="18" charset="0"/>
              </a:rPr>
              <a:t>Hearing your departure</a:t>
            </a:r>
            <a:r>
              <a:rPr lang="zh-CN" altLang="en-US" sz="1800" b="1" dirty="0">
                <a:solidFill>
                  <a:schemeClr val="accent2">
                    <a:lumMod val="75000"/>
                  </a:schemeClr>
                </a:solidFill>
                <a:latin typeface="Times New Roman" panose="02020603050405020304" pitchFamily="18" charset="0"/>
                <a:cs typeface="Times New Roman" panose="02020603050405020304" pitchFamily="18" charset="0"/>
              </a:rPr>
              <a:t>（写信背景）</a:t>
            </a:r>
            <a:r>
              <a:rPr lang="en-US" altLang="zh-CN" sz="1800" dirty="0">
                <a:latin typeface="Times New Roman" panose="02020603050405020304" pitchFamily="18" charset="0"/>
                <a:cs typeface="Times New Roman" panose="02020603050405020304" pitchFamily="18" charset="0"/>
              </a:rPr>
              <a:t>, I’m writing to express my sincere gratitude for your generous help</a:t>
            </a:r>
            <a:r>
              <a:rPr lang="zh-CN" altLang="en-US" sz="1800" dirty="0">
                <a:latin typeface="Times New Roman" panose="02020603050405020304" pitchFamily="18" charset="0"/>
                <a:cs typeface="Times New Roman" panose="02020603050405020304" pitchFamily="18" charset="0"/>
              </a:rPr>
              <a:t>（写信目的）</a:t>
            </a:r>
            <a:r>
              <a:rPr lang="en-US" altLang="zh-CN" sz="1800" dirty="0">
                <a:latin typeface="Times New Roman" panose="02020603050405020304" pitchFamily="18" charset="0"/>
                <a:cs typeface="Times New Roman" panose="02020603050405020304" pitchFamily="18" charset="0"/>
              </a:rPr>
              <a:t>.</a:t>
            </a:r>
          </a:p>
          <a:p>
            <a:pPr indent="457200" algn="just">
              <a:lnSpc>
                <a:spcPct val="170000"/>
              </a:lnSpc>
              <a:spcBef>
                <a:spcPts val="0"/>
              </a:spcBef>
              <a:spcAft>
                <a:spcPts val="0"/>
              </a:spcAft>
              <a:buNone/>
            </a:pPr>
            <a:r>
              <a:rPr lang="en-US" altLang="zh-CN" sz="1800" dirty="0">
                <a:latin typeface="Times New Roman" panose="02020603050405020304" pitchFamily="18" charset="0"/>
                <a:cs typeface="Times New Roman" panose="02020603050405020304" pitchFamily="18" charset="0"/>
              </a:rPr>
              <a:t>Last year has witnessed my harvest in English</a:t>
            </a:r>
            <a:r>
              <a:rPr lang="zh-CN" altLang="en-US" sz="1800" b="1" dirty="0">
                <a:solidFill>
                  <a:schemeClr val="accent2">
                    <a:lumMod val="75000"/>
                  </a:schemeClr>
                </a:solidFill>
                <a:latin typeface="Times New Roman" panose="02020603050405020304" pitchFamily="18" charset="0"/>
                <a:cs typeface="Times New Roman" panose="02020603050405020304" pitchFamily="18" charset="0"/>
              </a:rPr>
              <a:t>（主题句）</a:t>
            </a:r>
            <a:r>
              <a:rPr lang="en-US" altLang="zh-CN" sz="1800" dirty="0">
                <a:solidFill>
                  <a:schemeClr val="accent2">
                    <a:lumMod val="75000"/>
                  </a:schemeClr>
                </a:solidFill>
                <a:latin typeface="Times New Roman" panose="02020603050405020304" pitchFamily="18" charset="0"/>
                <a:cs typeface="Times New Roman" panose="02020603050405020304" pitchFamily="18" charset="0"/>
              </a:rPr>
              <a:t>. </a:t>
            </a:r>
            <a:r>
              <a:rPr lang="zh-CN" altLang="en-US" sz="1800" b="1" dirty="0">
                <a:solidFill>
                  <a:schemeClr val="accent2">
                    <a:lumMod val="75000"/>
                  </a:schemeClr>
                </a:solidFill>
                <a:latin typeface="Times New Roman" panose="02020603050405020304" pitchFamily="18" charset="0"/>
                <a:cs typeface="Times New Roman" panose="02020603050405020304" pitchFamily="18" charset="0"/>
              </a:rPr>
              <a:t>①</a:t>
            </a:r>
            <a:r>
              <a:rPr lang="en-US" altLang="zh-CN" sz="1800" dirty="0">
                <a:latin typeface="Times New Roman" panose="02020603050405020304" pitchFamily="18" charset="0"/>
                <a:cs typeface="Times New Roman" panose="02020603050405020304" pitchFamily="18" charset="0"/>
              </a:rPr>
              <a:t>When I </a:t>
            </a:r>
            <a:r>
              <a:rPr lang="en-US" altLang="zh-CN" sz="1800" b="1" dirty="0">
                <a:latin typeface="Times New Roman" panose="02020603050405020304" pitchFamily="18" charset="0"/>
                <a:cs typeface="Times New Roman" panose="02020603050405020304" pitchFamily="18" charset="0"/>
              </a:rPr>
              <a:t>was messed up with </a:t>
            </a:r>
            <a:r>
              <a:rPr lang="en-US" altLang="zh-CN" sz="1800" dirty="0">
                <a:latin typeface="Times New Roman" panose="02020603050405020304" pitchFamily="18" charset="0"/>
                <a:cs typeface="Times New Roman" panose="02020603050405020304" pitchFamily="18" charset="0"/>
              </a:rPr>
              <a:t>all the language obstacles, </a:t>
            </a:r>
            <a:r>
              <a:rPr lang="en-US" altLang="zh-CN" sz="1800" b="1" dirty="0">
                <a:latin typeface="Times New Roman" panose="02020603050405020304" pitchFamily="18" charset="0"/>
                <a:cs typeface="Times New Roman" panose="02020603050405020304" pitchFamily="18" charset="0"/>
              </a:rPr>
              <a:t>it was </a:t>
            </a:r>
            <a:r>
              <a:rPr lang="en-US" altLang="zh-CN" sz="1800" dirty="0">
                <a:latin typeface="Times New Roman" panose="02020603050405020304" pitchFamily="18" charset="0"/>
                <a:cs typeface="Times New Roman" panose="02020603050405020304" pitchFamily="18" charset="0"/>
              </a:rPr>
              <a:t>your patience and guidance </a:t>
            </a:r>
            <a:r>
              <a:rPr lang="en-US" altLang="zh-CN" sz="1800" b="1" dirty="0">
                <a:latin typeface="Times New Roman" panose="02020603050405020304" pitchFamily="18" charset="0"/>
                <a:cs typeface="Times New Roman" panose="02020603050405020304" pitchFamily="18" charset="0"/>
              </a:rPr>
              <a:t>that</a:t>
            </a:r>
            <a:r>
              <a:rPr lang="en-US" altLang="zh-CN" sz="1800" dirty="0">
                <a:latin typeface="Times New Roman" panose="02020603050405020304" pitchFamily="18" charset="0"/>
                <a:cs typeface="Times New Roman" panose="02020603050405020304" pitchFamily="18" charset="0"/>
              </a:rPr>
              <a:t> </a:t>
            </a:r>
            <a:r>
              <a:rPr lang="en-US" altLang="zh-CN" sz="1800" b="1" dirty="0">
                <a:latin typeface="Times New Roman" panose="02020603050405020304" pitchFamily="18" charset="0"/>
                <a:cs typeface="Times New Roman" panose="02020603050405020304" pitchFamily="18" charset="0"/>
              </a:rPr>
              <a:t>enlightened</a:t>
            </a:r>
            <a:r>
              <a:rPr lang="en-US" altLang="zh-CN" sz="1800" dirty="0">
                <a:latin typeface="Times New Roman" panose="02020603050405020304" pitchFamily="18" charset="0"/>
                <a:cs typeface="Times New Roman" panose="02020603050405020304" pitchFamily="18" charset="0"/>
              </a:rPr>
              <a:t> me. </a:t>
            </a:r>
            <a:r>
              <a:rPr lang="zh-CN" altLang="en-US" sz="1800" b="1" dirty="0">
                <a:solidFill>
                  <a:schemeClr val="accent2">
                    <a:lumMod val="75000"/>
                  </a:schemeClr>
                </a:solidFill>
                <a:latin typeface="Times New Roman" panose="02020603050405020304" pitchFamily="18" charset="0"/>
                <a:cs typeface="Times New Roman" panose="02020603050405020304" pitchFamily="18" charset="0"/>
              </a:rPr>
              <a:t>②</a:t>
            </a:r>
            <a:r>
              <a:rPr lang="en-US" altLang="zh-CN" sz="1800" dirty="0">
                <a:latin typeface="Times New Roman" panose="02020603050405020304" pitchFamily="18" charset="0"/>
                <a:cs typeface="Times New Roman" panose="02020603050405020304" pitchFamily="18" charset="0"/>
              </a:rPr>
              <a:t>Besides, you always offered to revise the language style of my writing practice, which enabled me to </a:t>
            </a:r>
            <a:r>
              <a:rPr lang="en-US" altLang="zh-CN" sz="1800" b="1" dirty="0">
                <a:latin typeface="Times New Roman" panose="02020603050405020304" pitchFamily="18" charset="0"/>
                <a:cs typeface="Times New Roman" panose="02020603050405020304" pitchFamily="18" charset="0"/>
              </a:rPr>
              <a:t>savor a dip of authentic English</a:t>
            </a:r>
            <a:r>
              <a:rPr lang="en-US" altLang="zh-CN" sz="1800" dirty="0">
                <a:latin typeface="Times New Roman" panose="02020603050405020304" pitchFamily="18" charset="0"/>
                <a:cs typeface="Times New Roman" panose="02020603050405020304" pitchFamily="18" charset="0"/>
              </a:rPr>
              <a:t>. </a:t>
            </a:r>
            <a:r>
              <a:rPr lang="zh-CN" altLang="en-US" sz="1800" b="1" dirty="0">
                <a:solidFill>
                  <a:schemeClr val="accent2">
                    <a:lumMod val="75000"/>
                  </a:schemeClr>
                </a:solidFill>
                <a:latin typeface="Times New Roman" panose="02020603050405020304" pitchFamily="18" charset="0"/>
                <a:cs typeface="Times New Roman" panose="02020603050405020304" pitchFamily="18" charset="0"/>
              </a:rPr>
              <a:t>③</a:t>
            </a:r>
            <a:r>
              <a:rPr lang="en-US" altLang="zh-CN" sz="1800" dirty="0">
                <a:latin typeface="Times New Roman" panose="02020603050405020304" pitchFamily="18" charset="0"/>
                <a:cs typeface="Times New Roman" panose="02020603050405020304" pitchFamily="18" charset="0"/>
              </a:rPr>
              <a:t>With cross-cultural notions and visions being exchanging, my knowledge scope was </a:t>
            </a:r>
            <a:r>
              <a:rPr lang="en-US" altLang="zh-CN" sz="1800" b="1" dirty="0">
                <a:latin typeface="Times New Roman" panose="02020603050405020304" pitchFamily="18" charset="0"/>
                <a:cs typeface="Times New Roman" panose="02020603050405020304" pitchFamily="18" charset="0"/>
              </a:rPr>
              <a:t>enriched</a:t>
            </a:r>
            <a:r>
              <a:rPr lang="en-US" altLang="zh-CN" sz="1800" dirty="0">
                <a:latin typeface="Times New Roman" panose="02020603050405020304" pitchFamily="18" charset="0"/>
                <a:cs typeface="Times New Roman" panose="02020603050405020304" pitchFamily="18" charset="0"/>
              </a:rPr>
              <a:t> and our friendship has been </a:t>
            </a:r>
            <a:r>
              <a:rPr lang="en-US" altLang="zh-CN" sz="1800" b="1" dirty="0">
                <a:latin typeface="Times New Roman" panose="02020603050405020304" pitchFamily="18" charset="0"/>
                <a:cs typeface="Times New Roman" panose="02020603050405020304" pitchFamily="18" charset="0"/>
              </a:rPr>
              <a:t>flourishing</a:t>
            </a:r>
            <a:r>
              <a:rPr lang="en-US" altLang="zh-CN" sz="1800" dirty="0">
                <a:latin typeface="Times New Roman" panose="02020603050405020304" pitchFamily="18" charset="0"/>
                <a:cs typeface="Times New Roman" panose="02020603050405020304" pitchFamily="18" charset="0"/>
              </a:rPr>
              <a:t>!</a:t>
            </a:r>
          </a:p>
          <a:p>
            <a:pPr indent="457200" algn="just">
              <a:lnSpc>
                <a:spcPct val="170000"/>
              </a:lnSpc>
              <a:spcBef>
                <a:spcPts val="0"/>
              </a:spcBef>
              <a:spcAft>
                <a:spcPts val="0"/>
              </a:spcAft>
              <a:buNone/>
            </a:pPr>
            <a:r>
              <a:rPr lang="en-US" altLang="zh-CN" sz="1800" dirty="0">
                <a:latin typeface="Times New Roman" panose="02020603050405020304" pitchFamily="18" charset="0"/>
                <a:cs typeface="Times New Roman" panose="02020603050405020304" pitchFamily="18" charset="0"/>
              </a:rPr>
              <a:t>Attached to the letter is an </a:t>
            </a:r>
            <a:r>
              <a:rPr lang="en-US" altLang="zh-CN" sz="1800" b="1" dirty="0">
                <a:latin typeface="Times New Roman" panose="02020603050405020304" pitchFamily="18" charset="0"/>
                <a:cs typeface="Times New Roman" panose="02020603050405020304" pitchFamily="18" charset="0"/>
              </a:rPr>
              <a:t>auspicious</a:t>
            </a:r>
            <a:r>
              <a:rPr lang="en-US" altLang="zh-CN" sz="1800" dirty="0">
                <a:latin typeface="Times New Roman" panose="02020603050405020304" pitchFamily="18" charset="0"/>
                <a:cs typeface="Times New Roman" panose="02020603050405020304" pitchFamily="18" charset="0"/>
              </a:rPr>
              <a:t> Chinese knot. May every moment full of joy on your new stage of life!</a:t>
            </a:r>
            <a:r>
              <a:rPr lang="zh-CN" altLang="en-US" sz="1800" b="1" dirty="0">
                <a:solidFill>
                  <a:schemeClr val="accent2">
                    <a:lumMod val="75000"/>
                  </a:schemeClr>
                </a:solidFill>
                <a:latin typeface="Times New Roman" panose="02020603050405020304" pitchFamily="18" charset="0"/>
                <a:cs typeface="Times New Roman" panose="02020603050405020304" pitchFamily="18" charset="0"/>
              </a:rPr>
              <a:t>（临别祝愿）</a:t>
            </a:r>
            <a:endParaRPr lang="en-US" altLang="zh-CN" sz="1800" b="1" dirty="0">
              <a:solidFill>
                <a:schemeClr val="accent2">
                  <a:lumMod val="75000"/>
                </a:schemeClr>
              </a:solidFill>
              <a:latin typeface="Times New Roman" panose="02020603050405020304" pitchFamily="18" charset="0"/>
              <a:cs typeface="Times New Roman" panose="02020603050405020304" pitchFamily="18" charset="0"/>
            </a:endParaRPr>
          </a:p>
          <a:p>
            <a:pPr indent="457200" algn="just">
              <a:lnSpc>
                <a:spcPct val="170000"/>
              </a:lnSpc>
              <a:spcBef>
                <a:spcPts val="0"/>
              </a:spcBef>
              <a:spcAft>
                <a:spcPts val="0"/>
              </a:spcAft>
              <a:buNone/>
            </a:pPr>
            <a:r>
              <a:rPr lang="en-US" altLang="zh-CN" dirty="0">
                <a:latin typeface="Times New Roman" panose="02020603050405020304" pitchFamily="18" charset="0"/>
                <a:cs typeface="Times New Roman" panose="02020603050405020304" pitchFamily="18" charset="0"/>
              </a:rPr>
              <a:t>                                                                                                                                                               Yours,</a:t>
            </a:r>
          </a:p>
          <a:p>
            <a:pPr indent="457200" algn="just">
              <a:lnSpc>
                <a:spcPct val="170000"/>
              </a:lnSpc>
              <a:spcBef>
                <a:spcPts val="0"/>
              </a:spcBef>
              <a:spcAft>
                <a:spcPts val="0"/>
              </a:spcAft>
              <a:buNone/>
            </a:pPr>
            <a:r>
              <a:rPr lang="en-US" altLang="zh-CN" sz="1800" dirty="0">
                <a:latin typeface="Times New Roman" panose="02020603050405020304" pitchFamily="18" charset="0"/>
                <a:cs typeface="Times New Roman" panose="02020603050405020304" pitchFamily="18" charset="0"/>
              </a:rPr>
              <a:t>                                                                                                                                                               Li Hua</a:t>
            </a:r>
          </a:p>
        </p:txBody>
      </p:sp>
      <p:sp>
        <p:nvSpPr>
          <p:cNvPr id="5" name="对话气泡: 矩形 4">
            <a:extLst>
              <a:ext uri="{FF2B5EF4-FFF2-40B4-BE49-F238E27FC236}">
                <a16:creationId xmlns:a16="http://schemas.microsoft.com/office/drawing/2014/main" id="{A44C9510-18BA-4320-8E96-7888E36E0522}"/>
              </a:ext>
            </a:extLst>
          </p:cNvPr>
          <p:cNvSpPr/>
          <p:nvPr/>
        </p:nvSpPr>
        <p:spPr>
          <a:xfrm>
            <a:off x="8982636" y="932304"/>
            <a:ext cx="1467650" cy="782765"/>
          </a:xfrm>
          <a:prstGeom prst="wedgeRectCallout">
            <a:avLst>
              <a:gd name="adj1" fmla="val -22404"/>
              <a:gd name="adj2" fmla="val 7035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id="{E2C8B6E1-895C-42EE-AAF3-29A0044994FF}"/>
              </a:ext>
            </a:extLst>
          </p:cNvPr>
          <p:cNvSpPr txBox="1"/>
          <p:nvPr/>
        </p:nvSpPr>
        <p:spPr>
          <a:xfrm>
            <a:off x="9100889" y="1025922"/>
            <a:ext cx="1567543" cy="707886"/>
          </a:xfrm>
          <a:prstGeom prst="rect">
            <a:avLst/>
          </a:prstGeom>
          <a:noFill/>
        </p:spPr>
        <p:txBody>
          <a:bodyPr wrap="square" rtlCol="0">
            <a:spAutoFit/>
          </a:bodyPr>
          <a:lstStyle/>
          <a:p>
            <a:r>
              <a:rPr lang="zh-CN" altLang="en-US" sz="2000" b="1" dirty="0">
                <a:solidFill>
                  <a:schemeClr val="accent2">
                    <a:lumMod val="75000"/>
                  </a:schemeClr>
                </a:solidFill>
              </a:rPr>
              <a:t>要点全面，结构合理</a:t>
            </a:r>
          </a:p>
        </p:txBody>
      </p:sp>
      <p:sp>
        <p:nvSpPr>
          <p:cNvPr id="7" name="对话气泡: 矩形 6">
            <a:extLst>
              <a:ext uri="{FF2B5EF4-FFF2-40B4-BE49-F238E27FC236}">
                <a16:creationId xmlns:a16="http://schemas.microsoft.com/office/drawing/2014/main" id="{8218EB9D-FF45-421E-B9BB-D59013EDB962}"/>
              </a:ext>
            </a:extLst>
          </p:cNvPr>
          <p:cNvSpPr/>
          <p:nvPr/>
        </p:nvSpPr>
        <p:spPr>
          <a:xfrm flipV="1">
            <a:off x="2766252" y="5987231"/>
            <a:ext cx="2268266" cy="851156"/>
          </a:xfrm>
          <a:prstGeom prst="wedgeRect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a:extLst>
              <a:ext uri="{FF2B5EF4-FFF2-40B4-BE49-F238E27FC236}">
                <a16:creationId xmlns:a16="http://schemas.microsoft.com/office/drawing/2014/main" id="{6933C603-09E2-4EB9-BFF8-3A4B6E97E370}"/>
              </a:ext>
            </a:extLst>
          </p:cNvPr>
          <p:cNvSpPr txBox="1"/>
          <p:nvPr/>
        </p:nvSpPr>
        <p:spPr>
          <a:xfrm>
            <a:off x="2880552" y="6109732"/>
            <a:ext cx="2328262" cy="923330"/>
          </a:xfrm>
          <a:prstGeom prst="rect">
            <a:avLst/>
          </a:prstGeom>
          <a:noFill/>
        </p:spPr>
        <p:txBody>
          <a:bodyPr wrap="square" rtlCol="0">
            <a:spAutoFit/>
          </a:bodyPr>
          <a:lstStyle/>
          <a:p>
            <a:r>
              <a:rPr lang="zh-CN" altLang="en-US" b="1" dirty="0">
                <a:solidFill>
                  <a:schemeClr val="accent2">
                    <a:lumMod val="75000"/>
                  </a:schemeClr>
                </a:solidFill>
              </a:rPr>
              <a:t>传播中国传统文化；</a:t>
            </a:r>
            <a:endParaRPr lang="en-US" altLang="zh-CN" b="1" dirty="0">
              <a:solidFill>
                <a:schemeClr val="accent2">
                  <a:lumMod val="75000"/>
                </a:schemeClr>
              </a:solidFill>
            </a:endParaRPr>
          </a:p>
          <a:p>
            <a:r>
              <a:rPr lang="zh-CN" altLang="en-US" b="1" dirty="0">
                <a:solidFill>
                  <a:schemeClr val="accent2">
                    <a:lumMod val="75000"/>
                  </a:schemeClr>
                </a:solidFill>
              </a:rPr>
              <a:t>跨文化交流意识</a:t>
            </a:r>
            <a:endParaRPr lang="en-US" altLang="zh-CN" b="1" dirty="0">
              <a:solidFill>
                <a:schemeClr val="accent2">
                  <a:lumMod val="75000"/>
                </a:schemeClr>
              </a:solidFill>
            </a:endParaRPr>
          </a:p>
          <a:p>
            <a:endParaRPr lang="zh-CN" altLang="en-US" dirty="0"/>
          </a:p>
        </p:txBody>
      </p:sp>
    </p:spTree>
    <p:extLst>
      <p:ext uri="{BB962C8B-B14F-4D97-AF65-F5344CB8AC3E}">
        <p14:creationId xmlns:p14="http://schemas.microsoft.com/office/powerpoint/2010/main" val="2085455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A9A9FD-F539-40E5-9423-D1C10DDFB5E7}"/>
              </a:ext>
            </a:extLst>
          </p:cNvPr>
          <p:cNvSpPr>
            <a:spLocks noGrp="1"/>
          </p:cNvSpPr>
          <p:nvPr>
            <p:ph type="title"/>
          </p:nvPr>
        </p:nvSpPr>
        <p:spPr/>
        <p:txBody>
          <a:bodyPr/>
          <a:lstStyle/>
          <a:p>
            <a:r>
              <a:rPr lang="zh-CN" altLang="en-US" dirty="0"/>
              <a:t>实战演练</a:t>
            </a:r>
          </a:p>
        </p:txBody>
      </p:sp>
      <p:sp>
        <p:nvSpPr>
          <p:cNvPr id="5" name="内容占位符 2">
            <a:extLst>
              <a:ext uri="{FF2B5EF4-FFF2-40B4-BE49-F238E27FC236}">
                <a16:creationId xmlns:a16="http://schemas.microsoft.com/office/drawing/2014/main" id="{BFF67DE7-F36A-4307-A879-ED6CC80891B0}"/>
              </a:ext>
            </a:extLst>
          </p:cNvPr>
          <p:cNvSpPr txBox="1">
            <a:spLocks/>
          </p:cNvSpPr>
          <p:nvPr/>
        </p:nvSpPr>
        <p:spPr>
          <a:xfrm>
            <a:off x="291993" y="1800606"/>
            <a:ext cx="6600585" cy="4500302"/>
          </a:xfrm>
          <a:prstGeom prst="rect">
            <a:avLst/>
          </a:prstGeom>
          <a:ln>
            <a:solidFill>
              <a:schemeClr val="accent1">
                <a:lumMod val="75000"/>
              </a:schemeClr>
            </a:solidFill>
          </a:ln>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457200">
              <a:lnSpc>
                <a:spcPct val="160000"/>
              </a:lnSpc>
              <a:spcBef>
                <a:spcPts val="0"/>
              </a:spcBef>
              <a:spcAft>
                <a:spcPts val="0"/>
              </a:spcAft>
              <a:buFont typeface="Calibri" panose="020F0502020204030204" pitchFamily="34" charset="0"/>
              <a:buNone/>
            </a:pPr>
            <a:r>
              <a:rPr lang="zh-CN" altLang="en-US" sz="1800" b="1" dirty="0"/>
              <a:t>假定你是李华，你正在为准备期末考试而紧张复习，但最近你遇到了一些问题，压力很大，于是你给你校心理老师</a:t>
            </a:r>
            <a:r>
              <a:rPr lang="en-US" altLang="zh-CN" sz="1800" b="1" dirty="0">
                <a:latin typeface="Times New Roman" panose="02020603050405020304" pitchFamily="18" charset="0"/>
                <a:cs typeface="Times New Roman" panose="02020603050405020304" pitchFamily="18" charset="0"/>
              </a:rPr>
              <a:t>Mr. Wang</a:t>
            </a:r>
            <a:r>
              <a:rPr lang="zh-CN" altLang="en-US" sz="1800" b="1" dirty="0"/>
              <a:t>写一封信寻求帮助。要点如下：</a:t>
            </a:r>
            <a:endParaRPr lang="en-US" altLang="zh-CN" sz="1800" b="1" dirty="0"/>
          </a:p>
          <a:p>
            <a:pPr indent="457200">
              <a:lnSpc>
                <a:spcPct val="160000"/>
              </a:lnSpc>
              <a:spcBef>
                <a:spcPts val="0"/>
              </a:spcBef>
              <a:spcAft>
                <a:spcPts val="0"/>
              </a:spcAft>
            </a:pPr>
            <a:r>
              <a:rPr lang="en-US" altLang="zh-CN" sz="1800" b="1" dirty="0"/>
              <a:t>1. </a:t>
            </a:r>
            <a:r>
              <a:rPr lang="zh-CN" altLang="en-US" sz="1800" b="1" dirty="0"/>
              <a:t>写信目的</a:t>
            </a:r>
            <a:endParaRPr lang="en-US" altLang="zh-CN" sz="1800" b="1" dirty="0"/>
          </a:p>
          <a:p>
            <a:pPr indent="457200">
              <a:lnSpc>
                <a:spcPct val="160000"/>
              </a:lnSpc>
              <a:spcBef>
                <a:spcPts val="0"/>
              </a:spcBef>
              <a:spcAft>
                <a:spcPts val="0"/>
              </a:spcAft>
            </a:pPr>
            <a:r>
              <a:rPr lang="en-US" altLang="zh-CN" sz="1800" b="1" dirty="0"/>
              <a:t>2. </a:t>
            </a:r>
            <a:r>
              <a:rPr lang="zh-CN" altLang="en-US" sz="1800" b="1" dirty="0"/>
              <a:t>自己的困难；</a:t>
            </a:r>
            <a:endParaRPr lang="en-US" altLang="zh-CN" sz="1800" b="1" dirty="0"/>
          </a:p>
          <a:p>
            <a:pPr indent="457200">
              <a:lnSpc>
                <a:spcPct val="160000"/>
              </a:lnSpc>
              <a:spcBef>
                <a:spcPts val="0"/>
              </a:spcBef>
              <a:spcAft>
                <a:spcPts val="0"/>
              </a:spcAft>
            </a:pPr>
            <a:r>
              <a:rPr lang="en-US" altLang="zh-CN" sz="1800" b="1" dirty="0"/>
              <a:t>3. </a:t>
            </a:r>
            <a:r>
              <a:rPr lang="zh-CN" altLang="en-US" sz="1800" b="1" dirty="0"/>
              <a:t>希望</a:t>
            </a:r>
            <a:r>
              <a:rPr lang="en-US" altLang="zh-CN" sz="1800" b="1" dirty="0">
                <a:latin typeface="Times New Roman" panose="02020603050405020304" pitchFamily="18" charset="0"/>
                <a:cs typeface="Times New Roman" panose="02020603050405020304" pitchFamily="18" charset="0"/>
              </a:rPr>
              <a:t>Mr. Wang</a:t>
            </a:r>
            <a:r>
              <a:rPr lang="zh-CN" altLang="en-US" sz="1800" b="1" dirty="0"/>
              <a:t>给与帮助；</a:t>
            </a:r>
            <a:endParaRPr lang="en-US" altLang="zh-CN" sz="1800" b="1" dirty="0"/>
          </a:p>
          <a:p>
            <a:pPr indent="0">
              <a:lnSpc>
                <a:spcPct val="160000"/>
              </a:lnSpc>
              <a:spcBef>
                <a:spcPts val="0"/>
              </a:spcBef>
              <a:spcAft>
                <a:spcPts val="0"/>
              </a:spcAft>
              <a:buFont typeface="Calibri" panose="020F0502020204030204" pitchFamily="34" charset="0"/>
              <a:buNone/>
            </a:pPr>
            <a:r>
              <a:rPr lang="zh-CN" altLang="en-US" sz="1800" b="1" dirty="0"/>
              <a:t>注意：</a:t>
            </a:r>
            <a:endParaRPr lang="en-US" altLang="zh-CN" sz="1800" b="1" dirty="0"/>
          </a:p>
          <a:p>
            <a:pPr indent="457200">
              <a:lnSpc>
                <a:spcPct val="160000"/>
              </a:lnSpc>
              <a:spcBef>
                <a:spcPts val="0"/>
              </a:spcBef>
              <a:spcAft>
                <a:spcPts val="0"/>
              </a:spcAft>
            </a:pPr>
            <a:r>
              <a:rPr lang="en-US" altLang="zh-CN" sz="1800" b="1" dirty="0"/>
              <a:t>1. </a:t>
            </a:r>
            <a:r>
              <a:rPr lang="zh-CN" altLang="en-US" sz="1800" b="1" dirty="0"/>
              <a:t>词数</a:t>
            </a:r>
            <a:r>
              <a:rPr lang="en-US" altLang="zh-CN" sz="1800" b="1" dirty="0"/>
              <a:t>80</a:t>
            </a:r>
            <a:r>
              <a:rPr lang="zh-CN" altLang="en-US" sz="1800" b="1" dirty="0"/>
              <a:t>左右；</a:t>
            </a:r>
            <a:endParaRPr lang="en-US" altLang="zh-CN" sz="1800" b="1" dirty="0"/>
          </a:p>
          <a:p>
            <a:pPr indent="457200">
              <a:lnSpc>
                <a:spcPct val="160000"/>
              </a:lnSpc>
              <a:spcBef>
                <a:spcPts val="0"/>
              </a:spcBef>
              <a:spcAft>
                <a:spcPts val="0"/>
              </a:spcAft>
            </a:pPr>
            <a:r>
              <a:rPr lang="en-US" altLang="zh-CN" sz="1800" b="1" dirty="0"/>
              <a:t>2.</a:t>
            </a:r>
            <a:r>
              <a:rPr lang="zh-CN" altLang="en-US" sz="1800" b="1" dirty="0"/>
              <a:t>可适当增加细节，使行文连贯</a:t>
            </a:r>
            <a:endParaRPr lang="en-US" altLang="zh-CN" sz="1800" b="1" dirty="0"/>
          </a:p>
        </p:txBody>
      </p:sp>
      <p:cxnSp>
        <p:nvCxnSpPr>
          <p:cNvPr id="9" name="直接连接符 8">
            <a:extLst>
              <a:ext uri="{FF2B5EF4-FFF2-40B4-BE49-F238E27FC236}">
                <a16:creationId xmlns:a16="http://schemas.microsoft.com/office/drawing/2014/main" id="{5C9E9001-99B5-4CBD-BD2F-75D40C0C7147}"/>
              </a:ext>
            </a:extLst>
          </p:cNvPr>
          <p:cNvCxnSpPr/>
          <p:nvPr/>
        </p:nvCxnSpPr>
        <p:spPr>
          <a:xfrm>
            <a:off x="3112034" y="2251422"/>
            <a:ext cx="2674043"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椭圆 11">
            <a:extLst>
              <a:ext uri="{FF2B5EF4-FFF2-40B4-BE49-F238E27FC236}">
                <a16:creationId xmlns:a16="http://schemas.microsoft.com/office/drawing/2014/main" id="{17F28458-D27D-495E-BF34-E4401866035F}"/>
              </a:ext>
            </a:extLst>
          </p:cNvPr>
          <p:cNvSpPr/>
          <p:nvPr/>
        </p:nvSpPr>
        <p:spPr>
          <a:xfrm>
            <a:off x="1191025" y="2251422"/>
            <a:ext cx="1183341" cy="52251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a:extLst>
              <a:ext uri="{FF2B5EF4-FFF2-40B4-BE49-F238E27FC236}">
                <a16:creationId xmlns:a16="http://schemas.microsoft.com/office/drawing/2014/main" id="{A28E34C5-33A7-4505-8AEC-9C641518E609}"/>
              </a:ext>
            </a:extLst>
          </p:cNvPr>
          <p:cNvSpPr/>
          <p:nvPr/>
        </p:nvSpPr>
        <p:spPr>
          <a:xfrm>
            <a:off x="997644" y="3529551"/>
            <a:ext cx="1438195" cy="55451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a:extLst>
              <a:ext uri="{FF2B5EF4-FFF2-40B4-BE49-F238E27FC236}">
                <a16:creationId xmlns:a16="http://schemas.microsoft.com/office/drawing/2014/main" id="{57F122C1-0B9A-4118-9135-A0AFF2E94DC2}"/>
              </a:ext>
            </a:extLst>
          </p:cNvPr>
          <p:cNvSpPr txBox="1"/>
          <p:nvPr/>
        </p:nvSpPr>
        <p:spPr>
          <a:xfrm>
            <a:off x="7271895" y="3991216"/>
            <a:ext cx="3666008" cy="923330"/>
          </a:xfrm>
          <a:prstGeom prst="rect">
            <a:avLst/>
          </a:prstGeom>
          <a:noFill/>
        </p:spPr>
        <p:txBody>
          <a:bodyPr wrap="square" rtlCol="0">
            <a:spAutoFit/>
          </a:bodyPr>
          <a:lstStyle/>
          <a:p>
            <a:r>
              <a:rPr lang="en-US" altLang="zh-CN" b="1" dirty="0">
                <a:solidFill>
                  <a:schemeClr val="accent2">
                    <a:lumMod val="75000"/>
                  </a:schemeClr>
                </a:solidFill>
              </a:rPr>
              <a:t>Tip: </a:t>
            </a:r>
            <a:r>
              <a:rPr lang="zh-CN" altLang="en-US" b="1" dirty="0">
                <a:solidFill>
                  <a:schemeClr val="accent2">
                    <a:lumMod val="75000"/>
                  </a:schemeClr>
                </a:solidFill>
              </a:rPr>
              <a:t>在这篇文章中需要注意的是，要点中虽然没有说表达感谢，但作为求助信的结尾，仍应该表达感谢。</a:t>
            </a:r>
          </a:p>
        </p:txBody>
      </p:sp>
      <p:sp>
        <p:nvSpPr>
          <p:cNvPr id="15" name="文本框 14">
            <a:extLst>
              <a:ext uri="{FF2B5EF4-FFF2-40B4-BE49-F238E27FC236}">
                <a16:creationId xmlns:a16="http://schemas.microsoft.com/office/drawing/2014/main" id="{D6FD2760-CC86-4896-B9BE-822B9A74F11C}"/>
              </a:ext>
            </a:extLst>
          </p:cNvPr>
          <p:cNvSpPr txBox="1"/>
          <p:nvPr/>
        </p:nvSpPr>
        <p:spPr>
          <a:xfrm>
            <a:off x="7271895" y="1775225"/>
            <a:ext cx="3922461" cy="923330"/>
          </a:xfrm>
          <a:prstGeom prst="rect">
            <a:avLst/>
          </a:prstGeom>
          <a:noFill/>
        </p:spPr>
        <p:txBody>
          <a:bodyPr wrap="square" rtlCol="0">
            <a:spAutoFit/>
          </a:bodyPr>
          <a:lstStyle/>
          <a:p>
            <a:r>
              <a:rPr lang="zh-CN" altLang="en-US" b="1" dirty="0">
                <a:solidFill>
                  <a:schemeClr val="accent2">
                    <a:lumMod val="75000"/>
                  </a:schemeClr>
                </a:solidFill>
              </a:rPr>
              <a:t>文体</a:t>
            </a:r>
            <a:r>
              <a:rPr lang="zh-CN" altLang="en-US" dirty="0">
                <a:solidFill>
                  <a:schemeClr val="accent2">
                    <a:lumMod val="75000"/>
                  </a:schemeClr>
                </a:solidFill>
              </a:rPr>
              <a:t>：</a:t>
            </a:r>
            <a:r>
              <a:rPr lang="zh-CN" altLang="en-US" dirty="0"/>
              <a:t>书信体</a:t>
            </a:r>
            <a:endParaRPr lang="en-US" altLang="zh-CN" dirty="0"/>
          </a:p>
          <a:p>
            <a:r>
              <a:rPr lang="zh-CN" altLang="en-US" b="1" dirty="0">
                <a:solidFill>
                  <a:schemeClr val="accent2">
                    <a:lumMod val="75000"/>
                  </a:schemeClr>
                </a:solidFill>
              </a:rPr>
              <a:t>人称</a:t>
            </a:r>
            <a:r>
              <a:rPr lang="zh-CN" altLang="en-US" dirty="0">
                <a:solidFill>
                  <a:schemeClr val="accent2">
                    <a:lumMod val="75000"/>
                  </a:schemeClr>
                </a:solidFill>
              </a:rPr>
              <a:t>：</a:t>
            </a:r>
            <a:r>
              <a:rPr lang="zh-CN" altLang="en-US" dirty="0"/>
              <a:t>第一人称</a:t>
            </a:r>
            <a:endParaRPr lang="en-US" altLang="zh-CN" dirty="0"/>
          </a:p>
          <a:p>
            <a:r>
              <a:rPr lang="zh-CN" altLang="en-US" b="1" dirty="0">
                <a:solidFill>
                  <a:schemeClr val="accent2">
                    <a:lumMod val="75000"/>
                  </a:schemeClr>
                </a:solidFill>
              </a:rPr>
              <a:t>时态：</a:t>
            </a:r>
            <a:r>
              <a:rPr lang="zh-CN" altLang="en-US" dirty="0"/>
              <a:t>一般现在时</a:t>
            </a:r>
            <a:r>
              <a:rPr lang="en-US" altLang="zh-CN" dirty="0"/>
              <a:t>/</a:t>
            </a:r>
            <a:r>
              <a:rPr lang="zh-CN" altLang="en-US" dirty="0"/>
              <a:t>一般现在进行时</a:t>
            </a:r>
            <a:endParaRPr lang="en-US" altLang="zh-CN" dirty="0"/>
          </a:p>
        </p:txBody>
      </p:sp>
      <p:sp>
        <p:nvSpPr>
          <p:cNvPr id="16" name="文本框 15">
            <a:extLst>
              <a:ext uri="{FF2B5EF4-FFF2-40B4-BE49-F238E27FC236}">
                <a16:creationId xmlns:a16="http://schemas.microsoft.com/office/drawing/2014/main" id="{314CC1A0-E96B-4E62-B90A-52BEBF51735C}"/>
              </a:ext>
            </a:extLst>
          </p:cNvPr>
          <p:cNvSpPr txBox="1"/>
          <p:nvPr/>
        </p:nvSpPr>
        <p:spPr>
          <a:xfrm>
            <a:off x="7271894" y="2790887"/>
            <a:ext cx="4813426" cy="1200329"/>
          </a:xfrm>
          <a:prstGeom prst="rect">
            <a:avLst/>
          </a:prstGeom>
          <a:noFill/>
        </p:spPr>
        <p:txBody>
          <a:bodyPr wrap="square" rtlCol="0">
            <a:spAutoFit/>
          </a:bodyPr>
          <a:lstStyle/>
          <a:p>
            <a:r>
              <a:rPr lang="zh-CN" altLang="en-US" b="1" dirty="0">
                <a:solidFill>
                  <a:schemeClr val="accent2">
                    <a:lumMod val="75000"/>
                  </a:schemeClr>
                </a:solidFill>
              </a:rPr>
              <a:t>段落划分、要点分布：</a:t>
            </a:r>
            <a:endParaRPr lang="en-US" altLang="zh-CN" b="1" dirty="0">
              <a:solidFill>
                <a:schemeClr val="accent2">
                  <a:lumMod val="75000"/>
                </a:schemeClr>
              </a:solidFill>
            </a:endParaRPr>
          </a:p>
          <a:p>
            <a:r>
              <a:rPr lang="en-US" altLang="zh-CN" dirty="0"/>
              <a:t>Para 1</a:t>
            </a:r>
            <a:r>
              <a:rPr lang="zh-CN" altLang="en-US" dirty="0"/>
              <a:t>  自我介绍</a:t>
            </a:r>
            <a:r>
              <a:rPr lang="en-US" altLang="zh-CN" dirty="0"/>
              <a:t>/</a:t>
            </a:r>
            <a:r>
              <a:rPr lang="zh-CN" altLang="en-US" dirty="0"/>
              <a:t>写信背景， 写信目的（求助）</a:t>
            </a:r>
            <a:endParaRPr lang="en-US" altLang="zh-CN" dirty="0"/>
          </a:p>
          <a:p>
            <a:r>
              <a:rPr lang="en-US" altLang="zh-CN" dirty="0"/>
              <a:t>Para 2  </a:t>
            </a:r>
            <a:r>
              <a:rPr lang="zh-CN" altLang="en-US" dirty="0"/>
              <a:t>指出自己的问题和困难</a:t>
            </a:r>
            <a:endParaRPr lang="en-US" altLang="zh-CN" dirty="0"/>
          </a:p>
          <a:p>
            <a:r>
              <a:rPr lang="en-US" altLang="zh-CN" dirty="0"/>
              <a:t>Para 3  </a:t>
            </a:r>
            <a:r>
              <a:rPr lang="zh-CN" altLang="en-US" dirty="0"/>
              <a:t>表达感谢，期待回复</a:t>
            </a:r>
          </a:p>
        </p:txBody>
      </p:sp>
      <p:sp>
        <p:nvSpPr>
          <p:cNvPr id="20" name="对话气泡: 圆角矩形 19">
            <a:extLst>
              <a:ext uri="{FF2B5EF4-FFF2-40B4-BE49-F238E27FC236}">
                <a16:creationId xmlns:a16="http://schemas.microsoft.com/office/drawing/2014/main" id="{BC4B4141-9782-4A77-8855-DF090D1AEC9B}"/>
              </a:ext>
            </a:extLst>
          </p:cNvPr>
          <p:cNvSpPr/>
          <p:nvPr/>
        </p:nvSpPr>
        <p:spPr>
          <a:xfrm rot="16200000" flipH="1" flipV="1">
            <a:off x="4465054" y="2812989"/>
            <a:ext cx="1543230" cy="2574152"/>
          </a:xfrm>
          <a:prstGeom prst="wedgeRoundRectCallou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a:extLst>
              <a:ext uri="{FF2B5EF4-FFF2-40B4-BE49-F238E27FC236}">
                <a16:creationId xmlns:a16="http://schemas.microsoft.com/office/drawing/2014/main" id="{F73769E7-2B19-4010-A9CE-71138B61997C}"/>
              </a:ext>
            </a:extLst>
          </p:cNvPr>
          <p:cNvSpPr txBox="1"/>
          <p:nvPr/>
        </p:nvSpPr>
        <p:spPr>
          <a:xfrm>
            <a:off x="3949593" y="3529551"/>
            <a:ext cx="2574152" cy="1200329"/>
          </a:xfrm>
          <a:prstGeom prst="rect">
            <a:avLst/>
          </a:prstGeom>
          <a:noFill/>
        </p:spPr>
        <p:txBody>
          <a:bodyPr wrap="square" rtlCol="0">
            <a:spAutoFit/>
          </a:bodyPr>
          <a:lstStyle/>
          <a:p>
            <a:r>
              <a:rPr lang="zh-CN" altLang="en-US" b="1" dirty="0">
                <a:solidFill>
                  <a:schemeClr val="accent2">
                    <a:lumMod val="75000"/>
                  </a:schemeClr>
                </a:solidFill>
              </a:rPr>
              <a:t>要点半开放，拓展时应结合实际，所列出的困难与期末考试有关，且要指向心理困境。</a:t>
            </a:r>
          </a:p>
        </p:txBody>
      </p:sp>
      <p:sp>
        <p:nvSpPr>
          <p:cNvPr id="22" name="文本框 21">
            <a:extLst>
              <a:ext uri="{FF2B5EF4-FFF2-40B4-BE49-F238E27FC236}">
                <a16:creationId xmlns:a16="http://schemas.microsoft.com/office/drawing/2014/main" id="{9EE6F765-FE45-4CC8-AFE8-B9D97C6C5B1A}"/>
              </a:ext>
            </a:extLst>
          </p:cNvPr>
          <p:cNvSpPr txBox="1"/>
          <p:nvPr/>
        </p:nvSpPr>
        <p:spPr>
          <a:xfrm>
            <a:off x="7271895" y="4969951"/>
            <a:ext cx="3883785" cy="923330"/>
          </a:xfrm>
          <a:prstGeom prst="rect">
            <a:avLst/>
          </a:prstGeom>
          <a:noFill/>
        </p:spPr>
        <p:txBody>
          <a:bodyPr wrap="square" rtlCol="0">
            <a:spAutoFit/>
          </a:bodyPr>
          <a:lstStyle/>
          <a:p>
            <a:r>
              <a:rPr lang="zh-CN" altLang="en-US" b="1" dirty="0">
                <a:solidFill>
                  <a:schemeClr val="accent2">
                    <a:lumMod val="75000"/>
                  </a:schemeClr>
                </a:solidFill>
              </a:rPr>
              <a:t>语言：</a:t>
            </a:r>
            <a:r>
              <a:rPr lang="zh-CN" altLang="en-US" dirty="0"/>
              <a:t>这是写给心理医生的求助信，语言不需要过于正式，但要以礼貌的口吻去写。</a:t>
            </a:r>
          </a:p>
        </p:txBody>
      </p:sp>
    </p:spTree>
    <p:extLst>
      <p:ext uri="{BB962C8B-B14F-4D97-AF65-F5344CB8AC3E}">
        <p14:creationId xmlns:p14="http://schemas.microsoft.com/office/powerpoint/2010/main" val="193643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113A5D-68D8-4104-A1C9-F08A0E609E0B}"/>
              </a:ext>
            </a:extLst>
          </p:cNvPr>
          <p:cNvSpPr>
            <a:spLocks noGrp="1"/>
          </p:cNvSpPr>
          <p:nvPr>
            <p:ph type="title"/>
          </p:nvPr>
        </p:nvSpPr>
        <p:spPr/>
        <p:txBody>
          <a:bodyPr/>
          <a:lstStyle/>
          <a:p>
            <a:r>
              <a:rPr lang="zh-CN" altLang="en-US" dirty="0"/>
              <a:t>范文赏析</a:t>
            </a:r>
          </a:p>
        </p:txBody>
      </p:sp>
      <p:sp>
        <p:nvSpPr>
          <p:cNvPr id="3" name="内容占位符 2">
            <a:extLst>
              <a:ext uri="{FF2B5EF4-FFF2-40B4-BE49-F238E27FC236}">
                <a16:creationId xmlns:a16="http://schemas.microsoft.com/office/drawing/2014/main" id="{52AEDEFD-CC2D-47C0-8632-54A4ECE0B2A9}"/>
              </a:ext>
            </a:extLst>
          </p:cNvPr>
          <p:cNvSpPr>
            <a:spLocks noGrp="1"/>
          </p:cNvSpPr>
          <p:nvPr>
            <p:ph idx="1"/>
          </p:nvPr>
        </p:nvSpPr>
        <p:spPr>
          <a:xfrm>
            <a:off x="729983" y="1851852"/>
            <a:ext cx="11057324" cy="4460661"/>
          </a:xfrm>
        </p:spPr>
        <p:txBody>
          <a:bodyPr>
            <a:normAutofit fontScale="92500"/>
          </a:bodyPr>
          <a:lstStyle/>
          <a:p>
            <a:pPr indent="91440">
              <a:lnSpc>
                <a:spcPct val="150000"/>
              </a:lnSpc>
              <a:spcBef>
                <a:spcPts val="0"/>
              </a:spcBef>
              <a:spcAft>
                <a:spcPts val="0"/>
              </a:spcAft>
            </a:pPr>
            <a:r>
              <a:rPr lang="en-US" altLang="zh-CN" sz="2100" dirty="0">
                <a:latin typeface="Times New Roman" panose="02020603050405020304" pitchFamily="18" charset="0"/>
                <a:cs typeface="Times New Roman" panose="02020603050405020304" pitchFamily="18" charset="0"/>
              </a:rPr>
              <a:t>Dear Mr. Wang,</a:t>
            </a:r>
          </a:p>
          <a:p>
            <a:pPr indent="91440">
              <a:lnSpc>
                <a:spcPct val="150000"/>
              </a:lnSpc>
              <a:spcBef>
                <a:spcPts val="0"/>
              </a:spcBef>
              <a:spcAft>
                <a:spcPts val="0"/>
              </a:spcAft>
            </a:pPr>
            <a:r>
              <a:rPr lang="en-US" altLang="zh-CN" sz="2100" dirty="0">
                <a:latin typeface="Times New Roman" panose="02020603050405020304" pitchFamily="18" charset="0"/>
                <a:cs typeface="Times New Roman" panose="02020603050405020304" pitchFamily="18" charset="0"/>
              </a:rPr>
              <a:t>      I’m Li Hua, a senior from class 4</a:t>
            </a:r>
            <a:r>
              <a:rPr lang="zh-CN" altLang="en-US" sz="2100" b="1" dirty="0">
                <a:solidFill>
                  <a:schemeClr val="accent2">
                    <a:lumMod val="75000"/>
                  </a:schemeClr>
                </a:solidFill>
                <a:latin typeface="Times New Roman" panose="02020603050405020304" pitchFamily="18" charset="0"/>
                <a:cs typeface="Times New Roman" panose="02020603050405020304" pitchFamily="18" charset="0"/>
              </a:rPr>
              <a:t>（自我介绍）</a:t>
            </a:r>
            <a:r>
              <a:rPr lang="en-US" altLang="zh-CN" sz="2100" dirty="0">
                <a:latin typeface="Times New Roman" panose="02020603050405020304" pitchFamily="18" charset="0"/>
                <a:cs typeface="Times New Roman" panose="02020603050405020304" pitchFamily="18" charset="0"/>
              </a:rPr>
              <a:t>. Recently, with the end-of-term exam </a:t>
            </a:r>
            <a:r>
              <a:rPr lang="en-US" altLang="zh-CN" sz="2100" b="1" dirty="0">
                <a:latin typeface="Times New Roman" panose="02020603050405020304" pitchFamily="18" charset="0"/>
                <a:cs typeface="Times New Roman" panose="02020603050405020304" pitchFamily="18" charset="0"/>
              </a:rPr>
              <a:t>around the corner</a:t>
            </a:r>
            <a:r>
              <a:rPr lang="en-US" altLang="zh-CN" sz="2100" dirty="0">
                <a:latin typeface="Times New Roman" panose="02020603050405020304" pitchFamily="18" charset="0"/>
                <a:cs typeface="Times New Roman" panose="02020603050405020304" pitchFamily="18" charset="0"/>
              </a:rPr>
              <a:t>, I </a:t>
            </a:r>
            <a:r>
              <a:rPr lang="en-US" altLang="zh-CN" sz="2100" b="1" dirty="0">
                <a:latin typeface="Times New Roman" panose="02020603050405020304" pitchFamily="18" charset="0"/>
                <a:cs typeface="Times New Roman" panose="02020603050405020304" pitchFamily="18" charset="0"/>
              </a:rPr>
              <a:t>am confronted with</a:t>
            </a:r>
            <a:r>
              <a:rPr lang="en-US" altLang="zh-CN" sz="2100" dirty="0">
                <a:latin typeface="Times New Roman" panose="02020603050405020304" pitchFamily="18" charset="0"/>
                <a:cs typeface="Times New Roman" panose="02020603050405020304" pitchFamily="18" charset="0"/>
              </a:rPr>
              <a:t> some problems.</a:t>
            </a:r>
            <a:r>
              <a:rPr lang="zh-CN" altLang="en-US" sz="2100" dirty="0">
                <a:latin typeface="Times New Roman" panose="02020603050405020304" pitchFamily="18" charset="0"/>
                <a:cs typeface="Times New Roman" panose="02020603050405020304" pitchFamily="18" charset="0"/>
              </a:rPr>
              <a:t> </a:t>
            </a:r>
            <a:r>
              <a:rPr lang="en-US" altLang="zh-CN" sz="2100" dirty="0">
                <a:latin typeface="Times New Roman" panose="02020603050405020304" pitchFamily="18" charset="0"/>
                <a:cs typeface="Times New Roman" panose="02020603050405020304" pitchFamily="18" charset="0"/>
              </a:rPr>
              <a:t>So</a:t>
            </a:r>
            <a:r>
              <a:rPr lang="zh-CN" altLang="en-US" sz="2100" dirty="0">
                <a:latin typeface="Times New Roman" panose="02020603050405020304" pitchFamily="18" charset="0"/>
                <a:cs typeface="Times New Roman" panose="02020603050405020304" pitchFamily="18" charset="0"/>
              </a:rPr>
              <a:t> </a:t>
            </a:r>
            <a:r>
              <a:rPr lang="en-US" altLang="zh-CN" sz="2100" dirty="0">
                <a:latin typeface="Times New Roman" panose="02020603050405020304" pitchFamily="18" charset="0"/>
                <a:cs typeface="Times New Roman" panose="02020603050405020304" pitchFamily="18" charset="0"/>
              </a:rPr>
              <a:t>I’m writing to ask you to do me a favor</a:t>
            </a:r>
            <a:r>
              <a:rPr lang="zh-CN" altLang="en-US" sz="2100" b="1" dirty="0">
                <a:solidFill>
                  <a:schemeClr val="accent2">
                    <a:lumMod val="75000"/>
                  </a:schemeClr>
                </a:solidFill>
                <a:latin typeface="Times New Roman" panose="02020603050405020304" pitchFamily="18" charset="0"/>
                <a:cs typeface="Times New Roman" panose="02020603050405020304" pitchFamily="18" charset="0"/>
              </a:rPr>
              <a:t>（写信目的）</a:t>
            </a:r>
            <a:r>
              <a:rPr lang="en-US" altLang="zh-CN" sz="2100" dirty="0">
                <a:latin typeface="Times New Roman" panose="02020603050405020304" pitchFamily="18" charset="0"/>
                <a:cs typeface="Times New Roman" panose="02020603050405020304" pitchFamily="18" charset="0"/>
              </a:rPr>
              <a:t>.	</a:t>
            </a:r>
          </a:p>
          <a:p>
            <a:pPr indent="91440">
              <a:lnSpc>
                <a:spcPct val="150000"/>
              </a:lnSpc>
              <a:spcBef>
                <a:spcPts val="0"/>
              </a:spcBef>
              <a:spcAft>
                <a:spcPts val="0"/>
              </a:spcAft>
            </a:pPr>
            <a:r>
              <a:rPr lang="zh-CN" altLang="en-US" sz="2100" b="1" dirty="0">
                <a:solidFill>
                  <a:schemeClr val="accent2">
                    <a:lumMod val="75000"/>
                  </a:schemeClr>
                </a:solidFill>
                <a:latin typeface="Times New Roman" panose="02020603050405020304" pitchFamily="18" charset="0"/>
                <a:cs typeface="Times New Roman" panose="02020603050405020304" pitchFamily="18" charset="0"/>
              </a:rPr>
              <a:t>     ①</a:t>
            </a:r>
            <a:r>
              <a:rPr lang="zh-CN" altLang="en-US" sz="2100" dirty="0">
                <a:latin typeface="Times New Roman" panose="02020603050405020304" pitchFamily="18" charset="0"/>
                <a:cs typeface="Times New Roman" panose="02020603050405020304" pitchFamily="18" charset="0"/>
              </a:rPr>
              <a:t> </a:t>
            </a:r>
            <a:r>
              <a:rPr lang="en-US" altLang="zh-CN" sz="2100" dirty="0">
                <a:latin typeface="Times New Roman" panose="02020603050405020304" pitchFamily="18" charset="0"/>
                <a:cs typeface="Times New Roman" panose="02020603050405020304" pitchFamily="18" charset="0"/>
              </a:rPr>
              <a:t>First, with so much homework to do, I’m feeling </a:t>
            </a:r>
            <a:r>
              <a:rPr lang="en-US" altLang="zh-CN" sz="2100" b="1" dirty="0">
                <a:latin typeface="Times New Roman" panose="02020603050405020304" pitchFamily="18" charset="0"/>
                <a:cs typeface="Times New Roman" panose="02020603050405020304" pitchFamily="18" charset="0"/>
              </a:rPr>
              <a:t>burnt out</a:t>
            </a:r>
            <a:r>
              <a:rPr lang="en-US" altLang="zh-CN" sz="2100" dirty="0">
                <a:latin typeface="Times New Roman" panose="02020603050405020304" pitchFamily="18" charset="0"/>
                <a:cs typeface="Times New Roman" panose="02020603050405020304" pitchFamily="18" charset="0"/>
              </a:rPr>
              <a:t>. </a:t>
            </a:r>
            <a:r>
              <a:rPr lang="zh-CN" altLang="en-US" sz="2100" b="1" dirty="0">
                <a:solidFill>
                  <a:schemeClr val="accent2">
                    <a:lumMod val="75000"/>
                  </a:schemeClr>
                </a:solidFill>
                <a:latin typeface="Times New Roman" panose="02020603050405020304" pitchFamily="18" charset="0"/>
                <a:cs typeface="Times New Roman" panose="02020603050405020304" pitchFamily="18" charset="0"/>
              </a:rPr>
              <a:t>② </a:t>
            </a:r>
            <a:r>
              <a:rPr lang="en-US" altLang="zh-CN" sz="2100" dirty="0">
                <a:latin typeface="Times New Roman" panose="02020603050405020304" pitchFamily="18" charset="0"/>
                <a:cs typeface="Times New Roman" panose="02020603050405020304" pitchFamily="18" charset="0"/>
              </a:rPr>
              <a:t>Moreover, the high expectations from the teachers and my parents make me extremely stressed as I don’t want to </a:t>
            </a:r>
            <a:r>
              <a:rPr lang="en-US" altLang="zh-CN" sz="2100" b="1" dirty="0">
                <a:latin typeface="Times New Roman" panose="02020603050405020304" pitchFamily="18" charset="0"/>
                <a:cs typeface="Times New Roman" panose="02020603050405020304" pitchFamily="18" charset="0"/>
              </a:rPr>
              <a:t>let them down</a:t>
            </a:r>
            <a:r>
              <a:rPr lang="en-US" altLang="zh-CN" sz="2100" dirty="0">
                <a:latin typeface="Times New Roman" panose="02020603050405020304" pitchFamily="18" charset="0"/>
                <a:cs typeface="Times New Roman" panose="02020603050405020304" pitchFamily="18" charset="0"/>
              </a:rPr>
              <a:t>. </a:t>
            </a:r>
            <a:r>
              <a:rPr lang="zh-CN" altLang="en-US" sz="2100" b="1" dirty="0">
                <a:solidFill>
                  <a:schemeClr val="accent2">
                    <a:lumMod val="75000"/>
                  </a:schemeClr>
                </a:solidFill>
                <a:latin typeface="Times New Roman" panose="02020603050405020304" pitchFamily="18" charset="0"/>
                <a:cs typeface="Times New Roman" panose="02020603050405020304" pitchFamily="18" charset="0"/>
              </a:rPr>
              <a:t>③ </a:t>
            </a:r>
            <a:r>
              <a:rPr lang="en-US" altLang="zh-CN" sz="2100" b="1" dirty="0">
                <a:latin typeface="Times New Roman" panose="02020603050405020304" pitchFamily="18" charset="0"/>
                <a:cs typeface="Times New Roman" panose="02020603050405020304" pitchFamily="18" charset="0"/>
              </a:rPr>
              <a:t>What troubles me most is that </a:t>
            </a:r>
            <a:r>
              <a:rPr lang="en-US" altLang="zh-CN" sz="2100" dirty="0">
                <a:latin typeface="Times New Roman" panose="02020603050405020304" pitchFamily="18" charset="0"/>
                <a:cs typeface="Times New Roman" panose="02020603050405020304" pitchFamily="18" charset="0"/>
              </a:rPr>
              <a:t>I fail to fall as sleep at night. Faced with these problems, I have to turn to you for help.</a:t>
            </a:r>
          </a:p>
          <a:p>
            <a:pPr indent="91440">
              <a:lnSpc>
                <a:spcPct val="150000"/>
              </a:lnSpc>
              <a:spcBef>
                <a:spcPts val="0"/>
              </a:spcBef>
              <a:spcAft>
                <a:spcPts val="0"/>
              </a:spcAft>
            </a:pPr>
            <a:r>
              <a:rPr lang="en-US" altLang="zh-CN" sz="2100" dirty="0">
                <a:latin typeface="Times New Roman" panose="02020603050405020304" pitchFamily="18" charset="0"/>
                <a:cs typeface="Times New Roman" panose="02020603050405020304" pitchFamily="18" charset="0"/>
              </a:rPr>
              <a:t>      I would appreciate it if you could offer me some advice</a:t>
            </a:r>
            <a:r>
              <a:rPr lang="zh-CN" altLang="en-US" sz="2100" b="1" dirty="0">
                <a:solidFill>
                  <a:schemeClr val="accent2">
                    <a:lumMod val="75000"/>
                  </a:schemeClr>
                </a:solidFill>
                <a:latin typeface="Times New Roman" panose="02020603050405020304" pitchFamily="18" charset="0"/>
                <a:cs typeface="Times New Roman" panose="02020603050405020304" pitchFamily="18" charset="0"/>
              </a:rPr>
              <a:t>（表达感谢）</a:t>
            </a:r>
            <a:r>
              <a:rPr lang="en-US" altLang="zh-CN" sz="2100" dirty="0">
                <a:latin typeface="Times New Roman" panose="02020603050405020304" pitchFamily="18" charset="0"/>
                <a:cs typeface="Times New Roman" panose="02020603050405020304" pitchFamily="18" charset="0"/>
              </a:rPr>
              <a:t>. Looking forward to your reply</a:t>
            </a:r>
            <a:r>
              <a:rPr lang="zh-CN" altLang="en-US" sz="2100" b="1" dirty="0">
                <a:solidFill>
                  <a:schemeClr val="accent2">
                    <a:lumMod val="75000"/>
                  </a:schemeClr>
                </a:solidFill>
                <a:latin typeface="Times New Roman" panose="02020603050405020304" pitchFamily="18" charset="0"/>
                <a:cs typeface="Times New Roman" panose="02020603050405020304" pitchFamily="18" charset="0"/>
              </a:rPr>
              <a:t>（期带来信）</a:t>
            </a:r>
            <a:r>
              <a:rPr lang="en-US" altLang="zh-CN" sz="2100" dirty="0">
                <a:latin typeface="Times New Roman" panose="02020603050405020304" pitchFamily="18" charset="0"/>
                <a:cs typeface="Times New Roman" panose="02020603050405020304" pitchFamily="18" charset="0"/>
              </a:rPr>
              <a:t>.</a:t>
            </a:r>
          </a:p>
          <a:p>
            <a:pPr indent="91440">
              <a:lnSpc>
                <a:spcPct val="150000"/>
              </a:lnSpc>
              <a:spcBef>
                <a:spcPts val="0"/>
              </a:spcBef>
              <a:spcAft>
                <a:spcPts val="0"/>
              </a:spcAft>
            </a:pPr>
            <a:r>
              <a:rPr lang="en-US" altLang="zh-CN" sz="2100" dirty="0">
                <a:latin typeface="Times New Roman" panose="02020603050405020304" pitchFamily="18" charset="0"/>
                <a:cs typeface="Times New Roman" panose="02020603050405020304" pitchFamily="18" charset="0"/>
              </a:rPr>
              <a:t>                                                                                                                                                                    Yours,</a:t>
            </a:r>
          </a:p>
          <a:p>
            <a:pPr indent="91440">
              <a:lnSpc>
                <a:spcPct val="150000"/>
              </a:lnSpc>
              <a:spcBef>
                <a:spcPts val="0"/>
              </a:spcBef>
              <a:spcAft>
                <a:spcPts val="0"/>
              </a:spcAft>
            </a:pPr>
            <a:r>
              <a:rPr lang="en-US" altLang="zh-CN" sz="2100" dirty="0">
                <a:latin typeface="Times New Roman" panose="02020603050405020304" pitchFamily="18" charset="0"/>
                <a:cs typeface="Times New Roman" panose="02020603050405020304" pitchFamily="18" charset="0"/>
              </a:rPr>
              <a:t>                                                                                                                                                                   Li Hua</a:t>
            </a:r>
          </a:p>
          <a:p>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2483855"/>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860</TotalTime>
  <Words>1898</Words>
  <Application>Microsoft Office PowerPoint</Application>
  <PresentationFormat>宽屏</PresentationFormat>
  <Paragraphs>147</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黑体</vt:lpstr>
      <vt:lpstr>宋体</vt:lpstr>
      <vt:lpstr>Calibri</vt:lpstr>
      <vt:lpstr>Calibri Light</vt:lpstr>
      <vt:lpstr>Times New Roman</vt:lpstr>
      <vt:lpstr>Wingdings</vt:lpstr>
      <vt:lpstr>Wingdings 3</vt:lpstr>
      <vt:lpstr>回顾</vt:lpstr>
      <vt:lpstr>高中英语应用文写作教学探究</vt:lpstr>
      <vt:lpstr>题型解读</vt:lpstr>
      <vt:lpstr>评分标准与细则</vt:lpstr>
      <vt:lpstr>写作步骤</vt:lpstr>
      <vt:lpstr>一般结构</vt:lpstr>
      <vt:lpstr>真题分析</vt:lpstr>
      <vt:lpstr>范文赏析</vt:lpstr>
      <vt:lpstr>实战演练</vt:lpstr>
      <vt:lpstr>范文赏析</vt:lpstr>
      <vt:lpstr>学生写作中可能存在的问题</vt:lpstr>
      <vt:lpstr>教师如何提高应用文写作教学的效率？</vt:lpstr>
      <vt:lpstr>教师如何提高应用文写作教学的效率？</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高中英语应用文写作</dc:title>
  <dc:creator>chen longfei</dc:creator>
  <cp:lastModifiedBy>chen longfei</cp:lastModifiedBy>
  <cp:revision>37</cp:revision>
  <dcterms:created xsi:type="dcterms:W3CDTF">2021-11-07T03:07:42Z</dcterms:created>
  <dcterms:modified xsi:type="dcterms:W3CDTF">2021-11-07T17:39:10Z</dcterms:modified>
</cp:coreProperties>
</file>