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56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0" name="文本框 9219"/>
          <p:cNvSpPr txBox="1"/>
          <p:nvPr/>
        </p:nvSpPr>
        <p:spPr>
          <a:xfrm>
            <a:off x="1403350" y="2060575"/>
            <a:ext cx="6553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1258888" y="2276475"/>
            <a:ext cx="7200900" cy="1463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6000" dirty="0">
                <a:latin typeface="Arial" panose="020B0604020202020204" pitchFamily="34" charset="0"/>
              </a:rPr>
              <a:t>守常明变，守正出新</a:t>
            </a:r>
            <a:endParaRPr lang="zh-CN" altLang="en-US" sz="6000" dirty="0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------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zh-CN" altLang="en-US" sz="2000" dirty="0">
                <a:latin typeface="Arial" panose="020B0604020202020204" pitchFamily="34" charset="0"/>
              </a:rPr>
              <a:t>双新”背景下教研组建设的一点思考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3" name="文本框 2052"/>
          <p:cNvSpPr txBox="1"/>
          <p:nvPr/>
        </p:nvSpPr>
        <p:spPr>
          <a:xfrm>
            <a:off x="250825" y="549275"/>
            <a:ext cx="8642350" cy="4789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一、教研活动：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1</a:t>
            </a:r>
            <a:r>
              <a:rPr lang="zh-CN" altLang="en-US" sz="2800" dirty="0">
                <a:latin typeface="Arial" panose="020B0604020202020204" pitchFamily="34" charset="0"/>
              </a:rPr>
              <a:t>、市级按要求参加，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详见计划（</a:t>
            </a:r>
            <a:r>
              <a:rPr lang="en-US" altLang="zh-CN" sz="2800">
                <a:latin typeface="Arial" panose="020B0604020202020204" pitchFamily="34" charset="0"/>
              </a:rPr>
              <a:t>9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28</a:t>
            </a:r>
            <a:r>
              <a:rPr lang="zh-CN" altLang="en-US" sz="2800" dirty="0">
                <a:latin typeface="Arial" panose="020B0604020202020204" pitchFamily="34" charset="0"/>
              </a:rPr>
              <a:t>日，</a:t>
            </a:r>
            <a:r>
              <a:rPr lang="en-US" altLang="zh-CN" sz="2800">
                <a:latin typeface="Arial" panose="020B0604020202020204" pitchFamily="34" charset="0"/>
              </a:rPr>
              <a:t>10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12</a:t>
            </a:r>
            <a:r>
              <a:rPr lang="zh-CN" altLang="en-US" sz="2800" dirty="0">
                <a:latin typeface="Arial" panose="020B0604020202020204" pitchFamily="34" charset="0"/>
              </a:rPr>
              <a:t>日，</a:t>
            </a:r>
            <a:r>
              <a:rPr lang="en-US" altLang="zh-CN" sz="2800">
                <a:latin typeface="Arial" panose="020B0604020202020204" pitchFamily="34" charset="0"/>
              </a:rPr>
              <a:t>10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26</a:t>
            </a:r>
            <a:r>
              <a:rPr lang="zh-CN" altLang="en-US" sz="2800" dirty="0">
                <a:latin typeface="Arial" panose="020B0604020202020204" pitchFamily="34" charset="0"/>
              </a:rPr>
              <a:t>日，</a:t>
            </a:r>
            <a:r>
              <a:rPr lang="en-US" altLang="zh-CN" sz="2800">
                <a:latin typeface="Arial" panose="020B0604020202020204" pitchFamily="34" charset="0"/>
              </a:rPr>
              <a:t>11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9</a:t>
            </a:r>
            <a:r>
              <a:rPr lang="zh-CN" altLang="en-US" sz="2800" dirty="0">
                <a:latin typeface="Arial" panose="020B0604020202020204" pitchFamily="34" charset="0"/>
              </a:rPr>
              <a:t>日，</a:t>
            </a:r>
            <a:r>
              <a:rPr lang="en-US" altLang="zh-CN" sz="2800">
                <a:latin typeface="Arial" panose="020B0604020202020204" pitchFamily="34" charset="0"/>
              </a:rPr>
              <a:t>11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23</a:t>
            </a:r>
            <a:r>
              <a:rPr lang="zh-CN" altLang="en-US" sz="2800" dirty="0">
                <a:latin typeface="Arial" panose="020B0604020202020204" pitchFamily="34" charset="0"/>
              </a:rPr>
              <a:t>日，</a:t>
            </a:r>
            <a:r>
              <a:rPr lang="en-US" altLang="zh-CN" sz="2800">
                <a:latin typeface="Arial" panose="020B0604020202020204" pitchFamily="34" charset="0"/>
              </a:rPr>
              <a:t>12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7</a:t>
            </a:r>
            <a:r>
              <a:rPr lang="zh-CN" altLang="en-US" sz="2800" dirty="0">
                <a:latin typeface="Arial" panose="020B0604020202020204" pitchFamily="34" charset="0"/>
              </a:rPr>
              <a:t>日）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latin typeface="Arial" panose="020B0604020202020204" pitchFamily="34" charset="0"/>
              </a:rPr>
              <a:t>、区级：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张格波名师工作室；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各校线上直播教研活动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校际联合活动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latin typeface="Arial" panose="020B0604020202020204" pitchFamily="34" charset="0"/>
              </a:rPr>
              <a:t>、校级：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抓实集体备课与推磨听课，建议同课异构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以课题为载体，加强教学研究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文本框 4097"/>
          <p:cNvSpPr txBox="1"/>
          <p:nvPr/>
        </p:nvSpPr>
        <p:spPr>
          <a:xfrm>
            <a:off x="395288" y="836613"/>
            <a:ext cx="8424862" cy="436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二、教师队伍建设：压担子，集中发展，创造条件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1</a:t>
            </a:r>
            <a:r>
              <a:rPr lang="zh-CN" altLang="en-US" sz="2800" dirty="0">
                <a:latin typeface="Arial" panose="020B0604020202020204" pitchFamily="34" charset="0"/>
              </a:rPr>
              <a:t>、教研组长个人专业发展：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latin typeface="Arial" panose="020B0604020202020204" pitchFamily="34" charset="0"/>
              </a:rPr>
              <a:t>、年青教师培养：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latin typeface="Arial" panose="020B0604020202020204" pitchFamily="34" charset="0"/>
              </a:rPr>
              <a:t>、推进教师梯队培养：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>
                <a:latin typeface="Arial" panose="020B0604020202020204" pitchFamily="34" charset="0"/>
              </a:rPr>
              <a:t>4</a:t>
            </a:r>
            <a:r>
              <a:rPr lang="zh-CN" altLang="en-US" sz="2800" dirty="0">
                <a:latin typeface="Arial" panose="020B0604020202020204" pitchFamily="34" charset="0"/>
              </a:rPr>
              <a:t>、相关评比：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新一届区带头人，区优青考试（</a:t>
            </a:r>
            <a:r>
              <a:rPr lang="en-US" altLang="zh-CN" sz="2800">
                <a:latin typeface="Arial" panose="020B0604020202020204" pitchFamily="34" charset="0"/>
              </a:rPr>
              <a:t>10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17</a:t>
            </a:r>
            <a:r>
              <a:rPr lang="zh-CN" altLang="en-US" sz="2800" dirty="0">
                <a:latin typeface="Arial" panose="020B0604020202020204" pitchFamily="34" charset="0"/>
              </a:rPr>
              <a:t>日）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高三教师解题能力竞赛（</a:t>
            </a:r>
            <a:r>
              <a:rPr lang="en-US" altLang="zh-CN" sz="2800">
                <a:latin typeface="Arial" panose="020B0604020202020204" pitchFamily="34" charset="0"/>
              </a:rPr>
              <a:t>11</a:t>
            </a:r>
            <a:r>
              <a:rPr lang="zh-CN" altLang="en-US" sz="2800" dirty="0">
                <a:latin typeface="Arial" panose="020B0604020202020204" pitchFamily="34" charset="0"/>
              </a:rPr>
              <a:t>月</a:t>
            </a:r>
            <a:r>
              <a:rPr lang="en-US" altLang="zh-CN" sz="2800">
                <a:latin typeface="Arial" panose="020B0604020202020204" pitchFamily="34" charset="0"/>
              </a:rPr>
              <a:t>7</a:t>
            </a:r>
            <a:r>
              <a:rPr lang="zh-CN" altLang="en-US" sz="2800" dirty="0">
                <a:latin typeface="Arial" panose="020B0604020202020204" pitchFamily="34" charset="0"/>
              </a:rPr>
              <a:t>日）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高一“学课标、用课标”考试（下学期）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新课标教学设计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教研室提供论文、案例评比，课题申报等平台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142875" y="549275"/>
            <a:ext cx="8893175" cy="287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600" dirty="0">
                <a:latin typeface="Arial" panose="020B0604020202020204" pitchFamily="34" charset="0"/>
              </a:rPr>
              <a:t>三、关于市区统一阅卷：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本学期高二年级期中市统测，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高三期末一模，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高一期末市统测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（</a:t>
            </a:r>
            <a:r>
              <a:rPr lang="en-US" altLang="zh-CN" sz="2600">
                <a:latin typeface="Arial" panose="020B0604020202020204" pitchFamily="34" charset="0"/>
              </a:rPr>
              <a:t>1</a:t>
            </a:r>
            <a:r>
              <a:rPr lang="zh-CN" altLang="en-US" sz="2600" dirty="0">
                <a:latin typeface="Arial" panose="020B0604020202020204" pitchFamily="34" charset="0"/>
              </a:rPr>
              <a:t>）提前安排：空出时间来，向年级组反映，有困难上报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（</a:t>
            </a:r>
            <a:r>
              <a:rPr lang="en-US" altLang="zh-CN" sz="2600">
                <a:latin typeface="Arial" panose="020B0604020202020204" pitchFamily="34" charset="0"/>
              </a:rPr>
              <a:t>2</a:t>
            </a:r>
            <a:r>
              <a:rPr lang="zh-CN" altLang="en-US" sz="2600" dirty="0">
                <a:latin typeface="Arial" panose="020B0604020202020204" pitchFamily="34" charset="0"/>
              </a:rPr>
              <a:t>）督促到位：迟到或阅卷认真询问情况</a:t>
            </a:r>
            <a:endParaRPr lang="zh-CN" altLang="en-US" sz="2600" dirty="0">
              <a:latin typeface="Arial" panose="020B0604020202020204" pitchFamily="34" charset="0"/>
            </a:endParaRPr>
          </a:p>
          <a:p>
            <a:r>
              <a:rPr lang="zh-CN" altLang="en-US" sz="2600" dirty="0">
                <a:latin typeface="Arial" panose="020B0604020202020204" pitchFamily="34" charset="0"/>
              </a:rPr>
              <a:t>（</a:t>
            </a:r>
            <a:r>
              <a:rPr lang="en-US" altLang="zh-CN" sz="2600">
                <a:latin typeface="Arial" panose="020B0604020202020204" pitchFamily="34" charset="0"/>
              </a:rPr>
              <a:t>3</a:t>
            </a:r>
            <a:r>
              <a:rPr lang="zh-CN" altLang="en-US" sz="2600" dirty="0">
                <a:latin typeface="Arial" panose="020B0604020202020204" pitchFamily="34" charset="0"/>
              </a:rPr>
              <a:t>）及时反馈：有情况及时反馈，阅卷情况在组内反馈</a:t>
            </a:r>
            <a:endParaRPr lang="zh-CN" altLang="en-US" sz="2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0" y="188913"/>
            <a:ext cx="9036050" cy="5786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200" dirty="0">
                <a:latin typeface="Arial" panose="020B0604020202020204" pitchFamily="34" charset="0"/>
              </a:rPr>
              <a:t>四、南京市委托两个项目研究：江宁分校是示范校，天印高中是培育校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（一）新课程新教材质量监测与评估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（二）教研组教学质量管理规范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en-US" altLang="zh-CN" sz="2200">
                <a:latin typeface="Arial" panose="020B0604020202020204" pitchFamily="34" charset="0"/>
              </a:rPr>
              <a:t>1</a:t>
            </a:r>
            <a:r>
              <a:rPr lang="zh-CN" altLang="en-US" sz="2200" dirty="0">
                <a:latin typeface="Arial" panose="020B0604020202020204" pitchFamily="34" charset="0"/>
              </a:rPr>
              <a:t>、市区优秀教研组评比：市级先进教研组有</a:t>
            </a:r>
            <a:r>
              <a:rPr lang="en-US" altLang="zh-CN" sz="2200">
                <a:latin typeface="Arial" panose="020B0604020202020204" pitchFamily="34" charset="0"/>
              </a:rPr>
              <a:t>5</a:t>
            </a:r>
            <a:r>
              <a:rPr lang="zh-CN" altLang="en-US" sz="2200" dirty="0">
                <a:latin typeface="Arial" panose="020B0604020202020204" pitchFamily="34" charset="0"/>
              </a:rPr>
              <a:t>张证书（教研组，教研组长，</a:t>
            </a:r>
            <a:r>
              <a:rPr lang="en-US" altLang="zh-CN" sz="2200">
                <a:latin typeface="Arial" panose="020B0604020202020204" pitchFamily="34" charset="0"/>
              </a:rPr>
              <a:t>3</a:t>
            </a:r>
            <a:r>
              <a:rPr lang="zh-CN" altLang="en-US" sz="2200" dirty="0">
                <a:latin typeface="Arial" panose="020B0604020202020204" pitchFamily="34" charset="0"/>
              </a:rPr>
              <a:t>位备课组长）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en-US" altLang="zh-CN" sz="2200">
                <a:latin typeface="Arial" panose="020B0604020202020204" pitchFamily="34" charset="0"/>
              </a:rPr>
              <a:t>2</a:t>
            </a:r>
            <a:r>
              <a:rPr lang="zh-CN" altLang="en-US" sz="2200" dirty="0">
                <a:latin typeface="Arial" panose="020B0604020202020204" pitchFamily="34" charset="0"/>
              </a:rPr>
              <a:t>、教研组建设：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开展主题教研、培育学科团队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搭建展示平台、促进专业成长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借助学情调研、聚焦质量提升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en-US" altLang="zh-CN" sz="2200">
                <a:latin typeface="Arial" panose="020B0604020202020204" pitchFamily="34" charset="0"/>
              </a:rPr>
              <a:t>3</a:t>
            </a:r>
            <a:r>
              <a:rPr lang="zh-CN" altLang="en-US" sz="2200" dirty="0">
                <a:latin typeface="Arial" panose="020B0604020202020204" pitchFamily="34" charset="0"/>
              </a:rPr>
              <a:t>、新课标、新教材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研读新课标、熟悉新教材、做新高考试卷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抓实具体对象、确保整体推进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梳理相关要求、形成共性内容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en-US" altLang="zh-CN" sz="2200">
                <a:latin typeface="Arial" panose="020B0604020202020204" pitchFamily="34" charset="0"/>
              </a:rPr>
              <a:t>4</a:t>
            </a:r>
            <a:r>
              <a:rPr lang="zh-CN" altLang="en-US" sz="2200" dirty="0">
                <a:latin typeface="Arial" panose="020B0604020202020204" pitchFamily="34" charset="0"/>
              </a:rPr>
              <a:t>、质量意识：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（</a:t>
            </a:r>
            <a:r>
              <a:rPr lang="en-US" altLang="zh-CN" sz="2200">
                <a:latin typeface="Arial" panose="020B0604020202020204" pitchFamily="34" charset="0"/>
              </a:rPr>
              <a:t>1</a:t>
            </a:r>
            <a:r>
              <a:rPr lang="zh-CN" altLang="en-US" sz="2200" dirty="0">
                <a:latin typeface="Arial" panose="020B0604020202020204" pitchFamily="34" charset="0"/>
              </a:rPr>
              <a:t>）作业设计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zh-CN" altLang="en-US" sz="2200" dirty="0">
                <a:latin typeface="Arial" panose="020B0604020202020204" pitchFamily="34" charset="0"/>
              </a:rPr>
              <a:t>（</a:t>
            </a:r>
            <a:r>
              <a:rPr lang="en-US" altLang="zh-CN" sz="2200">
                <a:latin typeface="Arial" panose="020B0604020202020204" pitchFamily="34" charset="0"/>
              </a:rPr>
              <a:t>2</a:t>
            </a:r>
            <a:r>
              <a:rPr lang="zh-CN" altLang="en-US" sz="2200" dirty="0">
                <a:latin typeface="Arial" panose="020B0604020202020204" pitchFamily="34" charset="0"/>
              </a:rPr>
              <a:t>）课堂教学设计</a:t>
            </a:r>
            <a:endParaRPr lang="zh-CN" altLang="en-US" sz="2200" dirty="0">
              <a:latin typeface="Arial" panose="020B0604020202020204" pitchFamily="34" charset="0"/>
            </a:endParaRPr>
          </a:p>
          <a:p>
            <a:r>
              <a:rPr lang="en-US" altLang="zh-CN" sz="2200">
                <a:latin typeface="Arial" panose="020B0604020202020204" pitchFamily="34" charset="0"/>
              </a:rPr>
              <a:t>5</a:t>
            </a:r>
            <a:r>
              <a:rPr lang="zh-CN" altLang="en-US" sz="2200" dirty="0">
                <a:latin typeface="Arial" panose="020B0604020202020204" pitchFamily="34" charset="0"/>
              </a:rPr>
              <a:t>、课程规划与设置：竞赛，优生培养等，注意校本材料的整合与传承</a:t>
            </a:r>
            <a:endParaRPr lang="zh-CN" altLang="en-US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323850" y="188913"/>
            <a:ext cx="8675688" cy="5883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Arial" panose="020B0604020202020204" pitchFamily="34" charset="0"/>
              </a:rPr>
              <a:t>五、关于新高考的几点想法：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</a:rPr>
              <a:t>1</a:t>
            </a:r>
            <a:r>
              <a:rPr lang="zh-CN" altLang="en-US" sz="2000" dirty="0">
                <a:latin typeface="Arial" panose="020B0604020202020204" pitchFamily="34" charset="0"/>
              </a:rPr>
              <a:t>、高考成绩通报：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南京高考数学全省排名第</a:t>
            </a:r>
            <a:r>
              <a:rPr lang="en-US" altLang="zh-CN" sz="2000">
                <a:latin typeface="Arial" panose="020B0604020202020204" pitchFamily="34" charset="0"/>
              </a:rPr>
              <a:t>6</a:t>
            </a:r>
            <a:r>
              <a:rPr lang="zh-CN" altLang="en-US" sz="2000" dirty="0">
                <a:latin typeface="Arial" panose="020B0604020202020204" pitchFamily="34" charset="0"/>
              </a:rPr>
              <a:t>，前面是苏锡常南通，进入第二阵容靠前！高分段</a:t>
            </a:r>
            <a:r>
              <a:rPr lang="en-US" altLang="zh-CN" sz="2000">
                <a:latin typeface="Arial" panose="020B0604020202020204" pitchFamily="34" charset="0"/>
              </a:rPr>
              <a:t>140</a:t>
            </a:r>
            <a:r>
              <a:rPr lang="zh-CN" altLang="en-US" sz="2000" dirty="0">
                <a:latin typeface="Arial" panose="020B0604020202020204" pitchFamily="34" charset="0"/>
              </a:rPr>
              <a:t>分以上全省</a:t>
            </a:r>
            <a:r>
              <a:rPr lang="en-US" altLang="zh-CN" sz="2000">
                <a:latin typeface="Arial" panose="020B0604020202020204" pitchFamily="34" charset="0"/>
              </a:rPr>
              <a:t>300</a:t>
            </a:r>
            <a:r>
              <a:rPr lang="zh-CN" altLang="en-US" sz="2000" dirty="0">
                <a:latin typeface="Arial" panose="020B0604020202020204" pitchFamily="34" charset="0"/>
              </a:rPr>
              <a:t>多人，南京</a:t>
            </a:r>
            <a:r>
              <a:rPr lang="en-US" altLang="zh-CN" sz="2000">
                <a:latin typeface="Arial" panose="020B0604020202020204" pitchFamily="34" charset="0"/>
              </a:rPr>
              <a:t>40</a:t>
            </a:r>
            <a:r>
              <a:rPr lang="zh-CN" altLang="en-US" sz="2000" dirty="0">
                <a:latin typeface="Arial" panose="020B0604020202020204" pitchFamily="34" charset="0"/>
              </a:rPr>
              <a:t>多人，排全省第三。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</a:rPr>
              <a:t>2</a:t>
            </a:r>
            <a:r>
              <a:rPr lang="zh-CN" altLang="en-US" sz="2000" dirty="0">
                <a:latin typeface="Arial" panose="020B0604020202020204" pitchFamily="34" charset="0"/>
              </a:rPr>
              <a:t>、数学地位：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下降？如何强调？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（</a:t>
            </a:r>
            <a:r>
              <a:rPr lang="en-US" altLang="zh-CN" sz="2000">
                <a:latin typeface="Arial" panose="020B0604020202020204" pitchFamily="34" charset="0"/>
              </a:rPr>
              <a:t>1</a:t>
            </a:r>
            <a:r>
              <a:rPr lang="zh-CN" altLang="en-US" sz="2000" dirty="0">
                <a:latin typeface="Arial" panose="020B0604020202020204" pitchFamily="34" charset="0"/>
              </a:rPr>
              <a:t>）满分</a:t>
            </a:r>
            <a:r>
              <a:rPr lang="en-US" altLang="zh-CN" sz="2000">
                <a:latin typeface="Arial" panose="020B0604020202020204" pitchFamily="34" charset="0"/>
              </a:rPr>
              <a:t>150</a:t>
            </a:r>
            <a:r>
              <a:rPr lang="zh-CN" altLang="en-US" sz="2000" dirty="0">
                <a:latin typeface="Arial" panose="020B0604020202020204" pitchFamily="34" charset="0"/>
              </a:rPr>
              <a:t>分，六科当中最多；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（</a:t>
            </a:r>
            <a:r>
              <a:rPr lang="en-US" altLang="zh-CN" sz="2000">
                <a:latin typeface="Arial" panose="020B0604020202020204" pitchFamily="34" charset="0"/>
              </a:rPr>
              <a:t>2</a:t>
            </a:r>
            <a:r>
              <a:rPr lang="zh-CN" altLang="en-US" sz="2000" dirty="0">
                <a:latin typeface="Arial" panose="020B0604020202020204" pitchFamily="34" charset="0"/>
              </a:rPr>
              <a:t>）分差大，容易拉开差距，以模拟考试为例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要求：周周练的保证，要考就考两个小时（尤其是高三），加强考试强度与考试策略的训练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</a:rPr>
              <a:t>3</a:t>
            </a:r>
            <a:r>
              <a:rPr lang="zh-CN" altLang="en-US" sz="2000" dirty="0">
                <a:latin typeface="Arial" panose="020B0604020202020204" pitchFamily="34" charset="0"/>
              </a:rPr>
              <a:t>、几个现象（误区）：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（</a:t>
            </a:r>
            <a:r>
              <a:rPr lang="en-US" altLang="zh-CN" sz="2000">
                <a:latin typeface="Arial" panose="020B0604020202020204" pitchFamily="34" charset="0"/>
              </a:rPr>
              <a:t>1</a:t>
            </a:r>
            <a:r>
              <a:rPr lang="zh-CN" altLang="en-US" sz="2000" dirty="0">
                <a:latin typeface="Arial" panose="020B0604020202020204" pitchFamily="34" charset="0"/>
              </a:rPr>
              <a:t>）高考什么都考，难度也不确定，什么都要教，什么都要学？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教与学的取舍很重要，度的把握。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（</a:t>
            </a:r>
            <a:r>
              <a:rPr lang="en-US" altLang="zh-CN" sz="2000">
                <a:latin typeface="Arial" panose="020B0604020202020204" pitchFamily="34" charset="0"/>
              </a:rPr>
              <a:t>2</a:t>
            </a:r>
            <a:r>
              <a:rPr lang="zh-CN" altLang="en-US" sz="2000" dirty="0">
                <a:latin typeface="Arial" panose="020B0604020202020204" pitchFamily="34" charset="0"/>
              </a:rPr>
              <a:t>）夯实基础，现在难题有诱惑性，老师讲最后两题，学生在做前四题，重视前四题比后两题的投入大！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学生没有想像的那么好，考试时间分配问题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（</a:t>
            </a:r>
            <a:r>
              <a:rPr lang="en-US" altLang="zh-CN" sz="2000">
                <a:latin typeface="Arial" panose="020B0604020202020204" pitchFamily="34" charset="0"/>
              </a:rPr>
              <a:t>3</a:t>
            </a:r>
            <a:r>
              <a:rPr lang="zh-CN" altLang="en-US" sz="2000" dirty="0">
                <a:latin typeface="Arial" panose="020B0604020202020204" pitchFamily="34" charset="0"/>
              </a:rPr>
              <a:t>）试卷讲评：耗时过多，怎么办？课时减少，以前很多一贯的做法不合适，需要调整与改进！加强研究，针对校情！</a:t>
            </a:r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学生先订正，（</a:t>
            </a:r>
            <a:r>
              <a:rPr lang="en-US" altLang="zh-CN" sz="2000">
                <a:latin typeface="Arial" panose="020B0604020202020204" pitchFamily="34" charset="0"/>
              </a:rPr>
              <a:t>80%</a:t>
            </a:r>
            <a:r>
              <a:rPr lang="zh-CN" altLang="en-US" sz="2000" dirty="0">
                <a:latin typeface="Arial" panose="020B0604020202020204" pitchFamily="34" charset="0"/>
              </a:rPr>
              <a:t>的错误可以不讲），重点热点处突破！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6" name="文本框 8195"/>
          <p:cNvSpPr txBox="1"/>
          <p:nvPr/>
        </p:nvSpPr>
        <p:spPr>
          <a:xfrm>
            <a:off x="1547813" y="2276475"/>
            <a:ext cx="6624637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谢谢！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WPS 演示</Application>
  <PresentationFormat>在屏幕上显示</PresentationFormat>
  <Paragraphs>68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南京市江宁高级中学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韩江平</dc:creator>
  <cp:lastModifiedBy>张兰香</cp:lastModifiedBy>
  <cp:revision>23</cp:revision>
  <dcterms:created xsi:type="dcterms:W3CDTF">2021-09-28T01:57:26Z</dcterms:created>
  <dcterms:modified xsi:type="dcterms:W3CDTF">2021-11-11T07:30:23Z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2DB21CC495C742148CE19C3C1BD43952</vt:lpwstr>
  </property>
  <property fmtid="{D5CDD505-2E9C-101B-9397-08002B2CF9AE}" pid="3" name="KSOProductBuildVer">
    <vt:lpwstr>2052-11.1.0.10938</vt:lpwstr>
  </property>
</Properties>
</file>