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59" r:id="rId5"/>
    <p:sldId id="257" r:id="rId6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9" name="标题 3073"/>
          <p:cNvSpPr>
            <a:spLocks noGrp="1"/>
          </p:cNvSpPr>
          <p:nvPr>
            <p:ph type="ctrTitle"/>
          </p:nvPr>
        </p:nvSpPr>
        <p:spPr>
          <a:xfrm>
            <a:off x="539750" y="1052513"/>
            <a:ext cx="8202613" cy="3041650"/>
          </a:xfrm>
        </p:spPr>
        <p:txBody>
          <a:bodyPr anchor="ctr" anchorCtr="0"/>
          <a:p>
            <a:pPr defTabSz="914400">
              <a:buClrTx/>
              <a:buSzTx/>
              <a:buFontTx/>
              <a:buNone/>
            </a:pPr>
            <a:r>
              <a:rPr lang="zh-CN" altLang="zh-CN" sz="4800" b="1" kern="1200" baseline="0">
                <a:latin typeface="华文中宋" panose="02010600040101010101" charset="-122"/>
                <a:ea typeface="华文中宋" panose="02010600040101010101" charset="-122"/>
                <a:cs typeface="+mj-cs"/>
              </a:rPr>
              <a:t>不妄自菲薄</a:t>
            </a:r>
            <a:r>
              <a:rPr lang="en-US" altLang="zh-CN" sz="4800" b="1" kern="1200" baseline="0">
                <a:latin typeface="华文中宋" panose="02010600040101010101" charset="-122"/>
                <a:ea typeface="华文中宋" panose="02010600040101010101" charset="-122"/>
                <a:cs typeface="+mj-cs"/>
              </a:rPr>
              <a:t>    </a:t>
            </a:r>
            <a:r>
              <a:rPr lang="zh-CN" altLang="zh-CN" sz="4800" b="1" kern="1200" baseline="0">
                <a:latin typeface="华文中宋" panose="02010600040101010101" charset="-122"/>
                <a:ea typeface="华文中宋" panose="02010600040101010101" charset="-122"/>
                <a:cs typeface="+mj-cs"/>
              </a:rPr>
              <a:t>不好高骛远</a:t>
            </a:r>
            <a:br>
              <a:rPr lang="zh-CN" altLang="zh-CN" sz="4800" b="1" kern="1200" baseline="0">
                <a:latin typeface="华文中宋" panose="02010600040101010101" charset="-122"/>
                <a:ea typeface="华文中宋" panose="02010600040101010101" charset="-122"/>
                <a:cs typeface="+mj-cs"/>
              </a:rPr>
            </a:br>
            <a:br>
              <a:rPr lang="zh-CN" altLang="zh-CN" sz="4000" b="1" kern="1200" baseline="0">
                <a:latin typeface="华文中宋" panose="02010600040101010101" charset="-122"/>
                <a:ea typeface="华文中宋" panose="02010600040101010101" charset="-122"/>
                <a:cs typeface="+mj-cs"/>
              </a:rPr>
            </a:br>
            <a:br>
              <a:rPr lang="zh-CN" altLang="zh-CN" sz="4000" b="1" kern="1200" baseline="0">
                <a:latin typeface="华文中宋" panose="02010600040101010101" charset="-122"/>
                <a:ea typeface="华文中宋" panose="02010600040101010101" charset="-122"/>
                <a:cs typeface="+mj-cs"/>
              </a:rPr>
            </a:br>
            <a:r>
              <a:rPr lang="en-US" altLang="zh-CN" sz="4000" b="1" kern="1200" baseline="0">
                <a:latin typeface="华文中宋" panose="02010600040101010101" charset="-122"/>
                <a:ea typeface="华文中宋" panose="02010600040101010101" charset="-122"/>
                <a:cs typeface="+mj-cs"/>
              </a:rPr>
              <a:t>                   -----</a:t>
            </a:r>
            <a:r>
              <a:rPr lang="zh-CN" altLang="zh-CN" sz="4000" b="1" kern="1200" baseline="0">
                <a:latin typeface="华文中宋" panose="02010600040101010101" charset="-122"/>
                <a:ea typeface="华文中宋" panose="02010600040101010101" charset="-122"/>
                <a:cs typeface="+mj-cs"/>
              </a:rPr>
              <a:t>零模考试分析</a:t>
            </a:r>
            <a:endParaRPr lang="zh-CN" altLang="zh-CN" sz="4000" b="1" kern="1200" baseline="0">
              <a:latin typeface="华文中宋" panose="02010600040101010101" charset="-122"/>
              <a:ea typeface="华文中宋" panose="02010600040101010101" charset="-122"/>
              <a:cs typeface="+mj-cs"/>
            </a:endParaRPr>
          </a:p>
        </p:txBody>
      </p:sp>
      <p:sp>
        <p:nvSpPr>
          <p:cNvPr id="2050" name="副标题 3074"/>
          <p:cNvSpPr>
            <a:spLocks noGrp="1"/>
          </p:cNvSpPr>
          <p:nvPr>
            <p:ph type="subTitle" idx="1"/>
          </p:nvPr>
        </p:nvSpPr>
        <p:spPr>
          <a:xfrm>
            <a:off x="1331913" y="4797425"/>
            <a:ext cx="6400800" cy="1752600"/>
          </a:xfrm>
        </p:spPr>
        <p:txBody>
          <a:bodyPr anchor="t" anchorCtr="0"/>
          <a:p>
            <a:pPr defTabSz="914400">
              <a:buClrTx/>
              <a:buSzTx/>
              <a:buFontTx/>
            </a:pPr>
            <a:r>
              <a:rPr lang="en-US" altLang="zh-CN" sz="3200" b="1" kern="1200" baseline="0">
                <a:latin typeface="华文中宋" panose="02010600040101010101" charset="-122"/>
                <a:ea typeface="华文中宋" panose="02010600040101010101" charset="-122"/>
                <a:cs typeface="+mn-cs"/>
              </a:rPr>
              <a:t>2021.9</a:t>
            </a:r>
            <a:endParaRPr lang="en-US" altLang="zh-CN" sz="3200" b="1" kern="1200" baseline="0">
              <a:latin typeface="华文中宋" panose="02010600040101010101" charset="-122"/>
              <a:ea typeface="华文中宋" panose="02010600040101010101" charset="-122"/>
              <a:cs typeface="+mn-cs"/>
            </a:endParaRPr>
          </a:p>
          <a:p>
            <a:pPr defTabSz="914400">
              <a:buClrTx/>
              <a:buSzTx/>
              <a:buFontTx/>
            </a:pPr>
            <a:r>
              <a:rPr lang="zh-CN" altLang="en-US" sz="3200" b="1" kern="1200" baseline="0">
                <a:latin typeface="华文中宋" panose="02010600040101010101" charset="-122"/>
                <a:ea typeface="华文中宋" panose="02010600040101010101" charset="-122"/>
                <a:cs typeface="+mn-cs"/>
              </a:rPr>
              <a:t>高三政治备课组</a:t>
            </a:r>
            <a:endParaRPr lang="zh-CN" altLang="en-US" sz="3200" b="1" kern="1200" baseline="0">
              <a:latin typeface="华文中宋" panose="02010600040101010101" charset="-122"/>
              <a:ea typeface="华文中宋" panose="02010600040101010101" charset="-122"/>
              <a:cs typeface="+mn-cs"/>
            </a:endParaRPr>
          </a:p>
        </p:txBody>
      </p:sp>
      <p:pic>
        <p:nvPicPr>
          <p:cNvPr id="100" name="图片 99"/>
          <p:cNvPicPr/>
          <p:nvPr/>
        </p:nvPicPr>
        <p:blipFill>
          <a:blip r:embed="rId1"/>
          <a:stretch>
            <a:fillRect/>
          </a:stretch>
        </p:blipFill>
        <p:spPr>
          <a:xfrm>
            <a:off x="467360" y="2276475"/>
            <a:ext cx="3390900" cy="2599054"/>
          </a:xfrm>
          <a:prstGeom prst="round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3" name="标题 1"/>
          <p:cNvSpPr>
            <a:spLocks noGrp="1"/>
          </p:cNvSpPr>
          <p:nvPr>
            <p:ph type="title"/>
          </p:nvPr>
        </p:nvSpPr>
        <p:spPr>
          <a:xfrm>
            <a:off x="250825" y="260350"/>
            <a:ext cx="4089400" cy="1054100"/>
          </a:xfrm>
        </p:spPr>
        <p:txBody>
          <a:bodyPr anchor="ctr" anchorCtr="0"/>
          <a:p>
            <a:r>
              <a:rPr lang="zh-CN" altLang="en-US" b="1">
                <a:latin typeface="华文中宋" panose="02010600040101010101" charset="-122"/>
                <a:ea typeface="华文中宋" panose="02010600040101010101" charset="-122"/>
              </a:rPr>
              <a:t>一、认识自己</a:t>
            </a:r>
            <a:endParaRPr lang="zh-CN" altLang="en-US" b="1">
              <a:latin typeface="华文中宋" panose="02010600040101010101" charset="-122"/>
              <a:ea typeface="华文中宋" panose="02010600040101010101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288" y="1196975"/>
            <a:ext cx="8604250" cy="5021263"/>
          </a:xfrm>
        </p:spPr>
        <p:txBody>
          <a:bodyPr anchor="t" anchorCtr="0"/>
          <a:p>
            <a:r>
              <a:rPr lang="en-US" altLang="zh-CN" b="1">
                <a:latin typeface="华文中宋" panose="02010600040101010101" charset="-122"/>
                <a:ea typeface="华文中宋" panose="02010600040101010101" charset="-122"/>
              </a:rPr>
              <a:t>1</a:t>
            </a:r>
            <a:r>
              <a:rPr lang="zh-CN" altLang="en-US" b="1">
                <a:latin typeface="华文中宋" panose="02010600040101010101" charset="-122"/>
                <a:ea typeface="华文中宋" panose="02010600040101010101" charset="-122"/>
              </a:rPr>
              <a:t>、外显的成绩</a:t>
            </a:r>
            <a:endParaRPr lang="zh-CN" altLang="en-US" b="1">
              <a:latin typeface="华文中宋" panose="02010600040101010101" charset="-122"/>
              <a:ea typeface="华文中宋" panose="02010600040101010101" charset="-122"/>
            </a:endParaRPr>
          </a:p>
          <a:p>
            <a:r>
              <a:rPr lang="zh-CN" altLang="en-US" b="1">
                <a:latin typeface="Calibri" panose="020F0502020204030204" charset="0"/>
                <a:ea typeface="华文中宋" panose="02010600040101010101" charset="-122"/>
              </a:rPr>
              <a:t>①原始均分</a:t>
            </a:r>
            <a:r>
              <a:rPr lang="en-US" altLang="zh-CN" b="1">
                <a:latin typeface="Calibri" panose="020F0502020204030204" charset="0"/>
                <a:ea typeface="华文中宋" panose="02010600040101010101" charset="-122"/>
              </a:rPr>
              <a:t>40.91</a:t>
            </a:r>
            <a:r>
              <a:rPr lang="zh-CN" altLang="en-US" b="1">
                <a:solidFill>
                  <a:srgbClr val="FF0000"/>
                </a:solidFill>
                <a:latin typeface="Calibri" panose="020F0502020204030204" charset="0"/>
                <a:ea typeface="华文中宋" panose="02010600040101010101" charset="-122"/>
              </a:rPr>
              <a:t>（区</a:t>
            </a:r>
            <a:r>
              <a:rPr lang="zh-CN" altLang="en-US" b="1">
                <a:latin typeface="Calibri" panose="020F0502020204030204" charset="0"/>
                <a:ea typeface="华文中宋" panose="02010600040101010101" charset="-122"/>
              </a:rPr>
              <a:t>均</a:t>
            </a:r>
            <a:r>
              <a:rPr lang="en-US" altLang="zh-CN" b="1">
                <a:solidFill>
                  <a:srgbClr val="FF0000"/>
                </a:solidFill>
                <a:latin typeface="Calibri" panose="020F0502020204030204" charset="0"/>
                <a:ea typeface="华文中宋" panose="02010600040101010101" charset="-122"/>
              </a:rPr>
              <a:t>43.88    </a:t>
            </a:r>
            <a:r>
              <a:rPr lang="zh-CN" altLang="en-US" b="1">
                <a:solidFill>
                  <a:srgbClr val="FF0000"/>
                </a:solidFill>
                <a:latin typeface="Calibri" panose="020F0502020204030204" charset="0"/>
                <a:ea typeface="华文中宋" panose="02010600040101010101" charset="-122"/>
              </a:rPr>
              <a:t>市</a:t>
            </a:r>
            <a:r>
              <a:rPr lang="zh-CN" altLang="en-US" b="1">
                <a:latin typeface="Calibri" panose="020F0502020204030204" charset="0"/>
                <a:ea typeface="华文中宋" panose="02010600040101010101" charset="-122"/>
              </a:rPr>
              <a:t>均</a:t>
            </a:r>
            <a:r>
              <a:rPr lang="en-US" altLang="zh-CN" b="1">
                <a:solidFill>
                  <a:srgbClr val="FF0000"/>
                </a:solidFill>
                <a:latin typeface="Calibri" panose="020F0502020204030204" charset="0"/>
                <a:ea typeface="华文中宋" panose="02010600040101010101" charset="-122"/>
              </a:rPr>
              <a:t>44.6</a:t>
            </a:r>
            <a:r>
              <a:rPr lang="zh-CN" altLang="en-US" b="1">
                <a:solidFill>
                  <a:srgbClr val="FF0000"/>
                </a:solidFill>
                <a:latin typeface="Calibri" panose="020F0502020204030204" charset="0"/>
                <a:ea typeface="华文中宋" panose="02010600040101010101" charset="-122"/>
              </a:rPr>
              <a:t>）</a:t>
            </a:r>
            <a:endParaRPr lang="zh-CN" altLang="en-US" b="1">
              <a:solidFill>
                <a:srgbClr val="FF0000"/>
              </a:solidFill>
              <a:latin typeface="Calibri" panose="020F0502020204030204" charset="0"/>
              <a:ea typeface="华文中宋" panose="02010600040101010101" charset="-122"/>
            </a:endParaRPr>
          </a:p>
          <a:p>
            <a:r>
              <a:rPr lang="zh-CN" altLang="en-US" b="1">
                <a:solidFill>
                  <a:srgbClr val="FF0000"/>
                </a:solidFill>
                <a:latin typeface="Calibri" panose="020F0502020204030204" charset="0"/>
                <a:ea typeface="华文中宋" panose="02010600040101010101" charset="-122"/>
              </a:rPr>
              <a:t> </a:t>
            </a:r>
            <a:r>
              <a:rPr lang="en-US" altLang="zh-CN" b="1">
                <a:solidFill>
                  <a:srgbClr val="FF0000"/>
                </a:solidFill>
                <a:latin typeface="Calibri" panose="020F0502020204030204" charset="0"/>
                <a:ea typeface="华文中宋" panose="02010600040101010101" charset="-122"/>
              </a:rPr>
              <a:t>   </a:t>
            </a:r>
            <a:r>
              <a:rPr lang="en-US" altLang="zh-CN" b="1">
                <a:latin typeface="Calibri" panose="020F0502020204030204" charset="0"/>
                <a:ea typeface="华文中宋" panose="02010600040101010101" charset="-122"/>
              </a:rPr>
              <a:t>--- </a:t>
            </a:r>
            <a:r>
              <a:rPr lang="zh-CN" altLang="en-US" b="1">
                <a:latin typeface="Calibri" panose="020F0502020204030204" charset="0"/>
                <a:ea typeface="华文中宋" panose="02010600040101010101" charset="-122"/>
              </a:rPr>
              <a:t>赋分后</a:t>
            </a:r>
            <a:r>
              <a:rPr lang="en-US" altLang="zh-CN" b="1">
                <a:solidFill>
                  <a:srgbClr val="FF0000"/>
                </a:solidFill>
                <a:latin typeface="Calibri" panose="020F0502020204030204" charset="0"/>
                <a:ea typeface="华文中宋" panose="02010600040101010101" charset="-122"/>
              </a:rPr>
              <a:t>65.93</a:t>
            </a:r>
            <a:endParaRPr lang="en-US" altLang="zh-CN" b="1">
              <a:latin typeface="Calibri" panose="020F0502020204030204" charset="0"/>
              <a:ea typeface="华文中宋" panose="02010600040101010101" charset="-122"/>
            </a:endParaRPr>
          </a:p>
          <a:p>
            <a:r>
              <a:rPr lang="en-US" altLang="zh-CN" b="1">
                <a:latin typeface="Calibri" panose="020F0502020204030204" charset="0"/>
                <a:ea typeface="华文中宋" panose="02010600040101010101" charset="-122"/>
              </a:rPr>
              <a:t>②</a:t>
            </a:r>
            <a:r>
              <a:rPr lang="zh-CN" altLang="en-US" b="1">
                <a:latin typeface="Calibri" panose="020F0502020204030204" charset="0"/>
                <a:ea typeface="华文中宋" panose="02010600040101010101" charset="-122"/>
              </a:rPr>
              <a:t>全市排名</a:t>
            </a:r>
            <a:r>
              <a:rPr lang="en-US" altLang="zh-CN" b="1">
                <a:solidFill>
                  <a:srgbClr val="FF0000"/>
                </a:solidFill>
                <a:latin typeface="Calibri" panose="020F0502020204030204" charset="0"/>
                <a:ea typeface="华文中宋" panose="02010600040101010101" charset="-122"/>
              </a:rPr>
              <a:t>41</a:t>
            </a:r>
            <a:r>
              <a:rPr lang="zh-CN" altLang="en-US" b="1">
                <a:latin typeface="Calibri" panose="020F0502020204030204" charset="0"/>
                <a:ea typeface="华文中宋" panose="02010600040101010101" charset="-122"/>
              </a:rPr>
              <a:t>名</a:t>
            </a:r>
            <a:endParaRPr lang="zh-CN" altLang="en-US" b="1">
              <a:latin typeface="华文中宋" panose="02010600040101010101" charset="-122"/>
              <a:ea typeface="华文中宋" panose="02010600040101010101" charset="-122"/>
            </a:endParaRPr>
          </a:p>
          <a:p>
            <a:r>
              <a:rPr lang="en-US" altLang="zh-CN" b="1">
                <a:latin typeface="华文中宋" panose="02010600040101010101" charset="-122"/>
                <a:ea typeface="华文中宋" panose="02010600040101010101" charset="-122"/>
              </a:rPr>
              <a:t>2</a:t>
            </a:r>
            <a:r>
              <a:rPr lang="zh-CN" altLang="en-US" b="1">
                <a:latin typeface="华文中宋" panose="02010600040101010101" charset="-122"/>
                <a:ea typeface="华文中宋" panose="02010600040101010101" charset="-122"/>
              </a:rPr>
              <a:t>、内在的问题</a:t>
            </a:r>
            <a:endParaRPr lang="zh-CN" altLang="en-US" b="1">
              <a:latin typeface="华文中宋" panose="02010600040101010101" charset="-122"/>
              <a:ea typeface="华文中宋" panose="02010600040101010101" charset="-122"/>
            </a:endParaRPr>
          </a:p>
          <a:p>
            <a:r>
              <a:rPr lang="zh-CN" altLang="en-US" b="1">
                <a:latin typeface="Calibri" panose="020F0502020204030204" charset="0"/>
                <a:ea typeface="华文中宋" panose="02010600040101010101" charset="-122"/>
              </a:rPr>
              <a:t>①</a:t>
            </a:r>
            <a:r>
              <a:rPr lang="zh-CN" altLang="en-US" b="1">
                <a:solidFill>
                  <a:srgbClr val="FF0000"/>
                </a:solidFill>
                <a:latin typeface="Calibri" panose="020F0502020204030204" charset="0"/>
                <a:ea typeface="华文中宋" panose="02010600040101010101" charset="-122"/>
              </a:rPr>
              <a:t>选择题</a:t>
            </a:r>
            <a:r>
              <a:rPr lang="zh-CN" altLang="en-US" b="1">
                <a:latin typeface="Calibri" panose="020F0502020204030204" charset="0"/>
                <a:ea typeface="华文中宋" panose="02010600040101010101" charset="-122"/>
              </a:rPr>
              <a:t>均分不如人意（秦</a:t>
            </a:r>
            <a:r>
              <a:rPr lang="en-US" altLang="zh-CN" b="1">
                <a:latin typeface="Calibri" panose="020F0502020204030204" charset="0"/>
                <a:ea typeface="华文中宋" panose="02010600040101010101" charset="-122"/>
              </a:rPr>
              <a:t>28.33--</a:t>
            </a:r>
            <a:r>
              <a:rPr lang="zh-CN" altLang="en-US" b="1">
                <a:latin typeface="Calibri" panose="020F0502020204030204" charset="0"/>
                <a:ea typeface="华文中宋" panose="02010600040101010101" charset="-122"/>
              </a:rPr>
              <a:t>市</a:t>
            </a:r>
            <a:r>
              <a:rPr lang="en-US" altLang="zh-CN" b="1">
                <a:latin typeface="Calibri" panose="020F0502020204030204" charset="0"/>
                <a:ea typeface="华文中宋" panose="02010600040101010101" charset="-122"/>
              </a:rPr>
              <a:t>30.36</a:t>
            </a:r>
            <a:r>
              <a:rPr lang="zh-CN" altLang="en-US" b="1">
                <a:latin typeface="Calibri" panose="020F0502020204030204" charset="0"/>
                <a:ea typeface="华文中宋" panose="02010600040101010101" charset="-122"/>
              </a:rPr>
              <a:t>）</a:t>
            </a:r>
            <a:endParaRPr lang="zh-CN" altLang="en-US" b="1">
              <a:latin typeface="Calibri" panose="020F0502020204030204" charset="0"/>
              <a:ea typeface="华文中宋" panose="02010600040101010101" charset="-122"/>
            </a:endParaRPr>
          </a:p>
          <a:p>
            <a:r>
              <a:rPr lang="zh-CN" altLang="en-US" b="1">
                <a:latin typeface="Calibri" panose="020F0502020204030204" charset="0"/>
                <a:ea typeface="华文中宋" panose="02010600040101010101" charset="-122"/>
              </a:rPr>
              <a:t>②学生中存在两类普遍的错误认知</a:t>
            </a:r>
            <a:endParaRPr lang="zh-CN" altLang="en-US" b="1">
              <a:latin typeface="Calibri" panose="020F0502020204030204" charset="0"/>
              <a:ea typeface="华文中宋" panose="02010600040101010101" charset="-122"/>
            </a:endParaRPr>
          </a:p>
          <a:p>
            <a:r>
              <a:rPr lang="zh-CN" altLang="en-US" b="1">
                <a:solidFill>
                  <a:srgbClr val="C00000"/>
                </a:solidFill>
                <a:latin typeface="Calibri" panose="020F0502020204030204" charset="0"/>
                <a:ea typeface="华文中宋" panose="02010600040101010101" charset="-122"/>
              </a:rPr>
              <a:t> 好高骛远</a:t>
            </a:r>
            <a:r>
              <a:rPr lang="en-US" altLang="zh-CN" b="1">
                <a:solidFill>
                  <a:srgbClr val="C00000"/>
                </a:solidFill>
                <a:latin typeface="Calibri" panose="020F0502020204030204" charset="0"/>
                <a:ea typeface="华文中宋" panose="02010600040101010101" charset="-122"/>
              </a:rPr>
              <a:t>+</a:t>
            </a:r>
            <a:r>
              <a:rPr lang="zh-CN" altLang="en-US" b="1">
                <a:solidFill>
                  <a:srgbClr val="C00000"/>
                </a:solidFill>
                <a:latin typeface="Calibri" panose="020F0502020204030204" charset="0"/>
                <a:ea typeface="华文中宋" panose="02010600040101010101" charset="-122"/>
              </a:rPr>
              <a:t>妄自菲薄</a:t>
            </a:r>
            <a:endParaRPr lang="zh-CN" altLang="en-US" b="1">
              <a:latin typeface="Calibri" panose="020F0502020204030204" charset="0"/>
              <a:ea typeface="华文中宋" panose="02010600040101010101" charset="-122"/>
            </a:endParaRPr>
          </a:p>
          <a:p>
            <a:endParaRPr lang="zh-CN" altLang="en-US" b="1">
              <a:latin typeface="Calibri" panose="020F0502020204030204" charset="0"/>
              <a:ea typeface="华文中宋" panose="020106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8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charRg st="8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charRg st="8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38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charRg st="38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charRg st="38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55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charRg st="55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charRg st="55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64" end="7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charRg st="64" end="7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charRg st="64" end="7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72" end="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charRg st="72" end="9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charRg st="72" end="9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99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charRg st="99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charRg st="99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15" end="1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charRg st="115" end="12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charRg st="115" end="1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7" name="标题 1"/>
          <p:cNvSpPr>
            <a:spLocks noGrp="1"/>
          </p:cNvSpPr>
          <p:nvPr>
            <p:ph type="title"/>
          </p:nvPr>
        </p:nvSpPr>
        <p:spPr>
          <a:xfrm>
            <a:off x="0" y="-215900"/>
            <a:ext cx="4325938" cy="1143000"/>
          </a:xfrm>
        </p:spPr>
        <p:txBody>
          <a:bodyPr anchor="ctr" anchorCtr="0"/>
          <a:p>
            <a:r>
              <a:rPr lang="zh-CN" altLang="en-US" b="1">
                <a:latin typeface="华文中宋" panose="02010600040101010101" charset="-122"/>
                <a:ea typeface="华文中宋" panose="02010600040101010101" charset="-122"/>
              </a:rPr>
              <a:t>二、对标对手</a:t>
            </a:r>
            <a:endParaRPr lang="zh-CN" altLang="en-US" b="1">
              <a:latin typeface="华文中宋" panose="02010600040101010101" charset="-122"/>
              <a:ea typeface="华文中宋" panose="02010600040101010101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765175"/>
            <a:ext cx="8229600" cy="5689600"/>
          </a:xfrm>
        </p:spPr>
        <p:txBody>
          <a:bodyPr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zh-CN" sz="3200" b="1" i="0" u="none" strike="noStrike" kern="1200" cap="none" spc="0" normalizeH="0" baseline="0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1</a:t>
            </a:r>
            <a:r>
              <a:rPr kumimoji="0" lang="zh-CN" altLang="en-US" sz="3200" b="1" i="0" u="none" strike="noStrike" kern="1200" cap="none" spc="0" normalizeH="0" baseline="0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、赶超天印</a:t>
            </a:r>
            <a:endParaRPr kumimoji="0" lang="zh-CN" altLang="en-US" sz="3200" b="1" i="0" u="none" strike="noStrike" kern="1200" cap="none" spc="0" normalizeH="0" baseline="0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zh-CN" altLang="en-US" sz="3200" b="1" i="0" u="none" strike="noStrike" kern="1200" cap="none" spc="0" normalizeH="0" baseline="0" noProof="1">
                <a:solidFill>
                  <a:schemeClr val="tx1"/>
                </a:solidFill>
                <a:latin typeface="Calibri" panose="020F0502020204030204" charset="0"/>
                <a:ea typeface="华文中宋" panose="02010600040101010101" charset="-122"/>
                <a:cs typeface="华文中宋" panose="02010600040101010101" charset="-122"/>
              </a:rPr>
              <a:t>①市排名：秦</a:t>
            </a:r>
            <a:r>
              <a:rPr kumimoji="0" lang="zh-CN" altLang="en-US" sz="3200" b="1" i="0" u="none" strike="noStrike" kern="1200" cap="none" spc="0" normalizeH="0" baseline="0" noProof="1">
                <a:solidFill>
                  <a:schemeClr val="tx1"/>
                </a:solidFill>
                <a:latin typeface="Calibri" panose="020F0502020204030204" charset="0"/>
                <a:ea typeface="华文中宋" panose="02010600040101010101" charset="-122"/>
                <a:cs typeface="华文中宋" panose="02010600040101010101" charset="-122"/>
              </a:rPr>
              <a:t>淮（</a:t>
            </a:r>
            <a:r>
              <a:rPr kumimoji="0" lang="en-US" altLang="zh-CN" sz="3200" b="1" i="0" u="none" strike="noStrike" kern="1200" cap="none" spc="0" normalizeH="0" baseline="0" noProof="1">
                <a:solidFill>
                  <a:srgbClr val="C00000"/>
                </a:solidFill>
                <a:latin typeface="Calibri" panose="020F0502020204030204" charset="0"/>
                <a:ea typeface="华文中宋" panose="02010600040101010101" charset="-122"/>
                <a:cs typeface="华文中宋" panose="02010600040101010101" charset="-122"/>
              </a:rPr>
              <a:t>41</a:t>
            </a:r>
            <a:r>
              <a:rPr kumimoji="0" lang="zh-CN" altLang="en-US" sz="3200" b="1" i="0" u="none" strike="noStrike" kern="1200" cap="none" spc="0" normalizeH="0" baseline="0" noProof="1">
                <a:solidFill>
                  <a:schemeClr val="tx1"/>
                </a:solidFill>
                <a:latin typeface="Calibri" panose="020F0502020204030204" charset="0"/>
                <a:ea typeface="华文中宋" panose="02010600040101010101" charset="-122"/>
                <a:cs typeface="华文中宋" panose="02010600040101010101" charset="-122"/>
              </a:rPr>
              <a:t>）</a:t>
            </a:r>
            <a:r>
              <a:rPr kumimoji="0" lang="en-US" altLang="zh-CN" sz="3200" b="1" i="0" u="none" strike="noStrike" kern="1200" cap="none" spc="0" normalizeH="0" baseline="0" noProof="1">
                <a:solidFill>
                  <a:schemeClr val="tx1"/>
                </a:solidFill>
                <a:latin typeface="Calibri" panose="020F0502020204030204" charset="0"/>
                <a:ea typeface="华文中宋" panose="02010600040101010101" charset="-122"/>
                <a:cs typeface="华文中宋" panose="02010600040101010101" charset="-122"/>
              </a:rPr>
              <a:t>VS   </a:t>
            </a:r>
            <a:r>
              <a:rPr kumimoji="0" lang="zh-CN" altLang="en-US" sz="3200" b="1" i="0" u="none" strike="noStrike" kern="1200" cap="none" spc="0" normalizeH="0" baseline="0" noProof="1">
                <a:solidFill>
                  <a:schemeClr val="tx1"/>
                </a:solidFill>
                <a:latin typeface="Calibri" panose="020F0502020204030204" charset="0"/>
                <a:ea typeface="华文中宋" panose="02010600040101010101" charset="-122"/>
                <a:cs typeface="华文中宋" panose="02010600040101010101" charset="-122"/>
              </a:rPr>
              <a:t>天印（</a:t>
            </a:r>
            <a:r>
              <a:rPr kumimoji="0" lang="en-US" altLang="zh-CN" sz="3200" b="1" i="0" u="none" strike="noStrike" kern="1200" cap="none" spc="0" normalizeH="0" baseline="0" noProof="1">
                <a:solidFill>
                  <a:srgbClr val="C00000"/>
                </a:solidFill>
                <a:latin typeface="Calibri" panose="020F0502020204030204" charset="0"/>
                <a:ea typeface="华文中宋" panose="02010600040101010101" charset="-122"/>
                <a:cs typeface="华文中宋" panose="02010600040101010101" charset="-122"/>
              </a:rPr>
              <a:t>37</a:t>
            </a:r>
            <a:r>
              <a:rPr kumimoji="0" lang="zh-CN" altLang="en-US" sz="3200" b="1" i="0" u="none" strike="noStrike" kern="1200" cap="none" spc="0" normalizeH="0" baseline="0" noProof="1">
                <a:solidFill>
                  <a:schemeClr val="tx1"/>
                </a:solidFill>
                <a:latin typeface="Calibri" panose="020F0502020204030204" charset="0"/>
                <a:ea typeface="华文中宋" panose="02010600040101010101" charset="-122"/>
                <a:cs typeface="华文中宋" panose="02010600040101010101" charset="-122"/>
              </a:rPr>
              <a:t>）</a:t>
            </a:r>
            <a:endParaRPr kumimoji="0" lang="zh-CN" altLang="en-US" sz="3200" b="1" i="0" u="none" strike="noStrike" kern="1200" cap="none" spc="0" normalizeH="0" baseline="0" noProof="1">
              <a:solidFill>
                <a:schemeClr val="tx1"/>
              </a:solidFill>
              <a:latin typeface="Calibri" panose="020F0502020204030204" charset="0"/>
              <a:ea typeface="华文中宋" panose="02010600040101010101" charset="-122"/>
              <a:cs typeface="华文中宋" panose="02010600040101010101" charset="-122"/>
            </a:endParaRP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zh-CN" altLang="en-US" sz="3200" b="1" i="0" u="none" strike="noStrike" kern="1200" cap="none" spc="0" normalizeH="0" baseline="0" noProof="1">
                <a:solidFill>
                  <a:schemeClr val="tx1"/>
                </a:solidFill>
                <a:latin typeface="Calibri" panose="020F0502020204030204" charset="0"/>
                <a:ea typeface="华文中宋" panose="02010600040101010101" charset="-122"/>
                <a:cs typeface="华文中宋" panose="02010600040101010101" charset="-122"/>
              </a:rPr>
              <a:t>②均分：秦淮</a:t>
            </a:r>
            <a:r>
              <a:rPr kumimoji="0" lang="en-US" altLang="zh-CN" sz="3200" b="1" i="0" u="none" strike="noStrike" kern="1200" cap="none" spc="0" normalizeH="0" baseline="0" noProof="1">
                <a:solidFill>
                  <a:schemeClr val="tx1"/>
                </a:solidFill>
                <a:latin typeface="Calibri" panose="020F0502020204030204" charset="0"/>
                <a:ea typeface="华文中宋" panose="02010600040101010101" charset="-122"/>
                <a:cs typeface="华文中宋" panose="02010600040101010101" charset="-122"/>
              </a:rPr>
              <a:t>40.91=28.33+12.58</a:t>
            </a:r>
            <a:endParaRPr kumimoji="0" lang="zh-CN" altLang="en-US" sz="3200" b="1" i="0" u="none" strike="noStrike" kern="1200" cap="none" spc="0" normalizeH="0" baseline="0" noProof="1">
              <a:solidFill>
                <a:schemeClr val="tx1"/>
              </a:solidFill>
              <a:latin typeface="Calibri" panose="020F0502020204030204" charset="0"/>
              <a:ea typeface="华文中宋" panose="02010600040101010101" charset="-122"/>
              <a:cs typeface="华文中宋" panose="02010600040101010101" charset="-122"/>
            </a:endParaRP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zh-CN" altLang="en-US" sz="3200" b="1" i="0" u="none" strike="noStrike" kern="1200" cap="none" spc="0" normalizeH="0" baseline="0" noProof="1">
                <a:solidFill>
                  <a:schemeClr val="tx1"/>
                </a:solidFill>
                <a:latin typeface="Calibri" panose="020F0502020204030204" charset="0"/>
                <a:ea typeface="华文中宋" panose="02010600040101010101" charset="-122"/>
                <a:cs typeface="华文中宋" panose="02010600040101010101" charset="-122"/>
              </a:rPr>
              <a:t> </a:t>
            </a:r>
            <a:r>
              <a:rPr kumimoji="0" lang="en-US" altLang="zh-CN" sz="3200" b="1" i="0" u="none" strike="noStrike" kern="1200" cap="none" spc="0" normalizeH="0" baseline="0" noProof="1">
                <a:solidFill>
                  <a:schemeClr val="tx1"/>
                </a:solidFill>
                <a:latin typeface="Calibri" panose="020F0502020204030204" charset="0"/>
                <a:ea typeface="华文中宋" panose="02010600040101010101" charset="-122"/>
                <a:cs typeface="华文中宋" panose="02010600040101010101" charset="-122"/>
              </a:rPr>
              <a:t>                 </a:t>
            </a:r>
            <a:r>
              <a:rPr kumimoji="0" lang="zh-CN" altLang="en-US" sz="3200" b="1" i="0" u="none" strike="noStrike" kern="1200" cap="none" spc="0" normalizeH="0" baseline="0" noProof="1">
                <a:solidFill>
                  <a:schemeClr val="tx1"/>
                </a:solidFill>
                <a:latin typeface="Calibri" panose="020F0502020204030204" charset="0"/>
                <a:ea typeface="华文中宋" panose="02010600040101010101" charset="-122"/>
                <a:cs typeface="华文中宋" panose="02010600040101010101" charset="-122"/>
              </a:rPr>
              <a:t>天印</a:t>
            </a:r>
            <a:r>
              <a:rPr kumimoji="0" lang="en-US" altLang="zh-CN" sz="3200" b="1" i="0" u="none" strike="noStrike" kern="1200" cap="none" spc="0" normalizeH="0" baseline="0" noProof="1">
                <a:solidFill>
                  <a:schemeClr val="tx1"/>
                </a:solidFill>
                <a:latin typeface="Calibri" panose="020F0502020204030204" charset="0"/>
                <a:ea typeface="华文中宋" panose="02010600040101010101" charset="-122"/>
                <a:cs typeface="华文中宋" panose="02010600040101010101" charset="-122"/>
              </a:rPr>
              <a:t>41.8=29.2+12.59</a:t>
            </a:r>
            <a:endParaRPr kumimoji="0" lang="zh-CN" altLang="en-US" sz="3200" b="1" i="0" u="none" strike="noStrike" kern="1200" cap="none" spc="0" normalizeH="0" baseline="0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zh-CN" altLang="en-US" sz="3200" b="1" i="0" u="none" strike="noStrike" kern="1200" cap="none" spc="0" normalizeH="0" baseline="0" noProof="1">
                <a:solidFill>
                  <a:srgbClr val="C0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默默努力</a:t>
            </a:r>
            <a:r>
              <a:rPr kumimoji="0" lang="en-US" altLang="zh-CN" sz="3200" b="1" i="0" u="none" strike="noStrike" kern="1200" cap="none" spc="0" normalizeH="0" baseline="0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+</a:t>
            </a:r>
            <a:r>
              <a:rPr kumimoji="0" lang="zh-CN" altLang="en-US" sz="3200" b="1" i="0" u="none" strike="noStrike" kern="1200" cap="none" spc="0" normalizeH="0" baseline="0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赶超</a:t>
            </a:r>
            <a:r>
              <a:rPr kumimoji="0" lang="zh-CN" altLang="en-US" sz="3200" b="1" i="0" u="none" strike="noStrike" kern="1200" cap="none" spc="0" normalizeH="0" baseline="0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天印</a:t>
            </a:r>
            <a:endParaRPr kumimoji="0" lang="zh-CN" altLang="en-US" sz="3200" b="1" i="0" u="none" strike="noStrike" kern="1200" cap="none" spc="0" normalizeH="0" baseline="0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zh-CN" sz="3200" b="1" i="0" u="none" strike="noStrike" kern="1200" cap="none" spc="0" normalizeH="0" baseline="0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2</a:t>
            </a:r>
            <a:r>
              <a:rPr kumimoji="0" lang="zh-CN" altLang="en-US" sz="3200" b="1" i="0" u="none" strike="noStrike" kern="1200" cap="none" spc="0" normalizeH="0" baseline="0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、甩开临江</a:t>
            </a:r>
            <a:endParaRPr kumimoji="0" lang="zh-CN" altLang="en-US" sz="3200" b="1" i="0" u="none" strike="noStrike" kern="1200" cap="none" spc="0" normalizeH="0" baseline="0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zh-CN" altLang="en-US" sz="3200" b="1" i="0" u="none" strike="noStrike" kern="1200" cap="none" spc="0" normalizeH="0" baseline="0" noProof="1">
                <a:solidFill>
                  <a:schemeClr val="tx1"/>
                </a:solidFill>
                <a:latin typeface="Calibri" panose="020F0502020204030204" charset="0"/>
                <a:ea typeface="华文中宋" panose="02010600040101010101" charset="-122"/>
                <a:cs typeface="华文中宋" panose="02010600040101010101" charset="-122"/>
              </a:rPr>
              <a:t>①</a:t>
            </a:r>
            <a:r>
              <a:rPr kumimoji="0" lang="zh-CN" altLang="en-US" sz="3200" b="1" i="0" u="none" strike="noStrike" kern="1200" cap="none" spc="0" normalizeH="0" baseline="0" noProof="1">
                <a:solidFill>
                  <a:schemeClr val="tx1"/>
                </a:solidFill>
                <a:latin typeface="Calibri" panose="020F0502020204030204" charset="0"/>
                <a:ea typeface="华文中宋" panose="02010600040101010101" charset="-122"/>
                <a:cs typeface="华文中宋" panose="02010600040101010101" charset="-122"/>
                <a:sym typeface="+mn-ea"/>
              </a:rPr>
              <a:t>市排名：秦淮（</a:t>
            </a:r>
            <a:r>
              <a:rPr kumimoji="0" lang="en-US" altLang="zh-CN" sz="3200" b="1" i="0" u="none" strike="noStrike" kern="1200" cap="none" spc="0" normalizeH="0" baseline="0" noProof="1">
                <a:solidFill>
                  <a:srgbClr val="C00000"/>
                </a:solidFill>
                <a:latin typeface="Calibri" panose="020F0502020204030204" charset="0"/>
                <a:ea typeface="华文中宋" panose="02010600040101010101" charset="-122"/>
                <a:cs typeface="华文中宋" panose="02010600040101010101" charset="-122"/>
                <a:sym typeface="+mn-ea"/>
              </a:rPr>
              <a:t>41</a:t>
            </a:r>
            <a:r>
              <a:rPr kumimoji="0" lang="zh-CN" altLang="en-US" sz="3200" b="1" i="0" u="none" strike="noStrike" kern="1200" cap="none" spc="0" normalizeH="0" baseline="0" noProof="1">
                <a:solidFill>
                  <a:schemeClr val="tx1"/>
                </a:solidFill>
                <a:latin typeface="Calibri" panose="020F0502020204030204" charset="0"/>
                <a:ea typeface="华文中宋" panose="02010600040101010101" charset="-122"/>
                <a:cs typeface="华文中宋" panose="02010600040101010101" charset="-122"/>
                <a:sym typeface="+mn-ea"/>
              </a:rPr>
              <a:t>）</a:t>
            </a:r>
            <a:r>
              <a:rPr kumimoji="0" lang="en-US" altLang="zh-CN" sz="3200" b="1" i="0" u="none" strike="noStrike" kern="1200" cap="none" spc="0" normalizeH="0" baseline="0" noProof="1">
                <a:solidFill>
                  <a:schemeClr val="tx1"/>
                </a:solidFill>
                <a:latin typeface="Calibri" panose="020F0502020204030204" charset="0"/>
                <a:ea typeface="华文中宋" panose="02010600040101010101" charset="-122"/>
                <a:cs typeface="华文中宋" panose="02010600040101010101" charset="-122"/>
                <a:sym typeface="+mn-ea"/>
              </a:rPr>
              <a:t>VS   </a:t>
            </a:r>
            <a:r>
              <a:rPr kumimoji="0" lang="zh-CN" altLang="en-US" sz="3200" b="1" i="0" u="none" strike="noStrike" kern="1200" cap="none" spc="0" normalizeH="0" baseline="0" noProof="1">
                <a:solidFill>
                  <a:schemeClr val="tx1"/>
                </a:solidFill>
                <a:latin typeface="Calibri" panose="020F0502020204030204" charset="0"/>
                <a:ea typeface="华文中宋" panose="02010600040101010101" charset="-122"/>
                <a:cs typeface="华文中宋" panose="02010600040101010101" charset="-122"/>
                <a:sym typeface="+mn-ea"/>
              </a:rPr>
              <a:t>临江（</a:t>
            </a:r>
            <a:r>
              <a:rPr kumimoji="0" lang="en-US" altLang="zh-CN" sz="3200" b="1" i="0" u="none" strike="noStrike" kern="1200" cap="none" spc="0" normalizeH="0" baseline="0" noProof="1">
                <a:solidFill>
                  <a:srgbClr val="C00000"/>
                </a:solidFill>
                <a:latin typeface="Calibri" panose="020F0502020204030204" charset="0"/>
                <a:ea typeface="华文中宋" panose="02010600040101010101" charset="-122"/>
                <a:cs typeface="华文中宋" panose="02010600040101010101" charset="-122"/>
                <a:sym typeface="+mn-ea"/>
              </a:rPr>
              <a:t>45</a:t>
            </a:r>
            <a:r>
              <a:rPr kumimoji="0" lang="zh-CN" altLang="en-US" sz="3200" b="1" i="0" u="none" strike="noStrike" kern="1200" cap="none" spc="0" normalizeH="0" baseline="0" noProof="1">
                <a:solidFill>
                  <a:schemeClr val="tx1"/>
                </a:solidFill>
                <a:latin typeface="Calibri" panose="020F0502020204030204" charset="0"/>
                <a:ea typeface="华文中宋" panose="02010600040101010101" charset="-122"/>
                <a:cs typeface="华文中宋" panose="02010600040101010101" charset="-122"/>
                <a:sym typeface="+mn-ea"/>
              </a:rPr>
              <a:t>）</a:t>
            </a:r>
            <a:endParaRPr kumimoji="0" lang="zh-CN" altLang="en-US" sz="3200" b="1" i="0" u="none" strike="noStrike" kern="1200" cap="none" spc="0" normalizeH="0" baseline="0" noProof="1">
              <a:solidFill>
                <a:schemeClr val="tx1"/>
              </a:solidFill>
              <a:latin typeface="Calibri" panose="020F0502020204030204" charset="0"/>
              <a:ea typeface="华文中宋" panose="02010600040101010101" charset="-122"/>
              <a:cs typeface="华文中宋" panose="02010600040101010101" charset="-122"/>
            </a:endParaRP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zh-CN" altLang="en-US" sz="3200" b="1" i="0" u="none" strike="noStrike" kern="1200" cap="none" spc="0" normalizeH="0" baseline="0" noProof="1">
                <a:solidFill>
                  <a:schemeClr val="tx1"/>
                </a:solidFill>
                <a:latin typeface="Calibri" panose="020F0502020204030204" charset="0"/>
                <a:ea typeface="华文中宋" panose="02010600040101010101" charset="-122"/>
                <a:cs typeface="华文中宋" panose="02010600040101010101" charset="-122"/>
                <a:sym typeface="+mn-ea"/>
              </a:rPr>
              <a:t>②均分：秦淮</a:t>
            </a:r>
            <a:r>
              <a:rPr kumimoji="0" lang="en-US" altLang="zh-CN" sz="3200" b="1" i="0" u="none" strike="noStrike" kern="1200" cap="none" spc="0" normalizeH="0" baseline="0" noProof="1">
                <a:solidFill>
                  <a:schemeClr val="tx1"/>
                </a:solidFill>
                <a:latin typeface="Calibri" panose="020F0502020204030204" charset="0"/>
                <a:ea typeface="华文中宋" panose="02010600040101010101" charset="-122"/>
                <a:cs typeface="华文中宋" panose="02010600040101010101" charset="-122"/>
                <a:sym typeface="+mn-ea"/>
              </a:rPr>
              <a:t>40.91=28.33+12.58</a:t>
            </a:r>
            <a:endParaRPr kumimoji="0" lang="en-US" altLang="zh-CN" sz="3200" b="1" i="0" u="none" strike="noStrike" kern="1200" cap="none" spc="0" normalizeH="0" baseline="0" noProof="1">
              <a:solidFill>
                <a:schemeClr val="tx1"/>
              </a:solidFill>
              <a:latin typeface="Calibri" panose="020F0502020204030204" charset="0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3200" b="1" i="0" u="none" strike="noStrike" kern="1200" cap="none" spc="0" normalizeH="0" baseline="0" noProof="1">
                <a:solidFill>
                  <a:schemeClr val="tx1"/>
                </a:solidFill>
                <a:latin typeface="Calibri" panose="020F0502020204030204" charset="0"/>
                <a:ea typeface="华文中宋" panose="02010600040101010101" charset="-122"/>
                <a:cs typeface="华文中宋" panose="02010600040101010101" charset="-122"/>
                <a:sym typeface="+mn-ea"/>
              </a:rPr>
              <a:t>                     </a:t>
            </a:r>
            <a:r>
              <a:rPr kumimoji="0" lang="zh-CN" altLang="en-US" sz="3200" b="1" i="0" u="none" strike="noStrike" kern="1200" cap="none" spc="0" normalizeH="0" baseline="0" noProof="1">
                <a:solidFill>
                  <a:schemeClr val="tx1"/>
                </a:solidFill>
                <a:latin typeface="Calibri" panose="020F0502020204030204" charset="0"/>
                <a:ea typeface="华文中宋" panose="02010600040101010101" charset="-122"/>
                <a:cs typeface="华文中宋" panose="02010600040101010101" charset="-122"/>
                <a:sym typeface="+mn-ea"/>
              </a:rPr>
              <a:t>临江</a:t>
            </a:r>
            <a:r>
              <a:rPr kumimoji="0" lang="en-US" altLang="zh-CN" sz="3200" b="1" i="0" u="none" strike="noStrike" kern="1200" cap="none" spc="0" normalizeH="0" baseline="0" noProof="1">
                <a:solidFill>
                  <a:schemeClr val="tx1"/>
                </a:solidFill>
                <a:latin typeface="Calibri" panose="020F0502020204030204" charset="0"/>
                <a:ea typeface="华文中宋" panose="02010600040101010101" charset="-122"/>
                <a:cs typeface="华文中宋" panose="02010600040101010101" charset="-122"/>
                <a:sym typeface="+mn-ea"/>
              </a:rPr>
              <a:t>38.55=27.39+11.16</a:t>
            </a:r>
            <a:endParaRPr kumimoji="0" lang="zh-CN" altLang="en-US" sz="3200" b="1" i="0" u="none" strike="noStrike" kern="1200" cap="none" spc="0" normalizeH="0" baseline="0" noProof="1">
              <a:solidFill>
                <a:schemeClr val="tx1"/>
              </a:solidFill>
              <a:latin typeface="Calibri" panose="020F0502020204030204" charset="0"/>
              <a:ea typeface="华文中宋" panose="02010600040101010101" charset="-122"/>
              <a:cs typeface="华文中宋" panose="02010600040101010101" charset="-122"/>
            </a:endParaRP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zh-CN" altLang="en-US" sz="3200" b="1" i="0" u="none" strike="noStrike" kern="1200" cap="none" spc="0" normalizeH="0" baseline="0" noProof="1">
                <a:solidFill>
                  <a:srgbClr val="C00000"/>
                </a:solidFill>
                <a:latin typeface="Calibri" panose="020F0502020204030204" charset="0"/>
                <a:ea typeface="华文中宋" panose="02010600040101010101" charset="-122"/>
                <a:cs typeface="华文中宋" panose="02010600040101010101" charset="-122"/>
              </a:rPr>
              <a:t>脚踏实地</a:t>
            </a:r>
            <a:r>
              <a:rPr kumimoji="0" lang="en-US" altLang="zh-CN" sz="3200" b="1" i="0" u="none" strike="noStrike" kern="1200" cap="none" spc="0" normalizeH="0" baseline="0" noProof="1">
                <a:solidFill>
                  <a:schemeClr val="tx1"/>
                </a:solidFill>
                <a:latin typeface="Calibri" panose="020F0502020204030204" charset="0"/>
                <a:ea typeface="华文中宋" panose="02010600040101010101" charset="-122"/>
                <a:cs typeface="华文中宋" panose="02010600040101010101" charset="-122"/>
              </a:rPr>
              <a:t>+</a:t>
            </a:r>
            <a:r>
              <a:rPr kumimoji="0" lang="zh-CN" altLang="en-US" sz="3200" b="1" i="0" u="none" strike="noStrike" kern="1200" cap="none" spc="0" normalizeH="0" baseline="0" noProof="1">
                <a:solidFill>
                  <a:schemeClr val="tx1"/>
                </a:solidFill>
                <a:latin typeface="Calibri" panose="020F0502020204030204" charset="0"/>
                <a:ea typeface="华文中宋" panose="02010600040101010101" charset="-122"/>
                <a:cs typeface="华文中宋" panose="02010600040101010101" charset="-122"/>
              </a:rPr>
              <a:t>甩开</a:t>
            </a:r>
            <a:r>
              <a:rPr kumimoji="0" lang="zh-CN" altLang="en-US" sz="3200" b="1" i="0" u="none" strike="noStrike" kern="1200" cap="none" spc="0" normalizeH="0" baseline="0" noProof="1">
                <a:solidFill>
                  <a:schemeClr val="tx1"/>
                </a:solidFill>
                <a:latin typeface="Calibri" panose="020F0502020204030204" charset="0"/>
                <a:ea typeface="华文中宋" panose="02010600040101010101" charset="-122"/>
                <a:cs typeface="华文中宋" panose="02010600040101010101" charset="-122"/>
              </a:rPr>
              <a:t>临江</a:t>
            </a:r>
            <a:endParaRPr kumimoji="0" lang="zh-CN" altLang="en-US" sz="3200" b="1" i="0" u="none" strike="noStrike" kern="1200" cap="none" spc="0" normalizeH="0" baseline="0" noProof="1">
              <a:solidFill>
                <a:schemeClr val="tx1"/>
              </a:solidFill>
              <a:latin typeface="Calibri" panose="020F0502020204030204" charset="0"/>
              <a:ea typeface="华文中宋" panose="02010600040101010101" charset="-122"/>
              <a:cs typeface="华文中宋" panose="020106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7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charRg st="7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charRg st="7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30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charRg st="30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charRg st="30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54" end="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charRg st="54" end="9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charRg st="54" end="9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90" end="10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charRg st="90" end="10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charRg st="90" end="10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00" end="10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charRg st="100" end="10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charRg st="100" end="10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07" end="1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charRg st="107" end="13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charRg st="107" end="13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30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charRg st="130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charRg st="130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54" end="1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charRg st="154" end="1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charRg st="154" end="1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95" end="2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charRg st="195" end="20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charRg st="195" end="20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标题 1"/>
          <p:cNvSpPr>
            <a:spLocks noGrp="1"/>
          </p:cNvSpPr>
          <p:nvPr>
            <p:ph type="title"/>
          </p:nvPr>
        </p:nvSpPr>
        <p:spPr>
          <a:xfrm>
            <a:off x="34925" y="-26987"/>
            <a:ext cx="4064000" cy="746125"/>
          </a:xfrm>
        </p:spPr>
        <p:txBody>
          <a:bodyPr anchor="ctr" anchorCtr="0"/>
          <a:p>
            <a:r>
              <a:rPr lang="zh-CN" altLang="en-US" b="1">
                <a:latin typeface="华文中宋" panose="02010600040101010101" charset="-122"/>
                <a:ea typeface="华文中宋" panose="02010600040101010101" charset="-122"/>
              </a:rPr>
              <a:t>三、践行目标</a:t>
            </a:r>
            <a:endParaRPr lang="zh-CN" altLang="en-US" b="1">
              <a:latin typeface="华文中宋" panose="02010600040101010101" charset="-122"/>
              <a:ea typeface="华文中宋" panose="02010600040101010101" charset="-122"/>
            </a:endParaRPr>
          </a:p>
        </p:txBody>
      </p:sp>
      <p:sp>
        <p:nvSpPr>
          <p:cNvPr id="5122" name="内容占位符 2"/>
          <p:cNvSpPr>
            <a:spLocks noGrp="1"/>
          </p:cNvSpPr>
          <p:nvPr>
            <p:ph idx="1"/>
          </p:nvPr>
        </p:nvSpPr>
        <p:spPr>
          <a:xfrm>
            <a:off x="0" y="1052513"/>
            <a:ext cx="8816975" cy="5637212"/>
          </a:xfrm>
        </p:spPr>
        <p:txBody>
          <a:bodyPr anchor="t" anchorCtr="0"/>
          <a:p>
            <a:r>
              <a:rPr lang="en-US" altLang="zh-CN" sz="2000" b="1">
                <a:latin typeface="华文中宋" panose="02010600040101010101" charset="-122"/>
                <a:ea typeface="华文中宋" panose="02010600040101010101" charset="-122"/>
              </a:rPr>
              <a:t>1</a:t>
            </a:r>
            <a:r>
              <a:rPr lang="zh-CN" altLang="en-US" sz="2000" b="1">
                <a:latin typeface="华文中宋" panose="02010600040101010101" charset="-122"/>
                <a:ea typeface="华文中宋" panose="02010600040101010101" charset="-122"/>
              </a:rPr>
              <a:t>、</a:t>
            </a:r>
            <a:r>
              <a:rPr lang="zh-CN" altLang="en-US" sz="2000" b="1">
                <a:solidFill>
                  <a:srgbClr val="C00000"/>
                </a:solidFill>
                <a:latin typeface="华文中宋" panose="02010600040101010101" charset="-122"/>
                <a:ea typeface="华文中宋" panose="02010600040101010101" charset="-122"/>
              </a:rPr>
              <a:t>加强教师学习</a:t>
            </a:r>
            <a:endParaRPr lang="zh-CN" altLang="en-US" sz="2000" b="1">
              <a:solidFill>
                <a:srgbClr val="C00000"/>
              </a:solidFill>
              <a:latin typeface="华文中宋" panose="02010600040101010101" charset="-122"/>
              <a:ea typeface="华文中宋" panose="02010600040101010101" charset="-122"/>
            </a:endParaRPr>
          </a:p>
          <a:p>
            <a:r>
              <a:rPr lang="zh-CN" altLang="en-US" sz="2000" b="1">
                <a:latin typeface="华文中宋" panose="02010600040101010101" charset="-122"/>
                <a:ea typeface="华文中宋" panose="02010600040101010101" charset="-122"/>
              </a:rPr>
              <a:t>①关注新高考新课标新教材，转变观念，提升教学能力</a:t>
            </a:r>
            <a:endParaRPr lang="zh-CN" altLang="en-US" sz="2000" b="1">
              <a:latin typeface="华文中宋" panose="02010600040101010101" charset="-122"/>
              <a:ea typeface="华文中宋" panose="02010600040101010101" charset="-122"/>
            </a:endParaRPr>
          </a:p>
          <a:p>
            <a:r>
              <a:rPr lang="zh-CN" altLang="en-US" sz="2000" b="1">
                <a:latin typeface="华文中宋" panose="02010600040101010101" charset="-122"/>
                <a:ea typeface="华文中宋" panose="02010600040101010101" charset="-122"/>
              </a:rPr>
              <a:t>②关注社会热点、新闻话题、大政方针，把握时代脉搏</a:t>
            </a:r>
            <a:endParaRPr lang="zh-CN" altLang="en-US" sz="2000" b="1">
              <a:latin typeface="华文中宋" panose="02010600040101010101" charset="-122"/>
              <a:ea typeface="华文中宋" panose="02010600040101010101" charset="-122"/>
            </a:endParaRPr>
          </a:p>
          <a:p>
            <a:r>
              <a:rPr lang="en-US" altLang="zh-CN" sz="2000" b="1">
                <a:latin typeface="华文中宋" panose="02010600040101010101" charset="-122"/>
                <a:ea typeface="华文中宋" panose="02010600040101010101" charset="-122"/>
              </a:rPr>
              <a:t>2</a:t>
            </a:r>
            <a:r>
              <a:rPr lang="zh-CN" altLang="en-US" sz="2000" b="1">
                <a:latin typeface="华文中宋" panose="02010600040101010101" charset="-122"/>
                <a:ea typeface="华文中宋" panose="02010600040101010101" charset="-122"/>
              </a:rPr>
              <a:t>、</a:t>
            </a:r>
            <a:r>
              <a:rPr lang="zh-CN" altLang="en-US" sz="2000" b="1">
                <a:solidFill>
                  <a:srgbClr val="C00000"/>
                </a:solidFill>
                <a:latin typeface="华文中宋" panose="02010600040101010101" charset="-122"/>
                <a:ea typeface="华文中宋" panose="02010600040101010101" charset="-122"/>
              </a:rPr>
              <a:t>把握教学方向</a:t>
            </a:r>
            <a:endParaRPr lang="zh-CN" altLang="en-US" sz="2000" b="1">
              <a:solidFill>
                <a:srgbClr val="C00000"/>
              </a:solidFill>
              <a:latin typeface="华文中宋" panose="02010600040101010101" charset="-122"/>
              <a:ea typeface="华文中宋" panose="02010600040101010101" charset="-122"/>
            </a:endParaRPr>
          </a:p>
          <a:p>
            <a:r>
              <a:rPr lang="zh-CN" altLang="en-US" sz="2000" b="1">
                <a:latin typeface="Calibri" panose="020F0502020204030204" charset="0"/>
                <a:ea typeface="华文中宋" panose="02010600040101010101" charset="-122"/>
              </a:rPr>
              <a:t>①</a:t>
            </a:r>
            <a:r>
              <a:rPr lang="zh-CN" altLang="en-US" sz="2000" b="1">
                <a:latin typeface="华文中宋" panose="02010600040101010101" charset="-122"/>
                <a:ea typeface="华文中宋" panose="02010600040101010101" charset="-122"/>
              </a:rPr>
              <a:t>抓住基础、规范、主干、核心，保证基本得分</a:t>
            </a:r>
            <a:endParaRPr lang="zh-CN" altLang="en-US" sz="2000" b="1">
              <a:latin typeface="华文中宋" panose="02010600040101010101" charset="-122"/>
              <a:ea typeface="华文中宋" panose="02010600040101010101" charset="-122"/>
            </a:endParaRPr>
          </a:p>
          <a:p>
            <a:r>
              <a:rPr lang="zh-CN" altLang="en-US" sz="2000" b="1">
                <a:latin typeface="Calibri" panose="020F0502020204030204" charset="0"/>
                <a:ea typeface="华文中宋" panose="02010600040101010101" charset="-122"/>
              </a:rPr>
              <a:t>②</a:t>
            </a:r>
            <a:r>
              <a:rPr lang="zh-CN" altLang="en-US" sz="2000" b="1">
                <a:latin typeface="华文中宋" panose="02010600040101010101" charset="-122"/>
                <a:ea typeface="华文中宋" panose="02010600040101010101" charset="-122"/>
              </a:rPr>
              <a:t>突出理解、联系、机构、迁移，注重思维培养</a:t>
            </a:r>
            <a:endParaRPr lang="zh-CN" altLang="en-US" sz="2000" b="1">
              <a:latin typeface="华文中宋" panose="02010600040101010101" charset="-122"/>
              <a:ea typeface="华文中宋" panose="02010600040101010101" charset="-122"/>
            </a:endParaRPr>
          </a:p>
          <a:p>
            <a:r>
              <a:rPr lang="en-US" altLang="zh-CN" sz="2000" b="1">
                <a:latin typeface="华文中宋" panose="02010600040101010101" charset="-122"/>
                <a:ea typeface="华文中宋" panose="02010600040101010101" charset="-122"/>
              </a:rPr>
              <a:t>3</a:t>
            </a:r>
            <a:r>
              <a:rPr lang="zh-CN" altLang="en-US" sz="2000" b="1">
                <a:latin typeface="Calibri" panose="020F0502020204030204" charset="0"/>
                <a:ea typeface="华文中宋" panose="02010600040101010101" charset="-122"/>
              </a:rPr>
              <a:t>、</a:t>
            </a:r>
            <a:r>
              <a:rPr lang="zh-CN" altLang="en-US" sz="2000" b="1">
                <a:solidFill>
                  <a:srgbClr val="C00000"/>
                </a:solidFill>
                <a:latin typeface="Calibri" panose="020F0502020204030204" charset="0"/>
                <a:ea typeface="华文中宋" panose="02010600040101010101" charset="-122"/>
              </a:rPr>
              <a:t>优化教学策略</a:t>
            </a:r>
            <a:endParaRPr lang="zh-CN" altLang="en-US" sz="2000" b="1">
              <a:latin typeface="华文中宋" panose="02010600040101010101" charset="-122"/>
              <a:ea typeface="华文中宋" panose="02010600040101010101" charset="-122"/>
            </a:endParaRPr>
          </a:p>
          <a:p>
            <a:r>
              <a:rPr lang="zh-CN" altLang="en-US" sz="2000" b="1">
                <a:latin typeface="Calibri" panose="020F0502020204030204" charset="0"/>
                <a:ea typeface="华文中宋" panose="02010600040101010101" charset="-122"/>
              </a:rPr>
              <a:t>①查漏补缺：加强基础知识的点点落实。</a:t>
            </a:r>
            <a:endParaRPr lang="zh-CN" altLang="en-US" sz="2000" b="1">
              <a:latin typeface="Calibri" panose="020F0502020204030204" charset="0"/>
              <a:ea typeface="华文中宋" panose="02010600040101010101" charset="-122"/>
            </a:endParaRPr>
          </a:p>
          <a:p>
            <a:r>
              <a:rPr lang="zh-CN" altLang="en-US" sz="2000" b="1">
                <a:latin typeface="Calibri" panose="020F0502020204030204" charset="0"/>
                <a:ea typeface="华文中宋" panose="02010600040101010101" charset="-122"/>
              </a:rPr>
              <a:t>②加强训练：一要加强问题逻辑的</a:t>
            </a:r>
            <a:r>
              <a:rPr lang="zh-CN" altLang="en-US" sz="2000" b="1">
                <a:solidFill>
                  <a:srgbClr val="FF0000"/>
                </a:solidFill>
                <a:latin typeface="Calibri" panose="020F0502020204030204" charset="0"/>
                <a:ea typeface="华文中宋" panose="02010600040101010101" charset="-122"/>
              </a:rPr>
              <a:t>精准训练</a:t>
            </a:r>
            <a:r>
              <a:rPr lang="zh-CN" altLang="en-US" sz="2000" b="1">
                <a:latin typeface="Calibri" panose="020F0502020204030204" charset="0"/>
                <a:ea typeface="华文中宋" panose="02010600040101010101" charset="-122"/>
              </a:rPr>
              <a:t>，注重对题干陈述内容的理解和对设问的精准把握，掌握比较与鉴别、分析与归纳等解题答题能力。</a:t>
            </a:r>
            <a:endParaRPr lang="zh-CN" altLang="en-US" sz="2000" b="1">
              <a:latin typeface="Calibri" panose="020F0502020204030204" charset="0"/>
              <a:ea typeface="华文中宋" panose="02010600040101010101" charset="-122"/>
            </a:endParaRPr>
          </a:p>
          <a:p>
            <a:r>
              <a:rPr lang="zh-CN" altLang="en-US" sz="2000" b="1">
                <a:latin typeface="Calibri" panose="020F0502020204030204" charset="0"/>
                <a:ea typeface="华文中宋" panose="02010600040101010101" charset="-122"/>
              </a:rPr>
              <a:t>二要进行</a:t>
            </a:r>
            <a:r>
              <a:rPr lang="zh-CN" altLang="en-US" sz="2000" b="1">
                <a:solidFill>
                  <a:srgbClr val="FF0000"/>
                </a:solidFill>
                <a:latin typeface="Calibri" panose="020F0502020204030204" charset="0"/>
                <a:ea typeface="华文中宋" panose="02010600040101010101" charset="-122"/>
              </a:rPr>
              <a:t>饱和训练</a:t>
            </a:r>
            <a:r>
              <a:rPr lang="zh-CN" altLang="en-US" sz="2000" b="1">
                <a:latin typeface="Calibri" panose="020F0502020204030204" charset="0"/>
                <a:ea typeface="华文中宋" panose="02010600040101010101" charset="-122"/>
              </a:rPr>
              <a:t>，比如每天</a:t>
            </a:r>
            <a:r>
              <a:rPr lang="en-US" altLang="zh-CN" sz="2000" b="1">
                <a:latin typeface="Calibri" panose="020F0502020204030204" charset="0"/>
                <a:ea typeface="华文中宋" panose="02010600040101010101" charset="-122"/>
              </a:rPr>
              <a:t>8</a:t>
            </a:r>
            <a:r>
              <a:rPr lang="zh-CN" altLang="en-US" sz="2000" b="1">
                <a:latin typeface="Calibri" panose="020F0502020204030204" charset="0"/>
                <a:ea typeface="华文中宋" panose="02010600040101010101" charset="-122"/>
              </a:rPr>
              <a:t>道选择题，养成认真读题、理解、思考、比较、选择的良好习惯，提高选择的正确率。</a:t>
            </a:r>
            <a:endParaRPr lang="zh-CN" altLang="en-US" sz="2000" b="1">
              <a:latin typeface="Calibri" panose="020F0502020204030204" charset="0"/>
              <a:ea typeface="华文中宋" panose="02010600040101010101" charset="-122"/>
            </a:endParaRPr>
          </a:p>
          <a:p>
            <a:r>
              <a:rPr lang="zh-CN" altLang="en-US" sz="2000" b="1">
                <a:latin typeface="Calibri" panose="020F0502020204030204" charset="0"/>
                <a:ea typeface="华文中宋" panose="02010600040101010101" charset="-122"/>
              </a:rPr>
              <a:t>三要进行</a:t>
            </a:r>
            <a:r>
              <a:rPr lang="zh-CN" altLang="en-US" sz="2000" b="1">
                <a:solidFill>
                  <a:srgbClr val="FF0000"/>
                </a:solidFill>
                <a:latin typeface="Calibri" panose="020F0502020204030204" charset="0"/>
                <a:ea typeface="华文中宋" panose="02010600040101010101" charset="-122"/>
              </a:rPr>
              <a:t>补偿训练</a:t>
            </a:r>
            <a:r>
              <a:rPr lang="zh-CN" altLang="en-US" sz="2000" b="1">
                <a:latin typeface="Calibri" panose="020F0502020204030204" charset="0"/>
                <a:ea typeface="华文中宋" panose="02010600040101010101" charset="-122"/>
              </a:rPr>
              <a:t>，遇到学生错误率比较高的题目，要多找同质的题目进行补偿。</a:t>
            </a:r>
            <a:endParaRPr lang="zh-CN" altLang="en-US" sz="2000" b="1">
              <a:latin typeface="Calibri" panose="020F0502020204030204" charset="0"/>
              <a:ea typeface="华文中宋" panose="02010600040101010101" charset="-122"/>
            </a:endParaRPr>
          </a:p>
          <a:p>
            <a:r>
              <a:rPr lang="zh-CN" altLang="en-US" sz="2000" b="1">
                <a:latin typeface="Calibri" panose="020F0502020204030204" charset="0"/>
                <a:ea typeface="华文中宋" panose="02010600040101010101" charset="-122"/>
              </a:rPr>
              <a:t>③关注时事，加强热点问题的梳理整合。准确解读、理解和把握新概念、新提法、新思想，围绕热点时事设置情境和问题，进行有效训练。</a:t>
            </a:r>
            <a:endParaRPr lang="zh-CN" altLang="en-US" sz="2000" b="1">
              <a:latin typeface="Calibri" panose="020F0502020204030204" charset="0"/>
              <a:ea typeface="华文中宋" panose="020106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1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1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1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1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1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1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build="p"/>
      <p:bldP spid="5122" grpId="1" build="p"/>
    </p:bld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735</Words>
  <Application>WPS 演示</Application>
  <PresentationFormat/>
  <Paragraphs>45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宋体</vt:lpstr>
      <vt:lpstr>Wingdings</vt:lpstr>
      <vt:lpstr>华文中宋</vt:lpstr>
      <vt:lpstr>Calibri</vt:lpstr>
      <vt:lpstr>微软雅黑</vt:lpstr>
      <vt:lpstr>Arial Unicode MS</vt:lpstr>
      <vt:lpstr>默认设计模板</vt:lpstr>
      <vt:lpstr>不妄自菲薄    不好高骛远                      -----零模考试分析</vt:lpstr>
      <vt:lpstr>一、认识自己</vt:lpstr>
      <vt:lpstr>二、对标对手</vt:lpstr>
      <vt:lpstr>三、践行目标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不妄自菲薄    不好高骛远                      -----零模考试分析</dc:title>
  <dc:creator>杨晓燕</dc:creator>
  <cp:lastModifiedBy>杨晓燕</cp:lastModifiedBy>
  <cp:revision>10</cp:revision>
  <dcterms:created xsi:type="dcterms:W3CDTF">2021-09-26T00:09:00Z</dcterms:created>
  <dcterms:modified xsi:type="dcterms:W3CDTF">2021-09-26T01:10:53Z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2052-11.1.0.10938</vt:lpwstr>
  </property>
  <property fmtid="{D5CDD505-2E9C-101B-9397-08002B2CF9AE}" pid="3" name="ICV">
    <vt:lpwstr>DC5B43FC45404A07873AD389235C5041</vt:lpwstr>
  </property>
</Properties>
</file>