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3"/>
    <p:sldId id="256" r:id="rId4"/>
    <p:sldId id="262" r:id="rId5"/>
    <p:sldId id="263" r:id="rId6"/>
    <p:sldId id="259" r:id="rId7"/>
    <p:sldId id="258" r:id="rId8"/>
    <p:sldId id="257" r:id="rId9"/>
    <p:sldId id="26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7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69.xml"/><Relationship Id="rId2" Type="http://schemas.openxmlformats.org/officeDocument/2006/relationships/image" Target="../media/image2.jpeg"/><Relationship Id="rId1" Type="http://schemas.openxmlformats.org/officeDocument/2006/relationships/tags" Target="../tags/tag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5124450" y="1484313"/>
            <a:ext cx="4951413" cy="10398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0" marR="0" lvl="0" indent="0" algn="l" defTabSz="914400" rtl="0" fontAlgn="auto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sz="4500" b="0" i="0" u="none" strike="noStrike" kern="1200" cap="none" spc="0" normalizeH="0" baseline="0" noProof="0">
              <a:ln>
                <a:noFill/>
              </a:ln>
              <a:solidFill>
                <a:srgbClr val="0A33FB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+mn-cs"/>
            </a:endParaRPr>
          </a:p>
        </p:txBody>
      </p:sp>
      <p:pic>
        <p:nvPicPr>
          <p:cNvPr id="22530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74825" y="1052513"/>
            <a:ext cx="3490913" cy="46815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3"/>
          <p:cNvSpPr txBox="1"/>
          <p:nvPr/>
        </p:nvSpPr>
        <p:spPr>
          <a:xfrm>
            <a:off x="5232400" y="1700530"/>
            <a:ext cx="4674870" cy="3138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914400" fontAlgn="auto">
              <a:lnSpc>
                <a:spcPct val="110000"/>
              </a:lnSpc>
              <a:buClrTx/>
              <a:buSzTx/>
              <a:buFontTx/>
              <a:buNone/>
              <a:defRPr/>
            </a:pPr>
            <a:r>
              <a:rPr lang="zh-CN" sz="4500" noProof="0">
                <a:solidFill>
                  <a:srgbClr val="0A33F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  <a:cs typeface="+mn-cs"/>
                <a:sym typeface="+mn-ea"/>
              </a:rPr>
              <a:t>任务一：</a:t>
            </a:r>
            <a:endParaRPr lang="zh-CN" sz="4500" noProof="0">
              <a:solidFill>
                <a:srgbClr val="0A33F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  <a:p>
            <a:pPr marR="0" defTabSz="914400" fontAlgn="auto">
              <a:lnSpc>
                <a:spcPct val="110000"/>
              </a:lnSpc>
              <a:buClrTx/>
              <a:buSzTx/>
              <a:buFontTx/>
              <a:buNone/>
              <a:defRPr/>
            </a:pPr>
            <a:r>
              <a:rPr lang="zh-CN" sz="4500" noProof="0">
                <a:solidFill>
                  <a:srgbClr val="0A33F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  <a:cs typeface="+mn-cs"/>
                <a:sym typeface="+mn-ea"/>
              </a:rPr>
              <a:t>      </a:t>
            </a:r>
            <a:r>
              <a:rPr lang="zh-CN" sz="4500" noProof="0">
                <a:solidFill>
                  <a:srgbClr val="0A33F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分析探究老人与鲨鱼的搏斗。</a:t>
            </a:r>
            <a:endParaRPr lang="zh-CN" altLang="en-US" sz="4500"/>
          </a:p>
          <a:p>
            <a:pPr marR="0" defTabSz="914400" fontAlgn="auto">
              <a:lnSpc>
                <a:spcPct val="110000"/>
              </a:lnSpc>
              <a:buClrTx/>
              <a:buSzTx/>
              <a:buFontTx/>
              <a:buNone/>
              <a:defRPr/>
            </a:pPr>
            <a:endParaRPr lang="zh-CN" sz="4500" noProof="0">
              <a:solidFill>
                <a:srgbClr val="0A33F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7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7495" y="278130"/>
            <a:ext cx="11637010" cy="5507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/>
              <a:t>学习任务一：分析探究老人与鲨鱼的搏斗。</a:t>
            </a:r>
            <a:endParaRPr lang="zh-CN" altLang="en-US" sz="3200"/>
          </a:p>
          <a:p>
            <a:endParaRPr lang="zh-CN" altLang="en-US" sz="3200"/>
          </a:p>
          <a:p>
            <a:r>
              <a:rPr lang="en-US" altLang="zh-CN" sz="3200"/>
              <a:t>1.</a:t>
            </a:r>
            <a:r>
              <a:rPr lang="zh-CN" altLang="zh-CN" sz="32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老人在什么状况下与鲨鱼接二连三进行搏斗的？</a:t>
            </a:r>
            <a:endParaRPr lang="zh-CN" altLang="zh-CN" sz="32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来袭的鲨鱼有什么特征?（导学案</a:t>
            </a:r>
            <a:r>
              <a:rPr lang="en-US" altLang="zh-CN" sz="32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P84 3</a:t>
            </a: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</a:t>
            </a:r>
            <a:endParaRPr lang="zh-CN" altLang="en-US" sz="3200" b="1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endParaRPr lang="zh-CN" altLang="en-US" sz="3200" b="1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r>
              <a:rPr lang="en-US" altLang="zh-CN" sz="32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2.</a:t>
            </a: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这样的搏斗中，老人的对手仅仅是鲨鱼吗？</a:t>
            </a:r>
            <a:endParaRPr lang="zh-CN" altLang="en-US" sz="3200" b="1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endParaRPr lang="zh-CN" altLang="en-US" sz="3200" b="1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3.你怎样看待老人与鲨鱼搏斗的结果？老人失败了吗？</a:t>
            </a:r>
            <a:endParaRPr lang="zh-CN" altLang="en-US" sz="3200" b="1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（导学案</a:t>
            </a:r>
            <a:r>
              <a:rPr lang="en-US" altLang="zh-CN" sz="32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P84 4   P85 6</a:t>
            </a: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</a:t>
            </a:r>
            <a:endParaRPr lang="zh-CN" altLang="en-US" sz="3200" b="1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r>
              <a:rPr lang="zh-CN" altLang="zh-CN" sz="32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提示：“大海”“鲨鱼”象征了什么？</a:t>
            </a:r>
            <a:endParaRPr lang="zh-CN" altLang="en-US" sz="32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sz="3200" b="1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文本框 99"/>
          <p:cNvSpPr txBox="1"/>
          <p:nvPr/>
        </p:nvSpPr>
        <p:spPr>
          <a:xfrm>
            <a:off x="636905" y="1199515"/>
            <a:ext cx="10918190" cy="40309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indent="266700"/>
            <a:r>
              <a:rPr lang="en-US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  <a:r>
              <a:rPr lang="zh-CN" altLang="zh-CN" sz="3200" b="1">
                <a:latin typeface="Arial" panose="020B0604020202020204" pitchFamily="34" charset="0"/>
                <a:ea typeface="宋体" panose="02010600030101010101" pitchFamily="2" charset="-122"/>
              </a:rPr>
              <a:t>海明威1952年9月13日致侨居意大利的美国艺术史家伯纳得·贝瑞孙的信：</a:t>
            </a:r>
            <a:endParaRPr lang="zh-CN" altLang="zh-CN" sz="32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indent="266700"/>
            <a:r>
              <a:rPr lang="en-US" altLang="zh-CN" sz="3200" b="1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zh-CN" sz="3200" b="1">
                <a:latin typeface="楷体" panose="02010609060101010101" pitchFamily="49" charset="-122"/>
                <a:ea typeface="楷体" panose="02010609060101010101" pitchFamily="49" charset="-122"/>
              </a:rPr>
              <a:t>“没有什么象征主义的东西。大海就是大海。老人就是老人。孩子就是孩子。鱼就是鱼。鲨鱼就是鲨鱼……人们说什么象征意义，全是胡说。”</a:t>
            </a:r>
            <a:endParaRPr lang="zh-CN" altLang="zh-CN" sz="32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266700"/>
            <a:r>
              <a:rPr lang="en-US" altLang="zh-CN" sz="3200" b="1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zh-CN" sz="3200" b="1">
                <a:latin typeface="楷体" panose="02010609060101010101" pitchFamily="49" charset="-122"/>
                <a:ea typeface="楷体" panose="02010609060101010101" pitchFamily="49" charset="-122"/>
              </a:rPr>
              <a:t>“我试图写一个真正的老人，一个真正的孩子，真正的大海，一条真正的鱼和许多真正的鲨鱼。然而，如果我能写得足够逼真的话，他们也许代表许多其他的事物。”</a:t>
            </a:r>
            <a:endParaRPr lang="zh-CN" altLang="en-US" sz="32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文本框 1"/>
          <p:cNvSpPr txBox="1"/>
          <p:nvPr/>
        </p:nvSpPr>
        <p:spPr>
          <a:xfrm>
            <a:off x="175260" y="748030"/>
            <a:ext cx="12016740" cy="255333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indent="266700"/>
            <a:r>
              <a:rPr lang="en-US" altLang="zh-CN" sz="3200" b="1">
                <a:latin typeface="Arial" panose="020B0604020202020204" pitchFamily="34" charset="0"/>
                <a:ea typeface="楷体" panose="02010609060101010101" pitchFamily="49" charset="-122"/>
              </a:rPr>
              <a:t>    </a:t>
            </a:r>
            <a:r>
              <a:rPr lang="zh-CN" altLang="zh-CN" sz="3200" b="1">
                <a:latin typeface="Arial" panose="020B0604020202020204" pitchFamily="34" charset="0"/>
                <a:ea typeface="楷体" panose="02010609060101010101" pitchFamily="49" charset="-122"/>
              </a:rPr>
              <a:t>文本一旦外置于作者，成为一个产品，对于这个产物的解读就不由作者说了算，而是读者去解码。每个读者都从自己的角度对文本进行解码。</a:t>
            </a:r>
            <a:endParaRPr lang="zh-CN" altLang="zh-CN" sz="3200" b="1">
              <a:latin typeface="Arial" panose="020B0604020202020204" pitchFamily="34" charset="0"/>
              <a:ea typeface="楷体" panose="02010609060101010101" pitchFamily="49" charset="-122"/>
            </a:endParaRPr>
          </a:p>
          <a:p>
            <a:pPr indent="266700"/>
            <a:r>
              <a:rPr lang="en-US" altLang="zh-CN" sz="3200" b="1">
                <a:latin typeface="Arial" panose="020B0604020202020204" pitchFamily="34" charset="0"/>
                <a:ea typeface="楷体" panose="02010609060101010101" pitchFamily="49" charset="-122"/>
              </a:rPr>
              <a:t>       </a:t>
            </a:r>
            <a:r>
              <a:rPr lang="zh-CN" altLang="zh-CN" sz="3200" b="1">
                <a:latin typeface="Arial" panose="020B0604020202020204" pitchFamily="34" charset="0"/>
                <a:ea typeface="楷体" panose="02010609060101010101" pitchFamily="49" charset="-122"/>
              </a:rPr>
              <a:t>文本之外无一物。</a:t>
            </a:r>
            <a:endParaRPr lang="zh-CN" altLang="zh-CN" sz="3200" b="1">
              <a:latin typeface="Arial" panose="020B0604020202020204" pitchFamily="34" charset="0"/>
              <a:ea typeface="楷体" panose="02010609060101010101" pitchFamily="49" charset="-122"/>
            </a:endParaRPr>
          </a:p>
          <a:p>
            <a:pPr indent="266700"/>
            <a:r>
              <a:rPr lang="zh-CN" altLang="zh-CN" sz="3200" b="1">
                <a:latin typeface="Arial" panose="020B0604020202020204" pitchFamily="34" charset="0"/>
                <a:ea typeface="楷体" panose="02010609060101010101" pitchFamily="49" charset="-122"/>
              </a:rPr>
              <a:t> </a:t>
            </a:r>
            <a:r>
              <a:rPr lang="en-US" altLang="zh-CN" sz="3200" b="1">
                <a:latin typeface="Arial" panose="020B0604020202020204" pitchFamily="34" charset="0"/>
                <a:ea typeface="楷体" panose="02010609060101010101" pitchFamily="49" charset="-122"/>
              </a:rPr>
              <a:t>            </a:t>
            </a:r>
            <a:r>
              <a:rPr lang="zh-CN" altLang="zh-CN" sz="3200" b="1">
                <a:latin typeface="Arial" panose="020B0604020202020204" pitchFamily="34" charset="0"/>
                <a:ea typeface="楷体" panose="02010609060101010101" pitchFamily="49" charset="-122"/>
              </a:rPr>
              <a:t>——法国哲学家、西方解构主义代表人物 雅克·德里达</a:t>
            </a:r>
            <a:endParaRPr lang="zh-CN" altLang="en-US" sz="32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5124450" y="1484313"/>
            <a:ext cx="4951413" cy="10398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0" marR="0" lvl="0" indent="0" algn="l" defTabSz="914400" rtl="0" fontAlgn="auto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sz="4500" b="0" i="0" u="none" strike="noStrike" kern="1200" cap="none" spc="0" normalizeH="0" baseline="0" noProof="0">
              <a:ln>
                <a:noFill/>
              </a:ln>
              <a:solidFill>
                <a:srgbClr val="0A33FB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华文行楷" panose="02010800040101010101" pitchFamily="2" charset="-122"/>
              <a:ea typeface="华文行楷" panose="02010800040101010101" pitchFamily="2" charset="-122"/>
              <a:cs typeface="+mn-cs"/>
            </a:endParaRPr>
          </a:p>
        </p:txBody>
      </p:sp>
      <p:pic>
        <p:nvPicPr>
          <p:cNvPr id="22530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74825" y="1052513"/>
            <a:ext cx="3490913" cy="46815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3"/>
          <p:cNvSpPr txBox="1"/>
          <p:nvPr/>
        </p:nvSpPr>
        <p:spPr>
          <a:xfrm>
            <a:off x="5232400" y="1700530"/>
            <a:ext cx="6184265" cy="2376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914400" fontAlgn="auto">
              <a:lnSpc>
                <a:spcPct val="110000"/>
              </a:lnSpc>
              <a:buClrTx/>
              <a:buSzTx/>
              <a:buFontTx/>
              <a:buNone/>
              <a:defRPr/>
            </a:pPr>
            <a:r>
              <a:rPr lang="zh-CN" sz="4500" noProof="0">
                <a:solidFill>
                  <a:srgbClr val="0A33F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  <a:cs typeface="+mn-cs"/>
                <a:sym typeface="+mn-ea"/>
              </a:rPr>
              <a:t>任务二：</a:t>
            </a:r>
            <a:endParaRPr lang="zh-CN" sz="4500" noProof="0">
              <a:solidFill>
                <a:srgbClr val="0A33F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  <a:p>
            <a:pPr marR="0" defTabSz="914400" fontAlgn="auto">
              <a:lnSpc>
                <a:spcPct val="110000"/>
              </a:lnSpc>
              <a:buClrTx/>
              <a:buSzTx/>
              <a:buFontTx/>
              <a:buNone/>
              <a:defRPr/>
            </a:pPr>
            <a:r>
              <a:rPr lang="zh-CN" sz="4500" noProof="0">
                <a:solidFill>
                  <a:srgbClr val="0A33F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  <a:cs typeface="+mn-cs"/>
                <a:sym typeface="+mn-ea"/>
              </a:rPr>
              <a:t>      理解</a:t>
            </a:r>
            <a:r>
              <a:rPr lang="zh-CN" sz="4500" noProof="0">
                <a:solidFill>
                  <a:srgbClr val="0A33F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圣地亚哥的</a:t>
            </a:r>
            <a:r>
              <a:rPr lang="zh-CN" sz="4500" noProof="0">
                <a:solidFill>
                  <a:srgbClr val="0A33F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  <a:cs typeface="+mn-cs"/>
                <a:sym typeface="+mn-ea"/>
              </a:rPr>
              <a:t>“硬汉”形象</a:t>
            </a:r>
            <a:endParaRPr lang="zh-CN" sz="4500" noProof="0">
              <a:solidFill>
                <a:srgbClr val="0A33F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7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06930" y="872490"/>
            <a:ext cx="613854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四次</a:t>
            </a:r>
            <a:r>
              <a:rPr lang="en-US" altLang="zh-CN" sz="4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“</a:t>
            </a:r>
            <a:r>
              <a:rPr lang="zh-CN" altLang="en-US" sz="4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梦</a:t>
            </a:r>
            <a:r>
              <a:rPr lang="en-US" altLang="zh-CN" sz="4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”</a:t>
            </a:r>
            <a:endParaRPr lang="en-US" altLang="zh-CN" sz="48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endParaRPr lang="zh-CN" altLang="en-US" sz="3600" b="1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36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段落：</a:t>
            </a:r>
            <a:r>
              <a:rPr lang="en-US" altLang="zh-CN" sz="36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5  10  39  47</a:t>
            </a:r>
            <a:endParaRPr lang="en-US" altLang="zh-CN" sz="3600" b="1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31315" y="3876675"/>
            <a:ext cx="802386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四次</a:t>
            </a:r>
            <a:r>
              <a:rPr lang="en-US" altLang="zh-CN" sz="4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“</a:t>
            </a:r>
            <a:r>
              <a:rPr lang="zh-CN" altLang="en-US" sz="4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出海太远了</a:t>
            </a:r>
            <a:r>
              <a:rPr lang="en-US" altLang="zh-CN" sz="4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”</a:t>
            </a:r>
            <a:endParaRPr lang="en-US" altLang="zh-CN" sz="48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endParaRPr lang="zh-CN" altLang="en-US" sz="3600" b="1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r>
              <a:rPr lang="zh-CN" altLang="en-US" sz="36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段落：40  68 74  92</a:t>
            </a:r>
            <a:endParaRPr lang="en-US" altLang="zh-CN" sz="48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085705" y="2387600"/>
            <a:ext cx="859790" cy="233680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4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自言自语</a:t>
            </a:r>
            <a:endParaRPr lang="zh-CN" altLang="en-US" sz="4400" b="1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225915" y="2387600"/>
            <a:ext cx="859790" cy="233680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4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内心独白</a:t>
            </a:r>
            <a:endParaRPr lang="zh-CN" altLang="en-US" sz="4400" b="1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8185" y="407670"/>
            <a:ext cx="1075563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 </a:t>
            </a:r>
            <a:r>
              <a:rPr lang="zh-CN" altLang="en-US" sz="40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人格的伟大和刚强的程度,只有借矛盾对立的伟大和刚强的程度才能衡量出来。</a:t>
            </a:r>
            <a:endParaRPr lang="zh-CN" altLang="en-US" sz="4000" b="1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en-US" altLang="zh-CN" sz="40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                        ——</a:t>
            </a:r>
            <a:r>
              <a:rPr lang="zh-CN" altLang="en-US" sz="40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黑格尔</a:t>
            </a:r>
            <a:endParaRPr lang="zh-CN" altLang="en-US" sz="4000" b="1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27380" y="3156585"/>
            <a:ext cx="11343005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</a:t>
            </a:r>
            <a:r>
              <a:rPr lang="zh-CN" altLang="en-US" sz="40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老渔人在他与海洋的搏斗中表现了可惊的毅力——不是超人的，而是一切人类应有的一种风度，一种气概。海明威最常用的主题是毅力。他给毅力下的定义是：“在紧张状态下的从容。”</a:t>
            </a:r>
            <a:endParaRPr lang="zh-CN" altLang="en-US" sz="4000" b="1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en-US" altLang="zh-CN" sz="40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         ——</a:t>
            </a:r>
            <a:r>
              <a:rPr lang="zh-CN" altLang="en-US" sz="40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张爱玲《</a:t>
            </a:r>
            <a:r>
              <a:rPr lang="en-US" altLang="zh-CN" sz="40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&lt;</a:t>
            </a:r>
            <a:r>
              <a:rPr lang="zh-CN" altLang="en-US" sz="40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老人与海</a:t>
            </a:r>
            <a:r>
              <a:rPr lang="en-US" altLang="zh-CN" sz="40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&gt;</a:t>
            </a:r>
            <a:r>
              <a:rPr lang="zh-CN" altLang="en-US" sz="40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译序》</a:t>
            </a:r>
            <a:endParaRPr lang="zh-CN" altLang="en-US" sz="4000" b="1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01980" y="552450"/>
            <a:ext cx="423608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</a:t>
            </a:r>
            <a:r>
              <a:rPr lang="zh-CN" altLang="en-US" sz="36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今年7月10日上午，清华大学首封录取通知书发出。随录取通知书一起寄出的，还有校长邱勇给新生的赠书《老人与海》以及致新生的信。</a:t>
            </a:r>
            <a:endParaRPr lang="zh-CN" altLang="en-US" sz="360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pic>
        <p:nvPicPr>
          <p:cNvPr id="3" name="图片 2" descr="QQ图片2021101412582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009640" y="119380"/>
            <a:ext cx="5977255" cy="581914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480185" y="5938520"/>
            <a:ext cx="77838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>
                <a:solidFill>
                  <a:srgbClr val="FF0000"/>
                </a:solidFill>
              </a:rPr>
              <a:t>塑造坚韧品格，磨砺勇毅品质</a:t>
            </a:r>
            <a:endParaRPr lang="zh-CN" altLang="en-US" sz="3600">
              <a:solidFill>
                <a:srgbClr val="FF0000"/>
              </a:solidFill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UNIT_PLACING_PICTURE_USER_VIEWPORT" val="{&quot;height&quot;:10800,&quot;width&quot;:11094}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805</Words>
  <Application>WPS 演示</Application>
  <PresentationFormat>宽屏</PresentationFormat>
  <Paragraphs>49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Wingdings</vt:lpstr>
      <vt:lpstr>华文行楷</vt:lpstr>
      <vt:lpstr>楷体</vt:lpstr>
      <vt:lpstr>华文中宋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Administrator</dc:creator>
  <cp:lastModifiedBy>Administrator</cp:lastModifiedBy>
  <cp:revision>157</cp:revision>
  <dcterms:created xsi:type="dcterms:W3CDTF">2019-06-19T02:08:00Z</dcterms:created>
  <dcterms:modified xsi:type="dcterms:W3CDTF">2021-10-30T09:39:50Z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  <property fmtid="{D5CDD505-2E9C-101B-9397-08002B2CF9AE}" pid="3" name="ICV">
    <vt:lpwstr>C4DF96ABC50B4AB5AD0453E91D072BA4</vt:lpwstr>
  </property>
</Properties>
</file>