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256" r:id="rId3"/>
    <p:sldId id="257" r:id="rId4"/>
    <p:sldId id="270" r:id="rId6"/>
    <p:sldId id="261" r:id="rId7"/>
    <p:sldId id="262" r:id="rId8"/>
    <p:sldId id="263" r:id="rId9"/>
    <p:sldId id="264" r:id="rId10"/>
    <p:sldId id="260" r:id="rId11"/>
    <p:sldId id="258" r:id="rId12"/>
    <p:sldId id="259" r:id="rId13"/>
    <p:sldId id="266" r:id="rId14"/>
    <p:sldId id="267" r:id="rId15"/>
    <p:sldId id="268" r:id="rId16"/>
    <p:sldId id="269" r:id="rId17"/>
  </p:sldIdLst>
  <p:sldSz cx="12192000" cy="6858000"/>
  <p:notesSz cx="7103745" cy="10234295"/>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notesMaster" Target="notesMasters/notesMaster1.xml"/><Relationship Id="rId4" Type="http://schemas.openxmlformats.org/officeDocument/2006/relationships/slide" Target="slides/slide2.xml"/><Relationship Id="rId3" Type="http://schemas.openxmlformats.org/officeDocument/2006/relationships/slide" Target="slides/slide1.xml"/><Relationship Id="rId20" Type="http://schemas.openxmlformats.org/officeDocument/2006/relationships/tableStyles" Target="tableStyles.xml"/><Relationship Id="rId2" Type="http://schemas.openxmlformats.org/officeDocument/2006/relationships/theme" Target="theme/theme1.xml"/><Relationship Id="rId19" Type="http://schemas.openxmlformats.org/officeDocument/2006/relationships/viewProps" Target="viewProps.xml"/><Relationship Id="rId18" Type="http://schemas.openxmlformats.org/officeDocument/2006/relationships/presProps" Target="presProps.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290" cy="513492"/>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4023812" y="0"/>
            <a:ext cx="3078290" cy="513492"/>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481584" y="1279287"/>
            <a:ext cx="6140577" cy="3454075"/>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710375" y="4925254"/>
            <a:ext cx="5682996" cy="4029754"/>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9720804"/>
            <a:ext cx="3078290" cy="513491"/>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4023812" y="9720804"/>
            <a:ext cx="3078290" cy="513491"/>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838200" y="365125"/>
            <a:ext cx="10515600" cy="58118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3" name="日期占位符 2"/>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1186774" y="1778438"/>
            <a:ext cx="4873574" cy="823912"/>
          </a:xfrm>
        </p:spPr>
        <p:txBody>
          <a:bodyPr anchor="ctr" anchorCtr="0"/>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1186774" y="2665379"/>
            <a:ext cx="4873574"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256938" y="1778438"/>
            <a:ext cx="4897576" cy="823912"/>
          </a:xfrm>
        </p:spPr>
        <p:txBody>
          <a:bodyPr anchor="ctr" anchorCtr="0"/>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256938" y="2665379"/>
            <a:ext cx="4897576"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4165349"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457201"/>
            <a:ext cx="6172200" cy="54038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4165349" cy="3811588"/>
          </a:xfrm>
        </p:spPr>
        <p:txBody>
          <a:bodyPr/>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1" Type="http://schemas.openxmlformats.org/officeDocument/2006/relationships/theme" Target="../theme/theme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F288E0-7875-42C4-84C8-98DBBD3BF4D2}"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9BB5D0-35E4-459D-AEF3-FE4D7C45CC19}"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9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9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9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ctrTitle"/>
          </p:nvPr>
        </p:nvSpPr>
        <p:spPr/>
        <p:txBody>
          <a:bodyPr/>
          <a:p>
            <a:r>
              <a:rPr lang="zh-CN" altLang="en-US">
                <a:highlight>
                  <a:srgbClr val="FFFF00"/>
                </a:highlight>
              </a:rPr>
              <a:t>文言文断句考点讲练</a:t>
            </a:r>
            <a:endParaRPr lang="zh-CN" altLang="en-US">
              <a:highlight>
                <a:srgbClr val="FFFF00"/>
              </a:highligh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295275" y="171450"/>
            <a:ext cx="10515600" cy="1325880"/>
          </a:xfrm>
        </p:spPr>
        <p:txBody>
          <a:bodyPr/>
          <a:p>
            <a:r>
              <a:rPr lang="zh-CN" altLang="en-US">
                <a:solidFill>
                  <a:srgbClr val="FF0000"/>
                </a:solidFill>
                <a:highlight>
                  <a:srgbClr val="FFFF00"/>
                </a:highlight>
              </a:rPr>
              <a:t>当堂训练：</a:t>
            </a:r>
            <a:r>
              <a:rPr lang="en-US" altLang="zh-CN">
                <a:solidFill>
                  <a:srgbClr val="FF0000"/>
                </a:solidFill>
                <a:highlight>
                  <a:srgbClr val="FFFF00"/>
                </a:highlight>
              </a:rPr>
              <a:t>2021</a:t>
            </a:r>
            <a:r>
              <a:rPr lang="zh-CN" altLang="en-US">
                <a:solidFill>
                  <a:srgbClr val="FF0000"/>
                </a:solidFill>
                <a:highlight>
                  <a:srgbClr val="FFFF00"/>
                </a:highlight>
              </a:rPr>
              <a:t>全国新高考</a:t>
            </a:r>
            <a:r>
              <a:rPr lang="en-US" altLang="zh-CN">
                <a:solidFill>
                  <a:srgbClr val="FF0000"/>
                </a:solidFill>
                <a:highlight>
                  <a:srgbClr val="FFFF00"/>
                </a:highlight>
              </a:rPr>
              <a:t>·</a:t>
            </a:r>
            <a:r>
              <a:rPr lang="zh-CN" altLang="en-US">
                <a:solidFill>
                  <a:srgbClr val="FF0000"/>
                </a:solidFill>
                <a:highlight>
                  <a:srgbClr val="FFFF00"/>
                </a:highlight>
              </a:rPr>
              <a:t>江苏</a:t>
            </a:r>
            <a:endParaRPr lang="zh-CN" altLang="en-US">
              <a:solidFill>
                <a:srgbClr val="FF0000"/>
              </a:solidFill>
              <a:highlight>
                <a:srgbClr val="FFFF00"/>
              </a:highlight>
            </a:endParaRPr>
          </a:p>
        </p:txBody>
      </p:sp>
      <p:sp>
        <p:nvSpPr>
          <p:cNvPr id="3" name="内容占位符 2"/>
          <p:cNvSpPr>
            <a:spLocks noGrp="1"/>
          </p:cNvSpPr>
          <p:nvPr>
            <p:ph idx="1"/>
          </p:nvPr>
        </p:nvSpPr>
        <p:spPr>
          <a:xfrm>
            <a:off x="81915" y="1200785"/>
            <a:ext cx="12027535" cy="5657215"/>
          </a:xfrm>
        </p:spPr>
        <p:txBody>
          <a:bodyPr>
            <a:normAutofit/>
          </a:bodyPr>
          <a:p>
            <a:pPr>
              <a:lnSpc>
                <a:spcPct val="140000"/>
              </a:lnSpc>
            </a:pPr>
            <a:r>
              <a:rPr lang="zh-CN" altLang="en-US"/>
              <a:t>唐高祖武德九年秋八月甲子，太宗即皇帝位于东宫显德殿。</a:t>
            </a:r>
            <a:r>
              <a:rPr lang="zh-CN" altLang="en-US">
                <a:solidFill>
                  <a:srgbClr val="FF0000"/>
                </a:solidFill>
              </a:rPr>
              <a:t>初上皇欲强宗室以镇天下故皇再从三从弟及兄弟之子虽童孺皆为王王者数十人上从容问群臣遍封宗子于天下利乎</a:t>
            </a:r>
            <a:r>
              <a:rPr lang="zh-CN" altLang="en-US"/>
              <a:t>封德彝对曰：“上皇敦睦九族，大封宗室，自两汉以来未有如今之多者。爵命既崇，多给力役，恐非示天下以至公也。”上曰：“然。朕为天子，所以养百姓也，岂可劳百姓以养己之宗族乎！”十一月庚寅，降宗室郡王皆为县公，惟有功者数人不降。上与群臣论止盗。或请重法以禁之，上哂之曰：“民之所以为盗者，由赋繁役重，官吏贪求，饥寒切身，故不暇顾廉耻耳。朕当去奢省费，轻徭薄赋，选用廉吏，使民衣食有余，则自不为盗，安用重法邪！”</a:t>
            </a:r>
            <a:endParaRPr lang="zh-CN"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542925" y="854710"/>
            <a:ext cx="10810875" cy="5322570"/>
          </a:xfrm>
        </p:spPr>
        <p:txBody>
          <a:bodyPr/>
          <a:p>
            <a:pPr>
              <a:lnSpc>
                <a:spcPct val="110000"/>
              </a:lnSpc>
            </a:pPr>
            <a:r>
              <a:rPr lang="zh-CN" altLang="en-US"/>
              <a:t>10.下列对文中画波浪线部分的断句正确的一项是（3分）</a:t>
            </a:r>
            <a:endParaRPr lang="zh-CN" altLang="en-US"/>
          </a:p>
          <a:p>
            <a:pPr>
              <a:lnSpc>
                <a:spcPct val="110000"/>
              </a:lnSpc>
            </a:pPr>
            <a:r>
              <a:rPr lang="zh-CN" altLang="en-US"/>
              <a:t>A.初/上皇欲强宗室/</a:t>
            </a:r>
            <a:r>
              <a:rPr lang="zh-CN" altLang="en-US">
                <a:highlight>
                  <a:srgbClr val="FFFF00"/>
                </a:highlight>
              </a:rPr>
              <a:t>以镇天下故皇</a:t>
            </a:r>
            <a:r>
              <a:rPr lang="zh-CN" altLang="en-US"/>
              <a:t>/再从三从弟及兄弟之子/虽童孺皆为王/王者数十人/上从容问群臣/遍封宗子于天下利乎/</a:t>
            </a:r>
            <a:endParaRPr lang="zh-CN" altLang="en-US"/>
          </a:p>
          <a:p>
            <a:pPr>
              <a:lnSpc>
                <a:spcPct val="110000"/>
              </a:lnSpc>
            </a:pPr>
            <a:r>
              <a:rPr lang="zh-CN" altLang="en-US"/>
              <a:t>B.初/</a:t>
            </a:r>
            <a:r>
              <a:rPr lang="zh-CN" altLang="en-US">
                <a:highlight>
                  <a:srgbClr val="FFFF00"/>
                </a:highlight>
              </a:rPr>
              <a:t>上皇欲强宗室以镇天下</a:t>
            </a:r>
            <a:r>
              <a:rPr lang="zh-CN" altLang="en-US"/>
              <a:t>/</a:t>
            </a:r>
            <a:r>
              <a:rPr lang="zh-CN" altLang="en-US">
                <a:highlight>
                  <a:srgbClr val="FFFF00"/>
                </a:highlight>
              </a:rPr>
              <a:t>故皇再从三从弟及兄弟之子</a:t>
            </a:r>
            <a:r>
              <a:rPr lang="zh-CN" altLang="en-US"/>
              <a:t>/虽童孺皆为王/王者数十人/上从容问群臣/遍封宗子/于天下利乎/</a:t>
            </a:r>
            <a:endParaRPr lang="zh-CN" altLang="en-US"/>
          </a:p>
          <a:p>
            <a:pPr>
              <a:lnSpc>
                <a:spcPct val="110000"/>
              </a:lnSpc>
            </a:pPr>
            <a:r>
              <a:rPr lang="zh-CN" altLang="en-US"/>
              <a:t>C.初/上皇欲强宗室以镇天下/</a:t>
            </a:r>
            <a:r>
              <a:rPr lang="zh-CN" altLang="en-US">
                <a:highlight>
                  <a:srgbClr val="FFFF00"/>
                </a:highlight>
              </a:rPr>
              <a:t>故皇再从三从弟及兄弟之子虽童孺</a:t>
            </a:r>
            <a:r>
              <a:rPr lang="zh-CN" altLang="en-US"/>
              <a:t>/皆为王/王者数十人/上从容问群臣/遍封宗子于天下/利乎/</a:t>
            </a:r>
            <a:endParaRPr lang="zh-CN" altLang="en-US"/>
          </a:p>
          <a:p>
            <a:pPr>
              <a:lnSpc>
                <a:spcPct val="110000"/>
              </a:lnSpc>
            </a:pPr>
            <a:r>
              <a:rPr lang="zh-CN" altLang="en-US"/>
              <a:t>D.初/上皇欲强宗室/</a:t>
            </a:r>
            <a:r>
              <a:rPr lang="zh-CN" altLang="en-US">
                <a:highlight>
                  <a:srgbClr val="FFFF00"/>
                </a:highlight>
              </a:rPr>
              <a:t>以镇天下故皇/再从三从弟及兄弟之子虽童孺</a:t>
            </a:r>
            <a:r>
              <a:rPr lang="zh-CN" altLang="en-US"/>
              <a:t>/皆为王/王者数十人/上从容问群臣/遍封宗子于天下/利乎/</a:t>
            </a:r>
            <a:endParaRPr lang="zh-CN"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solidFill>
                  <a:srgbClr val="FF0000"/>
                </a:solidFill>
                <a:highlight>
                  <a:srgbClr val="FFFF00"/>
                </a:highlight>
              </a:rPr>
              <a:t>方法解析</a:t>
            </a:r>
            <a:endParaRPr lang="zh-CN" altLang="en-US">
              <a:solidFill>
                <a:srgbClr val="FF0000"/>
              </a:solidFill>
              <a:highlight>
                <a:srgbClr val="FFFF00"/>
              </a:highlight>
            </a:endParaRPr>
          </a:p>
        </p:txBody>
      </p:sp>
      <p:sp>
        <p:nvSpPr>
          <p:cNvPr id="3" name="内容占位符 2"/>
          <p:cNvSpPr>
            <a:spLocks noGrp="1"/>
          </p:cNvSpPr>
          <p:nvPr>
            <p:ph idx="1"/>
          </p:nvPr>
        </p:nvSpPr>
        <p:spPr/>
        <p:txBody>
          <a:bodyPr/>
          <a:p>
            <a:pPr>
              <a:lnSpc>
                <a:spcPct val="150000"/>
              </a:lnSpc>
            </a:pPr>
            <a:r>
              <a:rPr lang="zh-CN" altLang="en-US">
                <a:solidFill>
                  <a:srgbClr val="FF0000"/>
                </a:solidFill>
              </a:rPr>
              <a:t>语意（本句句意）</a:t>
            </a:r>
            <a:endParaRPr lang="zh-CN" altLang="en-US"/>
          </a:p>
          <a:p>
            <a:pPr>
              <a:lnSpc>
                <a:spcPct val="150000"/>
              </a:lnSpc>
            </a:pPr>
            <a:r>
              <a:rPr lang="zh-CN" altLang="en-US"/>
              <a:t>语境（上下文）</a:t>
            </a:r>
            <a:endParaRPr lang="zh-CN" altLang="en-US"/>
          </a:p>
          <a:p>
            <a:pPr>
              <a:lnSpc>
                <a:spcPct val="150000"/>
              </a:lnSpc>
            </a:pPr>
            <a:r>
              <a:rPr lang="zh-CN" altLang="en-US">
                <a:highlight>
                  <a:srgbClr val="FFFF00"/>
                </a:highlight>
              </a:rPr>
              <a:t>语法</a:t>
            </a:r>
            <a:endParaRPr lang="zh-CN" altLang="en-US">
              <a:highlight>
                <a:srgbClr val="FFFF00"/>
              </a:highlight>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635" y="131445"/>
            <a:ext cx="12026900" cy="6727190"/>
          </a:xfrm>
        </p:spPr>
        <p:txBody>
          <a:bodyPr>
            <a:normAutofit fontScale="90000" lnSpcReduction="20000"/>
          </a:bodyPr>
          <a:p>
            <a:r>
              <a:rPr lang="zh-CN" altLang="en-US">
                <a:solidFill>
                  <a:srgbClr val="FF0000"/>
                </a:solidFill>
                <a:sym typeface="+mn-ea"/>
              </a:rPr>
              <a:t>初上皇欲强宗室以镇天下故皇再从三从弟及兄弟之子虽童孺皆为王王者数十人上从容问群臣遍封宗子于天下利乎</a:t>
            </a:r>
            <a:endParaRPr lang="zh-CN" altLang="en-US"/>
          </a:p>
          <a:p>
            <a:r>
              <a:rPr lang="zh-CN" altLang="en-US">
                <a:sym typeface="+mn-ea"/>
              </a:rPr>
              <a:t>初/上皇欲强宗室/</a:t>
            </a:r>
            <a:r>
              <a:rPr lang="zh-CN" altLang="en-US">
                <a:highlight>
                  <a:srgbClr val="FFFF00"/>
                </a:highlight>
                <a:sym typeface="+mn-ea"/>
              </a:rPr>
              <a:t>以镇天下故皇</a:t>
            </a:r>
            <a:endParaRPr lang="zh-CN" altLang="en-US">
              <a:highlight>
                <a:srgbClr val="FFFF00"/>
              </a:highlight>
              <a:sym typeface="+mn-ea"/>
            </a:endParaRPr>
          </a:p>
          <a:p>
            <a:r>
              <a:rPr lang="zh-CN" altLang="en-US">
                <a:sym typeface="+mn-ea"/>
              </a:rPr>
              <a:t>初/上皇欲强宗室以镇天下</a:t>
            </a:r>
            <a:endParaRPr lang="zh-CN" altLang="en-US">
              <a:sym typeface="+mn-ea"/>
            </a:endParaRPr>
          </a:p>
          <a:p>
            <a:r>
              <a:rPr lang="zh-CN" altLang="en-US">
                <a:sym typeface="+mn-ea"/>
              </a:rPr>
              <a:t>根据句意合理：</a:t>
            </a:r>
            <a:endParaRPr lang="zh-CN" altLang="en-US">
              <a:sym typeface="+mn-ea"/>
            </a:endParaRPr>
          </a:p>
          <a:p>
            <a:r>
              <a:rPr lang="en-US" altLang="zh-CN">
                <a:solidFill>
                  <a:srgbClr val="FF0000"/>
                </a:solidFill>
                <a:latin typeface="华文楷体" panose="02010600040101010101" charset="-122"/>
                <a:ea typeface="华文楷体" panose="02010600040101010101" charset="-122"/>
                <a:cs typeface="华文楷体" panose="02010600040101010101" charset="-122"/>
                <a:sym typeface="+mn-ea"/>
              </a:rPr>
              <a:t>1</a:t>
            </a:r>
            <a:r>
              <a:rPr lang="zh-CN" altLang="en-US">
                <a:solidFill>
                  <a:srgbClr val="FF0000"/>
                </a:solidFill>
                <a:latin typeface="华文楷体" panose="02010600040101010101" charset="-122"/>
                <a:ea typeface="华文楷体" panose="02010600040101010101" charset="-122"/>
                <a:cs typeface="华文楷体" panose="02010600040101010101" charset="-122"/>
                <a:sym typeface="+mn-ea"/>
              </a:rPr>
              <a:t>、太上皇想要加强皇室宗亲的力量来震慑天下过去的皇帝</a:t>
            </a:r>
            <a:endParaRPr lang="zh-CN" altLang="en-US">
              <a:solidFill>
                <a:srgbClr val="FF0000"/>
              </a:solidFill>
              <a:latin typeface="华文楷体" panose="02010600040101010101" charset="-122"/>
              <a:ea typeface="华文楷体" panose="02010600040101010101" charset="-122"/>
              <a:cs typeface="华文楷体" panose="02010600040101010101" charset="-122"/>
              <a:sym typeface="+mn-ea"/>
            </a:endParaRPr>
          </a:p>
          <a:p>
            <a:r>
              <a:rPr lang="en-US" altLang="zh-CN">
                <a:solidFill>
                  <a:srgbClr val="FF0000"/>
                </a:solidFill>
                <a:latin typeface="华文楷体" panose="02010600040101010101" charset="-122"/>
                <a:ea typeface="华文楷体" panose="02010600040101010101" charset="-122"/>
                <a:cs typeface="华文楷体" panose="02010600040101010101" charset="-122"/>
                <a:sym typeface="+mn-ea"/>
              </a:rPr>
              <a:t>2</a:t>
            </a:r>
            <a:r>
              <a:rPr lang="zh-CN" altLang="en-US">
                <a:solidFill>
                  <a:srgbClr val="FF0000"/>
                </a:solidFill>
                <a:latin typeface="华文楷体" panose="02010600040101010101" charset="-122"/>
                <a:ea typeface="华文楷体" panose="02010600040101010101" charset="-122"/>
                <a:cs typeface="华文楷体" panose="02010600040101010101" charset="-122"/>
                <a:sym typeface="+mn-ea"/>
              </a:rPr>
              <a:t>、</a:t>
            </a:r>
            <a:r>
              <a:rPr lang="zh-CN" altLang="en-US">
                <a:solidFill>
                  <a:srgbClr val="FF0000"/>
                </a:solidFill>
                <a:latin typeface="华文楷体" panose="02010600040101010101" charset="-122"/>
                <a:ea typeface="华文楷体" panose="02010600040101010101" charset="-122"/>
                <a:cs typeface="华文楷体" panose="02010600040101010101" charset="-122"/>
                <a:sym typeface="+mn-ea"/>
              </a:rPr>
              <a:t>太上皇想要加强皇室宗亲的力量来震慑天下</a:t>
            </a:r>
            <a:endParaRPr lang="zh-CN" altLang="en-US">
              <a:solidFill>
                <a:srgbClr val="FF0000"/>
              </a:solidFill>
              <a:latin typeface="华文楷体" panose="02010600040101010101" charset="-122"/>
              <a:ea typeface="华文楷体" panose="02010600040101010101" charset="-122"/>
              <a:cs typeface="华文楷体" panose="02010600040101010101" charset="-122"/>
              <a:sym typeface="+mn-ea"/>
            </a:endParaRPr>
          </a:p>
          <a:p>
            <a:r>
              <a:rPr lang="zh-CN" altLang="en-US">
                <a:sym typeface="+mn-ea"/>
              </a:rPr>
              <a:t>（故皇）</a:t>
            </a:r>
            <a:r>
              <a:rPr lang="en-US" altLang="zh-CN">
                <a:sym typeface="+mn-ea"/>
              </a:rPr>
              <a:t>/</a:t>
            </a:r>
            <a:r>
              <a:rPr lang="zh-CN" altLang="en-US">
                <a:sym typeface="+mn-ea"/>
              </a:rPr>
              <a:t>再从三从弟及兄弟之子虽童孺</a:t>
            </a:r>
            <a:endParaRPr lang="zh-CN" altLang="en-US">
              <a:sym typeface="+mn-ea"/>
            </a:endParaRPr>
          </a:p>
          <a:p>
            <a:r>
              <a:rPr lang="zh-CN" altLang="en-US">
                <a:sym typeface="+mn-ea"/>
              </a:rPr>
              <a:t>（故皇）</a:t>
            </a:r>
            <a:r>
              <a:rPr lang="en-US" altLang="zh-CN">
                <a:sym typeface="+mn-ea"/>
              </a:rPr>
              <a:t>/</a:t>
            </a:r>
            <a:r>
              <a:rPr lang="zh-CN" altLang="en-US">
                <a:sym typeface="+mn-ea"/>
              </a:rPr>
              <a:t>再从三从弟及兄弟之子</a:t>
            </a:r>
            <a:r>
              <a:rPr lang="en-US" altLang="zh-CN">
                <a:highlight>
                  <a:srgbClr val="FFFF00"/>
                </a:highlight>
                <a:sym typeface="+mn-ea"/>
              </a:rPr>
              <a:t>/</a:t>
            </a:r>
            <a:r>
              <a:rPr lang="zh-CN" altLang="en-US">
                <a:highlight>
                  <a:srgbClr val="FFFF00"/>
                </a:highlight>
                <a:sym typeface="+mn-ea"/>
              </a:rPr>
              <a:t>虽</a:t>
            </a:r>
            <a:r>
              <a:rPr lang="zh-CN" altLang="en-US">
                <a:sym typeface="+mn-ea"/>
              </a:rPr>
              <a:t>童孺</a:t>
            </a:r>
            <a:endParaRPr lang="zh-CN" altLang="en-US">
              <a:sym typeface="+mn-ea"/>
            </a:endParaRPr>
          </a:p>
          <a:p>
            <a:r>
              <a:rPr lang="zh-CN" altLang="en-US">
                <a:solidFill>
                  <a:srgbClr val="FF0000"/>
                </a:solidFill>
                <a:latin typeface="华文楷体" panose="02010600040101010101" charset="-122"/>
                <a:ea typeface="华文楷体" panose="02010600040101010101" charset="-122"/>
                <a:sym typeface="+mn-ea"/>
              </a:rPr>
              <a:t>句意：（太上皇）同曾祖、同高祖的远方堂兄弟以及他们的儿子即使是孩童孺子</a:t>
            </a:r>
            <a:endParaRPr lang="zh-CN" altLang="en-US">
              <a:solidFill>
                <a:srgbClr val="FF0000"/>
              </a:solidFill>
              <a:latin typeface="华文楷体" panose="02010600040101010101" charset="-122"/>
              <a:ea typeface="华文楷体" panose="02010600040101010101" charset="-122"/>
              <a:sym typeface="+mn-ea"/>
            </a:endParaRPr>
          </a:p>
          <a:p>
            <a:r>
              <a:rPr lang="zh-CN" altLang="en-US">
                <a:solidFill>
                  <a:srgbClr val="FF0000"/>
                </a:solidFill>
                <a:latin typeface="华文楷体" panose="02010600040101010101" charset="-122"/>
                <a:ea typeface="华文楷体" panose="02010600040101010101" charset="-122"/>
                <a:sym typeface="+mn-ea"/>
              </a:rPr>
              <a:t>语法结构：虽，即使，句首使用</a:t>
            </a:r>
            <a:r>
              <a:rPr lang="en-US" altLang="zh-CN">
                <a:solidFill>
                  <a:srgbClr val="FF0000"/>
                </a:solidFill>
                <a:latin typeface="华文楷体" panose="02010600040101010101" charset="-122"/>
                <a:ea typeface="华文楷体" panose="02010600040101010101" charset="-122"/>
                <a:sym typeface="+mn-ea"/>
              </a:rPr>
              <a:t>//</a:t>
            </a:r>
            <a:r>
              <a:rPr lang="zh-CN" altLang="en-US">
                <a:solidFill>
                  <a:srgbClr val="FF0000"/>
                </a:solidFill>
                <a:latin typeface="华文楷体" panose="02010600040101010101" charset="-122"/>
                <a:ea typeface="华文楷体" panose="02010600040101010101" charset="-122"/>
                <a:sym typeface="+mn-ea"/>
              </a:rPr>
              <a:t>故可译为所以，作为句首词使用</a:t>
            </a:r>
            <a:endParaRPr lang="zh-CN" altLang="en-US">
              <a:solidFill>
                <a:srgbClr val="FF0000"/>
              </a:solidFill>
              <a:latin typeface="华文楷体" panose="02010600040101010101" charset="-122"/>
              <a:ea typeface="华文楷体" panose="02010600040101010101" charset="-122"/>
              <a:sym typeface="+mn-ea"/>
            </a:endParaRPr>
          </a:p>
          <a:p>
            <a:r>
              <a:rPr lang="zh-CN" altLang="en-US">
                <a:sym typeface="+mn-ea"/>
              </a:rPr>
              <a:t>遍封宗子于天下利乎</a:t>
            </a:r>
            <a:endParaRPr lang="zh-CN" altLang="en-US">
              <a:sym typeface="+mn-ea"/>
            </a:endParaRPr>
          </a:p>
          <a:p>
            <a:r>
              <a:rPr lang="zh-CN" altLang="en-US">
                <a:sym typeface="+mn-ea"/>
              </a:rPr>
              <a:t>遍封宗子/于天下利乎</a:t>
            </a:r>
            <a:endParaRPr lang="zh-CN" altLang="en-US">
              <a:sym typeface="+mn-ea"/>
            </a:endParaRPr>
          </a:p>
          <a:p>
            <a:r>
              <a:rPr lang="zh-CN" altLang="en-US">
                <a:sym typeface="+mn-ea"/>
              </a:rPr>
              <a:t>遍封宗子于天下/利乎</a:t>
            </a:r>
            <a:endParaRPr lang="zh-CN" altLang="en-US">
              <a:sym typeface="+mn-ea"/>
            </a:endParaRPr>
          </a:p>
          <a:p>
            <a:r>
              <a:rPr lang="zh-CN" altLang="en-US">
                <a:solidFill>
                  <a:srgbClr val="FF0000"/>
                </a:solidFill>
                <a:latin typeface="华文楷体" panose="02010600040101010101" charset="-122"/>
                <a:ea typeface="华文楷体" panose="02010600040101010101" charset="-122"/>
                <a:cs typeface="华文楷体" panose="02010600040101010101" charset="-122"/>
                <a:sym typeface="+mn-ea"/>
              </a:rPr>
              <a:t>句意：（我）在天下遍地分封宗室子弟为王（这样做）对天下有利吗？</a:t>
            </a:r>
            <a:endParaRPr lang="zh-CN" altLang="en-US">
              <a:solidFill>
                <a:srgbClr val="FF0000"/>
              </a:solidFill>
              <a:latin typeface="华文楷体" panose="02010600040101010101" charset="-122"/>
              <a:ea typeface="华文楷体" panose="02010600040101010101" charset="-122"/>
              <a:cs typeface="华文楷体" panose="02010600040101010101" charset="-122"/>
              <a:sym typeface="+mn-ea"/>
            </a:endParaRPr>
          </a:p>
          <a:p>
            <a:r>
              <a:rPr lang="zh-CN" altLang="en-US">
                <a:solidFill>
                  <a:srgbClr val="FF0000"/>
                </a:solidFill>
                <a:latin typeface="华文楷体" panose="02010600040101010101" charset="-122"/>
                <a:ea typeface="华文楷体" panose="02010600040101010101" charset="-122"/>
                <a:cs typeface="华文楷体" panose="02010600040101010101" charset="-122"/>
                <a:sym typeface="+mn-ea"/>
              </a:rPr>
              <a:t>语法结构：</a:t>
            </a:r>
            <a:r>
              <a:rPr lang="zh-CN" altLang="en-US">
                <a:solidFill>
                  <a:srgbClr val="FF0000"/>
                </a:solidFill>
                <a:highlight>
                  <a:srgbClr val="FFFF00"/>
                </a:highlight>
                <a:latin typeface="华文楷体" panose="02010600040101010101" charset="-122"/>
                <a:ea typeface="华文楷体" panose="02010600040101010101" charset="-122"/>
                <a:cs typeface="华文楷体" panose="02010600040101010101" charset="-122"/>
                <a:sym typeface="+mn-ea"/>
              </a:rPr>
              <a:t>于</a:t>
            </a:r>
            <a:r>
              <a:rPr lang="zh-CN" altLang="en-US">
                <a:solidFill>
                  <a:srgbClr val="FF0000"/>
                </a:solidFill>
                <a:latin typeface="华文楷体" panose="02010600040101010101" charset="-122"/>
                <a:ea typeface="华文楷体" panose="02010600040101010101" charset="-122"/>
                <a:cs typeface="华文楷体" panose="02010600040101010101" charset="-122"/>
                <a:sym typeface="+mn-ea"/>
              </a:rPr>
              <a:t>  此处翻译为对于 ，利与否是评价“遍封宗子”一事，故断开。</a:t>
            </a:r>
            <a:endParaRPr lang="zh-CN" altLang="en-US">
              <a:solidFill>
                <a:srgbClr val="FF0000"/>
              </a:solidFill>
              <a:latin typeface="华文楷体" panose="02010600040101010101" charset="-122"/>
              <a:ea typeface="华文楷体" panose="02010600040101010101" charset="-122"/>
              <a:cs typeface="华文楷体" panose="02010600040101010101" charset="-122"/>
              <a:sym typeface="+mn-ea"/>
            </a:endParaRPr>
          </a:p>
          <a:p>
            <a:pPr marL="0" indent="0">
              <a:buNone/>
            </a:pPr>
            <a:endParaRPr lang="zh-CN" altLang="en-US">
              <a:solidFill>
                <a:srgbClr val="FF0000"/>
              </a:solidFill>
              <a:latin typeface="华文楷体" panose="02010600040101010101" charset="-122"/>
              <a:ea typeface="华文楷体" panose="02010600040101010101" charset="-122"/>
              <a:cs typeface="华文楷体" panose="02010600040101010101" charset="-122"/>
              <a:sym typeface="+mn-ea"/>
            </a:endParaRPr>
          </a:p>
          <a:p>
            <a:endParaRPr lang="zh-CN" altLang="en-US"/>
          </a:p>
          <a:p>
            <a:endParaRPr lang="zh-CN"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参考答案：</a:t>
            </a:r>
            <a:endParaRPr lang="zh-CN" altLang="en-US"/>
          </a:p>
        </p:txBody>
      </p:sp>
      <p:sp>
        <p:nvSpPr>
          <p:cNvPr id="3" name="内容占位符 2"/>
          <p:cNvSpPr>
            <a:spLocks noGrp="1"/>
          </p:cNvSpPr>
          <p:nvPr>
            <p:ph idx="1"/>
          </p:nvPr>
        </p:nvSpPr>
        <p:spPr>
          <a:xfrm>
            <a:off x="328930" y="1858010"/>
            <a:ext cx="11024870" cy="4319270"/>
          </a:xfrm>
        </p:spPr>
        <p:txBody>
          <a:bodyPr>
            <a:normAutofit fontScale="80000"/>
          </a:bodyPr>
          <a:p>
            <a:pPr>
              <a:lnSpc>
                <a:spcPct val="190000"/>
              </a:lnSpc>
            </a:pPr>
            <a:r>
              <a:rPr lang="zh-CN" altLang="en-US">
                <a:sym typeface="+mn-ea"/>
              </a:rPr>
              <a:t>初</a:t>
            </a:r>
            <a:r>
              <a:rPr lang="zh-CN" altLang="en-US">
                <a:solidFill>
                  <a:srgbClr val="FF0000"/>
                </a:solidFill>
                <a:sym typeface="+mn-ea"/>
              </a:rPr>
              <a:t>/</a:t>
            </a:r>
            <a:r>
              <a:rPr lang="zh-CN" altLang="en-US">
                <a:sym typeface="+mn-ea"/>
              </a:rPr>
              <a:t>上皇欲强宗室以镇天下</a:t>
            </a:r>
            <a:r>
              <a:rPr lang="zh-CN" altLang="en-US">
                <a:solidFill>
                  <a:srgbClr val="FF0000"/>
                </a:solidFill>
                <a:sym typeface="+mn-ea"/>
              </a:rPr>
              <a:t>/</a:t>
            </a:r>
            <a:r>
              <a:rPr lang="zh-CN" altLang="en-US">
                <a:sym typeface="+mn-ea"/>
              </a:rPr>
              <a:t>故皇再从三从弟及兄弟之子</a:t>
            </a:r>
            <a:r>
              <a:rPr lang="zh-CN" altLang="en-US">
                <a:solidFill>
                  <a:srgbClr val="FF0000"/>
                </a:solidFill>
                <a:sym typeface="+mn-ea"/>
              </a:rPr>
              <a:t>/</a:t>
            </a:r>
            <a:r>
              <a:rPr lang="zh-CN" altLang="en-US">
                <a:sym typeface="+mn-ea"/>
              </a:rPr>
              <a:t>虽童孺皆为王</a:t>
            </a:r>
            <a:r>
              <a:rPr lang="zh-CN" altLang="en-US">
                <a:solidFill>
                  <a:srgbClr val="FF0000"/>
                </a:solidFill>
                <a:sym typeface="+mn-ea"/>
              </a:rPr>
              <a:t>/</a:t>
            </a:r>
            <a:r>
              <a:rPr lang="zh-CN" altLang="en-US">
                <a:sym typeface="+mn-ea"/>
              </a:rPr>
              <a:t>王者数十人</a:t>
            </a:r>
            <a:r>
              <a:rPr lang="zh-CN" altLang="en-US">
                <a:solidFill>
                  <a:srgbClr val="FF0000"/>
                </a:solidFill>
                <a:sym typeface="+mn-ea"/>
              </a:rPr>
              <a:t>/</a:t>
            </a:r>
            <a:r>
              <a:rPr lang="zh-CN" altLang="en-US">
                <a:sym typeface="+mn-ea"/>
              </a:rPr>
              <a:t>上从容问群臣</a:t>
            </a:r>
            <a:r>
              <a:rPr lang="zh-CN" altLang="en-US">
                <a:solidFill>
                  <a:srgbClr val="FF0000"/>
                </a:solidFill>
                <a:sym typeface="+mn-ea"/>
              </a:rPr>
              <a:t>/</a:t>
            </a:r>
            <a:r>
              <a:rPr lang="zh-CN" altLang="en-US">
                <a:sym typeface="+mn-ea"/>
              </a:rPr>
              <a:t>遍封宗子</a:t>
            </a:r>
            <a:r>
              <a:rPr lang="zh-CN" altLang="en-US">
                <a:solidFill>
                  <a:srgbClr val="FF0000"/>
                </a:solidFill>
                <a:sym typeface="+mn-ea"/>
              </a:rPr>
              <a:t>/</a:t>
            </a:r>
            <a:r>
              <a:rPr lang="zh-CN" altLang="en-US">
                <a:sym typeface="+mn-ea"/>
              </a:rPr>
              <a:t>于天下利乎</a:t>
            </a:r>
            <a:r>
              <a:rPr lang="zh-CN" altLang="en-US">
                <a:solidFill>
                  <a:srgbClr val="FF0000"/>
                </a:solidFill>
                <a:sym typeface="+mn-ea"/>
              </a:rPr>
              <a:t>/</a:t>
            </a:r>
            <a:endParaRPr lang="zh-CN" altLang="en-US">
              <a:solidFill>
                <a:srgbClr val="FF0000"/>
              </a:solidFill>
              <a:sym typeface="+mn-ea"/>
            </a:endParaRPr>
          </a:p>
          <a:p>
            <a:pPr>
              <a:lnSpc>
                <a:spcPct val="190000"/>
              </a:lnSpc>
            </a:pPr>
            <a:r>
              <a:rPr lang="zh-CN" altLang="en-US">
                <a:solidFill>
                  <a:srgbClr val="FF0000"/>
                </a:solidFill>
                <a:sym typeface="+mn-ea"/>
              </a:rPr>
              <a:t>译文：</a:t>
            </a:r>
            <a:endParaRPr lang="zh-CN" altLang="en-US">
              <a:solidFill>
                <a:srgbClr val="FF0000"/>
              </a:solidFill>
              <a:sym typeface="+mn-ea"/>
            </a:endParaRPr>
          </a:p>
          <a:p>
            <a:pPr>
              <a:lnSpc>
                <a:spcPct val="190000"/>
              </a:lnSpc>
            </a:pPr>
            <a:r>
              <a:rPr lang="zh-CN" altLang="en-US">
                <a:solidFill>
                  <a:srgbClr val="FF0000"/>
                </a:solidFill>
                <a:sym typeface="+mn-ea"/>
              </a:rPr>
              <a:t>起初，高祖想以加强皇室宗族的力量来威镇天下，所以与皇帝同曾祖、同高祖的远房堂兄弟以及他们的儿子，即使童孺幼子均封为王，达数十人。为此，太宗语气和缓地征求群臣的意见：“遍封皇族子弟为王，对天下有利吗？”</a:t>
            </a:r>
            <a:endParaRPr lang="zh-CN" altLang="en-US">
              <a:solidFill>
                <a:srgbClr val="FF0000"/>
              </a:solidFill>
              <a:sym typeface="+mn-ea"/>
            </a:endParaRPr>
          </a:p>
          <a:p>
            <a:pPr>
              <a:lnSpc>
                <a:spcPct val="190000"/>
              </a:lnSpc>
            </a:pPr>
            <a:endParaRPr lang="zh-CN" altLang="en-US">
              <a:solidFill>
                <a:srgbClr val="FF0000"/>
              </a:solidFill>
            </a:endParaRPr>
          </a:p>
          <a:p>
            <a:endParaRPr lang="zh-CN" altLang="en-US">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838200" y="0"/>
            <a:ext cx="10515600" cy="1325880"/>
          </a:xfrm>
        </p:spPr>
        <p:txBody>
          <a:bodyPr/>
          <a:p>
            <a:pPr algn="ctr"/>
            <a:r>
              <a:rPr lang="zh-CN" altLang="en-US">
                <a:solidFill>
                  <a:srgbClr val="FF0000"/>
                </a:solidFill>
                <a:highlight>
                  <a:srgbClr val="FFFF00"/>
                </a:highlight>
              </a:rPr>
              <a:t>高考典型例题</a:t>
            </a:r>
            <a:endParaRPr lang="zh-CN" altLang="en-US">
              <a:solidFill>
                <a:srgbClr val="FF0000"/>
              </a:solidFill>
              <a:highlight>
                <a:srgbClr val="FFFF00"/>
              </a:highlight>
            </a:endParaRPr>
          </a:p>
        </p:txBody>
      </p:sp>
      <p:sp>
        <p:nvSpPr>
          <p:cNvPr id="3" name="内容占位符 2"/>
          <p:cNvSpPr>
            <a:spLocks noGrp="1"/>
          </p:cNvSpPr>
          <p:nvPr>
            <p:ph idx="1"/>
          </p:nvPr>
        </p:nvSpPr>
        <p:spPr>
          <a:xfrm>
            <a:off x="122555" y="1084580"/>
            <a:ext cx="11946255" cy="5773420"/>
          </a:xfrm>
        </p:spPr>
        <p:txBody>
          <a:bodyPr>
            <a:normAutofit lnSpcReduction="20000"/>
          </a:bodyPr>
          <a:p>
            <a:pPr>
              <a:lnSpc>
                <a:spcPct val="110000"/>
              </a:lnSpc>
            </a:pPr>
            <a:r>
              <a:rPr lang="zh-CN" altLang="en-US">
                <a:latin typeface="仿宋" charset="0"/>
                <a:ea typeface="仿宋" charset="0"/>
                <a:cs typeface="仿宋" charset="0"/>
              </a:rPr>
              <a:t>及忠贤逐南星</a:t>
            </a:r>
            <a:r>
              <a:rPr lang="en-US" altLang="zh-CN">
                <a:solidFill>
                  <a:srgbClr val="FF0000"/>
                </a:solidFill>
                <a:latin typeface="仿宋" charset="0"/>
                <a:ea typeface="仿宋" charset="0"/>
                <a:cs typeface="仿宋" charset="0"/>
              </a:rPr>
              <a:t>/</a:t>
            </a:r>
            <a:r>
              <a:rPr lang="zh-CN" altLang="en-US">
                <a:latin typeface="仿宋" charset="0"/>
                <a:ea typeface="仿宋" charset="0"/>
                <a:cs typeface="仿宋" charset="0"/>
              </a:rPr>
              <a:t>攀龙</a:t>
            </a:r>
            <a:r>
              <a:rPr lang="en-US" altLang="zh-CN">
                <a:solidFill>
                  <a:srgbClr val="FF0000"/>
                </a:solidFill>
                <a:latin typeface="仿宋" charset="0"/>
                <a:ea typeface="仿宋" charset="0"/>
                <a:cs typeface="仿宋" charset="0"/>
              </a:rPr>
              <a:t>/</a:t>
            </a:r>
            <a:r>
              <a:rPr lang="zh-CN" altLang="en-US">
                <a:latin typeface="仿宋" charset="0"/>
                <a:ea typeface="仿宋" charset="0"/>
                <a:cs typeface="仿宋" charset="0"/>
              </a:rPr>
              <a:t>大中</a:t>
            </a:r>
            <a:r>
              <a:rPr lang="en-US" altLang="zh-CN">
                <a:latin typeface="仿宋" charset="0"/>
                <a:ea typeface="仿宋" charset="0"/>
                <a:cs typeface="仿宋" charset="0"/>
              </a:rPr>
              <a:t>/</a:t>
            </a:r>
            <a:r>
              <a:rPr lang="zh-CN" altLang="en-US">
                <a:latin typeface="仿宋" charset="0"/>
                <a:ea typeface="仿宋" charset="0"/>
                <a:cs typeface="仿宋" charset="0"/>
              </a:rPr>
              <a:t>次将及涟</a:t>
            </a:r>
            <a:r>
              <a:rPr lang="en-US" altLang="zh-CN">
                <a:solidFill>
                  <a:srgbClr val="FF0000"/>
                </a:solidFill>
                <a:latin typeface="仿宋" charset="0"/>
                <a:ea typeface="仿宋" charset="0"/>
                <a:cs typeface="仿宋" charset="0"/>
              </a:rPr>
              <a:t>/</a:t>
            </a:r>
            <a:r>
              <a:rPr lang="zh-CN" altLang="en-US">
                <a:latin typeface="仿宋" charset="0"/>
                <a:ea typeface="仿宋" charset="0"/>
                <a:cs typeface="仿宋" charset="0"/>
              </a:rPr>
              <a:t>光斗</a:t>
            </a:r>
            <a:r>
              <a:rPr lang="en-US" altLang="zh-CN">
                <a:solidFill>
                  <a:srgbClr val="FF0000"/>
                </a:solidFill>
                <a:latin typeface="仿宋" charset="0"/>
                <a:ea typeface="仿宋" charset="0"/>
                <a:cs typeface="仿宋" charset="0"/>
              </a:rPr>
              <a:t>/</a:t>
            </a:r>
            <a:r>
              <a:rPr lang="zh-CN" altLang="en-US">
                <a:latin typeface="仿宋" charset="0"/>
                <a:ea typeface="仿宋" charset="0"/>
                <a:cs typeface="仿宋" charset="0"/>
              </a:rPr>
              <a:t>光斗愤甚</a:t>
            </a:r>
            <a:r>
              <a:rPr lang="en-US" altLang="zh-CN">
                <a:solidFill>
                  <a:srgbClr val="FF0000"/>
                </a:solidFill>
                <a:latin typeface="仿宋" charset="0"/>
                <a:ea typeface="仿宋" charset="0"/>
                <a:cs typeface="仿宋" charset="0"/>
              </a:rPr>
              <a:t>/</a:t>
            </a:r>
            <a:r>
              <a:rPr lang="zh-CN" altLang="en-US">
                <a:latin typeface="仿宋" charset="0"/>
                <a:ea typeface="仿宋" charset="0"/>
                <a:cs typeface="仿宋" charset="0"/>
              </a:rPr>
              <a:t>草奏劾忠贤及魏广微三十二斩罪</a:t>
            </a:r>
            <a:r>
              <a:rPr lang="en-US" altLang="zh-CN">
                <a:solidFill>
                  <a:srgbClr val="FF0000"/>
                </a:solidFill>
                <a:latin typeface="仿宋" charset="0"/>
                <a:ea typeface="仿宋" charset="0"/>
                <a:cs typeface="仿宋" charset="0"/>
              </a:rPr>
              <a:t>/</a:t>
            </a:r>
            <a:r>
              <a:rPr lang="zh-CN" altLang="en-US">
                <a:latin typeface="仿宋" charset="0"/>
                <a:ea typeface="仿宋" charset="0"/>
                <a:cs typeface="仿宋" charset="0"/>
              </a:rPr>
              <a:t>拟十一月二日上之</a:t>
            </a:r>
            <a:r>
              <a:rPr lang="en-US" altLang="zh-CN">
                <a:solidFill>
                  <a:srgbClr val="FF0000"/>
                </a:solidFill>
                <a:latin typeface="仿宋" charset="0"/>
                <a:ea typeface="仿宋" charset="0"/>
                <a:cs typeface="仿宋" charset="0"/>
              </a:rPr>
              <a:t>/</a:t>
            </a:r>
            <a:r>
              <a:rPr lang="zh-CN" altLang="en-US">
                <a:latin typeface="仿宋" charset="0"/>
                <a:ea typeface="仿宋" charset="0"/>
                <a:cs typeface="仿宋" charset="0"/>
              </a:rPr>
              <a:t>先遣妻子南还</a:t>
            </a:r>
            <a:endParaRPr lang="zh-CN" altLang="en-US">
              <a:latin typeface="仿宋" charset="0"/>
              <a:ea typeface="仿宋" charset="0"/>
              <a:cs typeface="仿宋" charset="0"/>
            </a:endParaRPr>
          </a:p>
          <a:p>
            <a:pPr algn="r">
              <a:lnSpc>
                <a:spcPct val="110000"/>
              </a:lnSpc>
            </a:pPr>
            <a:r>
              <a:rPr lang="en-US" altLang="zh-CN">
                <a:latin typeface="仿宋" charset="0"/>
                <a:ea typeface="仿宋" charset="0"/>
                <a:cs typeface="仿宋" charset="0"/>
                <a:sym typeface="+mn-ea"/>
              </a:rPr>
              <a:t>2020</a:t>
            </a:r>
            <a:r>
              <a:rPr lang="zh-CN" altLang="en-US">
                <a:latin typeface="仿宋" charset="0"/>
                <a:ea typeface="仿宋" charset="0"/>
                <a:cs typeface="仿宋" charset="0"/>
                <a:sym typeface="+mn-ea"/>
              </a:rPr>
              <a:t>山东卷</a:t>
            </a:r>
            <a:r>
              <a:rPr lang="en-US" altLang="zh-CN">
                <a:latin typeface="仿宋" charset="0"/>
                <a:ea typeface="仿宋" charset="0"/>
                <a:cs typeface="仿宋" charset="0"/>
                <a:sym typeface="+mn-ea"/>
              </a:rPr>
              <a:t>·</a:t>
            </a:r>
            <a:r>
              <a:rPr lang="zh-CN" altLang="en-US">
                <a:latin typeface="仿宋" charset="0"/>
                <a:ea typeface="仿宋" charset="0"/>
                <a:cs typeface="仿宋" charset="0"/>
                <a:sym typeface="+mn-ea"/>
              </a:rPr>
              <a:t>《左光斗传》</a:t>
            </a:r>
            <a:endParaRPr lang="zh-CN" altLang="en-US">
              <a:latin typeface="仿宋" charset="0"/>
              <a:ea typeface="仿宋" charset="0"/>
              <a:cs typeface="仿宋" charset="0"/>
              <a:sym typeface="+mn-ea"/>
            </a:endParaRPr>
          </a:p>
          <a:p>
            <a:pPr algn="l">
              <a:lnSpc>
                <a:spcPct val="110000"/>
              </a:lnSpc>
            </a:pPr>
            <a:r>
              <a:rPr lang="zh-CN" altLang="en-US">
                <a:latin typeface="仿宋" charset="0"/>
                <a:ea typeface="仿宋" charset="0"/>
                <a:cs typeface="仿宋" charset="0"/>
              </a:rPr>
              <a:t>三年</a:t>
            </a:r>
            <a:r>
              <a:rPr lang="en-US" altLang="zh-CN">
                <a:solidFill>
                  <a:srgbClr val="FF0000"/>
                </a:solidFill>
                <a:latin typeface="仿宋" charset="0"/>
                <a:ea typeface="仿宋" charset="0"/>
                <a:cs typeface="仿宋" charset="0"/>
              </a:rPr>
              <a:t>/</a:t>
            </a:r>
            <a:r>
              <a:rPr lang="zh-CN" altLang="en-US">
                <a:latin typeface="仿宋" charset="0"/>
                <a:ea typeface="仿宋" charset="0"/>
                <a:cs typeface="仿宋" charset="0"/>
              </a:rPr>
              <a:t>权知礼部贡举</a:t>
            </a:r>
            <a:r>
              <a:rPr lang="en-US" altLang="zh-CN">
                <a:solidFill>
                  <a:srgbClr val="FF0000"/>
                </a:solidFill>
                <a:latin typeface="仿宋" charset="0"/>
                <a:ea typeface="仿宋" charset="0"/>
                <a:cs typeface="仿宋" charset="0"/>
              </a:rPr>
              <a:t>/</a:t>
            </a:r>
            <a:r>
              <a:rPr lang="zh-CN" altLang="en-US">
                <a:latin typeface="仿宋" charset="0"/>
                <a:ea typeface="仿宋" charset="0"/>
                <a:cs typeface="仿宋" charset="0"/>
              </a:rPr>
              <a:t>会大雪苦寒</a:t>
            </a:r>
            <a:r>
              <a:rPr lang="en-US" altLang="zh-CN">
                <a:solidFill>
                  <a:srgbClr val="FF0000"/>
                </a:solidFill>
                <a:latin typeface="仿宋" charset="0"/>
                <a:ea typeface="仿宋" charset="0"/>
                <a:cs typeface="仿宋" charset="0"/>
              </a:rPr>
              <a:t>/</a:t>
            </a:r>
            <a:r>
              <a:rPr lang="zh-CN" altLang="en-US">
                <a:latin typeface="仿宋" charset="0"/>
                <a:ea typeface="仿宋" charset="0"/>
                <a:cs typeface="仿宋" charset="0"/>
              </a:rPr>
              <a:t>士坐庭中</a:t>
            </a:r>
            <a:r>
              <a:rPr lang="en-US" altLang="zh-CN">
                <a:solidFill>
                  <a:srgbClr val="FF0000"/>
                </a:solidFill>
                <a:latin typeface="仿宋" charset="0"/>
                <a:ea typeface="仿宋" charset="0"/>
                <a:cs typeface="仿宋" charset="0"/>
              </a:rPr>
              <a:t>/</a:t>
            </a:r>
            <a:r>
              <a:rPr lang="zh-CN" altLang="en-US">
                <a:latin typeface="仿宋" charset="0"/>
                <a:ea typeface="仿宋" charset="0"/>
                <a:cs typeface="仿宋" charset="0"/>
              </a:rPr>
              <a:t>噤未能言</a:t>
            </a:r>
            <a:r>
              <a:rPr lang="en-US" altLang="zh-CN">
                <a:solidFill>
                  <a:srgbClr val="FF0000"/>
                </a:solidFill>
                <a:latin typeface="仿宋" charset="0"/>
                <a:ea typeface="仿宋" charset="0"/>
                <a:cs typeface="仿宋" charset="0"/>
              </a:rPr>
              <a:t>/</a:t>
            </a:r>
            <a:r>
              <a:rPr lang="zh-CN" altLang="en-US">
                <a:latin typeface="仿宋" charset="0"/>
                <a:ea typeface="仿宋" charset="0"/>
                <a:cs typeface="仿宋" charset="0"/>
              </a:rPr>
              <a:t>轼宽其禁约</a:t>
            </a:r>
            <a:r>
              <a:rPr lang="en-US" altLang="zh-CN">
                <a:solidFill>
                  <a:srgbClr val="FF0000"/>
                </a:solidFill>
                <a:latin typeface="仿宋" charset="0"/>
                <a:ea typeface="仿宋" charset="0"/>
                <a:cs typeface="仿宋" charset="0"/>
              </a:rPr>
              <a:t>/</a:t>
            </a:r>
            <a:r>
              <a:rPr lang="zh-CN" altLang="en-US">
                <a:latin typeface="仿宋" charset="0"/>
                <a:ea typeface="仿宋" charset="0"/>
                <a:cs typeface="仿宋" charset="0"/>
              </a:rPr>
              <a:t>使得尽技</a:t>
            </a:r>
            <a:r>
              <a:rPr lang="en-US" altLang="zh-CN">
                <a:solidFill>
                  <a:srgbClr val="FF0000"/>
                </a:solidFill>
                <a:latin typeface="仿宋" charset="0"/>
                <a:ea typeface="仿宋" charset="0"/>
                <a:cs typeface="仿宋" charset="0"/>
              </a:rPr>
              <a:t>/</a:t>
            </a:r>
            <a:r>
              <a:rPr lang="zh-CN" altLang="en-US">
                <a:latin typeface="仿宋" charset="0"/>
                <a:ea typeface="仿宋" charset="0"/>
                <a:cs typeface="仿宋" charset="0"/>
              </a:rPr>
              <a:t>巡铺内侍每摧辱举子</a:t>
            </a:r>
            <a:r>
              <a:rPr lang="en-US" altLang="zh-CN">
                <a:solidFill>
                  <a:srgbClr val="FF0000"/>
                </a:solidFill>
                <a:latin typeface="仿宋" charset="0"/>
                <a:ea typeface="仿宋" charset="0"/>
                <a:cs typeface="仿宋" charset="0"/>
              </a:rPr>
              <a:t>/</a:t>
            </a:r>
            <a:r>
              <a:rPr lang="zh-CN" altLang="en-US">
                <a:latin typeface="仿宋" charset="0"/>
                <a:ea typeface="仿宋" charset="0"/>
                <a:cs typeface="仿宋" charset="0"/>
              </a:rPr>
              <a:t>且持暖昧单词</a:t>
            </a:r>
            <a:r>
              <a:rPr lang="en-US" altLang="zh-CN">
                <a:solidFill>
                  <a:srgbClr val="FF0000"/>
                </a:solidFill>
                <a:latin typeface="仿宋" charset="0"/>
                <a:ea typeface="仿宋" charset="0"/>
                <a:cs typeface="仿宋" charset="0"/>
              </a:rPr>
              <a:t>/</a:t>
            </a:r>
            <a:r>
              <a:rPr lang="zh-CN" altLang="en-US">
                <a:latin typeface="仿宋" charset="0"/>
                <a:ea typeface="仿宋" charset="0"/>
                <a:cs typeface="仿宋" charset="0"/>
              </a:rPr>
              <a:t>诬以为罪</a:t>
            </a:r>
            <a:r>
              <a:rPr lang="en-US" altLang="zh-CN">
                <a:solidFill>
                  <a:srgbClr val="FF0000"/>
                </a:solidFill>
                <a:latin typeface="仿宋" charset="0"/>
                <a:ea typeface="仿宋" charset="0"/>
                <a:cs typeface="仿宋" charset="0"/>
              </a:rPr>
              <a:t>/</a:t>
            </a:r>
            <a:r>
              <a:rPr lang="zh-CN" altLang="en-US">
                <a:latin typeface="仿宋" charset="0"/>
                <a:ea typeface="仿宋" charset="0"/>
                <a:cs typeface="仿宋" charset="0"/>
              </a:rPr>
              <a:t>轼尽秦逐之</a:t>
            </a:r>
            <a:endParaRPr lang="zh-CN" altLang="en-US">
              <a:latin typeface="仿宋" charset="0"/>
              <a:ea typeface="仿宋" charset="0"/>
              <a:cs typeface="仿宋" charset="0"/>
            </a:endParaRPr>
          </a:p>
          <a:p>
            <a:pPr algn="r">
              <a:lnSpc>
                <a:spcPct val="110000"/>
              </a:lnSpc>
            </a:pPr>
            <a:r>
              <a:rPr lang="en-US" altLang="zh-CN">
                <a:latin typeface="仿宋" charset="0"/>
                <a:ea typeface="仿宋" charset="0"/>
                <a:cs typeface="仿宋" charset="0"/>
              </a:rPr>
              <a:t>2020</a:t>
            </a:r>
            <a:r>
              <a:rPr lang="zh-CN" altLang="en-US">
                <a:latin typeface="仿宋" charset="0"/>
                <a:ea typeface="仿宋" charset="0"/>
                <a:cs typeface="仿宋" charset="0"/>
              </a:rPr>
              <a:t>全国</a:t>
            </a:r>
            <a:r>
              <a:rPr lang="en-US" altLang="zh-CN">
                <a:latin typeface="仿宋" charset="0"/>
                <a:ea typeface="仿宋" charset="0"/>
                <a:cs typeface="仿宋" charset="0"/>
              </a:rPr>
              <a:t>1</a:t>
            </a:r>
            <a:r>
              <a:rPr lang="zh-CN" altLang="en-US">
                <a:latin typeface="仿宋" charset="0"/>
                <a:ea typeface="仿宋" charset="0"/>
                <a:cs typeface="仿宋" charset="0"/>
              </a:rPr>
              <a:t>卷</a:t>
            </a:r>
            <a:r>
              <a:rPr lang="en-US" altLang="zh-CN">
                <a:latin typeface="仿宋" charset="0"/>
                <a:ea typeface="仿宋" charset="0"/>
                <a:cs typeface="仿宋" charset="0"/>
              </a:rPr>
              <a:t>·</a:t>
            </a:r>
            <a:r>
              <a:rPr lang="zh-CN" altLang="en-US">
                <a:latin typeface="仿宋" charset="0"/>
                <a:ea typeface="仿宋" charset="0"/>
                <a:cs typeface="仿宋" charset="0"/>
              </a:rPr>
              <a:t>《苏轼传》</a:t>
            </a:r>
            <a:endParaRPr lang="zh-CN" altLang="en-US">
              <a:latin typeface="仿宋" charset="0"/>
              <a:ea typeface="仿宋" charset="0"/>
              <a:cs typeface="仿宋" charset="0"/>
            </a:endParaRPr>
          </a:p>
          <a:p>
            <a:pPr algn="l">
              <a:lnSpc>
                <a:spcPct val="110000"/>
              </a:lnSpc>
            </a:pPr>
            <a:r>
              <a:rPr lang="zh-CN" altLang="en-US">
                <a:solidFill>
                  <a:schemeClr val="tx1"/>
                </a:solidFill>
                <a:latin typeface="仿宋" charset="0"/>
                <a:ea typeface="仿宋" charset="0"/>
                <a:cs typeface="仿宋" charset="0"/>
                <a:sym typeface="+mn-ea"/>
              </a:rPr>
              <a:t>开封逻卒夜迹盗</a:t>
            </a:r>
            <a:r>
              <a:rPr lang="zh-CN" altLang="en-US">
                <a:solidFill>
                  <a:srgbClr val="FF0000"/>
                </a:solidFill>
                <a:latin typeface="仿宋" charset="0"/>
                <a:ea typeface="仿宋" charset="0"/>
                <a:cs typeface="仿宋" charset="0"/>
                <a:sym typeface="+mn-ea"/>
              </a:rPr>
              <a:t>/</a:t>
            </a:r>
            <a:r>
              <a:rPr lang="zh-CN" altLang="en-US">
                <a:solidFill>
                  <a:schemeClr val="tx1"/>
                </a:solidFill>
                <a:latin typeface="仿宋" charset="0"/>
                <a:ea typeface="仿宋" charset="0"/>
                <a:cs typeface="仿宋" charset="0"/>
                <a:sym typeface="+mn-ea"/>
              </a:rPr>
              <a:t>盗脱去</a:t>
            </a:r>
            <a:r>
              <a:rPr lang="zh-CN" altLang="en-US">
                <a:solidFill>
                  <a:srgbClr val="FF0000"/>
                </a:solidFill>
                <a:latin typeface="仿宋" charset="0"/>
                <a:ea typeface="仿宋" charset="0"/>
                <a:cs typeface="仿宋" charset="0"/>
                <a:sym typeface="+mn-ea"/>
              </a:rPr>
              <a:t>/</a:t>
            </a:r>
            <a:r>
              <a:rPr lang="zh-CN" altLang="en-US">
                <a:solidFill>
                  <a:schemeClr val="tx1"/>
                </a:solidFill>
                <a:latin typeface="仿宋" charset="0"/>
                <a:ea typeface="仿宋" charset="0"/>
                <a:cs typeface="仿宋" charset="0"/>
                <a:sym typeface="+mn-ea"/>
              </a:rPr>
              <a:t>民有惊出与卒遇</a:t>
            </a:r>
            <a:r>
              <a:rPr lang="zh-CN" altLang="en-US">
                <a:solidFill>
                  <a:srgbClr val="FF0000"/>
                </a:solidFill>
                <a:latin typeface="仿宋" charset="0"/>
                <a:ea typeface="仿宋" charset="0"/>
                <a:cs typeface="仿宋" charset="0"/>
                <a:sym typeface="+mn-ea"/>
              </a:rPr>
              <a:t>/</a:t>
            </a:r>
            <a:r>
              <a:rPr lang="zh-CN" altLang="en-US">
                <a:solidFill>
                  <a:schemeClr val="tx1"/>
                </a:solidFill>
                <a:latin typeface="仿宋" charset="0"/>
                <a:ea typeface="仿宋" charset="0"/>
                <a:cs typeface="仿宋" charset="0"/>
                <a:sym typeface="+mn-ea"/>
              </a:rPr>
              <a:t>缚以为盗</a:t>
            </a:r>
            <a:r>
              <a:rPr lang="zh-CN" altLang="en-US">
                <a:solidFill>
                  <a:srgbClr val="FF0000"/>
                </a:solidFill>
                <a:latin typeface="仿宋" charset="0"/>
                <a:ea typeface="仿宋" charset="0"/>
                <a:cs typeface="仿宋" charset="0"/>
                <a:sym typeface="+mn-ea"/>
              </a:rPr>
              <a:t>/</a:t>
            </a:r>
            <a:r>
              <a:rPr lang="zh-CN" altLang="en-US">
                <a:solidFill>
                  <a:schemeClr val="tx1"/>
                </a:solidFill>
                <a:latin typeface="仿宋" charset="0"/>
                <a:ea typeface="仿宋" charset="0"/>
                <a:cs typeface="仿宋" charset="0"/>
                <a:sym typeface="+mn-ea"/>
              </a:rPr>
              <a:t>民讼诸府</a:t>
            </a:r>
            <a:r>
              <a:rPr lang="zh-CN" altLang="en-US">
                <a:solidFill>
                  <a:srgbClr val="FF0000"/>
                </a:solidFill>
                <a:latin typeface="仿宋" charset="0"/>
                <a:ea typeface="仿宋" charset="0"/>
                <a:cs typeface="仿宋" charset="0"/>
                <a:sym typeface="+mn-ea"/>
              </a:rPr>
              <a:t>/</a:t>
            </a:r>
            <a:r>
              <a:rPr lang="zh-CN" altLang="en-US">
                <a:solidFill>
                  <a:schemeClr val="tx1"/>
                </a:solidFill>
                <a:latin typeface="仿宋" charset="0"/>
                <a:ea typeface="仿宋" charset="0"/>
                <a:cs typeface="仿宋" charset="0"/>
                <a:sym typeface="+mn-ea"/>
              </a:rPr>
              <a:t>不胜考掠之惨</a:t>
            </a:r>
            <a:r>
              <a:rPr lang="zh-CN" altLang="en-US">
                <a:solidFill>
                  <a:srgbClr val="FF0000"/>
                </a:solidFill>
                <a:latin typeface="仿宋" charset="0"/>
                <a:ea typeface="仿宋" charset="0"/>
                <a:cs typeface="仿宋" charset="0"/>
                <a:sym typeface="+mn-ea"/>
              </a:rPr>
              <a:t>/</a:t>
            </a:r>
            <a:r>
              <a:rPr lang="zh-CN" altLang="en-US">
                <a:solidFill>
                  <a:schemeClr val="tx1"/>
                </a:solidFill>
                <a:latin typeface="仿宋" charset="0"/>
                <a:ea typeface="仿宋" charset="0"/>
                <a:cs typeface="仿宋" charset="0"/>
                <a:sym typeface="+mn-ea"/>
              </a:rPr>
              <a:t>遂诬服</a:t>
            </a:r>
            <a:r>
              <a:rPr lang="zh-CN" altLang="en-US">
                <a:solidFill>
                  <a:srgbClr val="FF0000"/>
                </a:solidFill>
                <a:latin typeface="仿宋" charset="0"/>
                <a:ea typeface="仿宋" charset="0"/>
                <a:cs typeface="仿宋" charset="0"/>
                <a:sym typeface="+mn-ea"/>
              </a:rPr>
              <a:t>/</a:t>
            </a:r>
            <a:r>
              <a:rPr lang="zh-CN" altLang="en-US">
                <a:solidFill>
                  <a:schemeClr val="tx1"/>
                </a:solidFill>
                <a:latin typeface="仿宋" charset="0"/>
                <a:ea typeface="仿宋" charset="0"/>
                <a:cs typeface="仿宋" charset="0"/>
                <a:sym typeface="+mn-ea"/>
              </a:rPr>
              <a:t>安中廉知之</a:t>
            </a:r>
            <a:r>
              <a:rPr lang="zh-CN" altLang="en-US">
                <a:solidFill>
                  <a:srgbClr val="FF0000"/>
                </a:solidFill>
                <a:latin typeface="仿宋" charset="0"/>
                <a:ea typeface="仿宋" charset="0"/>
                <a:cs typeface="仿宋" charset="0"/>
                <a:sym typeface="+mn-ea"/>
              </a:rPr>
              <a:t>/</a:t>
            </a:r>
            <a:r>
              <a:rPr lang="zh-CN" altLang="en-US">
                <a:solidFill>
                  <a:schemeClr val="tx1"/>
                </a:solidFill>
                <a:latin typeface="仿宋" charset="0"/>
                <a:ea typeface="仿宋" charset="0"/>
                <a:cs typeface="仿宋" charset="0"/>
                <a:sym typeface="+mn-ea"/>
              </a:rPr>
              <a:t>按得冤状</a:t>
            </a:r>
            <a:r>
              <a:rPr lang="zh-CN" altLang="en-US">
                <a:solidFill>
                  <a:srgbClr val="FF0000"/>
                </a:solidFill>
                <a:latin typeface="仿宋" charset="0"/>
                <a:ea typeface="仿宋" charset="0"/>
                <a:cs typeface="仿宋" charset="0"/>
                <a:sym typeface="+mn-ea"/>
              </a:rPr>
              <a:t>/</a:t>
            </a:r>
            <a:r>
              <a:rPr lang="zh-CN" altLang="en-US">
                <a:solidFill>
                  <a:schemeClr val="tx1"/>
                </a:solidFill>
                <a:latin typeface="仿宋" charset="0"/>
                <a:ea typeface="仿宋" charset="0"/>
                <a:cs typeface="仿宋" charset="0"/>
                <a:sym typeface="+mn-ea"/>
              </a:rPr>
              <a:t>即出民</a:t>
            </a:r>
            <a:r>
              <a:rPr lang="zh-CN" altLang="en-US">
                <a:solidFill>
                  <a:srgbClr val="FF0000"/>
                </a:solidFill>
                <a:latin typeface="仿宋" charset="0"/>
                <a:ea typeface="仿宋" charset="0"/>
                <a:cs typeface="仿宋" charset="0"/>
                <a:sym typeface="+mn-ea"/>
              </a:rPr>
              <a:t>/</a:t>
            </a:r>
            <a:r>
              <a:rPr lang="zh-CN" altLang="en-US">
                <a:solidFill>
                  <a:schemeClr val="tx1"/>
                </a:solidFill>
                <a:latin typeface="仿宋" charset="0"/>
                <a:ea typeface="仿宋" charset="0"/>
                <a:cs typeface="仿宋" charset="0"/>
                <a:sym typeface="+mn-ea"/>
              </a:rPr>
              <a:t>抵吏罪</a:t>
            </a:r>
            <a:r>
              <a:rPr lang="zh-CN" altLang="en-US">
                <a:solidFill>
                  <a:srgbClr val="FF0000"/>
                </a:solidFill>
                <a:latin typeface="仿宋" charset="0"/>
                <a:ea typeface="仿宋" charset="0"/>
                <a:cs typeface="仿宋" charset="0"/>
                <a:sym typeface="+mn-ea"/>
              </a:rPr>
              <a:t>/</a:t>
            </a:r>
            <a:endParaRPr lang="en-US" altLang="zh-CN">
              <a:solidFill>
                <a:schemeClr val="tx1"/>
              </a:solidFill>
              <a:latin typeface="仿宋" charset="0"/>
              <a:ea typeface="仿宋" charset="0"/>
              <a:cs typeface="仿宋" charset="0"/>
            </a:endParaRPr>
          </a:p>
          <a:p>
            <a:pPr algn="r">
              <a:lnSpc>
                <a:spcPct val="110000"/>
              </a:lnSpc>
            </a:pPr>
            <a:r>
              <a:rPr lang="en-US" altLang="zh-CN">
                <a:solidFill>
                  <a:schemeClr val="tx1"/>
                </a:solidFill>
                <a:latin typeface="仿宋" charset="0"/>
                <a:ea typeface="仿宋" charset="0"/>
                <a:cs typeface="仿宋" charset="0"/>
              </a:rPr>
              <a:t>202</a:t>
            </a:r>
            <a:r>
              <a:rPr lang="en-US" altLang="zh-CN">
                <a:latin typeface="仿宋" charset="0"/>
                <a:ea typeface="仿宋" charset="0"/>
                <a:cs typeface="仿宋" charset="0"/>
              </a:rPr>
              <a:t>0</a:t>
            </a:r>
            <a:r>
              <a:rPr lang="zh-CN" altLang="en-US">
                <a:latin typeface="仿宋" charset="0"/>
                <a:ea typeface="仿宋" charset="0"/>
                <a:cs typeface="仿宋" charset="0"/>
              </a:rPr>
              <a:t>全国</a:t>
            </a:r>
            <a:r>
              <a:rPr lang="en-US" altLang="zh-CN">
                <a:latin typeface="仿宋" charset="0"/>
                <a:ea typeface="仿宋" charset="0"/>
                <a:cs typeface="仿宋" charset="0"/>
              </a:rPr>
              <a:t>2</a:t>
            </a:r>
            <a:r>
              <a:rPr lang="zh-CN" altLang="en-US">
                <a:latin typeface="仿宋" charset="0"/>
                <a:ea typeface="仿宋" charset="0"/>
                <a:cs typeface="仿宋" charset="0"/>
              </a:rPr>
              <a:t>卷</a:t>
            </a:r>
            <a:r>
              <a:rPr lang="en-US" altLang="zh-CN">
                <a:latin typeface="仿宋" charset="0"/>
                <a:ea typeface="仿宋" charset="0"/>
                <a:cs typeface="仿宋" charset="0"/>
              </a:rPr>
              <a:t>·</a:t>
            </a:r>
            <a:r>
              <a:rPr lang="zh-CN" altLang="en-US">
                <a:latin typeface="仿宋" charset="0"/>
                <a:ea typeface="仿宋" charset="0"/>
                <a:cs typeface="仿宋" charset="0"/>
              </a:rPr>
              <a:t>《王安中传》</a:t>
            </a:r>
            <a:endParaRPr lang="zh-CN" altLang="en-US">
              <a:latin typeface="仿宋" charset="0"/>
              <a:ea typeface="仿宋" charset="0"/>
              <a:cs typeface="仿宋" charset="0"/>
            </a:endParaRPr>
          </a:p>
          <a:p>
            <a:pPr algn="l">
              <a:lnSpc>
                <a:spcPct val="110000"/>
              </a:lnSpc>
            </a:pPr>
            <a:r>
              <a:rPr lang="zh-CN" altLang="en-US">
                <a:latin typeface="仿宋" charset="0"/>
                <a:ea typeface="仿宋" charset="0"/>
                <a:cs typeface="仿宋" charset="0"/>
                <a:sym typeface="+mn-ea"/>
              </a:rPr>
              <a:t>答曰</a:t>
            </a:r>
            <a:r>
              <a:rPr lang="zh-CN" altLang="en-US">
                <a:solidFill>
                  <a:srgbClr val="FF0000"/>
                </a:solidFill>
                <a:latin typeface="仿宋" charset="0"/>
                <a:ea typeface="仿宋" charset="0"/>
                <a:cs typeface="仿宋" charset="0"/>
                <a:sym typeface="+mn-ea"/>
              </a:rPr>
              <a:t>/</a:t>
            </a:r>
            <a:r>
              <a:rPr lang="zh-CN" altLang="en-US">
                <a:latin typeface="仿宋" charset="0"/>
                <a:ea typeface="仿宋" charset="0"/>
                <a:cs typeface="仿宋" charset="0"/>
                <a:sym typeface="+mn-ea"/>
              </a:rPr>
              <a:t>中兴以来</a:t>
            </a:r>
            <a:r>
              <a:rPr lang="zh-CN" altLang="en-US">
                <a:solidFill>
                  <a:srgbClr val="FF0000"/>
                </a:solidFill>
                <a:latin typeface="仿宋" charset="0"/>
                <a:ea typeface="仿宋" charset="0"/>
                <a:cs typeface="仿宋" charset="0"/>
                <a:sym typeface="+mn-ea"/>
              </a:rPr>
              <a:t>/</a:t>
            </a:r>
            <a:r>
              <a:rPr lang="zh-CN" altLang="en-US">
                <a:latin typeface="仿宋" charset="0"/>
                <a:ea typeface="仿宋" charset="0"/>
                <a:cs typeface="仿宋" charset="0"/>
                <a:sym typeface="+mn-ea"/>
              </a:rPr>
              <a:t>郊祀往往有赦</a:t>
            </a:r>
            <a:r>
              <a:rPr lang="zh-CN" altLang="en-US">
                <a:solidFill>
                  <a:srgbClr val="FF0000"/>
                </a:solidFill>
                <a:latin typeface="仿宋" charset="0"/>
                <a:ea typeface="仿宋" charset="0"/>
                <a:cs typeface="仿宋" charset="0"/>
                <a:sym typeface="+mn-ea"/>
              </a:rPr>
              <a:t>/</a:t>
            </a:r>
            <a:r>
              <a:rPr lang="zh-CN" altLang="en-US">
                <a:latin typeface="仿宋" charset="0"/>
                <a:ea typeface="仿宋" charset="0"/>
                <a:cs typeface="仿宋" charset="0"/>
                <a:sym typeface="+mn-ea"/>
              </a:rPr>
              <a:t>愚意尝谓非宜</a:t>
            </a:r>
            <a:r>
              <a:rPr lang="zh-CN" altLang="en-US">
                <a:solidFill>
                  <a:srgbClr val="FF0000"/>
                </a:solidFill>
                <a:latin typeface="仿宋" charset="0"/>
                <a:ea typeface="仿宋" charset="0"/>
                <a:cs typeface="仿宋" charset="0"/>
                <a:sym typeface="+mn-ea"/>
              </a:rPr>
              <a:t>/</a:t>
            </a:r>
            <a:r>
              <a:rPr lang="zh-CN" altLang="en-US">
                <a:latin typeface="仿宋" charset="0"/>
                <a:ea typeface="仿宋" charset="0"/>
                <a:cs typeface="仿宋" charset="0"/>
                <a:sym typeface="+mn-ea"/>
              </a:rPr>
              <a:t>何者</a:t>
            </a:r>
            <a:r>
              <a:rPr lang="zh-CN" altLang="en-US">
                <a:solidFill>
                  <a:srgbClr val="FF0000"/>
                </a:solidFill>
                <a:latin typeface="仿宋" charset="0"/>
                <a:ea typeface="仿宋" charset="0"/>
                <a:cs typeface="仿宋" charset="0"/>
                <a:sym typeface="+mn-ea"/>
              </a:rPr>
              <a:t>/</a:t>
            </a:r>
            <a:r>
              <a:rPr lang="zh-CN" altLang="en-US">
                <a:latin typeface="仿宋" charset="0"/>
                <a:ea typeface="仿宋" charset="0"/>
                <a:cs typeface="仿宋" charset="0"/>
                <a:sym typeface="+mn-ea"/>
              </a:rPr>
              <a:t>黎庶不达其意</a:t>
            </a:r>
            <a:r>
              <a:rPr lang="zh-CN" altLang="en-US">
                <a:solidFill>
                  <a:srgbClr val="FF0000"/>
                </a:solidFill>
                <a:latin typeface="仿宋" charset="0"/>
                <a:ea typeface="仿宋" charset="0"/>
                <a:cs typeface="仿宋" charset="0"/>
                <a:sym typeface="+mn-ea"/>
              </a:rPr>
              <a:t>/</a:t>
            </a:r>
            <a:r>
              <a:rPr lang="zh-CN" altLang="en-US">
                <a:latin typeface="仿宋" charset="0"/>
                <a:ea typeface="仿宋" charset="0"/>
                <a:cs typeface="仿宋" charset="0"/>
                <a:sym typeface="+mn-ea"/>
              </a:rPr>
              <a:t>将谓郊祀必赦</a:t>
            </a:r>
            <a:r>
              <a:rPr lang="zh-CN" altLang="en-US">
                <a:solidFill>
                  <a:srgbClr val="FF0000"/>
                </a:solidFill>
                <a:latin typeface="仿宋" charset="0"/>
                <a:ea typeface="仿宋" charset="0"/>
                <a:cs typeface="仿宋" charset="0"/>
                <a:sym typeface="+mn-ea"/>
              </a:rPr>
              <a:t>/</a:t>
            </a:r>
            <a:r>
              <a:rPr lang="zh-CN" altLang="en-US">
                <a:latin typeface="仿宋" charset="0"/>
                <a:ea typeface="仿宋" charset="0"/>
                <a:cs typeface="仿宋" charset="0"/>
                <a:sym typeface="+mn-ea"/>
              </a:rPr>
              <a:t>至此时</a:t>
            </a:r>
            <a:r>
              <a:rPr lang="zh-CN" altLang="en-US">
                <a:solidFill>
                  <a:srgbClr val="FF0000"/>
                </a:solidFill>
                <a:latin typeface="仿宋" charset="0"/>
                <a:ea typeface="仿宋" charset="0"/>
                <a:cs typeface="仿宋" charset="0"/>
                <a:sym typeface="+mn-ea"/>
              </a:rPr>
              <a:t>/</a:t>
            </a:r>
            <a:r>
              <a:rPr lang="zh-CN" altLang="en-US">
                <a:latin typeface="仿宋" charset="0"/>
                <a:ea typeface="仿宋" charset="0"/>
                <a:cs typeface="仿宋" charset="0"/>
                <a:sym typeface="+mn-ea"/>
              </a:rPr>
              <a:t>凶愚之辈复生心于侥幸矣</a:t>
            </a:r>
            <a:r>
              <a:rPr lang="zh-CN" altLang="en-US">
                <a:solidFill>
                  <a:srgbClr val="FF0000"/>
                </a:solidFill>
                <a:latin typeface="仿宋" charset="0"/>
                <a:ea typeface="仿宋" charset="0"/>
                <a:cs typeface="仿宋" charset="0"/>
                <a:sym typeface="+mn-ea"/>
              </a:rPr>
              <a:t>/</a:t>
            </a:r>
            <a:r>
              <a:rPr lang="zh-CN" altLang="en-US">
                <a:latin typeface="仿宋" charset="0"/>
                <a:ea typeface="仿宋" charset="0"/>
                <a:cs typeface="仿宋" charset="0"/>
                <a:sym typeface="+mn-ea"/>
              </a:rPr>
              <a:t>遂从之</a:t>
            </a:r>
            <a:r>
              <a:rPr lang="zh-CN" altLang="en-US">
                <a:solidFill>
                  <a:srgbClr val="FF0000"/>
                </a:solidFill>
                <a:latin typeface="仿宋" charset="0"/>
                <a:ea typeface="仿宋" charset="0"/>
                <a:cs typeface="仿宋" charset="0"/>
                <a:sym typeface="+mn-ea"/>
              </a:rPr>
              <a:t>/</a:t>
            </a:r>
            <a:endParaRPr lang="zh-CN" altLang="en-US">
              <a:latin typeface="仿宋" charset="0"/>
              <a:ea typeface="仿宋" charset="0"/>
              <a:cs typeface="仿宋" charset="0"/>
            </a:endParaRPr>
          </a:p>
          <a:p>
            <a:pPr algn="r">
              <a:lnSpc>
                <a:spcPct val="110000"/>
              </a:lnSpc>
            </a:pPr>
            <a:r>
              <a:rPr lang="en-US" altLang="zh-CN">
                <a:latin typeface="仿宋" charset="0"/>
                <a:ea typeface="仿宋" charset="0"/>
                <a:cs typeface="仿宋" charset="0"/>
              </a:rPr>
              <a:t>2020</a:t>
            </a:r>
            <a:r>
              <a:rPr lang="zh-CN" altLang="en-US">
                <a:latin typeface="仿宋" charset="0"/>
                <a:ea typeface="仿宋" charset="0"/>
                <a:cs typeface="仿宋" charset="0"/>
              </a:rPr>
              <a:t>全国</a:t>
            </a:r>
            <a:r>
              <a:rPr lang="en-US" altLang="zh-CN">
                <a:latin typeface="仿宋" charset="0"/>
                <a:ea typeface="仿宋" charset="0"/>
                <a:cs typeface="仿宋" charset="0"/>
              </a:rPr>
              <a:t>3</a:t>
            </a:r>
            <a:r>
              <a:rPr lang="zh-CN" altLang="en-US">
                <a:latin typeface="仿宋" charset="0"/>
                <a:ea typeface="仿宋" charset="0"/>
                <a:cs typeface="仿宋" charset="0"/>
              </a:rPr>
              <a:t>卷</a:t>
            </a:r>
            <a:r>
              <a:rPr lang="en-US" altLang="zh-CN">
                <a:latin typeface="仿宋" charset="0"/>
                <a:ea typeface="仿宋" charset="0"/>
                <a:cs typeface="仿宋" charset="0"/>
              </a:rPr>
              <a:t>·</a:t>
            </a:r>
            <a:r>
              <a:rPr lang="zh-CN" altLang="en-US">
                <a:latin typeface="仿宋" charset="0"/>
                <a:ea typeface="仿宋" charset="0"/>
                <a:cs typeface="仿宋" charset="0"/>
              </a:rPr>
              <a:t>《王彪之卷》</a:t>
            </a:r>
            <a:endParaRPr lang="zh-CN" altLang="en-US">
              <a:latin typeface="仿宋" charset="0"/>
              <a:ea typeface="仿宋" charset="0"/>
              <a:cs typeface="仿宋"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ctr"/>
            <a:r>
              <a:rPr lang="zh-CN" altLang="en-US">
                <a:solidFill>
                  <a:srgbClr val="FF0000"/>
                </a:solidFill>
                <a:highlight>
                  <a:srgbClr val="FFFF00"/>
                </a:highlight>
              </a:rPr>
              <a:t>考点分析与总结</a:t>
            </a:r>
            <a:endParaRPr lang="zh-CN" altLang="en-US">
              <a:solidFill>
                <a:srgbClr val="FF0000"/>
              </a:solidFill>
              <a:highlight>
                <a:srgbClr val="FFFF00"/>
              </a:highlight>
            </a:endParaRPr>
          </a:p>
        </p:txBody>
      </p:sp>
      <p:sp>
        <p:nvSpPr>
          <p:cNvPr id="3" name="内容占位符 2"/>
          <p:cNvSpPr>
            <a:spLocks noGrp="1"/>
          </p:cNvSpPr>
          <p:nvPr>
            <p:ph idx="1"/>
          </p:nvPr>
        </p:nvSpPr>
        <p:spPr>
          <a:xfrm>
            <a:off x="838200" y="1825625"/>
            <a:ext cx="10515600" cy="3348355"/>
          </a:xfrm>
        </p:spPr>
        <p:txBody>
          <a:bodyPr/>
          <a:p>
            <a:pPr>
              <a:lnSpc>
                <a:spcPct val="170000"/>
              </a:lnSpc>
            </a:pPr>
            <a:r>
              <a:rPr lang="en-US" altLang="zh-CN"/>
              <a:t>1</a:t>
            </a:r>
            <a:r>
              <a:rPr lang="zh-CN" altLang="en-US"/>
              <a:t>、完成四套</a:t>
            </a:r>
            <a:r>
              <a:rPr lang="en-US" altLang="zh-CN"/>
              <a:t>2020</a:t>
            </a:r>
            <a:r>
              <a:rPr lang="zh-CN" altLang="en-US"/>
              <a:t>年高考文言文断句题并订正</a:t>
            </a:r>
            <a:endParaRPr lang="zh-CN" altLang="en-US"/>
          </a:p>
          <a:p>
            <a:pPr>
              <a:lnSpc>
                <a:spcPct val="170000"/>
              </a:lnSpc>
            </a:pPr>
            <a:r>
              <a:rPr lang="en-US" altLang="zh-CN"/>
              <a:t>2</a:t>
            </a:r>
            <a:r>
              <a:rPr lang="zh-CN" altLang="en-US"/>
              <a:t>、罗列四篇高考文言文断句题出题共性</a:t>
            </a:r>
            <a:endParaRPr lang="zh-CN" altLang="en-US"/>
          </a:p>
          <a:p>
            <a:pPr>
              <a:lnSpc>
                <a:spcPct val="170000"/>
              </a:lnSpc>
            </a:pPr>
            <a:r>
              <a:rPr lang="en-US" altLang="zh-CN"/>
              <a:t>3</a:t>
            </a:r>
            <a:r>
              <a:rPr lang="zh-CN" altLang="en-US"/>
              <a:t>、总结在做题过程中造成断句错误的原因。</a:t>
            </a:r>
            <a:endParaRPr lang="zh-CN"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ctr"/>
            <a:r>
              <a:rPr lang="en-US" altLang="zh-CN" sz="3200">
                <a:solidFill>
                  <a:srgbClr val="FF0000"/>
                </a:solidFill>
                <a:latin typeface="华文楷体" panose="02010600040101010101" charset="-122"/>
                <a:ea typeface="华文楷体" panose="02010600040101010101" charset="-122"/>
                <a:cs typeface="华文楷体" panose="02010600040101010101" charset="-122"/>
                <a:sym typeface="+mn-ea"/>
              </a:rPr>
              <a:t>2020</a:t>
            </a:r>
            <a:r>
              <a:rPr lang="zh-CN" altLang="en-US" sz="3200">
                <a:solidFill>
                  <a:srgbClr val="FF0000"/>
                </a:solidFill>
                <a:latin typeface="华文楷体" panose="02010600040101010101" charset="-122"/>
                <a:ea typeface="华文楷体" panose="02010600040101010101" charset="-122"/>
                <a:cs typeface="华文楷体" panose="02010600040101010101" charset="-122"/>
                <a:sym typeface="+mn-ea"/>
              </a:rPr>
              <a:t>山东卷</a:t>
            </a:r>
            <a:r>
              <a:rPr lang="en-US" altLang="zh-CN" sz="3200">
                <a:solidFill>
                  <a:srgbClr val="FF0000"/>
                </a:solidFill>
                <a:latin typeface="华文楷体" panose="02010600040101010101" charset="-122"/>
                <a:ea typeface="华文楷体" panose="02010600040101010101" charset="-122"/>
                <a:cs typeface="华文楷体" panose="02010600040101010101" charset="-122"/>
                <a:sym typeface="+mn-ea"/>
              </a:rPr>
              <a:t>·</a:t>
            </a:r>
            <a:r>
              <a:rPr lang="zh-CN" altLang="en-US" sz="3200">
                <a:solidFill>
                  <a:srgbClr val="FF0000"/>
                </a:solidFill>
                <a:latin typeface="华文楷体" panose="02010600040101010101" charset="-122"/>
                <a:ea typeface="华文楷体" panose="02010600040101010101" charset="-122"/>
                <a:cs typeface="华文楷体" panose="02010600040101010101" charset="-122"/>
                <a:sym typeface="+mn-ea"/>
              </a:rPr>
              <a:t>《左光斗传》</a:t>
            </a:r>
            <a:endParaRPr lang="zh-CN" altLang="en-US" sz="3200">
              <a:solidFill>
                <a:srgbClr val="FF0000"/>
              </a:solidFill>
              <a:latin typeface="华文楷体" panose="02010600040101010101" charset="-122"/>
              <a:ea typeface="华文楷体" panose="02010600040101010101" charset="-122"/>
              <a:cs typeface="华文楷体" panose="02010600040101010101" charset="-122"/>
              <a:sym typeface="+mn-ea"/>
            </a:endParaRPr>
          </a:p>
        </p:txBody>
      </p:sp>
      <p:sp>
        <p:nvSpPr>
          <p:cNvPr id="3" name="内容占位符 2"/>
          <p:cNvSpPr>
            <a:spLocks noGrp="1"/>
          </p:cNvSpPr>
          <p:nvPr>
            <p:ph idx="1"/>
          </p:nvPr>
        </p:nvSpPr>
        <p:spPr>
          <a:xfrm>
            <a:off x="164465" y="1529080"/>
            <a:ext cx="11896725" cy="5173980"/>
          </a:xfrm>
        </p:spPr>
        <p:txBody>
          <a:bodyPr>
            <a:normAutofit fontScale="90000"/>
          </a:bodyPr>
          <a:p>
            <a:pPr>
              <a:lnSpc>
                <a:spcPct val="130000"/>
              </a:lnSpc>
            </a:pPr>
            <a:r>
              <a:rPr lang="zh-CN" altLang="en-US"/>
              <a:t>10. 下列对文中画波浪线部分的断句，正确的一项是（    ）</a:t>
            </a:r>
            <a:endParaRPr lang="zh-CN" altLang="en-US"/>
          </a:p>
          <a:p>
            <a:pPr>
              <a:lnSpc>
                <a:spcPct val="130000"/>
              </a:lnSpc>
            </a:pPr>
            <a:r>
              <a:rPr lang="zh-CN" altLang="en-US"/>
              <a:t>A. 及忠贤逐南星/攀龙/大中/次将及涟/光斗/光斗愤甚/</a:t>
            </a:r>
            <a:r>
              <a:rPr lang="zh-CN" altLang="en-US">
                <a:highlight>
                  <a:srgbClr val="FFFF00"/>
                </a:highlight>
              </a:rPr>
              <a:t>草奏劾忠贤/及魏广微三十二斩罪</a:t>
            </a:r>
            <a:r>
              <a:rPr lang="zh-CN" altLang="en-US"/>
              <a:t>/拟十一月二日上之/先遣妻子南还/</a:t>
            </a:r>
            <a:endParaRPr lang="zh-CN" altLang="en-US"/>
          </a:p>
          <a:p>
            <a:pPr>
              <a:lnSpc>
                <a:spcPct val="130000"/>
              </a:lnSpc>
            </a:pPr>
            <a:r>
              <a:rPr lang="zh-CN" altLang="en-US">
                <a:solidFill>
                  <a:srgbClr val="FF0000"/>
                </a:solidFill>
              </a:rPr>
              <a:t>B. 及忠贤逐南星/攀龙/大中/次将及涟/光斗/光斗愤甚/草奏劾忠贤及魏广微三十二斩罪/拟十一月二日上之/先遣妻子南还/</a:t>
            </a:r>
            <a:endParaRPr lang="zh-CN" altLang="en-US">
              <a:solidFill>
                <a:srgbClr val="FF0000"/>
              </a:solidFill>
            </a:endParaRPr>
          </a:p>
          <a:p>
            <a:pPr>
              <a:lnSpc>
                <a:spcPct val="130000"/>
              </a:lnSpc>
            </a:pPr>
            <a:r>
              <a:rPr lang="zh-CN" altLang="en-US"/>
              <a:t>C. 及忠贤逐南星/攀龙/大中/次将及涟/光斗/光斗愤甚/</a:t>
            </a:r>
            <a:r>
              <a:rPr lang="zh-CN" altLang="en-US">
                <a:highlight>
                  <a:srgbClr val="FFFF00"/>
                </a:highlight>
              </a:rPr>
              <a:t>草奏劾忠贤/及魏广微三十二斩罪</a:t>
            </a:r>
            <a:r>
              <a:rPr lang="zh-CN" altLang="en-US"/>
              <a:t>/拟十一月二日/</a:t>
            </a:r>
            <a:r>
              <a:rPr lang="zh-CN" altLang="en-US">
                <a:highlight>
                  <a:srgbClr val="FFFF00"/>
                </a:highlight>
              </a:rPr>
              <a:t>上之先遣妻子南还</a:t>
            </a:r>
            <a:r>
              <a:rPr lang="zh-CN" altLang="en-US"/>
              <a:t>/</a:t>
            </a:r>
            <a:endParaRPr lang="zh-CN" altLang="en-US"/>
          </a:p>
          <a:p>
            <a:pPr>
              <a:lnSpc>
                <a:spcPct val="130000"/>
              </a:lnSpc>
            </a:pPr>
            <a:r>
              <a:rPr lang="zh-CN" altLang="en-US"/>
              <a:t>D. 及忠贤逐南星/攀龙/大中/次将及涟/光斗/光斗愤甚/草奏劾忠贤及魏广微三十二斩罪/拟十一月二日/</a:t>
            </a:r>
            <a:r>
              <a:rPr lang="zh-CN" altLang="en-US">
                <a:highlight>
                  <a:srgbClr val="FFFF00"/>
                </a:highlight>
              </a:rPr>
              <a:t>上之先遣妻子南还</a:t>
            </a:r>
            <a:r>
              <a:rPr lang="zh-CN" altLang="en-US"/>
              <a:t>/</a:t>
            </a:r>
            <a:endParaRPr lang="zh-CN"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ctr"/>
            <a:r>
              <a:rPr lang="en-US" altLang="zh-CN" sz="3200">
                <a:solidFill>
                  <a:srgbClr val="FF0000"/>
                </a:solidFill>
                <a:latin typeface="华文楷体" panose="02010600040101010101" charset="-122"/>
                <a:ea typeface="华文楷体" panose="02010600040101010101" charset="-122"/>
                <a:cs typeface="华文楷体" panose="02010600040101010101" charset="-122"/>
                <a:sym typeface="+mn-ea"/>
              </a:rPr>
              <a:t>2020</a:t>
            </a:r>
            <a:r>
              <a:rPr lang="zh-CN" altLang="en-US" sz="3200">
                <a:solidFill>
                  <a:srgbClr val="FF0000"/>
                </a:solidFill>
                <a:latin typeface="华文楷体" panose="02010600040101010101" charset="-122"/>
                <a:ea typeface="华文楷体" panose="02010600040101010101" charset="-122"/>
                <a:cs typeface="华文楷体" panose="02010600040101010101" charset="-122"/>
                <a:sym typeface="+mn-ea"/>
              </a:rPr>
              <a:t>全国</a:t>
            </a:r>
            <a:r>
              <a:rPr lang="en-US" altLang="zh-CN" sz="3200">
                <a:solidFill>
                  <a:srgbClr val="FF0000"/>
                </a:solidFill>
                <a:latin typeface="华文楷体" panose="02010600040101010101" charset="-122"/>
                <a:ea typeface="华文楷体" panose="02010600040101010101" charset="-122"/>
                <a:cs typeface="华文楷体" panose="02010600040101010101" charset="-122"/>
                <a:sym typeface="+mn-ea"/>
              </a:rPr>
              <a:t>1</a:t>
            </a:r>
            <a:r>
              <a:rPr lang="zh-CN" altLang="en-US" sz="3200">
                <a:solidFill>
                  <a:srgbClr val="FF0000"/>
                </a:solidFill>
                <a:latin typeface="华文楷体" panose="02010600040101010101" charset="-122"/>
                <a:ea typeface="华文楷体" panose="02010600040101010101" charset="-122"/>
                <a:cs typeface="华文楷体" panose="02010600040101010101" charset="-122"/>
                <a:sym typeface="+mn-ea"/>
              </a:rPr>
              <a:t>卷</a:t>
            </a:r>
            <a:r>
              <a:rPr lang="en-US" altLang="zh-CN" sz="3200">
                <a:solidFill>
                  <a:srgbClr val="FF0000"/>
                </a:solidFill>
                <a:latin typeface="华文楷体" panose="02010600040101010101" charset="-122"/>
                <a:ea typeface="华文楷体" panose="02010600040101010101" charset="-122"/>
                <a:cs typeface="华文楷体" panose="02010600040101010101" charset="-122"/>
                <a:sym typeface="+mn-ea"/>
              </a:rPr>
              <a:t>·</a:t>
            </a:r>
            <a:r>
              <a:rPr lang="zh-CN" altLang="en-US" sz="3200">
                <a:solidFill>
                  <a:srgbClr val="FF0000"/>
                </a:solidFill>
                <a:latin typeface="华文楷体" panose="02010600040101010101" charset="-122"/>
                <a:ea typeface="华文楷体" panose="02010600040101010101" charset="-122"/>
                <a:cs typeface="华文楷体" panose="02010600040101010101" charset="-122"/>
                <a:sym typeface="+mn-ea"/>
              </a:rPr>
              <a:t>《苏轼传》</a:t>
            </a:r>
            <a:endParaRPr lang="zh-CN" altLang="en-US" sz="3200">
              <a:solidFill>
                <a:srgbClr val="FF0000"/>
              </a:solidFill>
              <a:latin typeface="华文楷体" panose="02010600040101010101" charset="-122"/>
              <a:ea typeface="华文楷体" panose="02010600040101010101" charset="-122"/>
              <a:cs typeface="华文楷体" panose="02010600040101010101" charset="-122"/>
              <a:sym typeface="+mn-ea"/>
            </a:endParaRPr>
          </a:p>
        </p:txBody>
      </p:sp>
      <p:sp>
        <p:nvSpPr>
          <p:cNvPr id="3" name="内容占位符 2"/>
          <p:cNvSpPr>
            <a:spLocks noGrp="1"/>
          </p:cNvSpPr>
          <p:nvPr>
            <p:ph idx="1"/>
          </p:nvPr>
        </p:nvSpPr>
        <p:spPr>
          <a:xfrm>
            <a:off x="378460" y="1825625"/>
            <a:ext cx="11683365" cy="5032375"/>
          </a:xfrm>
        </p:spPr>
        <p:txBody>
          <a:bodyPr>
            <a:normAutofit/>
          </a:bodyPr>
          <a:p>
            <a:pPr>
              <a:lnSpc>
                <a:spcPct val="120000"/>
              </a:lnSpc>
            </a:pPr>
            <a:r>
              <a:rPr lang="zh-CN" altLang="en-US" sz="2400"/>
              <a:t>10.下列对文中画波浪线部分的断句，正确的一项是(3 分)</a:t>
            </a:r>
            <a:endParaRPr lang="zh-CN" altLang="en-US" sz="2400"/>
          </a:p>
          <a:p>
            <a:pPr>
              <a:lnSpc>
                <a:spcPct val="120000"/>
              </a:lnSpc>
            </a:pPr>
            <a:r>
              <a:rPr lang="zh-CN" altLang="en-US" sz="2400">
                <a:solidFill>
                  <a:srgbClr val="FF0000"/>
                </a:solidFill>
              </a:rPr>
              <a:t>A.三年/权知礼部贡举/会大雪苦寒/士坐庭中/噤未能言/轼宽其禁约/使得尽技/巡铺内侍每摧辱举子/且持暖昧单词/诬以为罪/轼尽奏逐之</a:t>
            </a:r>
            <a:r>
              <a:rPr lang="en-US" altLang="zh-CN" sz="2400">
                <a:solidFill>
                  <a:srgbClr val="FF0000"/>
                </a:solidFill>
              </a:rPr>
              <a:t>/</a:t>
            </a:r>
            <a:endParaRPr lang="zh-CN" altLang="en-US" sz="2400">
              <a:solidFill>
                <a:srgbClr val="FF0000"/>
              </a:solidFill>
            </a:endParaRPr>
          </a:p>
          <a:p>
            <a:pPr>
              <a:lnSpc>
                <a:spcPct val="120000"/>
              </a:lnSpc>
            </a:pPr>
            <a:r>
              <a:rPr lang="zh-CN" altLang="en-US" sz="2400"/>
              <a:t>B.三年/权知礼部贡举/会大雪苦寒/</a:t>
            </a:r>
            <a:r>
              <a:rPr lang="zh-CN" altLang="en-US" sz="2400">
                <a:highlight>
                  <a:srgbClr val="FFFF00"/>
                </a:highlight>
              </a:rPr>
              <a:t>士坐庭中噤/未能言轼/</a:t>
            </a:r>
            <a:r>
              <a:rPr lang="zh-CN" altLang="en-US" sz="2400"/>
              <a:t>宽其禁约/使得尽技/巡铺内侍每摧辱举子/且持暖昧单词/诬以为罪/轼尽奏逐之/</a:t>
            </a:r>
            <a:endParaRPr lang="zh-CN" altLang="en-US" sz="2400"/>
          </a:p>
          <a:p>
            <a:pPr>
              <a:lnSpc>
                <a:spcPct val="120000"/>
              </a:lnSpc>
            </a:pPr>
            <a:r>
              <a:rPr lang="zh-CN" altLang="en-US" sz="2400"/>
              <a:t>C.三年/权知礼部贡举/会大雪苦寒/</a:t>
            </a:r>
            <a:r>
              <a:rPr lang="zh-CN" altLang="en-US" sz="2400">
                <a:highlight>
                  <a:srgbClr val="FFFF00"/>
                </a:highlight>
              </a:rPr>
              <a:t>士坐庭中噤/未能言轼</a:t>
            </a:r>
            <a:r>
              <a:rPr lang="zh-CN" altLang="en-US" sz="2400"/>
              <a:t>/宽其禁约/</a:t>
            </a:r>
            <a:r>
              <a:rPr lang="zh-CN" altLang="en-US" sz="2400">
                <a:highlight>
                  <a:srgbClr val="FFFF00"/>
                </a:highlight>
              </a:rPr>
              <a:t>使得尽技巡铺内侍/每摧辱举子</a:t>
            </a:r>
            <a:r>
              <a:rPr lang="zh-CN" altLang="en-US" sz="2400"/>
              <a:t>/且持暖昧单词/诬以为罪/轼尽奏逐之/</a:t>
            </a:r>
            <a:endParaRPr lang="zh-CN" altLang="en-US" sz="2400"/>
          </a:p>
          <a:p>
            <a:pPr>
              <a:lnSpc>
                <a:spcPct val="120000"/>
              </a:lnSpc>
            </a:pPr>
            <a:r>
              <a:rPr lang="zh-CN" altLang="en-US" sz="2400"/>
              <a:t>D.三年/权知礼部贡举/会大雪苦寒/士坐庭中/噤未能言/轼宽其禁约/</a:t>
            </a:r>
            <a:r>
              <a:rPr lang="zh-CN" altLang="en-US" sz="2400">
                <a:highlight>
                  <a:srgbClr val="FFFF00"/>
                </a:highlight>
              </a:rPr>
              <a:t>使得尽技巡铺内侍/每摧辱举子</a:t>
            </a:r>
            <a:r>
              <a:rPr lang="zh-CN" altLang="en-US" sz="2400"/>
              <a:t>/且持暖昧单词/诬以为罪/轼尽奏逐之/</a:t>
            </a:r>
            <a:endParaRPr lang="zh-CN" altLang="en-US" sz="24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ctr"/>
            <a:r>
              <a:rPr lang="en-US" altLang="zh-CN" sz="3200">
                <a:solidFill>
                  <a:srgbClr val="FF0000"/>
                </a:solidFill>
                <a:latin typeface="华文楷体" panose="02010600040101010101" charset="-122"/>
                <a:ea typeface="华文楷体" panose="02010600040101010101" charset="-122"/>
                <a:cs typeface="华文楷体" panose="02010600040101010101" charset="-122"/>
                <a:sym typeface="+mn-ea"/>
              </a:rPr>
              <a:t>2020</a:t>
            </a:r>
            <a:r>
              <a:rPr lang="zh-CN" altLang="en-US" sz="3200">
                <a:solidFill>
                  <a:srgbClr val="FF0000"/>
                </a:solidFill>
                <a:latin typeface="华文楷体" panose="02010600040101010101" charset="-122"/>
                <a:ea typeface="华文楷体" panose="02010600040101010101" charset="-122"/>
                <a:cs typeface="华文楷体" panose="02010600040101010101" charset="-122"/>
                <a:sym typeface="+mn-ea"/>
              </a:rPr>
              <a:t>全国</a:t>
            </a:r>
            <a:r>
              <a:rPr lang="en-US" altLang="zh-CN" sz="3200">
                <a:solidFill>
                  <a:srgbClr val="FF0000"/>
                </a:solidFill>
                <a:latin typeface="华文楷体" panose="02010600040101010101" charset="-122"/>
                <a:ea typeface="华文楷体" panose="02010600040101010101" charset="-122"/>
                <a:cs typeface="华文楷体" panose="02010600040101010101" charset="-122"/>
                <a:sym typeface="+mn-ea"/>
              </a:rPr>
              <a:t>2</a:t>
            </a:r>
            <a:r>
              <a:rPr lang="zh-CN" altLang="en-US" sz="3200">
                <a:solidFill>
                  <a:srgbClr val="FF0000"/>
                </a:solidFill>
                <a:latin typeface="华文楷体" panose="02010600040101010101" charset="-122"/>
                <a:ea typeface="华文楷体" panose="02010600040101010101" charset="-122"/>
                <a:cs typeface="华文楷体" panose="02010600040101010101" charset="-122"/>
                <a:sym typeface="+mn-ea"/>
              </a:rPr>
              <a:t>卷</a:t>
            </a:r>
            <a:r>
              <a:rPr lang="en-US" altLang="zh-CN" sz="3200">
                <a:solidFill>
                  <a:srgbClr val="FF0000"/>
                </a:solidFill>
                <a:latin typeface="华文楷体" panose="02010600040101010101" charset="-122"/>
                <a:ea typeface="华文楷体" panose="02010600040101010101" charset="-122"/>
                <a:cs typeface="华文楷体" panose="02010600040101010101" charset="-122"/>
                <a:sym typeface="+mn-ea"/>
              </a:rPr>
              <a:t>·</a:t>
            </a:r>
            <a:r>
              <a:rPr lang="zh-CN" altLang="en-US" sz="3200">
                <a:solidFill>
                  <a:srgbClr val="FF0000"/>
                </a:solidFill>
                <a:latin typeface="华文楷体" panose="02010600040101010101" charset="-122"/>
                <a:ea typeface="华文楷体" panose="02010600040101010101" charset="-122"/>
                <a:cs typeface="华文楷体" panose="02010600040101010101" charset="-122"/>
                <a:sym typeface="+mn-ea"/>
              </a:rPr>
              <a:t>《王安中传》</a:t>
            </a:r>
            <a:endParaRPr lang="zh-CN" altLang="en-US" sz="3200">
              <a:solidFill>
                <a:srgbClr val="FF0000"/>
              </a:solidFill>
              <a:latin typeface="华文楷体" panose="02010600040101010101" charset="-122"/>
              <a:ea typeface="华文楷体" panose="02010600040101010101" charset="-122"/>
              <a:cs typeface="华文楷体" panose="02010600040101010101" charset="-122"/>
              <a:sym typeface="+mn-ea"/>
            </a:endParaRPr>
          </a:p>
        </p:txBody>
      </p:sp>
      <p:sp>
        <p:nvSpPr>
          <p:cNvPr id="3" name="内容占位符 2"/>
          <p:cNvSpPr>
            <a:spLocks noGrp="1"/>
          </p:cNvSpPr>
          <p:nvPr>
            <p:ph idx="1"/>
          </p:nvPr>
        </p:nvSpPr>
        <p:spPr>
          <a:xfrm>
            <a:off x="295910" y="1691005"/>
            <a:ext cx="11732895" cy="4880610"/>
          </a:xfrm>
        </p:spPr>
        <p:txBody>
          <a:bodyPr>
            <a:normAutofit lnSpcReduction="10000"/>
          </a:bodyPr>
          <a:p>
            <a:pPr>
              <a:lnSpc>
                <a:spcPct val="130000"/>
              </a:lnSpc>
            </a:pPr>
            <a:r>
              <a:rPr lang="zh-CN" altLang="en-US" sz="2400"/>
              <a:t>1</a:t>
            </a:r>
            <a:r>
              <a:rPr lang="en-US" altLang="zh-CN" sz="2400"/>
              <a:t>0</a:t>
            </a:r>
            <a:r>
              <a:rPr lang="zh-CN" altLang="en-US" sz="2400"/>
              <a:t>. 下列对文中画波浪线部分的断句，正确的一项是（   ）</a:t>
            </a:r>
            <a:endParaRPr lang="zh-CN" altLang="en-US" sz="2400"/>
          </a:p>
          <a:p>
            <a:pPr>
              <a:lnSpc>
                <a:spcPct val="130000"/>
              </a:lnSpc>
            </a:pPr>
            <a:r>
              <a:rPr lang="zh-CN" altLang="en-US" sz="2400">
                <a:solidFill>
                  <a:srgbClr val="FF0000"/>
                </a:solidFill>
              </a:rPr>
              <a:t>A. 开封逻卒夜迹盗/盗脱去/民有惊出与卒遇/缚以为盗/民讼诸府/不胜考掠之惨/遂诬服/安中廉知之/按得冤状/即出民/抵吏罪/</a:t>
            </a:r>
            <a:endParaRPr lang="zh-CN" altLang="en-US" sz="2400">
              <a:solidFill>
                <a:srgbClr val="FF0000"/>
              </a:solidFill>
            </a:endParaRPr>
          </a:p>
          <a:p>
            <a:pPr>
              <a:lnSpc>
                <a:spcPct val="130000"/>
              </a:lnSpc>
            </a:pPr>
            <a:r>
              <a:rPr lang="zh-CN" altLang="en-US" sz="2400"/>
              <a:t>B. 开封逻卒夜迹盗/盗脱去/民有惊出与卒遇/缚以为盗/</a:t>
            </a:r>
            <a:r>
              <a:rPr lang="zh-CN" altLang="en-US" sz="2400">
                <a:highlight>
                  <a:srgbClr val="FFFF00"/>
                </a:highlight>
              </a:rPr>
              <a:t>民讼诸府不胜/考掠之惨</a:t>
            </a:r>
            <a:r>
              <a:rPr lang="zh-CN" altLang="en-US" sz="2400"/>
              <a:t>/遂诬服/安中廉知之/按得冤状/即出民/抵吏罪/</a:t>
            </a:r>
            <a:endParaRPr lang="zh-CN" altLang="en-US" sz="2400"/>
          </a:p>
          <a:p>
            <a:pPr>
              <a:lnSpc>
                <a:spcPct val="130000"/>
              </a:lnSpc>
            </a:pPr>
            <a:r>
              <a:rPr lang="zh-CN" altLang="en-US" sz="2400"/>
              <a:t>C. 开封逻卒夜迹盗/盗脱去/民有惊出与卒遇/缚以为盗/民讼诸府/不胜考掠之惨/遂诬服/安中廉知之/按得冤状/</a:t>
            </a:r>
            <a:r>
              <a:rPr lang="zh-CN" altLang="en-US" sz="2400">
                <a:highlight>
                  <a:srgbClr val="FFFF00"/>
                </a:highlight>
              </a:rPr>
              <a:t>即出民抵吏罪</a:t>
            </a:r>
            <a:r>
              <a:rPr lang="zh-CN" altLang="en-US" sz="2400"/>
              <a:t>/</a:t>
            </a:r>
            <a:endParaRPr lang="zh-CN" altLang="en-US" sz="2400"/>
          </a:p>
          <a:p>
            <a:pPr>
              <a:lnSpc>
                <a:spcPct val="130000"/>
              </a:lnSpc>
            </a:pPr>
            <a:r>
              <a:rPr lang="zh-CN" altLang="en-US" sz="2400"/>
              <a:t>D. 开封逻卒夜迹盗/盗脱去/民有惊出与卒遇/缚以为盗/</a:t>
            </a:r>
            <a:r>
              <a:rPr lang="zh-CN" altLang="en-US" sz="2400">
                <a:highlight>
                  <a:srgbClr val="FFFF00"/>
                </a:highlight>
              </a:rPr>
              <a:t>民讼诸府不胜/考掠之惨</a:t>
            </a:r>
            <a:r>
              <a:rPr lang="zh-CN" altLang="en-US" sz="2400"/>
              <a:t>/遂诬服/安中廉知之/按得冤状/</a:t>
            </a:r>
            <a:r>
              <a:rPr lang="zh-CN" altLang="en-US" sz="2400">
                <a:highlight>
                  <a:srgbClr val="FFFF00"/>
                </a:highlight>
              </a:rPr>
              <a:t>即出民抵吏罪</a:t>
            </a:r>
            <a:r>
              <a:rPr lang="zh-CN" altLang="en-US" sz="2400"/>
              <a:t>/</a:t>
            </a:r>
            <a:endParaRPr lang="zh-CN" altLang="en-US" sz="24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ctr"/>
            <a:r>
              <a:rPr lang="en-US" altLang="zh-CN" sz="3600">
                <a:solidFill>
                  <a:srgbClr val="FF0000"/>
                </a:solidFill>
                <a:latin typeface="华文楷体" panose="02010600040101010101" charset="-122"/>
                <a:ea typeface="华文楷体" panose="02010600040101010101" charset="-122"/>
                <a:cs typeface="华文楷体" panose="02010600040101010101" charset="-122"/>
                <a:sym typeface="+mn-ea"/>
              </a:rPr>
              <a:t>2020</a:t>
            </a:r>
            <a:r>
              <a:rPr lang="zh-CN" altLang="en-US" sz="3600">
                <a:solidFill>
                  <a:srgbClr val="FF0000"/>
                </a:solidFill>
                <a:latin typeface="华文楷体" panose="02010600040101010101" charset="-122"/>
                <a:ea typeface="华文楷体" panose="02010600040101010101" charset="-122"/>
                <a:cs typeface="华文楷体" panose="02010600040101010101" charset="-122"/>
                <a:sym typeface="+mn-ea"/>
              </a:rPr>
              <a:t>全国</a:t>
            </a:r>
            <a:r>
              <a:rPr lang="en-US" altLang="zh-CN" sz="3600">
                <a:solidFill>
                  <a:srgbClr val="FF0000"/>
                </a:solidFill>
                <a:latin typeface="华文楷体" panose="02010600040101010101" charset="-122"/>
                <a:ea typeface="华文楷体" panose="02010600040101010101" charset="-122"/>
                <a:cs typeface="华文楷体" panose="02010600040101010101" charset="-122"/>
                <a:sym typeface="+mn-ea"/>
              </a:rPr>
              <a:t>3</a:t>
            </a:r>
            <a:r>
              <a:rPr lang="zh-CN" altLang="en-US" sz="3600">
                <a:solidFill>
                  <a:srgbClr val="FF0000"/>
                </a:solidFill>
                <a:latin typeface="华文楷体" panose="02010600040101010101" charset="-122"/>
                <a:ea typeface="华文楷体" panose="02010600040101010101" charset="-122"/>
                <a:cs typeface="华文楷体" panose="02010600040101010101" charset="-122"/>
                <a:sym typeface="+mn-ea"/>
              </a:rPr>
              <a:t>卷</a:t>
            </a:r>
            <a:r>
              <a:rPr lang="en-US" altLang="zh-CN" sz="3600">
                <a:solidFill>
                  <a:srgbClr val="FF0000"/>
                </a:solidFill>
                <a:latin typeface="华文楷体" panose="02010600040101010101" charset="-122"/>
                <a:ea typeface="华文楷体" panose="02010600040101010101" charset="-122"/>
                <a:cs typeface="华文楷体" panose="02010600040101010101" charset="-122"/>
                <a:sym typeface="+mn-ea"/>
              </a:rPr>
              <a:t>·</a:t>
            </a:r>
            <a:r>
              <a:rPr lang="zh-CN" altLang="en-US" sz="3600">
                <a:solidFill>
                  <a:srgbClr val="FF0000"/>
                </a:solidFill>
                <a:latin typeface="华文楷体" panose="02010600040101010101" charset="-122"/>
                <a:ea typeface="华文楷体" panose="02010600040101010101" charset="-122"/>
                <a:cs typeface="华文楷体" panose="02010600040101010101" charset="-122"/>
                <a:sym typeface="+mn-ea"/>
              </a:rPr>
              <a:t>《王彪之卷》</a:t>
            </a:r>
            <a:endParaRPr lang="zh-CN" altLang="en-US" sz="3600">
              <a:solidFill>
                <a:srgbClr val="FF0000"/>
              </a:solidFill>
              <a:latin typeface="华文楷体" panose="02010600040101010101" charset="-122"/>
              <a:ea typeface="华文楷体" panose="02010600040101010101" charset="-122"/>
              <a:cs typeface="华文楷体" panose="02010600040101010101" charset="-122"/>
              <a:sym typeface="+mn-ea"/>
            </a:endParaRPr>
          </a:p>
        </p:txBody>
      </p:sp>
      <p:sp>
        <p:nvSpPr>
          <p:cNvPr id="3" name="内容占位符 2"/>
          <p:cNvSpPr>
            <a:spLocks noGrp="1"/>
          </p:cNvSpPr>
          <p:nvPr>
            <p:ph idx="1"/>
          </p:nvPr>
        </p:nvSpPr>
        <p:spPr>
          <a:xfrm>
            <a:off x="-635" y="1825625"/>
            <a:ext cx="12094210" cy="4697095"/>
          </a:xfrm>
        </p:spPr>
        <p:txBody>
          <a:bodyPr>
            <a:normAutofit lnSpcReduction="10000"/>
          </a:bodyPr>
          <a:p>
            <a:pPr>
              <a:lnSpc>
                <a:spcPct val="130000"/>
              </a:lnSpc>
            </a:pPr>
            <a:r>
              <a:rPr lang="zh-CN" altLang="en-US" sz="2400"/>
              <a:t>10.下列对文中画波浪线部分的断句，正确的一项是（3分）</a:t>
            </a:r>
            <a:endParaRPr lang="zh-CN" altLang="en-US" sz="2400"/>
          </a:p>
          <a:p>
            <a:pPr>
              <a:lnSpc>
                <a:spcPct val="130000"/>
              </a:lnSpc>
            </a:pPr>
            <a:r>
              <a:rPr lang="zh-CN" altLang="en-US" sz="2400"/>
              <a:t>A. 答曰/中兴以来/郊祀往往有赦/愚意尝谓非宜/何者/</a:t>
            </a:r>
            <a:r>
              <a:rPr lang="zh-CN" altLang="en-US" sz="2400">
                <a:highlight>
                  <a:srgbClr val="FFFF00"/>
                </a:highlight>
              </a:rPr>
              <a:t>黎庶不达/其意将谓郊祀必赦</a:t>
            </a:r>
            <a:r>
              <a:rPr lang="zh-CN" altLang="en-US" sz="2400"/>
              <a:t>/至此时/凶愚之辈复生心于侥幸矣/遂从之/</a:t>
            </a:r>
            <a:endParaRPr lang="zh-CN" altLang="en-US" sz="2400"/>
          </a:p>
          <a:p>
            <a:pPr>
              <a:lnSpc>
                <a:spcPct val="130000"/>
              </a:lnSpc>
            </a:pPr>
            <a:r>
              <a:rPr lang="zh-CN" altLang="en-US" sz="2400">
                <a:solidFill>
                  <a:srgbClr val="FF0000"/>
                </a:solidFill>
              </a:rPr>
              <a:t>B.答曰/中兴以来/郊祀往往有赦/愚意尝谓非宜/何者/黎庶不达其意/将谓郊祀必赦/至此时/凶愚之辈复生心于侥幸矣/遂从之/</a:t>
            </a:r>
            <a:endParaRPr lang="zh-CN" altLang="en-US" sz="2400">
              <a:solidFill>
                <a:srgbClr val="FF0000"/>
              </a:solidFill>
            </a:endParaRPr>
          </a:p>
          <a:p>
            <a:pPr>
              <a:lnSpc>
                <a:spcPct val="130000"/>
              </a:lnSpc>
            </a:pPr>
            <a:r>
              <a:rPr lang="zh-CN" altLang="en-US" sz="2400"/>
              <a:t>C.答曰/中兴以来/郊祀往往有赦/</a:t>
            </a:r>
            <a:r>
              <a:rPr lang="zh-CN" altLang="en-US" sz="2400">
                <a:highlight>
                  <a:srgbClr val="FFFF00"/>
                </a:highlight>
              </a:rPr>
              <a:t>愚意尝谓非宜何者</a:t>
            </a:r>
            <a:r>
              <a:rPr lang="zh-CN" altLang="en-US" sz="2400"/>
              <a:t>/</a:t>
            </a:r>
            <a:r>
              <a:rPr lang="zh-CN" altLang="en-US" sz="2400">
                <a:highlight>
                  <a:srgbClr val="FFFF00"/>
                </a:highlight>
              </a:rPr>
              <a:t>黎庶不达/其意将谓郊祀必赦</a:t>
            </a:r>
            <a:r>
              <a:rPr lang="zh-CN" altLang="en-US" sz="2400"/>
              <a:t>/至此时/凶愚之辈复生心于侥幸矣/遂从之/</a:t>
            </a:r>
            <a:endParaRPr lang="zh-CN" altLang="en-US" sz="2400"/>
          </a:p>
          <a:p>
            <a:pPr>
              <a:lnSpc>
                <a:spcPct val="130000"/>
              </a:lnSpc>
            </a:pPr>
            <a:r>
              <a:rPr lang="zh-CN" altLang="en-US" sz="2400"/>
              <a:t>D.答曰/中兴以来/郊祀往往有赦/</a:t>
            </a:r>
            <a:r>
              <a:rPr lang="zh-CN" altLang="en-US" sz="2400">
                <a:highlight>
                  <a:srgbClr val="FFFF00"/>
                </a:highlight>
              </a:rPr>
              <a:t>愚意尝谓非宜何者</a:t>
            </a:r>
            <a:r>
              <a:rPr lang="zh-CN" altLang="en-US" sz="2400"/>
              <a:t>/黎庶不达其意/将谓郊祀必赦/至此时/凶愚之辈复生心于侥幸矣/遂从之/</a:t>
            </a:r>
            <a:endParaRPr lang="zh-CN" altLang="en-US" sz="24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673735" y="-29210"/>
            <a:ext cx="10515600" cy="1325563"/>
          </a:xfrm>
        </p:spPr>
        <p:txBody>
          <a:bodyPr/>
          <a:p>
            <a:pPr algn="ctr"/>
            <a:r>
              <a:rPr lang="zh-CN" altLang="en-US">
                <a:solidFill>
                  <a:srgbClr val="FF0000"/>
                </a:solidFill>
                <a:highlight>
                  <a:srgbClr val="FFFF00"/>
                </a:highlight>
              </a:rPr>
              <a:t>方法指导</a:t>
            </a:r>
            <a:endParaRPr lang="zh-CN" altLang="en-US">
              <a:solidFill>
                <a:srgbClr val="FF0000"/>
              </a:solidFill>
              <a:highlight>
                <a:srgbClr val="FFFF00"/>
              </a:highlight>
            </a:endParaRPr>
          </a:p>
        </p:txBody>
      </p:sp>
      <p:sp>
        <p:nvSpPr>
          <p:cNvPr id="3" name="内容占位符 2"/>
          <p:cNvSpPr>
            <a:spLocks noGrp="1"/>
          </p:cNvSpPr>
          <p:nvPr>
            <p:ph idx="1"/>
          </p:nvPr>
        </p:nvSpPr>
        <p:spPr>
          <a:xfrm>
            <a:off x="0" y="1083310"/>
            <a:ext cx="12192000" cy="5956300"/>
          </a:xfrm>
        </p:spPr>
        <p:txBody>
          <a:bodyPr>
            <a:normAutofit fontScale="90000"/>
          </a:bodyPr>
          <a:p>
            <a:pPr>
              <a:lnSpc>
                <a:spcPct val="160000"/>
              </a:lnSpc>
            </a:pPr>
            <a:r>
              <a:rPr lang="zh-CN" altLang="en-US">
                <a:solidFill>
                  <a:schemeClr val="tx1"/>
                </a:solidFill>
              </a:rPr>
              <a:t>知识：文言文断句有关的陈述性知识</a:t>
            </a:r>
            <a:endParaRPr lang="zh-CN" altLang="en-US">
              <a:solidFill>
                <a:schemeClr val="tx1"/>
              </a:solidFill>
            </a:endParaRPr>
          </a:p>
          <a:p>
            <a:pPr>
              <a:lnSpc>
                <a:spcPct val="160000"/>
              </a:lnSpc>
            </a:pPr>
            <a:r>
              <a:rPr lang="zh-CN" altLang="en-US">
                <a:solidFill>
                  <a:schemeClr val="tx1"/>
                </a:solidFill>
              </a:rPr>
              <a:t>           </a:t>
            </a:r>
            <a:r>
              <a:rPr lang="zh-CN" altLang="en-US" u="sng">
                <a:solidFill>
                  <a:srgbClr val="FF0000"/>
                </a:solidFill>
              </a:rPr>
              <a:t>语法结构分析</a:t>
            </a:r>
            <a:r>
              <a:rPr lang="zh-CN" altLang="en-US">
                <a:solidFill>
                  <a:schemeClr val="tx1"/>
                </a:solidFill>
              </a:rPr>
              <a:t>，有关实词、虚词、句式结构等知识</a:t>
            </a:r>
            <a:endParaRPr lang="zh-CN" altLang="en-US">
              <a:solidFill>
                <a:schemeClr val="tx1"/>
              </a:solidFill>
            </a:endParaRPr>
          </a:p>
          <a:p>
            <a:pPr>
              <a:lnSpc>
                <a:spcPct val="160000"/>
              </a:lnSpc>
            </a:pPr>
            <a:r>
              <a:rPr lang="zh-CN" altLang="en-US">
                <a:solidFill>
                  <a:schemeClr val="tx1"/>
                </a:solidFill>
              </a:rPr>
              <a:t>         “</a:t>
            </a:r>
            <a:r>
              <a:rPr lang="zh-CN" altLang="en-US" u="sng">
                <a:solidFill>
                  <a:srgbClr val="FF0000"/>
                </a:solidFill>
              </a:rPr>
              <a:t>意义为先</a:t>
            </a:r>
            <a:r>
              <a:rPr lang="zh-CN" altLang="en-US">
                <a:solidFill>
                  <a:schemeClr val="tx1"/>
                </a:solidFill>
              </a:rPr>
              <a:t>”的断句原则</a:t>
            </a:r>
            <a:endParaRPr lang="en-US" altLang="zh-CN">
              <a:solidFill>
                <a:schemeClr val="tx1"/>
              </a:solidFill>
            </a:endParaRPr>
          </a:p>
          <a:p>
            <a:pPr>
              <a:lnSpc>
                <a:spcPct val="160000"/>
              </a:lnSpc>
            </a:pPr>
            <a:r>
              <a:rPr lang="zh-CN" altLang="en-US">
                <a:solidFill>
                  <a:schemeClr val="tx1"/>
                </a:solidFill>
              </a:rPr>
              <a:t>能力：</a:t>
            </a:r>
            <a:endParaRPr lang="zh-CN" altLang="en-US">
              <a:solidFill>
                <a:schemeClr val="tx1"/>
              </a:solidFill>
            </a:endParaRPr>
          </a:p>
          <a:p>
            <a:pPr>
              <a:lnSpc>
                <a:spcPct val="160000"/>
              </a:lnSpc>
            </a:pPr>
            <a:r>
              <a:rPr lang="en-US" altLang="zh-CN">
                <a:solidFill>
                  <a:schemeClr val="tx1"/>
                </a:solidFill>
              </a:rPr>
              <a:t>1</a:t>
            </a:r>
            <a:r>
              <a:rPr lang="zh-CN" altLang="en-US">
                <a:solidFill>
                  <a:schemeClr val="tx1"/>
                </a:solidFill>
              </a:rPr>
              <a:t>、能辨析文言文</a:t>
            </a:r>
            <a:r>
              <a:rPr lang="zh-CN" altLang="en-US" u="sng">
                <a:solidFill>
                  <a:srgbClr val="FF0000"/>
                </a:solidFill>
              </a:rPr>
              <a:t>陈述语句</a:t>
            </a:r>
            <a:r>
              <a:rPr lang="zh-CN" altLang="en-US">
                <a:solidFill>
                  <a:schemeClr val="tx1"/>
                </a:solidFill>
              </a:rPr>
              <a:t>以判断句为主体的特征</a:t>
            </a:r>
            <a:endParaRPr lang="zh-CN" altLang="en-US">
              <a:solidFill>
                <a:schemeClr val="tx1"/>
              </a:solidFill>
            </a:endParaRPr>
          </a:p>
          <a:p>
            <a:pPr>
              <a:lnSpc>
                <a:spcPct val="160000"/>
              </a:lnSpc>
            </a:pPr>
            <a:r>
              <a:rPr lang="en-US" altLang="zh-CN">
                <a:solidFill>
                  <a:schemeClr val="tx1"/>
                </a:solidFill>
              </a:rPr>
              <a:t>2</a:t>
            </a:r>
            <a:r>
              <a:rPr lang="zh-CN" altLang="en-US">
                <a:solidFill>
                  <a:schemeClr val="tx1"/>
                </a:solidFill>
              </a:rPr>
              <a:t>、能熟练运用</a:t>
            </a:r>
            <a:r>
              <a:rPr lang="zh-CN" altLang="en-US">
                <a:solidFill>
                  <a:srgbClr val="FF0000"/>
                </a:solidFill>
              </a:rPr>
              <a:t>常见的断句方法</a:t>
            </a:r>
            <a:r>
              <a:rPr lang="zh-CN" altLang="en-US">
                <a:solidFill>
                  <a:schemeClr val="tx1"/>
                </a:solidFill>
              </a:rPr>
              <a:t>对</a:t>
            </a:r>
            <a:r>
              <a:rPr lang="zh-CN" altLang="en-US">
                <a:solidFill>
                  <a:srgbClr val="FF0000"/>
                </a:solidFill>
                <a:highlight>
                  <a:srgbClr val="FFFF00"/>
                </a:highlight>
              </a:rPr>
              <a:t>具体情境下</a:t>
            </a:r>
            <a:r>
              <a:rPr lang="zh-CN" altLang="en-US">
                <a:solidFill>
                  <a:schemeClr val="tx1"/>
                </a:solidFill>
              </a:rPr>
              <a:t>的语句进行正确理解、断句</a:t>
            </a:r>
            <a:endParaRPr lang="zh-CN" altLang="en-US">
              <a:solidFill>
                <a:schemeClr val="tx1"/>
              </a:solidFill>
            </a:endParaRPr>
          </a:p>
          <a:p>
            <a:pPr>
              <a:lnSpc>
                <a:spcPct val="160000"/>
              </a:lnSpc>
            </a:pPr>
            <a:r>
              <a:rPr lang="en-US" altLang="zh-CN" u="sng">
                <a:solidFill>
                  <a:schemeClr val="tx1"/>
                </a:solidFill>
              </a:rPr>
              <a:t>3</a:t>
            </a:r>
            <a:r>
              <a:rPr lang="zh-CN" altLang="en-US" u="sng">
                <a:solidFill>
                  <a:schemeClr val="tx1"/>
                </a:solidFill>
              </a:rPr>
              <a:t>、准确圈定语句中</a:t>
            </a:r>
            <a:r>
              <a:rPr lang="zh-CN" altLang="en-US" u="sng">
                <a:solidFill>
                  <a:srgbClr val="FF0000"/>
                </a:solidFill>
              </a:rPr>
              <a:t>名词或名词性结构</a:t>
            </a:r>
            <a:r>
              <a:rPr lang="zh-CN" altLang="en-US" u="sng">
                <a:solidFill>
                  <a:schemeClr val="tx1"/>
                </a:solidFill>
              </a:rPr>
              <a:t>，并能辨别其</a:t>
            </a:r>
            <a:r>
              <a:rPr lang="zh-CN" altLang="en-US" u="sng">
                <a:solidFill>
                  <a:srgbClr val="FF0000"/>
                </a:solidFill>
              </a:rPr>
              <a:t>作为宾语靠前</a:t>
            </a:r>
            <a:r>
              <a:rPr lang="zh-CN" altLang="en-US" u="sng">
                <a:solidFill>
                  <a:schemeClr val="tx1"/>
                </a:solidFill>
              </a:rPr>
              <a:t>还是</a:t>
            </a:r>
            <a:r>
              <a:rPr lang="zh-CN" altLang="en-US" u="sng">
                <a:solidFill>
                  <a:srgbClr val="FF0000"/>
                </a:solidFill>
              </a:rPr>
              <a:t>作为主语在后</a:t>
            </a:r>
            <a:r>
              <a:rPr lang="zh-CN" altLang="en-US" u="sng">
                <a:solidFill>
                  <a:schemeClr val="tx1"/>
                </a:solidFill>
              </a:rPr>
              <a:t>。</a:t>
            </a:r>
            <a:endParaRPr lang="zh-CN" altLang="en-US" u="sng">
              <a:solidFill>
                <a:schemeClr val="tx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solidFill>
                  <a:srgbClr val="FF0000"/>
                </a:solidFill>
                <a:highlight>
                  <a:srgbClr val="FFFF00"/>
                </a:highlight>
              </a:rPr>
              <a:t>高考考点分析：</a:t>
            </a:r>
            <a:endParaRPr lang="zh-CN" altLang="en-US">
              <a:solidFill>
                <a:srgbClr val="FF0000"/>
              </a:solidFill>
              <a:highlight>
                <a:srgbClr val="FFFF00"/>
              </a:highlight>
            </a:endParaRPr>
          </a:p>
        </p:txBody>
      </p:sp>
      <p:sp>
        <p:nvSpPr>
          <p:cNvPr id="3" name="内容占位符 2"/>
          <p:cNvSpPr>
            <a:spLocks noGrp="1"/>
          </p:cNvSpPr>
          <p:nvPr>
            <p:ph idx="1"/>
          </p:nvPr>
        </p:nvSpPr>
        <p:spPr>
          <a:xfrm>
            <a:off x="97790" y="1691005"/>
            <a:ext cx="11256010" cy="4486275"/>
          </a:xfrm>
        </p:spPr>
        <p:txBody>
          <a:bodyPr>
            <a:normAutofit lnSpcReduction="10000"/>
          </a:bodyPr>
          <a:p>
            <a:r>
              <a:rPr lang="zh-CN" altLang="en-US">
                <a:solidFill>
                  <a:srgbClr val="FF0000"/>
                </a:solidFill>
              </a:rPr>
              <a:t>设误点：</a:t>
            </a:r>
            <a:endParaRPr lang="zh-CN" altLang="en-US"/>
          </a:p>
          <a:p>
            <a:endParaRPr lang="zh-CN" altLang="en-US"/>
          </a:p>
          <a:p>
            <a:endParaRPr lang="zh-CN" altLang="en-US"/>
          </a:p>
          <a:p>
            <a:endParaRPr lang="zh-CN" altLang="en-US"/>
          </a:p>
          <a:p>
            <a:endParaRPr lang="zh-CN" altLang="en-US"/>
          </a:p>
          <a:p>
            <a:r>
              <a:rPr lang="zh-CN" altLang="en-US">
                <a:solidFill>
                  <a:srgbClr val="FF0000"/>
                </a:solidFill>
              </a:rPr>
              <a:t>易错点：</a:t>
            </a:r>
            <a:endParaRPr lang="zh-CN" altLang="en-US"/>
          </a:p>
          <a:p>
            <a:r>
              <a:rPr lang="en-US" altLang="zh-CN"/>
              <a:t>1</a:t>
            </a:r>
            <a:r>
              <a:rPr lang="zh-CN" altLang="en-US"/>
              <a:t>、文本理解欠缺</a:t>
            </a:r>
            <a:endParaRPr lang="zh-CN" altLang="en-US"/>
          </a:p>
          <a:p>
            <a:r>
              <a:rPr lang="en-US" altLang="zh-CN"/>
              <a:t>2</a:t>
            </a:r>
            <a:r>
              <a:rPr lang="zh-CN" altLang="en-US"/>
              <a:t>、缺乏上下文语境意识</a:t>
            </a:r>
            <a:endParaRPr lang="zh-CN" altLang="en-US"/>
          </a:p>
          <a:p>
            <a:r>
              <a:rPr lang="en-US" altLang="zh-CN"/>
              <a:t>3</a:t>
            </a:r>
            <a:r>
              <a:rPr lang="zh-CN" altLang="en-US"/>
              <a:t>、对古汉语语法结构的陌生</a:t>
            </a:r>
            <a:endParaRPr lang="zh-CN" altLang="en-US"/>
          </a:p>
        </p:txBody>
      </p:sp>
      <p:graphicFrame>
        <p:nvGraphicFramePr>
          <p:cNvPr id="4" name="表格 3"/>
          <p:cNvGraphicFramePr/>
          <p:nvPr>
            <p:custDataLst>
              <p:tags r:id="rId1"/>
            </p:custDataLst>
          </p:nvPr>
        </p:nvGraphicFramePr>
        <p:xfrm>
          <a:off x="97155" y="2324735"/>
          <a:ext cx="11997690" cy="1468755"/>
        </p:xfrm>
        <a:graphic>
          <a:graphicData uri="http://schemas.openxmlformats.org/drawingml/2006/table">
            <a:tbl>
              <a:tblPr firstRow="1" bandRow="1">
                <a:tableStyleId>{5C22544A-7EE6-4342-B048-85BDC9FD1C3A}</a:tableStyleId>
              </a:tblPr>
              <a:tblGrid>
                <a:gridCol w="2999740"/>
                <a:gridCol w="2999105"/>
                <a:gridCol w="2981325"/>
                <a:gridCol w="3017520"/>
              </a:tblGrid>
              <a:tr h="457835">
                <a:tc>
                  <a:txBody>
                    <a:bodyPr/>
                    <a:p>
                      <a:pPr>
                        <a:buNone/>
                      </a:pPr>
                      <a:r>
                        <a:rPr lang="en-US" altLang="zh-CN"/>
                        <a:t>2020</a:t>
                      </a:r>
                      <a:r>
                        <a:rPr lang="zh-CN" altLang="en-US"/>
                        <a:t>山东</a:t>
                      </a:r>
                      <a:endParaRPr lang="zh-CN" altLang="en-US"/>
                    </a:p>
                  </a:txBody>
                  <a:tcPr/>
                </a:tc>
                <a:tc>
                  <a:txBody>
                    <a:bodyPr/>
                    <a:p>
                      <a:pPr>
                        <a:buNone/>
                      </a:pPr>
                      <a:r>
                        <a:rPr lang="en-US" altLang="zh-CN"/>
                        <a:t>2020</a:t>
                      </a:r>
                      <a:r>
                        <a:rPr lang="zh-CN" altLang="en-US"/>
                        <a:t>全国</a:t>
                      </a:r>
                      <a:r>
                        <a:rPr lang="en-US" altLang="zh-CN"/>
                        <a:t>1</a:t>
                      </a:r>
                      <a:r>
                        <a:rPr lang="zh-CN" altLang="en-US"/>
                        <a:t>卷</a:t>
                      </a:r>
                      <a:endParaRPr lang="zh-CN" altLang="en-US"/>
                    </a:p>
                  </a:txBody>
                  <a:tcPr/>
                </a:tc>
                <a:tc>
                  <a:txBody>
                    <a:bodyPr/>
                    <a:p>
                      <a:pPr>
                        <a:buNone/>
                      </a:pPr>
                      <a:r>
                        <a:rPr lang="en-US" altLang="zh-CN"/>
                        <a:t>2020</a:t>
                      </a:r>
                      <a:r>
                        <a:rPr lang="zh-CN" altLang="en-US"/>
                        <a:t>全国</a:t>
                      </a:r>
                      <a:r>
                        <a:rPr lang="en-US" altLang="zh-CN"/>
                        <a:t>2</a:t>
                      </a:r>
                      <a:r>
                        <a:rPr lang="zh-CN" altLang="en-US"/>
                        <a:t>卷</a:t>
                      </a:r>
                      <a:endParaRPr lang="zh-CN" altLang="en-US"/>
                    </a:p>
                  </a:txBody>
                  <a:tcPr/>
                </a:tc>
                <a:tc>
                  <a:txBody>
                    <a:bodyPr/>
                    <a:p>
                      <a:pPr>
                        <a:buNone/>
                      </a:pPr>
                      <a:r>
                        <a:rPr lang="en-US" altLang="zh-CN"/>
                        <a:t>2020</a:t>
                      </a:r>
                      <a:r>
                        <a:rPr lang="zh-CN" altLang="en-US"/>
                        <a:t>全国</a:t>
                      </a:r>
                      <a:r>
                        <a:rPr lang="en-US" altLang="zh-CN"/>
                        <a:t>3</a:t>
                      </a:r>
                      <a:r>
                        <a:rPr lang="zh-CN" altLang="en-US"/>
                        <a:t>卷</a:t>
                      </a:r>
                      <a:endParaRPr lang="zh-CN" altLang="en-US"/>
                    </a:p>
                  </a:txBody>
                  <a:tcPr/>
                </a:tc>
              </a:tr>
              <a:tr h="1010920">
                <a:tc>
                  <a:txBody>
                    <a:bodyPr/>
                    <a:p>
                      <a:pPr>
                        <a:buNone/>
                      </a:pPr>
                      <a:r>
                        <a:rPr lang="zh-CN" altLang="en-US">
                          <a:highlight>
                            <a:srgbClr val="FFFF00"/>
                          </a:highlight>
                        </a:rPr>
                        <a:t>语境</a:t>
                      </a:r>
                      <a:r>
                        <a:rPr lang="zh-CN" altLang="en-US"/>
                        <a:t>的把握</a:t>
                      </a:r>
                      <a:endParaRPr lang="zh-CN" altLang="en-US"/>
                    </a:p>
                    <a:p>
                      <a:pPr>
                        <a:buNone/>
                      </a:pPr>
                      <a:r>
                        <a:rPr lang="zh-CN" altLang="en-US"/>
                        <a:t>注意</a:t>
                      </a:r>
                      <a:r>
                        <a:rPr lang="zh-CN" altLang="en-US">
                          <a:highlight>
                            <a:srgbClr val="FFFF00"/>
                          </a:highlight>
                        </a:rPr>
                        <a:t>动词</a:t>
                      </a:r>
                      <a:r>
                        <a:rPr lang="zh-CN" altLang="en-US"/>
                        <a:t>所在句子的主语</a:t>
                      </a:r>
                      <a:endParaRPr lang="zh-CN" altLang="en-US"/>
                    </a:p>
                    <a:p>
                      <a:pPr>
                        <a:buNone/>
                      </a:pPr>
                      <a:r>
                        <a:rPr lang="zh-CN" altLang="en-US"/>
                        <a:t>草奏的主语：左光斗</a:t>
                      </a:r>
                      <a:endParaRPr lang="zh-CN" altLang="en-US"/>
                    </a:p>
                  </a:txBody>
                  <a:tcPr/>
                </a:tc>
                <a:tc>
                  <a:txBody>
                    <a:bodyPr/>
                    <a:p>
                      <a:pPr>
                        <a:buNone/>
                      </a:pPr>
                      <a:r>
                        <a:rPr lang="zh-CN" altLang="en-US"/>
                        <a:t>句子的</a:t>
                      </a:r>
                      <a:r>
                        <a:rPr lang="zh-CN" altLang="en-US">
                          <a:highlight>
                            <a:srgbClr val="FFFF00"/>
                          </a:highlight>
                        </a:rPr>
                        <a:t>语法结构</a:t>
                      </a:r>
                      <a:endParaRPr lang="zh-CN" altLang="en-US"/>
                    </a:p>
                    <a:p>
                      <a:pPr>
                        <a:buNone/>
                      </a:pPr>
                      <a:endParaRPr lang="zh-CN" altLang="en-US"/>
                    </a:p>
                    <a:p>
                      <a:pPr>
                        <a:buNone/>
                      </a:pPr>
                      <a:r>
                        <a:rPr lang="zh-CN" altLang="en-US"/>
                        <a:t>“意义为先”</a:t>
                      </a:r>
                      <a:endParaRPr lang="zh-CN" altLang="en-US"/>
                    </a:p>
                  </a:txBody>
                  <a:tcPr/>
                </a:tc>
                <a:tc>
                  <a:txBody>
                    <a:bodyPr/>
                    <a:p>
                      <a:pPr>
                        <a:buNone/>
                      </a:pPr>
                      <a:r>
                        <a:rPr lang="zh-CN" altLang="en-US">
                          <a:highlight>
                            <a:srgbClr val="FFFF00"/>
                          </a:highlight>
                        </a:rPr>
                        <a:t>语境</a:t>
                      </a:r>
                      <a:r>
                        <a:rPr lang="zh-CN" altLang="en-US"/>
                        <a:t>把握</a:t>
                      </a:r>
                      <a:endParaRPr lang="zh-CN" altLang="en-US"/>
                    </a:p>
                    <a:p>
                      <a:pPr>
                        <a:buNone/>
                      </a:pPr>
                      <a:r>
                        <a:rPr lang="zh-CN" altLang="en-US"/>
                        <a:t>注意动词所在句子的主语</a:t>
                      </a:r>
                      <a:endParaRPr lang="zh-CN" altLang="en-US"/>
                    </a:p>
                    <a:p>
                      <a:pPr>
                        <a:buNone/>
                      </a:pPr>
                      <a:r>
                        <a:rPr lang="zh-CN" altLang="en-US"/>
                        <a:t>注意抵吏罪的主语</a:t>
                      </a:r>
                      <a:endParaRPr lang="zh-CN" altLang="en-US"/>
                    </a:p>
                  </a:txBody>
                  <a:tcPr/>
                </a:tc>
                <a:tc>
                  <a:txBody>
                    <a:bodyPr/>
                    <a:p>
                      <a:pPr>
                        <a:buNone/>
                      </a:pPr>
                      <a:r>
                        <a:rPr lang="zh-CN" altLang="en-US"/>
                        <a:t>语境把握</a:t>
                      </a:r>
                      <a:endParaRPr lang="zh-CN" altLang="en-US"/>
                    </a:p>
                    <a:p>
                      <a:pPr>
                        <a:buNone/>
                      </a:pPr>
                      <a:endParaRPr lang="zh-CN" altLang="en-US"/>
                    </a:p>
                    <a:p>
                      <a:pPr>
                        <a:buNone/>
                      </a:pPr>
                      <a:r>
                        <a:rPr lang="zh-CN" altLang="en-US">
                          <a:highlight>
                            <a:srgbClr val="FFFF00"/>
                          </a:highlight>
                        </a:rPr>
                        <a:t>注意动词“将谓”的主语</a:t>
                      </a:r>
                      <a:endParaRPr lang="zh-CN" altLang="en-US">
                        <a:highlight>
                          <a:srgbClr val="FFFF00"/>
                        </a:highlight>
                      </a:endParaRPr>
                    </a:p>
                  </a:txBody>
                  <a:tcPr/>
                </a:tc>
              </a:tr>
            </a:tbl>
          </a:graphicData>
        </a:graphic>
      </p:graphicFrame>
    </p:spTree>
  </p:cSld>
  <p:clrMapOvr>
    <a:masterClrMapping/>
  </p:clrMapOvr>
</p:sld>
</file>

<file path=ppt/tags/tag1.xml><?xml version="1.0" encoding="utf-8"?>
<p:tagLst xmlns:p="http://schemas.openxmlformats.org/presentationml/2006/main">
  <p:tag name="KSO_WM_UNIT_TABLE_BEAUTIFY" val="smartTable{6bbeb411-7f44-41a8-b41c-a48fab89d79c}"/>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2950</Words>
  <Application>WPS 文字</Application>
  <PresentationFormat>宽屏</PresentationFormat>
  <Paragraphs>140</Paragraphs>
  <Slides>14</Slides>
  <Notes>0</Notes>
  <HiddenSlides>0</HiddenSlides>
  <MMClips>0</MMClips>
  <ScaleCrop>false</ScaleCrop>
  <HeadingPairs>
    <vt:vector size="6" baseType="variant">
      <vt:variant>
        <vt:lpstr>已用的字体</vt:lpstr>
      </vt:variant>
      <vt:variant>
        <vt:i4>14</vt:i4>
      </vt:variant>
      <vt:variant>
        <vt:lpstr>主题</vt:lpstr>
      </vt:variant>
      <vt:variant>
        <vt:i4>1</vt:i4>
      </vt:variant>
      <vt:variant>
        <vt:lpstr>幻灯片标题</vt:lpstr>
      </vt:variant>
      <vt:variant>
        <vt:i4>14</vt:i4>
      </vt:variant>
    </vt:vector>
  </HeadingPairs>
  <TitlesOfParts>
    <vt:vector size="29" baseType="lpstr">
      <vt:lpstr>Arial</vt:lpstr>
      <vt:lpstr>方正书宋_GBK</vt:lpstr>
      <vt:lpstr>Wingdings</vt:lpstr>
      <vt:lpstr>宋体</vt:lpstr>
      <vt:lpstr>Arial Unicode MS</vt:lpstr>
      <vt:lpstr>Calibri Light</vt:lpstr>
      <vt:lpstr>Helvetica Neue</vt:lpstr>
      <vt:lpstr>汉仪书宋二KW</vt:lpstr>
      <vt:lpstr>Calibri</vt:lpstr>
      <vt:lpstr>微软雅黑</vt:lpstr>
      <vt:lpstr>汉仪旗黑</vt:lpstr>
      <vt:lpstr>华文楷体</vt:lpstr>
      <vt:lpstr>仿宋</vt:lpstr>
      <vt:lpstr>方正仿宋_GBK</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nicaiyun</dc:creator>
  <cp:lastModifiedBy>nicaiyun</cp:lastModifiedBy>
  <cp:revision>1</cp:revision>
  <dcterms:created xsi:type="dcterms:W3CDTF">2021-10-12T09:46:13Z</dcterms:created>
  <dcterms:modified xsi:type="dcterms:W3CDTF">2021-10-12T09:46:13Z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2052-3.1.1.4956</vt:lpwstr>
  </property>
</Properties>
</file>