
<file path=[Content_Types].xml><?xml version="1.0" encoding="utf-8"?>
<Types xmlns="http://schemas.openxmlformats.org/package/2006/content-types">
  <Default Extension="wav" ContentType="audio/x-wav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9" r:id="rId12"/>
    <p:sldId id="290" r:id="rId13"/>
    <p:sldId id="302" r:id="rId14"/>
    <p:sldId id="295" r:id="rId15"/>
    <p:sldId id="296" r:id="rId16"/>
    <p:sldId id="303" r:id="rId17"/>
    <p:sldId id="297" r:id="rId18"/>
    <p:sldId id="298" r:id="rId19"/>
    <p:sldId id="304" r:id="rId20"/>
    <p:sldId id="299" r:id="rId21"/>
    <p:sldId id="300" r:id="rId22"/>
    <p:sldId id="301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3812" y="2130315"/>
            <a:ext cx="10364376" cy="1470052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304" y="3885977"/>
            <a:ext cx="8533392" cy="17523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83870" indent="0" algn="ctr">
              <a:buNone/>
              <a:defRPr/>
            </a:lvl2pPr>
            <a:lvl3pPr marL="967740" indent="0" algn="ctr">
              <a:buNone/>
              <a:defRPr/>
            </a:lvl3pPr>
            <a:lvl4pPr marL="1451610" indent="0" algn="ctr">
              <a:buNone/>
              <a:defRPr/>
            </a:lvl4pPr>
            <a:lvl5pPr marL="1934845" indent="0" algn="ctr">
              <a:buNone/>
              <a:defRPr/>
            </a:lvl5pPr>
            <a:lvl6pPr marL="2418715" indent="0" algn="ctr">
              <a:buNone/>
              <a:defRPr/>
            </a:lvl6pPr>
            <a:lvl7pPr marL="2902585" indent="0" algn="ctr">
              <a:buNone/>
              <a:defRPr/>
            </a:lvl7pPr>
            <a:lvl8pPr marL="3386455" indent="0" algn="ctr">
              <a:buNone/>
              <a:defRPr/>
            </a:lvl8pPr>
            <a:lvl9pPr marL="3870325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69" y="273850"/>
            <a:ext cx="10972464" cy="114412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769" y="1599416"/>
            <a:ext cx="10972464" cy="452607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527" y="4406795"/>
            <a:ext cx="10364376" cy="1362527"/>
          </a:xfrm>
          <a:prstGeom prst="rect">
            <a:avLst/>
          </a:prstGeom>
        </p:spPr>
        <p:txBody>
          <a:bodyPr anchor="t"/>
          <a:lstStyle>
            <a:lvl1pPr algn="l">
              <a:defRPr sz="4235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527" y="2906502"/>
            <a:ext cx="10364376" cy="15002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15"/>
            </a:lvl1pPr>
            <a:lvl2pPr marL="483870" indent="0">
              <a:buNone/>
              <a:defRPr sz="1905"/>
            </a:lvl2pPr>
            <a:lvl3pPr marL="967740" indent="0">
              <a:buNone/>
              <a:defRPr sz="1695"/>
            </a:lvl3pPr>
            <a:lvl4pPr marL="1451610" indent="0">
              <a:buNone/>
              <a:defRPr sz="1480"/>
            </a:lvl4pPr>
            <a:lvl5pPr marL="1934845" indent="0">
              <a:buNone/>
              <a:defRPr sz="1480"/>
            </a:lvl5pPr>
            <a:lvl6pPr marL="2418715" indent="0">
              <a:buNone/>
              <a:defRPr sz="1480"/>
            </a:lvl6pPr>
            <a:lvl7pPr marL="2902585" indent="0">
              <a:buNone/>
              <a:defRPr sz="1480"/>
            </a:lvl7pPr>
            <a:lvl8pPr marL="3386455" indent="0">
              <a:buNone/>
              <a:defRPr sz="1480"/>
            </a:lvl8pPr>
            <a:lvl9pPr marL="3870325" indent="0">
              <a:buNone/>
              <a:defRPr sz="148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69" y="273850"/>
            <a:ext cx="10972464" cy="114412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769" y="1599416"/>
            <a:ext cx="5405602" cy="4526078"/>
          </a:xfrm>
          <a:prstGeom prst="rect">
            <a:avLst/>
          </a:prstGeom>
        </p:spPr>
        <p:txBody>
          <a:bodyPr/>
          <a:lstStyle>
            <a:lvl1pPr>
              <a:defRPr sz="2965"/>
            </a:lvl1pPr>
            <a:lvl2pPr>
              <a:defRPr sz="2540"/>
            </a:lvl2pPr>
            <a:lvl3pPr>
              <a:defRPr sz="2115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6631" y="1599416"/>
            <a:ext cx="5405602" cy="4526078"/>
          </a:xfrm>
          <a:prstGeom prst="rect">
            <a:avLst/>
          </a:prstGeom>
        </p:spPr>
        <p:txBody>
          <a:bodyPr/>
          <a:lstStyle>
            <a:lvl1pPr>
              <a:defRPr sz="2965"/>
            </a:lvl1pPr>
            <a:lvl2pPr>
              <a:defRPr sz="2540"/>
            </a:lvl2pPr>
            <a:lvl3pPr>
              <a:defRPr sz="2115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69" y="273850"/>
            <a:ext cx="10972464" cy="1144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69" y="1535574"/>
            <a:ext cx="5387123" cy="64010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40" b="1"/>
            </a:lvl1pPr>
            <a:lvl2pPr marL="483870" indent="0">
              <a:buNone/>
              <a:defRPr sz="2115" b="1"/>
            </a:lvl2pPr>
            <a:lvl3pPr marL="967740" indent="0">
              <a:buNone/>
              <a:defRPr sz="1905" b="1"/>
            </a:lvl3pPr>
            <a:lvl4pPr marL="1451610" indent="0">
              <a:buNone/>
              <a:defRPr sz="1695" b="1"/>
            </a:lvl4pPr>
            <a:lvl5pPr marL="1934845" indent="0">
              <a:buNone/>
              <a:defRPr sz="1695" b="1"/>
            </a:lvl5pPr>
            <a:lvl6pPr marL="2418715" indent="0">
              <a:buNone/>
              <a:defRPr sz="1695" b="1"/>
            </a:lvl6pPr>
            <a:lvl7pPr marL="2902585" indent="0">
              <a:buNone/>
              <a:defRPr sz="1695" b="1"/>
            </a:lvl7pPr>
            <a:lvl8pPr marL="3386455" indent="0">
              <a:buNone/>
              <a:defRPr sz="1695" b="1"/>
            </a:lvl8pPr>
            <a:lvl9pPr marL="3870325" indent="0">
              <a:buNone/>
              <a:defRPr sz="169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769" y="2175677"/>
            <a:ext cx="5387123" cy="3949818"/>
          </a:xfrm>
          <a:prstGeom prst="rect">
            <a:avLst/>
          </a:prstGeom>
        </p:spPr>
        <p:txBody>
          <a:bodyPr/>
          <a:lstStyle>
            <a:lvl1pPr>
              <a:defRPr sz="2540"/>
            </a:lvl1pPr>
            <a:lvl2pPr>
              <a:defRPr sz="2115"/>
            </a:lvl2pPr>
            <a:lvl3pPr>
              <a:defRPr sz="1905"/>
            </a:lvl3pPr>
            <a:lvl4pPr>
              <a:defRPr sz="1695"/>
            </a:lvl4pPr>
            <a:lvl5pPr>
              <a:defRPr sz="1695"/>
            </a:lvl5pPr>
            <a:lvl6pPr>
              <a:defRPr sz="1695"/>
            </a:lvl6pPr>
            <a:lvl7pPr>
              <a:defRPr sz="1695"/>
            </a:lvl7pPr>
            <a:lvl8pPr>
              <a:defRPr sz="1695"/>
            </a:lvl8pPr>
            <a:lvl9pPr>
              <a:defRPr sz="169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429" y="1535574"/>
            <a:ext cx="5388804" cy="64010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40" b="1"/>
            </a:lvl1pPr>
            <a:lvl2pPr marL="483870" indent="0">
              <a:buNone/>
              <a:defRPr sz="2115" b="1"/>
            </a:lvl2pPr>
            <a:lvl3pPr marL="967740" indent="0">
              <a:buNone/>
              <a:defRPr sz="1905" b="1"/>
            </a:lvl3pPr>
            <a:lvl4pPr marL="1451610" indent="0">
              <a:buNone/>
              <a:defRPr sz="1695" b="1"/>
            </a:lvl4pPr>
            <a:lvl5pPr marL="1934845" indent="0">
              <a:buNone/>
              <a:defRPr sz="1695" b="1"/>
            </a:lvl5pPr>
            <a:lvl6pPr marL="2418715" indent="0">
              <a:buNone/>
              <a:defRPr sz="1695" b="1"/>
            </a:lvl6pPr>
            <a:lvl7pPr marL="2902585" indent="0">
              <a:buNone/>
              <a:defRPr sz="1695" b="1"/>
            </a:lvl7pPr>
            <a:lvl8pPr marL="3386455" indent="0">
              <a:buNone/>
              <a:defRPr sz="1695" b="1"/>
            </a:lvl8pPr>
            <a:lvl9pPr marL="3870325" indent="0">
              <a:buNone/>
              <a:defRPr sz="1695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429" y="2175677"/>
            <a:ext cx="5388804" cy="3949818"/>
          </a:xfrm>
          <a:prstGeom prst="rect">
            <a:avLst/>
          </a:prstGeom>
        </p:spPr>
        <p:txBody>
          <a:bodyPr/>
          <a:lstStyle>
            <a:lvl1pPr>
              <a:defRPr sz="2540"/>
            </a:lvl1pPr>
            <a:lvl2pPr>
              <a:defRPr sz="2115"/>
            </a:lvl2pPr>
            <a:lvl3pPr>
              <a:defRPr sz="1905"/>
            </a:lvl3pPr>
            <a:lvl4pPr>
              <a:defRPr sz="1695"/>
            </a:lvl4pPr>
            <a:lvl5pPr>
              <a:defRPr sz="1695"/>
            </a:lvl5pPr>
            <a:lvl6pPr>
              <a:defRPr sz="1695"/>
            </a:lvl6pPr>
            <a:lvl7pPr>
              <a:defRPr sz="1695"/>
            </a:lvl7pPr>
            <a:lvl8pPr>
              <a:defRPr sz="1695"/>
            </a:lvl8pPr>
            <a:lvl9pPr>
              <a:defRPr sz="169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69" y="273850"/>
            <a:ext cx="10972464" cy="114412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circl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ircl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69" y="273850"/>
            <a:ext cx="4011366" cy="1160920"/>
          </a:xfrm>
          <a:prstGeom prst="rect">
            <a:avLst/>
          </a:prstGeom>
        </p:spPr>
        <p:txBody>
          <a:bodyPr anchor="b"/>
          <a:lstStyle>
            <a:lvl1pPr algn="l">
              <a:defRPr sz="2115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77" y="273850"/>
            <a:ext cx="6814956" cy="5851644"/>
          </a:xfrm>
          <a:prstGeom prst="rect">
            <a:avLst/>
          </a:prstGeom>
        </p:spPr>
        <p:txBody>
          <a:bodyPr/>
          <a:lstStyle>
            <a:lvl1pPr>
              <a:defRPr sz="3385"/>
            </a:lvl1pPr>
            <a:lvl2pPr>
              <a:defRPr sz="2965"/>
            </a:lvl2pPr>
            <a:lvl3pPr>
              <a:defRPr sz="2540"/>
            </a:lvl3pPr>
            <a:lvl4pPr>
              <a:defRPr sz="2115"/>
            </a:lvl4pPr>
            <a:lvl5pPr>
              <a:defRPr sz="2115"/>
            </a:lvl5pPr>
            <a:lvl6pPr>
              <a:defRPr sz="2115"/>
            </a:lvl6pPr>
            <a:lvl7pPr>
              <a:defRPr sz="2115"/>
            </a:lvl7pPr>
            <a:lvl8pPr>
              <a:defRPr sz="2115"/>
            </a:lvl8pPr>
            <a:lvl9pPr>
              <a:defRPr sz="211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769" y="1434770"/>
            <a:ext cx="4011366" cy="4690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80"/>
            </a:lvl1pPr>
            <a:lvl2pPr marL="483870" indent="0">
              <a:buNone/>
              <a:defRPr sz="1270"/>
            </a:lvl2pPr>
            <a:lvl3pPr marL="967740" indent="0">
              <a:buNone/>
              <a:defRPr sz="1060"/>
            </a:lvl3pPr>
            <a:lvl4pPr marL="1451610" indent="0">
              <a:buNone/>
              <a:defRPr sz="950"/>
            </a:lvl4pPr>
            <a:lvl5pPr marL="1934845" indent="0">
              <a:buNone/>
              <a:defRPr sz="950"/>
            </a:lvl5pPr>
            <a:lvl6pPr marL="2418715" indent="0">
              <a:buNone/>
              <a:defRPr sz="950"/>
            </a:lvl6pPr>
            <a:lvl7pPr marL="2902585" indent="0">
              <a:buNone/>
              <a:defRPr sz="950"/>
            </a:lvl7pPr>
            <a:lvl8pPr marL="3386455" indent="0">
              <a:buNone/>
              <a:defRPr sz="950"/>
            </a:lvl8pPr>
            <a:lvl9pPr marL="3870325" indent="0">
              <a:buNone/>
              <a:defRPr sz="9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358" y="4799929"/>
            <a:ext cx="7313856" cy="567860"/>
          </a:xfrm>
          <a:prstGeom prst="rect">
            <a:avLst/>
          </a:prstGeom>
        </p:spPr>
        <p:txBody>
          <a:bodyPr anchor="b"/>
          <a:lstStyle>
            <a:lvl1pPr algn="l">
              <a:defRPr sz="2115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358" y="613222"/>
            <a:ext cx="7313856" cy="4114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85"/>
            </a:lvl1pPr>
            <a:lvl2pPr marL="483870" indent="0">
              <a:buNone/>
              <a:defRPr sz="2965"/>
            </a:lvl2pPr>
            <a:lvl3pPr marL="967740" indent="0">
              <a:buNone/>
              <a:defRPr sz="2540"/>
            </a:lvl3pPr>
            <a:lvl4pPr marL="1451610" indent="0">
              <a:buNone/>
              <a:defRPr sz="2115"/>
            </a:lvl4pPr>
            <a:lvl5pPr marL="1934845" indent="0">
              <a:buNone/>
              <a:defRPr sz="2115"/>
            </a:lvl5pPr>
            <a:lvl6pPr marL="2418715" indent="0">
              <a:buNone/>
              <a:defRPr sz="2115"/>
            </a:lvl6pPr>
            <a:lvl7pPr marL="2902585" indent="0">
              <a:buNone/>
              <a:defRPr sz="2115"/>
            </a:lvl7pPr>
            <a:lvl8pPr marL="3386455" indent="0">
              <a:buNone/>
              <a:defRPr sz="2115"/>
            </a:lvl8pPr>
            <a:lvl9pPr marL="3870325" indent="0">
              <a:buNone/>
              <a:defRPr sz="2115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358" y="5367788"/>
            <a:ext cx="7313856" cy="8047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80"/>
            </a:lvl1pPr>
            <a:lvl2pPr marL="483870" indent="0">
              <a:buNone/>
              <a:defRPr sz="1270"/>
            </a:lvl2pPr>
            <a:lvl3pPr marL="967740" indent="0">
              <a:buNone/>
              <a:defRPr sz="1060"/>
            </a:lvl3pPr>
            <a:lvl4pPr marL="1451610" indent="0">
              <a:buNone/>
              <a:defRPr sz="950"/>
            </a:lvl4pPr>
            <a:lvl5pPr marL="1934845" indent="0">
              <a:buNone/>
              <a:defRPr sz="950"/>
            </a:lvl5pPr>
            <a:lvl6pPr marL="2418715" indent="0">
              <a:buNone/>
              <a:defRPr sz="950"/>
            </a:lvl6pPr>
            <a:lvl7pPr marL="2902585" indent="0">
              <a:buNone/>
              <a:defRPr sz="950"/>
            </a:lvl7pPr>
            <a:lvl8pPr marL="3386455" indent="0">
              <a:buNone/>
              <a:defRPr sz="950"/>
            </a:lvl8pPr>
            <a:lvl9pPr marL="3870325" indent="0">
              <a:buNone/>
              <a:defRPr sz="9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circl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69" y="273850"/>
            <a:ext cx="10972464" cy="114412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769" y="1599416"/>
            <a:ext cx="10972464" cy="452607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circl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116" y="273850"/>
            <a:ext cx="2743117" cy="5851644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769" y="273850"/>
            <a:ext cx="8068087" cy="5851644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70382" name="Rectangle 14"/>
          <p:cNvSpPr>
            <a:spLocks noChangeArrowheads="1"/>
          </p:cNvSpPr>
          <p:nvPr/>
        </p:nvSpPr>
        <p:spPr bwMode="auto">
          <a:xfrm>
            <a:off x="0" y="0"/>
            <a:ext cx="12192000" cy="76106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90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051" name="Picture 12" descr="图片4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318702"/>
            <a:ext cx="12192000" cy="54937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AutoShape 8"/>
          <p:cNvSpPr/>
          <p:nvPr/>
        </p:nvSpPr>
        <p:spPr>
          <a:xfrm>
            <a:off x="814704" y="6453106"/>
            <a:ext cx="1246413" cy="260409"/>
          </a:xfrm>
          <a:prstGeom prst="ribbon2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noFill/>
          </a:ln>
          <a:effectLst>
            <a:outerShdw dist="50800" dir="5400000" algn="ctr" rotWithShape="0">
              <a:schemeClr val="bg1"/>
            </a:outerShdw>
          </a:effectLst>
        </p:spPr>
        <p:txBody>
          <a:bodyPr wrap="none" anchor="ctr" anchorCtr="0"/>
          <a:p>
            <a:pPr lvl="0" algn="ctr"/>
            <a:r>
              <a:rPr lang="zh-CN" altLang="en-US" sz="1270" b="1" dirty="0">
                <a:solidFill>
                  <a:srgbClr val="000000"/>
                </a:solidFill>
                <a:latin typeface="Times New Roman" panose="02020603050405020304" pitchFamily="18" charset="0"/>
                <a:ea typeface="方正楷体_GBK" pitchFamily="65" charset="-122"/>
              </a:rPr>
              <a:t>第</a:t>
            </a:r>
            <a:fld id="{9A0DB2DC-4C9A-4742-B13C-FB6460FD3503}" type="slidenum">
              <a:rPr lang="zh-CN" altLang="en-US" sz="1270" b="1" dirty="0">
                <a:solidFill>
                  <a:srgbClr val="000000"/>
                </a:solidFill>
                <a:latin typeface="Times New Roman" panose="02020603050405020304" pitchFamily="18" charset="0"/>
                <a:ea typeface="方正楷体_GBK" pitchFamily="65" charset="-122"/>
              </a:rPr>
            </a:fld>
            <a:r>
              <a:rPr lang="zh-CN" altLang="en-US" sz="1270" b="1" dirty="0">
                <a:solidFill>
                  <a:srgbClr val="000000"/>
                </a:solidFill>
                <a:latin typeface="Times New Roman" panose="02020603050405020304" pitchFamily="18" charset="0"/>
                <a:ea typeface="方正楷体_GBK" pitchFamily="65" charset="-122"/>
              </a:rPr>
              <a:t>页</a:t>
            </a:r>
            <a:endParaRPr lang="zh-CN" altLang="en-US" sz="1270" b="1" dirty="0">
              <a:solidFill>
                <a:srgbClr val="000000"/>
              </a:solidFill>
              <a:latin typeface="Times New Roman" panose="02020603050405020304" pitchFamily="18" charset="0"/>
              <a:ea typeface="方正楷体_GBK" pitchFamily="65" charset="-122"/>
            </a:endParaRPr>
          </a:p>
        </p:txBody>
      </p:sp>
      <p:sp>
        <p:nvSpPr>
          <p:cNvPr id="2053" name="Text Box 122"/>
          <p:cNvSpPr txBox="1"/>
          <p:nvPr/>
        </p:nvSpPr>
        <p:spPr>
          <a:xfrm>
            <a:off x="4738721" y="188167"/>
            <a:ext cx="7224826" cy="1066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lvl="0" algn="r"/>
            <a:r>
              <a:rPr lang="zh-CN" altLang="zh-CN" sz="211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sym typeface="+mn-ea"/>
              </a:rPr>
              <a:t>微课时6　氧化还原反应</a:t>
            </a:r>
            <a:endParaRPr lang="zh-CN" altLang="zh-CN" sz="211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lvl="0" algn="r"/>
            <a:endParaRPr lang="zh-CN" altLang="zh-CN" sz="2115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r"/>
            <a:endParaRPr lang="zh-CN" altLang="en-US" sz="211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4" name="AutoShape 25"/>
          <p:cNvSpPr/>
          <p:nvPr/>
        </p:nvSpPr>
        <p:spPr>
          <a:xfrm>
            <a:off x="4419559" y="6414464"/>
            <a:ext cx="1239694" cy="381374"/>
          </a:xfrm>
          <a:prstGeom prst="roundRect">
            <a:avLst>
              <a:gd name="adj" fmla="val 16667"/>
            </a:avLst>
          </a:prstGeom>
          <a:solidFill>
            <a:schemeClr val="accent1">
              <a:alpha val="76999"/>
            </a:schemeClr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lvl="0" algn="ctr"/>
            <a:r>
              <a:rPr lang="zh-CN" altLang="en-US" sz="1905" b="1" dirty="0">
                <a:latin typeface="黑体" panose="02010609060101010101" pitchFamily="2" charset="-122"/>
                <a:ea typeface="黑体" panose="02010609060101010101" pitchFamily="2" charset="-122"/>
              </a:rPr>
              <a:t> 新课程要求 </a:t>
            </a:r>
            <a:endParaRPr lang="zh-CN" altLang="en-US" sz="190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5" name="AutoShape 26"/>
          <p:cNvSpPr/>
          <p:nvPr/>
        </p:nvSpPr>
        <p:spPr>
          <a:xfrm>
            <a:off x="5929700" y="6414464"/>
            <a:ext cx="1239694" cy="381374"/>
          </a:xfrm>
          <a:prstGeom prst="roundRect">
            <a:avLst>
              <a:gd name="adj" fmla="val 16667"/>
            </a:avLst>
          </a:prstGeom>
          <a:solidFill>
            <a:schemeClr val="accent1">
              <a:alpha val="76999"/>
            </a:schemeClr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lvl="0" algn="ctr"/>
            <a:r>
              <a:rPr lang="en-US" altLang="zh-CN" sz="1905" b="1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1905" b="1" dirty="0">
                <a:latin typeface="黑体" panose="02010609060101010101" pitchFamily="2" charset="-122"/>
                <a:ea typeface="黑体" panose="02010609060101010101" pitchFamily="2" charset="-122"/>
              </a:rPr>
              <a:t>一维过关 </a:t>
            </a:r>
            <a:endParaRPr lang="zh-CN" altLang="en-US" sz="2965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056" name="AutoShape 27"/>
          <p:cNvSpPr/>
          <p:nvPr/>
        </p:nvSpPr>
        <p:spPr>
          <a:xfrm>
            <a:off x="7466719" y="6414464"/>
            <a:ext cx="1239694" cy="381374"/>
          </a:xfrm>
          <a:prstGeom prst="roundRect">
            <a:avLst>
              <a:gd name="adj" fmla="val 16667"/>
            </a:avLst>
          </a:prstGeom>
          <a:solidFill>
            <a:schemeClr val="accent1">
              <a:alpha val="76999"/>
            </a:schemeClr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lvl="0" algn="ctr"/>
            <a:r>
              <a:rPr lang="zh-CN" altLang="en-US" sz="1905" b="1" dirty="0">
                <a:latin typeface="黑体" panose="02010609060101010101" pitchFamily="2" charset="-122"/>
                <a:ea typeface="黑体" panose="02010609060101010101" pitchFamily="2" charset="-122"/>
              </a:rPr>
              <a:t>　</a:t>
            </a:r>
            <a:r>
              <a:rPr lang="en-US" altLang="zh-CN" sz="1905" b="1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1905" b="1" dirty="0">
                <a:latin typeface="黑体" panose="02010609060101010101" pitchFamily="2" charset="-122"/>
                <a:ea typeface="黑体" panose="02010609060101010101" pitchFamily="2" charset="-122"/>
              </a:rPr>
              <a:t>二维过关 　</a:t>
            </a:r>
            <a:endParaRPr lang="zh-CN" altLang="en-US" sz="190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7" name="Text Box 116"/>
          <p:cNvSpPr txBox="1"/>
          <p:nvPr/>
        </p:nvSpPr>
        <p:spPr>
          <a:xfrm>
            <a:off x="77271" y="189847"/>
            <a:ext cx="5805170" cy="4495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lvl="0"/>
            <a:r>
              <a:rPr lang="zh-CN" altLang="en-US" sz="2330" dirty="0">
                <a:solidFill>
                  <a:srgbClr val="CC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普通高考学测合格性考试　考点直击　化学</a:t>
            </a:r>
            <a:endParaRPr lang="zh-CN" altLang="en-US" sz="2330" dirty="0">
              <a:solidFill>
                <a:srgbClr val="CC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058" name="AutoShape 26"/>
          <p:cNvSpPr/>
          <p:nvPr userDrawn="1"/>
        </p:nvSpPr>
        <p:spPr>
          <a:xfrm>
            <a:off x="8958382" y="6426225"/>
            <a:ext cx="1239694" cy="381373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lvl="0" algn="ctr"/>
            <a:r>
              <a:rPr lang="en-US" altLang="zh-CN" sz="1905" b="1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1905" b="1" dirty="0">
                <a:latin typeface="黑体" panose="02010609060101010101" pitchFamily="2" charset="-122"/>
                <a:ea typeface="黑体" panose="02010609060101010101" pitchFamily="2" charset="-122"/>
              </a:rPr>
              <a:t>三维过关 </a:t>
            </a:r>
            <a:endParaRPr lang="zh-CN" altLang="en-US" sz="2965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059" name="AutoShape 27"/>
          <p:cNvSpPr/>
          <p:nvPr userDrawn="1"/>
        </p:nvSpPr>
        <p:spPr>
          <a:xfrm>
            <a:off x="10495400" y="6426225"/>
            <a:ext cx="1239694" cy="381373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lvl="0" algn="ctr"/>
            <a:r>
              <a:rPr lang="zh-CN" altLang="en-US" sz="1905" b="1" dirty="0">
                <a:latin typeface="黑体" panose="02010609060101010101" pitchFamily="2" charset="-122"/>
                <a:ea typeface="黑体" panose="02010609060101010101" pitchFamily="2" charset="-122"/>
              </a:rPr>
              <a:t>   四维过关 　</a:t>
            </a:r>
            <a:endParaRPr lang="zh-CN" altLang="en-US" sz="190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ircl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5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62585" indent="-362585" algn="l" rtl="0" eaLnBrk="0" fontAlgn="base" hangingPunct="0">
        <a:spcBef>
          <a:spcPct val="21000"/>
        </a:spcBef>
        <a:spcAft>
          <a:spcPct val="0"/>
        </a:spcAft>
        <a:buChar char="•"/>
        <a:defRPr sz="3385">
          <a:solidFill>
            <a:schemeClr val="tx1"/>
          </a:solidFill>
          <a:latin typeface="+mn-lt"/>
          <a:ea typeface="+mn-ea"/>
          <a:cs typeface="+mn-cs"/>
        </a:defRPr>
      </a:lvl1pPr>
      <a:lvl2pPr marL="786130" indent="-302260" algn="l" rtl="0" eaLnBrk="0" fontAlgn="base" hangingPunct="0">
        <a:spcBef>
          <a:spcPct val="21000"/>
        </a:spcBef>
        <a:spcAft>
          <a:spcPct val="0"/>
        </a:spcAft>
        <a:buChar char="–"/>
        <a:defRPr sz="2965">
          <a:solidFill>
            <a:schemeClr val="tx1"/>
          </a:solidFill>
          <a:latin typeface="+mn-lt"/>
          <a:ea typeface="+mn-ea"/>
        </a:defRPr>
      </a:lvl2pPr>
      <a:lvl3pPr marL="1209675" indent="-241935" algn="l" rtl="0" eaLnBrk="0" fontAlgn="base" hangingPunct="0">
        <a:spcBef>
          <a:spcPct val="21000"/>
        </a:spcBef>
        <a:spcAft>
          <a:spcPct val="0"/>
        </a:spcAft>
        <a:buChar char="•"/>
        <a:defRPr sz="2540">
          <a:solidFill>
            <a:schemeClr val="tx1"/>
          </a:solidFill>
          <a:latin typeface="+mn-lt"/>
          <a:ea typeface="+mn-ea"/>
        </a:defRPr>
      </a:lvl3pPr>
      <a:lvl4pPr marL="1693545" indent="-241935" algn="l" rtl="0" eaLnBrk="0" fontAlgn="base" hangingPunct="0">
        <a:spcBef>
          <a:spcPct val="21000"/>
        </a:spcBef>
        <a:spcAft>
          <a:spcPct val="0"/>
        </a:spcAft>
        <a:buChar char="–"/>
        <a:defRPr sz="2115">
          <a:solidFill>
            <a:schemeClr val="tx1"/>
          </a:solidFill>
          <a:latin typeface="+mn-lt"/>
          <a:ea typeface="+mn-ea"/>
        </a:defRPr>
      </a:lvl4pPr>
      <a:lvl5pPr marL="2176780" indent="-241935" algn="l" rtl="0" eaLnBrk="0" fontAlgn="base" hangingPunct="0">
        <a:spcBef>
          <a:spcPct val="21000"/>
        </a:spcBef>
        <a:spcAft>
          <a:spcPct val="0"/>
        </a:spcAft>
        <a:buChar char="»"/>
        <a:defRPr sz="2115">
          <a:solidFill>
            <a:schemeClr val="tx1"/>
          </a:solidFill>
          <a:latin typeface="+mn-lt"/>
          <a:ea typeface="+mn-ea"/>
        </a:defRPr>
      </a:lvl5pPr>
      <a:lvl6pPr marL="2660650" indent="-241935" algn="l" rtl="0" fontAlgn="base">
        <a:spcBef>
          <a:spcPct val="21000"/>
        </a:spcBef>
        <a:spcAft>
          <a:spcPct val="0"/>
        </a:spcAft>
        <a:buChar char="»"/>
        <a:defRPr sz="2115">
          <a:solidFill>
            <a:schemeClr val="tx1"/>
          </a:solidFill>
          <a:latin typeface="+mn-lt"/>
          <a:ea typeface="+mn-ea"/>
        </a:defRPr>
      </a:lvl6pPr>
      <a:lvl7pPr marL="3144520" indent="-241935" algn="l" rtl="0" fontAlgn="base">
        <a:spcBef>
          <a:spcPct val="21000"/>
        </a:spcBef>
        <a:spcAft>
          <a:spcPct val="0"/>
        </a:spcAft>
        <a:buChar char="»"/>
        <a:defRPr sz="2115">
          <a:solidFill>
            <a:schemeClr val="tx1"/>
          </a:solidFill>
          <a:latin typeface="+mn-lt"/>
          <a:ea typeface="+mn-ea"/>
        </a:defRPr>
      </a:lvl7pPr>
      <a:lvl8pPr marL="3628390" indent="-241935" algn="l" rtl="0" fontAlgn="base">
        <a:spcBef>
          <a:spcPct val="21000"/>
        </a:spcBef>
        <a:spcAft>
          <a:spcPct val="0"/>
        </a:spcAft>
        <a:buChar char="»"/>
        <a:defRPr sz="2115">
          <a:solidFill>
            <a:schemeClr val="tx1"/>
          </a:solidFill>
          <a:latin typeface="+mn-lt"/>
          <a:ea typeface="+mn-ea"/>
        </a:defRPr>
      </a:lvl8pPr>
      <a:lvl9pPr marL="4112260" indent="-241935" algn="l" rtl="0" fontAlgn="base">
        <a:spcBef>
          <a:spcPct val="21000"/>
        </a:spcBef>
        <a:spcAft>
          <a:spcPct val="0"/>
        </a:spcAft>
        <a:buChar char="»"/>
        <a:defRPr sz="211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8387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6774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51610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934845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418715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902585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86455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870325" algn="l" defTabSz="96774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2.png"/><Relationship Id="rId1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3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emf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2.png"/><Relationship Id="rId1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8212" name="AutoShape 4"/>
          <p:cNvSpPr/>
          <p:nvPr/>
        </p:nvSpPr>
        <p:spPr>
          <a:xfrm>
            <a:off x="1271133" y="2556463"/>
            <a:ext cx="9648780" cy="1439589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150000"/>
              </a:lnSpc>
            </a:pPr>
            <a:r>
              <a:rPr lang="zh-CN" altLang="zh-CN" sz="2965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专题一　化学家眼中的物质世界</a:t>
            </a:r>
            <a:endParaRPr lang="zh-CN" altLang="zh-CN" sz="2965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2965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微课时6　氧化还原反应</a:t>
            </a:r>
            <a:endParaRPr lang="zh-CN" altLang="zh-CN" sz="2965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78213" name="Line 5"/>
          <p:cNvSpPr/>
          <p:nvPr/>
        </p:nvSpPr>
        <p:spPr>
          <a:xfrm>
            <a:off x="1231295" y="3276138"/>
            <a:ext cx="9601746" cy="0"/>
          </a:xfrm>
          <a:prstGeom prst="line">
            <a:avLst/>
          </a:prstGeom>
          <a:ln w="28575" cap="flat" cmpd="sng">
            <a:solidFill>
              <a:srgbClr val="666699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782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7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2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6695" y="1032510"/>
            <a:ext cx="10937875" cy="477266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217285" y="334200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大于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13175" y="4914265"/>
            <a:ext cx="10845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Na</a:t>
            </a:r>
            <a:r>
              <a:rPr lang="zh-CN" altLang="en-US" baseline="-25000">
                <a:solidFill>
                  <a:srgbClr val="FF0000"/>
                </a:solidFill>
                <a:uFillTx/>
              </a:rPr>
              <a:t>2</a:t>
            </a:r>
            <a:r>
              <a:rPr lang="zh-CN" altLang="en-US">
                <a:solidFill>
                  <a:srgbClr val="FF0000"/>
                </a:solidFill>
              </a:rPr>
              <a:t>FeO</a:t>
            </a:r>
            <a:r>
              <a:rPr lang="zh-CN" altLang="en-US" baseline="-25000">
                <a:solidFill>
                  <a:srgbClr val="FF0000"/>
                </a:solidFill>
                <a:uFillTx/>
              </a:rPr>
              <a:t>4</a:t>
            </a:r>
            <a:endParaRPr lang="zh-CN" altLang="en-US" baseline="-25000">
              <a:solidFill>
                <a:srgbClr val="FF0000"/>
              </a:solidFill>
              <a:uFillTx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85995" y="4914265"/>
            <a:ext cx="4432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O</a:t>
            </a:r>
            <a:r>
              <a:rPr lang="zh-CN" altLang="en-US" baseline="-25000">
                <a:solidFill>
                  <a:srgbClr val="FF0000"/>
                </a:solidFill>
                <a:uFillTx/>
              </a:rPr>
              <a:t>2</a:t>
            </a:r>
            <a:endParaRPr lang="zh-CN" altLang="en-US" baseline="-25000">
              <a:solidFill>
                <a:srgbClr val="FF0000"/>
              </a:solidFill>
              <a:uFillTx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702040" y="4913630"/>
            <a:ext cx="309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4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674485" y="5281930"/>
            <a:ext cx="53771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利用强氧化性来消菌杀毒；反应生成Fe3＋，在水溶</a:t>
            </a:r>
            <a:endParaRPr lang="zh-CN" altLang="en-US">
              <a:solidFill>
                <a:srgbClr val="FF0000"/>
              </a:solidFill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</a:rPr>
              <a:t>液中可生成Fe(OH)3胶体，可吸附悬浮杂质来净水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3209925"/>
            <a:ext cx="2992120" cy="753745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205" y="2447925"/>
            <a:ext cx="11656695" cy="2306955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230" y="2052320"/>
            <a:ext cx="11887200" cy="4123690"/>
          </a:xfrm>
          <a:prstGeom prst="rect">
            <a:avLst/>
          </a:prstGeom>
        </p:spPr>
      </p:pic>
      <p:grpSp>
        <p:nvGrpSpPr>
          <p:cNvPr id="51201" name="组合 224262"/>
          <p:cNvGrpSpPr/>
          <p:nvPr/>
        </p:nvGrpSpPr>
        <p:grpSpPr>
          <a:xfrm>
            <a:off x="2874141" y="838746"/>
            <a:ext cx="6117837" cy="915491"/>
            <a:chOff x="1633" y="590"/>
            <a:chExt cx="3642" cy="545"/>
          </a:xfrm>
        </p:grpSpPr>
        <p:pic>
          <p:nvPicPr>
            <p:cNvPr id="51202" name="Picture 10" descr="9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34" y="590"/>
              <a:ext cx="2734" cy="5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03" name="Text Box 11"/>
            <p:cNvSpPr txBox="1"/>
            <p:nvPr/>
          </p:nvSpPr>
          <p:spPr>
            <a:xfrm>
              <a:off x="2509" y="653"/>
              <a:ext cx="1621" cy="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课 时 作 业</a:t>
              </a:r>
              <a:endParaRPr lang="zh-CN" altLang="en-US" sz="3490" dirty="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pic>
          <p:nvPicPr>
            <p:cNvPr id="51204" name="Picture 10" descr="9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33" y="606"/>
              <a:ext cx="3642" cy="5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05" name="Text Box 11"/>
            <p:cNvSpPr txBox="1"/>
            <p:nvPr/>
          </p:nvSpPr>
          <p:spPr>
            <a:xfrm>
              <a:off x="2501" y="658"/>
              <a:ext cx="2774" cy="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四维过关</a:t>
              </a:r>
              <a:r>
                <a:rPr lang="en-US" altLang="zh-CN" sz="3490">
                  <a:latin typeface="Arial" panose="020B0604020202020204" pitchFamily="34" charset="0"/>
                  <a:ea typeface="微软雅黑" panose="020B0503020204020204" pitchFamily="34" charset="-122"/>
                </a:rPr>
                <a:t>—— 811 </a:t>
              </a:r>
              <a:endParaRPr lang="en-US" altLang="zh-CN" sz="349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947035" y="2682875"/>
            <a:ext cx="558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A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65580" y="4715510"/>
            <a:ext cx="5130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C</a:t>
            </a:r>
            <a:endParaRPr lang="en-US" altLang="zh-CN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050" y="1299845"/>
            <a:ext cx="11584940" cy="484568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761095" y="4537710"/>
            <a:ext cx="8750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C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10775" y="2378710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>
                <a:solidFill>
                  <a:srgbClr val="FF0000"/>
                </a:solidFill>
                <a:sym typeface="+mn-ea"/>
              </a:rPr>
              <a:t>D</a:t>
            </a:r>
            <a:endParaRPr lang="zh-CN" altLang="en-US" sz="24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770" y="2191385"/>
            <a:ext cx="11525250" cy="2941955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250" y="1327785"/>
            <a:ext cx="11757660" cy="466852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373370" y="2205355"/>
            <a:ext cx="4445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D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0040" y="4324350"/>
            <a:ext cx="5238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D</a:t>
            </a:r>
            <a:endParaRPr lang="en-US" altLang="zh-CN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5735" y="1106805"/>
            <a:ext cx="11717655" cy="51111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770235" y="4709160"/>
            <a:ext cx="4629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C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45310" y="2429510"/>
            <a:ext cx="38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A</a:t>
            </a:r>
            <a:endParaRPr lang="en-US" altLang="zh-CN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245" y="1725930"/>
            <a:ext cx="11330305" cy="3740150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6530" y="1201420"/>
            <a:ext cx="11808460" cy="52152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1137900" y="1691005"/>
            <a:ext cx="6794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D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63585" y="3199130"/>
            <a:ext cx="739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C</a:t>
            </a:r>
            <a:endParaRPr lang="en-US" altLang="zh-CN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005" y="1205865"/>
            <a:ext cx="11279505" cy="496252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0846435" y="1790065"/>
            <a:ext cx="4229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D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09775" y="4383405"/>
            <a:ext cx="4832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B</a:t>
            </a:r>
            <a:endParaRPr lang="en-US" altLang="zh-CN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6865" name="组合 19"/>
          <p:cNvGrpSpPr/>
          <p:nvPr/>
        </p:nvGrpSpPr>
        <p:grpSpPr>
          <a:xfrm>
            <a:off x="3656929" y="1146150"/>
            <a:ext cx="4594257" cy="913812"/>
            <a:chOff x="4251" y="7860"/>
            <a:chExt cx="5717" cy="1175"/>
          </a:xfrm>
        </p:grpSpPr>
        <p:pic>
          <p:nvPicPr>
            <p:cNvPr id="36866" name="Picture 10" descr="9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253" y="7860"/>
              <a:ext cx="5715" cy="114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6867" name="Text Box 11"/>
            <p:cNvSpPr txBox="1"/>
            <p:nvPr/>
          </p:nvSpPr>
          <p:spPr>
            <a:xfrm>
              <a:off x="6082" y="7996"/>
              <a:ext cx="3388" cy="84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课 时 作 业</a:t>
              </a:r>
              <a:endParaRPr lang="zh-CN" altLang="en-US" sz="3490" dirty="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pic>
          <p:nvPicPr>
            <p:cNvPr id="36868" name="Picture 10" descr="9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251" y="7895"/>
              <a:ext cx="5715" cy="114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6869" name="Text Box 11"/>
            <p:cNvSpPr txBox="1"/>
            <p:nvPr/>
          </p:nvSpPr>
          <p:spPr>
            <a:xfrm>
              <a:off x="6066" y="8007"/>
              <a:ext cx="3388" cy="84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zh-CN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新课</a:t>
              </a:r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标</a:t>
              </a:r>
              <a:r>
                <a:rPr lang="zh-CN" altLang="zh-CN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要求</a:t>
              </a:r>
              <a:endParaRPr lang="en-US" altLang="zh-CN" sz="349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2173605" y="2175510"/>
          <a:ext cx="8350250" cy="37503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0250"/>
              </a:tblGrid>
              <a:tr h="904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2965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 根据反应前后元素化合价变化，判断反应是否为氧化还原反应</a:t>
                      </a:r>
                      <a:endParaRPr lang="en-US" altLang="zh-CN" sz="2965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2965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 能判断氧化剂、还原剂，逐步理解物质被氧化、物质被还原的概念</a:t>
                      </a:r>
                      <a:endParaRPr lang="en-US" altLang="zh-CN" sz="2965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6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2965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3. 能配平简单的氧化还原反应的化学方程式，初步学会用单线桥、双线桥表示电子转移的方向和数目</a:t>
                      </a:r>
                      <a:endParaRPr lang="en-US" altLang="zh-CN" sz="2965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4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2965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4. 举例说明生活中常见的氧化还原反应</a:t>
                      </a:r>
                      <a:endParaRPr lang="en-US" altLang="zh-CN" sz="2965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050" y="1087755"/>
            <a:ext cx="11373485" cy="56559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709150" y="1087755"/>
            <a:ext cx="4286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A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807450" y="2893060"/>
            <a:ext cx="4826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A</a:t>
            </a:r>
            <a:endParaRPr lang="en-US" altLang="zh-CN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7889" name="组合 3086"/>
          <p:cNvGrpSpPr/>
          <p:nvPr/>
        </p:nvGrpSpPr>
        <p:grpSpPr>
          <a:xfrm>
            <a:off x="2874141" y="991608"/>
            <a:ext cx="6117837" cy="915492"/>
            <a:chOff x="1633" y="590"/>
            <a:chExt cx="3642" cy="545"/>
          </a:xfrm>
        </p:grpSpPr>
        <p:pic>
          <p:nvPicPr>
            <p:cNvPr id="37890" name="Picture 10" descr="9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4" y="590"/>
              <a:ext cx="2734" cy="5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7891" name="Text Box 11"/>
            <p:cNvSpPr txBox="1"/>
            <p:nvPr/>
          </p:nvSpPr>
          <p:spPr>
            <a:xfrm>
              <a:off x="2509" y="653"/>
              <a:ext cx="1621" cy="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课 时 作 业</a:t>
              </a:r>
              <a:endParaRPr lang="zh-CN" altLang="en-US" sz="3490" dirty="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pic>
          <p:nvPicPr>
            <p:cNvPr id="37892" name="Picture 10" descr="9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3" y="606"/>
              <a:ext cx="3642" cy="5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7893" name="Text Box 11"/>
            <p:cNvSpPr txBox="1"/>
            <p:nvPr/>
          </p:nvSpPr>
          <p:spPr>
            <a:xfrm>
              <a:off x="2501" y="658"/>
              <a:ext cx="2774" cy="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一维过关</a:t>
              </a:r>
              <a:r>
                <a:rPr lang="en-US" altLang="zh-CN" sz="3490">
                  <a:latin typeface="Arial" panose="020B0604020202020204" pitchFamily="34" charset="0"/>
                  <a:ea typeface="微软雅黑" panose="020B0503020204020204" pitchFamily="34" charset="-122"/>
                </a:rPr>
                <a:t>—— </a:t>
              </a:r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过考点 </a:t>
              </a:r>
              <a:endParaRPr lang="zh-CN" altLang="en-US" sz="3490" dirty="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121" name="文本框 120"/>
          <p:cNvSpPr txBox="1"/>
          <p:nvPr/>
        </p:nvSpPr>
        <p:spPr>
          <a:xfrm>
            <a:off x="320040" y="1880235"/>
            <a:ext cx="5080000" cy="5473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/>
            <a:r>
              <a:rPr lang="zh-CN" altLang="zh-CN" sz="2965" b="0" dirty="0">
                <a:latin typeface="Arial" panose="020B0604020202020204" pitchFamily="34" charset="0"/>
                <a:ea typeface="宋体" panose="02010600030101010101" pitchFamily="2" charset="-122"/>
              </a:rPr>
              <a:t>1. 氧化还原反应概念</a:t>
            </a:r>
            <a:endParaRPr lang="zh-CN" altLang="zh-CN" sz="2965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315" y="2545080"/>
            <a:ext cx="8718550" cy="3615055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9420" y="1118235"/>
            <a:ext cx="10761345" cy="475932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159000" y="1903095"/>
            <a:ext cx="1508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质量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75485" y="2494915"/>
            <a:ext cx="1209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得失电子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04085" y="3086735"/>
            <a:ext cx="1418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电荷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90665" y="4087495"/>
            <a:ext cx="1447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方向和数目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551545" y="4151630"/>
            <a:ext cx="16446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电子得失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71975" y="4665980"/>
            <a:ext cx="15697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质量守恒定律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8290" y="1359535"/>
            <a:ext cx="10001885" cy="432054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4" name="文本框 123"/>
          <p:cNvSpPr txBox="1"/>
          <p:nvPr/>
        </p:nvSpPr>
        <p:spPr>
          <a:xfrm>
            <a:off x="635" y="1196340"/>
            <a:ext cx="12191365" cy="378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en-US" sz="2400" b="0">
                <a:latin typeface="Times New Roman" panose="02020603050405020304" pitchFamily="18" charset="0"/>
                <a:cs typeface="楷体_GB2312" charset="0"/>
              </a:rPr>
              <a:t>4. </a:t>
            </a:r>
            <a:r>
              <a:rPr lang="zh-CN" sz="2400" b="0">
                <a:cs typeface="楷体_GB2312" charset="0"/>
              </a:rPr>
              <a:t>氧化性、还原性强弱的比较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(1) </a:t>
            </a:r>
            <a:r>
              <a:rPr lang="zh-CN" sz="2400" b="0">
                <a:ea typeface="宋体" panose="02010600030101010101" pitchFamily="2" charset="-122"/>
              </a:rPr>
              <a:t>据元素的化合价判断：通常同一种元素，价态越高，其氧化性就越强；价态越低，其还原性就越强。例如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Fe</a:t>
            </a:r>
            <a:r>
              <a:rPr lang="en-US" sz="2400" b="0" baseline="30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sz="2400" b="0" baseline="30000">
                <a:ea typeface="宋体" panose="02010600030101010101" pitchFamily="2" charset="-122"/>
              </a:rPr>
              <a:t>＋</a:t>
            </a:r>
            <a:r>
              <a:rPr lang="zh-CN" sz="2400" b="0">
                <a:ea typeface="宋体" panose="02010600030101010101" pitchFamily="2" charset="-122"/>
              </a:rPr>
              <a:t>的氧化性大于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Fe</a:t>
            </a:r>
            <a:r>
              <a:rPr lang="en-US" sz="2400" b="0" baseline="30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sz="2400" b="0" baseline="30000">
                <a:ea typeface="宋体" panose="02010600030101010101" pitchFamily="2" charset="-122"/>
              </a:rPr>
              <a:t>＋</a:t>
            </a:r>
            <a:r>
              <a:rPr lang="zh-CN" sz="2400" b="0">
                <a:ea typeface="宋体" panose="02010600030101010101" pitchFamily="2" charset="-122"/>
              </a:rPr>
              <a:t>。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(2) </a:t>
            </a:r>
            <a:r>
              <a:rPr lang="zh-CN" sz="2400" b="0">
                <a:ea typeface="宋体" panose="02010600030101010101" pitchFamily="2" charset="-122"/>
              </a:rPr>
              <a:t>据金属活动性顺序表判断：在金属活动性顺序表中，金属的位置越靠前，其还原性就越强；金属的位置越靠后，其阳离子的氧化性就越强。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(3) </a:t>
            </a:r>
            <a:r>
              <a:rPr lang="zh-CN" sz="2400" b="0">
                <a:ea typeface="宋体" panose="02010600030101010101" pitchFamily="2" charset="-122"/>
              </a:rPr>
              <a:t>据反应条件判断：是否加热、有无催化剂及反应温度高低和反应物浓度。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(4) </a:t>
            </a:r>
            <a:r>
              <a:rPr lang="zh-CN" sz="2400" b="0">
                <a:ea typeface="宋体" panose="02010600030101010101" pitchFamily="2" charset="-122"/>
              </a:rPr>
              <a:t>据反应剧烈程度判断：如根据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zh-CN" sz="2400" b="0">
                <a:ea typeface="宋体" panose="02010600030101010101" pitchFamily="2" charset="-122"/>
              </a:rPr>
              <a:t>、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Mg</a:t>
            </a:r>
            <a:r>
              <a:rPr lang="zh-CN" sz="2400" b="0">
                <a:ea typeface="宋体" panose="02010600030101010101" pitchFamily="2" charset="-122"/>
              </a:rPr>
              <a:t>、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Al</a:t>
            </a:r>
            <a:r>
              <a:rPr lang="zh-CN" sz="2400" b="0">
                <a:ea typeface="宋体" panose="02010600030101010101" pitchFamily="2" charset="-122"/>
              </a:rPr>
              <a:t>分别与水反应剧烈程度不同，还原性：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Na&gt;Mg&gt;Al</a:t>
            </a:r>
            <a:r>
              <a:rPr lang="zh-CN" sz="2400" b="0">
                <a:ea typeface="宋体" panose="02010600030101010101" pitchFamily="2" charset="-122"/>
              </a:rPr>
              <a:t>。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(5) </a:t>
            </a:r>
            <a:r>
              <a:rPr lang="zh-CN" sz="2400" b="0">
                <a:ea typeface="宋体" panose="02010600030101010101" pitchFamily="2" charset="-122"/>
              </a:rPr>
              <a:t>据同一还原剂与不同氧化剂反应后，还原剂中元素化合价变化判断：同一还原剂与不同氧化剂反应后，还原剂中元素化合价变化越大，则对应氧化剂氧化性越强。</a:t>
            </a:r>
            <a:endParaRPr lang="zh-CN" altLang="en-US" sz="240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4055" y="1483360"/>
            <a:ext cx="9091295" cy="389128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3009" name="组合 48145"/>
          <p:cNvGrpSpPr/>
          <p:nvPr/>
        </p:nvGrpSpPr>
        <p:grpSpPr>
          <a:xfrm>
            <a:off x="2874141" y="1295652"/>
            <a:ext cx="6117837" cy="915491"/>
            <a:chOff x="1633" y="590"/>
            <a:chExt cx="3642" cy="545"/>
          </a:xfrm>
        </p:grpSpPr>
        <p:pic>
          <p:nvPicPr>
            <p:cNvPr id="43010" name="Picture 10" descr="9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4" y="590"/>
              <a:ext cx="2734" cy="5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3011" name="Text Box 11"/>
            <p:cNvSpPr txBox="1"/>
            <p:nvPr/>
          </p:nvSpPr>
          <p:spPr>
            <a:xfrm>
              <a:off x="2509" y="653"/>
              <a:ext cx="1621" cy="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课 时 作 业</a:t>
              </a:r>
              <a:endParaRPr lang="zh-CN" altLang="en-US" sz="3490" dirty="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pic>
          <p:nvPicPr>
            <p:cNvPr id="43012" name="Picture 10" descr="9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3" y="606"/>
              <a:ext cx="3642" cy="5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3013" name="Text Box 11"/>
            <p:cNvSpPr txBox="1"/>
            <p:nvPr/>
          </p:nvSpPr>
          <p:spPr>
            <a:xfrm>
              <a:off x="2501" y="658"/>
              <a:ext cx="2774" cy="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二维过关</a:t>
              </a:r>
              <a:r>
                <a:rPr lang="en-US" altLang="zh-CN" sz="3490">
                  <a:latin typeface="Arial" panose="020B0604020202020204" pitchFamily="34" charset="0"/>
                  <a:ea typeface="微软雅黑" panose="020B0503020204020204" pitchFamily="34" charset="-122"/>
                </a:rPr>
                <a:t>—— </a:t>
              </a:r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过易错 </a:t>
              </a:r>
              <a:endParaRPr lang="zh-CN" altLang="en-US" sz="3490" dirty="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125" name="文本框 124"/>
          <p:cNvSpPr txBox="1"/>
          <p:nvPr/>
        </p:nvSpPr>
        <p:spPr>
          <a:xfrm>
            <a:off x="635" y="2211070"/>
            <a:ext cx="12191365" cy="3291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600" b="1">
                <a:ea typeface="宋体" panose="02010600030101010101" pitchFamily="2" charset="-122"/>
              </a:rPr>
              <a:t>易错提醒</a:t>
            </a:r>
            <a:r>
              <a:rPr lang="en-US" sz="2600" b="0">
                <a:latin typeface="Times New Roman" panose="02020603050405020304" pitchFamily="18" charset="0"/>
                <a:ea typeface="宋体" panose="02010600030101010101" pitchFamily="2" charset="-122"/>
              </a:rPr>
              <a:t>1. </a:t>
            </a:r>
            <a:r>
              <a:rPr lang="zh-CN" sz="2600" b="0">
                <a:ea typeface="宋体" panose="02010600030101010101" pitchFamily="2" charset="-122"/>
              </a:rPr>
              <a:t>在氧化还原反应中切记的是氧化剂不是发生氧化反应，还原剂不是发生还原反应；同样氧化剂反应后产生的不是氧化产物，还原剂反应后产生的不是还原产物。</a:t>
            </a:r>
            <a:r>
              <a:rPr lang="en-US" sz="2600" b="0">
                <a:latin typeface="Times New Roman" panose="02020603050405020304" pitchFamily="18" charset="0"/>
                <a:ea typeface="宋体" panose="02010600030101010101" pitchFamily="2" charset="-122"/>
              </a:rPr>
              <a:t>2. </a:t>
            </a:r>
            <a:r>
              <a:rPr lang="zh-CN" sz="2600" b="0">
                <a:ea typeface="宋体" panose="02010600030101010101" pitchFamily="2" charset="-122"/>
              </a:rPr>
              <a:t>元素由化合态变成游离态时，它可能被氧化，也可能被还原。</a:t>
            </a:r>
            <a:r>
              <a:rPr lang="en-US" sz="2600" b="0">
                <a:latin typeface="Times New Roman" panose="02020603050405020304" pitchFamily="18" charset="0"/>
                <a:ea typeface="宋体" panose="02010600030101010101" pitchFamily="2" charset="-122"/>
              </a:rPr>
              <a:t>3. </a:t>
            </a:r>
            <a:r>
              <a:rPr lang="zh-CN" sz="2600" b="0">
                <a:ea typeface="宋体" panose="02010600030101010101" pitchFamily="2" charset="-122"/>
              </a:rPr>
              <a:t>失电子难的原子，获得电子的能力不一定强，反之也成立。</a:t>
            </a:r>
            <a:r>
              <a:rPr lang="en-US" sz="2600" b="0">
                <a:latin typeface="Times New Roman" panose="02020603050405020304" pitchFamily="18" charset="0"/>
                <a:ea typeface="宋体" panose="02010600030101010101" pitchFamily="2" charset="-122"/>
              </a:rPr>
              <a:t>4. </a:t>
            </a:r>
            <a:r>
              <a:rPr lang="zh-CN" sz="2600" b="0">
                <a:ea typeface="宋体" panose="02010600030101010101" pitchFamily="2" charset="-122"/>
              </a:rPr>
              <a:t>有单质参加或生成的反应不一定属于氧化还原反应。</a:t>
            </a:r>
            <a:r>
              <a:rPr lang="en-US" sz="2600" b="0">
                <a:latin typeface="Times New Roman" panose="02020603050405020304" pitchFamily="18" charset="0"/>
                <a:ea typeface="宋体" panose="02010600030101010101" pitchFamily="2" charset="-122"/>
              </a:rPr>
              <a:t>5. </a:t>
            </a:r>
            <a:r>
              <a:rPr lang="zh-CN" sz="2600" b="0">
                <a:ea typeface="宋体" panose="02010600030101010101" pitchFamily="2" charset="-122"/>
              </a:rPr>
              <a:t>物质的氧化性、还原性强弱和反应时得、失电子能力大小有关，与得、失电子多少无关。</a:t>
            </a:r>
            <a:endParaRPr lang="zh-CN" altLang="en-US" sz="2600"/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725" y="2004060"/>
            <a:ext cx="11422380" cy="4198620"/>
          </a:xfrm>
          <a:prstGeom prst="rect">
            <a:avLst/>
          </a:prstGeom>
        </p:spPr>
      </p:pic>
      <p:grpSp>
        <p:nvGrpSpPr>
          <p:cNvPr id="45057" name="组合 223238"/>
          <p:cNvGrpSpPr/>
          <p:nvPr/>
        </p:nvGrpSpPr>
        <p:grpSpPr>
          <a:xfrm>
            <a:off x="2874141" y="1142790"/>
            <a:ext cx="6117837" cy="915492"/>
            <a:chOff x="1633" y="590"/>
            <a:chExt cx="3642" cy="545"/>
          </a:xfrm>
        </p:grpSpPr>
        <p:pic>
          <p:nvPicPr>
            <p:cNvPr id="45058" name="Picture 10" descr="9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34" y="590"/>
              <a:ext cx="2734" cy="5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5059" name="Text Box 11"/>
            <p:cNvSpPr txBox="1"/>
            <p:nvPr/>
          </p:nvSpPr>
          <p:spPr>
            <a:xfrm>
              <a:off x="2509" y="653"/>
              <a:ext cx="1621" cy="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课 时 作 业</a:t>
              </a:r>
              <a:endParaRPr lang="zh-CN" altLang="en-US" sz="3490" dirty="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pic>
          <p:nvPicPr>
            <p:cNvPr id="45060" name="Picture 10" descr="9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33" y="606"/>
              <a:ext cx="3642" cy="52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5061" name="Text Box 11"/>
            <p:cNvSpPr txBox="1"/>
            <p:nvPr/>
          </p:nvSpPr>
          <p:spPr>
            <a:xfrm>
              <a:off x="2501" y="658"/>
              <a:ext cx="2774" cy="39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1912" tIns="60956" rIns="121912" bIns="60956" anchor="t" anchorCtr="0">
              <a:spAutoFit/>
            </a:bodyPr>
            <a:p>
              <a:pPr defTabSz="1152525"/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三维过关</a:t>
              </a:r>
              <a:r>
                <a:rPr lang="en-US" altLang="zh-CN" sz="3490">
                  <a:latin typeface="Arial" panose="020B0604020202020204" pitchFamily="34" charset="0"/>
                  <a:ea typeface="微软雅黑" panose="020B0503020204020204" pitchFamily="34" charset="-122"/>
                </a:rPr>
                <a:t>—— </a:t>
              </a:r>
              <a:r>
                <a:rPr lang="zh-CN" altLang="en-US" sz="3490" dirty="0">
                  <a:latin typeface="Arial" panose="020B0604020202020204" pitchFamily="34" charset="0"/>
                  <a:ea typeface="微软雅黑" panose="020B0503020204020204" pitchFamily="34" charset="-122"/>
                </a:rPr>
                <a:t>过典题 </a:t>
              </a:r>
              <a:endParaRPr lang="zh-CN" altLang="en-US" sz="3490" dirty="0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527050" y="2267585"/>
            <a:ext cx="5435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C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981315" y="4217670"/>
            <a:ext cx="60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A</a:t>
            </a:r>
            <a:endParaRPr lang="en-US" altLang="zh-CN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TABLE_ENDDRAG_ORIGIN_RECT" val="657*253"/>
  <p:tag name="TABLE_ENDDRAG_RECT" val="264*238*657*253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858</Words>
  <Application>WPS 演示</Application>
  <PresentationFormat>宽屏</PresentationFormat>
  <Paragraphs>102</Paragraphs>
  <Slides>20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5" baseType="lpstr">
      <vt:lpstr>Arial</vt:lpstr>
      <vt:lpstr>宋体</vt:lpstr>
      <vt:lpstr>Wingdings</vt:lpstr>
      <vt:lpstr>微软雅黑</vt:lpstr>
      <vt:lpstr>Wingdings</vt:lpstr>
      <vt:lpstr>Times New Roman</vt:lpstr>
      <vt:lpstr>方正楷体_GBK</vt:lpstr>
      <vt:lpstr>Arial Unicode MS</vt:lpstr>
      <vt:lpstr>黑体</vt:lpstr>
      <vt:lpstr>华文行楷</vt:lpstr>
      <vt:lpstr>楷体_GB2312</vt:lpstr>
      <vt:lpstr>新宋体</vt:lpstr>
      <vt:lpstr>Calibri</vt:lpstr>
      <vt:lpstr>Office 主题​​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Sunny</cp:lastModifiedBy>
  <cp:revision>182</cp:revision>
  <dcterms:created xsi:type="dcterms:W3CDTF">2019-06-19T02:08:00Z</dcterms:created>
  <dcterms:modified xsi:type="dcterms:W3CDTF">2021-07-28T03:38:59Z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2052-11.1.0.10503</vt:lpwstr>
  </property>
  <property fmtid="{D5CDD505-2E9C-101B-9397-08002B2CF9AE}" pid="3" name="ICV">
    <vt:lpwstr>7CBB518F26DF4637B703FEE0F902FC92</vt:lpwstr>
  </property>
</Properties>
</file>