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29" r:id="rId3"/>
    <p:sldId id="648" r:id="rId4"/>
    <p:sldId id="534" r:id="rId5"/>
    <p:sldId id="612" r:id="rId6"/>
    <p:sldId id="613" r:id="rId7"/>
    <p:sldId id="614" r:id="rId8"/>
    <p:sldId id="615" r:id="rId9"/>
    <p:sldId id="616" r:id="rId10"/>
    <p:sldId id="617" r:id="rId11"/>
    <p:sldId id="618" r:id="rId12"/>
    <p:sldId id="649" r:id="rId13"/>
    <p:sldId id="650" r:id="rId14"/>
    <p:sldId id="651" r:id="rId15"/>
    <p:sldId id="656" r:id="rId16"/>
    <p:sldId id="659" r:id="rId17"/>
    <p:sldId id="660" r:id="rId18"/>
    <p:sldId id="661" r:id="rId19"/>
    <p:sldId id="662" r:id="rId20"/>
    <p:sldId id="663" r:id="rId21"/>
    <p:sldId id="666" r:id="rId22"/>
    <p:sldId id="667" r:id="rId23"/>
    <p:sldId id="657" r:id="rId24"/>
    <p:sldId id="668" r:id="rId25"/>
    <p:sldId id="669" r:id="rId26"/>
    <p:sldId id="670" r:id="rId27"/>
    <p:sldId id="671" r:id="rId28"/>
    <p:sldId id="672" r:id="rId29"/>
    <p:sldId id="673" r:id="rId30"/>
    <p:sldId id="674" r:id="rId3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648BAE"/>
    <a:srgbClr val="C1DEF6"/>
    <a:srgbClr val="B4DEFA"/>
    <a:srgbClr val="EA6E7E"/>
    <a:srgbClr val="EFA0A7"/>
    <a:srgbClr val="F3EFEE"/>
    <a:srgbClr val="F5F1EE"/>
    <a:srgbClr val="FCF8F7"/>
    <a:srgbClr val="F1EDEA"/>
    <a:srgbClr val="FBF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9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72F1098-4237-41BC-960F-A352F6B7DAAF}"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
          <p:cNvSpPr/>
          <p:nvPr userDrawn="1"/>
        </p:nvSpPr>
        <p:spPr>
          <a:xfrm>
            <a:off x="0" y="-22225"/>
            <a:ext cx="12192000" cy="985838"/>
          </a:xfrm>
          <a:prstGeom prst="rect">
            <a:avLst/>
          </a:prstGeom>
          <a:gradFill flip="none" rotWithShape="1">
            <a:gsLst>
              <a:gs pos="0">
                <a:srgbClr val="0099CC"/>
              </a:gs>
              <a:gs pos="100000">
                <a:schemeClr val="bg2">
                  <a:lumMod val="20000"/>
                  <a:lumOff val="8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Century Gothic" panose="020B0502020202020204" pitchFamily="34" charset="0"/>
              <a:ea typeface="微软雅黑" panose="020B0503020204020204" charset="-122"/>
              <a:sym typeface="Century Gothic" panose="020B0502020202020204" pitchFamily="34" charset="0"/>
            </a:endParaRPr>
          </a:p>
        </p:txBody>
      </p:sp>
      <p:pic>
        <p:nvPicPr>
          <p:cNvPr id="3" name="图片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9113" y="247650"/>
            <a:ext cx="1981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6.5自定义版式">
    <p:spTree>
      <p:nvGrpSpPr>
        <p:cNvPr id="1" name=""/>
        <p:cNvGrpSpPr/>
        <p:nvPr/>
      </p:nvGrpSpPr>
      <p:grpSpPr>
        <a:xfrm>
          <a:off x="0" y="0"/>
          <a:ext cx="0" cy="0"/>
          <a:chOff x="0" y="0"/>
          <a:chExt cx="0" cy="0"/>
        </a:xfrm>
      </p:grpSpPr>
      <p:sp>
        <p:nvSpPr>
          <p:cNvPr id="2" name="矩形 1"/>
          <p:cNvSpPr/>
          <p:nvPr userDrawn="1"/>
        </p:nvSpPr>
        <p:spPr>
          <a:xfrm>
            <a:off x="0" y="2349239"/>
            <a:ext cx="12192318" cy="4509079"/>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5.5自定义版式">
    <p:spTree>
      <p:nvGrpSpPr>
        <p:cNvPr id="1" name=""/>
        <p:cNvGrpSpPr/>
        <p:nvPr/>
      </p:nvGrpSpPr>
      <p:grpSpPr>
        <a:xfrm>
          <a:off x="0" y="0"/>
          <a:ext cx="0" cy="0"/>
          <a:chOff x="0" y="0"/>
          <a:chExt cx="0" cy="0"/>
        </a:xfrm>
      </p:grpSpPr>
      <p:sp>
        <p:nvSpPr>
          <p:cNvPr id="2" name="矩形 1"/>
          <p:cNvSpPr/>
          <p:nvPr userDrawn="1"/>
        </p:nvSpPr>
        <p:spPr>
          <a:xfrm>
            <a:off x="0" y="3069186"/>
            <a:ext cx="12192318" cy="378913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4.5自定义版式">
    <p:spTree>
      <p:nvGrpSpPr>
        <p:cNvPr id="1" name=""/>
        <p:cNvGrpSpPr/>
        <p:nvPr/>
      </p:nvGrpSpPr>
      <p:grpSpPr>
        <a:xfrm>
          <a:off x="0" y="0"/>
          <a:ext cx="0" cy="0"/>
          <a:chOff x="0" y="0"/>
          <a:chExt cx="0" cy="0"/>
        </a:xfrm>
      </p:grpSpPr>
      <p:sp>
        <p:nvSpPr>
          <p:cNvPr id="2" name="矩形 1"/>
          <p:cNvSpPr/>
          <p:nvPr userDrawn="1"/>
        </p:nvSpPr>
        <p:spPr>
          <a:xfrm>
            <a:off x="0" y="3789132"/>
            <a:ext cx="12192318" cy="306918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2.png"/><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file:///E:\&#30005;&#23376;&#31295;\&#32418;&#23545;&#21246;&#65288;&#32599;&#21355;&#19996;&#65289;\3.5\2019&#39640;&#19977;&#35762;&#19982;&#32451;&#29289;&#29702;&#20070;&#25945;&#24072;&#25104;&#21697;&#35838;&#20214;\WPC1105.TIF" TargetMode="Externa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file:///E:\&#30005;&#23376;&#31295;\&#32418;&#23545;&#21246;&#65288;&#32599;&#21355;&#19996;&#65289;\3.5\2019&#39640;&#19977;&#35762;&#19982;&#32451;&#29289;&#29702;&#20070;&#25945;&#24072;&#25104;&#21697;&#35838;&#20214;\WPC1112.TIF" TargetMode="Externa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emf"/><Relationship Id="rId1"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file:///E:\&#30005;&#23376;&#31295;\&#32418;&#23545;&#21246;&#65288;&#32599;&#21355;&#19996;&#65289;\3.5\2019&#39640;&#19977;&#35762;&#19982;&#32451;&#29289;&#29702;&#20070;&#25945;&#24072;&#25104;&#21697;&#35838;&#20214;\WPC1115.TIF" TargetMode="External"/><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file:///E:\&#30005;&#23376;&#31295;\&#32418;&#23545;&#21246;&#65288;&#32599;&#21355;&#19996;&#65289;\3.5\2019&#39640;&#19977;&#35762;&#19982;&#32451;&#29289;&#29702;&#20070;&#25945;&#24072;&#25104;&#21697;&#35838;&#20214;\WPC1116.TIF" TargetMode="Externa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e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file:///E:\&#30005;&#23376;&#31295;\&#32418;&#23545;&#21246;&#65288;&#32599;&#21355;&#19996;&#65289;\3.5\2019&#39640;&#19977;&#35762;&#19982;&#32451;&#29289;&#29702;&#20070;&#25945;&#24072;&#25104;&#21697;&#35838;&#20214;\WPC1118&#25945;&#24072;.TIF" TargetMode="External"/><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5.wmf"/><Relationship Id="rId1"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8.wmf"/><Relationship Id="rId1"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9244669" y="193251"/>
            <a:ext cx="2533352" cy="368300"/>
          </a:xfrm>
          <a:prstGeom prst="rect">
            <a:avLst/>
          </a:prstGeom>
          <a:noFill/>
        </p:spPr>
        <p:txBody>
          <a:bodyPr wrap="square" rtlCol="0">
            <a:spAutoFit/>
          </a:bodyPr>
          <a:lstStyle/>
          <a:p>
            <a:r>
              <a:rPr lang="zh-CN" altLang="en-US" b="1" dirty="0">
                <a:solidFill>
                  <a:schemeClr val="accent1"/>
                </a:solidFill>
              </a:rPr>
              <a:t>人</a:t>
            </a:r>
            <a:r>
              <a:rPr lang="zh-CN" altLang="en-US" b="1" dirty="0" smtClean="0">
                <a:solidFill>
                  <a:schemeClr val="accent1"/>
                </a:solidFill>
              </a:rPr>
              <a:t>教版  必修第一</a:t>
            </a:r>
            <a:r>
              <a:rPr lang="zh-CN" altLang="en-US" b="1" dirty="0" smtClean="0">
                <a:solidFill>
                  <a:schemeClr val="accent1"/>
                </a:solidFill>
              </a:rPr>
              <a:t>册</a:t>
            </a:r>
            <a:endParaRPr lang="zh-CN" altLang="en-US" b="1" dirty="0">
              <a:solidFill>
                <a:schemeClr val="accent1"/>
              </a:solidFill>
            </a:endParaRPr>
          </a:p>
        </p:txBody>
      </p:sp>
      <p:sp>
        <p:nvSpPr>
          <p:cNvPr id="5" name="文本框 4"/>
          <p:cNvSpPr txBox="1"/>
          <p:nvPr/>
        </p:nvSpPr>
        <p:spPr>
          <a:xfrm>
            <a:off x="3021965" y="1415415"/>
            <a:ext cx="6744970" cy="1014730"/>
          </a:xfrm>
          <a:prstGeom prst="rect">
            <a:avLst/>
          </a:prstGeom>
          <a:noFill/>
        </p:spPr>
        <p:txBody>
          <a:bodyPr wrap="square" rtlCol="0">
            <a:spAutoFit/>
          </a:bodyPr>
          <a:lstStyle/>
          <a:p>
            <a:pPr algn="ctr"/>
            <a:r>
              <a:rPr lang="zh-CN" altLang="zh-CN" sz="6000" b="1" dirty="0">
                <a:solidFill>
                  <a:srgbClr val="648BAE"/>
                </a:solidFill>
                <a:latin typeface="Times New Roman" panose="02020603050405020304" pitchFamily="2" charset="0"/>
                <a:ea typeface="字魂27号-布丁体" panose="00000500000000000000" charset="-122"/>
                <a:cs typeface="Times New Roman" panose="02020603050405020304" pitchFamily="2" charset="0"/>
                <a:sym typeface="+mn-ea"/>
              </a:rPr>
              <a:t>章末复习</a:t>
            </a:r>
            <a:endParaRPr lang="zh-CN" altLang="zh-CN" sz="6000" b="1" dirty="0">
              <a:solidFill>
                <a:srgbClr val="648BAE"/>
              </a:solidFill>
              <a:latin typeface="Times New Roman" panose="02020603050405020304" pitchFamily="2" charset="0"/>
              <a:ea typeface="字魂27号-布丁体" panose="00000500000000000000" charset="-122"/>
              <a:cs typeface="Times New Roman" panose="02020603050405020304" pitchFamily="2" charset="0"/>
              <a:sym typeface="+mn-ea"/>
            </a:endParaRPr>
          </a:p>
        </p:txBody>
      </p:sp>
      <p:sp>
        <p:nvSpPr>
          <p:cNvPr id="6" name="文本框 5"/>
          <p:cNvSpPr txBox="1"/>
          <p:nvPr/>
        </p:nvSpPr>
        <p:spPr>
          <a:xfrm>
            <a:off x="3021860" y="2921626"/>
            <a:ext cx="7774080" cy="1014730"/>
          </a:xfrm>
          <a:prstGeom prst="rect">
            <a:avLst/>
          </a:prstGeom>
          <a:noFill/>
        </p:spPr>
        <p:txBody>
          <a:bodyPr wrap="square" rtlCol="0">
            <a:spAutoFit/>
          </a:bodyPr>
          <a:lstStyle/>
          <a:p>
            <a:r>
              <a:rPr lang="zh-CN" altLang="en-US" sz="6000" dirty="0">
                <a:solidFill>
                  <a:srgbClr val="0070C0"/>
                </a:solidFill>
                <a:latin typeface="字魂27号-布丁体" panose="00000500000000000000" charset="-122"/>
                <a:ea typeface="字魂27号-布丁体" panose="00000500000000000000" charset="-122"/>
                <a:cs typeface="字魂27号-布丁体" panose="00000500000000000000" charset="-122"/>
              </a:rPr>
              <a:t>第三</a:t>
            </a:r>
            <a:r>
              <a:rPr lang="zh-CN" altLang="en-US" sz="6000" dirty="0">
                <a:solidFill>
                  <a:srgbClr val="0070C0"/>
                </a:solidFill>
                <a:latin typeface="字魂27号-布丁体" panose="00000500000000000000" charset="-122"/>
                <a:ea typeface="字魂27号-布丁体" panose="00000500000000000000" charset="-122"/>
                <a:cs typeface="字魂27号-布丁体" panose="00000500000000000000" charset="-122"/>
              </a:rPr>
              <a:t>章  机械波</a:t>
            </a:r>
            <a:endParaRPr lang="zh-CN" altLang="en-US" sz="6000" dirty="0">
              <a:solidFill>
                <a:srgbClr val="0070C0"/>
              </a:solidFill>
              <a:latin typeface="字魂27号-布丁体" panose="00000500000000000000" charset="-122"/>
              <a:ea typeface="字魂27号-布丁体" panose="00000500000000000000" charset="-122"/>
              <a:cs typeface="字魂27号-布丁体" panose="00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163195" y="1667193"/>
            <a:ext cx="3362960" cy="737235"/>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两种图象的比较</a:t>
            </a:r>
            <a:endPar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二</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振动图象与波的图象的综合应用</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pic>
        <p:nvPicPr>
          <p:cNvPr id="3" name="图片 -2147480371"/>
          <p:cNvPicPr>
            <a:picLocks noChangeAspect="1"/>
          </p:cNvPicPr>
          <p:nvPr/>
        </p:nvPicPr>
        <p:blipFill>
          <a:blip r:embed="rId1"/>
          <a:stretch>
            <a:fillRect/>
          </a:stretch>
        </p:blipFill>
        <p:spPr>
          <a:xfrm>
            <a:off x="4156075" y="1819275"/>
            <a:ext cx="6346190" cy="44240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82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二</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振动图象与波的图象的综合应用</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pic>
        <p:nvPicPr>
          <p:cNvPr id="3" name="图片 -2147480370"/>
          <p:cNvPicPr>
            <a:picLocks noChangeAspect="1"/>
          </p:cNvPicPr>
          <p:nvPr/>
        </p:nvPicPr>
        <p:blipFill>
          <a:blip r:embed="rId1"/>
          <a:stretch>
            <a:fillRect/>
          </a:stretch>
        </p:blipFill>
        <p:spPr>
          <a:xfrm>
            <a:off x="4228465" y="1665605"/>
            <a:ext cx="5448300" cy="5091430"/>
          </a:xfrm>
          <a:prstGeom prst="rect">
            <a:avLst/>
          </a:prstGeom>
          <a:noFill/>
          <a:ln w="9525">
            <a:noFill/>
          </a:ln>
        </p:spPr>
      </p:pic>
      <p:sp>
        <p:nvSpPr>
          <p:cNvPr id="4" name="矩形 3"/>
          <p:cNvSpPr/>
          <p:nvPr/>
        </p:nvSpPr>
        <p:spPr>
          <a:xfrm>
            <a:off x="481965" y="2323783"/>
            <a:ext cx="3362960" cy="737235"/>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两种图象的比较</a:t>
            </a:r>
            <a:endPar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394970" y="1721485"/>
            <a:ext cx="11216005" cy="3415030"/>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lang="en-US"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3.</a:t>
            </a: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图甲为一列简谐横波在某一时刻的波形图，a、b两质点的横坐标分别为x</a:t>
            </a:r>
            <a:r>
              <a:rPr altLang="zh-CN" sz="2400" b="1" baseline="-250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a</a:t>
            </a: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＝2 m和x</a:t>
            </a:r>
            <a:r>
              <a:rPr altLang="zh-CN" sz="2400" b="1" baseline="-250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b</a:t>
            </a: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＝6 m，图乙为质点b从该时刻开始计时的振动图象．下列说法正确的是(        )</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A．该波沿＋x方向传播，波速为1 m/s</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B．质点a经4 s振动的路程为4 m</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C．此时刻质点a的速度沿＋y方向</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D．质点a在t＝2 s时速度为零</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二</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振动图象与波的图象的综合应用</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pic>
        <p:nvPicPr>
          <p:cNvPr id="3" name="图片 -2147480368" descr="E:\电子稿\红对勾（罗卫东）\3.5\2019高三讲与练物理书教师成品课件\WPC1105.TIF"/>
          <p:cNvPicPr>
            <a:picLocks noChangeAspect="1"/>
          </p:cNvPicPr>
          <p:nvPr/>
        </p:nvPicPr>
        <p:blipFill>
          <a:blip r:embed="rId1" r:link="rId2"/>
          <a:stretch>
            <a:fillRect/>
          </a:stretch>
        </p:blipFill>
        <p:spPr>
          <a:xfrm>
            <a:off x="5102860" y="3840480"/>
            <a:ext cx="6064885" cy="1983740"/>
          </a:xfrm>
          <a:prstGeom prst="rect">
            <a:avLst/>
          </a:prstGeom>
          <a:noFill/>
          <a:ln w="9525">
            <a:noFill/>
          </a:ln>
        </p:spPr>
      </p:pic>
      <p:sp>
        <p:nvSpPr>
          <p:cNvPr id="4" name="文本框 3"/>
          <p:cNvSpPr txBox="1"/>
          <p:nvPr/>
        </p:nvSpPr>
        <p:spPr>
          <a:xfrm>
            <a:off x="10813415" y="2438400"/>
            <a:ext cx="556895" cy="460375"/>
          </a:xfrm>
          <a:prstGeom prst="rect">
            <a:avLst/>
          </a:prstGeom>
          <a:noFill/>
        </p:spPr>
        <p:txBody>
          <a:bodyPr wrap="square" rtlCol="0">
            <a:spAutoFit/>
          </a:bodyPr>
          <a:p>
            <a:r>
              <a:rPr lang="en-US" altLang="zh-CN" sz="2400">
                <a:solidFill>
                  <a:srgbClr val="C00000"/>
                </a:solidFill>
                <a:latin typeface="Times New Roman" panose="02020603050405020304" pitchFamily="2" charset="0"/>
                <a:cs typeface="Times New Roman" panose="02020603050405020304" pitchFamily="2" charset="0"/>
              </a:rPr>
              <a:t>D</a:t>
            </a:r>
            <a:endParaRPr lang="en-US" altLang="zh-CN" sz="2400">
              <a:solidFill>
                <a:srgbClr val="C00000"/>
              </a:solidFill>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8213"/>
                                        </p:tgtEl>
                                        <p:attrNameLst>
                                          <p:attrName>style.visibility</p:attrName>
                                        </p:attrNameLst>
                                      </p:cBhvr>
                                      <p:to>
                                        <p:strVal val="visible"/>
                                      </p:to>
                                    </p:set>
                                    <p:animEffect transition="in" filter="blinds(horizontal)">
                                      <p:cBhvr>
                                        <p:cTn id="12" dur="500"/>
                                        <p:tgtEl>
                                          <p:spTgt spid="82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3" grpId="0"/>
      <p:bldP spid="3" grpId="1"/>
      <p:bldP spid="8213" grpId="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二</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振动图象与波的图象的综合应用</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564515" y="2000250"/>
            <a:ext cx="9984105" cy="32238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484505" y="1876425"/>
            <a:ext cx="11216005" cy="4061460"/>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1．造成波动问题多解的主要因素</a:t>
            </a:r>
            <a:endPar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(1)周期性：</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①时间周期性：时间间隔Δt与周期T的关系不明确．</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②空间周期性：波传播距离Δx与波长λ的关系不明确．</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(2)双向性：</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①传播方向双向性：波的传播方向不确定．</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②振动方向双向性：质点振动方向不确定．</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三</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波的多解问题</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163195" y="1781493"/>
            <a:ext cx="11216005" cy="2399665"/>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2．解决波的多解问题的思路</a:t>
            </a:r>
            <a:endPar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一般采用从特殊到一般的思维方法，即找出一个周期内满足条件的关系Δt或Δx，若此关系为时间，即t＝nT＋Δt(n＝0,1,2，…)；若此关系为距离，则x＝nλ＋Δx(n＝0,1，2，…)．</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三</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波的多解问题</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414655" y="1656398"/>
            <a:ext cx="11216005" cy="2306955"/>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lang="en-US"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4.</a:t>
            </a: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一列沿x轴传播的简谐横波，其周期为T，某时刻的波形图象如图中的实线所示，再经t＝0.2 s的波形图如图中的虚线所示．求：</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(1)若t小于T，则此列波的波速为多大？</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(2)若t大于T，则此列波的波速为多大？</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三</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波的多解问题</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pic>
        <p:nvPicPr>
          <p:cNvPr id="3" name="图片 -2147480357" descr="E:\电子稿\红对勾（罗卫东）\3.5\2019高三讲与练物理书教师成品课件\WPC1112.TIF"/>
          <p:cNvPicPr>
            <a:picLocks noChangeAspect="1"/>
          </p:cNvPicPr>
          <p:nvPr/>
        </p:nvPicPr>
        <p:blipFill>
          <a:blip r:embed="rId1" r:link="rId2"/>
          <a:stretch>
            <a:fillRect/>
          </a:stretch>
        </p:blipFill>
        <p:spPr>
          <a:xfrm>
            <a:off x="6596380" y="3963670"/>
            <a:ext cx="4218940" cy="239204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82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三</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波的多解问题</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445135" y="2014855"/>
            <a:ext cx="9342755" cy="40862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三</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波的多解问题</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564515" y="1765300"/>
            <a:ext cx="8133715" cy="48901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三</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波的多解问题</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384175" y="1842770"/>
            <a:ext cx="9098280" cy="1041400"/>
          </a:xfrm>
          <a:prstGeom prst="rect">
            <a:avLst/>
          </a:prstGeom>
        </p:spPr>
      </p:pic>
      <p:pic>
        <p:nvPicPr>
          <p:cNvPr id="4" name="图片 3"/>
          <p:cNvPicPr>
            <a:picLocks noChangeAspect="1"/>
          </p:cNvPicPr>
          <p:nvPr/>
        </p:nvPicPr>
        <p:blipFill>
          <a:blip r:embed="rId2"/>
          <a:stretch>
            <a:fillRect/>
          </a:stretch>
        </p:blipFill>
        <p:spPr>
          <a:xfrm>
            <a:off x="316230" y="3357245"/>
            <a:ext cx="10384790" cy="2752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665605" y="1819910"/>
            <a:ext cx="8078219" cy="4352290"/>
            <a:chOff x="1371" y="2026"/>
            <a:chExt cx="12722" cy="6854"/>
          </a:xfrm>
        </p:grpSpPr>
        <p:grpSp>
          <p:nvGrpSpPr>
            <p:cNvPr id="6147" name="Group 3"/>
            <p:cNvGrpSpPr/>
            <p:nvPr/>
          </p:nvGrpSpPr>
          <p:grpSpPr>
            <a:xfrm>
              <a:off x="2801" y="2419"/>
              <a:ext cx="11292" cy="988"/>
              <a:chOff x="891" y="1104"/>
              <a:chExt cx="4832" cy="395"/>
            </a:xfrm>
          </p:grpSpPr>
          <p:sp>
            <p:nvSpPr>
              <p:cNvPr id="6172" name="AutoShape 4"/>
              <p:cNvSpPr/>
              <p:nvPr/>
            </p:nvSpPr>
            <p:spPr>
              <a:xfrm>
                <a:off x="997" y="1416"/>
                <a:ext cx="4269" cy="83"/>
              </a:xfrm>
              <a:custGeom>
                <a:avLst/>
                <a:gdLst>
                  <a:gd name="txL" fmla="*/ 1933 w 21600"/>
                  <a:gd name="txT" fmla="*/ 1822 h 21600"/>
                  <a:gd name="txR" fmla="*/ 19667 w 21600"/>
                  <a:gd name="txB" fmla="*/ 19778 h 21600"/>
                </a:gdLst>
                <a:ahLst/>
                <a:cxnLst>
                  <a:cxn ang="0">
                    <a:pos x="4243" y="42"/>
                  </a:cxn>
                  <a:cxn ang="0">
                    <a:pos x="2135" y="83"/>
                  </a:cxn>
                  <a:cxn ang="0">
                    <a:pos x="26" y="42"/>
                  </a:cxn>
                  <a:cxn ang="0">
                    <a:pos x="2135" y="0"/>
                  </a:cxn>
                </a:cxnLst>
                <a:rect l="txL" t="txT" r="txR" b="txB"/>
                <a:pathLst>
                  <a:path w="21600" h="21600">
                    <a:moveTo>
                      <a:pt x="0" y="0"/>
                    </a:moveTo>
                    <a:lnTo>
                      <a:pt x="263" y="21600"/>
                    </a:lnTo>
                    <a:lnTo>
                      <a:pt x="21337" y="21600"/>
                    </a:lnTo>
                    <a:lnTo>
                      <a:pt x="21600" y="0"/>
                    </a:lnTo>
                    <a:lnTo>
                      <a:pt x="0" y="0"/>
                    </a:lnTo>
                    <a:close/>
                  </a:path>
                </a:pathLst>
              </a:custGeom>
              <a:gradFill rotWithShape="1">
                <a:gsLst>
                  <a:gs pos="0">
                    <a:srgbClr val="333333">
                      <a:alpha val="50000"/>
                    </a:srgbClr>
                  </a:gs>
                  <a:gs pos="100000">
                    <a:schemeClr val="bg1">
                      <a:alpha val="0"/>
                    </a:schemeClr>
                  </a:gs>
                </a:gsLst>
                <a:lin ang="5400000" scaled="1"/>
                <a:tileRect/>
              </a:gradFill>
              <a:ln w="9525">
                <a:noFill/>
              </a:ln>
            </p:spPr>
            <p:txBody>
              <a:bodyPr/>
              <a:p>
                <a:endParaRPr lang="zh-CN" altLang="en-US"/>
              </a:p>
            </p:txBody>
          </p:sp>
          <p:grpSp>
            <p:nvGrpSpPr>
              <p:cNvPr id="6173" name="Group 5"/>
              <p:cNvGrpSpPr/>
              <p:nvPr/>
            </p:nvGrpSpPr>
            <p:grpSpPr>
              <a:xfrm>
                <a:off x="891" y="1104"/>
                <a:ext cx="4832" cy="333"/>
                <a:chOff x="891" y="1104"/>
                <a:chExt cx="4832" cy="333"/>
              </a:xfrm>
            </p:grpSpPr>
            <p:sp>
              <p:nvSpPr>
                <p:cNvPr id="3" name="AutoShape 6"/>
                <p:cNvSpPr/>
                <p:nvPr/>
              </p:nvSpPr>
              <p:spPr>
                <a:xfrm>
                  <a:off x="891" y="1104"/>
                  <a:ext cx="4832" cy="333"/>
                </a:xfrm>
                <a:prstGeom prst="roundRect">
                  <a:avLst>
                    <a:gd name="adj" fmla="val 5444"/>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none" anchor="ctr"/>
                <a:p>
                  <a:pPr marL="1262380" indent="-638175" algn="l">
                    <a:spcBef>
                      <a:spcPts val="0"/>
                    </a:spcBef>
                    <a:buClr>
                      <a:srgbClr val="E1B40C"/>
                    </a:buClr>
                    <a:buFont typeface="Wingdings" panose="05000000000000000000" pitchFamily="2" charset="2"/>
                  </a:pPr>
                  <a:r>
                    <a:rPr lang="zh-CN" altLang="en-US" sz="2400" b="1" i="0" dirty="0">
                      <a:solidFill>
                        <a:schemeClr val="tx1">
                          <a:lumMod val="95000"/>
                          <a:lumOff val="5000"/>
                        </a:schemeClr>
                      </a:solidFill>
                      <a:latin typeface="宋体" panose="02010600030101010101" pitchFamily="2" charset="-122"/>
                      <a:ea typeface="宋体" panose="02010600030101010101" pitchFamily="2" charset="-122"/>
                    </a:rPr>
                    <a:t>机械波的传播与图象</a:t>
                  </a:r>
                  <a:endParaRPr lang="zh-CN" altLang="en-US" sz="2400" b="1" i="0" dirty="0">
                    <a:solidFill>
                      <a:schemeClr val="tx1">
                        <a:lumMod val="95000"/>
                        <a:lumOff val="5000"/>
                      </a:schemeClr>
                    </a:solidFill>
                    <a:latin typeface="宋体" panose="02010600030101010101" pitchFamily="2" charset="-122"/>
                    <a:ea typeface="宋体" panose="02010600030101010101" pitchFamily="2" charset="-122"/>
                  </a:endParaRPr>
                </a:p>
              </p:txBody>
            </p:sp>
            <p:sp>
              <p:nvSpPr>
                <p:cNvPr id="529415" name="AutoShape 7"/>
                <p:cNvSpPr>
                  <a:spLocks noChangeArrowheads="1"/>
                </p:cNvSpPr>
                <p:nvPr/>
              </p:nvSpPr>
              <p:spPr bwMode="auto">
                <a:xfrm>
                  <a:off x="1020" y="1106"/>
                  <a:ext cx="4225" cy="56"/>
                </a:xfrm>
                <a:prstGeom prst="roundRect">
                  <a:avLst>
                    <a:gd name="adj" fmla="val 11273"/>
                  </a:avLst>
                </a:pr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grpSp>
        </p:grpSp>
        <p:pic>
          <p:nvPicPr>
            <p:cNvPr id="6151" name="Picture 23" descr="显示器1"/>
            <p:cNvPicPr>
              <a:picLocks noChangeAspect="1"/>
            </p:cNvPicPr>
            <p:nvPr/>
          </p:nvPicPr>
          <p:blipFill>
            <a:blip r:embed="rId1"/>
            <a:stretch>
              <a:fillRect/>
            </a:stretch>
          </p:blipFill>
          <p:spPr>
            <a:xfrm>
              <a:off x="1482" y="2026"/>
              <a:ext cx="1620" cy="1620"/>
            </a:xfrm>
            <a:prstGeom prst="rect">
              <a:avLst/>
            </a:prstGeom>
            <a:noFill/>
            <a:ln w="9525">
              <a:noFill/>
            </a:ln>
          </p:spPr>
        </p:pic>
        <p:sp>
          <p:nvSpPr>
            <p:cNvPr id="6152" name="WordArt 24"/>
            <p:cNvSpPr>
              <a:spLocks noTextEdit="1"/>
            </p:cNvSpPr>
            <p:nvPr/>
          </p:nvSpPr>
          <p:spPr>
            <a:xfrm>
              <a:off x="1784" y="2564"/>
              <a:ext cx="795" cy="400"/>
            </a:xfrm>
            <a:prstGeom prst="rect">
              <a:avLst/>
            </a:prstGeom>
          </p:spPr>
          <p:txBody>
            <a:bodyPr wrap="none" fromWordArt="1">
              <a:prstTxWarp prst="textPlain">
                <a:avLst>
                  <a:gd name="adj" fmla="val 50000"/>
                </a:avLst>
              </a:prstTxWarp>
              <a:normAutofit fontScale="60000"/>
            </a:bodyPr>
            <a:p>
              <a:pPr algn="ctr"/>
              <a:r>
                <a:rPr lang="zh-CN" altLang="en-US" sz="1400" b="1" i="1" spc="-70">
                  <a:solidFill>
                    <a:schemeClr val="bg1"/>
                  </a:solidFill>
                  <a:latin typeface="Arial Black" panose="020B0A04020102020204" pitchFamily="34" charset="0"/>
                  <a:ea typeface="Arial Black" panose="020B0A04020102020204" pitchFamily="34" charset="0"/>
                </a:rPr>
                <a:t>01</a:t>
              </a:r>
              <a:endParaRPr lang="zh-CN" altLang="en-US" sz="1400" b="1" i="1" spc="-70">
                <a:solidFill>
                  <a:schemeClr val="bg1"/>
                </a:solidFill>
                <a:latin typeface="Arial Black" panose="020B0A04020102020204" pitchFamily="34" charset="0"/>
                <a:ea typeface="Arial Black" panose="020B0A04020102020204" pitchFamily="34" charset="0"/>
              </a:endParaRPr>
            </a:p>
          </p:txBody>
        </p:sp>
        <p:pic>
          <p:nvPicPr>
            <p:cNvPr id="6153" name="Picture 25" descr="显示器1"/>
            <p:cNvPicPr>
              <a:picLocks noChangeAspect="1"/>
            </p:cNvPicPr>
            <p:nvPr/>
          </p:nvPicPr>
          <p:blipFill>
            <a:blip r:embed="rId1"/>
            <a:stretch>
              <a:fillRect/>
            </a:stretch>
          </p:blipFill>
          <p:spPr>
            <a:xfrm>
              <a:off x="1371" y="3722"/>
              <a:ext cx="1620" cy="1620"/>
            </a:xfrm>
            <a:prstGeom prst="rect">
              <a:avLst/>
            </a:prstGeom>
            <a:noFill/>
            <a:ln w="9525">
              <a:noFill/>
            </a:ln>
          </p:spPr>
        </p:pic>
        <p:sp>
          <p:nvSpPr>
            <p:cNvPr id="6154" name="WordArt 26"/>
            <p:cNvSpPr>
              <a:spLocks noTextEdit="1"/>
            </p:cNvSpPr>
            <p:nvPr/>
          </p:nvSpPr>
          <p:spPr>
            <a:xfrm>
              <a:off x="1784" y="4155"/>
              <a:ext cx="795" cy="400"/>
            </a:xfrm>
            <a:prstGeom prst="rect">
              <a:avLst/>
            </a:prstGeom>
          </p:spPr>
          <p:txBody>
            <a:bodyPr wrap="none" fromWordArt="1">
              <a:prstTxWarp prst="textPlain">
                <a:avLst>
                  <a:gd name="adj" fmla="val 50000"/>
                </a:avLst>
              </a:prstTxWarp>
              <a:normAutofit fontScale="60000"/>
            </a:bodyPr>
            <a:p>
              <a:pPr algn="ctr"/>
              <a:r>
                <a:rPr lang="zh-CN" altLang="en-US" sz="1400" b="1" i="1" spc="-70">
                  <a:solidFill>
                    <a:schemeClr val="bg1"/>
                  </a:solidFill>
                  <a:latin typeface="Arial Black" panose="020B0A04020102020204" pitchFamily="34" charset="0"/>
                  <a:ea typeface="Arial Black" panose="020B0A04020102020204" pitchFamily="34" charset="0"/>
                </a:rPr>
                <a:t>02</a:t>
              </a:r>
              <a:endParaRPr lang="zh-CN" altLang="en-US" sz="1400" b="1" i="1" spc="-70">
                <a:solidFill>
                  <a:schemeClr val="bg1"/>
                </a:solidFill>
                <a:latin typeface="Arial Black" panose="020B0A04020102020204" pitchFamily="34" charset="0"/>
                <a:ea typeface="Arial Black" panose="020B0A04020102020204" pitchFamily="34" charset="0"/>
              </a:endParaRPr>
            </a:p>
          </p:txBody>
        </p:sp>
        <p:pic>
          <p:nvPicPr>
            <p:cNvPr id="6155" name="Picture 27" descr="显示器1"/>
            <p:cNvPicPr>
              <a:picLocks noChangeAspect="1"/>
            </p:cNvPicPr>
            <p:nvPr/>
          </p:nvPicPr>
          <p:blipFill>
            <a:blip r:embed="rId1"/>
            <a:stretch>
              <a:fillRect/>
            </a:stretch>
          </p:blipFill>
          <p:spPr>
            <a:xfrm>
              <a:off x="1433" y="5537"/>
              <a:ext cx="1620" cy="1620"/>
            </a:xfrm>
            <a:prstGeom prst="rect">
              <a:avLst/>
            </a:prstGeom>
            <a:noFill/>
            <a:ln w="9525">
              <a:noFill/>
            </a:ln>
          </p:spPr>
        </p:pic>
        <p:sp>
          <p:nvSpPr>
            <p:cNvPr id="6156" name="WordArt 28"/>
            <p:cNvSpPr>
              <a:spLocks noTextEdit="1"/>
            </p:cNvSpPr>
            <p:nvPr/>
          </p:nvSpPr>
          <p:spPr>
            <a:xfrm>
              <a:off x="1785" y="6147"/>
              <a:ext cx="795" cy="400"/>
            </a:xfrm>
            <a:prstGeom prst="rect">
              <a:avLst/>
            </a:prstGeom>
          </p:spPr>
          <p:txBody>
            <a:bodyPr wrap="none" fromWordArt="1">
              <a:prstTxWarp prst="textPlain">
                <a:avLst>
                  <a:gd name="adj" fmla="val 50000"/>
                </a:avLst>
              </a:prstTxWarp>
              <a:normAutofit fontScale="60000"/>
            </a:bodyPr>
            <a:p>
              <a:pPr algn="ctr"/>
              <a:r>
                <a:rPr lang="zh-CN" altLang="en-US" sz="1400" b="1" i="1" spc="-70">
                  <a:solidFill>
                    <a:schemeClr val="bg1"/>
                  </a:solidFill>
                  <a:latin typeface="Arial Black" panose="020B0A04020102020204" pitchFamily="34" charset="0"/>
                  <a:ea typeface="Arial Black" panose="020B0A04020102020204" pitchFamily="34" charset="0"/>
                </a:rPr>
                <a:t>03</a:t>
              </a:r>
              <a:endParaRPr lang="zh-CN" altLang="en-US" sz="1400" b="1" i="1" spc="-70">
                <a:solidFill>
                  <a:schemeClr val="bg1"/>
                </a:solidFill>
                <a:latin typeface="Arial Black" panose="020B0A04020102020204" pitchFamily="34" charset="0"/>
                <a:ea typeface="Arial Black" panose="020B0A04020102020204" pitchFamily="34" charset="0"/>
              </a:endParaRPr>
            </a:p>
          </p:txBody>
        </p:sp>
        <p:pic>
          <p:nvPicPr>
            <p:cNvPr id="6157" name="Picture 29" descr="显示器1"/>
            <p:cNvPicPr>
              <a:picLocks noChangeAspect="1"/>
            </p:cNvPicPr>
            <p:nvPr/>
          </p:nvPicPr>
          <p:blipFill>
            <a:blip r:embed="rId1"/>
            <a:stretch>
              <a:fillRect/>
            </a:stretch>
          </p:blipFill>
          <p:spPr>
            <a:xfrm>
              <a:off x="1372" y="7260"/>
              <a:ext cx="1620" cy="1620"/>
            </a:xfrm>
            <a:prstGeom prst="rect">
              <a:avLst/>
            </a:prstGeom>
            <a:noFill/>
            <a:ln w="9525">
              <a:noFill/>
            </a:ln>
          </p:spPr>
        </p:pic>
        <p:sp>
          <p:nvSpPr>
            <p:cNvPr id="6158" name="WordArt 30"/>
            <p:cNvSpPr>
              <a:spLocks noTextEdit="1"/>
            </p:cNvSpPr>
            <p:nvPr/>
          </p:nvSpPr>
          <p:spPr>
            <a:xfrm>
              <a:off x="1783" y="7870"/>
              <a:ext cx="795" cy="400"/>
            </a:xfrm>
            <a:prstGeom prst="rect">
              <a:avLst/>
            </a:prstGeom>
          </p:spPr>
          <p:txBody>
            <a:bodyPr wrap="none" fromWordArt="1">
              <a:prstTxWarp prst="textPlain">
                <a:avLst>
                  <a:gd name="adj" fmla="val 50000"/>
                </a:avLst>
              </a:prstTxWarp>
              <a:normAutofit fontScale="60000"/>
            </a:bodyPr>
            <a:p>
              <a:pPr algn="ctr"/>
              <a:r>
                <a:rPr lang="zh-CN" altLang="en-US" sz="1400" b="1" i="1" spc="-70">
                  <a:solidFill>
                    <a:schemeClr val="bg1"/>
                  </a:solidFill>
                  <a:latin typeface="Arial Black" panose="020B0A04020102020204" pitchFamily="34" charset="0"/>
                  <a:ea typeface="Arial Black" panose="020B0A04020102020204" pitchFamily="34" charset="0"/>
                </a:rPr>
                <a:t>04</a:t>
              </a:r>
              <a:endParaRPr lang="zh-CN" altLang="en-US" sz="1400" b="1" i="1" spc="-70">
                <a:solidFill>
                  <a:schemeClr val="bg1"/>
                </a:solidFill>
                <a:latin typeface="Arial Black" panose="020B0A04020102020204" pitchFamily="34" charset="0"/>
                <a:ea typeface="Arial Black" panose="020B0A04020102020204" pitchFamily="34" charset="0"/>
              </a:endParaRPr>
            </a:p>
          </p:txBody>
        </p:sp>
        <p:grpSp>
          <p:nvGrpSpPr>
            <p:cNvPr id="4" name="Group 3"/>
            <p:cNvGrpSpPr/>
            <p:nvPr/>
          </p:nvGrpSpPr>
          <p:grpSpPr>
            <a:xfrm>
              <a:off x="2903" y="4010"/>
              <a:ext cx="10175" cy="988"/>
              <a:chOff x="912" y="1104"/>
              <a:chExt cx="4354" cy="395"/>
            </a:xfrm>
          </p:grpSpPr>
          <p:sp>
            <p:nvSpPr>
              <p:cNvPr id="5" name="AutoShape 4"/>
              <p:cNvSpPr/>
              <p:nvPr/>
            </p:nvSpPr>
            <p:spPr>
              <a:xfrm>
                <a:off x="997" y="1416"/>
                <a:ext cx="4269" cy="83"/>
              </a:xfrm>
              <a:custGeom>
                <a:avLst/>
                <a:gdLst>
                  <a:gd name="txL" fmla="*/ 1933 w 21600"/>
                  <a:gd name="txT" fmla="*/ 1822 h 21600"/>
                  <a:gd name="txR" fmla="*/ 19667 w 21600"/>
                  <a:gd name="txB" fmla="*/ 19778 h 21600"/>
                </a:gdLst>
                <a:ahLst/>
                <a:cxnLst>
                  <a:cxn ang="0">
                    <a:pos x="4243" y="42"/>
                  </a:cxn>
                  <a:cxn ang="0">
                    <a:pos x="2135" y="83"/>
                  </a:cxn>
                  <a:cxn ang="0">
                    <a:pos x="26" y="42"/>
                  </a:cxn>
                  <a:cxn ang="0">
                    <a:pos x="2135" y="0"/>
                  </a:cxn>
                </a:cxnLst>
                <a:rect l="txL" t="txT" r="txR" b="txB"/>
                <a:pathLst>
                  <a:path w="21600" h="21600">
                    <a:moveTo>
                      <a:pt x="0" y="0"/>
                    </a:moveTo>
                    <a:lnTo>
                      <a:pt x="263" y="21600"/>
                    </a:lnTo>
                    <a:lnTo>
                      <a:pt x="21337" y="21600"/>
                    </a:lnTo>
                    <a:lnTo>
                      <a:pt x="21600" y="0"/>
                    </a:lnTo>
                    <a:lnTo>
                      <a:pt x="0" y="0"/>
                    </a:lnTo>
                    <a:close/>
                  </a:path>
                </a:pathLst>
              </a:custGeom>
              <a:gradFill rotWithShape="1">
                <a:gsLst>
                  <a:gs pos="0">
                    <a:srgbClr val="333333">
                      <a:alpha val="50000"/>
                    </a:srgbClr>
                  </a:gs>
                  <a:gs pos="100000">
                    <a:schemeClr val="bg1">
                      <a:alpha val="0"/>
                    </a:schemeClr>
                  </a:gs>
                </a:gsLst>
                <a:lin ang="5400000" scaled="1"/>
                <a:tileRect/>
              </a:gradFill>
              <a:ln w="9525">
                <a:noFill/>
              </a:ln>
            </p:spPr>
            <p:txBody>
              <a:bodyPr/>
              <a:p>
                <a:endParaRPr lang="zh-CN" altLang="en-US"/>
              </a:p>
            </p:txBody>
          </p:sp>
          <p:grpSp>
            <p:nvGrpSpPr>
              <p:cNvPr id="6" name="Group 5"/>
              <p:cNvGrpSpPr/>
              <p:nvPr/>
            </p:nvGrpSpPr>
            <p:grpSpPr>
              <a:xfrm>
                <a:off x="912" y="1104"/>
                <a:ext cx="4354" cy="333"/>
                <a:chOff x="912" y="1104"/>
                <a:chExt cx="4354" cy="333"/>
              </a:xfrm>
            </p:grpSpPr>
            <p:sp>
              <p:nvSpPr>
                <p:cNvPr id="7" name="AutoShape 6"/>
                <p:cNvSpPr/>
                <p:nvPr/>
              </p:nvSpPr>
              <p:spPr>
                <a:xfrm>
                  <a:off x="912" y="1104"/>
                  <a:ext cx="4354" cy="333"/>
                </a:xfrm>
                <a:prstGeom prst="roundRect">
                  <a:avLst>
                    <a:gd name="adj" fmla="val 5444"/>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none" anchor="ctr"/>
                <a:p>
                  <a:pPr marL="1262380" indent="-638175" algn="l" eaLnBrk="1" hangingPunct="1">
                    <a:spcBef>
                      <a:spcPct val="20000"/>
                    </a:spcBef>
                    <a:buClr>
                      <a:srgbClr val="E1B40C"/>
                    </a:buClr>
                    <a:buFont typeface="Wingdings" panose="05000000000000000000" pitchFamily="2" charset="2"/>
                  </a:pPr>
                  <a:r>
                    <a:rPr lang="zh-CN" altLang="en-US" sz="2400" b="1" i="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振动图象与波的图象的综合应用</a:t>
                  </a:r>
                  <a:endParaRPr lang="zh-CN" altLang="en-US" sz="2400" b="1" i="0" dirty="0">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8" name="AutoShape 7"/>
                <p:cNvSpPr>
                  <a:spLocks noChangeArrowheads="1"/>
                </p:cNvSpPr>
                <p:nvPr/>
              </p:nvSpPr>
              <p:spPr bwMode="auto">
                <a:xfrm>
                  <a:off x="1020" y="1106"/>
                  <a:ext cx="4225" cy="56"/>
                </a:xfrm>
                <a:prstGeom prst="roundRect">
                  <a:avLst>
                    <a:gd name="adj" fmla="val 11273"/>
                  </a:avLst>
                </a:pr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grpSp>
        </p:grpSp>
        <p:grpSp>
          <p:nvGrpSpPr>
            <p:cNvPr id="9" name="Group 3"/>
            <p:cNvGrpSpPr/>
            <p:nvPr/>
          </p:nvGrpSpPr>
          <p:grpSpPr>
            <a:xfrm>
              <a:off x="2956" y="5825"/>
              <a:ext cx="10175" cy="988"/>
              <a:chOff x="912" y="1104"/>
              <a:chExt cx="4354" cy="395"/>
            </a:xfrm>
          </p:grpSpPr>
          <p:sp>
            <p:nvSpPr>
              <p:cNvPr id="10" name="AutoShape 4"/>
              <p:cNvSpPr/>
              <p:nvPr/>
            </p:nvSpPr>
            <p:spPr>
              <a:xfrm>
                <a:off x="997" y="1416"/>
                <a:ext cx="4269" cy="83"/>
              </a:xfrm>
              <a:custGeom>
                <a:avLst/>
                <a:gdLst>
                  <a:gd name="txL" fmla="*/ 1933 w 21600"/>
                  <a:gd name="txT" fmla="*/ 1822 h 21600"/>
                  <a:gd name="txR" fmla="*/ 19667 w 21600"/>
                  <a:gd name="txB" fmla="*/ 19778 h 21600"/>
                </a:gdLst>
                <a:ahLst/>
                <a:cxnLst>
                  <a:cxn ang="0">
                    <a:pos x="4243" y="42"/>
                  </a:cxn>
                  <a:cxn ang="0">
                    <a:pos x="2135" y="83"/>
                  </a:cxn>
                  <a:cxn ang="0">
                    <a:pos x="26" y="42"/>
                  </a:cxn>
                  <a:cxn ang="0">
                    <a:pos x="2135" y="0"/>
                  </a:cxn>
                </a:cxnLst>
                <a:rect l="txL" t="txT" r="txR" b="txB"/>
                <a:pathLst>
                  <a:path w="21600" h="21600">
                    <a:moveTo>
                      <a:pt x="0" y="0"/>
                    </a:moveTo>
                    <a:lnTo>
                      <a:pt x="263" y="21600"/>
                    </a:lnTo>
                    <a:lnTo>
                      <a:pt x="21337" y="21600"/>
                    </a:lnTo>
                    <a:lnTo>
                      <a:pt x="21600" y="0"/>
                    </a:lnTo>
                    <a:lnTo>
                      <a:pt x="0" y="0"/>
                    </a:lnTo>
                    <a:close/>
                  </a:path>
                </a:pathLst>
              </a:custGeom>
              <a:gradFill rotWithShape="1">
                <a:gsLst>
                  <a:gs pos="0">
                    <a:srgbClr val="333333">
                      <a:alpha val="50000"/>
                    </a:srgbClr>
                  </a:gs>
                  <a:gs pos="100000">
                    <a:schemeClr val="bg1">
                      <a:alpha val="0"/>
                    </a:schemeClr>
                  </a:gs>
                </a:gsLst>
                <a:lin ang="5400000" scaled="1"/>
                <a:tileRect/>
              </a:gradFill>
              <a:ln w="9525">
                <a:noFill/>
              </a:ln>
            </p:spPr>
            <p:txBody>
              <a:bodyPr/>
              <a:p>
                <a:endParaRPr lang="zh-CN" altLang="en-US"/>
              </a:p>
            </p:txBody>
          </p:sp>
          <p:grpSp>
            <p:nvGrpSpPr>
              <p:cNvPr id="11" name="Group 5"/>
              <p:cNvGrpSpPr/>
              <p:nvPr/>
            </p:nvGrpSpPr>
            <p:grpSpPr>
              <a:xfrm>
                <a:off x="912" y="1104"/>
                <a:ext cx="4354" cy="333"/>
                <a:chOff x="912" y="1104"/>
                <a:chExt cx="4354" cy="333"/>
              </a:xfrm>
            </p:grpSpPr>
            <p:sp>
              <p:nvSpPr>
                <p:cNvPr id="12" name="AutoShape 6"/>
                <p:cNvSpPr/>
                <p:nvPr/>
              </p:nvSpPr>
              <p:spPr>
                <a:xfrm>
                  <a:off x="912" y="1104"/>
                  <a:ext cx="4354" cy="333"/>
                </a:xfrm>
                <a:prstGeom prst="roundRect">
                  <a:avLst>
                    <a:gd name="adj" fmla="val 5444"/>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wrap="none" anchor="ctr"/>
                <a:p>
                  <a:pPr marL="1262380" indent="-638175" algn="l" eaLnBrk="1" hangingPunct="1">
                    <a:spcBef>
                      <a:spcPct val="20000"/>
                    </a:spcBef>
                    <a:buClr>
                      <a:srgbClr val="E1B40C"/>
                    </a:buClr>
                    <a:buFont typeface="Wingdings" panose="05000000000000000000" pitchFamily="2" charset="2"/>
                  </a:pPr>
                  <a:r>
                    <a:rPr lang="zh-CN" altLang="en-US" sz="2400" b="1" i="0" dirty="0">
                      <a:solidFill>
                        <a:schemeClr val="tx1">
                          <a:lumMod val="95000"/>
                          <a:lumOff val="5000"/>
                        </a:schemeClr>
                      </a:solidFill>
                      <a:latin typeface="宋体" panose="02010600030101010101" pitchFamily="2" charset="-122"/>
                      <a:ea typeface="宋体" panose="02010600030101010101" pitchFamily="2" charset="-122"/>
                    </a:rPr>
                    <a:t>波的多解问题</a:t>
                  </a:r>
                  <a:endParaRPr lang="zh-CN" altLang="en-US" sz="2400" b="1" i="0" dirty="0">
                    <a:solidFill>
                      <a:schemeClr val="tx1">
                        <a:lumMod val="95000"/>
                        <a:lumOff val="5000"/>
                      </a:schemeClr>
                    </a:solidFill>
                    <a:latin typeface="宋体" panose="02010600030101010101" pitchFamily="2" charset="-122"/>
                    <a:ea typeface="宋体" panose="02010600030101010101" pitchFamily="2" charset="-122"/>
                  </a:endParaRPr>
                </a:p>
              </p:txBody>
            </p:sp>
            <p:sp>
              <p:nvSpPr>
                <p:cNvPr id="13" name="AutoShape 7"/>
                <p:cNvSpPr>
                  <a:spLocks noChangeArrowheads="1"/>
                </p:cNvSpPr>
                <p:nvPr/>
              </p:nvSpPr>
              <p:spPr bwMode="auto">
                <a:xfrm>
                  <a:off x="1020" y="1106"/>
                  <a:ext cx="4225" cy="56"/>
                </a:xfrm>
                <a:prstGeom prst="roundRect">
                  <a:avLst>
                    <a:gd name="adj" fmla="val 11273"/>
                  </a:avLst>
                </a:pr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grpSp>
        </p:grpSp>
        <p:grpSp>
          <p:nvGrpSpPr>
            <p:cNvPr id="14" name="Group 3"/>
            <p:cNvGrpSpPr/>
            <p:nvPr/>
          </p:nvGrpSpPr>
          <p:grpSpPr>
            <a:xfrm>
              <a:off x="2903" y="7545"/>
              <a:ext cx="11045" cy="991"/>
              <a:chOff x="912" y="1103"/>
              <a:chExt cx="4726" cy="396"/>
            </a:xfrm>
          </p:grpSpPr>
          <p:sp>
            <p:nvSpPr>
              <p:cNvPr id="15" name="AutoShape 4"/>
              <p:cNvSpPr/>
              <p:nvPr/>
            </p:nvSpPr>
            <p:spPr>
              <a:xfrm>
                <a:off x="997" y="1416"/>
                <a:ext cx="4269" cy="83"/>
              </a:xfrm>
              <a:custGeom>
                <a:avLst/>
                <a:gdLst>
                  <a:gd name="txL" fmla="*/ 1933 w 21600"/>
                  <a:gd name="txT" fmla="*/ 1822 h 21600"/>
                  <a:gd name="txR" fmla="*/ 19667 w 21600"/>
                  <a:gd name="txB" fmla="*/ 19778 h 21600"/>
                </a:gdLst>
                <a:ahLst/>
                <a:cxnLst>
                  <a:cxn ang="0">
                    <a:pos x="4243" y="42"/>
                  </a:cxn>
                  <a:cxn ang="0">
                    <a:pos x="2135" y="83"/>
                  </a:cxn>
                  <a:cxn ang="0">
                    <a:pos x="26" y="42"/>
                  </a:cxn>
                  <a:cxn ang="0">
                    <a:pos x="2135" y="0"/>
                  </a:cxn>
                </a:cxnLst>
                <a:rect l="txL" t="txT" r="txR" b="txB"/>
                <a:pathLst>
                  <a:path w="21600" h="21600">
                    <a:moveTo>
                      <a:pt x="0" y="0"/>
                    </a:moveTo>
                    <a:lnTo>
                      <a:pt x="263" y="21600"/>
                    </a:lnTo>
                    <a:lnTo>
                      <a:pt x="21337" y="21600"/>
                    </a:lnTo>
                    <a:lnTo>
                      <a:pt x="21600" y="0"/>
                    </a:lnTo>
                    <a:lnTo>
                      <a:pt x="0" y="0"/>
                    </a:lnTo>
                    <a:close/>
                  </a:path>
                </a:pathLst>
              </a:custGeom>
              <a:gradFill rotWithShape="1">
                <a:gsLst>
                  <a:gs pos="0">
                    <a:srgbClr val="333333">
                      <a:alpha val="50000"/>
                    </a:srgbClr>
                  </a:gs>
                  <a:gs pos="100000">
                    <a:schemeClr val="bg1">
                      <a:alpha val="0"/>
                    </a:schemeClr>
                  </a:gs>
                </a:gsLst>
                <a:lin ang="5400000" scaled="1"/>
                <a:tileRect/>
              </a:gradFill>
              <a:ln w="9525">
                <a:noFill/>
              </a:ln>
            </p:spPr>
            <p:txBody>
              <a:bodyPr/>
              <a:p>
                <a:endParaRPr lang="zh-CN" altLang="en-US"/>
              </a:p>
            </p:txBody>
          </p:sp>
          <p:grpSp>
            <p:nvGrpSpPr>
              <p:cNvPr id="16" name="Group 5"/>
              <p:cNvGrpSpPr/>
              <p:nvPr/>
            </p:nvGrpSpPr>
            <p:grpSpPr>
              <a:xfrm>
                <a:off x="912" y="1103"/>
                <a:ext cx="4726" cy="334"/>
                <a:chOff x="912" y="1103"/>
                <a:chExt cx="4726" cy="334"/>
              </a:xfrm>
            </p:grpSpPr>
            <p:sp>
              <p:nvSpPr>
                <p:cNvPr id="18" name="AutoShape 6"/>
                <p:cNvSpPr/>
                <p:nvPr/>
              </p:nvSpPr>
              <p:spPr>
                <a:xfrm>
                  <a:off x="912" y="1104"/>
                  <a:ext cx="4726" cy="333"/>
                </a:xfrm>
                <a:prstGeom prst="roundRect">
                  <a:avLst>
                    <a:gd name="adj" fmla="val 5444"/>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p>
                  <a:pPr marL="1262380" indent="-638175" algn="l" eaLnBrk="1" hangingPunct="1">
                    <a:spcBef>
                      <a:spcPct val="20000"/>
                    </a:spcBef>
                    <a:buClr>
                      <a:srgbClr val="E1B40C"/>
                    </a:buClr>
                    <a:buFont typeface="Wingdings" panose="05000000000000000000" pitchFamily="2" charset="2"/>
                  </a:pPr>
                  <a:r>
                    <a:rPr lang="zh-CN" altLang="en-US" sz="2400" b="1" i="0" dirty="0">
                      <a:solidFill>
                        <a:schemeClr val="tx1">
                          <a:lumMod val="95000"/>
                          <a:lumOff val="5000"/>
                        </a:schemeClr>
                      </a:solidFill>
                      <a:latin typeface="宋体" panose="02010600030101010101" pitchFamily="2" charset="-122"/>
                      <a:ea typeface="宋体" panose="02010600030101010101" pitchFamily="2" charset="-122"/>
                    </a:rPr>
                    <a:t>波的反射、折射、</a:t>
                  </a:r>
                  <a:r>
                    <a:rPr lang="zh-CN" altLang="en-US" sz="2400" b="1" dirty="0">
                      <a:solidFill>
                        <a:schemeClr val="tx1">
                          <a:lumMod val="95000"/>
                          <a:lumOff val="5000"/>
                        </a:schemeClr>
                      </a:solidFill>
                      <a:latin typeface="宋体" panose="02010600030101010101" pitchFamily="2" charset="-122"/>
                      <a:ea typeface="宋体" panose="02010600030101010101" pitchFamily="2" charset="-122"/>
                      <a:sym typeface="+mn-ea"/>
                    </a:rPr>
                    <a:t>衍射、</a:t>
                  </a:r>
                  <a:r>
                    <a:rPr lang="zh-CN" altLang="en-US" sz="2400" b="1" i="0" dirty="0">
                      <a:solidFill>
                        <a:schemeClr val="tx1">
                          <a:lumMod val="95000"/>
                          <a:lumOff val="5000"/>
                        </a:schemeClr>
                      </a:solidFill>
                      <a:latin typeface="宋体" panose="02010600030101010101" pitchFamily="2" charset="-122"/>
                      <a:ea typeface="宋体" panose="02010600030101010101" pitchFamily="2" charset="-122"/>
                    </a:rPr>
                    <a:t>干涉、多普勒效应</a:t>
                  </a:r>
                  <a:endParaRPr lang="zh-CN" altLang="en-US" sz="2400" b="1" i="0" dirty="0">
                    <a:solidFill>
                      <a:schemeClr val="tx1">
                        <a:lumMod val="95000"/>
                        <a:lumOff val="5000"/>
                      </a:schemeClr>
                    </a:solidFill>
                    <a:latin typeface="宋体" panose="02010600030101010101" pitchFamily="2" charset="-122"/>
                    <a:ea typeface="宋体" panose="02010600030101010101" pitchFamily="2" charset="-122"/>
                  </a:endParaRPr>
                </a:p>
              </p:txBody>
            </p:sp>
            <p:sp>
              <p:nvSpPr>
                <p:cNvPr id="19" name="AutoShape 7"/>
                <p:cNvSpPr>
                  <a:spLocks noChangeArrowheads="1"/>
                </p:cNvSpPr>
                <p:nvPr/>
              </p:nvSpPr>
              <p:spPr bwMode="auto">
                <a:xfrm flipV="1">
                  <a:off x="1020" y="1103"/>
                  <a:ext cx="4467" cy="48"/>
                </a:xfrm>
                <a:prstGeom prst="roundRect">
                  <a:avLst>
                    <a:gd name="adj" fmla="val 11273"/>
                  </a:avLst>
                </a:prstGeom>
                <a:gradFill rotWithShape="1">
                  <a:gsLst>
                    <a:gs pos="0">
                      <a:schemeClr val="bg1">
                        <a:alpha val="75000"/>
                      </a:schemeClr>
                    </a:gs>
                    <a:gs pos="100000">
                      <a:schemeClr val="bg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grpSp>
        </p:grpSp>
      </p:grpSp>
      <p:sp>
        <p:nvSpPr>
          <p:cNvPr id="11266" name="文本框 5"/>
          <p:cNvSpPr txBox="1"/>
          <p:nvPr/>
        </p:nvSpPr>
        <p:spPr>
          <a:xfrm>
            <a:off x="2117" y="1384300"/>
            <a:ext cx="12181416"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90113" name="标题 1"/>
          <p:cNvSpPr txBox="1">
            <a:spLocks noGrp="1" noChangeArrowheads="1"/>
          </p:cNvSpPr>
          <p:nvPr/>
        </p:nvSpPr>
        <p:spPr bwMode="auto">
          <a:xfrm>
            <a:off x="1035050" y="621665"/>
            <a:ext cx="376936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lvl="0" algn="l" eaLnBrk="1" fontAlgn="base" hangingPunct="1">
              <a:buClrTx/>
              <a:buSzTx/>
              <a:buFontTx/>
            </a:pPr>
            <a:r>
              <a:rPr lang="en-US" altLang="zh-CN" sz="3200" strike="noStrike" kern="1200" noProof="1">
                <a:solidFill>
                  <a:schemeClr val="tx1"/>
                </a:solidFill>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         </a:t>
            </a:r>
            <a:r>
              <a:rPr lang="zh-CN" altLang="en-US" sz="3200" strike="noStrike" kern="1200" noProof="1">
                <a:solidFill>
                  <a:schemeClr val="tx1"/>
                </a:solidFill>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考点简介</a:t>
            </a:r>
            <a:endParaRPr lang="zh-CN" altLang="en-US" sz="3200" strike="noStrike" kern="1200" noProof="1">
              <a:solidFill>
                <a:schemeClr val="tx1"/>
              </a:solidFill>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endParaRP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401955" y="1837055"/>
            <a:ext cx="11614150" cy="1753235"/>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lang="en-US"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5</a:t>
            </a: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．(多选)一列简谐横波沿x轴的正方向传播，振幅为2 cm，周期为T.如图所示，在t＝0时刻波上相距50 cm的两质点a、b的位移都是          cm，但运动方向相反，其中质点a沿y轴负方向运动，下列说法正确的是(　　)</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三</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波的多解问题</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graphicFrame>
        <p:nvGraphicFramePr>
          <p:cNvPr id="3" name="对象 2">
            <a:hlinkClick r:id="" action="ppaction://ole?verb="/>
          </p:cNvPr>
          <p:cNvGraphicFramePr>
            <a:graphicFrameLocks noChangeAspect="1"/>
          </p:cNvGraphicFramePr>
          <p:nvPr/>
        </p:nvGraphicFramePr>
        <p:xfrm>
          <a:off x="6438900" y="2494915"/>
          <a:ext cx="567690" cy="567690"/>
        </p:xfrm>
        <a:graphic>
          <a:graphicData uri="http://schemas.openxmlformats.org/presentationml/2006/ole">
            <mc:AlternateContent xmlns:mc="http://schemas.openxmlformats.org/markup-compatibility/2006">
              <mc:Choice xmlns:v="urn:schemas-microsoft-com:vml" Requires="v">
                <p:oleObj spid="_x0000_s3073" name="" r:id="rId1" imgW="228600" imgH="228600" progId="Equation.KSEE3">
                  <p:embed/>
                </p:oleObj>
              </mc:Choice>
              <mc:Fallback>
                <p:oleObj name="" r:id="rId1" imgW="228600" imgH="228600" progId="Equation.KSEE3">
                  <p:embed/>
                  <p:pic>
                    <p:nvPicPr>
                      <p:cNvPr id="0" name="图片 3072"/>
                      <p:cNvPicPr/>
                      <p:nvPr/>
                    </p:nvPicPr>
                    <p:blipFill>
                      <a:blip r:embed="rId2"/>
                      <a:stretch>
                        <a:fillRect/>
                      </a:stretch>
                    </p:blipFill>
                    <p:spPr>
                      <a:xfrm>
                        <a:off x="6438900" y="2494915"/>
                        <a:ext cx="567690" cy="567690"/>
                      </a:xfrm>
                      <a:prstGeom prst="rect">
                        <a:avLst/>
                      </a:prstGeom>
                    </p:spPr>
                  </p:pic>
                </p:oleObj>
              </mc:Fallback>
            </mc:AlternateContent>
          </a:graphicData>
        </a:graphic>
      </p:graphicFrame>
      <p:sp>
        <p:nvSpPr>
          <p:cNvPr id="4" name="文本框 3"/>
          <p:cNvSpPr txBox="1"/>
          <p:nvPr/>
        </p:nvSpPr>
        <p:spPr>
          <a:xfrm>
            <a:off x="5578475" y="3129915"/>
            <a:ext cx="1512570" cy="460375"/>
          </a:xfrm>
          <a:prstGeom prst="rect">
            <a:avLst/>
          </a:prstGeom>
          <a:noFill/>
        </p:spPr>
        <p:txBody>
          <a:bodyPr wrap="square" rtlCol="0">
            <a:spAutoFit/>
          </a:bodyPr>
          <a:p>
            <a:r>
              <a:rPr lang="en-US" altLang="zh-CN" sz="2400">
                <a:solidFill>
                  <a:srgbClr val="C00000"/>
                </a:solidFill>
                <a:latin typeface="Times New Roman" panose="02020603050405020304" pitchFamily="2" charset="0"/>
                <a:cs typeface="Times New Roman" panose="02020603050405020304" pitchFamily="2" charset="0"/>
              </a:rPr>
              <a:t>BCE</a:t>
            </a:r>
            <a:endParaRPr lang="en-US" altLang="zh-CN" sz="2400">
              <a:solidFill>
                <a:srgbClr val="C00000"/>
              </a:solidFill>
              <a:latin typeface="Times New Roman" panose="02020603050405020304" pitchFamily="2" charset="0"/>
              <a:cs typeface="Times New Roman" panose="02020603050405020304" pitchFamily="2" charset="0"/>
            </a:endParaRPr>
          </a:p>
        </p:txBody>
      </p:sp>
      <p:pic>
        <p:nvPicPr>
          <p:cNvPr id="5" name="图片 -2147480353" descr="E:\电子稿\红对勾（罗卫东）\3.5\2019高三讲与练物理书教师成品课件\WPC1115.TIF"/>
          <p:cNvPicPr>
            <a:picLocks noChangeAspect="1"/>
          </p:cNvPicPr>
          <p:nvPr/>
        </p:nvPicPr>
        <p:blipFill>
          <a:blip r:embed="rId3" r:link="rId4"/>
          <a:stretch>
            <a:fillRect/>
          </a:stretch>
        </p:blipFill>
        <p:spPr>
          <a:xfrm>
            <a:off x="8155940" y="3662045"/>
            <a:ext cx="3340735" cy="1904365"/>
          </a:xfrm>
          <a:prstGeom prst="rect">
            <a:avLst/>
          </a:prstGeom>
          <a:noFill/>
          <a:ln w="9525">
            <a:noFill/>
          </a:ln>
        </p:spPr>
      </p:pic>
      <p:pic>
        <p:nvPicPr>
          <p:cNvPr id="6" name="图片 5"/>
          <p:cNvPicPr>
            <a:picLocks noChangeAspect="1"/>
          </p:cNvPicPr>
          <p:nvPr/>
        </p:nvPicPr>
        <p:blipFill>
          <a:blip r:embed="rId5"/>
          <a:srcRect r="17685"/>
          <a:stretch>
            <a:fillRect/>
          </a:stretch>
        </p:blipFill>
        <p:spPr>
          <a:xfrm>
            <a:off x="464820" y="3791585"/>
            <a:ext cx="7229475" cy="28359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三</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波的多解问题</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683260" y="1695450"/>
            <a:ext cx="10029190" cy="4192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163195" y="1496378"/>
            <a:ext cx="11216005" cy="737235"/>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1．波的干涉现象中加强点、减弱点的两种判断方法</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四</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波的干涉、衍射、多普勒效应</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534670" y="2234565"/>
            <a:ext cx="7713980" cy="4489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bldLst>
      <p:bldP spid="82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414655" y="1624013"/>
            <a:ext cx="11216005" cy="2953385"/>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(2)图象法：</a:t>
            </a:r>
            <a:endPar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        在某时刻波的干涉的波形图上，波峰与波峰(或波谷与波谷)的交点，一定是加强点，而波峰与波谷的交点一定是减弱点，各加强点或减弱点各自连接而成以两波源为中心向外辐射的连线，形成加强线和减弱线，两种线互相间隔，加强点与减弱点之间各质点的振幅介于加强点与减弱点的振幅之间．</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四</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波的干涉、衍射、多普勒效应</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488315" y="1840230"/>
            <a:ext cx="11216005" cy="4154170"/>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2．波的衍射</a:t>
            </a:r>
            <a:endPar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发生明显衍射的条件是孔、障碍物尺寸小于波长或者与波长相差不大．</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3．多普勒效应的成因分析</a:t>
            </a:r>
            <a:endParaRPr altLang="zh-CN" sz="28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(1)接收频率：观察者接收到的频率等于观察者在单位时间内接收到的完全波的个数．</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(2)当波源与观察者相互靠近时，观察者接收到的频率变大，当波源与观察者相互远离时，观察者接收到的频率变小．</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四</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波的干涉、衍射、多普勒效应</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484505" y="1675448"/>
            <a:ext cx="11216005" cy="3969385"/>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lang="en-US"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6</a:t>
            </a: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．(多选)下图中S为在水面上振动的波源，M、N是水面上的两块挡块，其中N板可以上下移动，两板中间有一狭缝，此时测得A处水没有振动，为使A处水也能发生振动，可采用的方法是(               )</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A．使波源的频率增大</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B．使波源的频率减小</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C．移动N使狭缝的间距增大</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D．移动N使狭缝的间距减小</a:t>
            </a:r>
            <a:endParaRPr altLang="zh-CN" sz="2400" b="1">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四</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波的干涉、衍射、多普勒效应</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4253865" y="2959735"/>
            <a:ext cx="775970" cy="460375"/>
          </a:xfrm>
          <a:prstGeom prst="rect">
            <a:avLst/>
          </a:prstGeom>
          <a:noFill/>
        </p:spPr>
        <p:txBody>
          <a:bodyPr wrap="square" rtlCol="0">
            <a:spAutoFit/>
          </a:bodyPr>
          <a:p>
            <a:r>
              <a:rPr lang="en-US" altLang="zh-CN" sz="2400">
                <a:solidFill>
                  <a:srgbClr val="C00000"/>
                </a:solidFill>
                <a:latin typeface="Times New Roman" panose="02020603050405020304" pitchFamily="2" charset="0"/>
                <a:cs typeface="Times New Roman" panose="02020603050405020304" pitchFamily="2" charset="0"/>
              </a:rPr>
              <a:t>BD</a:t>
            </a:r>
            <a:endParaRPr lang="en-US" altLang="zh-CN" sz="2400">
              <a:solidFill>
                <a:srgbClr val="C00000"/>
              </a:solidFill>
              <a:latin typeface="Times New Roman" panose="02020603050405020304" pitchFamily="2" charset="0"/>
              <a:cs typeface="Times New Roman" panose="02020603050405020304" pitchFamily="2" charset="0"/>
            </a:endParaRPr>
          </a:p>
        </p:txBody>
      </p:sp>
      <p:pic>
        <p:nvPicPr>
          <p:cNvPr id="4" name="图片 -2147480349" descr="E:\电子稿\红对勾（罗卫东）\3.5\2019高三讲与练物理书教师成品课件\WPC1116.TIF"/>
          <p:cNvPicPr>
            <a:picLocks noChangeAspect="1"/>
          </p:cNvPicPr>
          <p:nvPr/>
        </p:nvPicPr>
        <p:blipFill>
          <a:blip r:embed="rId1" r:link="rId2"/>
          <a:stretch>
            <a:fillRect/>
          </a:stretch>
        </p:blipFill>
        <p:spPr>
          <a:xfrm>
            <a:off x="9753283" y="2959735"/>
            <a:ext cx="1045845" cy="276606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3" grpId="0"/>
      <p:bldP spid="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484505" y="2541271"/>
            <a:ext cx="11216005" cy="1198880"/>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a:t>
            </a:r>
            <a:r>
              <a:rPr alt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解析</a:t>
            </a:r>
            <a:r>
              <a:rPr 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a:t>
            </a:r>
            <a:r>
              <a:rPr alt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：使孔满足明显衍射的条件即可，将孔变小，或将波长变大，B、D正确．</a:t>
            </a:r>
            <a:endParaRPr alt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四</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波的干涉、衍射、多普勒效应</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484505" y="1789113"/>
            <a:ext cx="11216005" cy="2306955"/>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lang="en-US"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7</a:t>
            </a: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．下图表示两个相干波源S</a:t>
            </a:r>
            <a:r>
              <a:rPr altLang="zh-CN" sz="2400" baseline="-250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1</a:t>
            </a: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、S</a:t>
            </a:r>
            <a:r>
              <a:rPr altLang="zh-CN" sz="2400" baseline="-250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2</a:t>
            </a: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产生的波在同一种均匀介质中相遇．图中实线表示波峰，虚线表示波谷，c和f分别为ae和bd的中点，则：</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(1)在a、b、c、d、e、f六点中，振动加强的点是</a:t>
            </a:r>
            <a:r>
              <a:rPr altLang="zh-CN" sz="2400" u="sng">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                  </a:t>
            </a: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振动减弱的点是</a:t>
            </a:r>
            <a:r>
              <a:rPr altLang="zh-CN" sz="2400" u="sng">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             </a:t>
            </a: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四</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波的干涉、衍射、多普勒效应</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7024370" y="4688205"/>
            <a:ext cx="4954905" cy="2025015"/>
          </a:xfrm>
          <a:prstGeom prst="rect">
            <a:avLst/>
          </a:prstGeom>
        </p:spPr>
      </p:pic>
      <p:sp>
        <p:nvSpPr>
          <p:cNvPr id="4" name="文本框 3"/>
          <p:cNvSpPr txBox="1"/>
          <p:nvPr/>
        </p:nvSpPr>
        <p:spPr>
          <a:xfrm>
            <a:off x="6912610" y="3533140"/>
            <a:ext cx="1403350" cy="460375"/>
          </a:xfrm>
          <a:prstGeom prst="rect">
            <a:avLst/>
          </a:prstGeom>
          <a:noFill/>
        </p:spPr>
        <p:txBody>
          <a:bodyPr wrap="square" rtlCol="0">
            <a:spAutoFit/>
          </a:bodyPr>
          <a:p>
            <a:r>
              <a:rPr lang="en-US" altLang="zh-CN" sz="2400">
                <a:solidFill>
                  <a:srgbClr val="C00000"/>
                </a:solidFill>
                <a:latin typeface="Times New Roman" panose="02020603050405020304" pitchFamily="2" charset="0"/>
                <a:cs typeface="Times New Roman" panose="02020603050405020304" pitchFamily="2" charset="0"/>
              </a:rPr>
              <a:t>a</a:t>
            </a:r>
            <a:r>
              <a:rPr lang="zh-CN" altLang="en-US" sz="2400">
                <a:solidFill>
                  <a:srgbClr val="C00000"/>
                </a:solidFill>
                <a:latin typeface="Times New Roman" panose="02020603050405020304" pitchFamily="2" charset="0"/>
                <a:cs typeface="Times New Roman" panose="02020603050405020304" pitchFamily="2" charset="0"/>
              </a:rPr>
              <a:t>、</a:t>
            </a:r>
            <a:r>
              <a:rPr lang="en-US" altLang="zh-CN" sz="2400">
                <a:solidFill>
                  <a:srgbClr val="C00000"/>
                </a:solidFill>
                <a:latin typeface="Times New Roman" panose="02020603050405020304" pitchFamily="2" charset="0"/>
                <a:cs typeface="Times New Roman" panose="02020603050405020304" pitchFamily="2" charset="0"/>
              </a:rPr>
              <a:t>c</a:t>
            </a:r>
            <a:r>
              <a:rPr lang="zh-CN" altLang="en-US" sz="2400">
                <a:solidFill>
                  <a:srgbClr val="C00000"/>
                </a:solidFill>
                <a:latin typeface="Times New Roman" panose="02020603050405020304" pitchFamily="2" charset="0"/>
                <a:cs typeface="Times New Roman" panose="02020603050405020304" pitchFamily="2" charset="0"/>
              </a:rPr>
              <a:t>、</a:t>
            </a:r>
            <a:r>
              <a:rPr lang="en-US" altLang="zh-CN" sz="2400">
                <a:solidFill>
                  <a:srgbClr val="C00000"/>
                </a:solidFill>
                <a:latin typeface="Times New Roman" panose="02020603050405020304" pitchFamily="2" charset="0"/>
                <a:cs typeface="Times New Roman" panose="02020603050405020304" pitchFamily="2" charset="0"/>
              </a:rPr>
              <a:t>e</a:t>
            </a:r>
            <a:endParaRPr lang="en-US" altLang="zh-CN" sz="2400">
              <a:solidFill>
                <a:srgbClr val="C00000"/>
              </a:solidFill>
              <a:latin typeface="Times New Roman" panose="02020603050405020304" pitchFamily="2" charset="0"/>
              <a:cs typeface="Times New Roman" panose="02020603050405020304" pitchFamily="2" charset="0"/>
            </a:endParaRPr>
          </a:p>
        </p:txBody>
      </p:sp>
      <p:sp>
        <p:nvSpPr>
          <p:cNvPr id="5" name="文本框 4"/>
          <p:cNvSpPr txBox="1"/>
          <p:nvPr/>
        </p:nvSpPr>
        <p:spPr>
          <a:xfrm>
            <a:off x="10424160" y="3533140"/>
            <a:ext cx="1403350" cy="460375"/>
          </a:xfrm>
          <a:prstGeom prst="rect">
            <a:avLst/>
          </a:prstGeom>
          <a:noFill/>
        </p:spPr>
        <p:txBody>
          <a:bodyPr wrap="square" rtlCol="0">
            <a:spAutoFit/>
          </a:bodyPr>
          <a:p>
            <a:r>
              <a:rPr lang="en-US" altLang="zh-CN" sz="2400">
                <a:solidFill>
                  <a:srgbClr val="C00000"/>
                </a:solidFill>
                <a:latin typeface="Times New Roman" panose="02020603050405020304" pitchFamily="2" charset="0"/>
                <a:cs typeface="Times New Roman" panose="02020603050405020304" pitchFamily="2" charset="0"/>
              </a:rPr>
              <a:t>b</a:t>
            </a:r>
            <a:r>
              <a:rPr lang="zh-CN" altLang="en-US" sz="2400">
                <a:solidFill>
                  <a:srgbClr val="C00000"/>
                </a:solidFill>
                <a:latin typeface="Times New Roman" panose="02020603050405020304" pitchFamily="2" charset="0"/>
                <a:cs typeface="Times New Roman" panose="02020603050405020304" pitchFamily="2" charset="0"/>
              </a:rPr>
              <a:t>、</a:t>
            </a:r>
            <a:r>
              <a:rPr lang="en-US" altLang="zh-CN" sz="2400">
                <a:solidFill>
                  <a:srgbClr val="C00000"/>
                </a:solidFill>
                <a:latin typeface="Times New Roman" panose="02020603050405020304" pitchFamily="2" charset="0"/>
                <a:cs typeface="Times New Roman" panose="02020603050405020304" pitchFamily="2" charset="0"/>
              </a:rPr>
              <a:t>d</a:t>
            </a:r>
            <a:r>
              <a:rPr lang="zh-CN" altLang="en-US" sz="2400">
                <a:solidFill>
                  <a:srgbClr val="C00000"/>
                </a:solidFill>
                <a:latin typeface="Times New Roman" panose="02020603050405020304" pitchFamily="2" charset="0"/>
                <a:cs typeface="Times New Roman" panose="02020603050405020304" pitchFamily="2" charset="0"/>
              </a:rPr>
              <a:t>、</a:t>
            </a:r>
            <a:r>
              <a:rPr lang="en-US" altLang="zh-CN" sz="2400">
                <a:solidFill>
                  <a:srgbClr val="C00000"/>
                </a:solidFill>
                <a:latin typeface="Times New Roman" panose="02020603050405020304" pitchFamily="2" charset="0"/>
                <a:cs typeface="Times New Roman" panose="02020603050405020304" pitchFamily="2" charset="0"/>
              </a:rPr>
              <a:t>f</a:t>
            </a:r>
            <a:endParaRPr lang="en-US" altLang="zh-CN" sz="2400">
              <a:solidFill>
                <a:srgbClr val="C00000"/>
              </a:solidFill>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4" grpId="0"/>
      <p:bldP spid="4" grpId="1"/>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225425" y="1795145"/>
            <a:ext cx="11216005" cy="1198880"/>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(2)若两振源S</a:t>
            </a:r>
            <a:r>
              <a:rPr altLang="zh-CN" sz="2400" baseline="-250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1</a:t>
            </a: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和S</a:t>
            </a:r>
            <a:r>
              <a:rPr altLang="zh-CN" sz="2400" baseline="-250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2</a:t>
            </a: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振幅相同，此时刻位移为零的点是</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rPr>
              <a:t>(3)画出此时刻a、c、e连线上，以a为起点的一列完整波形，标出e点．</a:t>
            </a:r>
            <a:endParaRPr altLang="zh-CN" sz="2400">
              <a:solidFill>
                <a:schemeClr val="tx1"/>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四</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波的干涉、衍射、多普勒效应</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sp>
        <p:nvSpPr>
          <p:cNvPr id="5" name="文本框 4"/>
          <p:cNvSpPr txBox="1"/>
          <p:nvPr/>
        </p:nvSpPr>
        <p:spPr>
          <a:xfrm>
            <a:off x="7407275" y="1961515"/>
            <a:ext cx="2050415" cy="460375"/>
          </a:xfrm>
          <a:prstGeom prst="rect">
            <a:avLst/>
          </a:prstGeom>
          <a:noFill/>
        </p:spPr>
        <p:txBody>
          <a:bodyPr wrap="square" rtlCol="0">
            <a:spAutoFit/>
          </a:bodyPr>
          <a:p>
            <a:r>
              <a:rPr lang="en-US" altLang="zh-CN" sz="2400">
                <a:solidFill>
                  <a:srgbClr val="C00000"/>
                </a:solidFill>
                <a:latin typeface="Times New Roman" panose="02020603050405020304" pitchFamily="2" charset="0"/>
                <a:cs typeface="Times New Roman" panose="02020603050405020304" pitchFamily="2" charset="0"/>
              </a:rPr>
              <a:t>b</a:t>
            </a:r>
            <a:r>
              <a:rPr lang="zh-CN" altLang="en-US" sz="2400">
                <a:solidFill>
                  <a:srgbClr val="C00000"/>
                </a:solidFill>
                <a:latin typeface="Times New Roman" panose="02020603050405020304" pitchFamily="2" charset="0"/>
                <a:cs typeface="Times New Roman" panose="02020603050405020304" pitchFamily="2" charset="0"/>
              </a:rPr>
              <a:t>、</a:t>
            </a:r>
            <a:r>
              <a:rPr lang="en-US" altLang="zh-CN" sz="2400">
                <a:solidFill>
                  <a:srgbClr val="C00000"/>
                </a:solidFill>
                <a:latin typeface="Times New Roman" panose="02020603050405020304" pitchFamily="2" charset="0"/>
                <a:cs typeface="Times New Roman" panose="02020603050405020304" pitchFamily="2" charset="0"/>
              </a:rPr>
              <a:t>c</a:t>
            </a:r>
            <a:r>
              <a:rPr lang="zh-CN" altLang="en-US" sz="2400">
                <a:solidFill>
                  <a:srgbClr val="C00000"/>
                </a:solidFill>
                <a:latin typeface="Times New Roman" panose="02020603050405020304" pitchFamily="2" charset="0"/>
                <a:cs typeface="Times New Roman" panose="02020603050405020304" pitchFamily="2" charset="0"/>
              </a:rPr>
              <a:t>、</a:t>
            </a:r>
            <a:r>
              <a:rPr lang="en-US" altLang="zh-CN" sz="2400">
                <a:solidFill>
                  <a:srgbClr val="C00000"/>
                </a:solidFill>
                <a:latin typeface="Times New Roman" panose="02020603050405020304" pitchFamily="2" charset="0"/>
                <a:cs typeface="Times New Roman" panose="02020603050405020304" pitchFamily="2" charset="0"/>
              </a:rPr>
              <a:t>d</a:t>
            </a:r>
            <a:r>
              <a:rPr lang="zh-CN" altLang="en-US" sz="2400">
                <a:solidFill>
                  <a:srgbClr val="C00000"/>
                </a:solidFill>
                <a:latin typeface="Times New Roman" panose="02020603050405020304" pitchFamily="2" charset="0"/>
                <a:cs typeface="Times New Roman" panose="02020603050405020304" pitchFamily="2" charset="0"/>
              </a:rPr>
              <a:t>、</a:t>
            </a:r>
            <a:r>
              <a:rPr lang="en-US" altLang="zh-CN" sz="2400">
                <a:solidFill>
                  <a:srgbClr val="C00000"/>
                </a:solidFill>
                <a:latin typeface="Times New Roman" panose="02020603050405020304" pitchFamily="2" charset="0"/>
                <a:cs typeface="Times New Roman" panose="02020603050405020304" pitchFamily="2" charset="0"/>
              </a:rPr>
              <a:t>f</a:t>
            </a:r>
            <a:endParaRPr lang="en-US" altLang="zh-CN" sz="2400">
              <a:solidFill>
                <a:srgbClr val="C00000"/>
              </a:solidFill>
              <a:latin typeface="Times New Roman" panose="02020603050405020304" pitchFamily="2" charset="0"/>
              <a:cs typeface="Times New Roman" panose="02020603050405020304" pitchFamily="2" charset="0"/>
            </a:endParaRPr>
          </a:p>
        </p:txBody>
      </p:sp>
      <p:pic>
        <p:nvPicPr>
          <p:cNvPr id="3" name="图片 -2147480347" descr="E:\电子稿\红对勾（罗卫东）\3.5\2019高三讲与练物理书教师成品课件\WPC1118教师.TIF"/>
          <p:cNvPicPr>
            <a:picLocks noChangeAspect="1"/>
          </p:cNvPicPr>
          <p:nvPr/>
        </p:nvPicPr>
        <p:blipFill>
          <a:blip r:embed="rId1" r:link="rId2"/>
          <a:stretch>
            <a:fillRect/>
          </a:stretch>
        </p:blipFill>
        <p:spPr>
          <a:xfrm>
            <a:off x="3207385" y="3184525"/>
            <a:ext cx="4119880" cy="26784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P spid="5" grpId="0"/>
      <p:bldP spid="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13" name="矩形 2"/>
          <p:cNvSpPr/>
          <p:nvPr/>
        </p:nvSpPr>
        <p:spPr>
          <a:xfrm>
            <a:off x="484505" y="1912303"/>
            <a:ext cx="11216005" cy="3969385"/>
          </a:xfrm>
          <a:prstGeom prst="rect">
            <a:avLst/>
          </a:prstGeom>
          <a:noFill/>
          <a:ln w="9525">
            <a:noFill/>
          </a:ln>
        </p:spPr>
        <p:txBody>
          <a:bodyPr wrap="square" anchor="ctr" anchorCtr="0">
            <a:spAutoFit/>
          </a:bodyPr>
          <a:p>
            <a:pPr fontAlgn="auto">
              <a:lnSpc>
                <a:spcPct val="150000"/>
              </a:lnSpc>
              <a:spcAft>
                <a:spcPct val="0"/>
              </a:spcAft>
              <a:tabLst>
                <a:tab pos="1029335" algn="l"/>
                <a:tab pos="1850390" algn="l"/>
                <a:tab pos="2538095" algn="l"/>
                <a:tab pos="3221990" algn="l"/>
              </a:tabLst>
            </a:pPr>
            <a:r>
              <a:rPr alt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解析】：(1)a、e两点分别是波谷与波谷、波峰与波峰相交的点，故此两点为振动加强点；c点处在a、e连线上，且从运动的角度分析a点的振动形式恰沿该线传播，故c点是振动加强点，同理b、d是振动减弱点，f也是振动减弱点．</a:t>
            </a:r>
            <a:endParaRPr alt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(2)因为S</a:t>
            </a:r>
            <a:r>
              <a:rPr altLang="zh-CN" sz="2400" baseline="-250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1</a:t>
            </a:r>
            <a:r>
              <a:rPr alt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、S</a:t>
            </a:r>
            <a:r>
              <a:rPr altLang="zh-CN" sz="2400" baseline="-250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2</a:t>
            </a:r>
            <a:r>
              <a:rPr alt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振幅相同，振动最强区的振幅为2A，最弱区的振幅为零，c为a、e连线的中点，此时处于平衡位置，所以位移为零的点是b、c、d、f.</a:t>
            </a:r>
            <a:endParaRPr alt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endParaRPr>
          </a:p>
          <a:p>
            <a:pPr fontAlgn="auto">
              <a:lnSpc>
                <a:spcPct val="150000"/>
              </a:lnSpc>
              <a:spcAft>
                <a:spcPct val="0"/>
              </a:spcAft>
              <a:tabLst>
                <a:tab pos="1029335" algn="l"/>
                <a:tab pos="1850390" algn="l"/>
                <a:tab pos="2538095" algn="l"/>
                <a:tab pos="3221990" algn="l"/>
              </a:tabLst>
            </a:pPr>
            <a:r>
              <a:rPr alt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(3)题图中对应时刻a处在两波谷的交点上，即此时刻a在波谷，同理e在波峰，所以所对应的波形如图所示．</a:t>
            </a:r>
            <a:endParaRPr alt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836168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四</a:t>
            </a: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波的干涉、衍射、多普勒效应</a:t>
            </a:r>
            <a:endPar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1905" y="631190"/>
            <a:ext cx="12180570" cy="864870"/>
            <a:chOff x="3" y="994"/>
            <a:chExt cx="19182" cy="1362"/>
          </a:xfrm>
        </p:grpSpPr>
        <p:sp>
          <p:nvSpPr>
            <p:cNvPr id="11266" name="文本框 5"/>
            <p:cNvSpPr txBox="1"/>
            <p:nvPr/>
          </p:nvSpPr>
          <p:spPr>
            <a:xfrm>
              <a:off x="3" y="2180"/>
              <a:ext cx="19183" cy="177"/>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90113" name="标题 1"/>
            <p:cNvSpPr txBox="1">
              <a:spLocks noGrp="1" noChangeArrowheads="1"/>
            </p:cNvSpPr>
            <p:nvPr/>
          </p:nvSpPr>
          <p:spPr bwMode="auto">
            <a:xfrm>
              <a:off x="257" y="994"/>
              <a:ext cx="11036" cy="1079"/>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一、</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机械波的传播与图象</a:t>
              </a:r>
              <a:endPar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endParaRPr>
            </a:p>
          </p:txBody>
        </p:sp>
      </p:grpSp>
      <p:sp>
        <p:nvSpPr>
          <p:cNvPr id="2" name="文本框 1"/>
          <p:cNvSpPr txBox="1"/>
          <p:nvPr/>
        </p:nvSpPr>
        <p:spPr>
          <a:xfrm>
            <a:off x="253365" y="1622425"/>
            <a:ext cx="11386185" cy="4615815"/>
          </a:xfrm>
          <a:prstGeom prst="rect">
            <a:avLst/>
          </a:prstGeom>
          <a:noFill/>
        </p:spPr>
        <p:txBody>
          <a:bodyPr wrap="square" rtlCol="0">
            <a:spAutoFit/>
          </a:bodyPr>
          <a:p>
            <a:pPr defTabSz="914400" fontAlgn="auto">
              <a:lnSpc>
                <a:spcPct val="150000"/>
              </a:lnSpc>
              <a:spcAft>
                <a:spcPct val="0"/>
              </a:spcAft>
              <a:tabLst>
                <a:tab pos="1029335" algn="l"/>
                <a:tab pos="1850390" algn="l"/>
                <a:tab pos="2538095" algn="l"/>
                <a:tab pos="3221990" algn="l"/>
              </a:tabLst>
            </a:pPr>
            <a:r>
              <a:rPr altLang="zh-CN" sz="2800" b="1">
                <a:solidFill>
                  <a:srgbClr val="000000"/>
                </a:solidFill>
                <a:latin typeface="Times New Roman" panose="02020603050405020304" pitchFamily="2" charset="0"/>
                <a:cs typeface="Times New Roman" panose="02020603050405020304" pitchFamily="2" charset="0"/>
                <a:sym typeface="+mn-ea"/>
              </a:rPr>
              <a:t>1．机械波的传播特点</a:t>
            </a:r>
            <a:endParaRPr altLang="zh-CN" sz="2800" b="1">
              <a:solidFill>
                <a:srgbClr val="000000"/>
              </a:solidFill>
              <a:latin typeface="Times New Roman" panose="02020603050405020304" pitchFamily="2" charset="0"/>
              <a:cs typeface="Times New Roman" panose="02020603050405020304" pitchFamily="2" charset="0"/>
              <a:sym typeface="+mn-ea"/>
            </a:endParaRPr>
          </a:p>
          <a:p>
            <a:pPr defTabSz="914400" fontAlgn="auto">
              <a:lnSpc>
                <a:spcPct val="150000"/>
              </a:lnSpc>
              <a:spcAft>
                <a:spcPct val="0"/>
              </a:spcAft>
              <a:tabLst>
                <a:tab pos="1029335" algn="l"/>
                <a:tab pos="1850390" algn="l"/>
                <a:tab pos="2538095" algn="l"/>
                <a:tab pos="3221990" algn="l"/>
              </a:tabLst>
            </a:pPr>
            <a:r>
              <a:rPr altLang="zh-CN" sz="2400">
                <a:solidFill>
                  <a:srgbClr val="000000"/>
                </a:solidFill>
                <a:latin typeface="Times New Roman" panose="02020603050405020304" pitchFamily="2" charset="0"/>
                <a:cs typeface="Times New Roman" panose="02020603050405020304" pitchFamily="2" charset="0"/>
                <a:sym typeface="+mn-ea"/>
              </a:rPr>
              <a:t>(1)波传到任意一点，该点的起振方向都和波源的起振方向相同．</a:t>
            </a:r>
            <a:endParaRPr altLang="zh-CN" sz="2400">
              <a:solidFill>
                <a:srgbClr val="000000"/>
              </a:solidFill>
              <a:latin typeface="Times New Roman" panose="02020603050405020304" pitchFamily="2" charset="0"/>
              <a:cs typeface="Times New Roman" panose="02020603050405020304" pitchFamily="2" charset="0"/>
              <a:sym typeface="+mn-ea"/>
            </a:endParaRPr>
          </a:p>
          <a:p>
            <a:pPr defTabSz="914400" fontAlgn="auto">
              <a:lnSpc>
                <a:spcPct val="150000"/>
              </a:lnSpc>
              <a:spcAft>
                <a:spcPct val="0"/>
              </a:spcAft>
              <a:tabLst>
                <a:tab pos="1029335" algn="l"/>
                <a:tab pos="1850390" algn="l"/>
                <a:tab pos="2538095" algn="l"/>
                <a:tab pos="3221990" algn="l"/>
              </a:tabLst>
            </a:pPr>
            <a:r>
              <a:rPr altLang="zh-CN" sz="2400">
                <a:solidFill>
                  <a:srgbClr val="000000"/>
                </a:solidFill>
                <a:latin typeface="Times New Roman" panose="02020603050405020304" pitchFamily="2" charset="0"/>
                <a:cs typeface="Times New Roman" panose="02020603050405020304" pitchFamily="2" charset="0"/>
                <a:sym typeface="+mn-ea"/>
              </a:rPr>
              <a:t>(2)介质中每个质点都做受迫振动，因此，任一质点的振动频率和周期都和波源的振动频率和周期相同．</a:t>
            </a:r>
            <a:endParaRPr altLang="zh-CN" sz="2400">
              <a:solidFill>
                <a:srgbClr val="000000"/>
              </a:solidFill>
              <a:latin typeface="Times New Roman" panose="02020603050405020304" pitchFamily="2" charset="0"/>
              <a:cs typeface="Times New Roman" panose="02020603050405020304" pitchFamily="2" charset="0"/>
              <a:sym typeface="+mn-ea"/>
            </a:endParaRPr>
          </a:p>
          <a:p>
            <a:pPr defTabSz="914400" fontAlgn="auto">
              <a:lnSpc>
                <a:spcPct val="150000"/>
              </a:lnSpc>
              <a:spcAft>
                <a:spcPct val="0"/>
              </a:spcAft>
              <a:tabLst>
                <a:tab pos="1029335" algn="l"/>
                <a:tab pos="1850390" algn="l"/>
                <a:tab pos="2538095" algn="l"/>
                <a:tab pos="3221990" algn="l"/>
              </a:tabLst>
            </a:pPr>
            <a:r>
              <a:rPr altLang="zh-CN" sz="2400">
                <a:solidFill>
                  <a:srgbClr val="000000"/>
                </a:solidFill>
                <a:latin typeface="Times New Roman" panose="02020603050405020304" pitchFamily="2" charset="0"/>
                <a:cs typeface="Times New Roman" panose="02020603050405020304" pitchFamily="2" charset="0"/>
                <a:sym typeface="+mn-ea"/>
              </a:rPr>
              <a:t>(3)波从一种介质进入另一种介质，由于介质不同，波长和波速可以改变，但频率和周期都不会改变．</a:t>
            </a:r>
            <a:endParaRPr altLang="zh-CN" sz="2400">
              <a:solidFill>
                <a:srgbClr val="000000"/>
              </a:solidFill>
              <a:latin typeface="Times New Roman" panose="02020603050405020304" pitchFamily="2" charset="0"/>
              <a:cs typeface="Times New Roman" panose="02020603050405020304" pitchFamily="2" charset="0"/>
              <a:sym typeface="+mn-ea"/>
            </a:endParaRPr>
          </a:p>
          <a:p>
            <a:pPr defTabSz="914400" fontAlgn="auto">
              <a:lnSpc>
                <a:spcPct val="150000"/>
              </a:lnSpc>
              <a:spcAft>
                <a:spcPct val="0"/>
              </a:spcAft>
              <a:tabLst>
                <a:tab pos="1029335" algn="l"/>
                <a:tab pos="1850390" algn="l"/>
                <a:tab pos="2538095" algn="l"/>
                <a:tab pos="3221990" algn="l"/>
              </a:tabLst>
            </a:pPr>
            <a:r>
              <a:rPr altLang="zh-CN" sz="2400">
                <a:solidFill>
                  <a:srgbClr val="000000"/>
                </a:solidFill>
                <a:latin typeface="Times New Roman" panose="02020603050405020304" pitchFamily="2" charset="0"/>
                <a:cs typeface="Times New Roman" panose="02020603050405020304" pitchFamily="2" charset="0"/>
                <a:sym typeface="+mn-ea"/>
              </a:rPr>
              <a:t>(4)振源经过一个周期T完成一次全振动，波恰好向前传播一个波长的距离，所以v＝＝λf.</a:t>
            </a:r>
            <a:endParaRPr altLang="zh-CN" sz="2400">
              <a:solidFill>
                <a:srgbClr val="000000"/>
              </a:solidFill>
              <a:latin typeface="Times New Roman" panose="02020603050405020304" pitchFamily="2" charset="0"/>
              <a:cs typeface="Times New Roman" panose="02020603050405020304" pitchFamily="2"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5" name="文本框 4"/>
          <p:cNvSpPr txBox="1"/>
          <p:nvPr/>
        </p:nvSpPr>
        <p:spPr>
          <a:xfrm>
            <a:off x="299085" y="1728470"/>
            <a:ext cx="10939145" cy="4061460"/>
          </a:xfrm>
          <a:prstGeom prst="rect">
            <a:avLst/>
          </a:prstGeom>
          <a:noFill/>
        </p:spPr>
        <p:txBody>
          <a:bodyPr wrap="square" rtlCol="0" anchor="t">
            <a:spAutoFit/>
          </a:bodyPr>
          <a:p>
            <a:pPr fontAlgn="auto">
              <a:lnSpc>
                <a:spcPct val="150000"/>
              </a:lnSpc>
            </a:pPr>
            <a:r>
              <a:rPr sz="2800" b="1">
                <a:latin typeface="Times New Roman" panose="02020603050405020304" pitchFamily="2" charset="0"/>
                <a:ea typeface="宋体" panose="02010600030101010101" pitchFamily="2" charset="-122"/>
                <a:cs typeface="Times New Roman" panose="02020603050405020304" pitchFamily="2" charset="0"/>
              </a:rPr>
              <a:t>2．波的图象的特点</a:t>
            </a:r>
            <a:endParaRPr sz="2800" b="1">
              <a:latin typeface="Times New Roman" panose="02020603050405020304" pitchFamily="2" charset="0"/>
              <a:ea typeface="宋体" panose="02010600030101010101" pitchFamily="2" charset="-122"/>
              <a:cs typeface="Times New Roman" panose="02020603050405020304" pitchFamily="2" charset="0"/>
            </a:endParaRPr>
          </a:p>
          <a:p>
            <a:pPr fontAlgn="auto">
              <a:lnSpc>
                <a:spcPct val="150000"/>
              </a:lnSpc>
            </a:pPr>
            <a:r>
              <a:rPr sz="2400">
                <a:latin typeface="Times New Roman" panose="02020603050405020304" pitchFamily="2" charset="0"/>
                <a:ea typeface="宋体" panose="02010600030101010101" pitchFamily="2" charset="-122"/>
                <a:cs typeface="Times New Roman" panose="02020603050405020304" pitchFamily="2" charset="0"/>
              </a:rPr>
              <a:t>(1)质点振动nT(波传播nλ)(n＝0,1,2,3…)时，波形不变．</a:t>
            </a:r>
            <a:endParaRPr sz="2400">
              <a:latin typeface="Times New Roman" panose="02020603050405020304" pitchFamily="2" charset="0"/>
              <a:ea typeface="宋体" panose="02010600030101010101" pitchFamily="2" charset="-122"/>
              <a:cs typeface="Times New Roman" panose="02020603050405020304" pitchFamily="2" charset="0"/>
            </a:endParaRPr>
          </a:p>
          <a:p>
            <a:pPr fontAlgn="auto">
              <a:lnSpc>
                <a:spcPct val="150000"/>
              </a:lnSpc>
            </a:pPr>
            <a:r>
              <a:rPr sz="2400">
                <a:latin typeface="Times New Roman" panose="02020603050405020304" pitchFamily="2" charset="0"/>
                <a:ea typeface="宋体" panose="02010600030101010101" pitchFamily="2" charset="-122"/>
                <a:cs typeface="Times New Roman" panose="02020603050405020304" pitchFamily="2" charset="0"/>
              </a:rPr>
              <a:t>(2)在波的传播方向上，当两质点平衡位置间的距离为nλ(n＝1,2,3，…)时，它们的振动步调总相同；当两质点平衡位置间的距离为(2n＋1)       (n＝0,1,2,3，…)时，它们的振动步调总相反．</a:t>
            </a:r>
            <a:endParaRPr sz="2400">
              <a:latin typeface="Times New Roman" panose="02020603050405020304" pitchFamily="2" charset="0"/>
              <a:ea typeface="宋体" panose="02010600030101010101" pitchFamily="2" charset="-122"/>
              <a:cs typeface="Times New Roman" panose="02020603050405020304" pitchFamily="2" charset="0"/>
            </a:endParaRPr>
          </a:p>
          <a:p>
            <a:pPr fontAlgn="auto">
              <a:lnSpc>
                <a:spcPct val="150000"/>
              </a:lnSpc>
            </a:pPr>
            <a:r>
              <a:rPr sz="2400">
                <a:latin typeface="Times New Roman" panose="02020603050405020304" pitchFamily="2" charset="0"/>
                <a:ea typeface="宋体" panose="02010600030101010101" pitchFamily="2" charset="-122"/>
                <a:cs typeface="Times New Roman" panose="02020603050405020304" pitchFamily="2" charset="0"/>
              </a:rPr>
              <a:t>(3)波源质点的起振方向决定了它后面的质点的起振方向，各质点的起振方向与波源的起振方向相同．</a:t>
            </a:r>
            <a:endParaRPr sz="2400">
              <a:latin typeface="Times New Roman" panose="02020603050405020304" pitchFamily="2" charset="0"/>
              <a:ea typeface="宋体" panose="02010600030101010101" pitchFamily="2" charset="-122"/>
              <a:cs typeface="Times New Roman" panose="02020603050405020304" pitchFamily="2" charset="0"/>
            </a:endParaRPr>
          </a:p>
        </p:txBody>
      </p:sp>
      <p:graphicFrame>
        <p:nvGraphicFramePr>
          <p:cNvPr id="2" name="对象 1">
            <a:hlinkClick r:id="" action="ppaction://ole?verb="/>
          </p:cNvPr>
          <p:cNvGraphicFramePr>
            <a:graphicFrameLocks noChangeAspect="1"/>
          </p:cNvGraphicFramePr>
          <p:nvPr/>
        </p:nvGraphicFramePr>
        <p:xfrm>
          <a:off x="8153400" y="3502025"/>
          <a:ext cx="353695" cy="843280"/>
        </p:xfrm>
        <a:graphic>
          <a:graphicData uri="http://schemas.openxmlformats.org/presentationml/2006/ole">
            <mc:AlternateContent xmlns:mc="http://schemas.openxmlformats.org/markup-compatibility/2006">
              <mc:Choice xmlns:v="urn:schemas-microsoft-com:vml" Requires="v">
                <p:oleObj spid="_x0000_s1025" name="" r:id="rId1" imgW="165100" imgH="393700" progId="Equation.KSEE3">
                  <p:embed/>
                </p:oleObj>
              </mc:Choice>
              <mc:Fallback>
                <p:oleObj name="" r:id="rId1" imgW="165100" imgH="393700" progId="Equation.KSEE3">
                  <p:embed/>
                  <p:pic>
                    <p:nvPicPr>
                      <p:cNvPr id="0" name="图片 1024"/>
                      <p:cNvPicPr/>
                      <p:nvPr/>
                    </p:nvPicPr>
                    <p:blipFill>
                      <a:blip r:embed="rId2"/>
                      <a:stretch>
                        <a:fillRect/>
                      </a:stretch>
                    </p:blipFill>
                    <p:spPr>
                      <a:xfrm>
                        <a:off x="8153400" y="3502025"/>
                        <a:ext cx="353695" cy="843280"/>
                      </a:xfrm>
                      <a:prstGeom prst="rect">
                        <a:avLst/>
                      </a:prstGeom>
                    </p:spPr>
                  </p:pic>
                </p:oleObj>
              </mc:Fallback>
            </mc:AlternateContent>
          </a:graphicData>
        </a:graphic>
      </p:graphicFrame>
      <p:sp>
        <p:nvSpPr>
          <p:cNvPr id="4" name="标题 1"/>
          <p:cNvSpPr txBox="1">
            <a:spLocks noGrp="1" noChangeArrowheads="1"/>
          </p:cNvSpPr>
          <p:nvPr/>
        </p:nvSpPr>
        <p:spPr bwMode="auto">
          <a:xfrm>
            <a:off x="163195" y="631190"/>
            <a:ext cx="700786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一、</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机械波的传播与图象</a:t>
            </a:r>
            <a:endPar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5" name="文本框 4"/>
          <p:cNvSpPr txBox="1"/>
          <p:nvPr/>
        </p:nvSpPr>
        <p:spPr>
          <a:xfrm>
            <a:off x="163195" y="1614170"/>
            <a:ext cx="6547485" cy="534035"/>
          </a:xfrm>
          <a:prstGeom prst="rect">
            <a:avLst/>
          </a:prstGeom>
          <a:noFill/>
        </p:spPr>
        <p:txBody>
          <a:bodyPr wrap="square" rtlCol="0" anchor="t">
            <a:spAutoFit/>
          </a:bodyPr>
          <a:p>
            <a:pPr>
              <a:lnSpc>
                <a:spcPct val="120000"/>
              </a:lnSpc>
              <a:spcAft>
                <a:spcPct val="0"/>
              </a:spcAft>
              <a:tabLst>
                <a:tab pos="1029335" algn="l"/>
                <a:tab pos="1850390" algn="l"/>
                <a:tab pos="2538095" algn="l"/>
                <a:tab pos="3221990" algn="l"/>
              </a:tabLst>
            </a:pPr>
            <a:r>
              <a:rPr altLang="zh-CN" sz="2400" b="1">
                <a:solidFill>
                  <a:srgbClr val="000000"/>
                </a:solidFill>
                <a:latin typeface="Times New Roman" panose="02020603050405020304" pitchFamily="2" charset="0"/>
                <a:cs typeface="Times New Roman" panose="02020603050405020304" pitchFamily="2" charset="0"/>
                <a:sym typeface="+mn-ea"/>
              </a:rPr>
              <a:t>3．波的传播方向与质点振动方向的互判方法</a:t>
            </a:r>
            <a:endParaRPr altLang="zh-CN" sz="2400" b="1">
              <a:solidFill>
                <a:srgbClr val="000000"/>
              </a:solidFill>
              <a:latin typeface="Times New Roman" panose="02020603050405020304" pitchFamily="2" charset="0"/>
              <a:cs typeface="Times New Roman" panose="02020603050405020304" pitchFamily="2" charset="0"/>
              <a:sym typeface="+mn-ea"/>
            </a:endParaRPr>
          </a:p>
        </p:txBody>
      </p:sp>
      <p:pic>
        <p:nvPicPr>
          <p:cNvPr id="2" name="图片 -2147480376"/>
          <p:cNvPicPr>
            <a:picLocks noChangeAspect="1"/>
          </p:cNvPicPr>
          <p:nvPr/>
        </p:nvPicPr>
        <p:blipFill>
          <a:blip r:embed="rId1"/>
          <a:stretch>
            <a:fillRect/>
          </a:stretch>
        </p:blipFill>
        <p:spPr>
          <a:xfrm>
            <a:off x="2903220" y="2148205"/>
            <a:ext cx="5062855" cy="4480560"/>
          </a:xfrm>
          <a:prstGeom prst="rect">
            <a:avLst/>
          </a:prstGeom>
          <a:noFill/>
          <a:ln w="9525">
            <a:noFill/>
          </a:ln>
        </p:spPr>
      </p:pic>
      <p:sp>
        <p:nvSpPr>
          <p:cNvPr id="3" name="标题 1"/>
          <p:cNvSpPr txBox="1">
            <a:spLocks noGrp="1" noChangeArrowheads="1"/>
          </p:cNvSpPr>
          <p:nvPr/>
        </p:nvSpPr>
        <p:spPr bwMode="auto">
          <a:xfrm>
            <a:off x="163195" y="631190"/>
            <a:ext cx="700786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一、</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机械波的传播与图象</a:t>
            </a:r>
            <a:endPar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文本框 1"/>
          <p:cNvSpPr txBox="1"/>
          <p:nvPr/>
        </p:nvSpPr>
        <p:spPr>
          <a:xfrm>
            <a:off x="163195" y="1649095"/>
            <a:ext cx="11496675" cy="3415030"/>
          </a:xfrm>
          <a:prstGeom prst="rect">
            <a:avLst/>
          </a:prstGeom>
          <a:noFill/>
        </p:spPr>
        <p:txBody>
          <a:bodyPr wrap="square" rtlCol="0" anchor="t">
            <a:spAutoFit/>
          </a:bodyPr>
          <a:p>
            <a:pPr defTabSz="914400" fontAlgn="auto">
              <a:lnSpc>
                <a:spcPct val="150000"/>
              </a:lnSpc>
              <a:spcAft>
                <a:spcPct val="0"/>
              </a:spcAft>
              <a:tabLst>
                <a:tab pos="1029335" algn="l"/>
                <a:tab pos="1850390" algn="l"/>
                <a:tab pos="2538095" algn="l"/>
                <a:tab pos="3221990" algn="l"/>
              </a:tabLst>
            </a:pPr>
            <a:r>
              <a:rPr altLang="zh-CN" sz="2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1．一列沿x轴正方向传播的简谐机械横波，波速为4 m/s.某时刻波形如图所示，下列说法正确的是(　　)</a:t>
            </a:r>
            <a:endParaRPr altLang="zh-CN" sz="2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defTabSz="914400" fontAlgn="auto">
              <a:lnSpc>
                <a:spcPct val="150000"/>
              </a:lnSpc>
              <a:spcAft>
                <a:spcPct val="0"/>
              </a:spcAft>
              <a:tabLst>
                <a:tab pos="1029335" algn="l"/>
                <a:tab pos="1850390" algn="l"/>
                <a:tab pos="2538095" algn="l"/>
                <a:tab pos="3221990" algn="l"/>
              </a:tabLst>
            </a:pPr>
            <a:r>
              <a:rPr altLang="zh-CN" sz="2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A．这列波的振幅为4 cm</a:t>
            </a:r>
            <a:endParaRPr altLang="zh-CN" sz="2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defTabSz="914400" fontAlgn="auto">
              <a:lnSpc>
                <a:spcPct val="150000"/>
              </a:lnSpc>
              <a:spcAft>
                <a:spcPct val="0"/>
              </a:spcAft>
              <a:tabLst>
                <a:tab pos="1029335" algn="l"/>
                <a:tab pos="1850390" algn="l"/>
                <a:tab pos="2538095" algn="l"/>
                <a:tab pos="3221990" algn="l"/>
              </a:tabLst>
            </a:pPr>
            <a:r>
              <a:rPr altLang="zh-CN" sz="2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B．这列波的周期为1 s</a:t>
            </a:r>
            <a:endParaRPr altLang="zh-CN" sz="2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defTabSz="914400" fontAlgn="auto">
              <a:lnSpc>
                <a:spcPct val="150000"/>
              </a:lnSpc>
              <a:spcAft>
                <a:spcPct val="0"/>
              </a:spcAft>
              <a:tabLst>
                <a:tab pos="1029335" algn="l"/>
                <a:tab pos="1850390" algn="l"/>
                <a:tab pos="2538095" algn="l"/>
                <a:tab pos="3221990" algn="l"/>
              </a:tabLst>
            </a:pPr>
            <a:r>
              <a:rPr altLang="zh-CN" sz="2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C．此时x＝4 m处质点沿y轴负方向运动</a:t>
            </a:r>
            <a:endParaRPr altLang="zh-CN" sz="2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defTabSz="914400" fontAlgn="auto">
              <a:lnSpc>
                <a:spcPct val="150000"/>
              </a:lnSpc>
              <a:spcAft>
                <a:spcPct val="0"/>
              </a:spcAft>
              <a:tabLst>
                <a:tab pos="1029335" algn="l"/>
                <a:tab pos="1850390" algn="l"/>
                <a:tab pos="2538095" algn="l"/>
                <a:tab pos="3221990" algn="l"/>
              </a:tabLst>
            </a:pPr>
            <a:r>
              <a:rPr altLang="zh-CN" sz="2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D．此时x＝4 m处质点的加速度为0</a:t>
            </a:r>
            <a:endParaRPr altLang="zh-CN" sz="2400" b="1">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标题 1"/>
          <p:cNvSpPr txBox="1">
            <a:spLocks noGrp="1" noChangeArrowheads="1"/>
          </p:cNvSpPr>
          <p:nvPr/>
        </p:nvSpPr>
        <p:spPr bwMode="auto">
          <a:xfrm>
            <a:off x="163195" y="631190"/>
            <a:ext cx="700786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一、</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机械波的传播与图象</a:t>
            </a:r>
            <a:endPar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endParaRPr>
          </a:p>
        </p:txBody>
      </p:sp>
      <p:sp>
        <p:nvSpPr>
          <p:cNvPr id="9" name="文本框 8"/>
          <p:cNvSpPr txBox="1"/>
          <p:nvPr/>
        </p:nvSpPr>
        <p:spPr>
          <a:xfrm>
            <a:off x="2652395" y="2359025"/>
            <a:ext cx="567055" cy="460375"/>
          </a:xfrm>
          <a:prstGeom prst="rect">
            <a:avLst/>
          </a:prstGeom>
          <a:noFill/>
        </p:spPr>
        <p:txBody>
          <a:bodyPr wrap="square" rtlCol="0">
            <a:spAutoFit/>
          </a:bodyPr>
          <a:p>
            <a:r>
              <a:rPr lang="en-US" altLang="zh-CN" sz="2400">
                <a:solidFill>
                  <a:srgbClr val="C00000"/>
                </a:solidFill>
                <a:latin typeface="Times New Roman" panose="02020603050405020304" pitchFamily="2" charset="0"/>
                <a:cs typeface="Times New Roman" panose="02020603050405020304" pitchFamily="2" charset="0"/>
              </a:rPr>
              <a:t>D</a:t>
            </a:r>
            <a:endParaRPr lang="en-US" altLang="zh-CN" sz="2400">
              <a:solidFill>
                <a:srgbClr val="C00000"/>
              </a:solidFill>
              <a:latin typeface="Times New Roman" panose="02020603050405020304" pitchFamily="2" charset="0"/>
              <a:cs typeface="Times New Roman" panose="02020603050405020304" pitchFamily="2" charset="0"/>
            </a:endParaRPr>
          </a:p>
        </p:txBody>
      </p:sp>
      <p:pic>
        <p:nvPicPr>
          <p:cNvPr id="3" name="图片 -2147480374"/>
          <p:cNvPicPr>
            <a:picLocks noChangeAspect="1"/>
          </p:cNvPicPr>
          <p:nvPr/>
        </p:nvPicPr>
        <p:blipFill>
          <a:blip r:embed="rId1"/>
          <a:srcRect r="49899" b="23354"/>
          <a:stretch>
            <a:fillRect/>
          </a:stretch>
        </p:blipFill>
        <p:spPr>
          <a:xfrm>
            <a:off x="7171055" y="2817495"/>
            <a:ext cx="3999230" cy="22466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文本框 1"/>
          <p:cNvSpPr txBox="1"/>
          <p:nvPr/>
        </p:nvSpPr>
        <p:spPr>
          <a:xfrm>
            <a:off x="381635" y="2485390"/>
            <a:ext cx="11687175" cy="1753235"/>
          </a:xfrm>
          <a:prstGeom prst="rect">
            <a:avLst/>
          </a:prstGeom>
          <a:noFill/>
        </p:spPr>
        <p:txBody>
          <a:bodyPr wrap="square" rtlCol="0" anchor="t">
            <a:spAutoFit/>
          </a:bodyPr>
          <a:p>
            <a:pPr defTabSz="914400" fontAlgn="auto">
              <a:lnSpc>
                <a:spcPct val="150000"/>
              </a:lnSpc>
              <a:spcAft>
                <a:spcPct val="0"/>
              </a:spcAft>
              <a:tabLst>
                <a:tab pos="1029335" algn="l"/>
                <a:tab pos="1850390" algn="l"/>
                <a:tab pos="2538095" algn="l"/>
                <a:tab pos="3221990" algn="l"/>
              </a:tabLst>
            </a:pPr>
            <a:r>
              <a:rPr 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a:t>
            </a:r>
            <a:r>
              <a:rPr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解析</a:t>
            </a:r>
            <a:r>
              <a:rPr lang="zh-CN"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a:t>
            </a:r>
            <a:r>
              <a:rPr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rPr>
              <a:t>：由题图可得，这列波的振幅为2 cm，选项A错误；由题图得，波长λ＝8 m，由T＝          得T＝2 s，选项B错误；由波动与振动的关系得，此时x＝4 m处质点沿y轴正方向运动，且此质点正处在平衡位置，故加速度a＝0，选项C错误、D正确．</a:t>
            </a:r>
            <a:endParaRPr sz="2400">
              <a:solidFill>
                <a:srgbClr val="C00000"/>
              </a:solidFill>
              <a:latin typeface="Times New Roman" panose="02020603050405020304" pitchFamily="2" charset="0"/>
              <a:ea typeface="宋体" panose="02010600030101010101" pitchFamily="2" charset="-122"/>
              <a:cs typeface="Times New Roman" panose="02020603050405020304" pitchFamily="2" charset="0"/>
              <a:sym typeface="+mn-ea"/>
            </a:endParaRPr>
          </a:p>
        </p:txBody>
      </p:sp>
      <p:sp>
        <p:nvSpPr>
          <p:cNvPr id="6" name="标题 1"/>
          <p:cNvSpPr txBox="1">
            <a:spLocks noGrp="1" noChangeArrowheads="1"/>
          </p:cNvSpPr>
          <p:nvPr/>
        </p:nvSpPr>
        <p:spPr bwMode="auto">
          <a:xfrm>
            <a:off x="163195" y="631190"/>
            <a:ext cx="700786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一、</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机械波的传播与图象</a:t>
            </a:r>
            <a:endPar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endParaRPr>
          </a:p>
        </p:txBody>
      </p:sp>
      <p:graphicFrame>
        <p:nvGraphicFramePr>
          <p:cNvPr id="7" name="对象 6">
            <a:hlinkClick r:id="" action="ppaction://ole?verb="/>
          </p:cNvPr>
          <p:cNvGraphicFramePr>
            <a:graphicFrameLocks noChangeAspect="1"/>
          </p:cNvGraphicFramePr>
          <p:nvPr/>
        </p:nvGraphicFramePr>
        <p:xfrm>
          <a:off x="1474470" y="2902585"/>
          <a:ext cx="384810" cy="918210"/>
        </p:xfrm>
        <a:graphic>
          <a:graphicData uri="http://schemas.openxmlformats.org/presentationml/2006/ole">
            <mc:AlternateContent xmlns:mc="http://schemas.openxmlformats.org/markup-compatibility/2006">
              <mc:Choice xmlns:v="urn:schemas-microsoft-com:vml" Requires="v">
                <p:oleObj spid="_x0000_s2049" name="" r:id="rId1" imgW="165100" imgH="393700" progId="Equation.KSEE3">
                  <p:embed/>
                </p:oleObj>
              </mc:Choice>
              <mc:Fallback>
                <p:oleObj name="" r:id="rId1" imgW="165100" imgH="393700" progId="Equation.KSEE3">
                  <p:embed/>
                  <p:pic>
                    <p:nvPicPr>
                      <p:cNvPr id="0" name="图片 2048"/>
                      <p:cNvPicPr/>
                      <p:nvPr/>
                    </p:nvPicPr>
                    <p:blipFill>
                      <a:blip r:embed="rId2"/>
                      <a:stretch>
                        <a:fillRect/>
                      </a:stretch>
                    </p:blipFill>
                    <p:spPr>
                      <a:xfrm>
                        <a:off x="1474470" y="2902585"/>
                        <a:ext cx="384810" cy="91821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2" name="标题 1"/>
          <p:cNvSpPr txBox="1">
            <a:spLocks noGrp="1" noChangeArrowheads="1"/>
          </p:cNvSpPr>
          <p:nvPr/>
        </p:nvSpPr>
        <p:spPr bwMode="auto">
          <a:xfrm>
            <a:off x="163195" y="631190"/>
            <a:ext cx="700786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一、</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机械波的传播与图象</a:t>
            </a:r>
            <a:endPar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endParaRPr>
          </a:p>
        </p:txBody>
      </p:sp>
      <p:pic>
        <p:nvPicPr>
          <p:cNvPr id="6" name="图片 5"/>
          <p:cNvPicPr>
            <a:picLocks noChangeAspect="1"/>
          </p:cNvPicPr>
          <p:nvPr/>
        </p:nvPicPr>
        <p:blipFill>
          <a:blip r:embed="rId1"/>
          <a:stretch>
            <a:fillRect/>
          </a:stretch>
        </p:blipFill>
        <p:spPr>
          <a:xfrm>
            <a:off x="424815" y="1699895"/>
            <a:ext cx="9114790" cy="3986530"/>
          </a:xfrm>
          <a:prstGeom prst="rect">
            <a:avLst/>
          </a:prstGeom>
        </p:spPr>
      </p:pic>
      <p:pic>
        <p:nvPicPr>
          <p:cNvPr id="3" name="图片 -2147480374"/>
          <p:cNvPicPr>
            <a:picLocks noChangeAspect="1"/>
          </p:cNvPicPr>
          <p:nvPr/>
        </p:nvPicPr>
        <p:blipFill>
          <a:blip r:embed="rId2"/>
          <a:srcRect l="51685" b="21408"/>
          <a:stretch>
            <a:fillRect/>
          </a:stretch>
        </p:blipFill>
        <p:spPr>
          <a:xfrm>
            <a:off x="8073390" y="4053205"/>
            <a:ext cx="4025900" cy="2404745"/>
          </a:xfrm>
          <a:prstGeom prst="rect">
            <a:avLst/>
          </a:prstGeom>
          <a:noFill/>
          <a:ln w="9525">
            <a:noFill/>
          </a:ln>
        </p:spPr>
      </p:pic>
      <p:sp>
        <p:nvSpPr>
          <p:cNvPr id="7" name="文本框 6"/>
          <p:cNvSpPr txBox="1"/>
          <p:nvPr/>
        </p:nvSpPr>
        <p:spPr>
          <a:xfrm>
            <a:off x="8073390" y="3115310"/>
            <a:ext cx="975360" cy="460375"/>
          </a:xfrm>
          <a:prstGeom prst="rect">
            <a:avLst/>
          </a:prstGeom>
          <a:noFill/>
        </p:spPr>
        <p:txBody>
          <a:bodyPr wrap="square" rtlCol="0">
            <a:spAutoFit/>
          </a:bodyPr>
          <a:p>
            <a:r>
              <a:rPr lang="en-US" altLang="zh-CN" sz="2400">
                <a:solidFill>
                  <a:srgbClr val="C00000"/>
                </a:solidFill>
                <a:latin typeface="Times New Roman" panose="02020603050405020304" pitchFamily="2" charset="0"/>
                <a:cs typeface="Times New Roman" panose="02020603050405020304" pitchFamily="2" charset="0"/>
              </a:rPr>
              <a:t>AB</a:t>
            </a:r>
            <a:endParaRPr lang="en-US" altLang="zh-CN" sz="2400">
              <a:solidFill>
                <a:srgbClr val="C00000"/>
              </a:solidFill>
              <a:latin typeface="Times New Roman" panose="02020603050405020304" pitchFamily="2" charset="0"/>
              <a:cs typeface="Times New Roman" panose="02020603050405020304"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文本框 5"/>
          <p:cNvSpPr txBox="1"/>
          <p:nvPr/>
        </p:nvSpPr>
        <p:spPr>
          <a:xfrm>
            <a:off x="1905" y="1384300"/>
            <a:ext cx="12181205" cy="112395"/>
          </a:xfrm>
          <a:prstGeom prst="rect">
            <a:avLst/>
          </a:prstGeom>
          <a:solidFill>
            <a:srgbClr val="AFABAB"/>
          </a:solidFill>
          <a:ln w="9525">
            <a:noFill/>
          </a:ln>
        </p:spPr>
        <p:txBody>
          <a:bodyPr wrap="square" anchor="t">
            <a:spAutoFit/>
          </a:bodyPr>
          <a:p>
            <a:endParaRPr lang="zh-CN" altLang="en-US" sz="135" b="1" dirty="0">
              <a:latin typeface="Arial" panose="020B0604020202020204" pitchFamily="34" charset="0"/>
              <a:ea typeface="宋体" panose="02010600030101010101" pitchFamily="2" charset="-122"/>
            </a:endParaRPr>
          </a:p>
        </p:txBody>
      </p:sp>
      <p:sp>
        <p:nvSpPr>
          <p:cNvPr id="6" name="标题 1"/>
          <p:cNvSpPr txBox="1">
            <a:spLocks noGrp="1" noChangeArrowheads="1"/>
          </p:cNvSpPr>
          <p:nvPr/>
        </p:nvSpPr>
        <p:spPr bwMode="auto">
          <a:xfrm>
            <a:off x="163195" y="631190"/>
            <a:ext cx="7007860" cy="685165"/>
          </a:xfrm>
          <a:prstGeom prst="rect">
            <a:avLst/>
          </a:prstGeom>
          <a:solidFill>
            <a:schemeClr val="bg1">
              <a:lumMod val="75000"/>
            </a:schemeClr>
          </a:solidFill>
          <a:effectLst/>
        </p:spPr>
        <p:txBody>
          <a:bodyPr vert="horz" lIns="91440" tIns="45720" rIns="91440" bIns="45720" rtlCol="0" anchor="ctr">
            <a:noAutofit/>
            <a:scene3d>
              <a:camera prst="orthographicFront"/>
              <a:lightRig rig="threePt" dir="t"/>
            </a:scene3d>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1262380" indent="-638175" algn="l">
              <a:spcBef>
                <a:spcPts val="0"/>
              </a:spcBef>
              <a:buClr>
                <a:srgbClr val="E1B40C"/>
              </a:buClr>
              <a:buFont typeface="Wingdings" panose="05000000000000000000" pitchFamily="2" charset="2"/>
            </a:pPr>
            <a:r>
              <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rPr>
              <a:t>一、</a:t>
            </a:r>
            <a:r>
              <a:rPr lang="zh-CN" altLang="en-US" sz="3200" b="1" dirty="0">
                <a:solidFill>
                  <a:schemeClr val="tx1">
                    <a:lumMod val="95000"/>
                    <a:lumOff val="5000"/>
                  </a:schemeClr>
                </a:solidFill>
                <a:latin typeface="宋体" panose="02010600030101010101" pitchFamily="2" charset="-122"/>
                <a:ea typeface="宋体" panose="02010600030101010101" pitchFamily="2" charset="-122"/>
                <a:sym typeface="+mn-ea"/>
              </a:rPr>
              <a:t>机械波的传播与图象</a:t>
            </a:r>
            <a:endParaRPr lang="zh-CN" altLang="en-US" sz="3200" strike="noStrike" kern="1200" noProof="1">
              <a:effectLst>
                <a:outerShdw blurRad="38100" dist="19050" dir="2700000" algn="tl" rotWithShape="0">
                  <a:schemeClr val="dk1">
                    <a:alpha val="40000"/>
                  </a:schemeClr>
                </a:outerShdw>
              </a:effectLst>
              <a:latin typeface="Segoe UI Light" panose="020B0502040204020203" pitchFamily="34" charset="0"/>
              <a:ea typeface="微软雅黑" panose="020B0503020204020204" charset="-122"/>
              <a:cs typeface="+mn-cs"/>
              <a:sym typeface="+mn-ea"/>
            </a:endParaRPr>
          </a:p>
        </p:txBody>
      </p:sp>
      <p:pic>
        <p:nvPicPr>
          <p:cNvPr id="7" name="图片 6"/>
          <p:cNvPicPr>
            <a:picLocks noChangeAspect="1"/>
          </p:cNvPicPr>
          <p:nvPr/>
        </p:nvPicPr>
        <p:blipFill>
          <a:blip r:embed="rId1"/>
          <a:stretch>
            <a:fillRect/>
          </a:stretch>
        </p:blipFill>
        <p:spPr>
          <a:xfrm>
            <a:off x="694055" y="1617980"/>
            <a:ext cx="9317355" cy="49955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2600</Words>
  <Application>WPS 演示</Application>
  <PresentationFormat>宽屏</PresentationFormat>
  <Paragraphs>172</Paragraphs>
  <Slides>29</Slides>
  <Notes>0</Notes>
  <HiddenSlides>1</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29</vt:i4>
      </vt:variant>
    </vt:vector>
  </HeadingPairs>
  <TitlesOfParts>
    <vt:vector size="45" baseType="lpstr">
      <vt:lpstr>Arial</vt:lpstr>
      <vt:lpstr>宋体</vt:lpstr>
      <vt:lpstr>Wingdings</vt:lpstr>
      <vt:lpstr>Century Gothic</vt:lpstr>
      <vt:lpstr>微软雅黑</vt:lpstr>
      <vt:lpstr>Times New Roman</vt:lpstr>
      <vt:lpstr>字魂27号-布丁体</vt:lpstr>
      <vt:lpstr>华文细黑</vt:lpstr>
      <vt:lpstr>Arial Black</vt:lpstr>
      <vt:lpstr>Segoe UI Light</vt:lpstr>
      <vt:lpstr>Calibri</vt:lpstr>
      <vt:lpstr>Arial Unicode MS</vt:lpstr>
      <vt:lpstr>1_Office 主题</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工蜂</cp:lastModifiedBy>
  <cp:revision>73</cp:revision>
  <dcterms:created xsi:type="dcterms:W3CDTF">2019-01-12T04:39:00Z</dcterms:created>
  <dcterms:modified xsi:type="dcterms:W3CDTF">2021-10-25T23:37:34Z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2052-11.1.0.10938</vt:lpwstr>
  </property>
  <property fmtid="{D5CDD505-2E9C-101B-9397-08002B2CF9AE}" pid="3" name="ICV">
    <vt:lpwstr>2F531FC018CC480399832AF63AC50672</vt:lpwstr>
  </property>
</Properties>
</file>