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90" r:id="rId3"/>
    <p:sldId id="374" r:id="rId4"/>
    <p:sldId id="375" r:id="rId5"/>
    <p:sldId id="335" r:id="rId6"/>
    <p:sldId id="336" r:id="rId7"/>
    <p:sldId id="263" r:id="rId8"/>
    <p:sldId id="423" r:id="rId9"/>
    <p:sldId id="264" r:id="rId10"/>
    <p:sldId id="338" r:id="rId11"/>
    <p:sldId id="339" r:id="rId12"/>
    <p:sldId id="278" r:id="rId13"/>
    <p:sldId id="340" r:id="rId14"/>
    <p:sldId id="265" r:id="rId15"/>
    <p:sldId id="343" r:id="rId16"/>
    <p:sldId id="279" r:id="rId17"/>
    <p:sldId id="314" r:id="rId18"/>
    <p:sldId id="344" r:id="rId19"/>
    <p:sldId id="292" r:id="rId20"/>
    <p:sldId id="420" r:id="rId21"/>
    <p:sldId id="345" r:id="rId22"/>
    <p:sldId id="315" r:id="rId23"/>
    <p:sldId id="346" r:id="rId24"/>
    <p:sldId id="347" r:id="rId25"/>
    <p:sldId id="273" r:id="rId26"/>
    <p:sldId id="281" r:id="rId27"/>
    <p:sldId id="350" r:id="rId28"/>
    <p:sldId id="270" r:id="rId29"/>
    <p:sldId id="316" r:id="rId30"/>
    <p:sldId id="376" r:id="rId31"/>
    <p:sldId id="269" r:id="rId32"/>
    <p:sldId id="352" r:id="rId33"/>
    <p:sldId id="452" r:id="rId34"/>
    <p:sldId id="426" r:id="rId35"/>
    <p:sldId id="377" r:id="rId36"/>
  </p:sldIdLst>
  <p:sldSz cx="9144000" cy="6858000" type="screen4x3"/>
  <p:notesSz cx="6858000" cy="9144000"/>
  <p:custDataLst>
    <p:tags r:id="rId4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2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页眉占位符 593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/>
          </a:p>
        </p:txBody>
      </p:sp>
      <p:sp>
        <p:nvSpPr>
          <p:cNvPr id="59395" name="日期占位符 5939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59396" name="幻灯片图像占位符 593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7" name="文本占位符 5939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9398" name="页脚占位符 5939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/>
          </a:p>
        </p:txBody>
      </p:sp>
      <p:sp>
        <p:nvSpPr>
          <p:cNvPr id="59399" name="灯片编号占位符 5939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/>
            </a:fld>
            <a:endParaRPr 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3" Type="http://schemas.microsoft.com/office/2007/relationships/media" Target="file:///E:\ztq&#30340;&#25991;&#26723;\My%20Videos\&#35838;&#20214;\&#31532;&#19977;&#20876;\&#36196;&#22721;&#24576;&#21476;3\&#36196;&#22721;&#24576;&#21476;\&#35848;&#31505;&#38388;.mpg" TargetMode="External"/><Relationship Id="rId2" Type="http://schemas.openxmlformats.org/officeDocument/2006/relationships/video" Target="file:///E:\ztq&#30340;&#25991;&#26723;\My%20Videos\&#35838;&#20214;\&#31532;&#19977;&#20876;\&#36196;&#22721;&#24576;&#21476;3\&#36196;&#22721;&#24576;&#21476;\&#35848;&#31505;&#38388;.mpg" TargetMode="Externa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tags" Target="../tags/tag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chibi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矩形 54274"/>
          <p:cNvSpPr/>
          <p:nvPr/>
        </p:nvSpPr>
        <p:spPr>
          <a:xfrm>
            <a:off x="838200" y="609600"/>
            <a:ext cx="77724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华文新魏" panose="02010800040101010101" charset="-122"/>
                <a:ea typeface="华文新魏" panose="02010800040101010101" charset="-122"/>
              </a:rPr>
              <a:t>念奴娇·赤壁怀古</a:t>
            </a:r>
            <a:endParaRPr lang="zh-CN" altLang="en-US" sz="6000" b="1"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4276" name="矩形 54275"/>
          <p:cNvSpPr/>
          <p:nvPr/>
        </p:nvSpPr>
        <p:spPr>
          <a:xfrm>
            <a:off x="6019800" y="4648200"/>
            <a:ext cx="22860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苏轼</a:t>
            </a:r>
            <a:endParaRPr lang="zh-CN" altLang="en-US" sz="4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808080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18" descr="图片3"/>
          <p:cNvPicPr>
            <a:picLocks noGrp="1" noChangeAspect="1"/>
          </p:cNvPicPr>
          <p:nvPr>
            <p:ph type="body" idx="4294967295"/>
          </p:nvPr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2">
              <a:alpha val="100000"/>
            </a:schemeClr>
          </a:solidFill>
        </p:spPr>
      </p:pic>
      <p:sp>
        <p:nvSpPr>
          <p:cNvPr id="98307" name="Text Box 11"/>
          <p:cNvSpPr txBox="1"/>
          <p:nvPr/>
        </p:nvSpPr>
        <p:spPr>
          <a:xfrm>
            <a:off x="2514600" y="381000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endParaRPr lang="zh-CN" altLang="zh-CN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8309" name="Text Box 19"/>
          <p:cNvSpPr txBox="1"/>
          <p:nvPr/>
        </p:nvSpPr>
        <p:spPr>
          <a:xfrm>
            <a:off x="2286000" y="609600"/>
            <a:ext cx="5029200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400" b="1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zh-CN" altLang="en-US" sz="4400" b="1">
                <a:latin typeface="华文隶书" panose="02010800040101010101" pitchFamily="2" charset="-122"/>
                <a:ea typeface="华文隶书" panose="02010800040101010101" pitchFamily="2" charset="-122"/>
              </a:rPr>
              <a:t>念奴娇    赤壁怀古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98310" name="AutoShape 21"/>
          <p:cNvSpPr/>
          <p:nvPr/>
        </p:nvSpPr>
        <p:spPr>
          <a:xfrm>
            <a:off x="4419600" y="838200"/>
            <a:ext cx="152400" cy="152400"/>
          </a:xfrm>
          <a:prstGeom prst="flowChartConnector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endParaRPr sz="2800" b="1">
              <a:solidFill>
                <a:srgbClr val="FF3300"/>
              </a:solidFill>
              <a:latin typeface="Arial" panose="020B0604020202020204" pitchFamily="34" charset="0"/>
              <a:ea typeface="华文隶书" panose="02010800040101010101" pitchFamily="2" charset="-122"/>
            </a:endParaRPr>
          </a:p>
        </p:txBody>
      </p:sp>
      <p:sp>
        <p:nvSpPr>
          <p:cNvPr id="51222" name="Line 22"/>
          <p:cNvSpPr/>
          <p:nvPr/>
        </p:nvSpPr>
        <p:spPr>
          <a:xfrm>
            <a:off x="4876800" y="1295400"/>
            <a:ext cx="91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1223" name="Line 23"/>
          <p:cNvSpPr/>
          <p:nvPr/>
        </p:nvSpPr>
        <p:spPr>
          <a:xfrm>
            <a:off x="6096000" y="1295400"/>
            <a:ext cx="91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1224" name="Text Box 24"/>
          <p:cNvSpPr txBox="1"/>
          <p:nvPr/>
        </p:nvSpPr>
        <p:spPr>
          <a:xfrm>
            <a:off x="4572000" y="1371600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写景     抒情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51225" name="Picture 25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7" name="Text Box 27"/>
          <p:cNvSpPr txBox="1"/>
          <p:nvPr/>
        </p:nvSpPr>
        <p:spPr>
          <a:xfrm>
            <a:off x="838200" y="6858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charset="-122"/>
              </a:rPr>
              <a:t>（词牌）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51228" name="Text Box 28"/>
          <p:cNvSpPr txBox="1"/>
          <p:nvPr/>
        </p:nvSpPr>
        <p:spPr>
          <a:xfrm>
            <a:off x="6934200" y="6858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charset="-122"/>
              </a:rPr>
              <a:t>（题目）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pic>
        <p:nvPicPr>
          <p:cNvPr id="98317" name="Picture 36" descr="印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334000"/>
            <a:ext cx="9906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7" name="Picture 37" descr="苏轼背景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pPr algn="l"/>
            <a:r>
              <a:rPr lang="zh-CN" altLang="en-US" sz="4000" b="1"/>
              <a:t>题目解读</a:t>
            </a:r>
            <a:endParaRPr lang="zh-CN" altLang="en-US" sz="4000" b="1"/>
          </a:p>
        </p:txBody>
      </p:sp>
      <p:sp>
        <p:nvSpPr>
          <p:cNvPr id="32771" name="文本占位符 327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/>
              <a:t>    “</a:t>
            </a:r>
            <a:r>
              <a:rPr lang="zh-CN" altLang="en-US" b="1"/>
              <a:t>念奴娇”为词牌名，念奴是唐代一个很著名的歌伎，调因此而得名。前片四十九字；后片五十一字，共一百字。此调宜于抒写豪迈感情。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 </a:t>
            </a:r>
            <a:r>
              <a:rPr lang="en-US" altLang="zh-CN" b="1"/>
              <a:t>     </a:t>
            </a:r>
            <a:r>
              <a:rPr lang="zh-CN" altLang="en-US" b="1"/>
              <a:t>题目是“赤壁怀古”，告诉我们这首词的主要内容是苏轼在赤壁这个地方游览的时候，触景生情，进行怀古，缅怀古人。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61441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61442"/>
          <p:cNvSpPr txBox="1"/>
          <p:nvPr/>
        </p:nvSpPr>
        <p:spPr>
          <a:xfrm>
            <a:off x="755650" y="981075"/>
            <a:ext cx="7907934" cy="1015663"/>
          </a:xfrm>
          <a:prstGeom prst="rect">
            <a:avLst/>
          </a:prstGeom>
          <a:solidFill>
            <a:schemeClr val="bg1">
              <a:alpha val="50000"/>
            </a:schemeClr>
          </a:solidFill>
          <a:ln w="349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古诗词鉴赏</a:t>
            </a:r>
            <a:r>
              <a:rPr lang="zh-C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方法之</a:t>
            </a: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</a:t>
            </a:r>
            <a:r>
              <a:rPr lang="zh-CN" altLang="en-US" sz="600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600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444" name="文本框 61443"/>
          <p:cNvSpPr txBox="1"/>
          <p:nvPr/>
        </p:nvSpPr>
        <p:spPr>
          <a:xfrm>
            <a:off x="2195513" y="3068638"/>
            <a:ext cx="5472112" cy="7270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反复诵读，整体感知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433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zh-CN" altLang="en-US" b="1"/>
              <a:t>整体感知</a:t>
            </a:r>
            <a:endParaRPr lang="zh-CN" altLang="en-US" b="1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14339" name="文本占位符 14338"/>
          <p:cNvSpPr>
            <a:spLocks noGrp="1"/>
          </p:cNvSpPr>
          <p:nvPr>
            <p:ph idx="1"/>
          </p:nvPr>
        </p:nvSpPr>
        <p:spPr>
          <a:xfrm>
            <a:off x="457200" y="1524000"/>
            <a:ext cx="8457565" cy="7423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>
                <a:latin typeface="宋体" panose="02010600030101010101" pitchFamily="2" charset="-122"/>
              </a:rPr>
              <a:t>本词哪部分写赤壁，哪</a:t>
            </a:r>
            <a:r>
              <a:rPr lang="zh-CN" altLang="en-US" sz="4000" b="1">
                <a:latin typeface="宋体" panose="02010600030101010101" pitchFamily="2" charset="-122"/>
              </a:rPr>
              <a:t>部分言怀古？</a:t>
            </a:r>
            <a:endParaRPr lang="zh-CN" altLang="en-US" sz="4000" b="1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>
                <a:solidFill>
                  <a:srgbClr val="0000CC"/>
                </a:solidFill>
                <a:latin typeface="宋体" panose="02010600030101010101" pitchFamily="2" charset="-122"/>
              </a:rPr>
              <a:t>  </a:t>
            </a:r>
            <a:endParaRPr lang="zh-CN" altLang="en-US" b="1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8525" y="2856230"/>
            <a:ext cx="569214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上阕：描写赤壁之景</a:t>
            </a:r>
            <a:br>
              <a:rPr lang="zh-CN" altLang="en-US" b="1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</a:br>
            <a:endParaRPr lang="zh-CN" altLang="en-US" b="1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8525" y="4081780"/>
            <a:ext cx="569214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下阕：抒发怀古之情</a:t>
            </a:r>
            <a:endParaRPr lang="zh-CN" altLang="en-US" sz="48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文本框 122885"/>
          <p:cNvSpPr txBox="1"/>
          <p:nvPr/>
        </p:nvSpPr>
        <p:spPr>
          <a:xfrm>
            <a:off x="1447800" y="2971800"/>
            <a:ext cx="5400675" cy="7302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寻找意象，体会意境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22887" name="文本框 122886"/>
          <p:cNvSpPr txBox="1"/>
          <p:nvPr/>
        </p:nvSpPr>
        <p:spPr>
          <a:xfrm>
            <a:off x="755650" y="692150"/>
            <a:ext cx="7040880" cy="101473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古诗词鉴赏</a:t>
            </a:r>
            <a:r>
              <a:rPr lang="zh-C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方法之</a:t>
            </a: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四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ldLvl="0" animBg="1"/>
      <p:bldP spid="122887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占位符 33794"/>
          <p:cNvSpPr>
            <a:spLocks noGrp="1"/>
          </p:cNvSpPr>
          <p:nvPr>
            <p:ph idx="1"/>
          </p:nvPr>
        </p:nvSpPr>
        <p:spPr>
          <a:xfrm>
            <a:off x="745490" y="2199005"/>
            <a:ext cx="7449820" cy="19513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</a:rPr>
              <a:t>大江、浪、故垒、赤壁、乱石空、惊涛、</a:t>
            </a:r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</a:rPr>
              <a:t>千堆雪。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8365" y="899160"/>
            <a:ext cx="631190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zh-CN" altLang="en-US" sz="4000" b="1">
                <a:latin typeface="宋体" panose="02010600030101010101" pitchFamily="2" charset="-122"/>
                <a:sym typeface="+mn-ea"/>
              </a:rPr>
              <a:t>作者具体选用了哪些意象 </a:t>
            </a:r>
            <a:r>
              <a:rPr lang="en-US" altLang="zh-CN" sz="4000" b="1">
                <a:latin typeface="宋体" panose="02010600030101010101" pitchFamily="2" charset="-122"/>
                <a:sym typeface="+mn-ea"/>
              </a:rPr>
              <a:t>?</a:t>
            </a:r>
            <a:endParaRPr lang="en-US" altLang="zh-CN" sz="4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85480" cy="1143000"/>
          </a:xfrm>
        </p:spPr>
        <p:txBody>
          <a:bodyPr/>
          <a:lstStyle/>
          <a:p>
            <a:pPr algn="l"/>
            <a:r>
              <a:rPr lang="zh-CN" altLang="en-US" sz="3600" b="1"/>
              <a:t>这首词的上</a:t>
            </a:r>
            <a:r>
              <a:rPr lang="zh-CN" altLang="en-US" sz="3600" b="1"/>
              <a:t>阕哪几句写景，并分析其修辞手法。</a:t>
            </a:r>
            <a:endParaRPr lang="zh-CN" altLang="en-US" sz="3600" b="1"/>
          </a:p>
        </p:txBody>
      </p:sp>
      <p:sp>
        <p:nvSpPr>
          <p:cNvPr id="100" name="文本框 99"/>
          <p:cNvSpPr txBox="1"/>
          <p:nvPr/>
        </p:nvSpPr>
        <p:spPr>
          <a:xfrm>
            <a:off x="457200" y="2560320"/>
            <a:ext cx="76942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algn="l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乱石穿空，惊涛拍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岸，卷起千堆雪。                                                                             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拟人、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夸张、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比喻                                                                            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05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55297"/>
          <p:cNvSpPr txBox="1"/>
          <p:nvPr/>
        </p:nvSpPr>
        <p:spPr>
          <a:xfrm>
            <a:off x="3200400" y="533400"/>
            <a:ext cx="33321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炼字鉴赏</a:t>
            </a:r>
            <a:endParaRPr lang="zh-CN" altLang="en-US" sz="4400" b="1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5299" name="文本框 55298"/>
          <p:cNvSpPr txBox="1"/>
          <p:nvPr/>
        </p:nvSpPr>
        <p:spPr>
          <a:xfrm>
            <a:off x="330835" y="2773363"/>
            <a:ext cx="8482013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写景部分，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哪些字词</a:t>
            </a:r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对你震撼比较大？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/>
          </p:cNvSpPr>
          <p:nvPr>
            <p:ph type="title"/>
          </p:nvPr>
        </p:nvSpPr>
        <p:spPr>
          <a:xfrm>
            <a:off x="936625" y="866775"/>
            <a:ext cx="1089660" cy="719455"/>
          </a:xfrm>
        </p:spPr>
        <p:txBody>
          <a:bodyPr anchor="ctr"/>
          <a:lstStyle/>
          <a:p>
            <a:r>
              <a:rPr lang="zh-CN" alt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拍</a:t>
            </a:r>
            <a:endParaRPr lang="zh-CN" altLang="en-US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6323" name="文本占位符 56322"/>
          <p:cNvSpPr>
            <a:spLocks noGrp="1"/>
          </p:cNvSpPr>
          <p:nvPr>
            <p:ph idx="1"/>
          </p:nvPr>
        </p:nvSpPr>
        <p:spPr>
          <a:xfrm>
            <a:off x="1005205" y="3592195"/>
            <a:ext cx="869950" cy="72771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4400" b="1">
                <a:solidFill>
                  <a:srgbClr val="FF0000"/>
                </a:solidFill>
                <a:ea typeface="宋体" panose="02010600030101010101" pitchFamily="2" charset="-122"/>
              </a:rPr>
              <a:t>卷</a:t>
            </a:r>
            <a:endParaRPr lang="zh-CN" altLang="en-US" sz="4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56324" name="图片 56323" descr="200208191143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075" y="257175"/>
            <a:ext cx="6048375" cy="629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矩形 56324"/>
          <p:cNvSpPr/>
          <p:nvPr/>
        </p:nvSpPr>
        <p:spPr>
          <a:xfrm>
            <a:off x="463550" y="1725613"/>
            <a:ext cx="201930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波涛力度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之大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6" name="矩形 56325"/>
          <p:cNvSpPr/>
          <p:nvPr/>
        </p:nvSpPr>
        <p:spPr>
          <a:xfrm>
            <a:off x="468630" y="4546600"/>
            <a:ext cx="216344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波涛气势之大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1"/>
      <p:bldP spid="5632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文本框 62465"/>
          <p:cNvSpPr txBox="1"/>
          <p:nvPr/>
        </p:nvSpPr>
        <p:spPr>
          <a:xfrm>
            <a:off x="2422525" y="155575"/>
            <a:ext cx="333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品  析  鉴  赏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2467" name="文本框 62466"/>
          <p:cNvSpPr txBox="1"/>
          <p:nvPr/>
        </p:nvSpPr>
        <p:spPr>
          <a:xfrm>
            <a:off x="144780" y="533400"/>
            <a:ext cx="871918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江山如画，一时多少豪杰。”在词中起什么作用？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9" name="文本框 62468"/>
          <p:cNvSpPr txBox="1"/>
          <p:nvPr/>
        </p:nvSpPr>
        <p:spPr>
          <a:xfrm>
            <a:off x="788670" y="2764155"/>
            <a:ext cx="75666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过渡，由写景过渡到下</a:t>
            </a:r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阕写人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1000" y="838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学习</a:t>
            </a:r>
            <a:r>
              <a:rPr lang="zh-CN" altLang="en-US" sz="4000" b="1" smtClean="0"/>
              <a:t>任务：</a:t>
            </a:r>
            <a:endParaRPr lang="zh-CN" alt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381000" y="184046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/>
              <a:t>1. </a:t>
            </a:r>
            <a:r>
              <a:rPr lang="zh-CN" altLang="en-US" sz="4000" b="1" smtClean="0"/>
              <a:t>学会鉴赏诗词的方法。</a:t>
            </a:r>
            <a:endParaRPr lang="en-US" altLang="zh-CN" sz="4000" b="1" smtClean="0"/>
          </a:p>
          <a:p>
            <a:r>
              <a:rPr lang="en-US" altLang="zh-CN" sz="4000" b="1" smtClean="0"/>
              <a:t>2. </a:t>
            </a:r>
            <a:r>
              <a:rPr lang="zh-CN" altLang="en-US" sz="4000" b="1" smtClean="0"/>
              <a:t>能够客观地评价作者。</a:t>
            </a:r>
            <a:endParaRPr lang="en-US" altLang="zh-CN" sz="4000" b="1" smtClean="0"/>
          </a:p>
          <a:p>
            <a:r>
              <a:rPr lang="en-US" altLang="zh-CN" sz="4000" b="1" smtClean="0"/>
              <a:t>3.</a:t>
            </a:r>
            <a:r>
              <a:rPr lang="zh-CN" altLang="en-US" sz="4000" b="1"/>
              <a:t>学写诗词类的文学</a:t>
            </a:r>
            <a:r>
              <a:rPr lang="zh-CN" altLang="en-US" sz="4000" b="1" smtClean="0"/>
              <a:t>短评。</a:t>
            </a:r>
            <a:endParaRPr lang="zh-CN" altLang="en-US" sz="40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62465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62466"/>
          <p:cNvSpPr txBox="1"/>
          <p:nvPr/>
        </p:nvSpPr>
        <p:spPr>
          <a:xfrm>
            <a:off x="827088" y="692150"/>
            <a:ext cx="7040880" cy="101473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古诗词鉴赏方</a:t>
            </a: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法之五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2468" name="文本框 62467"/>
          <p:cNvSpPr txBox="1"/>
          <p:nvPr/>
        </p:nvSpPr>
        <p:spPr>
          <a:xfrm>
            <a:off x="1692275" y="3141663"/>
            <a:ext cx="5816600" cy="7905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分析形象，把握情感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ldLvl="0" animBg="1"/>
      <p:bldP spid="62468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50558"/>
            <a:ext cx="8229600" cy="1143000"/>
          </a:xfrm>
        </p:spPr>
        <p:txBody>
          <a:bodyPr/>
          <a:lstStyle/>
          <a:p>
            <a:r>
              <a:rPr lang="zh-CN" altLang="en-US" sz="3600" b="1">
                <a:sym typeface="+mn-ea"/>
              </a:rPr>
              <a:t>这首词的下</a:t>
            </a:r>
            <a:r>
              <a:rPr lang="zh-CN" altLang="en-US" sz="3600" b="1">
                <a:sym typeface="+mn-ea"/>
              </a:rPr>
              <a:t>阕写了什么人和事？</a:t>
            </a:r>
            <a:br>
              <a:rPr lang="zh-CN" altLang="en-US" sz="3600" b="1"/>
            </a:b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220345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      </a:t>
            </a:r>
            <a:r>
              <a:rPr lang="zh-CN" altLang="en-US" sz="4000" b="1">
                <a:solidFill>
                  <a:srgbClr val="FF0000"/>
                </a:solidFill>
              </a:rPr>
              <a:t>周瑜                                                                 </a:t>
            </a:r>
            <a:endParaRPr lang="zh-CN" altLang="en-US" sz="4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</a:rPr>
              <a:t>     在赤壁之战中气宇不凡，指挥若定，用兵如神的事迹。    </a:t>
            </a:r>
            <a:r>
              <a:rPr lang="zh-CN" altLang="en-US" b="1"/>
              <a:t>   </a:t>
            </a:r>
            <a:r>
              <a:rPr lang="zh-CN" altLang="en-US"/>
              <a:t>              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内容占位符 129025" descr="关羽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161030" y="0"/>
            <a:ext cx="2858770" cy="2886710"/>
          </a:xfrm>
        </p:spPr>
      </p:pic>
      <p:pic>
        <p:nvPicPr>
          <p:cNvPr id="129027" name="内容占位符 129026" descr="刘备3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2886710" cy="2925445"/>
          </a:xfrm>
        </p:spPr>
      </p:pic>
      <p:pic>
        <p:nvPicPr>
          <p:cNvPr id="129028" name="内容占位符 129027" descr="诸葛亮2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09600" y="2886710"/>
            <a:ext cx="5232400" cy="4076700"/>
          </a:xfrm>
        </p:spPr>
      </p:pic>
      <p:pic>
        <p:nvPicPr>
          <p:cNvPr id="129029" name="图片 129028" descr="曹操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47035"/>
            <a:ext cx="4876800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32" name="文本框 129031"/>
          <p:cNvSpPr txBox="1"/>
          <p:nvPr/>
        </p:nvSpPr>
        <p:spPr>
          <a:xfrm>
            <a:off x="8316913" y="549275"/>
            <a:ext cx="488950" cy="1079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张飞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pic>
        <p:nvPicPr>
          <p:cNvPr id="129034" name="图片 129033" descr="张飞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24993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-120015" y="958215"/>
            <a:ext cx="736600" cy="4147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一时多少豪杰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图片 132097" descr="周瑜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099" name="文本框 132098"/>
          <p:cNvSpPr txBox="1"/>
          <p:nvPr/>
        </p:nvSpPr>
        <p:spPr>
          <a:xfrm>
            <a:off x="5292725" y="1628775"/>
            <a:ext cx="3352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    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为什么只写周瑜？</a:t>
            </a:r>
            <a:endParaRPr lang="zh-CN" altLang="en-US" sz="3600" b="1">
              <a:solidFill>
                <a:srgbClr val="C000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22530"/>
          <p:cNvSpPr>
            <a:spLocks noGrp="1"/>
          </p:cNvSpPr>
          <p:nvPr>
            <p:ph idx="1"/>
          </p:nvPr>
        </p:nvSpPr>
        <p:spPr>
          <a:xfrm>
            <a:off x="1143000" y="2209800"/>
            <a:ext cx="7611745" cy="29038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小乔初嫁了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</a:rPr>
              <a:t>年轻得志（侧面衬托）</a:t>
            </a:r>
            <a:endParaRPr lang="zh-CN" altLang="en-US" sz="2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雄姿英发    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</a:rPr>
              <a:t>英俊潇洒（气质</a:t>
            </a:r>
            <a:r>
              <a:rPr lang="zh-CN" altLang="en-US" sz="2800" b="1">
                <a:solidFill>
                  <a:srgbClr val="FF0000"/>
                </a:solidFill>
              </a:rPr>
              <a:t>方面）</a:t>
            </a:r>
            <a:endParaRPr lang="zh-CN" altLang="en-US" sz="2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羽扇纶巾    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</a:rPr>
              <a:t>儒雅斯文（装束</a:t>
            </a:r>
            <a:r>
              <a:rPr lang="zh-CN" altLang="en-US" sz="2800" b="1">
                <a:solidFill>
                  <a:srgbClr val="FF0000"/>
                </a:solidFill>
              </a:rPr>
              <a:t>方面）</a:t>
            </a:r>
            <a:endParaRPr lang="zh-CN" altLang="en-US" sz="2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谈笑间        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</a:rPr>
              <a:t>作战指挥若定（神态</a:t>
            </a:r>
            <a:r>
              <a:rPr lang="zh-CN" altLang="en-US" sz="2800" b="1">
                <a:solidFill>
                  <a:srgbClr val="FF0000"/>
                </a:solidFill>
              </a:rPr>
              <a:t>方面）</a:t>
            </a:r>
            <a:endParaRPr lang="zh-CN" altLang="en-US" sz="2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樯橹灰飞烟灭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</a:rPr>
              <a:t>足智多谋（战绩</a:t>
            </a:r>
            <a:r>
              <a:rPr lang="zh-CN" altLang="en-US" sz="2800" b="1">
                <a:solidFill>
                  <a:srgbClr val="FF0000"/>
                </a:solidFill>
              </a:rPr>
              <a:t>方面）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425" y="502285"/>
            <a:ext cx="85115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CN" altLang="en-US" sz="3600" b="1">
                <a:sym typeface="+mn-ea"/>
              </a:rPr>
              <a:t>捕捉有关描写周瑜的句子，并分析周瑜的形象。（小组讨论）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占位符 38914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2319655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    </a:t>
            </a:r>
            <a:r>
              <a:rPr lang="zh-CN" altLang="en-US"/>
              <a:t>江山依旧，物是人非。赤壁是周瑜建功立业的战场，却是苏轼被贬谪后流放的去处。面对着这样的周瑜，苏轼心里自是有个比较，且看二人的对比资料 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675" y="728345"/>
            <a:ext cx="7894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故国神游，多情应笑我，早生华发。</a:t>
            </a:r>
            <a:endParaRPr lang="zh-CN" altLang="en-US" sz="360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图片 134145" descr="0409imac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7" name="谈笑间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9900" y="293370"/>
            <a:ext cx="4787900" cy="6050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48" name="文本框 134147"/>
          <p:cNvSpPr txBox="1"/>
          <p:nvPr/>
        </p:nvSpPr>
        <p:spPr>
          <a:xfrm>
            <a:off x="151765" y="946785"/>
            <a:ext cx="4065905" cy="472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合作探究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0"/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0"/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文新魏" panose="02010800040101010101" charset="-122"/>
              </a:rPr>
              <a:t>作者从几个方面将周瑜与自己进行比较？</a:t>
            </a:r>
            <a:endParaRPr lang="zh-CN" altLang="en-US" sz="5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华文新魏" panose="02010800040101010101" charset="-122"/>
            </a:endParaRPr>
          </a:p>
        </p:txBody>
      </p:sp>
      <p:sp>
        <p:nvSpPr>
          <p:cNvPr id="134149" name="文本框 134148"/>
          <p:cNvSpPr txBox="1"/>
          <p:nvPr/>
        </p:nvSpPr>
        <p:spPr>
          <a:xfrm>
            <a:off x="1143000" y="2133600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sz="32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2098" name="图片 132097" descr="周瑜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865" y="234950"/>
            <a:ext cx="5398135" cy="6622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19460" descr="sus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930" y="539750"/>
            <a:ext cx="2973070" cy="2416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16" name="图片 19515" descr="2011112417561885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04850"/>
            <a:ext cx="2770505" cy="211645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592" name="表格 1959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81000" y="3124200"/>
          <a:ext cx="8229600" cy="2824163"/>
        </p:xfrm>
        <a:graphic>
          <a:graphicData uri="http://schemas.openxmlformats.org/drawingml/2006/table">
            <a:tbl>
              <a:tblPr/>
              <a:tblGrid>
                <a:gridCol w="2124710"/>
                <a:gridCol w="3133090"/>
                <a:gridCol w="2971800"/>
              </a:tblGrid>
              <a:tr h="4556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56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56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69" name="矩形 19568"/>
          <p:cNvSpPr/>
          <p:nvPr/>
        </p:nvSpPr>
        <p:spPr>
          <a:xfrm>
            <a:off x="76200" y="76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苏轼内心解读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3" name="文本框 19572"/>
          <p:cNvSpPr txBox="1"/>
          <p:nvPr/>
        </p:nvSpPr>
        <p:spPr>
          <a:xfrm>
            <a:off x="3276600" y="31242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周瑜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4" name="文本框 19573"/>
          <p:cNvSpPr txBox="1"/>
          <p:nvPr/>
        </p:nvSpPr>
        <p:spPr>
          <a:xfrm>
            <a:off x="6400800" y="31242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苏轼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5" name="文本框 19574"/>
          <p:cNvSpPr txBox="1"/>
          <p:nvPr/>
        </p:nvSpPr>
        <p:spPr>
          <a:xfrm>
            <a:off x="685800" y="35814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建功年龄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6" name="文本框 19575"/>
          <p:cNvSpPr txBox="1"/>
          <p:nvPr/>
        </p:nvSpPr>
        <p:spPr>
          <a:xfrm>
            <a:off x="3505200" y="35814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34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岁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7" name="文本框 19576"/>
          <p:cNvSpPr txBox="1"/>
          <p:nvPr/>
        </p:nvSpPr>
        <p:spPr>
          <a:xfrm>
            <a:off x="6629400" y="35814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47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岁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8" name="文本框 19577"/>
          <p:cNvSpPr txBox="1"/>
          <p:nvPr/>
        </p:nvSpPr>
        <p:spPr>
          <a:xfrm>
            <a:off x="609600" y="40386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职务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79" name="文本框 19578"/>
          <p:cNvSpPr txBox="1"/>
          <p:nvPr/>
        </p:nvSpPr>
        <p:spPr>
          <a:xfrm>
            <a:off x="3200400" y="40386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东吴都督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0" name="文本框 19579"/>
          <p:cNvSpPr txBox="1"/>
          <p:nvPr/>
        </p:nvSpPr>
        <p:spPr>
          <a:xfrm>
            <a:off x="5943600" y="40386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团练副使（虚职）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1" name="文本框 19580"/>
          <p:cNvSpPr txBox="1"/>
          <p:nvPr/>
        </p:nvSpPr>
        <p:spPr>
          <a:xfrm>
            <a:off x="685800" y="45720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际遇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2" name="文本框 19581"/>
          <p:cNvSpPr txBox="1"/>
          <p:nvPr/>
        </p:nvSpPr>
        <p:spPr>
          <a:xfrm>
            <a:off x="3352800" y="45720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功成名就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3" name="文本框 19582"/>
          <p:cNvSpPr txBox="1"/>
          <p:nvPr/>
        </p:nvSpPr>
        <p:spPr>
          <a:xfrm>
            <a:off x="6477000" y="45720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功业未成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4" name="文本框 19583"/>
          <p:cNvSpPr txBox="1"/>
          <p:nvPr/>
        </p:nvSpPr>
        <p:spPr>
          <a:xfrm>
            <a:off x="762000" y="5029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外貌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5" name="文本框 19584"/>
          <p:cNvSpPr txBox="1"/>
          <p:nvPr/>
        </p:nvSpPr>
        <p:spPr>
          <a:xfrm>
            <a:off x="3429000" y="50292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英俊儒雅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6" name="文本框 19585"/>
          <p:cNvSpPr txBox="1"/>
          <p:nvPr/>
        </p:nvSpPr>
        <p:spPr>
          <a:xfrm>
            <a:off x="6400800" y="5029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早生华发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7" name="文本框 19586"/>
          <p:cNvSpPr txBox="1"/>
          <p:nvPr/>
        </p:nvSpPr>
        <p:spPr>
          <a:xfrm>
            <a:off x="762000" y="5486400"/>
            <a:ext cx="125476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人生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8" name="文本框 19587"/>
          <p:cNvSpPr txBox="1"/>
          <p:nvPr/>
        </p:nvSpPr>
        <p:spPr>
          <a:xfrm>
            <a:off x="3200400" y="5486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幸福美满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89" name="文本框 19588"/>
          <p:cNvSpPr txBox="1"/>
          <p:nvPr/>
        </p:nvSpPr>
        <p:spPr>
          <a:xfrm>
            <a:off x="6172200" y="5486400"/>
            <a:ext cx="18637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屡遭不幸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90" name="文本框 19589"/>
          <p:cNvSpPr txBox="1"/>
          <p:nvPr/>
        </p:nvSpPr>
        <p:spPr>
          <a:xfrm>
            <a:off x="3200400" y="61722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怀古伤今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周瑜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33400"/>
            <a:ext cx="3143885" cy="247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3" grpId="0"/>
      <p:bldP spid="19574" grpId="1"/>
      <p:bldP spid="19575" grpId="2"/>
      <p:bldP spid="19576" grpId="3"/>
      <p:bldP spid="19577" grpId="4"/>
      <p:bldP spid="19578" grpId="5"/>
      <p:bldP spid="19579" grpId="6"/>
      <p:bldP spid="19580" grpId="7"/>
      <p:bldP spid="19581" grpId="8"/>
      <p:bldP spid="19582" grpId="9"/>
      <p:bldP spid="19583" grpId="10"/>
      <p:bldP spid="19584" grpId="11"/>
      <p:bldP spid="19585" grpId="12"/>
      <p:bldP spid="19586" grpId="13"/>
      <p:bldP spid="19587" grpId="14"/>
      <p:bldP spid="19588" grpId="15"/>
      <p:bldP spid="19589" grpId="16"/>
      <p:bldP spid="19590" grpId="17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3380" y="3896360"/>
            <a:ext cx="8229600" cy="2300605"/>
          </a:xfrm>
        </p:spPr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</a:rPr>
              <a:t>感情：抒发对英雄业绩的仰慕之情，引发自己未能</a:t>
            </a:r>
            <a:r>
              <a:rPr lang="zh-CN" altLang="en-US">
                <a:solidFill>
                  <a:srgbClr val="FF0000"/>
                </a:solidFill>
              </a:rPr>
              <a:t>建功立业的感伤。两鬓花白，非但无建树，反而贬官黄州，不免感慨万分，悲从中来。            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985" y="291465"/>
            <a:ext cx="86633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ym typeface="+mn-ea"/>
              </a:rPr>
              <a:t>      </a:t>
            </a:r>
            <a:r>
              <a:rPr lang="zh-CN" altLang="en-US" sz="3600" b="1">
                <a:sym typeface="+mn-ea"/>
              </a:rPr>
              <a:t>词的下</a:t>
            </a:r>
            <a:r>
              <a:rPr lang="zh-CN" altLang="en-US" sz="3600" b="1">
                <a:sym typeface="+mn-ea"/>
              </a:rPr>
              <a:t>阕塑造的周瑜是一个怎样的形象？在所观眼前之景与所思之历史人事中，作者抒发了什么</a:t>
            </a:r>
            <a:r>
              <a:rPr lang="zh-CN" altLang="en-US" sz="3600" b="1">
                <a:sym typeface="+mn-ea"/>
              </a:rPr>
              <a:t>感情？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374015" y="2480310"/>
            <a:ext cx="81051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形象：周瑜年轻有为、英俊儒雅、从容镇定、功成名就、春风得意。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 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5122"/>
          <p:cNvSpPr txBox="1"/>
          <p:nvPr/>
        </p:nvSpPr>
        <p:spPr>
          <a:xfrm>
            <a:off x="617537" y="1577876"/>
            <a:ext cx="7993063" cy="2308324"/>
          </a:xfrm>
          <a:prstGeom prst="rect">
            <a:avLst/>
          </a:prstGeom>
          <a:noFill/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任务二</a:t>
            </a:r>
            <a:endParaRPr lang="en-US" altLang="zh-CN" sz="72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lvl="0" algn="ctr"/>
            <a:r>
              <a:rPr lang="zh-CN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正确评价作者</a:t>
            </a:r>
            <a:endParaRPr lang="zh-CN" altLang="en-US" sz="72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5122"/>
          <p:cNvSpPr txBox="1"/>
          <p:nvPr/>
        </p:nvSpPr>
        <p:spPr>
          <a:xfrm>
            <a:off x="617537" y="1577876"/>
            <a:ext cx="7993063" cy="1568450"/>
          </a:xfrm>
          <a:prstGeom prst="rect">
            <a:avLst/>
          </a:prstGeom>
          <a:noFill/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任务一</a:t>
            </a:r>
            <a:endParaRPr lang="en-US" altLang="zh-CN" sz="48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lvl="0" algn="ctr"/>
            <a:r>
              <a:rPr lang="zh-CN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鉴赏诗词</a:t>
            </a:r>
            <a:endParaRPr lang="zh-CN" altLang="en-US" sz="48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6051550" cy="1143000"/>
          </a:xfrm>
        </p:spPr>
        <p:txBody>
          <a:bodyPr anchor="ctr"/>
          <a:lstStyle/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人生如梦，一尊还酹江月。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8435" name="文本占位符 18434"/>
          <p:cNvSpPr>
            <a:spLocks noGrp="1"/>
          </p:cNvSpPr>
          <p:nvPr>
            <p:ph idx="1"/>
          </p:nvPr>
        </p:nvSpPr>
        <p:spPr>
          <a:xfrm>
            <a:off x="252095" y="3200400"/>
            <a:ext cx="8519795" cy="22993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/>
              <a:t>观点</a:t>
            </a:r>
            <a:r>
              <a:rPr lang="zh-CN" altLang="en-US" sz="3600" b="1"/>
              <a:t>一：此句是作者“今朝有酒今朝醉”的消极哀叹。</a:t>
            </a:r>
            <a:endParaRPr lang="zh-CN" altLang="en-US" sz="3600" b="1"/>
          </a:p>
          <a:p>
            <a:pPr marL="0" indent="0">
              <a:buNone/>
            </a:pPr>
            <a:r>
              <a:rPr lang="zh-CN" altLang="en-US" sz="3600" b="1"/>
              <a:t>观点二：</a:t>
            </a:r>
            <a:r>
              <a:rPr lang="zh-CN" altLang="en-US" sz="3600" b="1">
                <a:sym typeface="+mn-ea"/>
              </a:rPr>
              <a:t>此句与</a:t>
            </a:r>
            <a:r>
              <a:rPr lang="zh-CN" altLang="en-US" sz="3600" b="1"/>
              <a:t>全词一脉相承，进一步抒发追求“积极向上的梦境”的雄心。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45057" descr="1-5-2"/>
          <p:cNvPicPr>
            <a:picLocks noChangeAspect="1"/>
          </p:cNvPicPr>
          <p:nvPr/>
        </p:nvPicPr>
        <p:blipFill>
          <a:blip r:embed="rId1">
            <a:lum bright="6000" contrast="18000"/>
          </a:blip>
          <a:stretch>
            <a:fillRect/>
          </a:stretch>
        </p:blipFill>
        <p:spPr>
          <a:xfrm>
            <a:off x="-76200" y="0"/>
            <a:ext cx="9177020" cy="68580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/>
            </a:prstShdw>
          </a:effectLst>
        </p:spPr>
      </p:pic>
      <p:sp>
        <p:nvSpPr>
          <p:cNvPr id="45059" name="文本框 45058"/>
          <p:cNvSpPr txBox="1"/>
          <p:nvPr/>
        </p:nvSpPr>
        <p:spPr>
          <a:xfrm>
            <a:off x="544513" y="228600"/>
            <a:ext cx="8316912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作者在词中流露出的人生态度</a:t>
            </a:r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5061" name="文本框 45060"/>
          <p:cNvSpPr txBox="1"/>
          <p:nvPr/>
        </p:nvSpPr>
        <p:spPr>
          <a:xfrm>
            <a:off x="4460875" y="2339975"/>
            <a:ext cx="4267200" cy="19202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豪放中见旷达</a:t>
            </a:r>
            <a:endParaRPr lang="zh-CN" altLang="en-US" sz="48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苍凉中见洒脱</a:t>
            </a:r>
            <a:endParaRPr lang="zh-CN" altLang="en-US" sz="48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05" y="274955"/>
            <a:ext cx="8214995" cy="72898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</a:rPr>
              <a:t>人生启迪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360" y="996950"/>
            <a:ext cx="8346440" cy="5129530"/>
          </a:xfrm>
        </p:spPr>
        <p:txBody>
          <a:bodyPr/>
          <a:p>
            <a:pPr marL="0" indent="0">
              <a:buNone/>
            </a:pPr>
            <a:r>
              <a:rPr lang="en-US" altLang="zh-CN" b="1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</a:t>
            </a:r>
            <a:r>
              <a:rPr lang="zh-CN" altLang="en-US" b="1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旷达是一种处世哲学，也是一种积极的生活态度。人生在世，不可能一帆风顺，种种失败都需要我们勇敢地面对、坚强地处理。当挫折、失败来临时，不是一味地埋怨生活，从此变得消沉、萎靡不振，而是对生活满怀感恩，跌倒了再爬起来。学会旷达，我们不再因生活中几句逆耳的言语而耿耿于怀；学会旷达，我们不再因生活中些许所谓的烦恼而忧心忡忡；学会旷达，我们站在人生另一个高度上去看待和审视周围的人和事。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2"/>
          <p:cNvSpPr/>
          <p:nvPr/>
        </p:nvSpPr>
        <p:spPr>
          <a:xfrm>
            <a:off x="4306888" y="1858963"/>
            <a:ext cx="7143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卷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39" name="Rectangle 3"/>
          <p:cNvSpPr/>
          <p:nvPr/>
        </p:nvSpPr>
        <p:spPr>
          <a:xfrm>
            <a:off x="5472113" y="2619375"/>
            <a:ext cx="671513" cy="1574800"/>
          </a:xfrm>
          <a:prstGeom prst="rect">
            <a:avLst/>
          </a:prstGeom>
          <a:solidFill>
            <a:srgbClr val="000080">
              <a:alpha val="70000"/>
            </a:srgbClr>
          </a:solidFill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  <a:sym typeface="Wingdings" panose="05000000000000000000"/>
              </a:rPr>
              <a:t>怀古</a:t>
            </a: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人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0" name="Rectangle 4"/>
          <p:cNvSpPr/>
          <p:nvPr/>
        </p:nvSpPr>
        <p:spPr>
          <a:xfrm>
            <a:off x="4306888" y="1363663"/>
            <a:ext cx="7143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拍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41" name="Rectangle 5"/>
          <p:cNvSpPr/>
          <p:nvPr/>
        </p:nvSpPr>
        <p:spPr>
          <a:xfrm>
            <a:off x="4306888" y="874713"/>
            <a:ext cx="7143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穿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42" name="Rectangle 6"/>
          <p:cNvSpPr/>
          <p:nvPr/>
        </p:nvSpPr>
        <p:spPr>
          <a:xfrm>
            <a:off x="5473700" y="642938"/>
            <a:ext cx="671513" cy="1574800"/>
          </a:xfrm>
          <a:prstGeom prst="rect">
            <a:avLst/>
          </a:prstGeom>
          <a:solidFill>
            <a:srgbClr val="000080">
              <a:alpha val="70000"/>
            </a:srgbClr>
          </a:solidFill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  <a:sym typeface="Wingdings" panose="05000000000000000000"/>
              </a:rPr>
              <a:t>咏赤壁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6743" name="Rectangle 7"/>
          <p:cNvSpPr/>
          <p:nvPr/>
        </p:nvSpPr>
        <p:spPr>
          <a:xfrm>
            <a:off x="3221038" y="2484438"/>
            <a:ext cx="8556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多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44" name="Rectangle 8"/>
          <p:cNvSpPr/>
          <p:nvPr/>
        </p:nvSpPr>
        <p:spPr>
          <a:xfrm>
            <a:off x="3176588" y="4643438"/>
            <a:ext cx="2879725" cy="1554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早生华发</a:t>
            </a:r>
            <a:endParaRPr kumimoji="1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  <a:sym typeface="Wingdings" panose="05000000000000000000"/>
              </a:rPr>
              <a:t>功业无成</a:t>
            </a:r>
            <a:endParaRPr kumimoji="1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  <a:sym typeface="Wingdings" panose="05000000000000000000"/>
              </a:rPr>
              <a:t>人生如梦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16745" name="Rectangle 9"/>
          <p:cNvSpPr/>
          <p:nvPr/>
        </p:nvSpPr>
        <p:spPr>
          <a:xfrm>
            <a:off x="5473700" y="4464050"/>
            <a:ext cx="671513" cy="1574800"/>
          </a:xfrm>
          <a:prstGeom prst="rect">
            <a:avLst/>
          </a:prstGeom>
          <a:solidFill>
            <a:srgbClr val="000080">
              <a:alpha val="70000"/>
            </a:srgbClr>
          </a:solidFill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  <a:sym typeface="Wingdings" panose="05000000000000000000"/>
              </a:rPr>
              <a:t>抒感慨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6746" name="Rectangle 10"/>
          <p:cNvSpPr/>
          <p:nvPr/>
        </p:nvSpPr>
        <p:spPr>
          <a:xfrm>
            <a:off x="2098675" y="2225675"/>
            <a:ext cx="6715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豪杰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875" name="Group 11"/>
          <p:cNvGrpSpPr/>
          <p:nvPr/>
        </p:nvGrpSpPr>
        <p:grpSpPr>
          <a:xfrm>
            <a:off x="1649413" y="1449388"/>
            <a:ext cx="381000" cy="1349375"/>
            <a:chOff x="1536" y="1824"/>
            <a:chExt cx="240" cy="576"/>
          </a:xfrm>
        </p:grpSpPr>
        <p:sp>
          <p:nvSpPr>
            <p:cNvPr id="36947" name="Line 12"/>
            <p:cNvSpPr/>
            <p:nvPr/>
          </p:nvSpPr>
          <p:spPr>
            <a:xfrm>
              <a:off x="1536" y="1824"/>
              <a:ext cx="24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48" name="Line 13"/>
            <p:cNvSpPr/>
            <p:nvPr/>
          </p:nvSpPr>
          <p:spPr>
            <a:xfrm>
              <a:off x="1536" y="2400"/>
              <a:ext cx="24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49" name="Line 14"/>
            <p:cNvSpPr/>
            <p:nvPr/>
          </p:nvSpPr>
          <p:spPr>
            <a:xfrm>
              <a:off x="1536" y="1824"/>
              <a:ext cx="0" cy="57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6751" name="Rectangle 15"/>
          <p:cNvSpPr/>
          <p:nvPr/>
        </p:nvSpPr>
        <p:spPr>
          <a:xfrm>
            <a:off x="928688" y="1584325"/>
            <a:ext cx="630238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上阕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52" name="Rectangle 16"/>
          <p:cNvSpPr/>
          <p:nvPr/>
        </p:nvSpPr>
        <p:spPr>
          <a:xfrm>
            <a:off x="2098675" y="3294063"/>
            <a:ext cx="6715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周瑜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53" name="Rectangle 17"/>
          <p:cNvSpPr/>
          <p:nvPr/>
        </p:nvSpPr>
        <p:spPr>
          <a:xfrm>
            <a:off x="2054225" y="4914900"/>
            <a:ext cx="6715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自己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54" name="Rectangle 18"/>
          <p:cNvSpPr/>
          <p:nvPr/>
        </p:nvSpPr>
        <p:spPr>
          <a:xfrm>
            <a:off x="928688" y="4032250"/>
            <a:ext cx="676275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下阕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55" name="Rectangle 19"/>
          <p:cNvSpPr/>
          <p:nvPr/>
        </p:nvSpPr>
        <p:spPr>
          <a:xfrm>
            <a:off x="2057400" y="863600"/>
            <a:ext cx="6715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Wingdings" panose="05000000000000000000"/>
              </a:rPr>
              <a:t>景物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881" name="Group 20"/>
          <p:cNvGrpSpPr/>
          <p:nvPr/>
        </p:nvGrpSpPr>
        <p:grpSpPr>
          <a:xfrm>
            <a:off x="1649413" y="3875088"/>
            <a:ext cx="381000" cy="1624012"/>
            <a:chOff x="1536" y="1824"/>
            <a:chExt cx="240" cy="576"/>
          </a:xfrm>
        </p:grpSpPr>
        <p:sp>
          <p:nvSpPr>
            <p:cNvPr id="36944" name="Line 21"/>
            <p:cNvSpPr/>
            <p:nvPr/>
          </p:nvSpPr>
          <p:spPr>
            <a:xfrm>
              <a:off x="1536" y="1824"/>
              <a:ext cx="24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45" name="Line 22"/>
            <p:cNvSpPr/>
            <p:nvPr/>
          </p:nvSpPr>
          <p:spPr>
            <a:xfrm>
              <a:off x="1536" y="2400"/>
              <a:ext cx="24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46" name="Line 23"/>
            <p:cNvSpPr/>
            <p:nvPr/>
          </p:nvSpPr>
          <p:spPr>
            <a:xfrm>
              <a:off x="1536" y="1824"/>
              <a:ext cx="0" cy="57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6760" name="Rectangle 24"/>
          <p:cNvSpPr/>
          <p:nvPr/>
        </p:nvSpPr>
        <p:spPr>
          <a:xfrm>
            <a:off x="3251200" y="373063"/>
            <a:ext cx="1546225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大江</a:t>
            </a:r>
            <a:endParaRPr kumimoji="1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乱石</a:t>
            </a:r>
            <a:endParaRPr kumimoji="1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惊涛</a:t>
            </a:r>
            <a:endParaRPr kumimoji="1" lang="zh-CN" alt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巨浪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61" name="Rectangle 25"/>
          <p:cNvSpPr/>
          <p:nvPr/>
        </p:nvSpPr>
        <p:spPr>
          <a:xfrm>
            <a:off x="6280150" y="863600"/>
            <a:ext cx="1089025" cy="1120775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  <a:miter lim="800000"/>
          </a:ln>
        </p:spPr>
        <p:txBody>
          <a:bodyPr/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渲染气氛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62" name="Rectangle 26"/>
          <p:cNvSpPr/>
          <p:nvPr/>
        </p:nvSpPr>
        <p:spPr>
          <a:xfrm>
            <a:off x="6280150" y="2843213"/>
            <a:ext cx="1089025" cy="1125538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  <a:miter lim="800000"/>
          </a:ln>
        </p:spPr>
        <p:txBody>
          <a:bodyPr/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烘托人物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63" name="Rectangle 27"/>
          <p:cNvSpPr/>
          <p:nvPr/>
        </p:nvSpPr>
        <p:spPr>
          <a:xfrm>
            <a:off x="4302125" y="373063"/>
            <a:ext cx="6111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去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6764" name="Rectangle 28"/>
          <p:cNvSpPr/>
          <p:nvPr/>
        </p:nvSpPr>
        <p:spPr>
          <a:xfrm>
            <a:off x="3176588" y="3089275"/>
            <a:ext cx="2070100" cy="1554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雄姿英发</a:t>
            </a:r>
            <a:r>
              <a:rPr kumimoji="1" lang="zh-CN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  <a:sym typeface="Wingdings" panose="05000000000000000000"/>
              </a:rPr>
              <a:t>儒雅从容功业早成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16765" name="Rectangle 29"/>
          <p:cNvSpPr/>
          <p:nvPr/>
        </p:nvSpPr>
        <p:spPr>
          <a:xfrm>
            <a:off x="6278563" y="4689475"/>
            <a:ext cx="1084263" cy="1125538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  <a:miter lim="800000"/>
          </a:ln>
        </p:spPr>
        <p:txBody>
          <a:bodyPr/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  <a:sym typeface="Wingdings" panose="05000000000000000000"/>
              </a:rPr>
              <a:t>对比抒情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pSp>
        <p:nvGrpSpPr>
          <p:cNvPr id="36888" name="Group 30"/>
          <p:cNvGrpSpPr/>
          <p:nvPr/>
        </p:nvGrpSpPr>
        <p:grpSpPr>
          <a:xfrm flipH="1">
            <a:off x="10552113" y="4679950"/>
            <a:ext cx="80962" cy="1295400"/>
            <a:chOff x="1536" y="1824"/>
            <a:chExt cx="240" cy="576"/>
          </a:xfrm>
        </p:grpSpPr>
        <p:sp>
          <p:nvSpPr>
            <p:cNvPr id="36941" name="Line 31"/>
            <p:cNvSpPr/>
            <p:nvPr/>
          </p:nvSpPr>
          <p:spPr>
            <a:xfrm>
              <a:off x="1536" y="1824"/>
              <a:ext cx="240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36942" name="Line 32"/>
            <p:cNvSpPr/>
            <p:nvPr/>
          </p:nvSpPr>
          <p:spPr>
            <a:xfrm>
              <a:off x="1536" y="2400"/>
              <a:ext cx="240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36943" name="Line 33"/>
            <p:cNvSpPr/>
            <p:nvPr/>
          </p:nvSpPr>
          <p:spPr>
            <a:xfrm>
              <a:off x="1536" y="1824"/>
              <a:ext cx="0" cy="576"/>
            </a:xfrm>
            <a:prstGeom prst="line">
              <a:avLst/>
            </a:prstGeom>
            <a:ln w="9525">
              <a:noFill/>
            </a:ln>
          </p:spPr>
        </p:sp>
      </p:grpSp>
      <p:grpSp>
        <p:nvGrpSpPr>
          <p:cNvPr id="36898" name="Group 34"/>
          <p:cNvGrpSpPr/>
          <p:nvPr/>
        </p:nvGrpSpPr>
        <p:grpSpPr>
          <a:xfrm>
            <a:off x="2795588" y="688975"/>
            <a:ext cx="381000" cy="1506538"/>
            <a:chOff x="1733" y="531"/>
            <a:chExt cx="240" cy="864"/>
          </a:xfrm>
        </p:grpSpPr>
        <p:grpSp>
          <p:nvGrpSpPr>
            <p:cNvPr id="36935" name="Group 35"/>
            <p:cNvGrpSpPr/>
            <p:nvPr/>
          </p:nvGrpSpPr>
          <p:grpSpPr>
            <a:xfrm>
              <a:off x="1733" y="531"/>
              <a:ext cx="240" cy="864"/>
              <a:chOff x="1536" y="1824"/>
              <a:chExt cx="240" cy="576"/>
            </a:xfrm>
          </p:grpSpPr>
          <p:sp>
            <p:nvSpPr>
              <p:cNvPr id="36938" name="Line 36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39" name="Line 37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40" name="Line 38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36" name="Line 39"/>
            <p:cNvSpPr/>
            <p:nvPr/>
          </p:nvSpPr>
          <p:spPr>
            <a:xfrm>
              <a:off x="1747" y="828"/>
              <a:ext cx="226" cy="0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37" name="Line 40"/>
            <p:cNvSpPr/>
            <p:nvPr/>
          </p:nvSpPr>
          <p:spPr>
            <a:xfrm>
              <a:off x="1747" y="1111"/>
              <a:ext cx="226" cy="0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6905" name="Group 41"/>
          <p:cNvGrpSpPr/>
          <p:nvPr/>
        </p:nvGrpSpPr>
        <p:grpSpPr>
          <a:xfrm flipH="1">
            <a:off x="4956175" y="688975"/>
            <a:ext cx="381000" cy="1484313"/>
            <a:chOff x="1733" y="531"/>
            <a:chExt cx="240" cy="864"/>
          </a:xfrm>
        </p:grpSpPr>
        <p:grpSp>
          <p:nvGrpSpPr>
            <p:cNvPr id="36929" name="Group 42"/>
            <p:cNvGrpSpPr/>
            <p:nvPr/>
          </p:nvGrpSpPr>
          <p:grpSpPr>
            <a:xfrm>
              <a:off x="1733" y="531"/>
              <a:ext cx="240" cy="864"/>
              <a:chOff x="1536" y="1824"/>
              <a:chExt cx="240" cy="576"/>
            </a:xfrm>
          </p:grpSpPr>
          <p:sp>
            <p:nvSpPr>
              <p:cNvPr id="36932" name="Line 43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33" name="Line 44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34" name="Line 45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30" name="Line 46"/>
            <p:cNvSpPr/>
            <p:nvPr/>
          </p:nvSpPr>
          <p:spPr>
            <a:xfrm>
              <a:off x="1747" y="828"/>
              <a:ext cx="226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31" name="Line 47"/>
            <p:cNvSpPr/>
            <p:nvPr/>
          </p:nvSpPr>
          <p:spPr>
            <a:xfrm>
              <a:off x="1747" y="1111"/>
              <a:ext cx="226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cxnSp>
        <p:nvCxnSpPr>
          <p:cNvPr id="36891" name="Line 48"/>
          <p:cNvCxnSpPr/>
          <p:nvPr/>
        </p:nvCxnSpPr>
        <p:spPr>
          <a:xfrm>
            <a:off x="2771775" y="2794000"/>
            <a:ext cx="404813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36913" name="Group 49"/>
          <p:cNvGrpSpPr/>
          <p:nvPr/>
        </p:nvGrpSpPr>
        <p:grpSpPr>
          <a:xfrm>
            <a:off x="2795588" y="3338513"/>
            <a:ext cx="381000" cy="1079500"/>
            <a:chOff x="1733" y="2146"/>
            <a:chExt cx="240" cy="581"/>
          </a:xfrm>
        </p:grpSpPr>
        <p:grpSp>
          <p:nvGrpSpPr>
            <p:cNvPr id="36924" name="Group 50"/>
            <p:cNvGrpSpPr/>
            <p:nvPr/>
          </p:nvGrpSpPr>
          <p:grpSpPr>
            <a:xfrm>
              <a:off x="1733" y="2146"/>
              <a:ext cx="240" cy="581"/>
              <a:chOff x="1536" y="1824"/>
              <a:chExt cx="240" cy="576"/>
            </a:xfrm>
          </p:grpSpPr>
          <p:sp>
            <p:nvSpPr>
              <p:cNvPr id="36926" name="Line 51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27" name="Line 52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28" name="Line 53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25" name="Line 54"/>
            <p:cNvSpPr/>
            <p:nvPr/>
          </p:nvSpPr>
          <p:spPr>
            <a:xfrm>
              <a:off x="1747" y="2443"/>
              <a:ext cx="226" cy="0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6919" name="Group 55"/>
          <p:cNvGrpSpPr/>
          <p:nvPr/>
        </p:nvGrpSpPr>
        <p:grpSpPr>
          <a:xfrm flipH="1">
            <a:off x="4956175" y="4443413"/>
            <a:ext cx="381000" cy="1550987"/>
            <a:chOff x="1733" y="531"/>
            <a:chExt cx="240" cy="864"/>
          </a:xfrm>
        </p:grpSpPr>
        <p:grpSp>
          <p:nvGrpSpPr>
            <p:cNvPr id="36918" name="Group 56"/>
            <p:cNvGrpSpPr/>
            <p:nvPr/>
          </p:nvGrpSpPr>
          <p:grpSpPr>
            <a:xfrm>
              <a:off x="1733" y="531"/>
              <a:ext cx="240" cy="864"/>
              <a:chOff x="1536" y="1824"/>
              <a:chExt cx="240" cy="576"/>
            </a:xfrm>
          </p:grpSpPr>
          <p:sp>
            <p:nvSpPr>
              <p:cNvPr id="36921" name="Line 57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22" name="Line 58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23" name="Line 59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" name="Line 60"/>
            <p:cNvSpPr/>
            <p:nvPr/>
          </p:nvSpPr>
          <p:spPr>
            <a:xfrm>
              <a:off x="1747" y="828"/>
              <a:ext cx="226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20" name="Line 61"/>
            <p:cNvSpPr/>
            <p:nvPr/>
          </p:nvSpPr>
          <p:spPr>
            <a:xfrm>
              <a:off x="1747" y="1111"/>
              <a:ext cx="226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62"/>
          <p:cNvGrpSpPr/>
          <p:nvPr/>
        </p:nvGrpSpPr>
        <p:grpSpPr>
          <a:xfrm>
            <a:off x="2795588" y="4914900"/>
            <a:ext cx="381000" cy="1079500"/>
            <a:chOff x="1733" y="2146"/>
            <a:chExt cx="240" cy="581"/>
          </a:xfrm>
        </p:grpSpPr>
        <p:grpSp>
          <p:nvGrpSpPr>
            <p:cNvPr id="4" name="Group 63"/>
            <p:cNvGrpSpPr/>
            <p:nvPr/>
          </p:nvGrpSpPr>
          <p:grpSpPr>
            <a:xfrm>
              <a:off x="1733" y="2146"/>
              <a:ext cx="240" cy="581"/>
              <a:chOff x="1536" y="1824"/>
              <a:chExt cx="240" cy="576"/>
            </a:xfrm>
          </p:grpSpPr>
          <p:sp>
            <p:nvSpPr>
              <p:cNvPr id="36915" name="Line 64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16" name="Line 65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17" name="Line 66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14" name="Line 67"/>
            <p:cNvSpPr/>
            <p:nvPr/>
          </p:nvSpPr>
          <p:spPr>
            <a:xfrm>
              <a:off x="1747" y="2443"/>
              <a:ext cx="226" cy="0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68"/>
          <p:cNvGrpSpPr/>
          <p:nvPr/>
        </p:nvGrpSpPr>
        <p:grpSpPr>
          <a:xfrm flipH="1">
            <a:off x="4956175" y="2798763"/>
            <a:ext cx="381000" cy="1169987"/>
            <a:chOff x="1733" y="2146"/>
            <a:chExt cx="240" cy="581"/>
          </a:xfrm>
        </p:grpSpPr>
        <p:grpSp>
          <p:nvGrpSpPr>
            <p:cNvPr id="36908" name="Group 69"/>
            <p:cNvGrpSpPr/>
            <p:nvPr/>
          </p:nvGrpSpPr>
          <p:grpSpPr>
            <a:xfrm>
              <a:off x="1733" y="2146"/>
              <a:ext cx="240" cy="581"/>
              <a:chOff x="1536" y="1824"/>
              <a:chExt cx="240" cy="576"/>
            </a:xfrm>
          </p:grpSpPr>
          <p:sp>
            <p:nvSpPr>
              <p:cNvPr id="36910" name="Line 70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11" name="Line 71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12" name="Line 72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09" name="Line 73"/>
            <p:cNvSpPr/>
            <p:nvPr/>
          </p:nvSpPr>
          <p:spPr>
            <a:xfrm>
              <a:off x="1747" y="2443"/>
              <a:ext cx="226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6896" name="Group 74"/>
          <p:cNvGrpSpPr/>
          <p:nvPr/>
        </p:nvGrpSpPr>
        <p:grpSpPr>
          <a:xfrm>
            <a:off x="701675" y="1898650"/>
            <a:ext cx="271463" cy="3016250"/>
            <a:chOff x="1536" y="1824"/>
            <a:chExt cx="240" cy="576"/>
          </a:xfrm>
        </p:grpSpPr>
        <p:sp>
          <p:nvSpPr>
            <p:cNvPr id="6" name="Line 75"/>
            <p:cNvSpPr/>
            <p:nvPr/>
          </p:nvSpPr>
          <p:spPr>
            <a:xfrm>
              <a:off x="1536" y="1824"/>
              <a:ext cx="240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6" name="Line 76"/>
            <p:cNvSpPr/>
            <p:nvPr/>
          </p:nvSpPr>
          <p:spPr>
            <a:xfrm>
              <a:off x="1536" y="2400"/>
              <a:ext cx="240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907" name="Line 77"/>
            <p:cNvSpPr/>
            <p:nvPr/>
          </p:nvSpPr>
          <p:spPr>
            <a:xfrm>
              <a:off x="1536" y="1824"/>
              <a:ext cx="0" cy="576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6814" name="Rectangle 78"/>
          <p:cNvSpPr/>
          <p:nvPr/>
        </p:nvSpPr>
        <p:spPr>
          <a:xfrm>
            <a:off x="8031163" y="228600"/>
            <a:ext cx="671513" cy="7391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Wingdings" panose="05000000000000000000"/>
              </a:rPr>
              <a:t>仰慕英雄  壮志难酬     旷达洒脱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79"/>
          <p:cNvGrpSpPr/>
          <p:nvPr/>
        </p:nvGrpSpPr>
        <p:grpSpPr>
          <a:xfrm>
            <a:off x="7451725" y="1360488"/>
            <a:ext cx="315913" cy="3959225"/>
            <a:chOff x="4836" y="857"/>
            <a:chExt cx="199" cy="2494"/>
          </a:xfrm>
        </p:grpSpPr>
        <p:grpSp>
          <p:nvGrpSpPr>
            <p:cNvPr id="36900" name="Group 80"/>
            <p:cNvGrpSpPr/>
            <p:nvPr/>
          </p:nvGrpSpPr>
          <p:grpSpPr>
            <a:xfrm flipH="1">
              <a:off x="4836" y="857"/>
              <a:ext cx="199" cy="2494"/>
              <a:chOff x="1536" y="1824"/>
              <a:chExt cx="240" cy="576"/>
            </a:xfrm>
          </p:grpSpPr>
          <p:sp>
            <p:nvSpPr>
              <p:cNvPr id="36902" name="Line 81"/>
              <p:cNvSpPr/>
              <p:nvPr/>
            </p:nvSpPr>
            <p:spPr>
              <a:xfrm>
                <a:off x="1536" y="1824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03" name="Line 82"/>
              <p:cNvSpPr/>
              <p:nvPr/>
            </p:nvSpPr>
            <p:spPr>
              <a:xfrm>
                <a:off x="1536" y="2400"/>
                <a:ext cx="240" cy="0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04" name="Line 83"/>
              <p:cNvSpPr/>
              <p:nvPr/>
            </p:nvSpPr>
            <p:spPr>
              <a:xfrm>
                <a:off x="1536" y="1824"/>
                <a:ext cx="0" cy="576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901" name="Line 84"/>
            <p:cNvSpPr/>
            <p:nvPr/>
          </p:nvSpPr>
          <p:spPr>
            <a:xfrm>
              <a:off x="4836" y="2132"/>
              <a:ext cx="199" cy="0"/>
            </a:xfrm>
            <a:prstGeom prst="line">
              <a:avLst/>
            </a:prstGeom>
            <a:ln w="254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36899" name="New pi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44400" y="10350500"/>
            <a:ext cx="330200" cy="24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02590" y="772795"/>
            <a:ext cx="5880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000"/>
              <a:t>念奴娇赤壁怀古</a:t>
            </a:r>
            <a:endParaRPr lang="zh-CN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5122"/>
          <p:cNvSpPr txBox="1"/>
          <p:nvPr/>
        </p:nvSpPr>
        <p:spPr>
          <a:xfrm>
            <a:off x="609917" y="1523901"/>
            <a:ext cx="7993063" cy="1753235"/>
          </a:xfrm>
          <a:prstGeom prst="rect">
            <a:avLst/>
          </a:prstGeom>
          <a:noFill/>
          <a:ln w="349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任务三</a:t>
            </a:r>
            <a:endParaRPr lang="en-US" altLang="zh-CN" sz="54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lvl="0" algn="ctr"/>
            <a:r>
              <a:rPr lang="zh-C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学写文学短评</a:t>
            </a:r>
            <a:endParaRPr lang="zh-CN" altLang="en-US" sz="54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6210" y="3418205"/>
            <a:ext cx="5812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mtClean="0">
                <a:solidFill>
                  <a:srgbClr val="002060"/>
                </a:solidFill>
                <a:sym typeface="+mn-ea"/>
              </a:rPr>
              <a:t>              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阅读课本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69-70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页，结合本堂课讲</a:t>
            </a:r>
            <a:r>
              <a:rPr lang="zh-CN" altLang="en-US" sz="3600" b="1" smtClean="0">
                <a:sym typeface="+mn-ea"/>
              </a:rPr>
              <a:t>的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古诗词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鉴赏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5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个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方法，写一篇关于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《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念奴娇</a:t>
            </a:r>
            <a:r>
              <a:rPr lang="zh-CN" altLang="en-US" sz="36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˙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赤壁怀古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》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的文学短评，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200</a:t>
            </a:r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字左右。</a:t>
            </a:r>
            <a:endParaRPr lang="zh-CN" altLang="en-US" sz="3600" b="1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762000" y="990600"/>
            <a:ext cx="7993063" cy="829945"/>
          </a:xfrm>
          <a:prstGeom prst="rect">
            <a:avLst/>
          </a:prstGeom>
          <a:noFill/>
          <a:ln w="349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古诗词鉴赏</a:t>
            </a:r>
            <a:r>
              <a:rPr lang="zh-CN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方法之一</a:t>
            </a:r>
            <a:endParaRPr lang="zh-CN" altLang="en-US" sz="4800" b="1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2286000" y="2924175"/>
            <a:ext cx="5212080" cy="76835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了解作者，考察背景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  <p:bldP spid="512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 descr="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9955"/>
            <a:ext cx="9144000" cy="5948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62200" y="228600"/>
            <a:ext cx="3982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     </a:t>
            </a:r>
            <a:r>
              <a:rPr lang="zh-CN" altLang="en-US" sz="4800">
                <a:solidFill>
                  <a:srgbClr val="FF0000"/>
                </a:solidFill>
              </a:rPr>
              <a:t>说说苏东坡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391795" y="41910"/>
            <a:ext cx="8752205" cy="1405890"/>
          </a:xfrm>
        </p:spPr>
        <p:txBody>
          <a:bodyPr anchor="ctr"/>
          <a:lstStyle/>
          <a:p>
            <a:pPr algn="l"/>
            <a:r>
              <a:rPr lang="zh-CN" altLang="en-US" b="1"/>
              <a:t>了解作者</a:t>
            </a:r>
            <a:endParaRPr lang="zh-CN" altLang="en-US" b="1"/>
          </a:p>
        </p:txBody>
      </p:sp>
      <p:sp>
        <p:nvSpPr>
          <p:cNvPr id="12291" name="文本占位符 12290"/>
          <p:cNvSpPr>
            <a:spLocks noGrp="1"/>
          </p:cNvSpPr>
          <p:nvPr>
            <p:ph idx="1"/>
          </p:nvPr>
        </p:nvSpPr>
        <p:spPr>
          <a:xfrm>
            <a:off x="-76200" y="1295400"/>
            <a:ext cx="8610600" cy="416179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    </a:t>
            </a: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苏轼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(1037-1101)</a:t>
            </a: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，眉州眉山（今属四川）人，字子瞻，号东坡居士，北宋文学家、画家。一生宦海沉浮，诗与黄庭坚并称“苏黄”，词与辛弃疾并称“苏辛”，散文为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“</a:t>
            </a: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唐宋八大家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”</a:t>
            </a: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之一，书法与黄庭坚、米芾、蔡襄并称“宋四家”。与其父苏洵 、其弟苏辙并称“三苏”。就个人创作成就而言，</a:t>
            </a: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被认为“中国古代第一全才”。</a:t>
            </a:r>
            <a:endParaRPr lang="zh-CN" altLang="en-US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381000" y="304800"/>
            <a:ext cx="8280400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kern="120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 kern="120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kern="120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kern="120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 kern="120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我可以说苏东坡是一个不可救药的乐天派，一个伟大的人道主义者，一个百姓的朋友，一个大文豪，大书法家，创新的画家，造酒试验家，一个工程师，一个憎恨清教徒主义的人，一个瑜珈修行者，佛教徒，巨儒政治家，一个皇帝的秘书，酒仙，厚道的法官，一位在政治上专唱反调的人，一个月夜徘徊者，一个诗人，一个小丑。但是这还不足以道出苏东坡的全部。一提到苏东坡，中国人总是亲切而温暖地会心一笑，这个结论也许最能表现他的特质。” </a:t>
            </a:r>
            <a:b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           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林语堂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苏东坡传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•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序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》 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457200" y="153035"/>
            <a:ext cx="8229600" cy="1143000"/>
          </a:xfrm>
        </p:spPr>
        <p:txBody>
          <a:bodyPr anchor="ctr"/>
          <a:lstStyle/>
          <a:p>
            <a:pPr algn="l"/>
            <a:r>
              <a:rPr lang="zh-CN" altLang="en-US" b="1"/>
              <a:t>写作背景</a:t>
            </a:r>
            <a:endParaRPr lang="zh-CN" altLang="en-US" b="1"/>
          </a:p>
        </p:txBody>
      </p:sp>
      <p:sp>
        <p:nvSpPr>
          <p:cNvPr id="8195" name="矩形 8194"/>
          <p:cNvSpPr/>
          <p:nvPr/>
        </p:nvSpPr>
        <p:spPr>
          <a:xfrm>
            <a:off x="149860" y="1101090"/>
            <a:ext cx="8843645" cy="47694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此词是苏轼的代表作之一，写于宋神宗元丰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五年（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1082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），时年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47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岁。这时他被贬为黄州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团练副使已两年，这次被贬是因“乌台诗案”而起。元丰二年（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1078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）苏轼因写过讽喻新法的诗，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被捕入狱，出狱后被贬黄州，政治上遭受打击，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思想苦闷，经常游于江湖山水之间，写下了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latin typeface="楷体_GB2312" pitchFamily="49" charset="-122"/>
                <a:ea typeface="楷体_GB2312" pitchFamily="49" charset="-122"/>
                <a:sym typeface="+mn-ea"/>
              </a:rPr>
              <a:t>此词和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赤壁赋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》《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后赤壁赋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c3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755650" y="692150"/>
            <a:ext cx="7040880" cy="101473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古诗词鉴赏</a:t>
            </a:r>
            <a:r>
              <a:rPr lang="zh-C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方法之</a:t>
            </a: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二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1619250" y="3213100"/>
            <a:ext cx="5816600" cy="7905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从题目入手，了解内容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11268" grpId="1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b8074804-f7f5-47b3-af69-927174d800ae}"/>
</p:tagLst>
</file>

<file path=ppt/tags/tag2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WPS 演示</Application>
  <PresentationFormat>On-screen Show (4:3)</PresentationFormat>
  <Paragraphs>247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华文新魏</vt:lpstr>
      <vt:lpstr>Times New Roman</vt:lpstr>
      <vt:lpstr>隶书</vt:lpstr>
      <vt:lpstr>微软雅黑</vt:lpstr>
      <vt:lpstr>黑体</vt:lpstr>
      <vt:lpstr>楷体_GB2312</vt:lpstr>
      <vt:lpstr>新宋体</vt:lpstr>
      <vt:lpstr>华文隶书</vt:lpstr>
      <vt:lpstr>Arial Unicode MS</vt:lpstr>
      <vt:lpstr>华文行楷</vt:lpstr>
      <vt:lpstr>Wingdings</vt:lpstr>
      <vt:lpstr>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了解作者</vt:lpstr>
      <vt:lpstr>PowerPoint 演示文稿</vt:lpstr>
      <vt:lpstr>写作背景</vt:lpstr>
      <vt:lpstr>PowerPoint 演示文稿</vt:lpstr>
      <vt:lpstr>PowerPoint 演示文稿</vt:lpstr>
      <vt:lpstr>题目解读</vt:lpstr>
      <vt:lpstr>PowerPoint 演示文稿</vt:lpstr>
      <vt:lpstr>整体感知</vt:lpstr>
      <vt:lpstr>PowerPoint 演示文稿</vt:lpstr>
      <vt:lpstr>PowerPoint 演示文稿</vt:lpstr>
      <vt:lpstr>这首词的上阕哪几句写景，并分析其修辞手法。</vt:lpstr>
      <vt:lpstr>PowerPoint 演示文稿</vt:lpstr>
      <vt:lpstr>拍</vt:lpstr>
      <vt:lpstr>PowerPoint 演示文稿</vt:lpstr>
      <vt:lpstr>PowerPoint 演示文稿</vt:lpstr>
      <vt:lpstr>这首词的下阕写了什么人和事？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人生如梦，一尊还酹江月。</vt:lpstr>
      <vt:lpstr>PowerPoint 演示文稿</vt:lpstr>
      <vt:lpstr>人生启迪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qhzx</cp:lastModifiedBy>
  <cp:revision>12</cp:revision>
  <cp:lastPrinted>2020-09-28T19:09:00Z</cp:lastPrinted>
  <dcterms:created xsi:type="dcterms:W3CDTF">2020-09-28T19:09:00Z</dcterms:created>
  <dcterms:modified xsi:type="dcterms:W3CDTF">2021-10-11T03:06:22Z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820E011F227D49EF8FF08D294FA6B996</vt:lpwstr>
  </property>
  <property fmtid="{D5CDD505-2E9C-101B-9397-08002B2CF9AE}" pid="7" name="KSOProductBuildVer">
    <vt:lpwstr>2052-11.1.0.10723</vt:lpwstr>
  </property>
</Properties>
</file>