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77" r:id="rId8"/>
    <p:sldId id="272" r:id="rId9"/>
    <p:sldId id="293" r:id="rId10"/>
    <p:sldId id="261" r:id="rId11"/>
    <p:sldId id="265" r:id="rId12"/>
    <p:sldId id="269" r:id="rId13"/>
    <p:sldId id="283" r:id="rId14"/>
    <p:sldId id="284" r:id="rId15"/>
    <p:sldId id="294" r:id="rId16"/>
    <p:sldId id="295" r:id="rId17"/>
    <p:sldId id="264" r:id="rId18"/>
    <p:sldId id="263" r:id="rId19"/>
    <p:sldId id="262" r:id="rId20"/>
    <p:sldId id="278" r:id="rId21"/>
    <p:sldId id="274" r:id="rId22"/>
    <p:sldId id="296" r:id="rId23"/>
    <p:sldId id="26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0" Type="http://schemas.openxmlformats.org/officeDocument/2006/relationships/image" Target="../media/image20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5C39-D34F-466E-97A0-CD6F1709CD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BBB1AB-0F3B-40AD-8693-0DF72A8772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10.bin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5.pn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93023" y="1900237"/>
            <a:ext cx="6300920" cy="1500188"/>
          </a:xfrm>
        </p:spPr>
        <p:txBody>
          <a:bodyPr/>
          <a:lstStyle/>
          <a:p>
            <a:r>
              <a:rPr lang="en-US" altLang="zh-CN" sz="6000" dirty="0" smtClean="0"/>
              <a:t>2.4</a:t>
            </a:r>
            <a:r>
              <a:rPr lang="zh-CN" altLang="en-US" sz="6000" dirty="0" smtClean="0"/>
              <a:t>自由落体运动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探究自由落体运动规律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3025" y="114300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自由落体运动</a:t>
            </a:r>
            <a:endParaRPr lang="zh-CN" altLang="en-US" sz="3200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394715" y="1435388"/>
            <a:ext cx="1217891" cy="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17418" y="114300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匀加速运动？变加速运动？</a:t>
            </a:r>
            <a:endParaRPr lang="zh-CN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1343025" y="188573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打点计时器测自由落体加速度</a:t>
            </a:r>
            <a:endParaRPr lang="zh-CN" altLang="en-US" sz="2400" b="1" dirty="0"/>
          </a:p>
        </p:txBody>
      </p:sp>
      <p:grpSp>
        <p:nvGrpSpPr>
          <p:cNvPr id="116" name="组合 115"/>
          <p:cNvGrpSpPr/>
          <p:nvPr/>
        </p:nvGrpSpPr>
        <p:grpSpPr>
          <a:xfrm>
            <a:off x="2428875" y="2519195"/>
            <a:ext cx="5643563" cy="4052098"/>
            <a:chOff x="1935956" y="3179333"/>
            <a:chExt cx="4702183" cy="3562780"/>
          </a:xfrm>
        </p:grpSpPr>
        <p:grpSp>
          <p:nvGrpSpPr>
            <p:cNvPr id="10" name="组合 30726"/>
            <p:cNvGrpSpPr/>
            <p:nvPr/>
          </p:nvGrpSpPr>
          <p:grpSpPr bwMode="auto">
            <a:xfrm>
              <a:off x="1935956" y="3204740"/>
              <a:ext cx="3217407" cy="3537373"/>
              <a:chOff x="693" y="770"/>
              <a:chExt cx="2726" cy="3063"/>
            </a:xfrm>
          </p:grpSpPr>
          <p:grpSp>
            <p:nvGrpSpPr>
              <p:cNvPr id="11" name="组合 30727"/>
              <p:cNvGrpSpPr/>
              <p:nvPr/>
            </p:nvGrpSpPr>
            <p:grpSpPr bwMode="auto">
              <a:xfrm>
                <a:off x="1955" y="3498"/>
                <a:ext cx="115" cy="335"/>
                <a:chOff x="4680" y="5496"/>
                <a:chExt cx="180" cy="780"/>
              </a:xfrm>
            </p:grpSpPr>
            <p:sp>
              <p:nvSpPr>
                <p:cNvPr id="97" name="直接连接符 30728"/>
                <p:cNvSpPr>
                  <a:spLocks noChangeShapeType="1"/>
                </p:cNvSpPr>
                <p:nvPr/>
              </p:nvSpPr>
              <p:spPr bwMode="auto">
                <a:xfrm flipH="1">
                  <a:off x="4680" y="5496"/>
                  <a:ext cx="0" cy="78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直接连接符 30729"/>
                <p:cNvSpPr>
                  <a:spLocks noChangeShapeType="1"/>
                </p:cNvSpPr>
                <p:nvPr/>
              </p:nvSpPr>
              <p:spPr bwMode="auto">
                <a:xfrm flipH="1">
                  <a:off x="4860" y="5496"/>
                  <a:ext cx="0" cy="78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" name="直接连接符 30730"/>
              <p:cNvSpPr>
                <a:spLocks noChangeShapeType="1"/>
              </p:cNvSpPr>
              <p:nvPr/>
            </p:nvSpPr>
            <p:spPr bwMode="auto">
              <a:xfrm>
                <a:off x="827" y="2670"/>
                <a:ext cx="1147" cy="0"/>
              </a:xfrm>
              <a:prstGeom prst="line">
                <a:avLst/>
              </a:prstGeom>
              <a:noFill/>
              <a:ln w="190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组合 30731"/>
              <p:cNvGrpSpPr/>
              <p:nvPr/>
            </p:nvGrpSpPr>
            <p:grpSpPr bwMode="auto">
              <a:xfrm>
                <a:off x="1152" y="2859"/>
                <a:ext cx="699" cy="477"/>
                <a:chOff x="3780" y="3156"/>
                <a:chExt cx="1097" cy="1111"/>
              </a:xfrm>
            </p:grpSpPr>
            <p:sp>
              <p:nvSpPr>
                <p:cNvPr id="92" name="任意多边形 30732"/>
                <p:cNvSpPr/>
                <p:nvPr/>
              </p:nvSpPr>
              <p:spPr bwMode="auto">
                <a:xfrm flipV="1">
                  <a:off x="3780" y="3156"/>
                  <a:ext cx="1080" cy="936"/>
                </a:xfrm>
                <a:custGeom>
                  <a:avLst/>
                  <a:gdLst>
                    <a:gd name="T0" fmla="*/ 0 w 21600"/>
                    <a:gd name="T1" fmla="*/ 0 h 21600"/>
                    <a:gd name="T2" fmla="*/ 2684 w 21600"/>
                    <a:gd name="T3" fmla="*/ 21600 h 21600"/>
                    <a:gd name="T4" fmla="*/ 18916 w 21600"/>
                    <a:gd name="T5" fmla="*/ 21600 h 21600"/>
                    <a:gd name="T6" fmla="*/ 21600 w 21600"/>
                    <a:gd name="T7" fmla="*/ 0 h 21600"/>
                    <a:gd name="T8" fmla="*/ 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684" y="21600"/>
                      </a:lnTo>
                      <a:lnTo>
                        <a:pt x="1891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grpSp>
              <p:nvGrpSpPr>
                <p:cNvPr id="93" name="组合 30733"/>
                <p:cNvGrpSpPr/>
                <p:nvPr/>
              </p:nvGrpSpPr>
              <p:grpSpPr bwMode="auto">
                <a:xfrm>
                  <a:off x="3780" y="4092"/>
                  <a:ext cx="1097" cy="175"/>
                  <a:chOff x="3420" y="4716"/>
                  <a:chExt cx="3600" cy="780"/>
                </a:xfrm>
              </p:grpSpPr>
              <p:sp>
                <p:nvSpPr>
                  <p:cNvPr id="95" name="矩形 30734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4716"/>
                    <a:ext cx="3600" cy="624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96" name="任意多边形 30735"/>
                  <p:cNvSpPr/>
                  <p:nvPr/>
                </p:nvSpPr>
                <p:spPr bwMode="auto">
                  <a:xfrm flipV="1">
                    <a:off x="3780" y="5184"/>
                    <a:ext cx="2890" cy="3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3154 w 21600"/>
                      <a:gd name="T3" fmla="*/ 21600 h 21600"/>
                      <a:gd name="T4" fmla="*/ 18446 w 21600"/>
                      <a:gd name="T5" fmla="*/ 21600 h 21600"/>
                      <a:gd name="T6" fmla="*/ 21600 w 21600"/>
                      <a:gd name="T7" fmla="*/ 0 h 21600"/>
                      <a:gd name="T8" fmla="*/ 0 w 21600"/>
                      <a:gd name="T9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3154" y="21600"/>
                        </a:lnTo>
                        <a:lnTo>
                          <a:pt x="18446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zh-CN" altLang="zh-CN"/>
                  </a:p>
                </p:txBody>
              </p:sp>
            </p:grpSp>
            <p:sp>
              <p:nvSpPr>
                <p:cNvPr id="94" name="任意多边形 30736"/>
                <p:cNvSpPr/>
                <p:nvPr/>
              </p:nvSpPr>
              <p:spPr bwMode="auto">
                <a:xfrm flipV="1">
                  <a:off x="3840" y="3182"/>
                  <a:ext cx="956" cy="855"/>
                </a:xfrm>
                <a:custGeom>
                  <a:avLst/>
                  <a:gdLst>
                    <a:gd name="T0" fmla="*/ 0 w 21600"/>
                    <a:gd name="T1" fmla="*/ 0 h 21600"/>
                    <a:gd name="T2" fmla="*/ 2684 w 21600"/>
                    <a:gd name="T3" fmla="*/ 21600 h 21600"/>
                    <a:gd name="T4" fmla="*/ 18916 w 21600"/>
                    <a:gd name="T5" fmla="*/ 21600 h 21600"/>
                    <a:gd name="T6" fmla="*/ 21600 w 21600"/>
                    <a:gd name="T7" fmla="*/ 0 h 21600"/>
                    <a:gd name="T8" fmla="*/ 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684" y="21600"/>
                      </a:lnTo>
                      <a:lnTo>
                        <a:pt x="1891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</p:grpSp>
          <p:grpSp>
            <p:nvGrpSpPr>
              <p:cNvPr id="14" name="矩形 30737"/>
              <p:cNvGrpSpPr/>
              <p:nvPr/>
            </p:nvGrpSpPr>
            <p:grpSpPr bwMode="auto">
              <a:xfrm>
                <a:off x="1491" y="1617"/>
                <a:ext cx="46" cy="1567"/>
                <a:chOff x="1517904" y="3224784"/>
                <a:chExt cx="73152" cy="2487168"/>
              </a:xfrm>
            </p:grpSpPr>
            <p:pic>
              <p:nvPicPr>
                <p:cNvPr id="90" name="矩形 30737"/>
                <p:cNvPicPr preferRelativeResize="0"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7904" y="3224784"/>
                  <a:ext cx="73152" cy="2487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525588" y="3233738"/>
                  <a:ext cx="61913" cy="2473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</p:grpSp>
          <p:grpSp>
            <p:nvGrpSpPr>
              <p:cNvPr id="15" name="组合 30738"/>
              <p:cNvGrpSpPr/>
              <p:nvPr/>
            </p:nvGrpSpPr>
            <p:grpSpPr bwMode="auto">
              <a:xfrm>
                <a:off x="1917" y="1775"/>
                <a:ext cx="804" cy="398"/>
                <a:chOff x="6480" y="3780"/>
                <a:chExt cx="1260" cy="624"/>
              </a:xfrm>
            </p:grpSpPr>
            <p:sp>
              <p:nvSpPr>
                <p:cNvPr id="84" name="矩形 30739"/>
                <p:cNvSpPr>
                  <a:spLocks noChangeArrowheads="1"/>
                </p:cNvSpPr>
                <p:nvPr/>
              </p:nvSpPr>
              <p:spPr bwMode="auto">
                <a:xfrm>
                  <a:off x="6480" y="3780"/>
                  <a:ext cx="1260" cy="624"/>
                </a:xfrm>
                <a:prstGeom prst="rect">
                  <a:avLst/>
                </a:pr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85" name="矩形 30740"/>
                <p:cNvSpPr>
                  <a:spLocks noChangeArrowheads="1"/>
                </p:cNvSpPr>
                <p:nvPr/>
              </p:nvSpPr>
              <p:spPr bwMode="auto">
                <a:xfrm>
                  <a:off x="7395" y="3805"/>
                  <a:ext cx="332" cy="569"/>
                </a:xfrm>
                <a:prstGeom prst="rect">
                  <a:avLst/>
                </a:pr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86" name="椭圆 30741"/>
                <p:cNvSpPr>
                  <a:spLocks noChangeArrowheads="1"/>
                </p:cNvSpPr>
                <p:nvPr/>
              </p:nvSpPr>
              <p:spPr bwMode="auto">
                <a:xfrm>
                  <a:off x="7425" y="3840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87" name="椭圆 30742"/>
                <p:cNvSpPr>
                  <a:spLocks noChangeArrowheads="1"/>
                </p:cNvSpPr>
                <p:nvPr/>
              </p:nvSpPr>
              <p:spPr bwMode="auto">
                <a:xfrm>
                  <a:off x="7680" y="3846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88" name="椭圆 30743"/>
                <p:cNvSpPr>
                  <a:spLocks noChangeArrowheads="1"/>
                </p:cNvSpPr>
                <p:nvPr/>
              </p:nvSpPr>
              <p:spPr bwMode="auto">
                <a:xfrm>
                  <a:off x="7425" y="4338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89" name="椭圆 30744"/>
                <p:cNvSpPr>
                  <a:spLocks noChangeArrowheads="1"/>
                </p:cNvSpPr>
                <p:nvPr/>
              </p:nvSpPr>
              <p:spPr bwMode="auto">
                <a:xfrm>
                  <a:off x="7680" y="4338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</p:grpSp>
          <p:sp>
            <p:nvSpPr>
              <p:cNvPr id="16" name="椭圆 30745"/>
              <p:cNvSpPr>
                <a:spLocks noChangeArrowheads="1"/>
              </p:cNvSpPr>
              <p:nvPr/>
            </p:nvSpPr>
            <p:spPr bwMode="auto">
              <a:xfrm>
                <a:off x="2530" y="1893"/>
                <a:ext cx="150" cy="151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7" name="矩形 30746"/>
              <p:cNvSpPr>
                <a:spLocks noChangeArrowheads="1"/>
              </p:cNvSpPr>
              <p:nvPr/>
            </p:nvSpPr>
            <p:spPr bwMode="auto">
              <a:xfrm>
                <a:off x="2560" y="772"/>
                <a:ext cx="65" cy="1592"/>
              </a:xfrm>
              <a:prstGeom prst="rect">
                <a:avLst/>
              </a:prstGeom>
              <a:solidFill>
                <a:srgbClr val="FFFFFF"/>
              </a:solidFill>
              <a:ln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8" name="椭圆 30747"/>
              <p:cNvSpPr>
                <a:spLocks noChangeArrowheads="1"/>
              </p:cNvSpPr>
              <p:nvPr/>
            </p:nvSpPr>
            <p:spPr bwMode="auto">
              <a:xfrm>
                <a:off x="2549" y="1916"/>
                <a:ext cx="99" cy="99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grpSp>
            <p:nvGrpSpPr>
              <p:cNvPr id="19" name="组合 30748"/>
              <p:cNvGrpSpPr/>
              <p:nvPr/>
            </p:nvGrpSpPr>
            <p:grpSpPr bwMode="auto">
              <a:xfrm>
                <a:off x="1908" y="1880"/>
                <a:ext cx="696" cy="216"/>
                <a:chOff x="6465" y="3960"/>
                <a:chExt cx="1091" cy="339"/>
              </a:xfrm>
            </p:grpSpPr>
            <p:sp>
              <p:nvSpPr>
                <p:cNvPr id="70" name="矩形 30749"/>
                <p:cNvSpPr>
                  <a:spLocks noChangeArrowheads="1"/>
                </p:cNvSpPr>
                <p:nvPr/>
              </p:nvSpPr>
              <p:spPr bwMode="auto">
                <a:xfrm>
                  <a:off x="6600" y="4077"/>
                  <a:ext cx="956" cy="57"/>
                </a:xfrm>
                <a:prstGeom prst="rect">
                  <a:avLst/>
                </a:pr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grpSp>
              <p:nvGrpSpPr>
                <p:cNvPr id="71" name="组合 30750"/>
                <p:cNvGrpSpPr/>
                <p:nvPr/>
              </p:nvGrpSpPr>
              <p:grpSpPr bwMode="auto">
                <a:xfrm>
                  <a:off x="6465" y="4062"/>
                  <a:ext cx="180" cy="96"/>
                  <a:chOff x="5580" y="5556"/>
                  <a:chExt cx="180" cy="96"/>
                </a:xfrm>
              </p:grpSpPr>
              <p:sp>
                <p:nvSpPr>
                  <p:cNvPr id="81" name="矩形 30751"/>
                  <p:cNvSpPr>
                    <a:spLocks noChangeArrowheads="1"/>
                  </p:cNvSpPr>
                  <p:nvPr/>
                </p:nvSpPr>
                <p:spPr bwMode="auto">
                  <a:xfrm>
                    <a:off x="5580" y="5556"/>
                    <a:ext cx="180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82" name="椭圆 30752"/>
                  <p:cNvSpPr>
                    <a:spLocks noChangeArrowheads="1"/>
                  </p:cNvSpPr>
                  <p:nvPr/>
                </p:nvSpPr>
                <p:spPr bwMode="auto">
                  <a:xfrm>
                    <a:off x="5715" y="5592"/>
                    <a:ext cx="18" cy="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83" name="椭圆 30753"/>
                  <p:cNvSpPr>
                    <a:spLocks noChangeArrowheads="1"/>
                  </p:cNvSpPr>
                  <p:nvPr/>
                </p:nvSpPr>
                <p:spPr bwMode="auto">
                  <a:xfrm>
                    <a:off x="5610" y="5592"/>
                    <a:ext cx="18" cy="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</p:grpSp>
            <p:sp>
              <p:nvSpPr>
                <p:cNvPr id="72" name="任意多边形 30754"/>
                <p:cNvSpPr/>
                <p:nvPr/>
              </p:nvSpPr>
              <p:spPr bwMode="auto">
                <a:xfrm flipV="1">
                  <a:off x="7155" y="4017"/>
                  <a:ext cx="118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5400 w 21600"/>
                    <a:gd name="T3" fmla="*/ 21600 h 21600"/>
                    <a:gd name="T4" fmla="*/ 16200 w 21600"/>
                    <a:gd name="T5" fmla="*/ 21600 h 21600"/>
                    <a:gd name="T6" fmla="*/ 21600 w 21600"/>
                    <a:gd name="T7" fmla="*/ 0 h 21600"/>
                    <a:gd name="T8" fmla="*/ 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10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grpSp>
              <p:nvGrpSpPr>
                <p:cNvPr id="73" name="组合 30755"/>
                <p:cNvGrpSpPr/>
                <p:nvPr/>
              </p:nvGrpSpPr>
              <p:grpSpPr bwMode="auto">
                <a:xfrm>
                  <a:off x="7125" y="4203"/>
                  <a:ext cx="180" cy="96"/>
                  <a:chOff x="6840" y="5496"/>
                  <a:chExt cx="180" cy="96"/>
                </a:xfrm>
              </p:grpSpPr>
              <p:sp>
                <p:nvSpPr>
                  <p:cNvPr id="78" name="矩形 30756"/>
                  <p:cNvSpPr>
                    <a:spLocks noChangeArrowheads="1"/>
                  </p:cNvSpPr>
                  <p:nvPr/>
                </p:nvSpPr>
                <p:spPr bwMode="auto">
                  <a:xfrm>
                    <a:off x="6840" y="5496"/>
                    <a:ext cx="180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79" name="椭圆 30757"/>
                  <p:cNvSpPr>
                    <a:spLocks noChangeArrowheads="1"/>
                  </p:cNvSpPr>
                  <p:nvPr/>
                </p:nvSpPr>
                <p:spPr bwMode="auto">
                  <a:xfrm>
                    <a:off x="6975" y="5532"/>
                    <a:ext cx="18" cy="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80" name="椭圆 30758"/>
                  <p:cNvSpPr>
                    <a:spLocks noChangeArrowheads="1"/>
                  </p:cNvSpPr>
                  <p:nvPr/>
                </p:nvSpPr>
                <p:spPr bwMode="auto">
                  <a:xfrm>
                    <a:off x="6870" y="5532"/>
                    <a:ext cx="18" cy="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</p:grpSp>
            <p:grpSp>
              <p:nvGrpSpPr>
                <p:cNvPr id="74" name="组合 30759"/>
                <p:cNvGrpSpPr/>
                <p:nvPr/>
              </p:nvGrpSpPr>
              <p:grpSpPr bwMode="auto">
                <a:xfrm>
                  <a:off x="6705" y="3960"/>
                  <a:ext cx="320" cy="288"/>
                  <a:chOff x="1800" y="5262"/>
                  <a:chExt cx="422" cy="288"/>
                </a:xfrm>
              </p:grpSpPr>
              <p:sp>
                <p:nvSpPr>
                  <p:cNvPr id="75" name="矩形 30760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5313"/>
                    <a:ext cx="360" cy="18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5400000"/>
                  </a:gra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76" name="矩形 30761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5265"/>
                    <a:ext cx="65" cy="28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5400000"/>
                  </a:gra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  <p:sp>
                <p:nvSpPr>
                  <p:cNvPr id="77" name="矩形 30762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5262"/>
                    <a:ext cx="65" cy="28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5400000"/>
                  </a:gradFill>
                  <a:ln w="9525" cap="flat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zh-CN"/>
                  </a:p>
                </p:txBody>
              </p:sp>
            </p:grpSp>
          </p:grpSp>
          <p:sp>
            <p:nvSpPr>
              <p:cNvPr id="20" name="椭圆 30763"/>
              <p:cNvSpPr>
                <a:spLocks noChangeArrowheads="1"/>
              </p:cNvSpPr>
              <p:nvPr/>
            </p:nvSpPr>
            <p:spPr bwMode="auto">
              <a:xfrm>
                <a:off x="2003" y="2111"/>
                <a:ext cx="44" cy="3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21" name="椭圆 30764"/>
              <p:cNvSpPr>
                <a:spLocks noChangeArrowheads="1"/>
              </p:cNvSpPr>
              <p:nvPr/>
            </p:nvSpPr>
            <p:spPr bwMode="auto">
              <a:xfrm>
                <a:off x="2156" y="2106"/>
                <a:ext cx="44" cy="3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22" name="直接连接符 30765"/>
              <p:cNvSpPr>
                <a:spLocks noChangeShapeType="1"/>
              </p:cNvSpPr>
              <p:nvPr/>
            </p:nvSpPr>
            <p:spPr bwMode="auto">
              <a:xfrm>
                <a:off x="2539" y="2096"/>
                <a:ext cx="93" cy="0"/>
              </a:xfrm>
              <a:prstGeom prst="line">
                <a:avLst/>
              </a:prstGeom>
              <a:noFill/>
              <a:ln w="158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直接连接符 30766"/>
              <p:cNvSpPr>
                <a:spLocks noChangeShapeType="1"/>
              </p:cNvSpPr>
              <p:nvPr/>
            </p:nvSpPr>
            <p:spPr bwMode="auto">
              <a:xfrm>
                <a:off x="2539" y="1845"/>
                <a:ext cx="93" cy="0"/>
              </a:xfrm>
              <a:prstGeom prst="line">
                <a:avLst/>
              </a:prstGeom>
              <a:noFill/>
              <a:ln w="158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组合 30767"/>
              <p:cNvGrpSpPr/>
              <p:nvPr/>
            </p:nvGrpSpPr>
            <p:grpSpPr bwMode="auto">
              <a:xfrm>
                <a:off x="1410" y="2035"/>
                <a:ext cx="574" cy="85"/>
                <a:chOff x="7020" y="5518"/>
                <a:chExt cx="900" cy="134"/>
              </a:xfrm>
            </p:grpSpPr>
            <p:sp>
              <p:nvSpPr>
                <p:cNvPr id="68" name="矩形 30768"/>
                <p:cNvSpPr>
                  <a:spLocks noChangeArrowheads="1"/>
                </p:cNvSpPr>
                <p:nvPr/>
              </p:nvSpPr>
              <p:spPr bwMode="auto">
                <a:xfrm>
                  <a:off x="7020" y="5541"/>
                  <a:ext cx="754" cy="79"/>
                </a:xfrm>
                <a:prstGeom prst="rect">
                  <a:avLst/>
                </a:prstGeom>
                <a:gradFill rotWithShape="0">
                  <a:gsLst>
                    <a:gs pos="0">
                      <a:srgbClr val="454545"/>
                    </a:gs>
                    <a:gs pos="50000">
                      <a:srgbClr val="969696"/>
                    </a:gs>
                    <a:gs pos="100000">
                      <a:srgbClr val="454545"/>
                    </a:gs>
                  </a:gsLst>
                  <a:lin ang="5400000"/>
                </a:gra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69" name="矩形 30769"/>
                <p:cNvSpPr>
                  <a:spLocks noChangeArrowheads="1"/>
                </p:cNvSpPr>
                <p:nvPr/>
              </p:nvSpPr>
              <p:spPr bwMode="auto">
                <a:xfrm>
                  <a:off x="7560" y="5518"/>
                  <a:ext cx="360" cy="134"/>
                </a:xfrm>
                <a:prstGeom prst="rect">
                  <a:avLst/>
                </a:prstGeom>
                <a:gradFill rotWithShape="0">
                  <a:gsLst>
                    <a:gs pos="0">
                      <a:srgbClr val="454545"/>
                    </a:gs>
                    <a:gs pos="50000">
                      <a:srgbClr val="969696"/>
                    </a:gs>
                    <a:gs pos="100000">
                      <a:srgbClr val="454545"/>
                    </a:gs>
                  </a:gsLst>
                  <a:lin ang="5400000"/>
                </a:gra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</p:grpSp>
          <p:sp>
            <p:nvSpPr>
              <p:cNvPr id="25" name="矩形 30770"/>
              <p:cNvSpPr>
                <a:spLocks noChangeArrowheads="1"/>
              </p:cNvSpPr>
              <p:nvPr/>
            </p:nvSpPr>
            <p:spPr bwMode="auto">
              <a:xfrm>
                <a:off x="1458" y="2025"/>
                <a:ext cx="115" cy="100"/>
              </a:xfrm>
              <a:prstGeom prst="rect">
                <a:avLst/>
              </a:prstGeom>
              <a:solidFill>
                <a:srgbClr val="FFFFFF"/>
              </a:solidFill>
              <a:ln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grpSp>
            <p:nvGrpSpPr>
              <p:cNvPr id="26" name="组合 30771"/>
              <p:cNvGrpSpPr/>
              <p:nvPr/>
            </p:nvGrpSpPr>
            <p:grpSpPr bwMode="auto">
              <a:xfrm>
                <a:off x="2511" y="2660"/>
                <a:ext cx="155" cy="210"/>
                <a:chOff x="7200" y="5964"/>
                <a:chExt cx="403" cy="546"/>
              </a:xfrm>
            </p:grpSpPr>
            <p:sp>
              <p:nvSpPr>
                <p:cNvPr id="66" name="任意多边形 30772"/>
                <p:cNvSpPr/>
                <p:nvPr/>
              </p:nvSpPr>
              <p:spPr bwMode="auto">
                <a:xfrm flipH="1" flipV="1">
                  <a:off x="7331" y="5964"/>
                  <a:ext cx="118" cy="151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67" name="矩形 30773"/>
                <p:cNvSpPr>
                  <a:spLocks noChangeArrowheads="1"/>
                </p:cNvSpPr>
                <p:nvPr/>
              </p:nvSpPr>
              <p:spPr bwMode="auto">
                <a:xfrm>
                  <a:off x="7200" y="6110"/>
                  <a:ext cx="403" cy="40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/>
                </a:gra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</p:grpSp>
          <p:sp>
            <p:nvSpPr>
              <p:cNvPr id="27" name="直接连接符 30774"/>
              <p:cNvSpPr>
                <a:spLocks noChangeShapeType="1"/>
              </p:cNvSpPr>
              <p:nvPr/>
            </p:nvSpPr>
            <p:spPr bwMode="auto">
              <a:xfrm flipH="1">
                <a:off x="2587" y="2494"/>
                <a:ext cx="0" cy="199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" name="组合 30775"/>
              <p:cNvGrpSpPr/>
              <p:nvPr/>
            </p:nvGrpSpPr>
            <p:grpSpPr bwMode="auto">
              <a:xfrm>
                <a:off x="2453" y="2362"/>
                <a:ext cx="268" cy="181"/>
                <a:chOff x="2520" y="6120"/>
                <a:chExt cx="900" cy="609"/>
              </a:xfrm>
            </p:grpSpPr>
            <p:sp>
              <p:nvSpPr>
                <p:cNvPr id="57" name="直接连接符 30776"/>
                <p:cNvSpPr>
                  <a:spLocks noChangeShapeType="1"/>
                </p:cNvSpPr>
                <p:nvPr/>
              </p:nvSpPr>
              <p:spPr bwMode="auto">
                <a:xfrm flipH="1" flipV="1">
                  <a:off x="2520" y="6120"/>
                  <a:ext cx="0" cy="312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直接连接符 30777"/>
                <p:cNvSpPr>
                  <a:spLocks noChangeShapeType="1"/>
                </p:cNvSpPr>
                <p:nvPr/>
              </p:nvSpPr>
              <p:spPr bwMode="auto">
                <a:xfrm>
                  <a:off x="2520" y="6120"/>
                  <a:ext cx="900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直接连接符 30778"/>
                <p:cNvSpPr>
                  <a:spLocks noChangeShapeType="1"/>
                </p:cNvSpPr>
                <p:nvPr/>
              </p:nvSpPr>
              <p:spPr bwMode="auto">
                <a:xfrm flipH="1">
                  <a:off x="3420" y="6120"/>
                  <a:ext cx="0" cy="312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直接连接符 30779"/>
                <p:cNvSpPr>
                  <a:spLocks noChangeShapeType="1"/>
                </p:cNvSpPr>
                <p:nvPr/>
              </p:nvSpPr>
              <p:spPr bwMode="auto">
                <a:xfrm flipH="1">
                  <a:off x="3132" y="6432"/>
                  <a:ext cx="280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直接连接符 30780"/>
                <p:cNvSpPr>
                  <a:spLocks noChangeShapeType="1"/>
                </p:cNvSpPr>
                <p:nvPr/>
              </p:nvSpPr>
              <p:spPr bwMode="auto">
                <a:xfrm>
                  <a:off x="2520" y="6432"/>
                  <a:ext cx="309" cy="0"/>
                </a:xfrm>
                <a:prstGeom prst="line">
                  <a:avLst/>
                </a:prstGeom>
                <a:noFill/>
                <a:ln w="2857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2" name="组合 30781"/>
                <p:cNvGrpSpPr/>
                <p:nvPr/>
              </p:nvGrpSpPr>
              <p:grpSpPr bwMode="auto">
                <a:xfrm>
                  <a:off x="2820" y="6417"/>
                  <a:ext cx="329" cy="312"/>
                  <a:chOff x="2880" y="6432"/>
                  <a:chExt cx="360" cy="312"/>
                </a:xfrm>
              </p:grpSpPr>
              <p:sp>
                <p:nvSpPr>
                  <p:cNvPr id="63" name="直接连接符 307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6432"/>
                    <a:ext cx="0" cy="312"/>
                  </a:xfrm>
                  <a:prstGeom prst="line">
                    <a:avLst/>
                  </a:prstGeom>
                  <a:noFill/>
                  <a:ln w="2857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直接连接符 3078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6744"/>
                    <a:ext cx="360" cy="0"/>
                  </a:xfrm>
                  <a:prstGeom prst="line">
                    <a:avLst/>
                  </a:prstGeom>
                  <a:noFill/>
                  <a:ln w="2857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直接连接符 307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40" y="6432"/>
                    <a:ext cx="0" cy="312"/>
                  </a:xfrm>
                  <a:prstGeom prst="line">
                    <a:avLst/>
                  </a:prstGeom>
                  <a:noFill/>
                  <a:ln w="2857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" name="椭圆 30785"/>
              <p:cNvSpPr>
                <a:spLocks noChangeArrowheads="1"/>
              </p:cNvSpPr>
              <p:nvPr/>
            </p:nvSpPr>
            <p:spPr bwMode="auto">
              <a:xfrm>
                <a:off x="2577" y="2490"/>
                <a:ext cx="20" cy="20"/>
              </a:xfrm>
              <a:prstGeom prst="ellipse">
                <a:avLst/>
              </a:prstGeom>
              <a:solidFill>
                <a:srgbClr val="000000"/>
              </a:solidFill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30" name="矩形 30786"/>
              <p:cNvSpPr>
                <a:spLocks noChangeArrowheads="1"/>
              </p:cNvSpPr>
              <p:nvPr/>
            </p:nvSpPr>
            <p:spPr bwMode="auto">
              <a:xfrm>
                <a:off x="693" y="3456"/>
                <a:ext cx="1492" cy="100"/>
              </a:xfrm>
              <a:prstGeom prst="rect">
                <a:avLst/>
              </a:prstGeom>
              <a:solidFill>
                <a:srgbClr val="FFFFFF"/>
              </a:solidFill>
              <a:ln w="285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31" name="直接连接符 30787"/>
              <p:cNvSpPr>
                <a:spLocks noChangeShapeType="1"/>
              </p:cNvSpPr>
              <p:nvPr/>
            </p:nvSpPr>
            <p:spPr bwMode="auto">
              <a:xfrm flipH="1" flipV="1">
                <a:off x="1972" y="2660"/>
                <a:ext cx="213" cy="796"/>
              </a:xfrm>
              <a:prstGeom prst="line">
                <a:avLst/>
              </a:prstGeom>
              <a:noFill/>
              <a:ln w="1905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文本框 30788"/>
              <p:cNvSpPr>
                <a:spLocks noChangeArrowheads="1"/>
              </p:cNvSpPr>
              <p:nvPr/>
            </p:nvSpPr>
            <p:spPr bwMode="auto">
              <a:xfrm>
                <a:off x="1553" y="1302"/>
                <a:ext cx="1033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打点计时器</a:t>
                </a:r>
                <a:endPara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3" name="文本框 30789"/>
              <p:cNvSpPr>
                <a:spLocks noChangeArrowheads="1"/>
              </p:cNvSpPr>
              <p:nvPr/>
            </p:nvSpPr>
            <p:spPr bwMode="auto">
              <a:xfrm>
                <a:off x="2788" y="1225"/>
                <a:ext cx="574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纸带</a:t>
                </a:r>
                <a:endParaRPr lang="zh-CN" altLang="en-US" sz="20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4" name="文本框 30790"/>
              <p:cNvSpPr>
                <a:spLocks noChangeArrowheads="1"/>
              </p:cNvSpPr>
              <p:nvPr/>
            </p:nvSpPr>
            <p:spPr bwMode="auto">
              <a:xfrm>
                <a:off x="2845" y="2243"/>
                <a:ext cx="574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夹子</a:t>
                </a:r>
                <a:endParaRPr lang="zh-CN" altLang="en-US" sz="20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5" name="直接连接符 30791"/>
              <p:cNvSpPr>
                <a:spLocks noChangeShapeType="1"/>
              </p:cNvSpPr>
              <p:nvPr/>
            </p:nvSpPr>
            <p:spPr bwMode="auto">
              <a:xfrm flipH="1" flipV="1">
                <a:off x="2070" y="1618"/>
                <a:ext cx="115" cy="199"/>
              </a:xfrm>
              <a:prstGeom prst="line">
                <a:avLst/>
              </a:prstGeom>
              <a:noFill/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直接连接符 30792"/>
              <p:cNvSpPr>
                <a:spLocks noChangeShapeType="1"/>
              </p:cNvSpPr>
              <p:nvPr/>
            </p:nvSpPr>
            <p:spPr bwMode="auto">
              <a:xfrm>
                <a:off x="2587" y="1367"/>
                <a:ext cx="229" cy="0"/>
              </a:xfrm>
              <a:prstGeom prst="line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直接连接符 30793"/>
              <p:cNvSpPr>
                <a:spLocks noChangeShapeType="1"/>
              </p:cNvSpPr>
              <p:nvPr/>
            </p:nvSpPr>
            <p:spPr bwMode="auto">
              <a:xfrm>
                <a:off x="2596" y="2410"/>
                <a:ext cx="282" cy="0"/>
              </a:xfrm>
              <a:prstGeom prst="line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文本框 30794"/>
              <p:cNvSpPr>
                <a:spLocks noChangeArrowheads="1"/>
              </p:cNvSpPr>
              <p:nvPr/>
            </p:nvSpPr>
            <p:spPr bwMode="auto">
              <a:xfrm>
                <a:off x="2845" y="2656"/>
                <a:ext cx="574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重物</a:t>
                </a:r>
                <a:endParaRPr lang="zh-CN" altLang="en-US" sz="20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9" name="直接连接符 30795"/>
              <p:cNvSpPr>
                <a:spLocks noChangeShapeType="1"/>
              </p:cNvSpPr>
              <p:nvPr/>
            </p:nvSpPr>
            <p:spPr bwMode="auto">
              <a:xfrm>
                <a:off x="2644" y="2812"/>
                <a:ext cx="230" cy="0"/>
              </a:xfrm>
              <a:prstGeom prst="line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矩形 30796"/>
              <p:cNvSpPr>
                <a:spLocks noChangeArrowheads="1"/>
              </p:cNvSpPr>
              <p:nvPr/>
            </p:nvSpPr>
            <p:spPr bwMode="auto">
              <a:xfrm>
                <a:off x="1477" y="3058"/>
                <a:ext cx="73" cy="130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/>
              </a:gradFill>
              <a:ln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grpSp>
            <p:nvGrpSpPr>
              <p:cNvPr id="41" name="组合 30797"/>
              <p:cNvGrpSpPr/>
              <p:nvPr/>
            </p:nvGrpSpPr>
            <p:grpSpPr bwMode="auto">
              <a:xfrm>
                <a:off x="2529" y="770"/>
                <a:ext cx="586" cy="390"/>
                <a:chOff x="6087" y="1596"/>
                <a:chExt cx="918" cy="612"/>
              </a:xfrm>
            </p:grpSpPr>
            <p:sp>
              <p:nvSpPr>
                <p:cNvPr id="43" name="流程图: 延期 30798"/>
                <p:cNvSpPr>
                  <a:spLocks noChangeArrowheads="1"/>
                </p:cNvSpPr>
                <p:nvPr/>
              </p:nvSpPr>
              <p:spPr bwMode="auto">
                <a:xfrm rot="780000" flipH="1">
                  <a:off x="6087" y="1679"/>
                  <a:ext cx="145" cy="121"/>
                </a:xfrm>
                <a:prstGeom prst="flowChartDelay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44" name="任意多边形 30799"/>
                <p:cNvSpPr/>
                <p:nvPr/>
              </p:nvSpPr>
              <p:spPr bwMode="auto">
                <a:xfrm>
                  <a:off x="6120" y="1765"/>
                  <a:ext cx="520" cy="277"/>
                </a:xfrm>
                <a:custGeom>
                  <a:avLst/>
                  <a:gdLst>
                    <a:gd name="T0" fmla="*/ 0 w 1440"/>
                    <a:gd name="T1" fmla="*/ 0 h 780"/>
                    <a:gd name="T2" fmla="*/ 180 w 1440"/>
                    <a:gd name="T3" fmla="*/ 156 h 780"/>
                    <a:gd name="T4" fmla="*/ 720 w 1440"/>
                    <a:gd name="T5" fmla="*/ 312 h 780"/>
                    <a:gd name="T6" fmla="*/ 1080 w 1440"/>
                    <a:gd name="T7" fmla="*/ 624 h 780"/>
                    <a:gd name="T8" fmla="*/ 1440 w 1440"/>
                    <a:gd name="T9" fmla="*/ 780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0" h="780">
                      <a:moveTo>
                        <a:pt x="0" y="0"/>
                      </a:moveTo>
                      <a:cubicBezTo>
                        <a:pt x="30" y="52"/>
                        <a:pt x="60" y="104"/>
                        <a:pt x="180" y="156"/>
                      </a:cubicBezTo>
                      <a:cubicBezTo>
                        <a:pt x="300" y="208"/>
                        <a:pt x="570" y="234"/>
                        <a:pt x="720" y="312"/>
                      </a:cubicBezTo>
                      <a:cubicBezTo>
                        <a:pt x="870" y="390"/>
                        <a:pt x="960" y="546"/>
                        <a:pt x="1080" y="624"/>
                      </a:cubicBezTo>
                      <a:cubicBezTo>
                        <a:pt x="1200" y="702"/>
                        <a:pt x="1380" y="754"/>
                        <a:pt x="1440" y="780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45" name="任意多边形 30800"/>
                <p:cNvSpPr/>
                <p:nvPr/>
              </p:nvSpPr>
              <p:spPr bwMode="auto">
                <a:xfrm>
                  <a:off x="6561" y="2023"/>
                  <a:ext cx="346" cy="185"/>
                </a:xfrm>
                <a:custGeom>
                  <a:avLst/>
                  <a:gdLst>
                    <a:gd name="T0" fmla="*/ 0 w 1080"/>
                    <a:gd name="T1" fmla="*/ 0 h 624"/>
                    <a:gd name="T2" fmla="*/ 180 w 1080"/>
                    <a:gd name="T3" fmla="*/ 156 h 624"/>
                    <a:gd name="T4" fmla="*/ 540 w 1080"/>
                    <a:gd name="T5" fmla="*/ 156 h 624"/>
                    <a:gd name="T6" fmla="*/ 900 w 1080"/>
                    <a:gd name="T7" fmla="*/ 312 h 624"/>
                    <a:gd name="T8" fmla="*/ 1080 w 1080"/>
                    <a:gd name="T9" fmla="*/ 624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0" h="624">
                      <a:moveTo>
                        <a:pt x="0" y="0"/>
                      </a:moveTo>
                      <a:cubicBezTo>
                        <a:pt x="45" y="65"/>
                        <a:pt x="90" y="130"/>
                        <a:pt x="180" y="156"/>
                      </a:cubicBezTo>
                      <a:cubicBezTo>
                        <a:pt x="270" y="182"/>
                        <a:pt x="420" y="130"/>
                        <a:pt x="540" y="156"/>
                      </a:cubicBezTo>
                      <a:cubicBezTo>
                        <a:pt x="660" y="182"/>
                        <a:pt x="810" y="234"/>
                        <a:pt x="900" y="312"/>
                      </a:cubicBezTo>
                      <a:cubicBezTo>
                        <a:pt x="990" y="390"/>
                        <a:pt x="1050" y="572"/>
                        <a:pt x="1080" y="624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46" name="任意多边形 30801"/>
                <p:cNvSpPr/>
                <p:nvPr/>
              </p:nvSpPr>
              <p:spPr bwMode="auto">
                <a:xfrm rot="21420000">
                  <a:off x="6150" y="1700"/>
                  <a:ext cx="364" cy="62"/>
                </a:xfrm>
                <a:custGeom>
                  <a:avLst/>
                  <a:gdLst>
                    <a:gd name="T0" fmla="*/ 0 w 900"/>
                    <a:gd name="T1" fmla="*/ 26 h 182"/>
                    <a:gd name="T2" fmla="*/ 360 w 900"/>
                    <a:gd name="T3" fmla="*/ 26 h 182"/>
                    <a:gd name="T4" fmla="*/ 900 w 900"/>
                    <a:gd name="T5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0" h="182">
                      <a:moveTo>
                        <a:pt x="0" y="26"/>
                      </a:moveTo>
                      <a:cubicBezTo>
                        <a:pt x="105" y="13"/>
                        <a:pt x="210" y="0"/>
                        <a:pt x="360" y="26"/>
                      </a:cubicBezTo>
                      <a:cubicBezTo>
                        <a:pt x="510" y="52"/>
                        <a:pt x="810" y="156"/>
                        <a:pt x="900" y="182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47" name="任意多边形 30802"/>
                <p:cNvSpPr/>
                <p:nvPr/>
              </p:nvSpPr>
              <p:spPr bwMode="auto">
                <a:xfrm>
                  <a:off x="6256" y="1596"/>
                  <a:ext cx="749" cy="234"/>
                </a:xfrm>
                <a:custGeom>
                  <a:avLst/>
                  <a:gdLst>
                    <a:gd name="T0" fmla="*/ 0 w 5640"/>
                    <a:gd name="T1" fmla="*/ 780 h 1924"/>
                    <a:gd name="T2" fmla="*/ 1260 w 5640"/>
                    <a:gd name="T3" fmla="*/ 156 h 1924"/>
                    <a:gd name="T4" fmla="*/ 2340 w 5640"/>
                    <a:gd name="T5" fmla="*/ 156 h 1924"/>
                    <a:gd name="T6" fmla="*/ 3780 w 5640"/>
                    <a:gd name="T7" fmla="*/ 0 h 1924"/>
                    <a:gd name="T8" fmla="*/ 4320 w 5640"/>
                    <a:gd name="T9" fmla="*/ 156 h 1924"/>
                    <a:gd name="T10" fmla="*/ 4680 w 5640"/>
                    <a:gd name="T11" fmla="*/ 624 h 1924"/>
                    <a:gd name="T12" fmla="*/ 4860 w 5640"/>
                    <a:gd name="T13" fmla="*/ 780 h 1924"/>
                    <a:gd name="T14" fmla="*/ 5220 w 5640"/>
                    <a:gd name="T15" fmla="*/ 1404 h 1924"/>
                    <a:gd name="T16" fmla="*/ 5580 w 5640"/>
                    <a:gd name="T17" fmla="*/ 1872 h 1924"/>
                    <a:gd name="T18" fmla="*/ 5580 w 5640"/>
                    <a:gd name="T19" fmla="*/ 1716 h 1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40" h="1924">
                      <a:moveTo>
                        <a:pt x="0" y="780"/>
                      </a:moveTo>
                      <a:cubicBezTo>
                        <a:pt x="435" y="520"/>
                        <a:pt x="870" y="260"/>
                        <a:pt x="1260" y="156"/>
                      </a:cubicBezTo>
                      <a:cubicBezTo>
                        <a:pt x="1650" y="52"/>
                        <a:pt x="1920" y="182"/>
                        <a:pt x="2340" y="156"/>
                      </a:cubicBezTo>
                      <a:cubicBezTo>
                        <a:pt x="2760" y="130"/>
                        <a:pt x="3450" y="0"/>
                        <a:pt x="3780" y="0"/>
                      </a:cubicBezTo>
                      <a:cubicBezTo>
                        <a:pt x="4110" y="0"/>
                        <a:pt x="4170" y="52"/>
                        <a:pt x="4320" y="156"/>
                      </a:cubicBezTo>
                      <a:cubicBezTo>
                        <a:pt x="4470" y="260"/>
                        <a:pt x="4590" y="520"/>
                        <a:pt x="4680" y="624"/>
                      </a:cubicBezTo>
                      <a:cubicBezTo>
                        <a:pt x="4770" y="728"/>
                        <a:pt x="4770" y="650"/>
                        <a:pt x="4860" y="780"/>
                      </a:cubicBezTo>
                      <a:cubicBezTo>
                        <a:pt x="4950" y="910"/>
                        <a:pt x="5100" y="1222"/>
                        <a:pt x="5220" y="1404"/>
                      </a:cubicBezTo>
                      <a:cubicBezTo>
                        <a:pt x="5340" y="1586"/>
                        <a:pt x="5520" y="1820"/>
                        <a:pt x="5580" y="1872"/>
                      </a:cubicBezTo>
                      <a:cubicBezTo>
                        <a:pt x="5640" y="1924"/>
                        <a:pt x="5580" y="1742"/>
                        <a:pt x="5580" y="1716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48" name="任意多边形 30803"/>
                <p:cNvSpPr/>
                <p:nvPr/>
              </p:nvSpPr>
              <p:spPr bwMode="auto">
                <a:xfrm rot="20280000">
                  <a:off x="6477" y="1718"/>
                  <a:ext cx="152" cy="64"/>
                </a:xfrm>
                <a:custGeom>
                  <a:avLst/>
                  <a:gdLst>
                    <a:gd name="T0" fmla="*/ 0 w 720"/>
                    <a:gd name="T1" fmla="*/ 0 h 182"/>
                    <a:gd name="T2" fmla="*/ 360 w 720"/>
                    <a:gd name="T3" fmla="*/ 156 h 182"/>
                    <a:gd name="T4" fmla="*/ 720 w 720"/>
                    <a:gd name="T5" fmla="*/ 156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182">
                      <a:moveTo>
                        <a:pt x="0" y="0"/>
                      </a:moveTo>
                      <a:cubicBezTo>
                        <a:pt x="120" y="65"/>
                        <a:pt x="240" y="130"/>
                        <a:pt x="360" y="156"/>
                      </a:cubicBezTo>
                      <a:cubicBezTo>
                        <a:pt x="480" y="182"/>
                        <a:pt x="600" y="169"/>
                        <a:pt x="720" y="156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49" name="任意多边形 30804"/>
                <p:cNvSpPr/>
                <p:nvPr/>
              </p:nvSpPr>
              <p:spPr bwMode="auto">
                <a:xfrm rot="3360000" flipV="1">
                  <a:off x="6533" y="1688"/>
                  <a:ext cx="103" cy="42"/>
                </a:xfrm>
                <a:custGeom>
                  <a:avLst/>
                  <a:gdLst>
                    <a:gd name="T0" fmla="*/ 0 w 43168"/>
                    <a:gd name="T1" fmla="*/ 20417 h 21600"/>
                    <a:gd name="T2" fmla="*/ 21568 w 43168"/>
                    <a:gd name="T3" fmla="*/ 0 h 21600"/>
                    <a:gd name="T4" fmla="*/ 43168 w 43168"/>
                    <a:gd name="T5" fmla="*/ 21600 h 21600"/>
                    <a:gd name="T6" fmla="*/ 0 w 43168"/>
                    <a:gd name="T7" fmla="*/ 20417 h 21600"/>
                    <a:gd name="T8" fmla="*/ 21568 w 43168"/>
                    <a:gd name="T9" fmla="*/ 0 h 21600"/>
                    <a:gd name="T10" fmla="*/ 43168 w 43168"/>
                    <a:gd name="T11" fmla="*/ 21600 h 21600"/>
                    <a:gd name="T12" fmla="*/ 21568 w 43168"/>
                    <a:gd name="T13" fmla="*/ 21600 h 21600"/>
                    <a:gd name="T14" fmla="*/ 0 w 43168"/>
                    <a:gd name="T15" fmla="*/ 2041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168" h="21600" fill="none">
                      <a:moveTo>
                        <a:pt x="0" y="20417"/>
                      </a:moveTo>
                      <a:cubicBezTo>
                        <a:pt x="617" y="9035"/>
                        <a:pt x="10037" y="0"/>
                        <a:pt x="21568" y="0"/>
                      </a:cubicBezTo>
                      <a:cubicBezTo>
                        <a:pt x="33497" y="0"/>
                        <a:pt x="43168" y="9671"/>
                        <a:pt x="43168" y="21600"/>
                      </a:cubicBezTo>
                    </a:path>
                    <a:path w="43168" h="21600" stroke="0">
                      <a:moveTo>
                        <a:pt x="0" y="20417"/>
                      </a:moveTo>
                      <a:cubicBezTo>
                        <a:pt x="617" y="9035"/>
                        <a:pt x="10037" y="0"/>
                        <a:pt x="21568" y="0"/>
                      </a:cubicBezTo>
                      <a:cubicBezTo>
                        <a:pt x="33497" y="0"/>
                        <a:pt x="43168" y="9671"/>
                        <a:pt x="43168" y="21600"/>
                      </a:cubicBezTo>
                      <a:lnTo>
                        <a:pt x="21568" y="21600"/>
                      </a:lnTo>
                      <a:lnTo>
                        <a:pt x="0" y="20417"/>
                      </a:lnTo>
                      <a:close/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50" name="任意多边形 30805"/>
                <p:cNvSpPr/>
                <p:nvPr/>
              </p:nvSpPr>
              <p:spPr bwMode="auto">
                <a:xfrm rot="21480000" flipV="1">
                  <a:off x="6440" y="1710"/>
                  <a:ext cx="137" cy="23"/>
                </a:xfrm>
                <a:custGeom>
                  <a:avLst/>
                  <a:gdLst>
                    <a:gd name="T0" fmla="*/ 0 w 43168"/>
                    <a:gd name="T1" fmla="*/ 20417 h 21600"/>
                    <a:gd name="T2" fmla="*/ 21568 w 43168"/>
                    <a:gd name="T3" fmla="*/ 0 h 21600"/>
                    <a:gd name="T4" fmla="*/ 43168 w 43168"/>
                    <a:gd name="T5" fmla="*/ 21600 h 21600"/>
                    <a:gd name="T6" fmla="*/ 0 w 43168"/>
                    <a:gd name="T7" fmla="*/ 20417 h 21600"/>
                    <a:gd name="T8" fmla="*/ 21568 w 43168"/>
                    <a:gd name="T9" fmla="*/ 0 h 21600"/>
                    <a:gd name="T10" fmla="*/ 43168 w 43168"/>
                    <a:gd name="T11" fmla="*/ 21600 h 21600"/>
                    <a:gd name="T12" fmla="*/ 21568 w 43168"/>
                    <a:gd name="T13" fmla="*/ 21600 h 21600"/>
                    <a:gd name="T14" fmla="*/ 0 w 43168"/>
                    <a:gd name="T15" fmla="*/ 2041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168" h="21600" fill="none">
                      <a:moveTo>
                        <a:pt x="0" y="20417"/>
                      </a:moveTo>
                      <a:cubicBezTo>
                        <a:pt x="617" y="9035"/>
                        <a:pt x="10037" y="0"/>
                        <a:pt x="21568" y="0"/>
                      </a:cubicBezTo>
                      <a:cubicBezTo>
                        <a:pt x="33497" y="0"/>
                        <a:pt x="43168" y="9671"/>
                        <a:pt x="43168" y="21600"/>
                      </a:cubicBezTo>
                    </a:path>
                    <a:path w="43168" h="21600" stroke="0">
                      <a:moveTo>
                        <a:pt x="0" y="20417"/>
                      </a:moveTo>
                      <a:cubicBezTo>
                        <a:pt x="617" y="9035"/>
                        <a:pt x="10037" y="0"/>
                        <a:pt x="21568" y="0"/>
                      </a:cubicBezTo>
                      <a:cubicBezTo>
                        <a:pt x="33497" y="0"/>
                        <a:pt x="43168" y="9671"/>
                        <a:pt x="43168" y="21600"/>
                      </a:cubicBezTo>
                      <a:lnTo>
                        <a:pt x="21568" y="21600"/>
                      </a:lnTo>
                      <a:lnTo>
                        <a:pt x="0" y="20417"/>
                      </a:lnTo>
                      <a:close/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51" name="矩形 30806"/>
                <p:cNvSpPr>
                  <a:spLocks noChangeArrowheads="1"/>
                </p:cNvSpPr>
                <p:nvPr/>
              </p:nvSpPr>
              <p:spPr bwMode="auto">
                <a:xfrm>
                  <a:off x="6477" y="1649"/>
                  <a:ext cx="148" cy="56"/>
                </a:xfrm>
                <a:prstGeom prst="rect">
                  <a:avLst/>
                </a:prstGeom>
                <a:solidFill>
                  <a:srgbClr val="FFFFFF"/>
                </a:solidFill>
                <a:ln w="9525" cap="flat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52" name="任意多边形 30807"/>
                <p:cNvSpPr/>
                <p:nvPr/>
              </p:nvSpPr>
              <p:spPr bwMode="auto">
                <a:xfrm>
                  <a:off x="6217" y="1812"/>
                  <a:ext cx="126" cy="95"/>
                </a:xfrm>
                <a:custGeom>
                  <a:avLst/>
                  <a:gdLst>
                    <a:gd name="T0" fmla="*/ 210 w 390"/>
                    <a:gd name="T1" fmla="*/ 0 h 338"/>
                    <a:gd name="T2" fmla="*/ 30 w 390"/>
                    <a:gd name="T3" fmla="*/ 156 h 338"/>
                    <a:gd name="T4" fmla="*/ 30 w 390"/>
                    <a:gd name="T5" fmla="*/ 312 h 338"/>
                    <a:gd name="T6" fmla="*/ 210 w 390"/>
                    <a:gd name="T7" fmla="*/ 312 h 338"/>
                    <a:gd name="T8" fmla="*/ 390 w 390"/>
                    <a:gd name="T9" fmla="*/ 15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338">
                      <a:moveTo>
                        <a:pt x="210" y="0"/>
                      </a:moveTo>
                      <a:cubicBezTo>
                        <a:pt x="135" y="52"/>
                        <a:pt x="60" y="104"/>
                        <a:pt x="30" y="156"/>
                      </a:cubicBezTo>
                      <a:cubicBezTo>
                        <a:pt x="0" y="208"/>
                        <a:pt x="0" y="286"/>
                        <a:pt x="30" y="312"/>
                      </a:cubicBezTo>
                      <a:cubicBezTo>
                        <a:pt x="60" y="338"/>
                        <a:pt x="150" y="338"/>
                        <a:pt x="210" y="312"/>
                      </a:cubicBezTo>
                      <a:cubicBezTo>
                        <a:pt x="270" y="286"/>
                        <a:pt x="360" y="182"/>
                        <a:pt x="390" y="156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53" name="任意多边形 30808"/>
                <p:cNvSpPr/>
                <p:nvPr/>
              </p:nvSpPr>
              <p:spPr bwMode="auto">
                <a:xfrm>
                  <a:off x="6285" y="1855"/>
                  <a:ext cx="126" cy="94"/>
                </a:xfrm>
                <a:custGeom>
                  <a:avLst/>
                  <a:gdLst>
                    <a:gd name="T0" fmla="*/ 210 w 390"/>
                    <a:gd name="T1" fmla="*/ 0 h 338"/>
                    <a:gd name="T2" fmla="*/ 30 w 390"/>
                    <a:gd name="T3" fmla="*/ 156 h 338"/>
                    <a:gd name="T4" fmla="*/ 30 w 390"/>
                    <a:gd name="T5" fmla="*/ 312 h 338"/>
                    <a:gd name="T6" fmla="*/ 210 w 390"/>
                    <a:gd name="T7" fmla="*/ 312 h 338"/>
                    <a:gd name="T8" fmla="*/ 390 w 390"/>
                    <a:gd name="T9" fmla="*/ 15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338">
                      <a:moveTo>
                        <a:pt x="210" y="0"/>
                      </a:moveTo>
                      <a:cubicBezTo>
                        <a:pt x="135" y="52"/>
                        <a:pt x="60" y="104"/>
                        <a:pt x="30" y="156"/>
                      </a:cubicBezTo>
                      <a:cubicBezTo>
                        <a:pt x="0" y="208"/>
                        <a:pt x="0" y="286"/>
                        <a:pt x="30" y="312"/>
                      </a:cubicBezTo>
                      <a:cubicBezTo>
                        <a:pt x="60" y="338"/>
                        <a:pt x="150" y="338"/>
                        <a:pt x="210" y="312"/>
                      </a:cubicBezTo>
                      <a:cubicBezTo>
                        <a:pt x="270" y="286"/>
                        <a:pt x="360" y="182"/>
                        <a:pt x="390" y="156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54" name="任意多边形 30809"/>
                <p:cNvSpPr/>
                <p:nvPr/>
              </p:nvSpPr>
              <p:spPr bwMode="auto">
                <a:xfrm>
                  <a:off x="6380" y="1905"/>
                  <a:ext cx="96" cy="72"/>
                </a:xfrm>
                <a:custGeom>
                  <a:avLst/>
                  <a:gdLst>
                    <a:gd name="T0" fmla="*/ 210 w 390"/>
                    <a:gd name="T1" fmla="*/ 0 h 338"/>
                    <a:gd name="T2" fmla="*/ 30 w 390"/>
                    <a:gd name="T3" fmla="*/ 156 h 338"/>
                    <a:gd name="T4" fmla="*/ 30 w 390"/>
                    <a:gd name="T5" fmla="*/ 312 h 338"/>
                    <a:gd name="T6" fmla="*/ 210 w 390"/>
                    <a:gd name="T7" fmla="*/ 312 h 338"/>
                    <a:gd name="T8" fmla="*/ 390 w 390"/>
                    <a:gd name="T9" fmla="*/ 15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338">
                      <a:moveTo>
                        <a:pt x="210" y="0"/>
                      </a:moveTo>
                      <a:cubicBezTo>
                        <a:pt x="135" y="52"/>
                        <a:pt x="60" y="104"/>
                        <a:pt x="30" y="156"/>
                      </a:cubicBezTo>
                      <a:cubicBezTo>
                        <a:pt x="0" y="208"/>
                        <a:pt x="0" y="286"/>
                        <a:pt x="30" y="312"/>
                      </a:cubicBezTo>
                      <a:cubicBezTo>
                        <a:pt x="60" y="338"/>
                        <a:pt x="150" y="338"/>
                        <a:pt x="210" y="312"/>
                      </a:cubicBezTo>
                      <a:cubicBezTo>
                        <a:pt x="270" y="286"/>
                        <a:pt x="360" y="182"/>
                        <a:pt x="390" y="156"/>
                      </a:cubicBezTo>
                    </a:path>
                  </a:pathLst>
                </a:custGeom>
                <a:noFill/>
                <a:ln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zh-CN"/>
                </a:p>
              </p:txBody>
            </p:sp>
            <p:sp>
              <p:nvSpPr>
                <p:cNvPr id="55" name="矩形 30810"/>
                <p:cNvSpPr>
                  <a:spLocks noChangeArrowheads="1"/>
                </p:cNvSpPr>
                <p:nvPr/>
              </p:nvSpPr>
              <p:spPr bwMode="auto">
                <a:xfrm>
                  <a:off x="6259" y="1766"/>
                  <a:ext cx="74" cy="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  <p:sp>
              <p:nvSpPr>
                <p:cNvPr id="56" name="流程图: 延期 30811"/>
                <p:cNvSpPr>
                  <a:spLocks noChangeArrowheads="1"/>
                </p:cNvSpPr>
                <p:nvPr/>
              </p:nvSpPr>
              <p:spPr bwMode="auto">
                <a:xfrm rot="780000" flipH="1">
                  <a:off x="6123" y="1715"/>
                  <a:ext cx="111" cy="93"/>
                </a:xfrm>
                <a:prstGeom prst="flowChartDelay">
                  <a:avLst/>
                </a:prstGeom>
                <a:solidFill>
                  <a:srgbClr val="FFFFFF"/>
                </a:solidFill>
                <a:ln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/>
                </a:p>
              </p:txBody>
            </p:sp>
          </p:grpSp>
          <p:sp>
            <p:nvSpPr>
              <p:cNvPr id="42" name="直接连接符 30812"/>
              <p:cNvSpPr>
                <a:spLocks noChangeShapeType="1"/>
              </p:cNvSpPr>
              <p:nvPr/>
            </p:nvSpPr>
            <p:spPr bwMode="auto">
              <a:xfrm flipH="1">
                <a:off x="2558" y="780"/>
                <a:ext cx="0" cy="99"/>
              </a:xfrm>
              <a:prstGeom prst="line">
                <a:avLst/>
              </a:prstGeom>
              <a:noFill/>
              <a:ln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9" name="文本框 30813"/>
            <p:cNvSpPr>
              <a:spLocks noChangeArrowheads="1"/>
            </p:cNvSpPr>
            <p:nvPr/>
          </p:nvSpPr>
          <p:spPr bwMode="auto">
            <a:xfrm>
              <a:off x="2203877" y="3179333"/>
              <a:ext cx="1391534" cy="377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ea typeface="黑体" panose="02010609060101010101" pitchFamily="49" charset="-122"/>
                </a:rPr>
                <a:t>实验装置</a:t>
              </a:r>
              <a:endParaRPr lang="zh-CN" altLang="en-US" sz="2800" b="1" dirty="0">
                <a:ea typeface="黑体" panose="02010609060101010101" pitchFamily="49" charset="-122"/>
              </a:endParaRPr>
            </a:p>
          </p:txBody>
        </p:sp>
        <p:grpSp>
          <p:nvGrpSpPr>
            <p:cNvPr id="100" name="组合 30814"/>
            <p:cNvGrpSpPr/>
            <p:nvPr/>
          </p:nvGrpSpPr>
          <p:grpSpPr bwMode="auto">
            <a:xfrm rot="5400000">
              <a:off x="4925576" y="4894430"/>
              <a:ext cx="3113535" cy="311590"/>
              <a:chOff x="102" y="2387"/>
              <a:chExt cx="5556" cy="544"/>
            </a:xfrm>
          </p:grpSpPr>
          <p:sp>
            <p:nvSpPr>
              <p:cNvPr id="101" name="矩形 30815"/>
              <p:cNvSpPr>
                <a:spLocks noChangeArrowheads="1"/>
              </p:cNvSpPr>
              <p:nvPr/>
            </p:nvSpPr>
            <p:spPr bwMode="auto">
              <a:xfrm flipH="1">
                <a:off x="102" y="2387"/>
                <a:ext cx="5556" cy="544"/>
              </a:xfrm>
              <a:prstGeom prst="rect">
                <a:avLst/>
              </a:prstGeom>
              <a:noFill/>
              <a:ln w="2857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2" name="椭圆 30816"/>
              <p:cNvSpPr>
                <a:spLocks noChangeArrowheads="1"/>
              </p:cNvSpPr>
              <p:nvPr/>
            </p:nvSpPr>
            <p:spPr bwMode="auto">
              <a:xfrm>
                <a:off x="329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3" name="椭圆 30817"/>
              <p:cNvSpPr>
                <a:spLocks noChangeArrowheads="1"/>
              </p:cNvSpPr>
              <p:nvPr/>
            </p:nvSpPr>
            <p:spPr bwMode="auto">
              <a:xfrm>
                <a:off x="460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4" name="椭圆 30818"/>
              <p:cNvSpPr>
                <a:spLocks noChangeArrowheads="1"/>
              </p:cNvSpPr>
              <p:nvPr/>
            </p:nvSpPr>
            <p:spPr bwMode="auto">
              <a:xfrm>
                <a:off x="640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5" name="椭圆 30819"/>
              <p:cNvSpPr>
                <a:spLocks noChangeArrowheads="1"/>
              </p:cNvSpPr>
              <p:nvPr/>
            </p:nvSpPr>
            <p:spPr bwMode="auto">
              <a:xfrm>
                <a:off x="891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6" name="椭圆 30820"/>
              <p:cNvSpPr>
                <a:spLocks noChangeArrowheads="1"/>
              </p:cNvSpPr>
              <p:nvPr/>
            </p:nvSpPr>
            <p:spPr bwMode="auto">
              <a:xfrm>
                <a:off x="1294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7" name="椭圆 30821"/>
              <p:cNvSpPr>
                <a:spLocks noChangeArrowheads="1"/>
              </p:cNvSpPr>
              <p:nvPr/>
            </p:nvSpPr>
            <p:spPr bwMode="auto">
              <a:xfrm>
                <a:off x="1798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8" name="椭圆 30822"/>
              <p:cNvSpPr>
                <a:spLocks noChangeArrowheads="1"/>
              </p:cNvSpPr>
              <p:nvPr/>
            </p:nvSpPr>
            <p:spPr bwMode="auto">
              <a:xfrm>
                <a:off x="2331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09" name="椭圆 30823"/>
              <p:cNvSpPr>
                <a:spLocks noChangeArrowheads="1"/>
              </p:cNvSpPr>
              <p:nvPr/>
            </p:nvSpPr>
            <p:spPr bwMode="auto">
              <a:xfrm>
                <a:off x="2965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10" name="椭圆 30824"/>
              <p:cNvSpPr>
                <a:spLocks noChangeArrowheads="1"/>
              </p:cNvSpPr>
              <p:nvPr/>
            </p:nvSpPr>
            <p:spPr bwMode="auto">
              <a:xfrm>
                <a:off x="3600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11" name="椭圆 30825"/>
              <p:cNvSpPr>
                <a:spLocks noChangeArrowheads="1"/>
              </p:cNvSpPr>
              <p:nvPr/>
            </p:nvSpPr>
            <p:spPr bwMode="auto">
              <a:xfrm>
                <a:off x="4281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  <p:sp>
            <p:nvSpPr>
              <p:cNvPr id="112" name="椭圆 30826"/>
              <p:cNvSpPr>
                <a:spLocks noChangeArrowheads="1"/>
              </p:cNvSpPr>
              <p:nvPr/>
            </p:nvSpPr>
            <p:spPr bwMode="auto">
              <a:xfrm>
                <a:off x="5091" y="262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381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/>
              </a:p>
            </p:txBody>
          </p:sp>
        </p:grpSp>
        <p:sp>
          <p:nvSpPr>
            <p:cNvPr id="113" name="文本框 30827"/>
            <p:cNvSpPr>
              <a:spLocks noChangeArrowheads="1"/>
            </p:cNvSpPr>
            <p:nvPr/>
          </p:nvSpPr>
          <p:spPr bwMode="auto">
            <a:xfrm>
              <a:off x="5095611" y="3179333"/>
              <a:ext cx="1380365" cy="37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实验结果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069" y="42148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实验步骤：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842963" y="1200149"/>
            <a:ext cx="9158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宋体" panose="02010600030101010101" pitchFamily="2" charset="-122"/>
              </a:rPr>
              <a:t>把打点计时器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竖直固定在铁架台上</a:t>
            </a:r>
            <a:r>
              <a:rPr lang="zh-CN" altLang="en-US" sz="2400" b="1" dirty="0">
                <a:latin typeface="宋体" panose="02010600030101010101" pitchFamily="2" charset="-122"/>
              </a:rPr>
              <a:t>，纸带一端系着重物，另一端穿过计时器。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宋体" panose="02010600030101010101" pitchFamily="2" charset="-122"/>
              </a:rPr>
              <a:t>让重物靠近打点计时器，用手捏住纸带上端，启动打点计时器，松手后重物自由下落，计时器在纸带上留下一串小点，最后要关闭电源。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宋体" panose="02010600030101010101" pitchFamily="2" charset="-122"/>
              </a:rPr>
              <a:t>仿照前面对小车运动的研究，测量重物下落的加速度。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④</a:t>
            </a:r>
            <a:r>
              <a:rPr lang="zh-CN" altLang="en-US" sz="2400" b="1" dirty="0">
                <a:latin typeface="宋体" panose="02010600030101010101" pitchFamily="2" charset="-122"/>
              </a:rPr>
              <a:t>改变重物的质量，重复上面的实验。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2705"/>
          <p:cNvPicPr preferRelativeResize="0">
            <a:picLocks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0" y="966793"/>
            <a:ext cx="102489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对象 727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12700" imgH="12700" progId="Equation.3">
                  <p:embed/>
                </p:oleObj>
              </mc:Choice>
              <mc:Fallback>
                <p:oleObj name="" r:id="rId2" imgW="12700" imgH="12700" progId="Equation.3">
                  <p:embed/>
                  <p:pic>
                    <p:nvPicPr>
                      <p:cNvPr id="0" name="对象 72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73081"/>
          <p:cNvGrpSpPr/>
          <p:nvPr/>
        </p:nvGrpSpPr>
        <p:grpSpPr bwMode="auto">
          <a:xfrm>
            <a:off x="684213" y="2133600"/>
            <a:ext cx="7488237" cy="962025"/>
            <a:chOff x="431" y="1298"/>
            <a:chExt cx="4717" cy="606"/>
          </a:xfrm>
        </p:grpSpPr>
        <p:sp>
          <p:nvSpPr>
            <p:cNvPr id="7" name="文本框 72719"/>
            <p:cNvSpPr>
              <a:spLocks noChangeArrowheads="1"/>
            </p:cNvSpPr>
            <p:nvPr/>
          </p:nvSpPr>
          <p:spPr bwMode="auto">
            <a:xfrm>
              <a:off x="431" y="1298"/>
              <a:ext cx="1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AB=0.20cm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8" name="文本框 72720"/>
            <p:cNvSpPr>
              <a:spLocks noChangeArrowheads="1"/>
            </p:cNvSpPr>
            <p:nvPr/>
          </p:nvSpPr>
          <p:spPr bwMode="auto">
            <a:xfrm>
              <a:off x="2109" y="1298"/>
              <a:ext cx="1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BC=0.59cm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9" name="文本框 72721"/>
            <p:cNvSpPr>
              <a:spLocks noChangeArrowheads="1"/>
            </p:cNvSpPr>
            <p:nvPr/>
          </p:nvSpPr>
          <p:spPr bwMode="auto">
            <a:xfrm>
              <a:off x="3878" y="1298"/>
              <a:ext cx="12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CD=0.98cm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0" name="文本框 72722"/>
            <p:cNvSpPr>
              <a:spLocks noChangeArrowheads="1"/>
            </p:cNvSpPr>
            <p:nvPr/>
          </p:nvSpPr>
          <p:spPr bwMode="auto">
            <a:xfrm>
              <a:off x="431" y="1616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DE=1.37cm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1" name="文本框 72723"/>
            <p:cNvSpPr>
              <a:spLocks noChangeArrowheads="1"/>
            </p:cNvSpPr>
            <p:nvPr/>
          </p:nvSpPr>
          <p:spPr bwMode="auto">
            <a:xfrm>
              <a:off x="2109" y="1616"/>
              <a:ext cx="1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EF=1.76cm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2" name="文本框 72724"/>
            <p:cNvSpPr>
              <a:spLocks noChangeArrowheads="1"/>
            </p:cNvSpPr>
            <p:nvPr/>
          </p:nvSpPr>
          <p:spPr bwMode="auto">
            <a:xfrm>
              <a:off x="3878" y="1616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幼圆" panose="02010509060101010101" pitchFamily="49" charset="-122"/>
                </a:rPr>
                <a:t>FG=2.16cm</a:t>
              </a:r>
              <a:endParaRPr lang="en-US" altLang="zh-CN" sz="2400">
                <a:latin typeface="Times New Roman" panose="02020603050405020304" pitchFamily="18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3" name="文本框 72725"/>
          <p:cNvSpPr>
            <a:spLocks noChangeArrowheads="1"/>
          </p:cNvSpPr>
          <p:nvPr/>
        </p:nvSpPr>
        <p:spPr bwMode="auto">
          <a:xfrm>
            <a:off x="576263" y="461963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/>
              <a:t>数据分析：</a:t>
            </a:r>
            <a:endParaRPr lang="zh-CN" altLang="en-US" sz="2800" b="1" dirty="0"/>
          </a:p>
        </p:txBody>
      </p:sp>
      <p:graphicFrame>
        <p:nvGraphicFramePr>
          <p:cNvPr id="14" name="对象 72727"/>
          <p:cNvGraphicFramePr>
            <a:graphicFrameLocks noChangeAspect="1"/>
          </p:cNvGraphicFramePr>
          <p:nvPr/>
        </p:nvGraphicFramePr>
        <p:xfrm>
          <a:off x="611188" y="3284538"/>
          <a:ext cx="7159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4" imgW="8915400" imgH="7493000" progId="Equation.3">
                  <p:embed/>
                </p:oleObj>
              </mc:Choice>
              <mc:Fallback>
                <p:oleObj name="" r:id="rId4" imgW="8915400" imgH="7493000" progId="Equation.3">
                  <p:embed/>
                  <p:pic>
                    <p:nvPicPr>
                      <p:cNvPr id="0" name="对象 72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7159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73080"/>
          <p:cNvGrpSpPr/>
          <p:nvPr/>
        </p:nvGrpSpPr>
        <p:grpSpPr bwMode="auto">
          <a:xfrm>
            <a:off x="468313" y="4149725"/>
            <a:ext cx="2382837" cy="2382838"/>
            <a:chOff x="274" y="2659"/>
            <a:chExt cx="1501" cy="1501"/>
          </a:xfrm>
        </p:grpSpPr>
        <p:graphicFrame>
          <p:nvGraphicFramePr>
            <p:cNvPr id="16" name="对象 72729"/>
            <p:cNvGraphicFramePr>
              <a:graphicFrameLocks noChangeAspect="1"/>
            </p:cNvGraphicFramePr>
            <p:nvPr/>
          </p:nvGraphicFramePr>
          <p:xfrm>
            <a:off x="340" y="2659"/>
            <a:ext cx="1429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6" imgW="12026900" imgH="7086600" progId="Equation.3">
                    <p:embed/>
                  </p:oleObj>
                </mc:Choice>
                <mc:Fallback>
                  <p:oleObj name="" r:id="rId6" imgW="12026900" imgH="7086600" progId="Equation.3">
                    <p:embed/>
                    <p:pic>
                      <p:nvPicPr>
                        <p:cNvPr id="0" name="对象 727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2659"/>
                          <a:ext cx="1429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72730"/>
            <p:cNvGraphicFramePr>
              <a:graphicFrameLocks noChangeAspect="1"/>
            </p:cNvGraphicFramePr>
            <p:nvPr/>
          </p:nvGraphicFramePr>
          <p:xfrm>
            <a:off x="328" y="3067"/>
            <a:ext cx="1447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8" imgW="12484100" imgH="7493000" progId="Equation.3">
                    <p:embed/>
                  </p:oleObj>
                </mc:Choice>
                <mc:Fallback>
                  <p:oleObj name="" r:id="rId8" imgW="12484100" imgH="7493000" progId="Equation.3">
                    <p:embed/>
                    <p:pic>
                      <p:nvPicPr>
                        <p:cNvPr id="0" name="对象 727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" y="3067"/>
                          <a:ext cx="1447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72731"/>
            <p:cNvGraphicFramePr>
              <a:graphicFrameLocks noChangeAspect="1"/>
            </p:cNvGraphicFramePr>
            <p:nvPr/>
          </p:nvGraphicFramePr>
          <p:xfrm>
            <a:off x="274" y="3430"/>
            <a:ext cx="142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10" imgW="12471400" imgH="7493000" progId="Equation.3">
                    <p:embed/>
                  </p:oleObj>
                </mc:Choice>
                <mc:Fallback>
                  <p:oleObj name="" r:id="rId10" imgW="12471400" imgH="7493000" progId="Equation.3">
                    <p:embed/>
                    <p:pic>
                      <p:nvPicPr>
                        <p:cNvPr id="0" name="对象 727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" y="3430"/>
                          <a:ext cx="142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72732"/>
            <p:cNvGraphicFramePr>
              <a:graphicFrameLocks noChangeAspect="1"/>
            </p:cNvGraphicFramePr>
            <p:nvPr/>
          </p:nvGraphicFramePr>
          <p:xfrm>
            <a:off x="321" y="3838"/>
            <a:ext cx="133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12" imgW="10934700" imgH="7493000" progId="Equation.3">
                    <p:embed/>
                  </p:oleObj>
                </mc:Choice>
                <mc:Fallback>
                  <p:oleObj name="" r:id="rId12" imgW="10934700" imgH="7493000" progId="Equation.3">
                    <p:embed/>
                    <p:pic>
                      <p:nvPicPr>
                        <p:cNvPr id="0" name="对象 727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" y="3838"/>
                          <a:ext cx="1333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对象 73082"/>
          <p:cNvGraphicFramePr>
            <a:graphicFrameLocks noChangeAspect="1"/>
          </p:cNvGraphicFramePr>
          <p:nvPr/>
        </p:nvGraphicFramePr>
        <p:xfrm>
          <a:off x="1331913" y="3141663"/>
          <a:ext cx="5984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4" imgW="6464300" imgH="7213600" progId="Equation.3">
                  <p:embed/>
                </p:oleObj>
              </mc:Choice>
              <mc:Fallback>
                <p:oleObj name="" r:id="rId14" imgW="6464300" imgH="7213600" progId="Equation.3">
                  <p:embed/>
                  <p:pic>
                    <p:nvPicPr>
                      <p:cNvPr id="0" name="对象 730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41663"/>
                        <a:ext cx="5984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73083"/>
          <p:cNvSpPr>
            <a:spLocks noChangeArrowheads="1"/>
          </p:cNvSpPr>
          <p:nvPr/>
        </p:nvSpPr>
        <p:spPr bwMode="auto">
          <a:xfrm>
            <a:off x="531902" y="1692281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t=0</a:t>
            </a:r>
            <a:endParaRPr lang="en-US" altLang="zh-CN" sz="20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73084"/>
          <p:cNvSpPr>
            <a:spLocks noChangeArrowheads="1"/>
          </p:cNvSpPr>
          <p:nvPr/>
        </p:nvSpPr>
        <p:spPr bwMode="auto">
          <a:xfrm>
            <a:off x="1075760" y="1708150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rPr>
              <a:t>0.02s</a:t>
            </a:r>
            <a:endParaRPr lang="en-US" altLang="zh-CN" sz="20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grpSp>
        <p:nvGrpSpPr>
          <p:cNvPr id="23" name="组合 73095"/>
          <p:cNvGrpSpPr/>
          <p:nvPr/>
        </p:nvGrpSpPr>
        <p:grpSpPr bwMode="auto">
          <a:xfrm>
            <a:off x="1927512" y="1679580"/>
            <a:ext cx="8566658" cy="438151"/>
            <a:chOff x="1191" y="1058"/>
            <a:chExt cx="4184" cy="276"/>
          </a:xfrm>
        </p:grpSpPr>
        <p:sp>
          <p:nvSpPr>
            <p:cNvPr id="24" name="文本框 73085"/>
            <p:cNvSpPr>
              <a:spLocks noChangeArrowheads="1"/>
            </p:cNvSpPr>
            <p:nvPr/>
          </p:nvSpPr>
          <p:spPr bwMode="auto">
            <a:xfrm>
              <a:off x="1191" y="1084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0033CC"/>
                  </a:solidFill>
                  <a:latin typeface="宋体" panose="02010600030101010101" pitchFamily="2" charset="-122"/>
                </a:rPr>
                <a:t>0.04s</a:t>
              </a:r>
              <a:endPara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" name="文本框 73086"/>
            <p:cNvSpPr>
              <a:spLocks noChangeArrowheads="1"/>
            </p:cNvSpPr>
            <p:nvPr/>
          </p:nvSpPr>
          <p:spPr bwMode="auto">
            <a:xfrm>
              <a:off x="1780" y="1079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0033CC"/>
                  </a:solidFill>
                  <a:latin typeface="宋体" panose="02010600030101010101" pitchFamily="2" charset="-122"/>
                </a:rPr>
                <a:t>0.06s</a:t>
              </a:r>
              <a:endPara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" name="文本框 73087"/>
            <p:cNvSpPr>
              <a:spLocks noChangeArrowheads="1"/>
            </p:cNvSpPr>
            <p:nvPr/>
          </p:nvSpPr>
          <p:spPr bwMode="auto">
            <a:xfrm>
              <a:off x="2510" y="1064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0033CC"/>
                  </a:solidFill>
                  <a:latin typeface="宋体" panose="02010600030101010101" pitchFamily="2" charset="-122"/>
                </a:rPr>
                <a:t>0.08s</a:t>
              </a:r>
              <a:endPara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7" name="文本框 73088"/>
            <p:cNvSpPr>
              <a:spLocks noChangeArrowheads="1"/>
            </p:cNvSpPr>
            <p:nvPr/>
          </p:nvSpPr>
          <p:spPr bwMode="auto">
            <a:xfrm>
              <a:off x="3561" y="1058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0033CC"/>
                  </a:solidFill>
                  <a:latin typeface="宋体" panose="02010600030101010101" pitchFamily="2" charset="-122"/>
                </a:rPr>
                <a:t>0.10s</a:t>
              </a:r>
              <a:endPara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8" name="文本框 73089"/>
            <p:cNvSpPr>
              <a:spLocks noChangeArrowheads="1"/>
            </p:cNvSpPr>
            <p:nvPr/>
          </p:nvSpPr>
          <p:spPr bwMode="auto">
            <a:xfrm>
              <a:off x="4740" y="1071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0033CC"/>
                  </a:solidFill>
                  <a:latin typeface="宋体" panose="02010600030101010101" pitchFamily="2" charset="-122"/>
                </a:rPr>
                <a:t>1.20s</a:t>
              </a:r>
              <a:endParaRPr lang="en-US" altLang="zh-CN" sz="2000" b="1" dirty="0">
                <a:solidFill>
                  <a:srgbClr val="0033CC"/>
                </a:solidFill>
                <a:latin typeface="宋体" panose="02010600030101010101" pitchFamily="2" charset="-122"/>
              </a:endParaRPr>
            </a:p>
          </p:txBody>
        </p:sp>
      </p:grpSp>
      <p:graphicFrame>
        <p:nvGraphicFramePr>
          <p:cNvPr id="29" name="对象 73091"/>
          <p:cNvGraphicFramePr>
            <a:graphicFrameLocks noChangeAspect="1"/>
          </p:cNvGraphicFramePr>
          <p:nvPr/>
        </p:nvGraphicFramePr>
        <p:xfrm>
          <a:off x="1979613" y="3141663"/>
          <a:ext cx="17335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6" imgW="10325100" imgH="7835900" progId="Equation.3">
                  <p:embed/>
                </p:oleObj>
              </mc:Choice>
              <mc:Fallback>
                <p:oleObj name="" r:id="rId16" imgW="10325100" imgH="7835900" progId="Equation.3">
                  <p:embed/>
                  <p:pic>
                    <p:nvPicPr>
                      <p:cNvPr id="0" name="对象 730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141663"/>
                        <a:ext cx="17335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73092"/>
          <p:cNvGraphicFramePr>
            <a:graphicFrameLocks noChangeAspect="1"/>
          </p:cNvGraphicFramePr>
          <p:nvPr/>
        </p:nvGraphicFramePr>
        <p:xfrm>
          <a:off x="3779838" y="3141663"/>
          <a:ext cx="30765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8" imgW="12369800" imgH="7835900" progId="Equation.3">
                  <p:embed/>
                </p:oleObj>
              </mc:Choice>
              <mc:Fallback>
                <p:oleObj name="" r:id="rId18" imgW="12369800" imgH="7835900" progId="Equation.3">
                  <p:embed/>
                  <p:pic>
                    <p:nvPicPr>
                      <p:cNvPr id="0" name="对象 730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141663"/>
                        <a:ext cx="30765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73093"/>
          <p:cNvGraphicFramePr>
            <a:graphicFrameLocks noChangeAspect="1"/>
          </p:cNvGraphicFramePr>
          <p:nvPr/>
        </p:nvGraphicFramePr>
        <p:xfrm>
          <a:off x="6948488" y="3357563"/>
          <a:ext cx="18208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20" imgW="12827000" imgH="8115300" progId="Equation.3">
                  <p:embed/>
                </p:oleObj>
              </mc:Choice>
              <mc:Fallback>
                <p:oleObj name="" r:id="rId20" imgW="12827000" imgH="8115300" progId="Equation.3">
                  <p:embed/>
                  <p:pic>
                    <p:nvPicPr>
                      <p:cNvPr id="0" name="对象 73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357563"/>
                        <a:ext cx="18208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表格 73255"/>
          <p:cNvGraphicFramePr>
            <a:graphicFrameLocks noGrp="1"/>
          </p:cNvGraphicFramePr>
          <p:nvPr/>
        </p:nvGraphicFramePr>
        <p:xfrm>
          <a:off x="3541713" y="4648200"/>
          <a:ext cx="5041900" cy="1097100"/>
        </p:xfrm>
        <a:graphic>
          <a:graphicData uri="http://schemas.openxmlformats.org/drawingml/2006/table">
            <a:tbl>
              <a:tblPr/>
              <a:tblGrid>
                <a:gridCol w="1165225"/>
                <a:gridCol w="781050"/>
                <a:gridCol w="779462"/>
                <a:gridCol w="781050"/>
                <a:gridCol w="779463"/>
                <a:gridCol w="755650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速度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m/s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0.197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0.392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0.588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0.784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B9B57"/>
                        </a:buClr>
                        <a:buSzPct val="6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8B7396"/>
                        </a:buClr>
                        <a:buSzPct val="4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E89A5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0.980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8842" y="594002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/>
              <a:t>绘制</a:t>
            </a:r>
            <a:r>
              <a:rPr lang="en-US" altLang="zh-CN" sz="2800" b="1" dirty="0" smtClean="0"/>
              <a:t>v-t</a:t>
            </a:r>
            <a:r>
              <a:rPr lang="zh-CN" altLang="en-US" sz="2800" b="1" dirty="0" smtClean="0"/>
              <a:t>图像：</a:t>
            </a:r>
            <a:endParaRPr lang="zh-CN" altLang="en-US" sz="2800" b="1" dirty="0"/>
          </a:p>
        </p:txBody>
      </p:sp>
      <p:sp>
        <p:nvSpPr>
          <p:cNvPr id="5" name="椭圆 70685"/>
          <p:cNvSpPr>
            <a:spLocks noChangeArrowheads="1"/>
          </p:cNvSpPr>
          <p:nvPr/>
        </p:nvSpPr>
        <p:spPr bwMode="auto">
          <a:xfrm>
            <a:off x="2051050" y="5483225"/>
            <a:ext cx="71438" cy="71438"/>
          </a:xfrm>
          <a:prstGeom prst="ellipse">
            <a:avLst/>
          </a:prstGeom>
          <a:solidFill>
            <a:srgbClr val="477AB1"/>
          </a:soli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椭圆 70687"/>
          <p:cNvSpPr>
            <a:spLocks noChangeArrowheads="1"/>
          </p:cNvSpPr>
          <p:nvPr/>
        </p:nvSpPr>
        <p:spPr bwMode="auto">
          <a:xfrm>
            <a:off x="2914650" y="4691063"/>
            <a:ext cx="71438" cy="71437"/>
          </a:xfrm>
          <a:prstGeom prst="ellipse">
            <a:avLst/>
          </a:prstGeom>
          <a:solidFill>
            <a:srgbClr val="477AB1"/>
          </a:soli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7" name="组合 70747"/>
          <p:cNvGrpSpPr/>
          <p:nvPr/>
        </p:nvGrpSpPr>
        <p:grpSpPr bwMode="auto">
          <a:xfrm>
            <a:off x="1403350" y="2027238"/>
            <a:ext cx="431800" cy="3455987"/>
            <a:chOff x="884" y="1277"/>
            <a:chExt cx="272" cy="2177"/>
          </a:xfrm>
        </p:grpSpPr>
        <p:sp>
          <p:nvSpPr>
            <p:cNvPr id="8" name="直接连接符 70675"/>
            <p:cNvSpPr>
              <a:spLocks noChangeShapeType="1"/>
            </p:cNvSpPr>
            <p:nvPr/>
          </p:nvSpPr>
          <p:spPr bwMode="auto">
            <a:xfrm>
              <a:off x="884" y="3454"/>
              <a:ext cx="27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直接连接符 70676"/>
            <p:cNvSpPr>
              <a:spLocks noChangeShapeType="1"/>
            </p:cNvSpPr>
            <p:nvPr/>
          </p:nvSpPr>
          <p:spPr bwMode="auto">
            <a:xfrm>
              <a:off x="884" y="2910"/>
              <a:ext cx="27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直接连接符 70677"/>
            <p:cNvSpPr>
              <a:spLocks noChangeShapeType="1"/>
            </p:cNvSpPr>
            <p:nvPr/>
          </p:nvSpPr>
          <p:spPr bwMode="auto">
            <a:xfrm>
              <a:off x="884" y="2320"/>
              <a:ext cx="272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直接连接符 70678"/>
            <p:cNvSpPr>
              <a:spLocks noChangeShapeType="1"/>
            </p:cNvSpPr>
            <p:nvPr/>
          </p:nvSpPr>
          <p:spPr bwMode="auto">
            <a:xfrm>
              <a:off x="884" y="1776"/>
              <a:ext cx="227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直接连接符 70679"/>
            <p:cNvSpPr>
              <a:spLocks noChangeShapeType="1"/>
            </p:cNvSpPr>
            <p:nvPr/>
          </p:nvSpPr>
          <p:spPr bwMode="auto">
            <a:xfrm>
              <a:off x="884" y="1277"/>
              <a:ext cx="227" cy="0"/>
            </a:xfrm>
            <a:prstGeom prst="line">
              <a:avLst/>
            </a:prstGeom>
            <a:noFill/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70745"/>
          <p:cNvGrpSpPr/>
          <p:nvPr/>
        </p:nvGrpSpPr>
        <p:grpSpPr bwMode="auto">
          <a:xfrm>
            <a:off x="1547813" y="1595438"/>
            <a:ext cx="6624637" cy="4937125"/>
            <a:chOff x="975" y="1005"/>
            <a:chExt cx="4173" cy="3110"/>
          </a:xfrm>
        </p:grpSpPr>
        <p:sp>
          <p:nvSpPr>
            <p:cNvPr id="14" name="Text Box 19"/>
            <p:cNvSpPr>
              <a:spLocks noChangeArrowheads="1"/>
            </p:cNvSpPr>
            <p:nvPr/>
          </p:nvSpPr>
          <p:spPr bwMode="auto">
            <a:xfrm flipH="1">
              <a:off x="975" y="1005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FF0066"/>
                  </a:solidFill>
                </a:rPr>
                <a:t>v/ (m/s)</a:t>
              </a:r>
              <a:endParaRPr lang="en-US" altLang="zh-CN" b="1" dirty="0">
                <a:solidFill>
                  <a:srgbClr val="FF0066"/>
                </a:solidFill>
              </a:endParaRPr>
            </a:p>
          </p:txBody>
        </p:sp>
        <p:sp>
          <p:nvSpPr>
            <p:cNvPr id="15" name="Text Box 19"/>
            <p:cNvSpPr>
              <a:spLocks noChangeArrowheads="1"/>
            </p:cNvSpPr>
            <p:nvPr/>
          </p:nvSpPr>
          <p:spPr bwMode="auto">
            <a:xfrm flipH="1">
              <a:off x="4286" y="3884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t / s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</p:grpSp>
      <p:grpSp>
        <p:nvGrpSpPr>
          <p:cNvPr id="16" name="组合 70746"/>
          <p:cNvGrpSpPr/>
          <p:nvPr/>
        </p:nvGrpSpPr>
        <p:grpSpPr bwMode="auto">
          <a:xfrm>
            <a:off x="1547813" y="6419850"/>
            <a:ext cx="4822825" cy="366713"/>
            <a:chOff x="975" y="4044"/>
            <a:chExt cx="3038" cy="231"/>
          </a:xfrm>
        </p:grpSpPr>
        <p:sp>
          <p:nvSpPr>
            <p:cNvPr id="17" name="Text Box 19"/>
            <p:cNvSpPr>
              <a:spLocks noChangeArrowheads="1"/>
            </p:cNvSpPr>
            <p:nvPr/>
          </p:nvSpPr>
          <p:spPr bwMode="auto">
            <a:xfrm flipH="1">
              <a:off x="975" y="404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0.02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18" name="Text Box 19"/>
            <p:cNvSpPr>
              <a:spLocks noChangeArrowheads="1"/>
            </p:cNvSpPr>
            <p:nvPr/>
          </p:nvSpPr>
          <p:spPr bwMode="auto">
            <a:xfrm flipH="1">
              <a:off x="1474" y="404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0.04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19" name="Text Box 19"/>
            <p:cNvSpPr>
              <a:spLocks noChangeArrowheads="1"/>
            </p:cNvSpPr>
            <p:nvPr/>
          </p:nvSpPr>
          <p:spPr bwMode="auto">
            <a:xfrm flipH="1">
              <a:off x="2199" y="404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0.06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20" name="Text Box 19"/>
            <p:cNvSpPr>
              <a:spLocks noChangeArrowheads="1"/>
            </p:cNvSpPr>
            <p:nvPr/>
          </p:nvSpPr>
          <p:spPr bwMode="auto">
            <a:xfrm flipH="1">
              <a:off x="2744" y="404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0.08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21" name="Text Box 19"/>
            <p:cNvSpPr>
              <a:spLocks noChangeArrowheads="1"/>
            </p:cNvSpPr>
            <p:nvPr/>
          </p:nvSpPr>
          <p:spPr bwMode="auto">
            <a:xfrm flipH="1">
              <a:off x="3424" y="404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0.10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</p:grpSp>
      <p:grpSp>
        <p:nvGrpSpPr>
          <p:cNvPr id="22" name="组合 70744"/>
          <p:cNvGrpSpPr/>
          <p:nvPr/>
        </p:nvGrpSpPr>
        <p:grpSpPr bwMode="auto">
          <a:xfrm>
            <a:off x="1042988" y="1595438"/>
            <a:ext cx="5689600" cy="4975225"/>
            <a:chOff x="657" y="1005"/>
            <a:chExt cx="3584" cy="3134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 flipV="1">
              <a:off x="884" y="1005"/>
              <a:ext cx="0" cy="2948"/>
            </a:xfrm>
            <a:prstGeom prst="line">
              <a:avLst/>
            </a:prstGeom>
            <a:noFill/>
            <a:ln w="76200" cap="flat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19"/>
            <p:cNvSpPr>
              <a:spLocks noChangeArrowheads="1"/>
            </p:cNvSpPr>
            <p:nvPr/>
          </p:nvSpPr>
          <p:spPr bwMode="auto">
            <a:xfrm flipH="1">
              <a:off x="657" y="39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884" y="3953"/>
              <a:ext cx="3357" cy="0"/>
            </a:xfrm>
            <a:prstGeom prst="line">
              <a:avLst/>
            </a:prstGeom>
            <a:noFill/>
            <a:ln w="76200" cap="flat" algn="ctr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直接连接符 70664"/>
          <p:cNvSpPr>
            <a:spLocks noChangeShapeType="1"/>
          </p:cNvSpPr>
          <p:nvPr/>
        </p:nvSpPr>
        <p:spPr bwMode="auto">
          <a:xfrm flipH="1">
            <a:off x="2124075" y="6059488"/>
            <a:ext cx="0" cy="21748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直接连接符 70667"/>
          <p:cNvSpPr>
            <a:spLocks noChangeShapeType="1"/>
          </p:cNvSpPr>
          <p:nvPr/>
        </p:nvSpPr>
        <p:spPr bwMode="auto">
          <a:xfrm flipH="1">
            <a:off x="2987675" y="6059488"/>
            <a:ext cx="0" cy="21748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直接连接符 70672"/>
          <p:cNvSpPr>
            <a:spLocks noChangeShapeType="1"/>
          </p:cNvSpPr>
          <p:nvPr/>
        </p:nvSpPr>
        <p:spPr bwMode="auto">
          <a:xfrm flipH="1">
            <a:off x="3924300" y="6059488"/>
            <a:ext cx="0" cy="21748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直接连接符 70673"/>
          <p:cNvSpPr>
            <a:spLocks noChangeShapeType="1"/>
          </p:cNvSpPr>
          <p:nvPr/>
        </p:nvSpPr>
        <p:spPr bwMode="auto">
          <a:xfrm flipH="1">
            <a:off x="4859338" y="6059488"/>
            <a:ext cx="0" cy="21748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70674"/>
          <p:cNvSpPr>
            <a:spLocks noChangeShapeType="1"/>
          </p:cNvSpPr>
          <p:nvPr/>
        </p:nvSpPr>
        <p:spPr bwMode="auto">
          <a:xfrm flipH="1">
            <a:off x="5795963" y="6059488"/>
            <a:ext cx="0" cy="217487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70748"/>
          <p:cNvGrpSpPr/>
          <p:nvPr/>
        </p:nvGrpSpPr>
        <p:grpSpPr bwMode="auto">
          <a:xfrm>
            <a:off x="611188" y="1882775"/>
            <a:ext cx="935037" cy="3895725"/>
            <a:chOff x="385" y="1186"/>
            <a:chExt cx="589" cy="2454"/>
          </a:xfrm>
        </p:grpSpPr>
        <p:sp>
          <p:nvSpPr>
            <p:cNvPr id="32" name="Text Box 19"/>
            <p:cNvSpPr>
              <a:spLocks noChangeArrowheads="1"/>
            </p:cNvSpPr>
            <p:nvPr/>
          </p:nvSpPr>
          <p:spPr bwMode="auto">
            <a:xfrm flipH="1">
              <a:off x="385" y="3409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0. 2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33" name="Text Box 19"/>
            <p:cNvSpPr>
              <a:spLocks noChangeArrowheads="1"/>
            </p:cNvSpPr>
            <p:nvPr/>
          </p:nvSpPr>
          <p:spPr bwMode="auto">
            <a:xfrm flipH="1">
              <a:off x="385" y="286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0. 4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34" name="Text Box 19"/>
            <p:cNvSpPr>
              <a:spLocks noChangeArrowheads="1"/>
            </p:cNvSpPr>
            <p:nvPr/>
          </p:nvSpPr>
          <p:spPr bwMode="auto">
            <a:xfrm flipH="1">
              <a:off x="385" y="2229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0. 6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35" name="Text Box 19"/>
            <p:cNvSpPr>
              <a:spLocks noChangeArrowheads="1"/>
            </p:cNvSpPr>
            <p:nvPr/>
          </p:nvSpPr>
          <p:spPr bwMode="auto">
            <a:xfrm flipH="1">
              <a:off x="385" y="1685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0. 8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  <p:sp>
          <p:nvSpPr>
            <p:cNvPr id="36" name="Text Box 19"/>
            <p:cNvSpPr>
              <a:spLocks noChangeArrowheads="1"/>
            </p:cNvSpPr>
            <p:nvPr/>
          </p:nvSpPr>
          <p:spPr bwMode="auto">
            <a:xfrm flipH="1">
              <a:off x="385" y="1186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1. 0</a:t>
              </a:r>
              <a:endParaRPr lang="en-US" altLang="zh-CN" b="1">
                <a:solidFill>
                  <a:srgbClr val="FF0066"/>
                </a:solidFill>
              </a:endParaRPr>
            </a:p>
          </p:txBody>
        </p:sp>
      </p:grpSp>
      <p:grpSp>
        <p:nvGrpSpPr>
          <p:cNvPr id="37" name="组合 70749"/>
          <p:cNvGrpSpPr/>
          <p:nvPr/>
        </p:nvGrpSpPr>
        <p:grpSpPr bwMode="auto">
          <a:xfrm>
            <a:off x="3851275" y="2171700"/>
            <a:ext cx="1944688" cy="1654175"/>
            <a:chOff x="2426" y="1368"/>
            <a:chExt cx="1225" cy="1042"/>
          </a:xfrm>
        </p:grpSpPr>
        <p:sp>
          <p:nvSpPr>
            <p:cNvPr id="38" name="椭圆 70690"/>
            <p:cNvSpPr>
              <a:spLocks noChangeArrowheads="1"/>
            </p:cNvSpPr>
            <p:nvPr/>
          </p:nvSpPr>
          <p:spPr bwMode="auto">
            <a:xfrm>
              <a:off x="3606" y="1368"/>
              <a:ext cx="45" cy="45"/>
            </a:xfrm>
            <a:prstGeom prst="ellipse">
              <a:avLst/>
            </a:prstGeom>
            <a:solidFill>
              <a:srgbClr val="477AB1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B050"/>
                </a:solidFill>
              </a:endParaRPr>
            </a:p>
          </p:txBody>
        </p:sp>
        <p:sp>
          <p:nvSpPr>
            <p:cNvPr id="39" name="椭圆 70688"/>
            <p:cNvSpPr>
              <a:spLocks noChangeArrowheads="1"/>
            </p:cNvSpPr>
            <p:nvPr/>
          </p:nvSpPr>
          <p:spPr bwMode="auto">
            <a:xfrm>
              <a:off x="2426" y="2365"/>
              <a:ext cx="45" cy="45"/>
            </a:xfrm>
            <a:prstGeom prst="ellipse">
              <a:avLst/>
            </a:prstGeom>
            <a:solidFill>
              <a:srgbClr val="477AB1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B050"/>
                </a:solidFill>
              </a:endParaRPr>
            </a:p>
          </p:txBody>
        </p:sp>
        <p:sp>
          <p:nvSpPr>
            <p:cNvPr id="40" name="椭圆 70689"/>
            <p:cNvSpPr>
              <a:spLocks noChangeArrowheads="1"/>
            </p:cNvSpPr>
            <p:nvPr/>
          </p:nvSpPr>
          <p:spPr bwMode="auto">
            <a:xfrm>
              <a:off x="3016" y="1866"/>
              <a:ext cx="45" cy="45"/>
            </a:xfrm>
            <a:prstGeom prst="ellipse">
              <a:avLst/>
            </a:prstGeom>
            <a:solidFill>
              <a:srgbClr val="477AB1"/>
            </a:solidFill>
            <a:ln w="9525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41" name="对象 1"/>
          <p:cNvGraphicFramePr>
            <a:graphicFrameLocks noChangeAspect="1"/>
          </p:cNvGraphicFramePr>
          <p:nvPr/>
        </p:nvGraphicFramePr>
        <p:xfrm>
          <a:off x="6283325" y="2940051"/>
          <a:ext cx="45831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1" imgW="15646400" imgH="7835900" progId="Equation.KSEE3">
                  <p:embed/>
                </p:oleObj>
              </mc:Choice>
              <mc:Fallback>
                <p:oleObj name="" r:id="rId1" imgW="15646400" imgH="7835900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940051"/>
                        <a:ext cx="45831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接连接符 41"/>
          <p:cNvCxnSpPr>
            <a:stCxn id="25" idx="0"/>
          </p:cNvCxnSpPr>
          <p:nvPr/>
        </p:nvCxnSpPr>
        <p:spPr>
          <a:xfrm flipV="1">
            <a:off x="1403351" y="1778794"/>
            <a:ext cx="4679950" cy="449659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324165" y="3905251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V-t</a:t>
            </a:r>
            <a:r>
              <a:rPr lang="zh-CN" altLang="en-US" sz="2800" dirty="0" smtClean="0"/>
              <a:t>图像是一条直线</a:t>
            </a:r>
            <a:endParaRPr lang="zh-CN" altLang="en-US" sz="2800" dirty="0"/>
          </a:p>
        </p:txBody>
      </p:sp>
      <p:sp>
        <p:nvSpPr>
          <p:cNvPr id="44" name="文本框 43"/>
          <p:cNvSpPr txBox="1"/>
          <p:nvPr/>
        </p:nvSpPr>
        <p:spPr>
          <a:xfrm>
            <a:off x="7418394" y="4995724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匀加速直线运动</a:t>
            </a:r>
            <a:endParaRPr lang="en-US" altLang="zh-CN" sz="2800" dirty="0" smtClean="0"/>
          </a:p>
          <a:p>
            <a:r>
              <a:rPr lang="zh-CN" altLang="en-US" sz="2800" dirty="0" smtClean="0"/>
              <a:t>初速度为</a:t>
            </a:r>
            <a:r>
              <a:rPr lang="en-US" altLang="zh-CN" sz="2800" dirty="0" smtClean="0"/>
              <a:t>0</a:t>
            </a:r>
            <a:endParaRPr lang="zh-CN" altLang="en-US" sz="2800" dirty="0"/>
          </a:p>
        </p:txBody>
      </p:sp>
      <p:cxnSp>
        <p:nvCxnSpPr>
          <p:cNvPr id="45" name="直接箭头连接符 44"/>
          <p:cNvCxnSpPr>
            <a:endCxn id="44" idx="0"/>
          </p:cNvCxnSpPr>
          <p:nvPr/>
        </p:nvCxnSpPr>
        <p:spPr>
          <a:xfrm>
            <a:off x="8751094" y="4428471"/>
            <a:ext cx="16388" cy="567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练习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53110" y="1303020"/>
            <a:ext cx="88309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1">
                <a:ea typeface="宋体" panose="02010600030101010101" pitchFamily="2" charset="-122"/>
              </a:rPr>
              <a:t>  </a:t>
            </a:r>
            <a:r>
              <a:rPr lang="zh-CN" sz="2400" b="1">
                <a:ea typeface="宋体" panose="02010600030101010101" pitchFamily="2" charset="-122"/>
              </a:rPr>
              <a:t>如图所示，将电磁打点计时器固定在铁架台上，使重物带动纸带从静止开始自由下落，利用此装置可以研究自由落体运动，所需器材有电磁打点计时器（带导线）、纸带、复写纸、带铁夹的铁架台和带夹子的重物，此外还需的器材有</a:t>
            </a:r>
            <a:r>
              <a:rPr lang="zh-CN" sz="2400" b="1" u="sng">
                <a:ea typeface="宋体" panose="02010600030101010101" pitchFamily="2" charset="-122"/>
              </a:rPr>
              <a:t>　　　　</a:t>
            </a:r>
            <a:r>
              <a:rPr lang="zh-CN" sz="2400" b="1">
                <a:ea typeface="宋体" panose="02010600030101010101" pitchFamily="2" charset="-122"/>
              </a:rPr>
              <a:t>（填字母代号）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.   A. </a:t>
            </a:r>
            <a:r>
              <a:rPr lang="zh-CN" sz="2400" b="1">
                <a:ea typeface="宋体" panose="02010600030101010101" pitchFamily="2" charset="-122"/>
              </a:rPr>
              <a:t>直流低压电源、天平及砝码　</a:t>
            </a:r>
            <a:endParaRPr lang="zh-CN" sz="2400" b="1">
              <a:ea typeface="宋体" panose="02010600030101010101" pitchFamily="2" charset="-122"/>
            </a:endParaRPr>
          </a:p>
          <a:p>
            <a:pPr indent="266700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zh-CN" sz="2400" b="1">
                <a:ea typeface="宋体" panose="02010600030101010101" pitchFamily="2" charset="-122"/>
              </a:rPr>
              <a:t>直流低压电源、毫米刻度尺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   C. </a:t>
            </a:r>
            <a:r>
              <a:rPr lang="zh-CN" sz="2400" b="1">
                <a:ea typeface="宋体" panose="02010600030101010101" pitchFamily="2" charset="-122"/>
              </a:rPr>
              <a:t>交流低压电源、天平及砝码　</a:t>
            </a:r>
            <a:endParaRPr lang="zh-CN" sz="2400" b="1">
              <a:ea typeface="宋体" panose="02010600030101010101" pitchFamily="2" charset="-122"/>
            </a:endParaRPr>
          </a:p>
          <a:p>
            <a:pPr indent="266700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D. 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交流低压电源、毫米刻度尺</a:t>
            </a:r>
            <a:endParaRPr lang="zh-CN" altLang="en-US" sz="2400" b="1"/>
          </a:p>
        </p:txBody>
      </p:sp>
      <p:pic>
        <p:nvPicPr>
          <p:cNvPr id="1073743303" name="图片 1073743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3330" y="3100070"/>
            <a:ext cx="2950845" cy="317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302500" y="2387600"/>
            <a:ext cx="50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练习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17500" y="1324610"/>
            <a:ext cx="97256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1">
                <a:ea typeface="宋体" panose="02010600030101010101" pitchFamily="2" charset="-122"/>
              </a:rPr>
              <a:t>  打点计时器所用电源的频率为50 Hz，实验中得到一条点迹清晰的纸带，把一个点记作O，另选连续的4个点A、B、C、D作为测量点，每两个测量点之间有4个实际打出的点（未标出），如图所示，图中所标数据是各测量点到O点的距离（单位：mm），那么重物做</a:t>
            </a:r>
            <a:r>
              <a:rPr lang="en-US" altLang="zh-CN" sz="2400" b="1" u="sng">
                <a:ea typeface="宋体" panose="02010600030101010101" pitchFamily="2" charset="-122"/>
                <a:sym typeface="+mn-ea"/>
              </a:rPr>
              <a:t>　　           </a:t>
            </a:r>
            <a:r>
              <a:rPr lang="en-US" altLang="zh-CN" sz="2400" b="1">
                <a:ea typeface="宋体" panose="02010600030101010101" pitchFamily="2" charset="-122"/>
              </a:rPr>
              <a:t>运动，加速度为</a:t>
            </a:r>
            <a:r>
              <a:rPr lang="en-US" altLang="zh-CN" sz="2400" b="1" u="sng">
                <a:ea typeface="宋体" panose="02010600030101010101" pitchFamily="2" charset="-122"/>
              </a:rPr>
              <a:t>　　　　</a:t>
            </a:r>
            <a:r>
              <a:rPr lang="en-US" altLang="zh-CN" sz="2400" b="1">
                <a:ea typeface="宋体" panose="02010600030101010101" pitchFamily="2" charset="-122"/>
              </a:rPr>
              <a:t>.</a:t>
            </a:r>
            <a:endParaRPr lang="zh-CN" altLang="en-US" sz="2400" b="1"/>
          </a:p>
        </p:txBody>
      </p:sp>
      <p:sp>
        <p:nvSpPr>
          <p:cNvPr id="4" name="矩形 3"/>
          <p:cNvSpPr/>
          <p:nvPr/>
        </p:nvSpPr>
        <p:spPr>
          <a:xfrm>
            <a:off x="7140575" y="2386330"/>
            <a:ext cx="31172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匀变速直线</a:t>
            </a:r>
            <a:endParaRPr lang="zh-CN" altLang="en-US" sz="2800" b="1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12670" y="2763520"/>
          <a:ext cx="1372870" cy="49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58800" imgH="203200" progId="Equation.KSEE3">
                  <p:embed/>
                </p:oleObj>
              </mc:Choice>
              <mc:Fallback>
                <p:oleObj name="" r:id="rId1" imgW="5588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12670" y="2763520"/>
                        <a:ext cx="1372870" cy="499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3304" name="图片 1073743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10" y="3463925"/>
            <a:ext cx="5212080" cy="140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39470" y="5410200"/>
            <a:ext cx="94888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1">
                <a:ea typeface="宋体" panose="02010600030101010101" pitchFamily="2" charset="-122"/>
              </a:rPr>
              <a:t>改变重物的质量，重复上面的实验，归纳自由落体运动性质：___________________.</a:t>
            </a:r>
            <a:endParaRPr lang="en-US" altLang="zh-CN" sz="2400" b="1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545" y="57797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初速度为零的匀加速直线运动</a:t>
            </a:r>
            <a:endParaRPr lang="zh-CN" altLang="en-US" sz="2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自由落体运动的加速度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031206" y="1069181"/>
          <a:ext cx="7162800" cy="5383212"/>
        </p:xfrm>
        <a:graphic>
          <a:graphicData uri="http://schemas.openxmlformats.org/drawingml/2006/table">
            <a:tbl>
              <a:tblPr/>
              <a:tblGrid>
                <a:gridCol w="1905000"/>
                <a:gridCol w="1981200"/>
                <a:gridCol w="3276600"/>
              </a:tblGrid>
              <a:tr h="6400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 dirty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zh-CN" altLang="en-US" sz="3600" dirty="0">
                          <a:solidFill>
                            <a:srgbClr val="CC0000"/>
                          </a:solidFill>
                        </a:rPr>
                        <a:t>地 点</a:t>
                      </a:r>
                      <a:endParaRPr lang="zh-CN" altLang="en-US" sz="3600">
                        <a:solidFill>
                          <a:srgbClr val="CC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 dirty="0">
                          <a:solidFill>
                            <a:srgbClr val="CC0000"/>
                          </a:solidFill>
                        </a:rPr>
                        <a:t>  </a:t>
                      </a:r>
                      <a:r>
                        <a:rPr lang="zh-CN" altLang="en-US" sz="3600" dirty="0">
                          <a:solidFill>
                            <a:srgbClr val="CC0000"/>
                          </a:solidFill>
                        </a:rPr>
                        <a:t>纬 度</a:t>
                      </a:r>
                      <a:endParaRPr lang="zh-CN" altLang="en-US" sz="3600" dirty="0">
                        <a:solidFill>
                          <a:srgbClr val="CC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600" dirty="0">
                          <a:solidFill>
                            <a:srgbClr val="CC0000"/>
                          </a:solidFill>
                        </a:rPr>
                        <a:t>重力加速</a:t>
                      </a:r>
                      <a:r>
                        <a:rPr lang="en-US" altLang="zh-CN" sz="3600">
                          <a:solidFill>
                            <a:srgbClr val="CC0000"/>
                          </a:solidFill>
                        </a:rPr>
                        <a:t>(m·s</a:t>
                      </a:r>
                      <a:r>
                        <a:rPr lang="en-US" altLang="zh-CN" sz="3600" baseline="30000">
                          <a:solidFill>
                            <a:srgbClr val="CC0000"/>
                          </a:solidFill>
                        </a:rPr>
                        <a:t>-2</a:t>
                      </a:r>
                      <a:r>
                        <a:rPr lang="en-US" altLang="zh-CN" sz="3600">
                          <a:solidFill>
                            <a:srgbClr val="CC0000"/>
                          </a:solidFill>
                        </a:rPr>
                        <a:t>)</a:t>
                      </a:r>
                      <a:endParaRPr lang="zh-CN" altLang="en-US" sz="3600">
                        <a:solidFill>
                          <a:srgbClr val="CC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rgbClr val="CC00FF"/>
                          </a:solidFill>
                        </a:rPr>
                        <a:t>   </a:t>
                      </a:r>
                      <a:r>
                        <a:rPr lang="zh-CN" altLang="en-US" sz="2800" dirty="0">
                          <a:solidFill>
                            <a:srgbClr val="CC00FF"/>
                          </a:solidFill>
                        </a:rPr>
                        <a:t>赤道</a:t>
                      </a:r>
                      <a:endParaRPr lang="zh-CN" altLang="en-US" sz="280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rgbClr val="CC00FF"/>
                          </a:solidFill>
                        </a:rPr>
                        <a:t>     </a:t>
                      </a:r>
                      <a:r>
                        <a:rPr lang="en-US" altLang="zh-CN" sz="2800">
                          <a:solidFill>
                            <a:srgbClr val="CC00FF"/>
                          </a:solidFill>
                        </a:rPr>
                        <a:t>0°</a:t>
                      </a:r>
                      <a:endParaRPr lang="zh-CN" altLang="en-US" sz="280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rgbClr val="CC00FF"/>
                          </a:solidFill>
                        </a:rPr>
                        <a:t>        </a:t>
                      </a:r>
                      <a:r>
                        <a:rPr lang="en-US" altLang="zh-CN" sz="2800">
                          <a:solidFill>
                            <a:srgbClr val="CC00FF"/>
                          </a:solidFill>
                        </a:rPr>
                        <a:t>9.780</a:t>
                      </a:r>
                      <a:endParaRPr lang="zh-CN" altLang="en-US" sz="280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广州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23°06′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9.788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武汉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30°33′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9.794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上海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31°12′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9.794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东京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35°43′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9.798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北京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39°56′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9.801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</a:t>
                      </a:r>
                      <a:r>
                        <a:rPr lang="zh-CN" altLang="en-US" sz="2800" dirty="0"/>
                        <a:t>纽约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40°40′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9.803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</a:t>
                      </a:r>
                      <a:r>
                        <a:rPr lang="zh-CN" altLang="en-US" sz="2800" dirty="0"/>
                        <a:t>莫斯科</a:t>
                      </a:r>
                      <a:endParaRPr lang="zh-CN" altLang="en-US" sz="2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/>
                        <a:t>55°45′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/>
                        <a:t>        </a:t>
                      </a:r>
                      <a:r>
                        <a:rPr lang="en-US" altLang="zh-CN" sz="2800"/>
                        <a:t>9.816 </a:t>
                      </a:r>
                      <a:endParaRPr lang="zh-CN" altLang="en-US" sz="2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rgbClr val="CC00FF"/>
                          </a:solidFill>
                        </a:rPr>
                        <a:t>   </a:t>
                      </a:r>
                      <a:r>
                        <a:rPr lang="zh-CN" altLang="en-US" sz="2800" dirty="0">
                          <a:solidFill>
                            <a:srgbClr val="CC00FF"/>
                          </a:solidFill>
                        </a:rPr>
                        <a:t>北极</a:t>
                      </a:r>
                      <a:endParaRPr lang="zh-CN" altLang="en-US" sz="280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solidFill>
                            <a:srgbClr val="CC00FF"/>
                          </a:solidFill>
                        </a:rPr>
                        <a:t>90°</a:t>
                      </a:r>
                      <a:endParaRPr lang="zh-CN" altLang="en-US" sz="280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Char char="¡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>
                          <a:solidFill>
                            <a:srgbClr val="CC00FF"/>
                          </a:solidFill>
                        </a:rPr>
                        <a:t>        9.832</a:t>
                      </a:r>
                      <a:endParaRPr lang="zh-CN" altLang="en-US" sz="28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自由落体运动的加速度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8034" y="1123147"/>
            <a:ext cx="8389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zh-CN" altLang="en-US" sz="2800" b="1" dirty="0"/>
              <a:t>同一地点一切物体在自由落体中的加速度都</a:t>
            </a:r>
            <a:r>
              <a:rPr lang="zh-CN" altLang="en-US" sz="2800" b="1" dirty="0">
                <a:solidFill>
                  <a:srgbClr val="CC0000"/>
                </a:solidFill>
              </a:rPr>
              <a:t>相同</a:t>
            </a:r>
            <a:r>
              <a:rPr lang="zh-CN" altLang="en-US" sz="2800" b="1" dirty="0"/>
              <a:t>，这个加速度叫做</a:t>
            </a:r>
            <a:r>
              <a:rPr lang="zh-CN" altLang="en-US" sz="2800" b="1" i="1" dirty="0">
                <a:solidFill>
                  <a:srgbClr val="FF0000"/>
                </a:solidFill>
              </a:rPr>
              <a:t>自由落体加速度</a:t>
            </a:r>
            <a:r>
              <a:rPr lang="zh-CN" altLang="en-US" sz="2800" b="1" dirty="0"/>
              <a:t>，也叫做</a:t>
            </a:r>
            <a:r>
              <a:rPr lang="zh-CN" altLang="en-US" sz="2800" b="1" i="1" dirty="0">
                <a:solidFill>
                  <a:srgbClr val="FF0000"/>
                </a:solidFill>
              </a:rPr>
              <a:t>重力加速度</a:t>
            </a:r>
            <a:r>
              <a:rPr lang="en-US" altLang="zh-CN" sz="2800" b="1" i="1" dirty="0">
                <a:solidFill>
                  <a:srgbClr val="FF0000"/>
                </a:solidFill>
              </a:rPr>
              <a:t>,</a:t>
            </a:r>
            <a:r>
              <a:rPr lang="zh-CN" altLang="en-US" sz="2800" b="1" dirty="0"/>
              <a:t>通常用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2800" b="1" dirty="0"/>
              <a:t>表示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418033" y="2798653"/>
            <a:ext cx="8604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en-US" altLang="zh-CN" sz="2800" b="1" dirty="0" smtClean="0"/>
              <a:t>g</a:t>
            </a:r>
            <a:r>
              <a:rPr lang="zh-CN" altLang="en-US" sz="2800" b="1" dirty="0" smtClean="0"/>
              <a:t>值</a:t>
            </a:r>
            <a:r>
              <a:rPr lang="zh-CN" altLang="en-US" sz="2800" b="1" dirty="0"/>
              <a:t>的大小随纬度的升高而增大，赤道处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值较小，极地处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值较大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1418033" y="4043271"/>
            <a:ext cx="870783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</a:pPr>
            <a:r>
              <a:rPr lang="en-US" altLang="zh-CN" sz="2800" b="1" dirty="0" smtClean="0"/>
              <a:t>g</a:t>
            </a:r>
            <a:r>
              <a:rPr lang="zh-CN" altLang="en-US" sz="2800" b="1" dirty="0">
                <a:latin typeface="Arial" panose="020B0604020202020204" pitchFamily="34" charset="0"/>
              </a:rPr>
              <a:t>通常取</a:t>
            </a:r>
            <a:r>
              <a:rPr lang="en-US" altLang="zh-CN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9.8m/s</a:t>
            </a:r>
            <a:r>
              <a:rPr lang="en-US" altLang="zh-CN" sz="2800" b="1" i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</a:rPr>
              <a:t>方向竖直</a:t>
            </a:r>
            <a:r>
              <a:rPr lang="zh-CN" altLang="en-US" sz="2800" b="1" dirty="0" smtClean="0">
                <a:latin typeface="Arial" panose="020B0604020202020204" pitchFamily="34" charset="0"/>
              </a:rPr>
              <a:t>向下。（在一般的计算中，</a:t>
            </a:r>
            <a:endParaRPr lang="en-US" altLang="zh-CN" sz="2800" b="1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 smtClean="0">
                <a:latin typeface="Arial" panose="020B0604020202020204" pitchFamily="34" charset="0"/>
              </a:rPr>
              <a:t> </a:t>
            </a:r>
            <a:r>
              <a:rPr lang="zh-CN" altLang="en-US" sz="2800" b="1" dirty="0" smtClean="0">
                <a:latin typeface="Arial" panose="020B0604020202020204" pitchFamily="34" charset="0"/>
              </a:rPr>
              <a:t>也可以取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m/s</a:t>
            </a:r>
            <a:r>
              <a:rPr lang="en-US" altLang="zh-CN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</a:rPr>
              <a:t>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自由落体运动的规律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40631" y="1612106"/>
            <a:ext cx="828675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方正魏碑简体" pitchFamily="2" charset="-122"/>
              </a:rPr>
              <a:t>自由落体运动</a:t>
            </a:r>
            <a:r>
              <a:rPr lang="en-US" altLang="zh-CN" sz="2800" b="1">
                <a:solidFill>
                  <a:srgbClr val="00FF00"/>
                </a:solidFill>
                <a:latin typeface="Times New Roman" panose="02020603050405020304" pitchFamily="18" charset="0"/>
                <a:ea typeface="方正魏碑简体" pitchFamily="2" charset="-122"/>
              </a:rPr>
              <a:t>—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是初速度为零的匀加速直线运动。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1{4Z`Z]~RVRJP(35OY1U)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236"/>
          <a:stretch>
            <a:fillRect/>
          </a:stretch>
        </p:blipFill>
        <p:spPr>
          <a:xfrm>
            <a:off x="301625" y="2987675"/>
            <a:ext cx="9695180" cy="298640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37910" y="2122805"/>
          <a:ext cx="1817370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3" imgW="800100" imgH="228600" progId="Equation.KSEE3">
                  <p:embed/>
                </p:oleObj>
              </mc:Choice>
              <mc:Fallback>
                <p:oleObj name="" r:id="rId3" imgW="8001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910" y="2122805"/>
                        <a:ext cx="1817370" cy="5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上弧形箭头 12"/>
          <p:cNvSpPr/>
          <p:nvPr/>
        </p:nvSpPr>
        <p:spPr>
          <a:xfrm>
            <a:off x="6137910" y="2495550"/>
            <a:ext cx="1444625" cy="5391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 descr="G$0F6)NM9NG0YKNVOPW}]C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615" y="3039745"/>
            <a:ext cx="3024505" cy="297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</a:t>
            </a:r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应用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云形标注 4"/>
          <p:cNvSpPr>
            <a:spLocks noChangeArrowheads="1"/>
          </p:cNvSpPr>
          <p:nvPr/>
        </p:nvSpPr>
        <p:spPr bwMode="auto">
          <a:xfrm>
            <a:off x="907256" y="1320007"/>
            <a:ext cx="2438400" cy="1600200"/>
          </a:xfrm>
          <a:prstGeom prst="cloudCallout">
            <a:avLst>
              <a:gd name="adj1" fmla="val 76824"/>
              <a:gd name="adj2" fmla="val 662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D0040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测反应时间</a:t>
            </a:r>
            <a:endParaRPr lang="zh-CN" altLang="en-US" sz="3600" b="1">
              <a:solidFill>
                <a:srgbClr val="D00404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47294" y="1744662"/>
            <a:ext cx="6804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人从发现情况到采取相应行动经过的时间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7" name="内容占位符 175111" descr="fy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8281" y="3255167"/>
            <a:ext cx="1857375" cy="2808288"/>
          </a:xfrm>
        </p:spPr>
      </p:pic>
      <p:sp>
        <p:nvSpPr>
          <p:cNvPr id="8" name="文本框 7"/>
          <p:cNvSpPr txBox="1"/>
          <p:nvPr/>
        </p:nvSpPr>
        <p:spPr>
          <a:xfrm>
            <a:off x="4275138" y="3516311"/>
            <a:ext cx="5616575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用一长米尺，记录下落位移，根据自由落体运动规律和已知的</a:t>
            </a:r>
            <a:r>
              <a:rPr lang="en-US" altLang="zh-CN" sz="3200" b="1" noProof="1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g</a:t>
            </a:r>
            <a:r>
              <a:rPr lang="zh-CN" altLang="en-US" sz="3200" b="1" noProof="1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值来计算反应时间</a:t>
            </a:r>
            <a:r>
              <a:rPr lang="en-US" altLang="zh-CN" sz="3200" b="1" noProof="1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</a:rPr>
              <a:t>t</a:t>
            </a:r>
            <a:endParaRPr lang="en-US" altLang="zh-CN" sz="3200" b="1" noProof="1">
              <a:solidFill>
                <a:srgbClr val="00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3200" noProof="1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8819" cy="713581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课引入</a:t>
            </a:r>
            <a:endParaRPr lang="zh-CN" altLang="en-US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6744" y="1368425"/>
            <a:ext cx="9820275" cy="5175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常见的物体下落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12"/>
          <p:cNvPicPr preferRelativeResize="0"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0562" y="2039144"/>
            <a:ext cx="2900363" cy="2197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" name="图片 9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2" y="2039144"/>
            <a:ext cx="2876550" cy="2209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图片 1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039144"/>
            <a:ext cx="2955925" cy="2197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702161" y="44719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雨下落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71655" y="44021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下雪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27246" y="44021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落叶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319840" y="520938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物体下落有什么样的规律呢？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036399" y="5424558"/>
            <a:ext cx="1085850" cy="928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</a:t>
            </a:r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应用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2975" y="114300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测量高度</a:t>
            </a:r>
            <a:endParaRPr lang="zh-CN" altLang="en-US" sz="3200" dirty="0"/>
          </a:p>
        </p:txBody>
      </p:sp>
      <p:pic>
        <p:nvPicPr>
          <p:cNvPr id="20" name="图片 19" descr="water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60490"/>
            <a:ext cx="6679406" cy="5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接连接符 179205"/>
          <p:cNvSpPr>
            <a:spLocks noChangeShapeType="1"/>
          </p:cNvSpPr>
          <p:nvPr/>
        </p:nvSpPr>
        <p:spPr bwMode="auto">
          <a:xfrm flipH="1">
            <a:off x="7889081" y="1392419"/>
            <a:ext cx="47625" cy="4627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 noChangeShapeType="1" noTextEdit="1"/>
          </p:cNvSpPr>
          <p:nvPr/>
        </p:nvSpPr>
        <p:spPr bwMode="auto">
          <a:xfrm>
            <a:off x="6477000" y="2743200"/>
            <a:ext cx="8382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847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直接连接符 179207"/>
          <p:cNvSpPr>
            <a:spLocks noChangeShapeType="1"/>
          </p:cNvSpPr>
          <p:nvPr/>
        </p:nvSpPr>
        <p:spPr bwMode="auto">
          <a:xfrm flipH="1">
            <a:off x="5253037" y="1392419"/>
            <a:ext cx="3505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7162800" y="1219200"/>
            <a:ext cx="304800" cy="310356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7158038" y="2010568"/>
            <a:ext cx="304800" cy="310356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7160420" y="3351301"/>
            <a:ext cx="304800" cy="310356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7158038" y="5772150"/>
            <a:ext cx="304800" cy="310356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练习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807085" y="1653540"/>
            <a:ext cx="93167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ea typeface="宋体" panose="02010600030101010101" pitchFamily="2" charset="-122"/>
              </a:rPr>
              <a:t>从离地面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500 m</a:t>
            </a:r>
            <a:r>
              <a:rPr lang="zh-CN" sz="2400" b="1">
                <a:ea typeface="宋体" panose="02010600030101010101" pitchFamily="2" charset="-122"/>
              </a:rPr>
              <a:t>的空中自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由落下一个小球，取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sz="2400" b="1">
                <a:ea typeface="宋体" panose="02010600030101010101" pitchFamily="2" charset="-122"/>
              </a:rPr>
              <a:t>＝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10 m/s</a:t>
            </a:r>
            <a:r>
              <a:rPr lang="en-US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，求：（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b="1">
                <a:ea typeface="宋体" panose="02010600030101010101" pitchFamily="2" charset="-122"/>
              </a:rPr>
              <a:t>）小球落到地面所用的时间；（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）小球自开始下落计时，在第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 s</a:t>
            </a:r>
            <a:r>
              <a:rPr lang="zh-CN" sz="2400" b="1">
                <a:ea typeface="宋体" panose="02010600030101010101" pitchFamily="2" charset="-122"/>
              </a:rPr>
              <a:t>内的位移、最后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1 s</a:t>
            </a:r>
            <a:r>
              <a:rPr lang="zh-CN" sz="2400" b="1">
                <a:ea typeface="宋体" panose="02010600030101010101" pitchFamily="2" charset="-122"/>
              </a:rPr>
              <a:t>内的位移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8244" y="33129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小结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8762" y="1254622"/>
            <a:ext cx="7986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定义：</a:t>
            </a:r>
            <a:r>
              <a:rPr lang="zh-CN" altLang="en-US" sz="2800" b="1" dirty="0">
                <a:latin typeface="宋体" panose="02010600030101010101" pitchFamily="2" charset="-122"/>
              </a:rPr>
              <a:t>物体 </a:t>
            </a:r>
            <a:r>
              <a:rPr lang="zh-CN" altLang="en-US" sz="2800" b="1" u="sng" dirty="0">
                <a:solidFill>
                  <a:srgbClr val="FF3399"/>
                </a:solidFill>
                <a:latin typeface="宋体" panose="02010600030101010101" pitchFamily="2" charset="-122"/>
              </a:rPr>
              <a:t>只在重力作用下 </a:t>
            </a:r>
            <a:r>
              <a:rPr lang="zh-CN" altLang="en-US" sz="2800" b="1" dirty="0">
                <a:latin typeface="宋体" panose="02010600030101010101" pitchFamily="2" charset="-122"/>
              </a:rPr>
              <a:t>从 </a:t>
            </a:r>
            <a:r>
              <a:rPr lang="zh-CN" altLang="en-US" sz="2800" b="1" u="sng" dirty="0">
                <a:solidFill>
                  <a:srgbClr val="FF3399"/>
                </a:solidFill>
                <a:latin typeface="宋体" panose="02010600030101010101" pitchFamily="2" charset="-122"/>
              </a:rPr>
              <a:t>静止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开始</a:t>
            </a:r>
            <a:r>
              <a:rPr lang="zh-CN" altLang="en-US" sz="2800" b="1" dirty="0">
                <a:latin typeface="宋体" panose="02010600030101010101" pitchFamily="2" charset="-122"/>
              </a:rPr>
              <a:t>下落的运动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28762" y="338382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自由落体运动的规律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528762" y="2319222"/>
            <a:ext cx="74398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自由落体运动的</a:t>
            </a: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加速度：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行楷简体" pitchFamily="2" charset="-122"/>
              </a:rPr>
              <a:t>g</a:t>
            </a:r>
            <a:r>
              <a:rPr lang="en-US" altLang="zh-CN" sz="2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=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9.8m/s</a:t>
            </a:r>
            <a:r>
              <a:rPr lang="en-US" altLang="zh-CN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dirty="0"/>
              <a:t>,</a:t>
            </a:r>
            <a:r>
              <a:rPr lang="zh-CN" altLang="en-US" sz="2800" dirty="0"/>
              <a:t>一般计算</a:t>
            </a:r>
            <a:endParaRPr lang="en-US" altLang="zh-CN" sz="2800" dirty="0"/>
          </a:p>
          <a:p>
            <a:r>
              <a:rPr lang="zh-CN" altLang="en-US" sz="2800" dirty="0"/>
              <a:t>过程也可以取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10m/s</a:t>
            </a:r>
            <a:r>
              <a:rPr lang="en-US" altLang="zh-CN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 descr="O94)A{GJP5SV_(~`9G2B7S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190" y="3907155"/>
            <a:ext cx="78676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156" y="265113"/>
            <a:ext cx="10291763" cy="720726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对于物体下落的认识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43387" y="1582737"/>
            <a:ext cx="6829426" cy="1674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600" b="1" dirty="0" smtClean="0">
                <a:latin typeface="宋体" panose="02010600030101010101" pitchFamily="2" charset="-122"/>
                <a:ea typeface="楷体" panose="02010609060101010101" pitchFamily="49" charset="-122"/>
              </a:rPr>
              <a:t>两千多年前</a:t>
            </a:r>
            <a:r>
              <a:rPr lang="zh-CN" altLang="en-US" sz="3600" b="1" dirty="0">
                <a:latin typeface="宋体" panose="02010600030101010101" pitchFamily="2" charset="-122"/>
                <a:ea typeface="楷体" panose="02010609060101010101" pitchFamily="49" charset="-122"/>
              </a:rPr>
              <a:t>，古希腊哲学家亚里士多德认为物体下落的快慢跟它的轻重有关，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重的物体下落得快</a:t>
            </a:r>
            <a:r>
              <a:rPr lang="zh-CN" altLang="en-US" sz="3600" b="1" dirty="0">
                <a:latin typeface="宋体" panose="02010600030101010101" pitchFamily="2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latin typeface="宋体" panose="02010600030101010101" pitchFamily="2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7" descr="0862c35454921e11d009060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3" y="1811337"/>
            <a:ext cx="2166937" cy="3079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43387" y="3785324"/>
            <a:ext cx="6829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楷体" panose="02010609060101010101" pitchFamily="49" charset="-122"/>
              </a:rPr>
              <a:t>他的这一论断符合人们的常识，以至于其后两千年的时间里，大家都奉为经典，这一结论正确吗？</a:t>
            </a:r>
            <a:endParaRPr lang="zh-CN" altLang="en-US" sz="3600" b="1" dirty="0"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05451" y="39337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/>
              <a:t>伽利略用“归缪法” 否定了亚里士多德“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重快轻慢</a:t>
            </a:r>
            <a:r>
              <a:rPr lang="zh-CN" altLang="en-US" sz="2400" b="1" dirty="0"/>
              <a:t>”的论断，伽利略认为：</a:t>
            </a:r>
            <a:r>
              <a:rPr lang="zh-CN" altLang="en-US" sz="2400" b="1" dirty="0">
                <a:solidFill>
                  <a:srgbClr val="FF0000"/>
                </a:solidFill>
              </a:rPr>
              <a:t>重的物体与轻的物体应该下落得同样快</a:t>
            </a:r>
            <a:endParaRPr lang="zh-CN" altLang="en-US" sz="2400" dirty="0"/>
          </a:p>
        </p:txBody>
      </p:sp>
      <p:pic>
        <p:nvPicPr>
          <p:cNvPr id="5" name="Picture 3" descr="NA00178_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939132"/>
            <a:ext cx="762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NA00178_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2323307"/>
            <a:ext cx="304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63513" y="2586832"/>
            <a:ext cx="5184775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6"/>
          <p:cNvGrpSpPr/>
          <p:nvPr/>
        </p:nvGrpSpPr>
        <p:grpSpPr bwMode="auto">
          <a:xfrm>
            <a:off x="3906838" y="1369220"/>
            <a:ext cx="762000" cy="1217612"/>
            <a:chOff x="0" y="0"/>
            <a:chExt cx="480" cy="76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27" y="121"/>
              <a:ext cx="0" cy="272"/>
            </a:xfrm>
            <a:prstGeom prst="line">
              <a:avLst/>
            </a:prstGeom>
            <a:noFill/>
            <a:ln w="57150" cap="flat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" name="Picture 8" descr="NA00178_"/>
            <p:cNvPicPr preferRelativeResize="0"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"/>
              <a:ext cx="480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NA00178_"/>
            <p:cNvPicPr preferRelativeResize="0"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0"/>
              <a:ext cx="19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0"/>
          <p:cNvGrpSpPr/>
          <p:nvPr/>
        </p:nvGrpSpPr>
        <p:grpSpPr bwMode="auto">
          <a:xfrm>
            <a:off x="811213" y="2586832"/>
            <a:ext cx="1079500" cy="2236788"/>
            <a:chOff x="0" y="0"/>
            <a:chExt cx="680" cy="1409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0" cy="1180"/>
            </a:xfrm>
            <a:prstGeom prst="line">
              <a:avLst/>
            </a:prstGeom>
            <a:noFill/>
            <a:ln w="57150" cap="flat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12"/>
            <p:cNvSpPr>
              <a:spLocks noChangeArrowheads="1"/>
            </p:cNvSpPr>
            <p:nvPr/>
          </p:nvSpPr>
          <p:spPr bwMode="auto">
            <a:xfrm>
              <a:off x="45" y="1044"/>
              <a:ext cx="63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/>
                <a:t>v</a:t>
              </a:r>
              <a:r>
                <a:rPr lang="en-US" altLang="zh-CN" baseline="-25000"/>
                <a:t>1</a:t>
              </a:r>
              <a:r>
                <a:rPr lang="en-US" altLang="zh-CN"/>
                <a:t>=8</a:t>
              </a:r>
              <a:endParaRPr lang="en-US" altLang="zh-CN"/>
            </a:p>
          </p:txBody>
        </p:sp>
      </p:grpSp>
      <p:grpSp>
        <p:nvGrpSpPr>
          <p:cNvPr id="15" name="Group 13"/>
          <p:cNvGrpSpPr/>
          <p:nvPr/>
        </p:nvGrpSpPr>
        <p:grpSpPr bwMode="auto">
          <a:xfrm>
            <a:off x="2324101" y="2586832"/>
            <a:ext cx="1152525" cy="1084263"/>
            <a:chOff x="0" y="0"/>
            <a:chExt cx="726" cy="683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0" cy="499"/>
            </a:xfrm>
            <a:prstGeom prst="line">
              <a:avLst/>
            </a:prstGeom>
            <a:noFill/>
            <a:ln w="57150" cap="flat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15"/>
            <p:cNvSpPr>
              <a:spLocks noChangeArrowheads="1"/>
            </p:cNvSpPr>
            <p:nvPr/>
          </p:nvSpPr>
          <p:spPr bwMode="auto">
            <a:xfrm>
              <a:off x="45" y="318"/>
              <a:ext cx="6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/>
                <a:t>v</a:t>
              </a:r>
              <a:r>
                <a:rPr lang="en-US" altLang="zh-CN" baseline="-25000"/>
                <a:t>2</a:t>
              </a:r>
              <a:r>
                <a:rPr lang="en-US" altLang="zh-CN"/>
                <a:t>=4</a:t>
              </a:r>
              <a:endParaRPr lang="en-US" altLang="zh-CN"/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4051301" y="2586832"/>
            <a:ext cx="1211262" cy="2625725"/>
            <a:chOff x="0" y="0"/>
            <a:chExt cx="763" cy="1996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0" cy="1906"/>
            </a:xfrm>
            <a:prstGeom prst="line">
              <a:avLst/>
            </a:prstGeom>
            <a:noFill/>
            <a:ln w="57150" cap="flat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91" y="1631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i="1">
                  <a:solidFill>
                    <a:schemeClr val="folHlink"/>
                  </a:solidFill>
                  <a:ea typeface="华文新魏" panose="02010800040101010101" pitchFamily="2" charset="-122"/>
                </a:rPr>
                <a:t>v</a:t>
              </a:r>
              <a:r>
                <a:rPr lang="en-US" altLang="zh-CN" b="1" baseline="-25000">
                  <a:solidFill>
                    <a:schemeClr val="folHlink"/>
                  </a:solidFill>
                  <a:ea typeface="华文新魏" panose="02010800040101010101" pitchFamily="2" charset="-122"/>
                </a:rPr>
                <a:t>12</a:t>
              </a:r>
              <a:r>
                <a:rPr lang="en-US" altLang="zh-CN" b="1">
                  <a:solidFill>
                    <a:schemeClr val="folHlink"/>
                  </a:solidFill>
                  <a:ea typeface="华文新魏" panose="02010800040101010101" pitchFamily="2" charset="-122"/>
                </a:rPr>
                <a:t>&gt;8</a:t>
              </a:r>
              <a:endParaRPr lang="en-US" altLang="zh-CN" b="1">
                <a:solidFill>
                  <a:schemeClr val="folHlink"/>
                </a:solidFill>
                <a:ea typeface="华文新魏" panose="02010800040101010101" pitchFamily="2" charset="-122"/>
              </a:endParaRPr>
            </a:p>
          </p:txBody>
        </p:sp>
      </p:grpSp>
      <p:pic>
        <p:nvPicPr>
          <p:cNvPr id="21" name="Picture 5" descr="jnn"/>
          <p:cNvPicPr preferRelativeResize="0"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3088" y="1254125"/>
            <a:ext cx="2349500" cy="2403475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466725" y="264321"/>
            <a:ext cx="10291763" cy="720726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对于物体下落的认识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386682" y="5915025"/>
            <a:ext cx="937419" cy="1428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573525" y="5591859"/>
            <a:ext cx="303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比萨斜塔实验</a:t>
            </a:r>
            <a:endParaRPr lang="zh-CN" altLang="en-US" sz="36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比萨斜塔实验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282627" descr="x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06" y="1212850"/>
            <a:ext cx="36226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405438" y="1575911"/>
            <a:ext cx="56030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为了证明自己的观点，</a:t>
            </a:r>
            <a:r>
              <a:rPr lang="en-US" altLang="zh-CN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1589</a:t>
            </a:r>
            <a:r>
              <a:rPr lang="zh-CN" altLang="en-US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年的一天，比萨大学青年数学讲师，年方</a:t>
            </a:r>
            <a:r>
              <a:rPr lang="en-US" altLang="zh-CN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zh-CN" altLang="en-US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岁的伽利略，同他的辩论对手及许多人一道来到比萨斜塔。伽利略登上塔顶，将一个重</a:t>
            </a:r>
            <a:r>
              <a:rPr lang="en-US" altLang="zh-CN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</a:t>
            </a:r>
            <a:r>
              <a:rPr lang="zh-CN" altLang="en-US" sz="28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磅和一个重一磅的铁球同时抛下。在众目睽睽之下，两个铁球出人意料地差不多是平行地一齐落到地上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7" y="1793081"/>
            <a:ext cx="6278166" cy="4185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94947" y="2062847"/>
            <a:ext cx="35921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牛顿管是用特殊材料做成的密封透明容器</a:t>
            </a:r>
            <a:r>
              <a:rPr lang="en-US" altLang="zh-CN" sz="3200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可以用泵使得内部接近真空。</a:t>
            </a:r>
            <a:endParaRPr lang="zh-CN" altLang="en-US" sz="32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6725" y="264321"/>
            <a:ext cx="10291763" cy="720726"/>
          </a:xfrm>
        </p:spPr>
        <p:txBody>
          <a:bodyPr>
            <a:normAutofit/>
          </a:bodyPr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对于物体下落的认识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309" y="109743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 smtClean="0"/>
              <a:t>演示</a:t>
            </a:r>
            <a:r>
              <a:rPr lang="zh-CN" altLang="en-US" sz="3200" dirty="0" smtClean="0"/>
              <a:t>实验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0725" y="610235"/>
            <a:ext cx="89579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</a:rPr>
              <a:t>演示实验</a:t>
            </a:r>
            <a:r>
              <a:rPr lang="en-US" altLang="zh-CN" sz="3200" dirty="0"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</a:rPr>
              <a:t>：未对牛顿管抽气，把牛顿管迅速倒立过来，观察内部的金属片、小羽毛下落的情况.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725" y="3357880"/>
            <a:ext cx="895731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</a:rPr>
              <a:t>演示实验</a:t>
            </a:r>
            <a:r>
              <a:rPr lang="en-US" altLang="zh-CN" sz="3200" dirty="0">
                <a:latin typeface="Times New Roman" panose="02020603050405020304" pitchFamily="18" charset="0"/>
              </a:rPr>
              <a:t>2</a:t>
            </a:r>
            <a:r>
              <a:rPr lang="zh-CN" altLang="en-US" sz="3200" dirty="0" smtClean="0">
                <a:latin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</a:rPr>
              <a:t>把牛顿管的空气抽出去，再把牛顿管迅速倒立过来，观察金属片、小羽毛下落的情况.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973932" y="2134486"/>
            <a:ext cx="1007268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66485" y="1915103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/>
              <a:t>金属片比小羽毛下落得快</a:t>
            </a:r>
            <a:endParaRPr lang="zh-CN" altLang="en-US" sz="2800" dirty="0" smtClean="0"/>
          </a:p>
        </p:txBody>
      </p:sp>
      <p:sp>
        <p:nvSpPr>
          <p:cNvPr id="10" name="右箭头 9"/>
          <p:cNvSpPr/>
          <p:nvPr/>
        </p:nvSpPr>
        <p:spPr>
          <a:xfrm>
            <a:off x="973932" y="4982465"/>
            <a:ext cx="1007268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81395" y="4764352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/>
              <a:t>金属片和小羽毛下落得一样快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/>
      <p:bldP spid="10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0725" y="610235"/>
            <a:ext cx="89579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</a:rPr>
              <a:t>思考</a:t>
            </a:r>
            <a:r>
              <a:rPr lang="en-US" altLang="zh-CN" sz="3200" dirty="0"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</a:rPr>
              <a:t>：为什么物体在真空中下落的情况与在空气中下落的情况不同？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725" y="3357880"/>
            <a:ext cx="895731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</a:rPr>
              <a:t>思考</a:t>
            </a:r>
            <a:r>
              <a:rPr lang="en-US" altLang="zh-CN" sz="3200" dirty="0">
                <a:latin typeface="Times New Roman" panose="02020603050405020304" pitchFamily="18" charset="0"/>
              </a:rPr>
              <a:t>2</a:t>
            </a:r>
            <a:r>
              <a:rPr lang="zh-CN" altLang="en-US" sz="3200" dirty="0" smtClean="0">
                <a:latin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</a:rPr>
              <a:t>不同的物体，只在重力作用下从静止开始下落，运动规律相同吗？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973932" y="2134486"/>
            <a:ext cx="1007268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66485" y="1915103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/>
              <a:t>空气阻力对物体下落的快慢有影响</a:t>
            </a:r>
            <a:endParaRPr lang="zh-CN" altLang="en-US" sz="2800" dirty="0" smtClean="0"/>
          </a:p>
        </p:txBody>
      </p:sp>
      <p:sp>
        <p:nvSpPr>
          <p:cNvPr id="10" name="右箭头 9"/>
          <p:cNvSpPr/>
          <p:nvPr/>
        </p:nvSpPr>
        <p:spPr>
          <a:xfrm>
            <a:off x="973932" y="4982465"/>
            <a:ext cx="1007268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81555" y="4764405"/>
            <a:ext cx="7397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 smtClean="0"/>
              <a:t>由实验可知，在没有空气阻力的情况下，物体运动的快慢相同，与物体的质量无关．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  <p:bldP spid="9" grpId="0"/>
      <p:bldP spid="10" grpId="0" bldLvl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6725" y="264321"/>
            <a:ext cx="10291763" cy="72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自由落体运动</a:t>
            </a:r>
            <a:endParaRPr lang="zh-CN" altLang="en-US" sz="32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2916" y="985047"/>
            <a:ext cx="8039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定义：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物体 </a:t>
            </a:r>
            <a:r>
              <a:rPr lang="zh-CN" altLang="en-US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只在重力作用下 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从 </a:t>
            </a:r>
            <a:r>
              <a:rPr lang="zh-CN" altLang="en-US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静止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 </a:t>
            </a:r>
            <a:endParaRPr lang="en-US" altLang="zh-CN" sz="3600" b="1" dirty="0" smtClean="0"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latin typeface="宋体" panose="02010600030101010101" pitchFamily="2" charset="-122"/>
              </a:rPr>
              <a:t>开始下落的运动</a:t>
            </a:r>
            <a:endParaRPr lang="en-US" altLang="zh-CN" sz="3600" b="1" dirty="0" smtClean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2916" y="2582936"/>
            <a:ext cx="7351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条件：</a:t>
            </a:r>
            <a:r>
              <a:rPr lang="en-US" altLang="zh-CN" sz="3600" b="1" dirty="0" smtClean="0">
                <a:solidFill>
                  <a:srgbClr val="FF3399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1)</a:t>
            </a:r>
            <a:r>
              <a:rPr lang="zh-CN" altLang="en-US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只受重力 </a:t>
            </a:r>
            <a:r>
              <a:rPr lang="en-US" altLang="zh-CN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3600" b="1" u="sng" dirty="0" smtClean="0">
                <a:solidFill>
                  <a:srgbClr val="FF3399"/>
                </a:solidFill>
                <a:latin typeface="宋体" panose="02010600030101010101" pitchFamily="2" charset="-122"/>
              </a:rPr>
              <a:t>初速度为零</a:t>
            </a:r>
            <a:endParaRPr lang="zh-CN" altLang="en-US" sz="3600" b="1" u="sng" dirty="0" smtClean="0">
              <a:solidFill>
                <a:srgbClr val="FF3399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2916" y="3779044"/>
            <a:ext cx="8956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注：在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空气阻力</a:t>
            </a:r>
            <a:r>
              <a:rPr lang="zh-CN" altLang="en-US" sz="3600" b="1" dirty="0">
                <a:latin typeface="宋体" panose="02010600030101010101" pitchFamily="2" charset="-122"/>
              </a:rPr>
              <a:t>的作用比较小，可以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忽略的</a:t>
            </a:r>
            <a:endParaRPr lang="en-US" altLang="zh-CN" sz="3600" b="1" dirty="0" smtClean="0"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latin typeface="宋体" panose="02010600030101010101" pitchFamily="2" charset="-122"/>
              </a:rPr>
              <a:t>情况下，物体</a:t>
            </a:r>
            <a:r>
              <a:rPr lang="zh-CN" altLang="en-US" sz="3600" b="1" dirty="0">
                <a:latin typeface="宋体" panose="02010600030101010101" pitchFamily="2" charset="-122"/>
              </a:rPr>
              <a:t>的下落也可以近似看作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自由落</a:t>
            </a:r>
            <a:endParaRPr lang="en-US" altLang="zh-CN" sz="3600" b="1" dirty="0" smtClean="0"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latin typeface="宋体" panose="02010600030101010101" pitchFamily="2" charset="-122"/>
              </a:rPr>
              <a:t>体运动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92916" y="5733545"/>
            <a:ext cx="2592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发现问题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→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53503" y="5733545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提出假设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09266" y="5733545"/>
            <a:ext cx="2370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→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实验检验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498416" y="5733545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→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得出结论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990,&quot;width&quot;:12405}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2215</Words>
  <Application>WPS 演示</Application>
  <PresentationFormat>宽屏</PresentationFormat>
  <Paragraphs>325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22</vt:i4>
      </vt:variant>
    </vt:vector>
  </HeadingPairs>
  <TitlesOfParts>
    <vt:vector size="59" baseType="lpstr">
      <vt:lpstr>Arial</vt:lpstr>
      <vt:lpstr>宋体</vt:lpstr>
      <vt:lpstr>Wingdings</vt:lpstr>
      <vt:lpstr>Wingdings 3</vt:lpstr>
      <vt:lpstr>Arial</vt:lpstr>
      <vt:lpstr>华文行楷</vt:lpstr>
      <vt:lpstr>楷体</vt:lpstr>
      <vt:lpstr>黑体</vt:lpstr>
      <vt:lpstr>华文新魏</vt:lpstr>
      <vt:lpstr>Times New Roman</vt:lpstr>
      <vt:lpstr>Trebuchet MS</vt:lpstr>
      <vt:lpstr>方正姚体</vt:lpstr>
      <vt:lpstr>微软雅黑</vt:lpstr>
      <vt:lpstr>Arial Unicode MS</vt:lpstr>
      <vt:lpstr>Calibri</vt:lpstr>
      <vt:lpstr>幼圆</vt:lpstr>
      <vt:lpstr>Wingdings 2</vt:lpstr>
      <vt:lpstr>Cambria</vt:lpstr>
      <vt:lpstr>方正魏碑简体</vt:lpstr>
      <vt:lpstr>方正行楷简体</vt:lpstr>
      <vt:lpstr>Courier New</vt:lpstr>
      <vt:lpstr>隶书</vt:lpstr>
      <vt:lpstr>Comic Sans MS</vt:lpstr>
      <vt:lpstr>平面</vt:lpstr>
      <vt:lpstr>Equation.3</vt:lpstr>
      <vt:lpstr>Equation.3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2.4自由落体运动</vt:lpstr>
      <vt:lpstr>新课引入</vt:lpstr>
      <vt:lpstr>对于物体下落的认识</vt:lpstr>
      <vt:lpstr>对于物体下落的认识</vt:lpstr>
      <vt:lpstr>PowerPoint 演示文稿</vt:lpstr>
      <vt:lpstr>对于物体下落的认识</vt:lpstr>
      <vt:lpstr>对于物体下落的认识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2.4自由落体运动</dc:title>
  <dc:creator>lijie</dc:creator>
  <cp:lastModifiedBy>yj127</cp:lastModifiedBy>
  <cp:revision>34</cp:revision>
  <dcterms:created xsi:type="dcterms:W3CDTF">2020-09-22T05:35:00Z</dcterms:created>
  <dcterms:modified xsi:type="dcterms:W3CDTF">2021-09-23T12:45:23Z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