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3" r:id="rId3"/>
    <p:sldId id="276" r:id="rId4"/>
    <p:sldId id="265" r:id="rId5"/>
    <p:sldId id="266" r:id="rId6"/>
    <p:sldId id="27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2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zh-CN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 sz="33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fld id="{038D0046-5A14-478A-9B6E-9BF665230D2B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fld id="{BEE49575-E71B-4F7F-ACB3-62B202946FE7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7"/>
          <p:cNvGrpSpPr/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43016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i="0" dirty="0"/>
              <a:t>2022</a:t>
            </a:r>
            <a:r>
              <a:rPr lang="zh-CN" altLang="en-US" b="1" i="0" dirty="0"/>
              <a:t>届高三期初学情调研考试</a:t>
            </a:r>
            <a:br>
              <a:rPr lang="en-US" altLang="zh-CN" b="1" i="0" dirty="0"/>
            </a:br>
            <a:r>
              <a:rPr lang="zh-CN" altLang="en-US" b="1" i="0" dirty="0"/>
              <a:t>生物学科质量分析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2021.9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一、试卷总体分析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/>
              <a:t>试题遵循新课标，按照学业质量水平三、四命题，难度适中，常规题目较多，知识点覆盖较全面，必修、选修、实验比重适当。</a:t>
            </a:r>
            <a:endParaRPr lang="en-US" altLang="zh-CN" sz="2400" dirty="0"/>
          </a:p>
          <a:p>
            <a:r>
              <a:rPr lang="zh-CN" altLang="en-US" sz="2400" dirty="0"/>
              <a:t>试卷题型包括单选题（</a:t>
            </a:r>
            <a:r>
              <a:rPr lang="en-US" altLang="zh-CN" sz="2400" dirty="0"/>
              <a:t>14</a:t>
            </a:r>
            <a:r>
              <a:rPr lang="zh-CN" altLang="en-US" sz="2400" dirty="0"/>
              <a:t>题每题</a:t>
            </a:r>
            <a:r>
              <a:rPr lang="en-US" altLang="zh-CN" sz="2400" dirty="0"/>
              <a:t>2</a:t>
            </a:r>
            <a:r>
              <a:rPr lang="zh-CN" altLang="en-US" sz="2400" dirty="0"/>
              <a:t>分），多选题（</a:t>
            </a:r>
            <a:r>
              <a:rPr lang="en-US" altLang="zh-CN" sz="2400" dirty="0"/>
              <a:t>5</a:t>
            </a:r>
            <a:r>
              <a:rPr lang="zh-CN" altLang="en-US" sz="2400" dirty="0"/>
              <a:t>题每题</a:t>
            </a:r>
            <a:r>
              <a:rPr lang="en-US" altLang="zh-CN" sz="2400" dirty="0"/>
              <a:t>3</a:t>
            </a:r>
            <a:r>
              <a:rPr lang="zh-CN" altLang="en-US" sz="2400" dirty="0"/>
              <a:t>分）非选择题（</a:t>
            </a:r>
            <a:r>
              <a:rPr lang="en-US" altLang="zh-CN" sz="2400" dirty="0"/>
              <a:t>4</a:t>
            </a:r>
            <a:r>
              <a:rPr lang="zh-CN" altLang="en-US" sz="2400" dirty="0"/>
              <a:t>题共</a:t>
            </a:r>
            <a:r>
              <a:rPr lang="en-US" altLang="zh-CN" sz="2400" dirty="0"/>
              <a:t>57</a:t>
            </a:r>
            <a:r>
              <a:rPr lang="zh-CN" altLang="en-US" sz="2400" dirty="0"/>
              <a:t>分）。</a:t>
            </a:r>
            <a:endParaRPr lang="en-US" altLang="zh-CN" sz="2400" dirty="0"/>
          </a:p>
          <a:p>
            <a:r>
              <a:rPr lang="zh-CN" altLang="en-US" sz="2400" dirty="0"/>
              <a:t>本次测试时间为</a:t>
            </a:r>
            <a:r>
              <a:rPr lang="en-US" altLang="zh-CN" sz="2400" dirty="0"/>
              <a:t>75</a:t>
            </a:r>
            <a:r>
              <a:rPr lang="zh-CN" altLang="en-US" sz="2400" dirty="0"/>
              <a:t>分钟，阅读量加大、图表信息量加大。</a:t>
            </a:r>
            <a:endParaRPr lang="en-US" altLang="zh-CN" sz="2400" dirty="0"/>
          </a:p>
          <a:p>
            <a:r>
              <a:rPr lang="zh-CN" altLang="en-US" sz="2400" dirty="0"/>
              <a:t>本次试卷命题注意情境创设、关注社会热点（如光呼吸、新冠病毒和免疫、育种等），考查学生基础知识的掌握和运用，学科思维和学科能力水平。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0"/>
            <a:ext cx="7696200" cy="1143000"/>
          </a:xfrm>
        </p:spPr>
        <p:txBody>
          <a:bodyPr/>
          <a:lstStyle/>
          <a:p>
            <a:r>
              <a:rPr lang="zh-CN" altLang="en-US" b="1" dirty="0"/>
              <a:t>二、小题分对比分析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11577699"/>
              </p:ext>
            </p:extLst>
          </p:nvPr>
        </p:nvGraphicFramePr>
        <p:xfrm>
          <a:off x="179514" y="1634762"/>
          <a:ext cx="5544614" cy="1406636"/>
        </p:xfrm>
        <a:graphic>
          <a:graphicData uri="http://schemas.openxmlformats.org/drawingml/2006/table">
            <a:tbl>
              <a:tblPr/>
              <a:tblGrid>
                <a:gridCol w="953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3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64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6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3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31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64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31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795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32313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　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endParaRPr lang="en-US" altLang="zh-CN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ctr" fontAlgn="b"/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8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0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宋体" panose="02010600030101010101" pitchFamily="2" charset="-122"/>
                        </a:rPr>
                        <a:t>秦淮中学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1.45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1.67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1.44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0.84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1.29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0.61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1.16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90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宋体" panose="02010600030101010101" pitchFamily="2" charset="-122"/>
                        </a:rPr>
                        <a:t>江宁区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1.43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1.84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1.55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0.73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1.42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1.67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0.61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1.41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90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宋体" panose="02010600030101010101" pitchFamily="2" charset="-122"/>
                        </a:rPr>
                        <a:t>南京市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1.39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1.83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1.57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0.97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1.47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1.66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0.74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1.46</a:t>
                      </a:r>
                    </a:p>
                  </a:txBody>
                  <a:tcPr marL="8759" marR="8759" marT="8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16800024"/>
              </p:ext>
            </p:extLst>
          </p:nvPr>
        </p:nvGraphicFramePr>
        <p:xfrm>
          <a:off x="179511" y="3209337"/>
          <a:ext cx="3905817" cy="1401484"/>
        </p:xfrm>
        <a:graphic>
          <a:graphicData uri="http://schemas.openxmlformats.org/drawingml/2006/table">
            <a:tbl>
              <a:tblPr/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3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0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0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0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0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　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多选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多选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16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多选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多选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18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多选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宋体" panose="02010600030101010101" pitchFamily="2" charset="-122"/>
                        </a:rPr>
                        <a:t>秦淮中学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1.24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1.25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0.66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1.55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0.7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宋体" panose="02010600030101010101" pitchFamily="2" charset="-122"/>
                        </a:rPr>
                        <a:t>江宁区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1.34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1.44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0.63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1.71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1.06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宋体" panose="02010600030101010101" pitchFamily="2" charset="-122"/>
                        </a:rPr>
                        <a:t>南京市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1.32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1.53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0.64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1.68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1.07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28881178"/>
              </p:ext>
            </p:extLst>
          </p:nvPr>
        </p:nvGraphicFramePr>
        <p:xfrm>
          <a:off x="179511" y="4941168"/>
          <a:ext cx="8136905" cy="1127164"/>
        </p:xfrm>
        <a:graphic>
          <a:graphicData uri="http://schemas.openxmlformats.org/drawingml/2006/table">
            <a:tbl>
              <a:tblPr/>
              <a:tblGrid>
                <a:gridCol w="1182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3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09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　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非选择题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20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非选择题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非选择题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非选择题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非选择题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宋体" panose="02010600030101010101" pitchFamily="2" charset="-122"/>
                        </a:rPr>
                        <a:t>秦淮中学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6.43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3.08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2.83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5.24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5.23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>
                          <a:latin typeface="宋体" panose="02010600030101010101" pitchFamily="2" charset="-122"/>
                        </a:rPr>
                        <a:t>江宁区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7.15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3.9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3.47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4.84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5.05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宋体" panose="02010600030101010101" pitchFamily="2" charset="-122"/>
                        </a:rPr>
                        <a:t>南京市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7.33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4.39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3.77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5.14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5.01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460CCB5-882E-434A-B292-A4ED8D0EF3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876085"/>
              </p:ext>
            </p:extLst>
          </p:nvPr>
        </p:nvGraphicFramePr>
        <p:xfrm>
          <a:off x="5652121" y="1634762"/>
          <a:ext cx="3891375" cy="1406636"/>
        </p:xfrm>
        <a:graphic>
          <a:graphicData uri="http://schemas.openxmlformats.org/drawingml/2006/table">
            <a:tbl>
              <a:tblPr/>
              <a:tblGrid>
                <a:gridCol w="555912">
                  <a:extLst>
                    <a:ext uri="{9D8B030D-6E8A-4147-A177-3AD203B41FA5}">
                      <a16:colId xmlns:a16="http://schemas.microsoft.com/office/drawing/2014/main" val="185958910"/>
                    </a:ext>
                  </a:extLst>
                </a:gridCol>
                <a:gridCol w="486421">
                  <a:extLst>
                    <a:ext uri="{9D8B030D-6E8A-4147-A177-3AD203B41FA5}">
                      <a16:colId xmlns:a16="http://schemas.microsoft.com/office/drawing/2014/main" val="3251917963"/>
                    </a:ext>
                  </a:extLst>
                </a:gridCol>
                <a:gridCol w="486421">
                  <a:extLst>
                    <a:ext uri="{9D8B030D-6E8A-4147-A177-3AD203B41FA5}">
                      <a16:colId xmlns:a16="http://schemas.microsoft.com/office/drawing/2014/main" val="2048508209"/>
                    </a:ext>
                  </a:extLst>
                </a:gridCol>
                <a:gridCol w="555912">
                  <a:extLst>
                    <a:ext uri="{9D8B030D-6E8A-4147-A177-3AD203B41FA5}">
                      <a16:colId xmlns:a16="http://schemas.microsoft.com/office/drawing/2014/main" val="2460208965"/>
                    </a:ext>
                  </a:extLst>
                </a:gridCol>
                <a:gridCol w="486421">
                  <a:extLst>
                    <a:ext uri="{9D8B030D-6E8A-4147-A177-3AD203B41FA5}">
                      <a16:colId xmlns:a16="http://schemas.microsoft.com/office/drawing/2014/main" val="2500760782"/>
                    </a:ext>
                  </a:extLst>
                </a:gridCol>
                <a:gridCol w="1320288">
                  <a:extLst>
                    <a:ext uri="{9D8B030D-6E8A-4147-A177-3AD203B41FA5}">
                      <a16:colId xmlns:a16="http://schemas.microsoft.com/office/drawing/2014/main" val="1376519355"/>
                    </a:ext>
                  </a:extLst>
                </a:gridCol>
              </a:tblGrid>
              <a:tr h="558155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endParaRPr lang="en-US" altLang="zh-CN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ctr" fontAlgn="b"/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9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10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11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12</a:t>
                      </a:r>
                      <a:endParaRPr lang="zh-CN" altLang="en-US" sz="1800" b="0" i="0" u="none" strike="noStrike" dirty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单选</a:t>
                      </a:r>
                      <a:endParaRPr lang="en-US" altLang="zh-CN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l" fontAlgn="b"/>
                      <a:r>
                        <a:rPr lang="en-US" altLang="zh-CN" sz="1800" b="0" i="0" u="none" strike="noStrike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14</a:t>
                      </a:r>
                      <a:endParaRPr lang="zh-CN" altLang="en-US" sz="1800" b="0" i="0" u="none" strike="noStrike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330913"/>
                  </a:ext>
                </a:extLst>
              </a:tr>
              <a:tr h="2828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1" i="0" u="none" strike="noStrike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1.36</a:t>
                      </a:r>
                      <a:endParaRPr lang="zh-CN" altLang="en-US" sz="1800" b="1" i="0" u="none" strike="noStrike" dirty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0.36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1.6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1.76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FF0000"/>
                          </a:solidFill>
                          <a:latin typeface="Arial" panose="020B0604020202020204"/>
                        </a:rPr>
                        <a:t>0.96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 dirty="0">
                          <a:solidFill>
                            <a:srgbClr val="00B050"/>
                          </a:solidFill>
                          <a:latin typeface="Arial" panose="020B0604020202020204"/>
                        </a:rPr>
                        <a:t>1.11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236868"/>
                  </a:ext>
                </a:extLst>
              </a:tr>
              <a:tr h="2828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宋体" panose="02010600030101010101" pitchFamily="2" charset="-122"/>
                        </a:rPr>
                        <a:t>1.49</a:t>
                      </a:r>
                      <a:endParaRPr lang="zh-CN" altLang="en-US" sz="18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0.55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1.68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1.78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0.94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143284"/>
                  </a:ext>
                </a:extLst>
              </a:tr>
              <a:tr h="2828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宋体" panose="02010600030101010101" pitchFamily="2" charset="-122"/>
                        </a:rPr>
                        <a:t>1.52</a:t>
                      </a:r>
                      <a:endParaRPr lang="zh-CN" altLang="en-US" sz="18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0.41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1.72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1.76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1.08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800" b="0" i="0" u="none" strike="noStrike" dirty="0">
                          <a:latin typeface="Arial" panose="020B0604020202020204"/>
                        </a:rPr>
                        <a:t>0.94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897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01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三、存在问题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1905000"/>
            <a:ext cx="7696200" cy="4620344"/>
          </a:xfrm>
        </p:spPr>
        <p:txBody>
          <a:bodyPr/>
          <a:lstStyle/>
          <a:p>
            <a:r>
              <a:rPr lang="zh-CN" altLang="zh-CN" sz="2800" dirty="0"/>
              <a:t>基础不扎实，基本概念、过程、原理模糊不清（第</a:t>
            </a:r>
            <a:r>
              <a:rPr lang="en-US" altLang="zh-CN" sz="2800" dirty="0"/>
              <a:t>3</a:t>
            </a:r>
            <a:r>
              <a:rPr lang="zh-CN" altLang="en-US" sz="2800" dirty="0"/>
              <a:t>、</a:t>
            </a:r>
            <a:r>
              <a:rPr lang="en-US" altLang="zh-CN" sz="2800" dirty="0"/>
              <a:t>4</a:t>
            </a:r>
            <a:r>
              <a:rPr lang="zh-CN" altLang="en-US" sz="2800" dirty="0"/>
              <a:t>、</a:t>
            </a:r>
            <a:r>
              <a:rPr lang="en-US" altLang="zh-CN" sz="2800" dirty="0"/>
              <a:t>7</a:t>
            </a:r>
            <a:r>
              <a:rPr lang="zh-CN" altLang="en-US" sz="2800" dirty="0"/>
              <a:t>、</a:t>
            </a:r>
            <a:r>
              <a:rPr lang="en-US" altLang="zh-CN" sz="2800" dirty="0"/>
              <a:t>13</a:t>
            </a:r>
            <a:r>
              <a:rPr lang="zh-CN" altLang="en-US" sz="2800" dirty="0"/>
              <a:t>、</a:t>
            </a:r>
            <a:r>
              <a:rPr lang="en-US" altLang="zh-CN" sz="2800" dirty="0"/>
              <a:t>17</a:t>
            </a:r>
            <a:r>
              <a:rPr lang="zh-CN" altLang="en-US" sz="2800" dirty="0"/>
              <a:t>题）</a:t>
            </a:r>
            <a:endParaRPr lang="en-US" altLang="zh-CN" sz="2800" dirty="0"/>
          </a:p>
          <a:p>
            <a:r>
              <a:rPr lang="zh-CN" altLang="zh-CN" sz="2800" dirty="0"/>
              <a:t>审题不清，读图、读表、提取关键信息的能力薄弱</a:t>
            </a:r>
            <a:endParaRPr lang="en-US" altLang="zh-CN" sz="2800" dirty="0"/>
          </a:p>
          <a:p>
            <a:r>
              <a:rPr lang="zh-CN" altLang="zh-CN" sz="2800" dirty="0"/>
              <a:t>学生图文转换、推理能力、计算能力较弱</a:t>
            </a:r>
            <a:endParaRPr lang="en-US" altLang="zh-CN" sz="2800" dirty="0"/>
          </a:p>
          <a:p>
            <a:r>
              <a:rPr lang="zh-CN" altLang="zh-CN" sz="2800" dirty="0"/>
              <a:t>用词不当、表述不清、术语不准，规范答题的能力有所欠缺（如：基因型书写不规范、</a:t>
            </a:r>
            <a:r>
              <a:rPr lang="zh-CN" altLang="en-US" sz="2800" dirty="0"/>
              <a:t>已免疫的</a:t>
            </a:r>
            <a:r>
              <a:rPr lang="en-US" altLang="zh-CN" sz="2800" dirty="0"/>
              <a:t>B</a:t>
            </a:r>
            <a:r>
              <a:rPr lang="zh-CN" altLang="en-US" sz="2800" dirty="0"/>
              <a:t>细胞）</a:t>
            </a:r>
            <a:endParaRPr lang="en-US" altLang="zh-CN" sz="2800" dirty="0"/>
          </a:p>
          <a:p>
            <a:r>
              <a:rPr lang="zh-CN" altLang="zh-CN" sz="2800" dirty="0"/>
              <a:t>实验分析能力有所欠缺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四、教学改进措施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905000"/>
            <a:ext cx="7702624" cy="4404320"/>
          </a:xfrm>
        </p:spPr>
        <p:txBody>
          <a:bodyPr/>
          <a:lstStyle/>
          <a:p>
            <a:r>
              <a:rPr lang="zh-CN" altLang="en-US" sz="2800" dirty="0"/>
              <a:t>认真学习新课程标准 ，新课程标准是命题依据，熟悉学业质量层级要求。</a:t>
            </a:r>
            <a:endParaRPr lang="en-US" altLang="zh-CN" sz="2800" dirty="0"/>
          </a:p>
          <a:p>
            <a:r>
              <a:rPr lang="zh-CN" altLang="zh-CN" sz="2800" dirty="0"/>
              <a:t>采用</a:t>
            </a:r>
            <a:r>
              <a:rPr lang="zh-CN" altLang="zh-CN" sz="2800" u="sng" dirty="0">
                <a:solidFill>
                  <a:srgbClr val="FF0000"/>
                </a:solidFill>
              </a:rPr>
              <a:t>早</a:t>
            </a:r>
            <a:r>
              <a:rPr lang="zh-CN" altLang="en-US" sz="2800" u="sng" dirty="0">
                <a:solidFill>
                  <a:srgbClr val="FF0000"/>
                </a:solidFill>
              </a:rPr>
              <a:t>早</a:t>
            </a:r>
            <a:r>
              <a:rPr lang="zh-CN" altLang="zh-CN" sz="2800" u="sng" dirty="0">
                <a:solidFill>
                  <a:srgbClr val="FF0000"/>
                </a:solidFill>
              </a:rPr>
              <a:t>读</a:t>
            </a:r>
            <a:r>
              <a:rPr lang="zh-CN" altLang="zh-CN" sz="2800" u="sng" dirty="0"/>
              <a:t>、</a:t>
            </a:r>
            <a:r>
              <a:rPr lang="zh-CN" altLang="en-US" sz="2800" u="sng" dirty="0">
                <a:solidFill>
                  <a:srgbClr val="FF0000"/>
                </a:solidFill>
              </a:rPr>
              <a:t>晚自习</a:t>
            </a:r>
            <a:r>
              <a:rPr lang="zh-CN" altLang="en-US" sz="2800" dirty="0"/>
              <a:t>进行</a:t>
            </a:r>
            <a:r>
              <a:rPr lang="zh-CN" altLang="zh-CN" sz="2800" dirty="0"/>
              <a:t>默写、概念图整理等方式，进一步加强</a:t>
            </a:r>
            <a:r>
              <a:rPr lang="zh-CN" altLang="en-US" sz="2800" dirty="0"/>
              <a:t>基础</a:t>
            </a:r>
            <a:r>
              <a:rPr lang="zh-CN" altLang="zh-CN" sz="2800" dirty="0"/>
              <a:t>教学，形成知识网络</a:t>
            </a:r>
            <a:r>
              <a:rPr lang="zh-CN" altLang="en-US" sz="2800" dirty="0"/>
              <a:t>，构建生物学大概念</a:t>
            </a:r>
          </a:p>
          <a:p>
            <a:r>
              <a:rPr lang="zh-CN" altLang="zh-CN" sz="2800" dirty="0"/>
              <a:t>立足课堂，讲练并重，精讲精练</a:t>
            </a:r>
            <a:r>
              <a:rPr lang="zh-CN" altLang="en-US" sz="2800" dirty="0"/>
              <a:t>。</a:t>
            </a:r>
            <a:r>
              <a:rPr lang="zh-CN" altLang="zh-CN" sz="2800" dirty="0"/>
              <a:t>讲：针对性要强，讲重点、关键点、典型例题</a:t>
            </a:r>
            <a:r>
              <a:rPr lang="zh-CN" altLang="en-US" sz="2800" dirty="0"/>
              <a:t>；</a:t>
            </a:r>
            <a:r>
              <a:rPr lang="zh-CN" altLang="zh-CN" sz="2800" dirty="0"/>
              <a:t>练：以周测和课堂反馈作业为主要形式，</a:t>
            </a:r>
            <a:r>
              <a:rPr lang="zh-CN" altLang="en-US" sz="2800" dirty="0"/>
              <a:t>提高学生解题能力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z="2800" dirty="0"/>
              <a:t>加强实验教学，提高实验能力</a:t>
            </a:r>
            <a:r>
              <a:rPr lang="zh-CN" altLang="en-US" sz="2800" dirty="0"/>
              <a:t>，</a:t>
            </a:r>
            <a:r>
              <a:rPr lang="zh-CN" altLang="zh-CN" sz="2800" dirty="0"/>
              <a:t>重视教材中的科学发现过程和实验设计思路</a:t>
            </a:r>
            <a:r>
              <a:rPr lang="zh-CN" altLang="en-US" sz="2800" dirty="0"/>
              <a:t>，将</a:t>
            </a:r>
            <a:r>
              <a:rPr lang="zh-CN" altLang="zh-CN" sz="2800" dirty="0"/>
              <a:t>高考实验题</a:t>
            </a:r>
            <a:r>
              <a:rPr lang="zh-CN" altLang="en-US" sz="2800" dirty="0"/>
              <a:t>作为</a:t>
            </a:r>
            <a:r>
              <a:rPr lang="zh-CN" altLang="zh-CN" sz="2800" dirty="0"/>
              <a:t>典型题例，重点讲解</a:t>
            </a:r>
            <a:r>
              <a:rPr lang="zh-CN" altLang="en-US" sz="2800" dirty="0"/>
              <a:t>。</a:t>
            </a:r>
            <a:endParaRPr lang="en-US" altLang="zh-CN" sz="2800" dirty="0"/>
          </a:p>
          <a:p>
            <a:r>
              <a:rPr lang="zh-CN" altLang="en-US" sz="2800" dirty="0"/>
              <a:t>注意审题和答题规范训练，提高学生文字表达能力，尤其是</a:t>
            </a:r>
            <a:r>
              <a:rPr lang="zh-CN" altLang="zh-CN" sz="2800" dirty="0"/>
              <a:t>用规范的学科术语表达的能力</a:t>
            </a:r>
            <a:r>
              <a:rPr lang="zh-CN" altLang="en-US" sz="2800" dirty="0"/>
              <a:t>。</a:t>
            </a: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四、教学改进措施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b4b0d25-74cd-48b5-a52b-05b74e5349dd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f7e5d23-806b-459f-b7d1-abd8b6b41af7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1c3f8345-a689-4ed8-9f91-ea3f136e3885}"/>
</p:tagLst>
</file>

<file path=ppt/theme/theme1.xml><?xml version="1.0" encoding="utf-8"?>
<a:theme xmlns:a="http://schemas.openxmlformats.org/drawingml/2006/main" name="主题1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129</TotalTime>
  <Words>558</Words>
  <Application>Microsoft Office PowerPoint</Application>
  <PresentationFormat>全屏显示(4:3)</PresentationFormat>
  <Paragraphs>132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黑体</vt:lpstr>
      <vt:lpstr>宋体</vt:lpstr>
      <vt:lpstr>Arial</vt:lpstr>
      <vt:lpstr>Arial Black</vt:lpstr>
      <vt:lpstr>Times New Roman</vt:lpstr>
      <vt:lpstr>Wingdings</vt:lpstr>
      <vt:lpstr>主题1</vt:lpstr>
      <vt:lpstr>2022届高三期初学情调研考试 生物学科质量分析</vt:lpstr>
      <vt:lpstr>一、试卷总体分析</vt:lpstr>
      <vt:lpstr>二、小题分对比分析</vt:lpstr>
      <vt:lpstr>三、存在问题</vt:lpstr>
      <vt:lpstr>四、教学改进措施</vt:lpstr>
      <vt:lpstr>四、教学改进措施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生物南京市期初质量分析</dc:title>
  <dc:creator>ping</dc:creator>
  <cp:lastModifiedBy>赵 笑可</cp:lastModifiedBy>
  <cp:revision>14</cp:revision>
  <dcterms:created xsi:type="dcterms:W3CDTF">2020-09-14T08:49:00Z</dcterms:created>
  <dcterms:modified xsi:type="dcterms:W3CDTF">2021-09-28T23:06:20Z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2052-11.1.0.9926</vt:lpwstr>
  </property>
</Properties>
</file>