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921" r:id="rId5"/>
    <p:sldId id="971" r:id="rId6"/>
    <p:sldId id="910" r:id="rId7"/>
    <p:sldId id="911" r:id="rId8"/>
    <p:sldId id="913" r:id="rId9"/>
    <p:sldId id="914" r:id="rId10"/>
    <p:sldId id="915" r:id="rId11"/>
    <p:sldId id="918" r:id="rId12"/>
    <p:sldId id="917" r:id="rId13"/>
    <p:sldId id="916" r:id="rId14"/>
    <p:sldId id="899" r:id="rId15"/>
  </p:sldIdLst>
  <p:sldSz cx="12192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kern="1200" baseline="0">
        <a:solidFill>
          <a:schemeClr val="tx1"/>
        </a:solidFill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3300"/>
    <a:srgbClr val="9900FF"/>
    <a:srgbClr val="33CC33"/>
    <a:srgbClr val="FF6600"/>
    <a:srgbClr val="0000FF"/>
    <a:srgbClr val="FF66FF"/>
    <a:srgbClr val="FFFF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3840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>
            <a:normAutofit/>
          </a:bodyPr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vert="horz">
            <a:normAutofit/>
          </a:bodyPr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l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ct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lvl="0" indent="-914400" algn="l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charset="0"/>
        </a:defRPr>
      </a:lvl1pPr>
    </p:titleStyle>
    <p:bodyStyle>
      <a:lvl1pPr marL="228600" lvl="0" indent="-228600" algn="l" defTabSz="914400" eaLnBrk="1" fontAlgn="base" latinLnBrk="0" hangingPunct="1">
        <a:lnSpc>
          <a:spcPct val="90000"/>
        </a:lnSpc>
        <a:spcBef>
          <a:spcPts val="1000"/>
        </a:spcBef>
        <a:buFont typeface="Arial" panose="020B0604020202020204" charset="-122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1pPr>
      <a:lvl2pPr marL="685800" lvl="1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24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2pPr>
      <a:lvl3pPr marL="1143000" lvl="2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20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3pPr>
      <a:lvl4pPr marL="1600200" lvl="3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4pPr>
      <a:lvl5pPr marL="2057400" lvl="4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5pPr>
      <a:lvl6pPr marL="2514600" lvl="5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6pPr>
      <a:lvl7pPr marL="2971800" lvl="6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7pPr>
      <a:lvl8pPr marL="3429000" lvl="7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8pPr>
      <a:lvl9pPr marL="3886200" lvl="8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>
            <a:normAutofit/>
          </a:bodyPr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vert="horz">
            <a:normAutofit/>
          </a:bodyPr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l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ct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vert="horz" anchor="ctr" anchorCtr="0"/>
          <a:lstStyle>
            <a:lvl1pPr algn="r">
              <a:defRPr sz="120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914400" lvl="0" indent="-914400" algn="l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charset="0"/>
        </a:defRPr>
      </a:lvl1pPr>
    </p:titleStyle>
    <p:bodyStyle>
      <a:lvl1pPr marL="228600" lvl="0" indent="-228600" algn="l" defTabSz="914400" eaLnBrk="1" fontAlgn="base" latinLnBrk="0" hangingPunct="1">
        <a:lnSpc>
          <a:spcPct val="90000"/>
        </a:lnSpc>
        <a:spcBef>
          <a:spcPts val="1000"/>
        </a:spcBef>
        <a:buFont typeface="Arial" panose="020B0604020202020204" charset="-122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1pPr>
      <a:lvl2pPr marL="685800" lvl="1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24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2pPr>
      <a:lvl3pPr marL="1143000" lvl="2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20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3pPr>
      <a:lvl4pPr marL="1600200" lvl="3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4pPr>
      <a:lvl5pPr marL="2057400" lvl="4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5pPr>
      <a:lvl6pPr marL="2514600" lvl="5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6pPr>
      <a:lvl7pPr marL="2971800" lvl="6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7pPr>
      <a:lvl8pPr marL="3429000" lvl="7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8pPr>
      <a:lvl9pPr marL="3886200" lvl="8" indent="-228600" algn="l" defTabSz="914400" eaLnBrk="1" fontAlgn="base" latinLnBrk="0" hangingPunct="1">
        <a:lnSpc>
          <a:spcPct val="90000"/>
        </a:lnSpc>
        <a:spcBef>
          <a:spcPts val="500"/>
        </a:spcBef>
        <a:buFont typeface="Arial" panose="020B0604020202020204" charset="-122"/>
        <a:buChar char="•"/>
        <a:defRPr sz="1800" kern="1200">
          <a:solidFill>
            <a:schemeClr val="tx1"/>
          </a:solidFill>
          <a:latin typeface="Calibri" panose="020F0502020204030204"/>
          <a:ea typeface="宋体" panose="02010600030101010101" pitchFamily="2" charset="-122"/>
          <a:cs typeface="+mn-cs"/>
          <a:sym typeface="Calibri" panose="020F0502020204030204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charset="-122"/>
        <a:defRPr sz="1800" kern="1200" baseline="0">
          <a:solidFill>
            <a:schemeClr val="tx1"/>
          </a:solidFill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132080" y="1092835"/>
            <a:ext cx="12191365" cy="4672330"/>
          </a:xfrm>
        </p:spPr>
        <p:txBody>
          <a:bodyPr vert="horz" wrap="square" anchor="ctr" anchorCtr="0">
            <a:normAutofit/>
          </a:bodyPr>
          <a:p>
            <a:pPr algn="l" defTabSz="914400">
              <a:buSzTx/>
              <a:buFontTx/>
              <a:buNone/>
            </a:pPr>
            <a:r>
              <a:rPr lang="zh-CN" altLang="en-US" sz="54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Calibri Light" panose="020F0302020204030204" charset="0"/>
              </a:rPr>
              <a:t> </a:t>
            </a:r>
            <a:r>
              <a:rPr lang="zh-CN" altLang="en-US" sz="7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 </a:t>
            </a:r>
            <a:r>
              <a:rPr lang="zh-CN" altLang="en-US" sz="48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秦淮中学</a:t>
            </a:r>
            <a:r>
              <a:rPr lang="en-US" altLang="zh-CN" sz="48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202</a:t>
            </a:r>
            <a:r>
              <a:rPr lang="zh-CN" altLang="en-US" sz="48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2届高三市期初化学质量分析</a:t>
            </a:r>
            <a:br>
              <a:rPr lang="zh-CN" altLang="en-US" sz="48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</a:br>
            <a:br>
              <a:rPr lang="zh-CN" altLang="en-US" sz="18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</a:br>
            <a:r>
              <a:rPr lang="zh-CN" altLang="en-US" sz="18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                                                             </a:t>
            </a:r>
            <a:r>
              <a:rPr lang="zh-CN" altLang="en-US" sz="2800" b="1" kern="1200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2021年9月</a:t>
            </a:r>
            <a:br>
              <a:rPr lang="zh-CN" altLang="en-US" sz="1800" b="1" kern="1200" dirty="0">
                <a:solidFill>
                  <a:srgbClr val="FF0000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</a:br>
            <a:endParaRPr lang="zh-CN" altLang="en-US" sz="1800" b="1" kern="1200" dirty="0">
              <a:solidFill>
                <a:srgbClr val="FF0000"/>
              </a:solidFill>
              <a:latin typeface="楷体" panose="02010609060101010101" pitchFamily="2" charset="-122"/>
              <a:ea typeface="楷体" panose="02010609060101010101" pitchFamily="2" charset="-122"/>
              <a:sym typeface="楷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1418590" y="885190"/>
          <a:ext cx="9305925" cy="5839460"/>
        </p:xfrm>
        <a:graphic>
          <a:graphicData uri="http://schemas.openxmlformats.org/drawingml/2006/table">
            <a:tbl>
              <a:tblPr/>
              <a:tblGrid>
                <a:gridCol w="1746885"/>
                <a:gridCol w="1520825"/>
                <a:gridCol w="1341120"/>
                <a:gridCol w="1437005"/>
                <a:gridCol w="1574800"/>
                <a:gridCol w="1685290"/>
              </a:tblGrid>
              <a:tr h="63690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17-1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17-2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17-3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17-4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17-5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0.64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0.16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1.21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0.64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0.39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0.39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0.17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0.85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0.83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0. 06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0.23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1.09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1.11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0.17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0.95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0.73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0.19 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0.13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1.28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0.98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0.74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0.28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0.38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1.09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0.85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0.47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0.32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0.49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元素（物质性质）</a:t>
                      </a:r>
                      <a:endParaRPr lang="zh-CN" altLang="en-US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实验装置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实验操作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实验设计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计算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3893185" y="-214630"/>
            <a:ext cx="476885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主观</a:t>
            </a:r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17-</a:t>
            </a:r>
            <a:r>
              <a:rPr lang="zh-CN" altLang="en-US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工业流程</a:t>
            </a:r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en-US" altLang="zh-CN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1369695" y="774065"/>
          <a:ext cx="9812020" cy="5710870"/>
        </p:xfrm>
        <a:graphic>
          <a:graphicData uri="http://schemas.openxmlformats.org/drawingml/2006/table">
            <a:tbl>
              <a:tblPr/>
              <a:tblGrid>
                <a:gridCol w="1333500"/>
                <a:gridCol w="1239520"/>
                <a:gridCol w="1523250"/>
                <a:gridCol w="1584960"/>
                <a:gridCol w="1525270"/>
                <a:gridCol w="1437005"/>
                <a:gridCol w="1168400"/>
              </a:tblGrid>
              <a:tr h="63690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18-1-1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18-1-2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18-2-1</a:t>
                      </a: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18-2-2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18-3-1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18-3-2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0.04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0.87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0.15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0.125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1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0.17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1.05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0.11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0.04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0.98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0.19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1.05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0.12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0.08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0.95</a:t>
                      </a: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 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0.06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0.07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0.94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1.48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0.38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1.01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1.25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0.51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0.09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电化学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机理描述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方程式书写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化学原理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化学原理（活化能）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化学原理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5595620" y="-275590"/>
            <a:ext cx="202311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主观</a:t>
            </a:r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18</a:t>
            </a:r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en-US" altLang="zh-CN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文本框 63489"/>
          <p:cNvSpPr txBox="1"/>
          <p:nvPr/>
        </p:nvSpPr>
        <p:spPr>
          <a:xfrm>
            <a:off x="595313" y="1336675"/>
            <a:ext cx="11134725" cy="41846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p>
            <a:endParaRPr lang="zh-CN" altLang="en-US" sz="2400" b="1" dirty="0">
              <a:ea typeface="宋体" panose="02010600030101010101" pitchFamily="2" charset="-122"/>
            </a:endParaRPr>
          </a:p>
          <a:p>
            <a:r>
              <a:rPr lang="zh-CN" altLang="en-US" sz="2400" b="1" dirty="0">
                <a:ea typeface="宋体" panose="02010600030101010101" pitchFamily="2" charset="-122"/>
              </a:rPr>
              <a:t>一、研究新课标、做高考卷以及</a:t>
            </a:r>
            <a:r>
              <a:rPr lang="en-US" altLang="zh-CN" sz="2400" b="1" dirty="0">
                <a:ea typeface="宋体" panose="02010600030101010101" pitchFamily="2" charset="-122"/>
              </a:rPr>
              <a:t>2020</a:t>
            </a:r>
            <a:r>
              <a:rPr lang="zh-CN" altLang="en-US" sz="2400" b="1" dirty="0">
                <a:ea typeface="宋体" panose="02010600030101010101" pitchFamily="2" charset="-122"/>
              </a:rPr>
              <a:t>江苏各省市模拟卷</a:t>
            </a:r>
            <a:endParaRPr lang="zh-CN" altLang="en-US" b="1" dirty="0">
              <a:ea typeface="宋体" panose="02010600030101010101" pitchFamily="2" charset="-122"/>
            </a:endParaRPr>
          </a:p>
          <a:p>
            <a:endParaRPr lang="zh-CN" altLang="en-US" sz="2400" b="1" dirty="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ea typeface="宋体" panose="02010600030101010101" pitchFamily="2" charset="-122"/>
              </a:rPr>
              <a:t>二、明确教学目标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ea typeface="宋体" panose="02010600030101010101" pitchFamily="2" charset="-122"/>
              </a:rPr>
              <a:t>：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ea typeface="宋体" panose="02010600030101010101" pitchFamily="2" charset="-122"/>
              </a:rPr>
              <a:t>                                      </a:t>
            </a:r>
            <a:r>
              <a:rPr lang="en-US" altLang="zh-CN" dirty="0">
                <a:ea typeface="宋体" panose="02010600030101010101" pitchFamily="2" charset="-122"/>
              </a:rPr>
              <a:t>     </a:t>
            </a:r>
            <a:r>
              <a:rPr lang="en-US" altLang="zh-CN" sz="2000" dirty="0">
                <a:ea typeface="宋体" panose="02010600030101010101" pitchFamily="2" charset="-122"/>
              </a:rPr>
              <a:t>1</a:t>
            </a:r>
            <a:r>
              <a:rPr lang="zh-CN" altLang="en-US" sz="2000" dirty="0">
                <a:ea typeface="宋体" panose="02010600030101010101" pitchFamily="2" charset="-122"/>
              </a:rPr>
              <a:t>、准确定位、目标明确、学会舍弃、不要面面俱到；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                                       </a:t>
            </a:r>
            <a:r>
              <a:rPr lang="en-US" altLang="zh-CN" sz="2000" dirty="0">
                <a:ea typeface="宋体" panose="02010600030101010101" pitchFamily="2" charset="-122"/>
              </a:rPr>
              <a:t>2</a:t>
            </a:r>
            <a:r>
              <a:rPr lang="zh-CN" altLang="en-US" sz="2000" dirty="0">
                <a:ea typeface="宋体" panose="02010600030101010101" pitchFamily="2" charset="-122"/>
              </a:rPr>
              <a:t>、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zh-CN" altLang="en-US" sz="2000" dirty="0">
                <a:ea typeface="宋体" panose="02010600030101010101" pitchFamily="2" charset="-122"/>
              </a:rPr>
              <a:t>立足课堂、少讲多练、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zh-CN" altLang="en-US" sz="2000" dirty="0">
                <a:ea typeface="宋体" panose="02010600030101010101" pitchFamily="2" charset="-122"/>
              </a:rPr>
              <a:t>让学生动起来；</a:t>
            </a:r>
            <a:endParaRPr lang="zh-CN" altLang="en-US" sz="2000" dirty="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ea typeface="宋体" panose="02010600030101010101" pitchFamily="2" charset="-122"/>
              </a:rPr>
              <a:t>                                         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zh-CN" altLang="en-US" dirty="0">
                <a:ea typeface="宋体" panose="02010600030101010101" pitchFamily="2" charset="-122"/>
              </a:rPr>
              <a:t> </a:t>
            </a:r>
            <a:r>
              <a:rPr lang="en-US" altLang="zh-CN" dirty="0">
                <a:ea typeface="宋体" panose="02010600030101010101" pitchFamily="2" charset="-122"/>
              </a:rPr>
              <a:t>3</a:t>
            </a:r>
            <a:r>
              <a:rPr lang="zh-CN" altLang="en-US" sz="2000" dirty="0">
                <a:ea typeface="宋体" panose="02010600030101010101" pitchFamily="2" charset="-122"/>
              </a:rPr>
              <a:t>、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zh-CN" altLang="en-US" sz="2000" dirty="0">
                <a:ea typeface="宋体" panose="02010600030101010101" pitchFamily="2" charset="-122"/>
              </a:rPr>
              <a:t>题目典型、变式练，作业精选、上规范；</a:t>
            </a:r>
            <a:endParaRPr lang="zh-CN" altLang="en-US" sz="2000" dirty="0">
              <a:ea typeface="宋体" panose="02010600030101010101" pitchFamily="2" charset="-122"/>
            </a:endParaRPr>
          </a:p>
          <a:p>
            <a:endParaRPr lang="zh-CN" altLang="en-US" sz="2400" b="1" dirty="0">
              <a:ea typeface="宋体" panose="02010600030101010101" pitchFamily="2" charset="-122"/>
            </a:endParaRPr>
          </a:p>
          <a:p>
            <a:r>
              <a:rPr lang="en-US" altLang="zh-CN" sz="2400" b="1" dirty="0">
                <a:ea typeface="宋体" panose="02010600030101010101" pitchFamily="2" charset="-122"/>
              </a:rPr>
              <a:t> </a:t>
            </a:r>
            <a:endParaRPr lang="zh-CN" altLang="en-US" sz="2000" b="1" dirty="0">
              <a:ea typeface="宋体" panose="02010600030101010101" pitchFamily="2" charset="-122"/>
            </a:endParaRPr>
          </a:p>
          <a:p>
            <a:endParaRPr lang="zh-CN" altLang="en-US" sz="2000" b="1" dirty="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52725" y="382905"/>
            <a:ext cx="681990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000" b="1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二、采取措施和近期主要工作</a:t>
            </a:r>
            <a:endParaRPr lang="zh-CN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charRg st="58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0">
                                            <p:txEl>
                                              <p:charRg st="58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charRg st="130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490">
                                            <p:txEl>
                                              <p:charRg st="130" end="2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charRg st="200" end="2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3490">
                                            <p:txEl>
                                              <p:charRg st="200" end="2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char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3490">
                                            <p:txEl>
                                              <p:char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3554" name="表格 23553"/>
          <p:cNvGraphicFramePr/>
          <p:nvPr>
            <p:custDataLst>
              <p:tags r:id="rId1"/>
            </p:custDataLst>
          </p:nvPr>
        </p:nvGraphicFramePr>
        <p:xfrm>
          <a:off x="469900" y="1674178"/>
          <a:ext cx="11252200" cy="6262687"/>
        </p:xfrm>
        <a:graphic>
          <a:graphicData uri="http://schemas.openxmlformats.org/drawingml/2006/table">
            <a:tbl>
              <a:tblPr/>
              <a:tblGrid>
                <a:gridCol w="4284663"/>
                <a:gridCol w="1392237"/>
                <a:gridCol w="1395413"/>
                <a:gridCol w="1393825"/>
                <a:gridCol w="1392237"/>
                <a:gridCol w="1393825"/>
              </a:tblGrid>
              <a:tr h="481013">
                <a:tc gridSpan="6"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 dirty="0">
                          <a:solidFill>
                            <a:srgbClr val="000000"/>
                          </a:solidFill>
                          <a:latin typeface="Arial" panose="020B0604020202020204" charset="-122"/>
                          <a:ea typeface="等线" panose="02010600030101010101" charset="-122"/>
                          <a:sym typeface="Arial" panose="020B0604020202020204" charset="-122"/>
                        </a:rPr>
                        <a:t>化学等级分</a:t>
                      </a:r>
                      <a:endParaRPr lang="zh-CN" altLang="en-US" dirty="0"/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charset="-122"/>
                        <a:ea typeface="Arial" panose="020B0604020202020204" charset="-122"/>
                        <a:sym typeface="Arial" panose="020B0604020202020204" charset="-122"/>
                      </a:endParaRPr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 dirty="0">
                          <a:solidFill>
                            <a:srgbClr val="000000"/>
                          </a:solidFill>
                          <a:latin typeface="Arial" panose="020B0604020202020204" charset="-122"/>
                          <a:sym typeface="Arial" panose="020B0604020202020204" charset="-122"/>
                        </a:rPr>
                        <a:t>高三市期初</a:t>
                      </a:r>
                      <a:endParaRPr lang="zh-CN" altLang="en-US" sz="2000" b="1" dirty="0">
                        <a:solidFill>
                          <a:srgbClr val="000000"/>
                        </a:solidFill>
                        <a:latin typeface="Arial" panose="020B0604020202020204" charset="-122"/>
                        <a:ea typeface="Arial" panose="020B0604020202020204" charset="-122"/>
                        <a:sym typeface="Arial" panose="020B0604020202020204" charset="-122"/>
                      </a:endParaRPr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 dirty="0">
                          <a:solidFill>
                            <a:srgbClr val="000000"/>
                          </a:solidFill>
                          <a:latin typeface="Arial" panose="020B0604020202020204" charset="-122"/>
                          <a:sym typeface="Arial" panose="020B0604020202020204" charset="-122"/>
                        </a:rPr>
                        <a:t>高二上期中</a:t>
                      </a:r>
                      <a:endParaRPr lang="zh-CN" altLang="en-US" sz="2000" b="1" dirty="0">
                        <a:solidFill>
                          <a:srgbClr val="000000"/>
                        </a:solidFill>
                        <a:latin typeface="Arial" panose="020B0604020202020204" charset="-122"/>
                        <a:ea typeface="Arial" panose="020B0604020202020204" charset="-122"/>
                        <a:sym typeface="Arial" panose="020B0604020202020204" charset="-122"/>
                      </a:endParaRPr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 dirty="0"/>
                        <a:t>推进</a:t>
                      </a:r>
                      <a:endParaRPr lang="zh-CN" altLang="en-US" sz="2000" b="1" dirty="0"/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Arial" panose="020B0604020202020204" charset="-122"/>
                          <a:ea typeface="Arial" panose="020B0604020202020204" charset="-122"/>
                          <a:sym typeface="Arial" panose="020B0604020202020204" charset="-122"/>
                        </a:rPr>
                        <a:t>学校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charset="-122"/>
                        <a:ea typeface="Arial" panose="020B0604020202020204" charset="-122"/>
                        <a:sym typeface="Arial" panose="020B0604020202020204" charset="-122"/>
                      </a:endParaRPr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Arial" panose="020B0604020202020204" charset="-122"/>
                          <a:ea typeface="Arial" panose="020B0604020202020204" charset="-122"/>
                          <a:sym typeface="Arial" panose="020B0604020202020204" charset="-122"/>
                        </a:rPr>
                        <a:t>均分</a:t>
                      </a:r>
                      <a:endParaRPr lang="zh-CN" altLang="en-US"/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Arial" panose="020B0604020202020204" charset="-122"/>
                          <a:ea typeface="Arial" panose="020B0604020202020204" charset="-122"/>
                          <a:sym typeface="Arial" panose="020B0604020202020204" charset="-122"/>
                        </a:rPr>
                        <a:t>与市均比</a:t>
                      </a:r>
                      <a:endParaRPr lang="zh-CN" altLang="en-US"/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Arial" panose="020B0604020202020204" charset="-122"/>
                          <a:ea typeface="Arial" panose="020B0604020202020204" charset="-122"/>
                          <a:sym typeface="Arial" panose="020B0604020202020204" charset="-122"/>
                        </a:rPr>
                        <a:t>均分</a:t>
                      </a:r>
                      <a:endParaRPr lang="zh-CN" altLang="en-US"/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Arial" panose="020B0604020202020204" charset="-122"/>
                          <a:ea typeface="Arial" panose="020B0604020202020204" charset="-122"/>
                          <a:sym typeface="Arial" panose="020B0604020202020204" charset="-122"/>
                        </a:rPr>
                        <a:t>与市均比</a:t>
                      </a:r>
                      <a:endParaRPr lang="zh-CN" altLang="en-US"/>
                    </a:p>
                  </a:txBody>
                  <a:tcPr marL="14605" marR="14605" marT="14605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000" b="1"/>
                        <a:t>市均差推进</a:t>
                      </a:r>
                      <a:endParaRPr lang="zh-CN" altLang="en-US" sz="2000" b="1"/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200" b="1">
                          <a:solidFill>
                            <a:srgbClr val="FF3300"/>
                          </a:solidFill>
                        </a:rPr>
                        <a:t>南京市秦淮中学</a:t>
                      </a:r>
                      <a:endParaRPr lang="zh-CN" altLang="en-US" sz="2200" b="1">
                        <a:solidFill>
                          <a:srgbClr val="FF3300"/>
                        </a:solidFill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b="1" dirty="0">
                          <a:solidFill>
                            <a:srgbClr val="FF3300"/>
                          </a:solidFill>
                        </a:rPr>
                        <a:t>58.07</a:t>
                      </a:r>
                      <a:endParaRPr lang="en-US" altLang="zh-CN" b="1" dirty="0">
                        <a:solidFill>
                          <a:srgbClr val="FF3300"/>
                        </a:solidFill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b="1" dirty="0">
                          <a:solidFill>
                            <a:srgbClr val="FF3300"/>
                          </a:solidFill>
                        </a:rPr>
                        <a:t>-11.6</a:t>
                      </a:r>
                      <a:endParaRPr lang="en-US" altLang="zh-CN" b="1" dirty="0">
                        <a:solidFill>
                          <a:srgbClr val="FF3300"/>
                        </a:solidFill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b="1" dirty="0">
                          <a:solidFill>
                            <a:srgbClr val="FF3300"/>
                          </a:solidFill>
                        </a:rPr>
                        <a:t>60.46</a:t>
                      </a:r>
                      <a:endParaRPr lang="zh-CN" altLang="en-US" b="1" dirty="0">
                        <a:solidFill>
                          <a:srgbClr val="FF3300"/>
                        </a:solidFill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b="1" dirty="0">
                          <a:solidFill>
                            <a:srgbClr val="FF3300"/>
                          </a:solidFill>
                        </a:rPr>
                        <a:t>-9.1</a:t>
                      </a:r>
                      <a:endParaRPr lang="en-US" altLang="zh-CN" b="1" dirty="0">
                        <a:solidFill>
                          <a:srgbClr val="FF3300"/>
                        </a:solidFill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b="1" dirty="0">
                          <a:solidFill>
                            <a:srgbClr val="FF3300"/>
                          </a:solidFill>
                        </a:rPr>
                        <a:t>-2.5</a:t>
                      </a:r>
                      <a:endParaRPr lang="en-US" altLang="zh-CN" b="1" dirty="0">
                        <a:solidFill>
                          <a:srgbClr val="FF3300"/>
                        </a:solidFill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200" b="1">
                          <a:solidFill>
                            <a:srgbClr val="000000"/>
                          </a:solidFill>
                          <a:latin typeface="Arial" panose="020B0604020202020204" charset="-122"/>
                          <a:ea typeface="等线" panose="02010600030101010101" charset="-122"/>
                          <a:sym typeface="Arial" panose="020B0604020202020204" charset="-122"/>
                        </a:rPr>
                        <a:t>江宁区</a:t>
                      </a:r>
                      <a:endParaRPr lang="zh-CN" altLang="en-US" sz="2200" b="1">
                        <a:solidFill>
                          <a:srgbClr val="000000"/>
                        </a:solidFill>
                        <a:latin typeface="Arial" panose="020B0604020202020204" charset="-122"/>
                        <a:ea typeface="等线" panose="02010600030101010101" charset="-122"/>
                        <a:sym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dirty="0"/>
                        <a:t>63.77</a:t>
                      </a:r>
                      <a:endParaRPr lang="en-US" altLang="zh-CN" dirty="0"/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dirty="0"/>
                        <a:t>-5.9</a:t>
                      </a:r>
                      <a:endParaRPr lang="en-US" altLang="zh-CN" dirty="0"/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sz="20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Calibri" panose="020F0502020204030204"/>
                          <a:sym typeface="等线" panose="02010600030101010101" charset="-122"/>
                        </a:rPr>
                        <a:t>64.72</a:t>
                      </a:r>
                      <a:endParaRPr lang="en-US" altLang="zh-CN" sz="20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Calibri" panose="020F0502020204030204"/>
                        <a:sym typeface="等线" panose="0201060003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sz="20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Calibri" panose="020F0502020204030204"/>
                          <a:sym typeface="等线" panose="02010600030101010101" charset="-122"/>
                        </a:rPr>
                        <a:t>-4.84</a:t>
                      </a:r>
                      <a:endParaRPr lang="en-US" altLang="zh-CN" sz="20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Calibri" panose="020F0502020204030204"/>
                        <a:sym typeface="等线" panose="0201060003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sz="20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Calibri" panose="020F0502020204030204"/>
                          <a:sym typeface="等线" panose="02010600030101010101" charset="-122"/>
                        </a:rPr>
                        <a:t>-1.06</a:t>
                      </a:r>
                      <a:endParaRPr lang="en-US" altLang="zh-CN" sz="20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Calibri" panose="020F0502020204030204"/>
                        <a:sym typeface="等线" panose="0201060003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zh-CN" altLang="en-US" sz="2200" b="1">
                          <a:solidFill>
                            <a:srgbClr val="000000"/>
                          </a:solidFill>
                          <a:latin typeface="Arial" panose="020B0604020202020204" charset="-122"/>
                          <a:ea typeface="等线" panose="02010600030101010101" charset="-122"/>
                          <a:sym typeface="Arial" panose="020B0604020202020204" charset="-122"/>
                        </a:rPr>
                        <a:t>全体</a:t>
                      </a:r>
                      <a:endParaRPr lang="zh-CN" altLang="en-US" sz="2200" b="1">
                        <a:solidFill>
                          <a:srgbClr val="000000"/>
                        </a:solidFill>
                        <a:latin typeface="Arial" panose="020B0604020202020204" charset="-122"/>
                        <a:ea typeface="等线" panose="02010600030101010101" charset="-122"/>
                        <a:sym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dirty="0"/>
                        <a:t>69.67</a:t>
                      </a:r>
                      <a:endParaRPr lang="en-US" altLang="zh-CN" dirty="0"/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endParaRPr lang="en-US" altLang="x-none" sz="20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Calibri" panose="020F0502020204030204"/>
                        <a:sym typeface="等线" panose="0201060003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r>
                        <a:rPr lang="en-US" altLang="zh-CN" sz="20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Calibri" panose="020F0502020204030204"/>
                          <a:sym typeface="等线" panose="02010600030101010101" charset="-122"/>
                        </a:rPr>
                        <a:t>69.56</a:t>
                      </a:r>
                      <a:endParaRPr lang="en-US" altLang="zh-CN" sz="20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Calibri" panose="020F0502020204030204"/>
                        <a:sym typeface="等线" panose="0201060003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endParaRPr lang="en-US" altLang="x-none" sz="20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Calibri" panose="020F0502020204030204"/>
                        <a:sym typeface="等线" panose="0201060003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Arial" panose="020B0604020202020204" charset="-122"/>
                        <a:buNone/>
                      </a:pPr>
                      <a:endParaRPr lang="en-US" altLang="x-none" sz="20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Calibri" panose="020F0502020204030204"/>
                        <a:sym typeface="等线" panose="0201060003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555875" y="2831465"/>
            <a:ext cx="733044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000" b="1" dirty="0">
                <a:solidFill>
                  <a:srgbClr val="0000FF"/>
                </a:solidFill>
                <a:latin typeface="楷体" panose="02010609060101010101" pitchFamily="2" charset="-122"/>
                <a:ea typeface="楷体" panose="02010609060101010101" pitchFamily="2" charset="-122"/>
                <a:sym typeface="楷体" panose="02010609060101010101" pitchFamily="2" charset="-122"/>
              </a:rPr>
              <a:t>一、小题得分及考查知识点分析</a:t>
            </a:r>
            <a:endParaRPr lang="zh-CN"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507365" y="574040"/>
          <a:ext cx="10944225" cy="5710235"/>
        </p:xfrm>
        <a:graphic>
          <a:graphicData uri="http://schemas.openxmlformats.org/drawingml/2006/table">
            <a:tbl>
              <a:tblPr/>
              <a:tblGrid>
                <a:gridCol w="2443163"/>
                <a:gridCol w="2128837"/>
                <a:gridCol w="2076450"/>
                <a:gridCol w="2171700"/>
                <a:gridCol w="2124075"/>
              </a:tblGrid>
              <a:tr h="636588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3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4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2.28 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2.52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2.64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1.94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2.68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0.75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2.68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2.02 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2.83 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0.57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2.77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1.88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2.65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2.65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2.03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2.67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0.7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2.69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1.85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2.97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1.75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2.9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2.01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2.84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1.35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gradFill>
                            <a:gsLst>
                              <a:gs pos="0">
                                <a:srgbClr val="9EE256"/>
                              </a:gs>
                              <a:gs pos="100000">
                                <a:srgbClr val="52762D"/>
                              </a:gs>
                            </a:gsLst>
                            <a:lin scaled="0"/>
                          </a:gra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2.8</a:t>
                      </a:r>
                      <a:endParaRPr lang="en-US" altLang="zh-CN" sz="2200" b="1" u="none" dirty="0">
                        <a:gradFill>
                          <a:gsLst>
                            <a:gs pos="0">
                              <a:srgbClr val="9EE256"/>
                            </a:gs>
                            <a:gs pos="100000">
                              <a:srgbClr val="52762D"/>
                            </a:gs>
                          </a:gsLst>
                          <a:lin scaled="0"/>
                        </a:gra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STSE</a:t>
                      </a:r>
                      <a:endParaRPr lang="zh-CN" altLang="en-US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化学用语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实验基础题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性质和用途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624205" y="573405"/>
          <a:ext cx="10944225" cy="5710555"/>
        </p:xfrm>
        <a:graphic>
          <a:graphicData uri="http://schemas.openxmlformats.org/drawingml/2006/table">
            <a:tbl>
              <a:tblPr/>
              <a:tblGrid>
                <a:gridCol w="2443163"/>
                <a:gridCol w="2128837"/>
                <a:gridCol w="2076450"/>
                <a:gridCol w="2171700"/>
                <a:gridCol w="2124075"/>
              </a:tblGrid>
              <a:tr h="63690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5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7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8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1.74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1.38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1.87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1.69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2.25 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2.02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1.62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2.08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2.18 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1.47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1.71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1.96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1.63 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1.63 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1.93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2.51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2.34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2.24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2.12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1.28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1.93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元素周期律</a:t>
                      </a:r>
                      <a:endParaRPr lang="zh-CN" altLang="en-US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物质结构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元素化合物（物质转化）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反应原理（基础）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624205" y="426720"/>
          <a:ext cx="10944225" cy="5710870"/>
        </p:xfrm>
        <a:graphic>
          <a:graphicData uri="http://schemas.openxmlformats.org/drawingml/2006/table">
            <a:tbl>
              <a:tblPr/>
              <a:tblGrid>
                <a:gridCol w="2443163"/>
                <a:gridCol w="2128837"/>
                <a:gridCol w="2076450"/>
                <a:gridCol w="2171700"/>
                <a:gridCol w="2124075"/>
              </a:tblGrid>
              <a:tr h="63690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9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10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1.74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1.32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1.81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2.25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1.81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2.02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2.19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2.25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1.38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2.17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2.17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1.53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1.97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1.93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2.13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1.51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2.19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1.85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2.29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1.55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2.14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2.22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1.74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实验里程图（元素化合物）</a:t>
                      </a:r>
                      <a:endParaRPr lang="en-US" altLang="zh-CN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有机化学基础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电化学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化学反应原理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623570" y="689610"/>
          <a:ext cx="10944225" cy="5711190"/>
        </p:xfrm>
        <a:graphic>
          <a:graphicData uri="http://schemas.openxmlformats.org/drawingml/2006/table">
            <a:tbl>
              <a:tblPr/>
              <a:tblGrid>
                <a:gridCol w="2443163"/>
                <a:gridCol w="2128837"/>
                <a:gridCol w="2076450"/>
                <a:gridCol w="2171700"/>
                <a:gridCol w="2124075"/>
              </a:tblGrid>
              <a:tr h="63690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1.98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1.56  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66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2.31 </a:t>
                      </a:r>
                      <a:endParaRPr lang="en-US" altLang="zh-CN" sz="2200" b="1" u="none" dirty="0">
                        <a:solidFill>
                          <a:srgbClr val="FF66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66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2.37 </a:t>
                      </a:r>
                      <a:endParaRPr lang="en-US" altLang="zh-CN" sz="2200" b="1" u="none" dirty="0">
                        <a:solidFill>
                          <a:srgbClr val="FF66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1.38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66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2.35 </a:t>
                      </a:r>
                      <a:endParaRPr lang="en-US" altLang="zh-CN" sz="2200" b="1" u="none" dirty="0">
                        <a:solidFill>
                          <a:srgbClr val="FF66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1.47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2.25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1.49 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24.59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2.22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2.12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30.01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2.27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1.79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66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物质结构、反应原理综合</a:t>
                      </a:r>
                      <a:endParaRPr lang="zh-CN" altLang="en-US" sz="2200" b="1" u="none" dirty="0">
                        <a:solidFill>
                          <a:srgbClr val="FF66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66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化学反应原理</a:t>
                      </a:r>
                      <a:endParaRPr lang="zh-CN" altLang="en-US" sz="2200" b="1" u="none" dirty="0">
                        <a:solidFill>
                          <a:srgbClr val="FF66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1339215" y="791210"/>
          <a:ext cx="9514205" cy="5841365"/>
        </p:xfrm>
        <a:graphic>
          <a:graphicData uri="http://schemas.openxmlformats.org/drawingml/2006/table">
            <a:tbl>
              <a:tblPr/>
              <a:tblGrid>
                <a:gridCol w="1746885"/>
                <a:gridCol w="1057795"/>
                <a:gridCol w="1291590"/>
                <a:gridCol w="1320800"/>
                <a:gridCol w="1409065"/>
                <a:gridCol w="1387475"/>
                <a:gridCol w="1300480"/>
              </a:tblGrid>
              <a:tr h="63690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15-1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15-2-1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15-2-2</a:t>
                      </a: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15-2-3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15-2-4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15-3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0.1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0.14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0.41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0.98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0.125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0.85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1.04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09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0.42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0.46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1.42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0.17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1.21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1.15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0.49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0.51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0.14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0.84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1.53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0.38</a:t>
                      </a: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0.46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1.16 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0.14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99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0.82</a:t>
                      </a:r>
                      <a:endParaRPr lang="en-US" altLang="zh-CN" sz="2200" b="1" u="none" dirty="0">
                        <a:solidFill>
                          <a:srgbClr val="99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1.17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0.76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0.68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1.65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0.21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1.72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1.47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0.72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0.48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1.48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0.21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1.24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1.31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方程式书写</a:t>
                      </a:r>
                      <a:endParaRPr lang="zh-CN" altLang="en-US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信息提取题目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方程式书写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物质性质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化学原理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元素化合物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4285615" y="22860"/>
            <a:ext cx="4431665" cy="7683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4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主观</a:t>
            </a:r>
            <a:r>
              <a:rPr lang="en-US" altLang="zh-CN" sz="4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15 </a:t>
            </a:r>
            <a:endParaRPr lang="en-US" altLang="zh-CN" sz="4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>
            <p:custDataLst>
              <p:tags r:id="rId1"/>
            </p:custDataLst>
          </p:nvPr>
        </p:nvGraphicFramePr>
        <p:xfrm>
          <a:off x="1485265" y="706755"/>
          <a:ext cx="8677275" cy="5710870"/>
        </p:xfrm>
        <a:graphic>
          <a:graphicData uri="http://schemas.openxmlformats.org/drawingml/2006/table">
            <a:tbl>
              <a:tblPr/>
              <a:tblGrid>
                <a:gridCol w="1746885"/>
                <a:gridCol w="1372235"/>
                <a:gridCol w="1324610"/>
                <a:gridCol w="1353820"/>
                <a:gridCol w="1392555"/>
                <a:gridCol w="1487170"/>
              </a:tblGrid>
              <a:tr h="63690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ea typeface="微软雅黑" panose="020B0503020204020204" charset="-122"/>
                        </a:rPr>
                        <a:t>题号</a:t>
                      </a:r>
                      <a:endParaRPr lang="zh-CN" altLang="en-US" sz="2200" b="1" dirty="0">
                        <a:ea typeface="微软雅黑" panose="020B0503020204020204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16-1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16-2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16-3</a:t>
                      </a:r>
                      <a:r>
                        <a:rPr lang="en-US" altLang="zh-CN" sz="2200" b="1" u="none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16-4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16-5</a:t>
                      </a:r>
                      <a:endParaRPr lang="en-US" altLang="zh-CN" sz="2200" b="1" u="none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0.76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0.56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0.06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0.04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12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1.21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0.33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0.91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0.375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13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0.85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0.65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228600" lvl="0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1pPr>
                      <a:lvl2pPr marL="685800" lvl="1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ClrTx/>
                        <a:buSzTx/>
                        <a:buFont typeface="Arial" panose="020B0604020202020204" charset="-122"/>
                        <a:buChar char="•"/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  <a:ea typeface="宋体" panose="02010600030101010101" pitchFamily="2" charset="-122"/>
                          <a:sym typeface="Calibri" panose="020F0502020204030204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0.92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0.23 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14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1.09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0.67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0.98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0.41 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0000FF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</a:t>
                      </a:r>
                      <a:endParaRPr lang="en-US" altLang="zh-CN" sz="2200" b="1" u="none" dirty="0">
                        <a:solidFill>
                          <a:srgbClr val="0000FF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秦淮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0.98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0.56</a:t>
                      </a: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0.86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0.27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0.01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 </a:t>
                      </a:r>
                      <a:endParaRPr lang="en-US" altLang="zh-CN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1.28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0.48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0.97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0.4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0.03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3333FF"/>
                          </a:solidFill>
                          <a:latin typeface="宋体" panose="02010600030101010101" pitchFamily="2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江宁</a:t>
                      </a: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1.1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0.61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1.04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0.5  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200" b="1" u="none" dirty="0">
                          <a:solidFill>
                            <a:srgbClr val="33CC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0.25</a:t>
                      </a:r>
                      <a:endParaRPr lang="en-US" altLang="zh-CN" sz="2200" b="1" u="none" dirty="0">
                        <a:solidFill>
                          <a:srgbClr val="33CC33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2"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sz="2200" b="1" u="none" dirty="0">
                        <a:solidFill>
                          <a:srgbClr val="3333FF"/>
                        </a:solidFill>
                        <a:latin typeface="宋体" panose="02010600030101010101" pitchFamily="2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物质结构（杂化）</a:t>
                      </a:r>
                      <a:endParaRPr lang="zh-CN" altLang="en-US" sz="2200" b="1" u="none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反应类型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反应条件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同分异构体书写</a:t>
                      </a:r>
                      <a:endParaRPr lang="en-US" altLang="zh-CN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200" b="1" u="none" dirty="0">
                          <a:solidFill>
                            <a:srgbClr val="FF33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有机合成</a:t>
                      </a:r>
                      <a:endParaRPr lang="zh-CN" altLang="en-US" sz="2200" b="1" u="none" dirty="0">
                        <a:solidFill>
                          <a:srgbClr val="FF33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90170" marR="90170" marT="46990" marB="4699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4035425" y="0"/>
            <a:ext cx="412115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主观</a:t>
            </a:r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16-</a:t>
            </a:r>
            <a:r>
              <a:rPr lang="zh-CN" altLang="en-US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有机化学</a:t>
            </a:r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en-US" altLang="zh-CN" sz="4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65ffc26c-daef-4f45-9cde-df5e0b1dff84}"/>
</p:tagLst>
</file>

<file path=ppt/tags/tag2.xml><?xml version="1.0" encoding="utf-8"?>
<p:tagLst xmlns:p="http://schemas.openxmlformats.org/presentationml/2006/main">
  <p:tag name="KSO_WM_UNIT_TABLE_BEAUTIFY" val="smartTable{32028bf5-d235-437d-af77-8276ab31df7f}"/>
</p:tagLst>
</file>

<file path=ppt/tags/tag3.xml><?xml version="1.0" encoding="utf-8"?>
<p:tagLst xmlns:p="http://schemas.openxmlformats.org/presentationml/2006/main">
  <p:tag name="KSO_WM_UNIT_TABLE_BEAUTIFY" val="smartTable{32028bf5-d235-437d-af77-8276ab31df7f}"/>
</p:tagLst>
</file>

<file path=ppt/tags/tag4.xml><?xml version="1.0" encoding="utf-8"?>
<p:tagLst xmlns:p="http://schemas.openxmlformats.org/presentationml/2006/main">
  <p:tag name="KSO_WM_UNIT_TABLE_BEAUTIFY" val="smartTable{32028bf5-d235-437d-af77-8276ab31df7f}"/>
</p:tagLst>
</file>

<file path=ppt/tags/tag5.xml><?xml version="1.0" encoding="utf-8"?>
<p:tagLst xmlns:p="http://schemas.openxmlformats.org/presentationml/2006/main">
  <p:tag name="KSO_WM_UNIT_TABLE_BEAUTIFY" val="smartTable{32028bf5-d235-437d-af77-8276ab31df7f}"/>
</p:tagLst>
</file>

<file path=ppt/tags/tag6.xml><?xml version="1.0" encoding="utf-8"?>
<p:tagLst xmlns:p="http://schemas.openxmlformats.org/presentationml/2006/main">
  <p:tag name="KSO_WM_UNIT_TABLE_BEAUTIFY" val="smartTable{32028bf5-d235-437d-af77-8276ab31df7f}"/>
</p:tagLst>
</file>

<file path=ppt/tags/tag7.xml><?xml version="1.0" encoding="utf-8"?>
<p:tagLst xmlns:p="http://schemas.openxmlformats.org/presentationml/2006/main">
  <p:tag name="KSO_WM_UNIT_TABLE_BEAUTIFY" val="smartTable{32028bf5-d235-437d-af77-8276ab31df7f}"/>
</p:tagLst>
</file>

<file path=ppt/tags/tag8.xml><?xml version="1.0" encoding="utf-8"?>
<p:tagLst xmlns:p="http://schemas.openxmlformats.org/presentationml/2006/main">
  <p:tag name="KSO_WM_UNIT_TABLE_BEAUTIFY" val="smartTable{32028bf5-d235-437d-af77-8276ab31df7f}"/>
</p:tagLst>
</file>

<file path=ppt/tags/tag9.xml><?xml version="1.0" encoding="utf-8"?>
<p:tagLst xmlns:p="http://schemas.openxmlformats.org/presentationml/2006/main">
  <p:tag name="KSO_WM_UNIT_TABLE_BEAUTIFY" val="smartTable{32028bf5-d235-437d-af77-8276ab31df7f}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2106</Words>
  <Application>WPS 演示</Application>
  <PresentationFormat>宽屏</PresentationFormat>
  <Paragraphs>896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Arial</vt:lpstr>
      <vt:lpstr>Calibri Light</vt:lpstr>
      <vt:lpstr>Calibri</vt:lpstr>
      <vt:lpstr>楷体</vt:lpstr>
      <vt:lpstr>等线</vt:lpstr>
      <vt:lpstr>微软雅黑</vt:lpstr>
      <vt:lpstr>Arial Unicode MS</vt:lpstr>
      <vt:lpstr>Office 主题</vt:lpstr>
      <vt:lpstr>1_Office 主题</vt:lpstr>
      <vt:lpstr>  秦淮中学2022届高三市期初化学质量分析                                                               2021年9月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WBS</dc:creator>
  <cp:lastModifiedBy>Administrator</cp:lastModifiedBy>
  <cp:revision>133</cp:revision>
  <dcterms:created xsi:type="dcterms:W3CDTF">2018-09-09T00:37:00Z</dcterms:created>
  <dcterms:modified xsi:type="dcterms:W3CDTF">2021-09-28T06:58:50Z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24B5722CCB234094A6DEB8895FC8CE7E</vt:lpwstr>
  </property>
</Properties>
</file>