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3"/>
    <p:sldId id="258" r:id="rId4"/>
    <p:sldId id="289" r:id="rId5"/>
    <p:sldId id="259" r:id="rId6"/>
    <p:sldId id="265" r:id="rId7"/>
    <p:sldId id="260" r:id="rId8"/>
    <p:sldId id="262" r:id="rId9"/>
    <p:sldId id="264" r:id="rId10"/>
    <p:sldId id="290" r:id="rId11"/>
    <p:sldId id="270" r:id="rId12"/>
    <p:sldId id="272" r:id="rId13"/>
    <p:sldId id="273" r:id="rId14"/>
    <p:sldId id="286" r:id="rId15"/>
    <p:sldId id="267" r:id="rId16"/>
    <p:sldId id="287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者" initials="A" lastIdx="0" clrIdx="3"/>
  <p:cmAuthor id="0" name="微软用户" initials="微软用户" lastIdx="1" clrIdx="0"/>
  <p:cmAuthor id="7" name="1206988966@qq.com" initials="1" lastIdx="1" clrIdx="2"/>
  <p:cmAuthor id="1" name="wz" initials="w" lastIdx="1" clrIdx="0"/>
  <p:cmAuthor id="8" name="姜伟光" initials="姜" lastIdx="1" clrIdx="0"/>
  <p:cmAuthor id="2" name="Pueschner, Franziska {FA~Shanghai}" initials="P" lastIdx="5" clrIdx="0"/>
  <p:cmAuthor id="3" name="翟宏帅" initials="翟" lastIdx="1" clrIdx="0"/>
  <p:cmAuthor id="5" name="宋洁然" initials="宋" lastIdx="2" clrIdx="1"/>
  <p:cmAuthor id="6" name="ming qiu" initials="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6"/>
        <p:guide pos="38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../media/image2.png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10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781050" y="6375400"/>
            <a:ext cx="3975100" cy="127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514351" y="2435225"/>
            <a:ext cx="8483600" cy="1419225"/>
          </a:xfrm>
        </p:spPr>
        <p:txBody>
          <a:bodyPr lIns="90000" tIns="46800" rIns="90000" bIns="46800" anchor="b" anchorCtr="0">
            <a:noAutofit/>
          </a:bodyPr>
          <a:lstStyle>
            <a:lvl1pPr algn="l">
              <a:defRPr sz="8000" spc="6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514350" y="5707353"/>
            <a:ext cx="3975100" cy="582640"/>
          </a:xfrm>
        </p:spPr>
        <p:txBody>
          <a:bodyPr lIns="90000" tIns="4680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716280" y="4438650"/>
            <a:ext cx="7589520" cy="1652298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15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51201" y="3030290"/>
            <a:ext cx="5689600" cy="863958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4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2816225" y="3906520"/>
            <a:ext cx="6559550" cy="934720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08.xml"/><Relationship Id="rId24" Type="http://schemas.openxmlformats.org/officeDocument/2006/relationships/tags" Target="../tags/tag107.xml"/><Relationship Id="rId23" Type="http://schemas.openxmlformats.org/officeDocument/2006/relationships/tags" Target="../tags/tag106.xml"/><Relationship Id="rId22" Type="http://schemas.openxmlformats.org/officeDocument/2006/relationships/tags" Target="../tags/tag105.xml"/><Relationship Id="rId21" Type="http://schemas.openxmlformats.org/officeDocument/2006/relationships/tags" Target="../tags/tag104.xml"/><Relationship Id="rId20" Type="http://schemas.openxmlformats.org/officeDocument/2006/relationships/tags" Target="../tags/tag103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9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18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38350" y="416560"/>
            <a:ext cx="8483600" cy="3283585"/>
          </a:xfrm>
        </p:spPr>
        <p:txBody>
          <a:bodyPr>
            <a:normAutofit/>
          </a:bodyPr>
          <a:p>
            <a:pPr algn="ctr"/>
            <a:r>
              <a:rPr lang="zh-CN" altLang="en-US"/>
              <a:t>优化必备知识</a:t>
            </a:r>
            <a:br>
              <a:rPr lang="zh-CN" altLang="en-US"/>
            </a:br>
            <a:r>
              <a:rPr lang="zh-CN" altLang="en-US"/>
              <a:t>提高能力素养</a:t>
            </a:r>
            <a:endParaRPr lang="zh-CN" altLang="en-US" sz="440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15290" y="538480"/>
            <a:ext cx="4444365" cy="1456055"/>
          </a:xfrm>
        </p:spPr>
        <p:txBody>
          <a:bodyPr/>
          <a:p>
            <a:r>
              <a:rPr lang="zh-CN">
                <a:sym typeface="+mn-ea"/>
              </a:rPr>
              <a:t>提高</a:t>
            </a:r>
            <a:r>
              <a:rPr>
                <a:sym typeface="+mn-ea"/>
              </a:rPr>
              <a:t>能力素养</a:t>
            </a:r>
            <a:br>
              <a:rPr>
                <a:sym typeface="+mn-ea"/>
              </a:rPr>
            </a:br>
            <a:r>
              <a:rPr lang="en-US">
                <a:sym typeface="+mn-ea"/>
              </a:rPr>
              <a:t>  </a:t>
            </a:r>
            <a:r>
              <a:rPr lang="en-US" altLang="zh-CN">
                <a:sym typeface="+mn-ea"/>
              </a:rPr>
              <a:t>——</a:t>
            </a:r>
            <a:r>
              <a:rPr>
                <a:sym typeface="+mn-ea"/>
              </a:rPr>
              <a:t>关注社会热点</a:t>
            </a:r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582930" y="2569210"/>
            <a:ext cx="3956685" cy="3014980"/>
          </a:xfrm>
        </p:spPr>
        <p:txBody>
          <a:bodyPr/>
          <a:p>
            <a:r>
              <a:rPr lang="en-US" altLang="zh-CN" sz="2400"/>
              <a:t>1.</a:t>
            </a:r>
            <a:r>
              <a:rPr lang="zh-CN" altLang="en-US" sz="2400"/>
              <a:t>通过多种途径，引导学生了解社会、深入实践，保持对实践发展和理论创新的高度敏感，让新事物、新现象、新理论、新观点进入课堂。</a:t>
            </a:r>
            <a:endParaRPr lang="zh-CN" altLang="en-US" sz="24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59655" y="74930"/>
            <a:ext cx="4349750" cy="5634990"/>
          </a:xfrm>
          <a:prstGeom prst="rect">
            <a:avLst/>
          </a:prstGeom>
          <a:ln w="12700" cmpd="sng">
            <a:solidFill>
              <a:schemeClr val="tx1"/>
            </a:solidFill>
            <a:prstDash val="solid"/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270" y="301625"/>
            <a:ext cx="5063490" cy="5894070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650" y="538480"/>
            <a:ext cx="5534025" cy="6123940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02260" y="2310130"/>
            <a:ext cx="4178300" cy="3687445"/>
          </a:xfrm>
        </p:spPr>
        <p:txBody>
          <a:bodyPr>
            <a:noAutofit/>
          </a:bodyPr>
          <a:p>
            <a:r>
              <a:rPr lang="en-US" altLang="zh-CN" sz="2400">
                <a:sym typeface="+mn-ea"/>
              </a:rPr>
              <a:t>2.</a:t>
            </a:r>
            <a:r>
              <a:rPr lang="zh-CN" altLang="en-US" sz="2400">
                <a:sym typeface="+mn-ea"/>
              </a:rPr>
              <a:t>情境的选择、问题的切入应与主干知识紧密融合、与学生思维难点高度关联，突出</a:t>
            </a:r>
            <a:r>
              <a:rPr lang="zh-CN" altLang="en-US" sz="2400" dirty="0">
                <a:sym typeface="+mn-ea"/>
              </a:rPr>
              <a:t>思维含量、思维张力</a:t>
            </a:r>
            <a:r>
              <a:rPr lang="zh-CN" sz="2400" dirty="0">
                <a:sym typeface="+mn-ea"/>
              </a:rPr>
              <a:t>。</a:t>
            </a:r>
            <a:endParaRPr lang="zh-CN" altLang="en-US" sz="2400"/>
          </a:p>
          <a:p>
            <a:r>
              <a:rPr lang="en-US" altLang="zh-CN" sz="2400"/>
              <a:t>3.</a:t>
            </a:r>
            <a:r>
              <a:rPr lang="zh-CN" altLang="en-US" sz="2400"/>
              <a:t>教师应多尝试自主命题，不依赖于教辅或套卷，细细打磨。</a:t>
            </a:r>
            <a:endParaRPr lang="zh-CN" altLang="en-US" sz="2000"/>
          </a:p>
          <a:p>
            <a:endParaRPr lang="zh-CN" sz="2000"/>
          </a:p>
        </p:txBody>
      </p:sp>
      <p:sp>
        <p:nvSpPr>
          <p:cNvPr id="7" name="内容占位符 6"/>
          <p:cNvSpPr>
            <a:spLocks noGrp="1"/>
          </p:cNvSpPr>
          <p:nvPr>
            <p:ph sz="quarter" idx="14"/>
          </p:nvPr>
        </p:nvSpPr>
        <p:spPr>
          <a:xfrm>
            <a:off x="5111750" y="447675"/>
            <a:ext cx="6702425" cy="4481195"/>
          </a:xfr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txBody>
          <a:bodyPr>
            <a:normAutofit fontScale="90000" lnSpcReduction="20000"/>
          </a:bodyPr>
          <a:p>
            <a:r>
              <a:rPr lang="en-US" altLang="zh-CN" sz="18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</a:t>
            </a:r>
            <a:r>
              <a:rPr lang="zh-CN" altLang="en-US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国家组织药品集中采购是对既往药品集中采购制度的重大改革，坚持市场机制和政府作用相结合的原则，坚持“带量采购、量价挂钩、招采合一”的方向，有利于完善以市场为主导的药价形成机制，推进药价回归合理水平。截止2020年11月，国家组织了三批药品集中采购，共涉及112个品种，平均降幅54%，初步估算可为患者和医保基金节省超过500亿元资金。</a:t>
            </a:r>
            <a:endParaRPr lang="zh-CN" altLang="en-US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r>
              <a:rPr lang="zh-CN" altLang="en-US" sz="2400"/>
              <a:t>     有人说药品集中带量采购能够降低药品价格，对使用者有利，对药品生产者不利。对此说法你是否认同？请运用市场机制的相关知识说明。</a:t>
            </a:r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5111750" y="5142865"/>
            <a:ext cx="6702425" cy="119888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txBody>
          <a:bodyPr wrap="square" rtlCol="0" anchor="t">
            <a:spAutoFit/>
          </a:bodyPr>
          <a:p>
            <a:pPr algn="l"/>
            <a:r>
              <a:rPr lang="zh-CN" altLang="en-US" sz="2400">
                <a:latin typeface="+mn-ea"/>
                <a:cs typeface="黑体" panose="02010609060101010101" charset="-122"/>
                <a:sym typeface="+mn-ea"/>
              </a:rPr>
              <a:t>发展规模经济、鼓励企业做大做强与加强反垄断是否矛盾？</a:t>
            </a:r>
            <a:endParaRPr lang="zh-CN" altLang="en-US" sz="2400">
              <a:latin typeface="+mn-ea"/>
              <a:cs typeface="黑体" panose="02010609060101010101" charset="-122"/>
              <a:sym typeface="+mn-ea"/>
            </a:endParaRPr>
          </a:p>
          <a:p>
            <a:pPr algn="l"/>
            <a:r>
              <a:rPr lang="zh-CN" altLang="en-US" sz="2400">
                <a:latin typeface="+mn-ea"/>
              </a:rPr>
              <a:t>更好发挥政府作用为什么还要转变政府职能？</a:t>
            </a:r>
            <a:endParaRPr lang="zh-CN" altLang="en-US" sz="2400">
              <a:latin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5290" y="538480"/>
            <a:ext cx="4444365" cy="1456055"/>
          </a:xfrm>
        </p:spPr>
        <p:txBody>
          <a:bodyPr/>
          <a:p>
            <a:r>
              <a:rPr lang="zh-CN">
                <a:sym typeface="+mn-ea"/>
              </a:rPr>
              <a:t>提高</a:t>
            </a:r>
            <a:r>
              <a:rPr>
                <a:sym typeface="+mn-ea"/>
              </a:rPr>
              <a:t>能力素养</a:t>
            </a:r>
            <a:br>
              <a:rPr>
                <a:sym typeface="+mn-ea"/>
              </a:rPr>
            </a:br>
            <a:r>
              <a:rPr lang="en-US">
                <a:sym typeface="+mn-ea"/>
              </a:rPr>
              <a:t>  </a:t>
            </a:r>
            <a:r>
              <a:rPr lang="en-US" altLang="zh-CN">
                <a:sym typeface="+mn-ea"/>
              </a:rPr>
              <a:t>——</a:t>
            </a:r>
            <a:r>
              <a:rPr>
                <a:sym typeface="+mn-ea"/>
              </a:rPr>
              <a:t>关注社会热点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build="p"/>
      <p:bldP spid="7" grpId="1" animBg="1" build="p"/>
      <p:bldP spid="2" grpId="0" bldLvl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69265" y="601980"/>
            <a:ext cx="4430395" cy="1442720"/>
          </a:xfrm>
        </p:spPr>
        <p:txBody>
          <a:bodyPr/>
          <a:p>
            <a:r>
              <a:rPr lang="zh-CN">
                <a:sym typeface="+mn-ea"/>
              </a:rPr>
              <a:t>提高</a:t>
            </a:r>
            <a:r>
              <a:rPr>
                <a:sym typeface="+mn-ea"/>
              </a:rPr>
              <a:t>能力素养</a:t>
            </a:r>
            <a:br>
              <a:rPr>
                <a:sym typeface="+mn-ea"/>
              </a:rPr>
            </a:br>
            <a:r>
              <a:rPr lang="en-US">
                <a:sym typeface="+mn-ea"/>
              </a:rPr>
              <a:t>  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注重</a:t>
            </a:r>
            <a:r>
              <a:rPr lang="zh-CN" altLang="en-US" spc="150" dirty="0">
                <a:sym typeface="+mn-ea"/>
              </a:rPr>
              <a:t>思维质量</a:t>
            </a:r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64490" y="2499360"/>
            <a:ext cx="4051300" cy="3477260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2400"/>
              <a:t>引导学生注重解读题目的问题逻辑，搭建答题层次，同时确定知识逻辑，让知识逻辑服务于问题逻辑，避免知识点堆砌</a:t>
            </a:r>
            <a:endParaRPr lang="zh-CN" altLang="en-US" sz="2400"/>
          </a:p>
        </p:txBody>
      </p:sp>
      <p:sp>
        <p:nvSpPr>
          <p:cNvPr id="2" name="内容占位符 6"/>
          <p:cNvSpPr>
            <a:spLocks noGrp="1"/>
          </p:cNvSpPr>
          <p:nvPr/>
        </p:nvSpPr>
        <p:spPr>
          <a:xfrm>
            <a:off x="5066665" y="601980"/>
            <a:ext cx="6702425" cy="2092960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txBody>
          <a:bodyPr vert="horz" lIns="101600" tIns="0" rIns="82550" bIns="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/>
              <a:t>有人说药品集中带量采购能够降低药品价格，对使用者有利，对药品生产者不利。对此说法你是否认同？请运用市场机制的相关知识说明。</a:t>
            </a:r>
            <a:endParaRPr lang="zh-CN" altLang="en-US" sz="240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6665" y="2863850"/>
          <a:ext cx="6793230" cy="2915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40"/>
                <a:gridCol w="5190490"/>
              </a:tblGrid>
              <a:tr h="17373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>
                          <a:latin typeface="+mj-ea"/>
                          <a:ea typeface="+mj-ea"/>
                        </a:rPr>
                        <a:t>问题</a:t>
                      </a:r>
                      <a:endParaRPr lang="zh-CN" altLang="en-US" sz="3200"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>
                          <a:latin typeface="+mj-ea"/>
                          <a:ea typeface="+mj-ea"/>
                        </a:rPr>
                        <a:t>逻辑</a:t>
                      </a:r>
                      <a:endParaRPr lang="zh-CN" altLang="en-US" sz="3200">
                        <a:latin typeface="+mj-ea"/>
                        <a:ea typeface="+mj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>
                          <a:latin typeface="+mj-ea"/>
                          <a:ea typeface="+mj-ea"/>
                          <a:sym typeface="+mn-ea"/>
                        </a:rPr>
                        <a:t>药品集中带量采购对不同主体（企业、消费者）的积极影响</a:t>
                      </a:r>
                      <a:endParaRPr lang="zh-CN" altLang="en-US" sz="2800">
                        <a:latin typeface="+mj-ea"/>
                        <a:ea typeface="+mj-ea"/>
                        <a:sym typeface="+mn-ea"/>
                      </a:endParaRPr>
                    </a:p>
                  </a:txBody>
                  <a:tcPr anchor="ctr" anchorCtr="0"/>
                </a:tc>
              </a:tr>
              <a:tr h="117792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>
                          <a:latin typeface="+mj-ea"/>
                          <a:ea typeface="+mj-ea"/>
                        </a:rPr>
                        <a:t>知识</a:t>
                      </a:r>
                      <a:endParaRPr lang="zh-CN" altLang="en-US" sz="3200"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>
                          <a:latin typeface="+mj-ea"/>
                          <a:ea typeface="+mj-ea"/>
                        </a:rPr>
                        <a:t>逻辑</a:t>
                      </a:r>
                      <a:endParaRPr lang="zh-CN" altLang="en-US" sz="3200">
                        <a:latin typeface="+mj-ea"/>
                        <a:ea typeface="+mj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>
                          <a:latin typeface="+mj-ea"/>
                          <a:ea typeface="+mj-ea"/>
                          <a:sym typeface="+mn-ea"/>
                        </a:rPr>
                        <a:t>市场机制如何带来这种影响</a:t>
                      </a:r>
                      <a:endParaRPr lang="zh-CN" altLang="en-US" sz="2800">
                        <a:latin typeface="+mj-ea"/>
                        <a:ea typeface="+mj-ea"/>
                        <a:sym typeface="+mn-ea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05435" y="2341245"/>
            <a:ext cx="4178300" cy="3814445"/>
          </a:xfrm>
        </p:spPr>
        <p:txBody>
          <a:bodyPr>
            <a:noAutofit/>
          </a:bodyPr>
          <a:p>
            <a:r>
              <a:rPr lang="zh-CN" altLang="en-US" sz="2800"/>
              <a:t>思路：某一题目的答题层次</a:t>
            </a:r>
            <a:endParaRPr lang="en-US" altLang="zh-CN" sz="2800"/>
          </a:p>
          <a:p>
            <a:r>
              <a:rPr lang="zh-CN" altLang="en-US" sz="2800"/>
              <a:t>思维：学科共性的思维范式</a:t>
            </a:r>
            <a:endParaRPr lang="zh-CN" altLang="en-US" sz="2800"/>
          </a:p>
          <a:p>
            <a:r>
              <a:rPr lang="zh-CN" altLang="en-US" sz="2800"/>
              <a:t>思想：实践的意义和价值</a:t>
            </a:r>
            <a:endParaRPr lang="zh-CN" altLang="en-US" sz="2800"/>
          </a:p>
          <a:p>
            <a:endParaRPr lang="zh-CN" altLang="en-US" sz="2800"/>
          </a:p>
        </p:txBody>
      </p:sp>
      <p:sp>
        <p:nvSpPr>
          <p:cNvPr id="7" name="内容占位符 6"/>
          <p:cNvSpPr>
            <a:spLocks noGrp="1"/>
          </p:cNvSpPr>
          <p:nvPr>
            <p:ph sz="quarter" idx="14"/>
          </p:nvPr>
        </p:nvSpPr>
        <p:spPr>
          <a:xfrm>
            <a:off x="4783455" y="770255"/>
            <a:ext cx="7273290" cy="1048385"/>
          </a:xfrm>
        </p:spPr>
        <p:txBody>
          <a:bodyPr>
            <a:noAutofit/>
          </a:bodyPr>
          <a:p>
            <a:r>
              <a:rPr lang="zh-CN" altLang="en-US" sz="2800"/>
              <a:t>（南通徐州等七市二检</a:t>
            </a:r>
            <a:r>
              <a:rPr lang="en-US" altLang="zh-CN" sz="2800"/>
              <a:t>17</a:t>
            </a:r>
            <a:r>
              <a:rPr lang="zh-CN" altLang="en-US" sz="2800"/>
              <a:t>）综合分析我国小店经济演化的动因。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5184140" y="3013710"/>
            <a:ext cx="6661150" cy="1938020"/>
          </a:xfrm>
          <a:prstGeom prst="rect">
            <a:avLst/>
          </a:prstGeom>
          <a:solidFill>
            <a:schemeClr val="accent1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思维： </a:t>
            </a:r>
            <a:r>
              <a:rPr lang="en-US" altLang="zh-CN" sz="2400">
                <a:solidFill>
                  <a:schemeClr val="bg1"/>
                </a:solidFill>
                <a:sym typeface="+mn-ea"/>
              </a:rPr>
              <a:t>         </a:t>
            </a:r>
            <a:endParaRPr lang="zh-CN" altLang="en-US" sz="2400">
              <a:solidFill>
                <a:schemeClr val="bg1"/>
              </a:solidFill>
              <a:sym typeface="+mn-ea"/>
            </a:endParaRPr>
          </a:p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生产与消费（经济发展、技术进步等；收入增加、消费升级等）</a:t>
            </a:r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  <a:sym typeface="+mn-ea"/>
              </a:rPr>
              <a:t>市场</a:t>
            </a:r>
            <a:r>
              <a:rPr lang="zh-CN" altLang="en-US" sz="2400">
                <a:solidFill>
                  <a:schemeClr val="bg1"/>
                </a:solidFill>
                <a:sym typeface="+mn-ea"/>
              </a:rPr>
              <a:t>与政府</a:t>
            </a:r>
            <a:r>
              <a:rPr lang="zh-CN" altLang="en-US" sz="2400">
                <a:solidFill>
                  <a:schemeClr val="bg1"/>
                </a:solidFill>
                <a:sym typeface="+mn-ea"/>
              </a:rPr>
              <a:t>（市场机制、市场秩序、市场规则等）（制度、政策、治理等）</a:t>
            </a:r>
            <a:endParaRPr lang="zh-CN" altLang="en-US" sz="24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84140" y="2341245"/>
            <a:ext cx="6661150" cy="4603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zh-CN" sz="2400">
                <a:sym typeface="+mn-ea"/>
              </a:rPr>
              <a:t>思路：原因分析</a:t>
            </a:r>
            <a:endParaRPr lang="zh-CN" sz="2400">
              <a:sym typeface="+mn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469265" y="601980"/>
            <a:ext cx="4430395" cy="1442720"/>
          </a:xfrm>
        </p:spPr>
        <p:txBody>
          <a:bodyPr/>
          <a:p>
            <a:r>
              <a:rPr lang="zh-CN">
                <a:sym typeface="+mn-ea"/>
              </a:rPr>
              <a:t>提高</a:t>
            </a:r>
            <a:r>
              <a:rPr>
                <a:sym typeface="+mn-ea"/>
              </a:rPr>
              <a:t>能力素养</a:t>
            </a:r>
            <a:br>
              <a:rPr>
                <a:sym typeface="+mn-ea"/>
              </a:rPr>
            </a:br>
            <a:r>
              <a:rPr lang="en-US">
                <a:sym typeface="+mn-ea"/>
              </a:rPr>
              <a:t>  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注重</a:t>
            </a:r>
            <a:r>
              <a:rPr lang="zh-CN" altLang="en-US" spc="150" dirty="0">
                <a:sym typeface="+mn-ea"/>
              </a:rPr>
              <a:t>思维质量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184140" y="5215255"/>
            <a:ext cx="6661150" cy="82994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zh-CN" sz="2400">
                <a:sym typeface="+mn-ea"/>
              </a:rPr>
              <a:t>思想：稳定就业，增加收入，保障民生，增强经济发展韧性。</a:t>
            </a:r>
            <a:endParaRPr lang="zh-CN" sz="24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  <p:bldP spid="3" grpId="0" bldLvl="0" animBg="1"/>
      <p:bldP spid="3" grpId="1" animBg="1"/>
      <p:bldP spid="2" grpId="0" bldLvl="0" animBg="1"/>
      <p:bldP spid="2" grpId="1" animBg="1"/>
      <p:bldP spid="9" grpId="0" bldLvl="0" animBg="1"/>
      <p:bldP spid="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内容占位符 2"/>
          <p:cNvSpPr>
            <a:spLocks noGrp="1"/>
          </p:cNvSpPr>
          <p:nvPr>
            <p:ph sz="quarter" idx="13"/>
          </p:nvPr>
        </p:nvSpPr>
        <p:spPr>
          <a:xfrm>
            <a:off x="656908" y="1421285"/>
            <a:ext cx="9626600" cy="3445200"/>
          </a:xfrm>
        </p:spPr>
        <p:txBody>
          <a:bodyPr anchor="t" anchorCtr="0">
            <a:noAutofit/>
          </a:bodyPr>
          <a:p>
            <a:r>
              <a:rPr lang="zh-CN" altLang="en-US" sz="280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1.经济现象的运行：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①主体：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②机制或手段：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③目的：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2.经济行为的价值思考/是非判断</a:t>
            </a:r>
            <a:endParaRPr lang="zh-CN" altLang="en-US" sz="280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  <a:p>
            <a:endParaRPr lang="zh-CN" altLang="en-US" sz="280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18434" name="文本框 1"/>
          <p:cNvSpPr txBox="1"/>
          <p:nvPr/>
        </p:nvSpPr>
        <p:spPr>
          <a:xfrm>
            <a:off x="2135188" y="483870"/>
            <a:ext cx="79216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400">
                <a:latin typeface="Arial" panose="020B0604020202020204" pitchFamily="34" charset="0"/>
                <a:ea typeface="宋体" panose="02010600030101010101" pitchFamily="2" charset="-122"/>
              </a:rPr>
              <a:t>分析经济现象的一般思想方法</a:t>
            </a:r>
            <a:endParaRPr lang="zh-CN" altLang="en-US" sz="4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5700" y="2144713"/>
            <a:ext cx="58724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国家/政府/管理者、企业、消费者等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  <a:sym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05200" y="2814955"/>
            <a:ext cx="8470900" cy="953135"/>
          </a:xfrm>
          <a:prstGeom prst="rect">
            <a:avLst/>
          </a:prstGeom>
          <a:noFill/>
          <a:ln w="28575" cap="flat" cmpd="sng">
            <a:solidFill>
              <a:srgbClr val="89A4A7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动力（利益）、市场（价格供求竞争、市场秩序等）、政府（政策、制度）、技术（创新）等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  <a:sym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92020" y="4209415"/>
            <a:ext cx="978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增加企业利润、满足人民需求、增强国家实力</a:t>
            </a:r>
            <a:r>
              <a:rPr lang="en-US" altLang="zh-CN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→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资源优化配置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84250" y="5634355"/>
            <a:ext cx="9971405" cy="521970"/>
          </a:xfrm>
          <a:prstGeom prst="rect">
            <a:avLst/>
          </a:prstGeom>
          <a:noFill/>
          <a:ln w="28575" cap="flat" cmpd="sng">
            <a:solidFill>
              <a:srgbClr val="89A4A7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  <a:sym typeface="宋体" panose="02010600030101010101" pitchFamily="2" charset="-122"/>
              </a:rPr>
              <a:t>遵循经济规律，符合市场秩序，遵守法律法规，承担经济责任</a:t>
            </a:r>
            <a:endParaRPr lang="zh-CN" altLang="en-US" sz="2800">
              <a:solidFill>
                <a:srgbClr val="FF0000"/>
              </a:solidFill>
              <a:latin typeface="楷体_GB2312" panose="02010609030101010101" charset="-122"/>
              <a:ea typeface="楷体_GB2312" panose="0201060903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4" grpId="1"/>
      <p:bldP spid="5" grpId="1"/>
      <p:bldP spid="6" grpId="1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653540" y="942340"/>
            <a:ext cx="8884285" cy="2923540"/>
          </a:xfrm>
        </p:spPr>
        <p:txBody>
          <a:bodyPr>
            <a:normAutofit fontScale="90000"/>
          </a:bodyPr>
          <a:p>
            <a:pPr>
              <a:lnSpc>
                <a:spcPct val="150000"/>
              </a:lnSpc>
            </a:pPr>
            <a:r>
              <a:rPr lang="zh-CN" altLang="en-US"/>
              <a:t>准确识变、科学应变、主动求变，</a:t>
            </a:r>
            <a:br>
              <a:rPr lang="zh-CN" altLang="en-US"/>
            </a:br>
            <a:r>
              <a:rPr lang="zh-CN" altLang="en-US"/>
              <a:t>在危机中育先机</a:t>
            </a:r>
            <a:br>
              <a:rPr lang="zh-CN" altLang="en-US"/>
            </a:br>
            <a:r>
              <a:rPr lang="zh-CN" altLang="en-US"/>
              <a:t>在变局中开新局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2816225" y="4359275"/>
            <a:ext cx="6559550" cy="934720"/>
          </a:xfrm>
        </p:spPr>
        <p:txBody>
          <a:bodyPr/>
          <a:p>
            <a:r>
              <a:rPr lang="zh-CN" altLang="en-US" sz="3200"/>
              <a:t>谢谢各位同仁前辈！</a:t>
            </a:r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90855" y="358775"/>
            <a:ext cx="8393430" cy="783590"/>
          </a:xfrm>
        </p:spPr>
        <p:txBody>
          <a:bodyPr>
            <a:normAutofit/>
          </a:bodyPr>
          <a:p>
            <a:r>
              <a:rPr sz="4000">
                <a:sym typeface="+mn-ea"/>
              </a:rPr>
              <a:t>优化必备知识</a:t>
            </a:r>
            <a:endParaRPr lang="zh-CN" altLang="en-US" sz="400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2985" y="1372235"/>
            <a:ext cx="10086340" cy="452310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400"/>
              <a:t>      </a:t>
            </a:r>
            <a:r>
              <a:rPr lang="zh-CN" altLang="en-US" sz="2400"/>
              <a:t>学科必备知识是提高政治学科素养的重要支撑和前提，是新高考考查内容的重要组成部分，也是学生在复习时最会作为抓手的东西。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      第一，必备知识是由学科的基本事实、基本概念、基本原理组成的知识体系，不是单一、碎片化的知识点。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      第二，在陈述性知识基础上重点关注程序性知识，即“怎么想”、“怎么做”的问题。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     第三，必备知识还包括实践发展、理论创新过程中的重大理论观点、重要论断等。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821815" y="1659890"/>
            <a:ext cx="9107805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</a:pPr>
            <a:r>
              <a:rPr lang="zh-CN" altLang="en-US" sz="2800"/>
              <a:t>建议：</a:t>
            </a:r>
            <a:endParaRPr lang="zh-CN" altLang="en-US" sz="2800"/>
          </a:p>
          <a:p>
            <a:pPr>
              <a:lnSpc>
                <a:spcPct val="200000"/>
              </a:lnSpc>
            </a:pPr>
            <a:r>
              <a:rPr lang="en-US" altLang="zh-CN" sz="2800"/>
              <a:t>1.</a:t>
            </a:r>
            <a:r>
              <a:rPr lang="zh-CN" altLang="en-US" sz="2800"/>
              <a:t>防止</a:t>
            </a:r>
            <a:r>
              <a:rPr lang="zh-CN" altLang="en-US" sz="2800">
                <a:sym typeface="+mn-ea"/>
              </a:rPr>
              <a:t>知识的</a:t>
            </a:r>
            <a:r>
              <a:rPr lang="zh-CN" altLang="en-US" sz="2800"/>
              <a:t>机械重复，</a:t>
            </a:r>
            <a:r>
              <a:rPr lang="zh-CN" altLang="en-US" sz="2800">
                <a:sym typeface="+mn-ea"/>
              </a:rPr>
              <a:t>零散知识结构化整合</a:t>
            </a:r>
            <a:endParaRPr lang="zh-CN" altLang="en-US" sz="2800"/>
          </a:p>
          <a:p>
            <a:pPr>
              <a:lnSpc>
                <a:spcPct val="200000"/>
              </a:lnSpc>
            </a:pPr>
            <a:r>
              <a:rPr lang="en-US" altLang="zh-CN" sz="2800"/>
              <a:t>2.</a:t>
            </a:r>
            <a:r>
              <a:rPr lang="zh-CN" altLang="en-US" sz="2800"/>
              <a:t>掌握知识的不同层级，由表及里的层层深入</a:t>
            </a:r>
            <a:endParaRPr lang="zh-CN" altLang="en-US" sz="2800"/>
          </a:p>
          <a:p>
            <a:pPr>
              <a:lnSpc>
                <a:spcPct val="200000"/>
              </a:lnSpc>
            </a:pPr>
            <a:r>
              <a:rPr lang="en-US" altLang="zh-CN" sz="2800"/>
              <a:t>3.</a:t>
            </a:r>
            <a:r>
              <a:rPr lang="zh-CN" altLang="en-US" sz="2800"/>
              <a:t>关注知识的迁移联系，打通知识之间的脉络</a:t>
            </a:r>
            <a:endParaRPr lang="zh-CN" altLang="en-US" sz="2800"/>
          </a:p>
        </p:txBody>
      </p:sp>
      <p:sp>
        <p:nvSpPr>
          <p:cNvPr id="3" name="标题 5"/>
          <p:cNvSpPr>
            <a:spLocks noGrp="1"/>
          </p:cNvSpPr>
          <p:nvPr/>
        </p:nvSpPr>
        <p:spPr>
          <a:xfrm>
            <a:off x="490855" y="554990"/>
            <a:ext cx="8393430" cy="78359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9600" b="1" i="0" u="none" strike="noStrike" kern="1200" cap="none" spc="15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sz="4000">
                <a:sym typeface="+mn-ea"/>
              </a:rPr>
              <a:t>优化必备知识</a:t>
            </a:r>
            <a:endParaRPr lang="zh-CN" altLang="en-US" sz="40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82930" y="994410"/>
            <a:ext cx="3959860" cy="1525270"/>
          </a:xfrm>
        </p:spPr>
        <p:txBody>
          <a:bodyPr/>
          <a:p>
            <a:pPr algn="l"/>
            <a:r>
              <a:rPr sz="4000">
                <a:sym typeface="+mn-ea"/>
              </a:rPr>
              <a:t>优化必备知识</a:t>
            </a:r>
            <a:br>
              <a:rPr sz="4000">
                <a:sym typeface="+mn-ea"/>
              </a:rPr>
            </a:br>
            <a:r>
              <a:rPr lang="en-US" sz="4000">
                <a:sym typeface="+mn-ea"/>
              </a:rPr>
              <a:t>         </a:t>
            </a:r>
            <a:r>
              <a:rPr lang="en-US" altLang="zh-CN" sz="4000">
                <a:sym typeface="+mn-ea"/>
              </a:rPr>
              <a:t>——</a:t>
            </a:r>
            <a:r>
              <a:rPr sz="4000">
                <a:sym typeface="+mn-ea"/>
              </a:rPr>
              <a:t>整合</a:t>
            </a:r>
            <a:endParaRPr sz="400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6363970" y="459740"/>
            <a:ext cx="4199255" cy="3194685"/>
          </a:xfr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>
            <a:noAutofit/>
          </a:bodyPr>
          <a:p>
            <a:r>
              <a:rPr lang="zh-CN" altLang="en-US" sz="2000"/>
              <a:t>市场配置资源的机制、作用</a:t>
            </a:r>
            <a:endParaRPr lang="zh-CN" altLang="en-US" sz="2000"/>
          </a:p>
          <a:p>
            <a:r>
              <a:rPr lang="zh-CN" altLang="en-US" sz="2000"/>
              <a:t>市场失灵</a:t>
            </a:r>
            <a:endParaRPr lang="zh-CN" altLang="en-US" sz="2000"/>
          </a:p>
          <a:p>
            <a:r>
              <a:rPr lang="zh-CN" altLang="en-US" sz="2000"/>
              <a:t>规范市场秩序的必要性、措施</a:t>
            </a:r>
            <a:endParaRPr lang="zh-CN" altLang="en-US" sz="2000"/>
          </a:p>
          <a:p>
            <a:r>
              <a:rPr lang="zh-CN" altLang="en-US" sz="2000"/>
              <a:t>社会主义市场经济的特征</a:t>
            </a:r>
            <a:endParaRPr lang="zh-CN" altLang="en-US" sz="2000"/>
          </a:p>
          <a:p>
            <a:r>
              <a:rPr lang="zh-CN" altLang="en-US" sz="2000"/>
              <a:t>宏观调控的含义、目标、手段</a:t>
            </a:r>
            <a:endParaRPr lang="zh-CN" altLang="en-US" sz="2000"/>
          </a:p>
          <a:p>
            <a:r>
              <a:rPr lang="zh-CN" altLang="en-US" sz="2000"/>
              <a:t>市场与政府的关系</a:t>
            </a:r>
            <a:endParaRPr lang="zh-CN" altLang="en-US" sz="2000"/>
          </a:p>
        </p:txBody>
      </p:sp>
      <p:sp>
        <p:nvSpPr>
          <p:cNvPr id="6" name="内容占位符 5"/>
          <p:cNvSpPr>
            <a:spLocks noGrp="1"/>
          </p:cNvSpPr>
          <p:nvPr>
            <p:ph sz="quarter" idx="14"/>
          </p:nvPr>
        </p:nvSpPr>
        <p:spPr>
          <a:xfrm>
            <a:off x="5455285" y="4796155"/>
            <a:ext cx="6017895" cy="1289685"/>
          </a:xfr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>
            <a:normAutofit lnSpcReduction="20000"/>
          </a:bodyPr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endParaRPr lang="zh-CN" altLang="en-US" sz="2000">
              <a:latin typeface="+mj-ea"/>
              <a:ea typeface="+mj-ea"/>
              <a:cs typeface="+mj-ea"/>
              <a:sym typeface="+mn-ea"/>
            </a:endParaRPr>
          </a:p>
          <a:p>
            <a:r>
              <a:rPr lang="zh-CN" altLang="en-US" sz="2000">
                <a:latin typeface="+mj-ea"/>
                <a:ea typeface="+mj-ea"/>
                <a:cs typeface="+mj-ea"/>
                <a:sym typeface="+mn-ea"/>
              </a:rPr>
              <a:t>横向：围绕市场、政府建构小体系</a:t>
            </a:r>
            <a:endParaRPr lang="zh-CN" altLang="en-US" sz="2000">
              <a:latin typeface="+mj-ea"/>
              <a:ea typeface="+mj-ea"/>
              <a:cs typeface="+mj-ea"/>
              <a:sym typeface="+mn-ea"/>
            </a:endParaRPr>
          </a:p>
          <a:p>
            <a:r>
              <a:rPr lang="zh-CN" altLang="en-US" sz="2000">
                <a:latin typeface="+mj-ea"/>
                <a:ea typeface="+mj-ea"/>
                <a:cs typeface="+mj-ea"/>
                <a:sym typeface="+mn-ea"/>
              </a:rPr>
              <a:t>纵向：</a:t>
            </a:r>
            <a:r>
              <a:rPr lang="en-US" altLang="zh-CN" sz="2000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000">
                <a:latin typeface="+mj-ea"/>
                <a:ea typeface="+mj-ea"/>
                <a:cs typeface="+mj-ea"/>
                <a:sym typeface="+mn-ea"/>
              </a:rPr>
              <a:t>市场</a:t>
            </a:r>
            <a:r>
              <a:rPr lang="en-US" altLang="zh-CN" sz="2000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000">
                <a:latin typeface="+mj-ea"/>
                <a:ea typeface="+mj-ea"/>
                <a:cs typeface="+mj-ea"/>
                <a:sym typeface="+mn-ea"/>
              </a:rPr>
              <a:t>在经济生活各部分内容的表现</a:t>
            </a:r>
            <a:endParaRPr lang="zh-CN" altLang="en-US" sz="20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7" name="右箭头 6"/>
          <p:cNvSpPr/>
          <p:nvPr/>
        </p:nvSpPr>
        <p:spPr>
          <a:xfrm rot="5400000">
            <a:off x="8041005" y="3806190"/>
            <a:ext cx="845820" cy="8667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占位符 4"/>
          <p:cNvSpPr>
            <a:spLocks noGrp="1"/>
          </p:cNvSpPr>
          <p:nvPr/>
        </p:nvSpPr>
        <p:spPr>
          <a:xfrm>
            <a:off x="586105" y="3375025"/>
            <a:ext cx="3956685" cy="151511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090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/>
              <a:t>围绕核心知识，横向关联、纵向串联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build="p"/>
      <p:bldP spid="5" grpId="1" animBg="1" build="p"/>
      <p:bldP spid="7" grpId="0" bldLvl="0" animBg="1"/>
      <p:bldP spid="6" grpId="0" animBg="1" build="p"/>
      <p:bldP spid="7" grpId="1" animBg="1"/>
      <p:bldP spid="6" grpId="1" animBg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282870" y="699290"/>
            <a:ext cx="9626400" cy="723600"/>
          </a:xfrm>
        </p:spPr>
        <p:txBody>
          <a:bodyPr/>
          <a:p>
            <a:pPr algn="ctr"/>
            <a:r>
              <a:rPr lang="zh-CN" altLang="en-US"/>
              <a:t>“市场”在经济生活各部分内容的表现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833755" y="1782445"/>
            <a:ext cx="10525125" cy="4259580"/>
          </a:xfrm>
        </p:spPr>
        <p:txBody>
          <a:bodyPr>
            <a:noAutofit/>
          </a:bodyPr>
          <a:p>
            <a:r>
              <a:rPr lang="zh-CN" altLang="en-US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生产与消费：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</a:rPr>
              <a:t>可理解为供给与需求，即市场配置资源的机制之一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所有制结构：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</a:rPr>
              <a:t>不同所有制经济平等使用生产要素、公开公平公正参与市</a:t>
            </a:r>
            <a:r>
              <a:rPr lang="en-US" altLang="zh-CN" sz="2400" b="1">
                <a:latin typeface="楷体_GB2312" panose="02010609030101010101" charset="-122"/>
                <a:ea typeface="楷体_GB2312" panose="02010609030101010101" charset="-122"/>
              </a:rPr>
              <a:t>  </a:t>
            </a:r>
            <a:endParaRPr lang="en-US" altLang="zh-CN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anose="02010609030101010101" charset="-122"/>
                <a:ea typeface="楷体_GB2312" panose="02010609030101010101" charset="-122"/>
              </a:rPr>
              <a:t>             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</a:rPr>
              <a:t>场竞争。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分配制度：</a:t>
            </a:r>
            <a:r>
              <a:rPr lang="zh-CN" sz="2400" b="1">
                <a:solidFill>
                  <a:schemeClr val="tx1"/>
                </a:solidFill>
                <a:latin typeface="楷体_GB2312" panose="02010609030101010101" charset="-122"/>
                <a:ea typeface="楷体_GB2312" panose="02010609030101010101" charset="-122"/>
                <a:cs typeface="Times New Roman" panose="02020603050405020304" charset="0"/>
                <a:sym typeface="+mn-ea"/>
              </a:rPr>
              <a:t>要素价格由市场按贡献决定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市场配置资源：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</a:rPr>
              <a:t>含义、市场经济的一般规律、三种机制、作用、市场失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anose="02010609030101010101" charset="-122"/>
                <a:ea typeface="楷体_GB2312" panose="02010609030101010101" charset="-122"/>
              </a:rPr>
              <a:t>               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</a:rPr>
              <a:t>灵、规范市场秩序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</a:rPr>
              <a:t>经济全球化与对外开放：</a:t>
            </a:r>
            <a:r>
              <a:rPr lang="zh-CN" altLang="en-US" sz="2400" b="1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融入国际市场，积极参与国际经济竞争与合作。</a:t>
            </a:r>
            <a:endParaRPr lang="zh-CN" altLang="en-US" sz="2400" b="1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82930" y="1344930"/>
            <a:ext cx="3959860" cy="1358900"/>
          </a:xfrm>
        </p:spPr>
        <p:txBody>
          <a:bodyPr/>
          <a:p>
            <a:r>
              <a:rPr sz="4000">
                <a:sym typeface="+mn-ea"/>
              </a:rPr>
              <a:t>优化必备知识</a:t>
            </a:r>
            <a:br>
              <a:rPr sz="4000">
                <a:sym typeface="+mn-ea"/>
              </a:rPr>
            </a:br>
            <a:r>
              <a:rPr lang="en-US" sz="4000">
                <a:sym typeface="+mn-ea"/>
              </a:rPr>
              <a:t>         </a:t>
            </a:r>
            <a:r>
              <a:rPr lang="en-US" altLang="zh-CN" sz="4000">
                <a:sym typeface="+mn-ea"/>
              </a:rPr>
              <a:t>——</a:t>
            </a:r>
            <a:r>
              <a:rPr lang="zh-CN" sz="4000">
                <a:sym typeface="+mn-ea"/>
              </a:rPr>
              <a:t>细化</a:t>
            </a:r>
            <a:endParaRPr lang="zh-CN" sz="400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586105" y="3375025"/>
            <a:ext cx="3956685" cy="1515110"/>
          </a:xfrm>
        </p:spPr>
        <p:txBody>
          <a:bodyPr/>
          <a:p>
            <a:r>
              <a:rPr lang="zh-CN" altLang="en-US" sz="3200"/>
              <a:t>对核心知识要分层细化，深度理解</a:t>
            </a:r>
            <a:endParaRPr lang="zh-CN" altLang="en-US" sz="3200"/>
          </a:p>
        </p:txBody>
      </p:sp>
      <p:graphicFrame>
        <p:nvGraphicFramePr>
          <p:cNvPr id="2" name="内容占位符 1"/>
          <p:cNvGraphicFramePr/>
          <p:nvPr>
            <p:ph sz="quarter" idx="14"/>
            <p:custDataLst>
              <p:tags r:id="rId1"/>
            </p:custDataLst>
          </p:nvPr>
        </p:nvGraphicFramePr>
        <p:xfrm>
          <a:off x="4932045" y="1828800"/>
          <a:ext cx="6986905" cy="4399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975"/>
                <a:gridCol w="5408930"/>
              </a:tblGrid>
              <a:tr h="12890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一级</a:t>
                      </a:r>
                      <a:endParaRPr lang="zh-CN" altLang="en-US" sz="2800"/>
                    </a:p>
                    <a:p>
                      <a:pPr algn="ctr">
                        <a:buNone/>
                      </a:pPr>
                      <a:r>
                        <a:rPr lang="zh-CN" altLang="en-US" sz="2800"/>
                        <a:t>知识点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市场对资源配置起决定性作用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 anchor="ctr" anchorCtr="0"/>
                </a:tc>
              </a:tr>
              <a:tr h="1802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二级</a:t>
                      </a:r>
                      <a:endParaRPr lang="zh-CN" altLang="en-US" sz="2800"/>
                    </a:p>
                    <a:p>
                      <a:pPr algn="ctr">
                        <a:buNone/>
                      </a:pPr>
                      <a:r>
                        <a:rPr lang="zh-CN" altLang="en-US" sz="2800"/>
                        <a:t>知识点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/>
                        <a:t>为什么要合理配置资源？</a:t>
                      </a:r>
                      <a:endParaRPr lang="zh-CN" altLang="en-US" sz="2800"/>
                    </a:p>
                    <a:p>
                      <a:pPr algn="l"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市场如何配置资源？</a:t>
                      </a:r>
                      <a:endParaRPr lang="zh-CN" altLang="en-US" sz="2800"/>
                    </a:p>
                    <a:p>
                      <a:pPr algn="l">
                        <a:buNone/>
                      </a:pPr>
                      <a:r>
                        <a:rPr lang="zh-CN" altLang="en-US" sz="2800"/>
                        <a:t>计划和市场配置资源有何不同？</a:t>
                      </a:r>
                      <a:endParaRPr lang="zh-CN" altLang="en-US" sz="2800"/>
                    </a:p>
                  </a:txBody>
                  <a:tcPr anchor="ctr" anchorCtr="0"/>
                </a:tc>
              </a:tr>
              <a:tr h="13081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三级</a:t>
                      </a:r>
                      <a:endParaRPr lang="zh-CN" altLang="en-US" sz="2800"/>
                    </a:p>
                    <a:p>
                      <a:pPr algn="ctr">
                        <a:buNone/>
                      </a:pPr>
                      <a:r>
                        <a:rPr lang="zh-CN" altLang="en-US" sz="2800"/>
                        <a:t>知识点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/>
                        <a:t>三大机制如何发挥作用？</a:t>
                      </a:r>
                      <a:endParaRPr lang="zh-CN" altLang="en-US" sz="2800"/>
                    </a:p>
                    <a:p>
                      <a:pPr algn="l">
                        <a:buNone/>
                      </a:pPr>
                      <a:r>
                        <a:rPr lang="zh-CN" altLang="en-US" sz="2800"/>
                        <a:t>市场配置资源的弊端有哪些？</a:t>
                      </a:r>
                      <a:endParaRPr lang="zh-CN" altLang="en-US" sz="2800"/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692140" y="991870"/>
            <a:ext cx="5466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市场对资源配置起决定性作用</a:t>
            </a:r>
            <a:endParaRPr lang="zh-CN" altLang="en-US" sz="32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79755" y="981075"/>
            <a:ext cx="3959860" cy="1428115"/>
          </a:xfrm>
        </p:spPr>
        <p:txBody>
          <a:bodyPr/>
          <a:p>
            <a:r>
              <a:rPr sz="4000">
                <a:sym typeface="+mn-ea"/>
              </a:rPr>
              <a:t>优化必备知识</a:t>
            </a:r>
            <a:br>
              <a:rPr sz="4000">
                <a:sym typeface="+mn-ea"/>
              </a:rPr>
            </a:br>
            <a:r>
              <a:rPr lang="en-US" sz="4000">
                <a:sym typeface="+mn-ea"/>
              </a:rPr>
              <a:t>         </a:t>
            </a:r>
            <a:r>
              <a:rPr lang="en-US" altLang="zh-CN" sz="4000">
                <a:sym typeface="+mn-ea"/>
              </a:rPr>
              <a:t>——</a:t>
            </a:r>
            <a:r>
              <a:rPr lang="zh-CN" sz="4000">
                <a:sym typeface="+mn-ea"/>
              </a:rPr>
              <a:t>迁移</a:t>
            </a:r>
            <a:endParaRPr lang="zh-CN" sz="400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>
          <a:xfrm>
            <a:off x="582930" y="2968625"/>
            <a:ext cx="3956685" cy="1696720"/>
          </a:xfrm>
        </p:spPr>
        <p:txBody>
          <a:bodyPr>
            <a:normAutofit fontScale="90000" lnSpcReduction="20000"/>
          </a:bodyPr>
          <a:p>
            <a:r>
              <a:rPr lang="zh-CN" altLang="en-US" sz="3200"/>
              <a:t>陈述性</a:t>
            </a:r>
            <a:r>
              <a:rPr lang="zh-CN" altLang="en-US" sz="3200">
                <a:sym typeface="+mn-ea"/>
              </a:rPr>
              <a:t>知识</a:t>
            </a:r>
            <a:r>
              <a:rPr lang="zh-CN" altLang="en-US" sz="3200"/>
              <a:t>、程序性知识、价值性知识</a:t>
            </a:r>
            <a:endParaRPr lang="zh-CN" altLang="en-US" sz="3200"/>
          </a:p>
          <a:p>
            <a:r>
              <a:rPr lang="zh-CN" altLang="en-US" sz="3200"/>
              <a:t>知识在实践中的运用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5692140" y="991870"/>
            <a:ext cx="5466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/>
              <a:t>有效市场和有为政府</a:t>
            </a:r>
            <a:endParaRPr lang="zh-CN" altLang="en-US" sz="3200"/>
          </a:p>
        </p:txBody>
      </p:sp>
      <p:graphicFrame>
        <p:nvGraphicFramePr>
          <p:cNvPr id="2" name="表格 1"/>
          <p:cNvGraphicFramePr/>
          <p:nvPr/>
        </p:nvGraphicFramePr>
        <p:xfrm>
          <a:off x="5146040" y="1892300"/>
          <a:ext cx="6823075" cy="384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3075"/>
              </a:tblGrid>
              <a:tr h="16052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从经济、政治角度看，如何实现政府有为？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 anchor="ctr" anchorCtr="0"/>
                </a:tc>
              </a:tr>
              <a:tr h="2243455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放宽市场准入如何发挥市场机制作用使消费者受益的？写出其传导路径。</a:t>
                      </a:r>
                      <a:endParaRPr lang="zh-CN" altLang="en-US" sz="2800"/>
                    </a:p>
                  </a:txBody>
                  <a:tcPr anchor="ctr" anchorCtr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14095" y="1511935"/>
            <a:ext cx="10494010" cy="489267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 wrap="square" rtlCol="0" anchor="t">
            <a:spAutoFit/>
          </a:bodyPr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altLang="zh-CN" sz="2400">
                <a:sym typeface="+mn-ea"/>
              </a:rPr>
              <a:t>        对学生而言，适应性测试的一大特点是情境新、信息多、时间紧，堆砌知识点的做法显然难以适应。</a:t>
            </a:r>
            <a:endParaRPr lang="en-US" altLang="zh-CN" sz="2400">
              <a:sym typeface="+mn-ea"/>
            </a:endParaRPr>
          </a:p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altLang="zh-CN" sz="2400">
                <a:sym typeface="+mn-ea"/>
              </a:rPr>
              <a:t>        在二轮、三轮的复习过程中，主要不在于反复回顾教材知识，不局限于几本教材和教辅，而是要进一步提高复习的开放性，提高</a:t>
            </a:r>
            <a:r>
              <a:rPr lang="zh-CN" altLang="en-US" sz="2400">
                <a:sym typeface="+mn-ea"/>
              </a:rPr>
              <a:t>试题选择、信息获取</a:t>
            </a:r>
            <a:r>
              <a:rPr lang="en-US" altLang="zh-CN" sz="2400">
                <a:sym typeface="+mn-ea"/>
              </a:rPr>
              <a:t>、情境设置、任务设计的思维含量，给学生一个“会思维”的框架，而不是“被标准”的答案，切实提升学生学科思维能力与核心素养。</a:t>
            </a:r>
            <a:endParaRPr lang="en-US" altLang="zh-CN" sz="2400"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400">
              <a:sym typeface="+mn-ea"/>
            </a:endParaRPr>
          </a:p>
        </p:txBody>
      </p:sp>
      <p:sp>
        <p:nvSpPr>
          <p:cNvPr id="4" name="标题 5"/>
          <p:cNvSpPr>
            <a:spLocks noGrp="1"/>
          </p:cNvSpPr>
          <p:nvPr/>
        </p:nvSpPr>
        <p:spPr>
          <a:xfrm>
            <a:off x="504825" y="470535"/>
            <a:ext cx="8393430" cy="78359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9600" b="1" i="0" u="none" strike="noStrike" kern="1200" cap="none" spc="15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sz="4000">
                <a:sym typeface="+mn-ea"/>
              </a:rPr>
              <a:t>提高能力素养</a:t>
            </a:r>
            <a:endParaRPr lang="zh-CN" altLang="en-US" sz="40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31620" y="1659890"/>
            <a:ext cx="8924925" cy="353822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 wrap="square" rtlCol="0" anchor="t">
            <a:spAutoFit/>
          </a:bodyPr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zh-CN" sz="2800">
                <a:sym typeface="+mn-ea"/>
              </a:rPr>
              <a:t>建议：</a:t>
            </a:r>
            <a:endParaRPr sz="2800">
              <a:sym typeface="+mn-ea"/>
            </a:endParaRPr>
          </a:p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sz="2800">
                <a:sym typeface="+mn-ea"/>
              </a:rPr>
              <a:t>1.</a:t>
            </a:r>
            <a:r>
              <a:rPr sz="2800">
                <a:sym typeface="+mn-ea"/>
              </a:rPr>
              <a:t>关注社会热点</a:t>
            </a:r>
            <a:r>
              <a:rPr lang="zh-CN" sz="2800">
                <a:sym typeface="+mn-ea"/>
              </a:rPr>
              <a:t>，</a:t>
            </a:r>
            <a:r>
              <a:rPr lang="zh-CN" altLang="en-US" sz="2800">
                <a:sym typeface="+mn-ea"/>
              </a:rPr>
              <a:t>保持对实践发展和理论创新的敏感</a:t>
            </a:r>
            <a:r>
              <a:rPr lang="zh-CN" altLang="en-US" sz="2800">
                <a:sym typeface="+mn-ea"/>
              </a:rPr>
              <a:t>度。</a:t>
            </a:r>
            <a:endParaRPr sz="2800">
              <a:sym typeface="+mn-ea"/>
            </a:endParaRPr>
          </a:p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sz="2800">
                <a:sym typeface="+mn-ea"/>
              </a:rPr>
              <a:t>2.</a:t>
            </a:r>
            <a:r>
              <a:rPr sz="2800">
                <a:sym typeface="+mn-ea"/>
              </a:rPr>
              <a:t>树立问题意识</a:t>
            </a:r>
            <a:r>
              <a:rPr lang="zh-CN" sz="2800">
                <a:sym typeface="+mn-ea"/>
              </a:rPr>
              <a:t>，注重对情境优化和问题研究的创新力。</a:t>
            </a:r>
            <a:endParaRPr lang="zh-CN" sz="2800">
              <a:sym typeface="+mn-ea"/>
            </a:endParaRPr>
          </a:p>
          <a:p>
            <a:pPr lvl="0" algn="l">
              <a:lnSpc>
                <a:spcPct val="200000"/>
              </a:lnSpc>
              <a:buClrTx/>
              <a:buSzTx/>
              <a:buFontTx/>
            </a:pPr>
            <a:r>
              <a:rPr lang="en-US" sz="2800">
                <a:sym typeface="+mn-ea"/>
              </a:rPr>
              <a:t>3.</a:t>
            </a:r>
            <a:r>
              <a:rPr sz="2800">
                <a:sym typeface="+mn-ea"/>
              </a:rPr>
              <a:t>提高思维质量，</a:t>
            </a:r>
            <a:r>
              <a:rPr lang="zh-CN" sz="2800">
                <a:sym typeface="+mn-ea"/>
              </a:rPr>
              <a:t>理清</a:t>
            </a:r>
            <a:r>
              <a:rPr lang="zh-CN" altLang="en-US" sz="2800" spc="150" dirty="0">
                <a:sym typeface="+mn-ea"/>
              </a:rPr>
              <a:t>思路、</a:t>
            </a:r>
            <a:r>
              <a:rPr lang="en-US" altLang="zh-CN" sz="2800" spc="150" dirty="0">
                <a:sym typeface="+mn-ea"/>
              </a:rPr>
              <a:t>“</a:t>
            </a:r>
            <a:r>
              <a:rPr lang="zh-CN" altLang="en-US" sz="2800" spc="150" dirty="0">
                <a:sym typeface="+mn-ea"/>
              </a:rPr>
              <a:t>套路</a:t>
            </a:r>
            <a:r>
              <a:rPr lang="en-US" altLang="zh-CN" sz="2800" spc="150" dirty="0">
                <a:sym typeface="+mn-ea"/>
              </a:rPr>
              <a:t>”</a:t>
            </a:r>
            <a:r>
              <a:rPr lang="zh-CN" altLang="en-US" sz="2800" spc="150" dirty="0">
                <a:sym typeface="+mn-ea"/>
              </a:rPr>
              <a:t>、总结思维方法。</a:t>
            </a:r>
            <a:endParaRPr lang="zh-CN" altLang="en-US" sz="2800" spc="150" dirty="0">
              <a:sym typeface="+mn-ea"/>
            </a:endParaRPr>
          </a:p>
        </p:txBody>
      </p:sp>
      <p:sp>
        <p:nvSpPr>
          <p:cNvPr id="4" name="标题 5"/>
          <p:cNvSpPr>
            <a:spLocks noGrp="1"/>
          </p:cNvSpPr>
          <p:nvPr/>
        </p:nvSpPr>
        <p:spPr>
          <a:xfrm>
            <a:off x="504825" y="470535"/>
            <a:ext cx="8393430" cy="78359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9600" b="1" i="0" u="none" strike="noStrike" kern="1200" cap="none" spc="15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sz="4000">
                <a:sym typeface="+mn-ea"/>
              </a:rPr>
              <a:t>提高能力素养</a:t>
            </a:r>
            <a:endParaRPr lang="zh-CN" altLang="en-US" sz="40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28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28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0"/>
  <p:tag name="KSO_WM_TAG_VERSION" val="1.0"/>
  <p:tag name="KSO_WM_BEAUTIFY_FLAG" val="#wm#"/>
  <p:tag name="KSO_WM_TEMPLATE_CATEGORY" val="custom"/>
  <p:tag name="KSO_WM_TEMPLATE_INDEX" val="20218281"/>
  <p:tag name="KSO_WM_TEMPLATE_THUMBS_INDEX" val="1、2、3、4、5、6、7、8、9、10、11、12、13、14、15、16、17、18、19、20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3.xml><?xml version="1.0" encoding="utf-8"?>
<p:tagLst xmlns:p="http://schemas.openxmlformats.org/presentationml/2006/main">
  <p:tag name="KSO_WM_UNIT_TABLE_BEAUTIFY" val="smartTable{72354eb3-6d9b-43d3-8570-9afbf311cda7}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19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TABLE_BEAUTIFY" val="smartTable{e046cece-b0f7-4595-94a8-fb3e042d1508}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1828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heme/theme1.xml><?xml version="1.0" encoding="utf-8"?>
<a:theme xmlns:a="http://schemas.openxmlformats.org/drawingml/2006/main" name="3_Office 主题​​">
  <a:themeElements>
    <a:clrScheme name="极简3">
      <a:dk1>
        <a:sysClr val="windowText" lastClr="000000"/>
      </a:dk1>
      <a:lt1>
        <a:sysClr val="window" lastClr="FFFFFF"/>
      </a:lt1>
      <a:dk2>
        <a:srgbClr val="F5F7F8"/>
      </a:dk2>
      <a:lt2>
        <a:srgbClr val="FFFFFF"/>
      </a:lt2>
      <a:accent1>
        <a:srgbClr val="002060"/>
      </a:accent1>
      <a:accent2>
        <a:srgbClr val="1B3366"/>
      </a:accent2>
      <a:accent3>
        <a:srgbClr val="36466D"/>
      </a:accent3>
      <a:accent4>
        <a:srgbClr val="45546A"/>
      </a:accent4>
      <a:accent5>
        <a:srgbClr val="485B5D"/>
      </a:accent5>
      <a:accent6>
        <a:srgbClr val="4B6250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2166</Words>
  <Application>WPS 演示</Application>
  <PresentationFormat>宽屏</PresentationFormat>
  <Paragraphs>159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楷体_GB2312</vt:lpstr>
      <vt:lpstr>新宋体</vt:lpstr>
      <vt:lpstr>Times New Roman</vt:lpstr>
      <vt:lpstr>黑体</vt:lpstr>
      <vt:lpstr>Arial Unicode MS</vt:lpstr>
      <vt:lpstr>Calibri</vt:lpstr>
      <vt:lpstr>3_Office 主题​​</vt:lpstr>
      <vt:lpstr>优化必备知识 提高能力素养</vt:lpstr>
      <vt:lpstr>优化必备知识</vt:lpstr>
      <vt:lpstr>PowerPoint 演示文稿</vt:lpstr>
      <vt:lpstr>优化必备知识          ——整合</vt:lpstr>
      <vt:lpstr>“市场”在经济生活各部分内容的表现</vt:lpstr>
      <vt:lpstr>优化必备知识          ——细化</vt:lpstr>
      <vt:lpstr>优化必备知识          ——迁移</vt:lpstr>
      <vt:lpstr>PowerPoint 演示文稿</vt:lpstr>
      <vt:lpstr>PowerPoint 演示文稿</vt:lpstr>
      <vt:lpstr>提高能力素养   ——关注社会热点</vt:lpstr>
      <vt:lpstr>提高能力素养   ——关注社会热点</vt:lpstr>
      <vt:lpstr>提高能力素养   ——注重思维质量</vt:lpstr>
      <vt:lpstr>提高能力素养   ——注重思维质量</vt:lpstr>
      <vt:lpstr>PowerPoint 演示文稿</vt:lpstr>
      <vt:lpstr>准确识变、科学应变、主动求变， 在危机中育先机 在变局中开新局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bin</dc:creator>
  <cp:lastModifiedBy>刘燕</cp:lastModifiedBy>
  <cp:revision>21</cp:revision>
  <dcterms:created xsi:type="dcterms:W3CDTF">2019-09-19T02:01:00Z</dcterms:created>
  <dcterms:modified xsi:type="dcterms:W3CDTF">2021-06-24T08:25:26Z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8DE18FC020D247FDA8C381E58B6B4020</vt:lpwstr>
  </property>
</Properties>
</file>