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92" r:id="rId2"/>
    <p:sldId id="292" r:id="rId3"/>
    <p:sldId id="394" r:id="rId4"/>
    <p:sldId id="330" r:id="rId5"/>
    <p:sldId id="332" r:id="rId6"/>
    <p:sldId id="1149" r:id="rId7"/>
    <p:sldId id="1147" r:id="rId8"/>
    <p:sldId id="396" r:id="rId9"/>
    <p:sldId id="398" r:id="rId10"/>
    <p:sldId id="399" r:id="rId11"/>
    <p:sldId id="355" r:id="rId12"/>
    <p:sldId id="329" r:id="rId13"/>
    <p:sldId id="400" r:id="rId14"/>
    <p:sldId id="374" r:id="rId15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微软用户" initials="微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  <a:srgbClr val="0000CC"/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83" autoAdjust="0"/>
  </p:normalViewPr>
  <p:slideViewPr>
    <p:cSldViewPr>
      <p:cViewPr varScale="1">
        <p:scale>
          <a:sx n="92" d="100"/>
          <a:sy n="92" d="100"/>
        </p:scale>
        <p:origin x="106" y="221"/>
      </p:cViewPr>
      <p:guideLst>
        <p:guide orient="horz" pos="2160"/>
        <p:guide pos="36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1203" name="文本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356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6535D-8779-409A-AF9C-D555CB97D84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A9540-B741-4A3E-B903-EAFF423F6C1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F7BA-65BC-4FF9-8282-3409961997D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dissolve/>
  </p:transition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正文页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06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D5388-3F7B-41F5-920E-35E640CAC90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FBF85-5C2B-41B0-AE09-568452FFCC8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F5D3A-77CE-4696-AA6D-56F106ED6222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6F823-7783-499B-84BB-F0CE264A7EF9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7CF92-D5B8-4899-97DC-35710F81DFD8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EA1B5-1C88-4D14-A312-AD78311EFA7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B296-339E-48B0-8E81-3AF91A5F999E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0EDAF-239B-4801-8626-FBDC096245D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en-US" altLang="zh-CN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659C2D-C12B-40B1-A2BF-743F18D5ACE3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5" Type="http://schemas.openxmlformats.org/officeDocument/2006/relationships/tags" Target="../tags/tag7.xml"/><Relationship Id="rId15" Type="http://schemas.openxmlformats.org/officeDocument/2006/relationships/slideLayout" Target="../slideLayouts/slideLayout7.xml"/><Relationship Id="rId10" Type="http://schemas.openxmlformats.org/officeDocument/2006/relationships/tags" Target="../tags/tag12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slideLayout" Target="../slideLayouts/slideLayout7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620688"/>
            <a:ext cx="10515600" cy="555627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2021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日凌晨，在经历了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296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天的太空之旅后，我国</a:t>
            </a:r>
            <a:r>
              <a:rPr lang="zh-CN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首个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火星探测器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天问一号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在火星停泊轨道上进入着陆窗口，随后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天问一号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探测器实施降轨，其环绕器与着陆巡视器（包括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祝融号</a:t>
            </a:r>
            <a:r>
              <a:rPr lang="en-US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火星车及进入舱）开始分离，最终</a:t>
            </a:r>
            <a:r>
              <a:rPr lang="en-US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祝融号</a:t>
            </a:r>
            <a:r>
              <a:rPr lang="en-US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成功降落在火星北半球的</a:t>
            </a:r>
            <a:r>
              <a:rPr lang="zh-CN" altLang="zh-CN" sz="3600" u="sng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乌托邦平原</a:t>
            </a:r>
            <a:r>
              <a:rPr lang="zh-CN" altLang="zh-CN" sz="3600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，成为中国首个火星巡视器！</a:t>
            </a:r>
            <a:endParaRPr lang="en-US" altLang="zh-CN" sz="3600" kern="100" dirty="0">
              <a:effectLst/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至此，中国成为继苏联、美国后第三个真正</a:t>
            </a:r>
            <a:r>
              <a:rPr lang="en-US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踏上</a:t>
            </a:r>
            <a:r>
              <a:rPr lang="en-US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（成功着陆）火星的国家，也是</a:t>
            </a:r>
            <a:r>
              <a:rPr lang="zh-CN" altLang="zh-CN" sz="3600" u="sng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首次</a:t>
            </a:r>
            <a:r>
              <a:rPr lang="zh-CN" altLang="zh-CN" sz="3600" kern="100" dirty="0">
                <a:solidFill>
                  <a:srgbClr val="C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火星探测即实现着陆的国家！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任意多边形 6"/>
          <p:cNvSpPr/>
          <p:nvPr/>
        </p:nvSpPr>
        <p:spPr>
          <a:xfrm>
            <a:off x="1525588" y="261938"/>
            <a:ext cx="9178925" cy="6624637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7F7F7F">
              <a:alpha val="34117"/>
            </a:srgb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939" name="任意多边形 4"/>
          <p:cNvSpPr/>
          <p:nvPr/>
        </p:nvSpPr>
        <p:spPr>
          <a:xfrm>
            <a:off x="5232400" y="188913"/>
            <a:ext cx="5473700" cy="6624637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7F7F7F">
              <a:alpha val="34117"/>
            </a:srgbClr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940" name="Text Box 4"/>
          <p:cNvSpPr txBox="1"/>
          <p:nvPr/>
        </p:nvSpPr>
        <p:spPr>
          <a:xfrm>
            <a:off x="3012440" y="260350"/>
            <a:ext cx="6214110" cy="281904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ts val="3100"/>
              </a:lnSpc>
            </a:pP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18世纪英国资产阶级思想家休谟认为，认识不能越出经验的范围。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  <a:cs typeface="华文中宋" panose="02010600040101010101" pitchFamily="2" charset="-122"/>
            </a:endParaRPr>
          </a:p>
          <a:p>
            <a:pPr eaLnBrk="1" hangingPunct="1">
              <a:lnSpc>
                <a:spcPts val="3100"/>
              </a:lnSpc>
            </a:pP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    </a:t>
            </a:r>
            <a:r>
              <a:rPr lang="zh-CN" altLang="en-US" sz="2000" b="1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感性知觉是人的认识的唯一对象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，</a:t>
            </a: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 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我们所能知道的就是各种知觉，世界对我们来说，只不过是一束不同知觉的组合，</a:t>
            </a:r>
            <a:r>
              <a:rPr lang="zh-CN" altLang="en-US" sz="2000" b="1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至于知觉之外是否存在着一个能产生知觉的东西，这个东西是物质实体还是精神实体，这是我们无法知道的。</a:t>
            </a:r>
          </a:p>
        </p:txBody>
      </p:sp>
      <p:grpSp>
        <p:nvGrpSpPr>
          <p:cNvPr id="39941" name="Group 5"/>
          <p:cNvGrpSpPr/>
          <p:nvPr/>
        </p:nvGrpSpPr>
        <p:grpSpPr>
          <a:xfrm>
            <a:off x="9550156" y="260350"/>
            <a:ext cx="2233857" cy="2955608"/>
            <a:chOff x="-4" y="0"/>
            <a:chExt cx="4878" cy="7370"/>
          </a:xfrm>
        </p:grpSpPr>
        <p:pic>
          <p:nvPicPr>
            <p:cNvPr id="39950" name="Picture 6" descr="休谟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4" y="0"/>
              <a:ext cx="4875" cy="646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>
              <a:off x="107" y="6463"/>
              <a:ext cx="4767" cy="907"/>
            </a:xfrm>
            <a:prstGeom prst="bevel">
              <a:avLst>
                <a:gd name="adj" fmla="val 744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休谟</a:t>
              </a: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39942" name="组合 3"/>
          <p:cNvGrpSpPr/>
          <p:nvPr/>
        </p:nvGrpSpPr>
        <p:grpSpPr>
          <a:xfrm>
            <a:off x="732616" y="1425249"/>
            <a:ext cx="2016125" cy="2663825"/>
            <a:chOff x="8989381" y="1844825"/>
            <a:chExt cx="3202619" cy="4894841"/>
          </a:xfrm>
        </p:grpSpPr>
        <p:pic>
          <p:nvPicPr>
            <p:cNvPr id="39948" name="Picture 4" descr="https://timgsa.baidu.com/timg?image&amp;quality=80&amp;size=b9999_10000&amp;sec=1535301029729&amp;di=0c5ff973a34624e2158d57d78a5f5a47&amp;imgtype=0&amp;src=http%3A%2F%2Fwww.ttpaihang.com%2Fimage%2Fvote%2Fu171118104329314657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36702" y="1844825"/>
              <a:ext cx="3152775" cy="427598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1" name="AutoShape 7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8989381" y="6141302"/>
              <a:ext cx="3202619" cy="598364"/>
            </a:xfrm>
            <a:prstGeom prst="bevel">
              <a:avLst>
                <a:gd name="adj" fmla="val 744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uLnTx/>
                  <a:uFillTx/>
                  <a:latin typeface="华文细黑" panose="02010600040101010101" pitchFamily="2" charset="-122"/>
                  <a:ea typeface="华文细黑" panose="02010600040101010101" pitchFamily="2" charset="-122"/>
                  <a:cs typeface="+mn-cs"/>
                </a:rPr>
                <a:t>康德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943" name="矩形 11"/>
          <p:cNvSpPr/>
          <p:nvPr/>
        </p:nvSpPr>
        <p:spPr>
          <a:xfrm>
            <a:off x="3012440" y="3215958"/>
            <a:ext cx="8785225" cy="80887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德国古典哲学创始人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  <a:cs typeface="华文中宋" panose="02010600040101010101" pitchFamily="2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  <a:cs typeface="华文中宋" panose="02010600040101010101" pitchFamily="2" charset="-122"/>
              </a:rPr>
              <a:t>     他认为：刺激人们的感官而引起感觉的物自体的本来面貌是不可认识的</a:t>
            </a:r>
          </a:p>
        </p:txBody>
      </p:sp>
      <p:sp>
        <p:nvSpPr>
          <p:cNvPr id="13" name="矩形 12"/>
          <p:cNvSpPr/>
          <p:nvPr/>
        </p:nvSpPr>
        <p:spPr>
          <a:xfrm>
            <a:off x="263352" y="260648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不可知论</a:t>
            </a:r>
            <a:endParaRPr kumimoji="0" lang="zh-CN" altLang="en-US" sz="5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9946" name="矩形 2"/>
          <p:cNvSpPr/>
          <p:nvPr/>
        </p:nvSpPr>
        <p:spPr>
          <a:xfrm>
            <a:off x="2423592" y="4508500"/>
            <a:ext cx="6480720" cy="116955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世界上只有没被认识的事物，不存在不能被认识的事物。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——</a:t>
            </a:r>
            <a:r>
              <a:rPr lang="zh-CN" altLang="en-US" sz="2000" b="1" dirty="0">
                <a:latin typeface="楷体" panose="02010609060101010101" pitchFamily="49" charset="-122"/>
                <a:ea typeface="楷体" panose="02010609060101010101" pitchFamily="49" charset="-122"/>
              </a:rPr>
              <a:t>马克思</a:t>
            </a:r>
            <a:endParaRPr lang="en-US" altLang="zh-CN" sz="20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62528" y="5517232"/>
            <a:ext cx="28941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可知论</a:t>
            </a:r>
            <a:endParaRPr kumimoji="0" lang="zh-CN" altLang="en-US" sz="5400" b="1" i="0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9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400" y="365125"/>
            <a:ext cx="11377264" cy="1325563"/>
          </a:xfrm>
        </p:spPr>
        <p:txBody>
          <a:bodyPr/>
          <a:lstStyle/>
          <a:p>
            <a:r>
              <a:rPr lang="zh-CN" altLang="en-US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活动三</a:t>
            </a:r>
            <a:r>
              <a:rPr lang="en-US" altLang="zh-CN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从“生活小事”看哲学的基本问题</a:t>
            </a:r>
            <a:endParaRPr lang="zh-CN" altLang="en-US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952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下午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点，还没有吃上午饭，肚子饿的“咕咕”直叫，你会？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9686" y="2852936"/>
            <a:ext cx="10537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喉咙发炎，嗓子发不出声音，去看医生，医生会？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11424" y="3861048"/>
            <a:ext cx="9361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最近学校组织高一学生社会实践，学校会？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3432" y="5085184"/>
            <a:ext cx="9937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最近我们高一学生进行了选科分班，你的选择过程是？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标题 99329"/>
          <p:cNvSpPr>
            <a:spLocks noGrp="1" noRot="1"/>
          </p:cNvSpPr>
          <p:nvPr>
            <p:ph type="title"/>
          </p:nvPr>
        </p:nvSpPr>
        <p:spPr>
          <a:xfrm>
            <a:off x="2057400" y="304800"/>
            <a:ext cx="8071048" cy="11430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buNone/>
            </a:pPr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历史       </a:t>
            </a:r>
            <a:r>
              <a:rPr lang="en-US" altLang="zh-CN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VS        </a:t>
            </a:r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物理</a:t>
            </a:r>
          </a:p>
        </p:txBody>
      </p:sp>
      <p:sp>
        <p:nvSpPr>
          <p:cNvPr id="99333" name="右箭头 99332"/>
          <p:cNvSpPr/>
          <p:nvPr/>
        </p:nvSpPr>
        <p:spPr>
          <a:xfrm>
            <a:off x="7248525" y="3500438"/>
            <a:ext cx="1009650" cy="358775"/>
          </a:xfrm>
          <a:prstGeom prst="rightArrow">
            <a:avLst>
              <a:gd name="adj1" fmla="val 50000"/>
              <a:gd name="adj2" fmla="val 7032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1277" name="椭圆 99342"/>
          <p:cNvSpPr/>
          <p:nvPr/>
        </p:nvSpPr>
        <p:spPr>
          <a:xfrm>
            <a:off x="8688388" y="1484313"/>
            <a:ext cx="2736850" cy="1223962"/>
          </a:xfrm>
          <a:prstGeom prst="ellipse">
            <a:avLst/>
          </a:prstGeom>
          <a:solidFill>
            <a:srgbClr val="CCFFFF"/>
          </a:solidFill>
          <a:ln w="12700" cap="sq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3600" dirty="0">
                <a:solidFill>
                  <a:srgbClr val="FF33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自己的想法</a:t>
            </a:r>
            <a:endParaRPr lang="en-US" altLang="zh-CN" sz="3600" dirty="0">
              <a:solidFill>
                <a:srgbClr val="FF33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18" name="椭圆 99342"/>
          <p:cNvSpPr/>
          <p:nvPr/>
        </p:nvSpPr>
        <p:spPr>
          <a:xfrm>
            <a:off x="8759825" y="3308350"/>
            <a:ext cx="2665413" cy="896938"/>
          </a:xfrm>
          <a:prstGeom prst="ellipse">
            <a:avLst/>
          </a:prstGeom>
          <a:solidFill>
            <a:srgbClr val="FFCCFF"/>
          </a:solidFill>
          <a:ln w="12700" cap="sq" cmpd="sng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zh-CN" altLang="en-US" sz="3600" dirty="0">
                <a:solidFill>
                  <a:srgbClr val="FF33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实际情况</a:t>
            </a:r>
            <a:endParaRPr lang="en-US" altLang="zh-CN" sz="3600" dirty="0">
              <a:solidFill>
                <a:srgbClr val="FF33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1" name="文本框 99331"/>
          <p:cNvSpPr txBox="1"/>
          <p:nvPr/>
        </p:nvSpPr>
        <p:spPr>
          <a:xfrm>
            <a:off x="1199515" y="3213100"/>
            <a:ext cx="5760085" cy="1113766"/>
          </a:xfrm>
          <a:prstGeom prst="rect">
            <a:avLst/>
          </a:prstGeom>
          <a:noFill/>
          <a:ln w="9525" cap="flat" cmpd="sng">
            <a:solidFill>
              <a:schemeClr val="fol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选择的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原因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喜欢、擅长、高考、专业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     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就业等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2" name="文本框 99331"/>
          <p:cNvSpPr txBox="1"/>
          <p:nvPr/>
        </p:nvSpPr>
        <p:spPr>
          <a:xfrm>
            <a:off x="1200150" y="1660525"/>
            <a:ext cx="5759450" cy="1113766"/>
          </a:xfrm>
          <a:prstGeom prst="rect">
            <a:avLst/>
          </a:prstGeom>
          <a:noFill/>
          <a:ln w="9525" cap="flat" cmpd="sng">
            <a:solidFill>
              <a:schemeClr val="fol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做出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决定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物化生、物化地、物生地、             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史政生、史地生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3" name="右箭头 22"/>
          <p:cNvSpPr/>
          <p:nvPr/>
        </p:nvSpPr>
        <p:spPr>
          <a:xfrm>
            <a:off x="7254875" y="1989138"/>
            <a:ext cx="1009650" cy="358775"/>
          </a:xfrm>
          <a:prstGeom prst="rightArrow">
            <a:avLst>
              <a:gd name="adj1" fmla="val 50000"/>
              <a:gd name="adj2" fmla="val 7032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 bldLvl="0" animBg="1"/>
      <p:bldP spid="11277" grpId="0" bldLvl="0" animBg="1"/>
      <p:bldP spid="18" grpId="0" bldLvl="0" animBg="1"/>
      <p:bldP spid="21" grpId="0" bldLvl="0" animBg="1"/>
      <p:bldP spid="22" grpId="0" bldLvl="0" animBg="1"/>
      <p:bldP spid="23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0700" y="1196340"/>
            <a:ext cx="10725785" cy="3974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  <a:p>
            <a:pPr algn="l">
              <a:lnSpc>
                <a:spcPts val="4000"/>
              </a:lnSpc>
              <a:buClrTx/>
              <a:buSzTx/>
              <a:buNone/>
            </a:pP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哲学基本问题的第一个方面，即思维和存在何者为</a:t>
            </a:r>
            <a:r>
              <a:rPr lang="zh-CN" altLang="en-US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本原</a:t>
            </a: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的问题，同我们的生活实际是息息相关的。</a:t>
            </a:r>
            <a:endParaRPr lang="en-US" altLang="zh-CN" sz="4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>
              <a:lnSpc>
                <a:spcPts val="4000"/>
              </a:lnSpc>
              <a:buClrTx/>
              <a:buSzTx/>
              <a:buNone/>
            </a:pP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人类的实践活动，不管自觉与否，首先遇到的就是思维和存在的问题，总会这样或那样地解决思维和存在谁是本原的问题。要做好工作，就应该使</a:t>
            </a:r>
            <a:r>
              <a:rPr lang="zh-CN" altLang="en-US" sz="4000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主观思想</a:t>
            </a: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符合</a:t>
            </a:r>
            <a:r>
              <a:rPr lang="zh-CN" altLang="en-US" sz="4000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客观实际</a:t>
            </a: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47101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0700" y="1196340"/>
            <a:ext cx="10725785" cy="4487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  <a:p>
            <a:pPr algn="l">
              <a:lnSpc>
                <a:spcPts val="4000"/>
              </a:lnSpc>
              <a:buClrTx/>
              <a:buSzTx/>
              <a:buNone/>
            </a:pPr>
            <a:r>
              <a:rPr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哲学基本问题的第二个方面，即思维和存在有没有</a:t>
            </a:r>
            <a:r>
              <a:rPr lang="zh-CN" altLang="en-US" sz="4000" u="sng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同一性</a:t>
            </a:r>
            <a:r>
              <a:rPr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的问题，同我们的生活实际也有密切的联系。</a:t>
            </a:r>
          </a:p>
          <a:p>
            <a:pPr algn="l">
              <a:lnSpc>
                <a:spcPts val="4000"/>
              </a:lnSpc>
              <a:buClrTx/>
              <a:buSzTx/>
              <a:buNone/>
            </a:pPr>
            <a:r>
              <a:rPr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相信世界可知与不相信世界可知是大不一样的，这两种态度会直接影响人们的</a:t>
            </a:r>
            <a:r>
              <a:rPr lang="zh-CN" altLang="en-US" sz="4000" u="sng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精神状态</a:t>
            </a:r>
            <a:r>
              <a:rPr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。</a:t>
            </a:r>
          </a:p>
          <a:p>
            <a:pPr algn="l">
              <a:lnSpc>
                <a:spcPts val="4000"/>
              </a:lnSpc>
              <a:buClrTx/>
              <a:buSzTx/>
              <a:buNone/>
            </a:pPr>
            <a:r>
              <a:rPr lang="zh-CN" altLang="en-US" sz="4000" dirty="0">
                <a:latin typeface="华文楷体" panose="02010600040101010101" charset="-122"/>
                <a:ea typeface="华文楷体" panose="02010600040101010101" charset="-122"/>
              </a:rPr>
              <a:t>相信世界可知，相信世界是有规律可循的人，会经常保持一种乐观的进取精神，在实际工作中取得的成绩也许会更多。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文本框 3"/>
          <p:cNvSpPr txBox="1">
            <a:spLocks noChangeArrowheads="1"/>
          </p:cNvSpPr>
          <p:nvPr/>
        </p:nvSpPr>
        <p:spPr bwMode="auto">
          <a:xfrm>
            <a:off x="2662238" y="3379788"/>
            <a:ext cx="70564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5400" dirty="0">
                <a:solidFill>
                  <a:schemeClr val="bg1"/>
                </a:solidFill>
                <a:latin typeface="经典繁毛楷" panose="02010609000101010101" pitchFamily="49" charset="-122"/>
                <a:ea typeface="经典繁毛楷" panose="02010609000101010101" pitchFamily="49" charset="-122"/>
                <a:cs typeface="经典繁毛楷" panose="02010609000101010101" pitchFamily="49" charset="-122"/>
              </a:rPr>
              <a:t>哲学的基本问题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03450" y="1866265"/>
            <a:ext cx="749300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/>
              <a:t>    </a:t>
            </a:r>
            <a:r>
              <a:rPr lang="en-US" altLang="zh-CN" sz="4800">
                <a:solidFill>
                  <a:srgbClr val="FF0000"/>
                </a:solidFill>
              </a:rPr>
              <a:t> </a:t>
            </a:r>
            <a:r>
              <a:rPr lang="zh-CN" altLang="en-US" sz="66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哲学的基本问题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活动一</a:t>
            </a:r>
            <a:r>
              <a:rPr lang="en-US" altLang="zh-CN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</a:t>
            </a:r>
            <a:r>
              <a:rPr lang="zh-CN" altLang="en-US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从“祝融号”看哲学的基本问题</a:t>
            </a:r>
            <a:r>
              <a:rPr lang="en-US" altLang="zh-CN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endParaRPr lang="zh-CN" altLang="en-US" sz="3600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结合视频和素材内容</a:t>
            </a:r>
            <a:endParaRPr lang="en-US" altLang="zh-CN" sz="36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思考：</a:t>
            </a:r>
            <a:endParaRPr lang="en-US" altLang="zh-CN" sz="3600" dirty="0">
              <a:solidFill>
                <a:srgbClr val="C0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、为什么着落点选择在乌托邦平原？</a:t>
            </a:r>
            <a:endParaRPr lang="en-US" altLang="zh-CN" sz="36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、“祝融号”火星车成功登陆火星的因素有哪些？</a:t>
            </a:r>
          </a:p>
          <a:p>
            <a:pPr marL="0" indent="0">
              <a:buNone/>
            </a:pP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讨论要求：</a:t>
            </a:r>
          </a:p>
          <a:p>
            <a:pPr marL="0" indent="0">
              <a:buNone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、认真讨论，并在书上第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8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页空白处分点记录</a:t>
            </a:r>
          </a:p>
          <a:p>
            <a:pPr marL="0" indent="0">
              <a:buNone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、时间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分钟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594543" y="1103313"/>
            <a:ext cx="4956175" cy="11925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15900" tIns="57950" rIns="115900" bIns="5795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宋体" panose="02010600030101010101" pitchFamily="2" charset="-122"/>
                <a:ea typeface="+mn-ea"/>
                <a:cs typeface="+mn-cs"/>
              </a:rPr>
              <a:t>  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是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思维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存在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的关系问题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marR="0" lvl="0" indent="0" algn="l" defTabSz="914400" rtl="0" eaLnBrk="0" fontAlgn="base" latinLnBrk="0" hangingPunct="0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即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意识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物质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的关系问题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7652" name="TextBox 7"/>
          <p:cNvSpPr txBox="1"/>
          <p:nvPr/>
        </p:nvSpPr>
        <p:spPr>
          <a:xfrm>
            <a:off x="547688" y="1397000"/>
            <a:ext cx="4468812" cy="607695"/>
          </a:xfrm>
          <a:prstGeom prst="rect">
            <a:avLst/>
          </a:prstGeom>
          <a:noFill/>
          <a:ln w="9525">
            <a:noFill/>
          </a:ln>
        </p:spPr>
        <p:txBody>
          <a:bodyPr lIns="115900" tIns="57950" rIns="115900" bIns="57950">
            <a:spAutoFit/>
          </a:bodyPr>
          <a:lstStyle/>
          <a:p>
            <a:r>
              <a:rPr lang="zh-CN" altLang="en-US" sz="3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哲学基本问题</a:t>
            </a:r>
          </a:p>
        </p:txBody>
      </p:sp>
      <p:sp>
        <p:nvSpPr>
          <p:cNvPr id="6" name="Text Box 6"/>
          <p:cNvSpPr txBox="1"/>
          <p:nvPr/>
        </p:nvSpPr>
        <p:spPr>
          <a:xfrm>
            <a:off x="451803" y="2545715"/>
            <a:ext cx="11288712" cy="9630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lIns="115900" tIns="57950" rIns="115900" bIns="57950">
            <a:spAutoFit/>
          </a:bodyPr>
          <a:lstStyle/>
          <a:p>
            <a:pPr>
              <a:lnSpc>
                <a:spcPts val="3500"/>
              </a:lnSpc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物质（存在）：简单理解为意识以外一切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客观存在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的事物。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如桌椅、板凳、书本等。</a:t>
            </a:r>
            <a:endParaRPr lang="en-US" altLang="zh-CN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9702" name="矩形 6"/>
          <p:cNvSpPr/>
          <p:nvPr/>
        </p:nvSpPr>
        <p:spPr>
          <a:xfrm>
            <a:off x="506730" y="4946650"/>
            <a:ext cx="11233785" cy="98869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意识（思维）：人脑对客观存在的反映，</a:t>
            </a:r>
            <a:r>
              <a:rPr lang="zh-CN" altLang="en-US" sz="28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如习近平思想，新发展理念，经验，观念，感觉，规划，目标等</a:t>
            </a:r>
            <a:r>
              <a:rPr lang="zh-CN" altLang="en-US" sz="2800" b="1" u="sng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意识形态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</p:spTree>
    <p:custDataLst>
      <p:tags r:id="rId1"/>
    </p:custData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ldLvl="0" animBg="1"/>
      <p:bldP spid="6" grpId="0" bldLvl="0" animBg="1"/>
      <p:bldP spid="2970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3352" y="900518"/>
            <a:ext cx="5894705" cy="71558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R="0" defTabSz="914400" fontAlgn="auto">
              <a:lnSpc>
                <a:spcPct val="150000"/>
              </a:lnSpc>
              <a:buClrTx/>
              <a:buSzTx/>
              <a:buFontTx/>
              <a:defRPr/>
            </a:pPr>
            <a:r>
              <a:rPr kumimoji="0" lang="zh-CN" altLang="en-US" sz="3200" u="sng" kern="1200" cap="none" spc="0" normalizeH="0" baseline="0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哲学基本问题的内容</a:t>
            </a:r>
          </a:p>
        </p:txBody>
      </p:sp>
      <p:sp>
        <p:nvSpPr>
          <p:cNvPr id="33795" name="文本框 12"/>
          <p:cNvSpPr txBox="1"/>
          <p:nvPr/>
        </p:nvSpPr>
        <p:spPr>
          <a:xfrm>
            <a:off x="495935" y="1957705"/>
            <a:ext cx="977709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      思维（意识）和存在（物质）何者是</a:t>
            </a:r>
            <a:r>
              <a:rPr lang="zh-CN" altLang="en-US" sz="3200" u="sng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本原</a:t>
            </a:r>
            <a:r>
              <a:rPr lang="zh-CN" altLang="en-US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的问题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B0A602E-EA29-4AE0-85DA-76B6D99B7E5E}"/>
              </a:ext>
            </a:extLst>
          </p:cNvPr>
          <p:cNvSpPr txBox="1"/>
          <p:nvPr/>
        </p:nvSpPr>
        <p:spPr>
          <a:xfrm>
            <a:off x="1199456" y="3573016"/>
            <a:ext cx="1036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对这个问题的回答，是划分唯物主义和唯心主义的</a:t>
            </a:r>
            <a:r>
              <a:rPr lang="zh-CN" altLang="en-US" sz="2800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唯一标准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C297C99-E2C2-4B7F-9CA7-4FDEFB6D0086}"/>
              </a:ext>
            </a:extLst>
          </p:cNvPr>
          <p:cNvSpPr txBox="1"/>
          <p:nvPr/>
        </p:nvSpPr>
        <p:spPr>
          <a:xfrm>
            <a:off x="1343472" y="458112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凡认为存在决定思维的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1D8EF2-5B0A-43E3-9EE4-D7401D25DE09}"/>
              </a:ext>
            </a:extLst>
          </p:cNvPr>
          <p:cNvSpPr txBox="1"/>
          <p:nvPr/>
        </p:nvSpPr>
        <p:spPr>
          <a:xfrm>
            <a:off x="6023992" y="465313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zh-CN" altLang="en-US" sz="28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主义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0A59BF3-3143-4F5B-9024-1A7910D59049}"/>
              </a:ext>
            </a:extLst>
          </p:cNvPr>
          <p:cNvSpPr txBox="1"/>
          <p:nvPr/>
        </p:nvSpPr>
        <p:spPr>
          <a:xfrm>
            <a:off x="1343472" y="551723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cs"/>
              </a:rPr>
              <a:t>凡认为思维决定存在的 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9995DE2-592E-47D0-A86E-B55D78E53162}"/>
              </a:ext>
            </a:extLst>
          </p:cNvPr>
          <p:cNvSpPr txBox="1"/>
          <p:nvPr/>
        </p:nvSpPr>
        <p:spPr>
          <a:xfrm>
            <a:off x="6096000" y="5733256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唯</a:t>
            </a:r>
            <a:r>
              <a:rPr lang="zh-CN" altLang="en-US" sz="28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心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主义</a:t>
            </a:r>
          </a:p>
        </p:txBody>
      </p:sp>
    </p:spTree>
    <p:custDataLst>
      <p:tags r:id="rId1"/>
    </p:custData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66119" y="323215"/>
            <a:ext cx="10893751" cy="52197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eaLnBrk="0" hangingPunct="0">
              <a:buSzTx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请判断下列观点分别属于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唯物主义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的哪种基本形态</a:t>
            </a:r>
            <a:endParaRPr lang="zh-CN" altLang="en-US" sz="2100" dirty="0"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微软雅黑" panose="020B0503020204020204" charset="-122"/>
            </a:endParaRPr>
          </a:p>
          <a:p>
            <a:pPr eaLnBrk="0" hangingPunct="0">
              <a:lnSpc>
                <a:spcPct val="150000"/>
              </a:lnSpc>
              <a:buSzTx/>
            </a:pPr>
            <a:r>
              <a:rPr lang="zh-CN" altLang="en-US" sz="2100" dirty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微软雅黑" panose="020B0503020204020204" charset="-122"/>
              </a:rPr>
              <a:t>　</a:t>
            </a:r>
            <a:endParaRPr lang="zh-CN" altLang="en-US" sz="2100" b="1" dirty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charset="-122"/>
              <a:ea typeface="黑体" panose="02010609060101010101" charset="-122"/>
              <a:sym typeface="微软雅黑" panose="020B0503020204020204" charset="-122"/>
            </a:endParaRPr>
          </a:p>
          <a:p>
            <a:pPr eaLnBrk="0" hangingPunct="0">
              <a:buSzTx/>
            </a:pPr>
            <a:endParaRPr lang="zh-CN" altLang="en-US" sz="2100" dirty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微软雅黑" panose="020B0503020204020204" charset="-122"/>
            </a:endParaRPr>
          </a:p>
          <a:p>
            <a:pPr eaLnBrk="0" hangingPunct="0">
              <a:lnSpc>
                <a:spcPct val="120000"/>
              </a:lnSpc>
              <a:buSzTx/>
            </a:pPr>
            <a:endParaRPr lang="zh-CN" altLang="en-US" sz="2100" dirty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-135255" y="1054735"/>
            <a:ext cx="9079230" cy="517680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eaLnBrk="0" hangingPunct="0">
              <a:lnSpc>
                <a:spcPct val="120000"/>
              </a:lnSpc>
              <a:buSzTx/>
            </a:pP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  1.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水是万物的始基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  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2.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原子是世界的本原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  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3.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物质不依赖于人的意识，能为人的意识所反映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  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4.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形存则神存，形谢则神灭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  5.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自然界由数目无穷性质不同的异质元素构成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  6.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没有调查就没有发言权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  7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宇宙是一团永恒的活火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  8.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气者，理之依也</a:t>
            </a:r>
          </a:p>
          <a:p>
            <a:pPr algn="l" eaLnBrk="0" hangingPunct="0">
              <a:lnSpc>
                <a:spcPct val="120000"/>
              </a:lnSpc>
              <a:buSzTx/>
            </a:pP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  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9.</a:t>
            </a:r>
            <a:r>
              <a:rPr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sym typeface="微软雅黑" panose="020B0503020204020204" charset="-122"/>
              </a:rPr>
              <a:t>客观实在性是物质的唯一特性</a:t>
            </a:r>
          </a:p>
          <a:p>
            <a:pPr algn="l" eaLnBrk="0" hangingPunct="0"/>
            <a:endParaRPr lang="zh-CN" altLang="en-US" sz="2800" dirty="0"/>
          </a:p>
        </p:txBody>
      </p:sp>
      <p:cxnSp>
        <p:nvCxnSpPr>
          <p:cNvPr id="8" name="直接连接符 7"/>
          <p:cNvCxnSpPr>
            <a:endCxn id="4" idx="1"/>
          </p:cNvCxnSpPr>
          <p:nvPr>
            <p:custDataLst>
              <p:tags r:id="rId3"/>
            </p:custDataLst>
          </p:nvPr>
        </p:nvCxnSpPr>
        <p:spPr>
          <a:xfrm>
            <a:off x="3183890" y="1391285"/>
            <a:ext cx="6184900" cy="9474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>
            <p:custDataLst>
              <p:tags r:id="rId4"/>
            </p:custDataLst>
          </p:nvPr>
        </p:nvCxnSpPr>
        <p:spPr>
          <a:xfrm>
            <a:off x="3583305" y="1860550"/>
            <a:ext cx="5933440" cy="168211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5"/>
            </p:custDataLst>
          </p:nvPr>
        </p:nvCxnSpPr>
        <p:spPr>
          <a:xfrm>
            <a:off x="7816850" y="2349500"/>
            <a:ext cx="1590040" cy="28905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4" idx="1"/>
          </p:cNvCxnSpPr>
          <p:nvPr>
            <p:custDataLst>
              <p:tags r:id="rId6"/>
            </p:custDataLst>
          </p:nvPr>
        </p:nvCxnSpPr>
        <p:spPr>
          <a:xfrm flipV="1">
            <a:off x="4631690" y="2338705"/>
            <a:ext cx="4737100" cy="5803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5"/>
          <p:cNvSpPr txBox="1"/>
          <p:nvPr>
            <p:custDataLst>
              <p:tags r:id="rId7"/>
            </p:custDataLst>
          </p:nvPr>
        </p:nvSpPr>
        <p:spPr>
          <a:xfrm>
            <a:off x="9368790" y="1871980"/>
            <a:ext cx="2291080" cy="9334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15595" tIns="57797" rIns="115595" bIns="57797">
            <a:spAutoFit/>
          </a:bodyPr>
          <a:lstStyle/>
          <a:p>
            <a:pPr algn="ctr">
              <a:defRPr/>
            </a:pPr>
            <a:r>
              <a:rPr lang="zh-CN" altLang="en-US" sz="2655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古代朴素</a:t>
            </a:r>
          </a:p>
          <a:p>
            <a:pPr algn="ctr">
              <a:defRPr/>
            </a:pPr>
            <a:r>
              <a:rPr lang="zh-CN" altLang="en-US" sz="2655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唯物主义</a:t>
            </a:r>
          </a:p>
        </p:txBody>
      </p:sp>
      <p:sp>
        <p:nvSpPr>
          <p:cNvPr id="18" name="TextBox 17"/>
          <p:cNvSpPr txBox="1"/>
          <p:nvPr>
            <p:custDataLst>
              <p:tags r:id="rId8"/>
            </p:custDataLst>
          </p:nvPr>
        </p:nvSpPr>
        <p:spPr>
          <a:xfrm>
            <a:off x="9368790" y="3263900"/>
            <a:ext cx="2291080" cy="9334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15595" tIns="57797" rIns="115595" bIns="57797">
            <a:spAutoFit/>
          </a:bodyPr>
          <a:lstStyle/>
          <a:p>
            <a:pPr algn="ctr">
              <a:defRPr/>
            </a:pPr>
            <a:r>
              <a:rPr lang="zh-CN" altLang="en-US" sz="2655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近代形而上学唯物主义</a:t>
            </a:r>
          </a:p>
        </p:txBody>
      </p:sp>
      <p:sp>
        <p:nvSpPr>
          <p:cNvPr id="5" name="TextBox 17"/>
          <p:cNvSpPr txBox="1"/>
          <p:nvPr>
            <p:custDataLst>
              <p:tags r:id="rId9"/>
            </p:custDataLst>
          </p:nvPr>
        </p:nvSpPr>
        <p:spPr>
          <a:xfrm>
            <a:off x="9368790" y="4888865"/>
            <a:ext cx="2291080" cy="9334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15595" tIns="57797" rIns="115595" bIns="57797">
            <a:spAutoFit/>
          </a:bodyPr>
          <a:lstStyle/>
          <a:p>
            <a:pPr algn="ctr">
              <a:defRPr/>
            </a:pPr>
            <a:r>
              <a:rPr lang="zh-CN" altLang="en-US" sz="2655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辩证唯物主义历史唯物主义</a:t>
            </a:r>
          </a:p>
        </p:txBody>
      </p: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>
            <a:off x="7437120" y="3477895"/>
            <a:ext cx="1919605" cy="742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4192270" y="3917315"/>
            <a:ext cx="5214620" cy="12827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>
            <a:endCxn id="4" idx="1"/>
          </p:cNvCxnSpPr>
          <p:nvPr>
            <p:custDataLst>
              <p:tags r:id="rId12"/>
            </p:custDataLst>
          </p:nvPr>
        </p:nvCxnSpPr>
        <p:spPr>
          <a:xfrm flipV="1">
            <a:off x="4206875" y="2338705"/>
            <a:ext cx="5161915" cy="21590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endCxn id="4" idx="1"/>
          </p:cNvCxnSpPr>
          <p:nvPr>
            <p:custDataLst>
              <p:tags r:id="rId13"/>
            </p:custDataLst>
          </p:nvPr>
        </p:nvCxnSpPr>
        <p:spPr>
          <a:xfrm flipV="1">
            <a:off x="3183890" y="2338705"/>
            <a:ext cx="6184900" cy="27393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>
            <p:custDataLst>
              <p:tags r:id="rId14"/>
            </p:custDataLst>
          </p:nvPr>
        </p:nvCxnSpPr>
        <p:spPr>
          <a:xfrm flipV="1">
            <a:off x="5257800" y="5195570"/>
            <a:ext cx="4136390" cy="27368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55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417442" y="442797"/>
            <a:ext cx="8348870" cy="92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zh-CN" altLang="en-US">
              <a:latin typeface="隶书" pitchFamily="49" charset="-122"/>
              <a:ea typeface="隶书" pitchFamily="49" charset="-122"/>
            </a:endParaRPr>
          </a:p>
          <a:p>
            <a:endParaRPr lang="zh-CN" altLang="en-US">
              <a:latin typeface="隶书" pitchFamily="49" charset="-122"/>
              <a:ea typeface="隶书" pitchFamily="49" charset="-122"/>
            </a:endParaRPr>
          </a:p>
          <a:p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矩形 6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19050" y="1060450"/>
            <a:ext cx="8904605" cy="522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/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（战国）孔子：畏天命，无所祷也死生有命，富贵在天</a:t>
            </a:r>
            <a:endParaRPr lang="en-US" altLang="zh-CN" sz="2400" b="1" dirty="0">
              <a:solidFill>
                <a:schemeClr val="tx1"/>
              </a:solidFill>
              <a:latin typeface="楷体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(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法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)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笛卡尔：我思，故我在</a:t>
            </a:r>
            <a:endParaRPr lang="zh-CN" altLang="en-US" sz="2400" b="1" dirty="0">
              <a:solidFill>
                <a:schemeClr val="tx1"/>
              </a:solidFill>
              <a:latin typeface="楷体" pitchFamily="49" charset="-122"/>
              <a:ea typeface="楷体" panose="02010609060101010101" pitchFamily="49" charset="-122"/>
              <a:cs typeface="Times New Roman" panose="02020603050405020304"/>
              <a:sym typeface="+mn-ea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（古希腊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)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柏拉图：认为现实世界是由“理念世界”创造的，理念是世界的本原，现实世界是理念的“影子”。</a:t>
            </a:r>
            <a:endParaRPr lang="zh-CN" alt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（战国）孟子：万物皆备于我</a:t>
            </a:r>
            <a:endParaRPr lang="zh-CN" altLang="en-US" sz="2400" b="1" dirty="0">
              <a:solidFill>
                <a:schemeClr val="tx1"/>
              </a:solidFill>
              <a:latin typeface="楷体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《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圣经</a:t>
            </a: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》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charset="0"/>
                <a:sym typeface="+mn-ea"/>
              </a:rPr>
              <a:t>说：世界是由上帝创造的</a:t>
            </a:r>
            <a:endParaRPr lang="en-US" altLang="zh-CN" sz="2400" b="1" dirty="0">
              <a:solidFill>
                <a:schemeClr val="tx1"/>
              </a:solidFill>
              <a:latin typeface="楷体" pitchFamily="49" charset="-122"/>
              <a:ea typeface="楷体" panose="02010609060101010101" pitchFamily="49" charset="-122"/>
              <a:cs typeface="Times New Roman" panose="02020603050405020304"/>
              <a:sym typeface="+mn-ea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(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英</a:t>
            </a: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)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贝克莱：“存在即被感知”“物是观念的集合”</a:t>
            </a:r>
            <a:endParaRPr lang="en-US" altLang="zh-CN" sz="2400" b="1" dirty="0">
              <a:solidFill>
                <a:schemeClr val="tx1"/>
              </a:solidFill>
              <a:latin typeface="楷体" pitchFamily="49" charset="-122"/>
              <a:ea typeface="楷体" panose="02010609060101010101" pitchFamily="49" charset="-122"/>
              <a:cs typeface="黑体" panose="02010609060101010101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（春秋战国）老子：道生一</a:t>
            </a: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,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一生二</a:t>
            </a: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,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二生三，三生万物 </a:t>
            </a:r>
            <a:endParaRPr lang="en-US" altLang="zh-CN" sz="2400" b="1" dirty="0">
              <a:solidFill>
                <a:schemeClr val="tx1"/>
              </a:solidFill>
              <a:latin typeface="楷体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+mn-ea"/>
              </a:rPr>
              <a:t>（明）王阳明：“眼开则花明，眼闭则花寂”“心外无物”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 </a:t>
            </a:r>
            <a:endParaRPr lang="en-US" altLang="zh-CN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（德）康德：人的理性为自然立法</a:t>
            </a:r>
            <a:endParaRPr lang="en-US" altLang="zh-CN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  <a:defRPr/>
            </a:pP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(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南宋</a:t>
            </a:r>
            <a:r>
              <a:rPr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)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陆九渊宇宙便是吾心，吾心便是宇宙</a:t>
            </a:r>
            <a:endParaRPr lang="zh-CN" altLang="en-US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（南宋）朱熹：理生万物，理主动静</a:t>
            </a:r>
            <a:endParaRPr lang="en-US" altLang="zh-CN" sz="2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 eaLnBrk="1" hangingPunct="1">
              <a:buFont typeface="Wingdings" panose="05000000000000000000" charset="0"/>
              <a:buChar char="l"/>
              <a:defRPr/>
            </a:pP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（德）黑格尔：</a:t>
            </a:r>
            <a:r>
              <a:rPr kumimoji="1" lang="en-US" altLang="zh-CN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kumimoji="1"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绝对精神”产生自然界和人类社会</a:t>
            </a:r>
            <a:r>
              <a:rPr lang="zh-CN" altLang="en-US" sz="2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  <a:p>
            <a:pPr marL="171450" indent="-171450" algn="ctr" eaLnBrk="1" hangingPunct="1"/>
            <a:endParaRPr lang="en-US" altLang="zh-CN" sz="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zh-CN" altLang="en-US" sz="1200" b="1" dirty="0"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4" name="TextBox 5"/>
          <p:cNvSpPr txBox="1"/>
          <p:nvPr>
            <p:custDataLst>
              <p:tags r:id="rId3"/>
            </p:custDataLst>
          </p:nvPr>
        </p:nvSpPr>
        <p:spPr>
          <a:xfrm>
            <a:off x="9648190" y="2544445"/>
            <a:ext cx="2352040" cy="5245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15595" tIns="57797" rIns="115595" bIns="57797">
            <a:spAutoFit/>
          </a:bodyPr>
          <a:lstStyle/>
          <a:p>
            <a:pPr algn="ctr">
              <a:defRPr/>
            </a:pPr>
            <a:r>
              <a:rPr lang="zh-CN" altLang="en-US" sz="2655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主观唯心主义</a:t>
            </a:r>
          </a:p>
        </p:txBody>
      </p:sp>
      <p:sp>
        <p:nvSpPr>
          <p:cNvPr id="18" name="TextBox 17"/>
          <p:cNvSpPr txBox="1"/>
          <p:nvPr>
            <p:custDataLst>
              <p:tags r:id="rId4"/>
            </p:custDataLst>
          </p:nvPr>
        </p:nvSpPr>
        <p:spPr>
          <a:xfrm>
            <a:off x="9648190" y="3783330"/>
            <a:ext cx="2360930" cy="5245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15595" tIns="57797" rIns="115595" bIns="57797">
            <a:spAutoFit/>
          </a:bodyPr>
          <a:lstStyle/>
          <a:p>
            <a:pPr algn="ctr">
              <a:defRPr/>
            </a:pPr>
            <a:r>
              <a:rPr lang="zh-CN" altLang="en-US" sz="2655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客观唯心主义</a:t>
            </a:r>
          </a:p>
        </p:txBody>
      </p:sp>
      <p:cxnSp>
        <p:nvCxnSpPr>
          <p:cNvPr id="5" name="直接连接符 4"/>
          <p:cNvCxnSpPr>
            <a:endCxn id="18" idx="1"/>
          </p:cNvCxnSpPr>
          <p:nvPr>
            <p:custDataLst>
              <p:tags r:id="rId5"/>
            </p:custDataLst>
          </p:nvPr>
        </p:nvCxnSpPr>
        <p:spPr>
          <a:xfrm>
            <a:off x="7729220" y="1341120"/>
            <a:ext cx="1918970" cy="270446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>
            <a:endCxn id="4" idx="1"/>
          </p:cNvCxnSpPr>
          <p:nvPr>
            <p:custDataLst>
              <p:tags r:id="rId6"/>
            </p:custDataLst>
          </p:nvPr>
        </p:nvCxnSpPr>
        <p:spPr>
          <a:xfrm>
            <a:off x="4293870" y="1586865"/>
            <a:ext cx="5354320" cy="121983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endCxn id="18" idx="1"/>
          </p:cNvCxnSpPr>
          <p:nvPr>
            <p:custDataLst>
              <p:tags r:id="rId7"/>
            </p:custDataLst>
          </p:nvPr>
        </p:nvCxnSpPr>
        <p:spPr>
          <a:xfrm>
            <a:off x="6558280" y="2323465"/>
            <a:ext cx="3089910" cy="17221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>
            <p:custDataLst>
              <p:tags r:id="rId8"/>
            </p:custDataLst>
          </p:nvPr>
        </p:nvCxnSpPr>
        <p:spPr>
          <a:xfrm flipV="1">
            <a:off x="4468495" y="2799080"/>
            <a:ext cx="5048250" cy="1524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9"/>
            </p:custDataLst>
          </p:nvPr>
        </p:nvCxnSpPr>
        <p:spPr>
          <a:xfrm>
            <a:off x="5173980" y="3138805"/>
            <a:ext cx="4483100" cy="86868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10"/>
            </p:custDataLst>
          </p:nvPr>
        </p:nvCxnSpPr>
        <p:spPr>
          <a:xfrm flipV="1">
            <a:off x="7309485" y="2778760"/>
            <a:ext cx="2267585" cy="63944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 flipV="1">
            <a:off x="8312785" y="2839085"/>
            <a:ext cx="1213485" cy="137922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>
            <a:endCxn id="4" idx="1"/>
          </p:cNvCxnSpPr>
          <p:nvPr>
            <p:custDataLst>
              <p:tags r:id="rId12"/>
            </p:custDataLst>
          </p:nvPr>
        </p:nvCxnSpPr>
        <p:spPr>
          <a:xfrm flipV="1">
            <a:off x="5127625" y="2806700"/>
            <a:ext cx="4520565" cy="172148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>
            <a:endCxn id="4" idx="1"/>
          </p:cNvCxnSpPr>
          <p:nvPr>
            <p:custDataLst>
              <p:tags r:id="rId13"/>
            </p:custDataLst>
          </p:nvPr>
        </p:nvCxnSpPr>
        <p:spPr>
          <a:xfrm flipV="1">
            <a:off x="6372860" y="2806700"/>
            <a:ext cx="3275330" cy="216852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>
            <a:cxnSpLocks/>
            <a:endCxn id="18" idx="1"/>
          </p:cNvCxnSpPr>
          <p:nvPr>
            <p:custDataLst>
              <p:tags r:id="rId14"/>
            </p:custDataLst>
          </p:nvPr>
        </p:nvCxnSpPr>
        <p:spPr>
          <a:xfrm flipV="1">
            <a:off x="7824192" y="4045585"/>
            <a:ext cx="1823998" cy="147129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cxnSpLocks/>
            <a:endCxn id="18" idx="1"/>
          </p:cNvCxnSpPr>
          <p:nvPr>
            <p:custDataLst>
              <p:tags r:id="rId15"/>
            </p:custDataLst>
          </p:nvPr>
        </p:nvCxnSpPr>
        <p:spPr>
          <a:xfrm flipV="1">
            <a:off x="6888088" y="4045585"/>
            <a:ext cx="2760102" cy="126174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>
            <p:custDataLst>
              <p:tags r:id="rId16"/>
            </p:custDataLst>
          </p:nvPr>
        </p:nvCxnSpPr>
        <p:spPr>
          <a:xfrm>
            <a:off x="7729220" y="3890645"/>
            <a:ext cx="1927860" cy="18669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3D4330D4-8DBE-4F7E-8F87-17A459FDC153}"/>
              </a:ext>
            </a:extLst>
          </p:cNvPr>
          <p:cNvSpPr txBox="1"/>
          <p:nvPr/>
        </p:nvSpPr>
        <p:spPr>
          <a:xfrm>
            <a:off x="695399" y="260648"/>
            <a:ext cx="86266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buSzTx/>
            </a:pP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请判断下列观点分别属于</a:t>
            </a: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唯心主义</a:t>
            </a:r>
            <a:r>
              <a:rPr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charset="-122"/>
                <a:sym typeface="微软雅黑" panose="020B0503020204020204" charset="-122"/>
              </a:rPr>
              <a:t>的哪种基本形态</a:t>
            </a:r>
            <a:endParaRPr lang="zh-CN" alt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黑体" panose="02010609060101010101" charset="-122"/>
              <a:sym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726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活动二</a:t>
            </a:r>
            <a:r>
              <a:rPr lang="en-US" altLang="zh-CN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</a:t>
            </a:r>
            <a:r>
              <a:rPr lang="zh-CN" altLang="en-US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从“祝融号”看哲学的基本问题</a:t>
            </a:r>
            <a:r>
              <a:rPr lang="en-US" altLang="zh-CN" sz="3600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83432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观看视频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《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锲而不舍   人类探索火星之路</a:t>
            </a:r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》</a:t>
            </a:r>
          </a:p>
          <a:p>
            <a:pPr marL="0" indent="0">
              <a:buNone/>
            </a:pPr>
            <a:endParaRPr lang="zh-CN" altLang="en-US" sz="3600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3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思考：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人类在探索火星的过程中遇到了很多困难和挫折，这是不是说火星是不可认识的？说说你的看法。</a:t>
            </a:r>
          </a:p>
          <a:p>
            <a:pPr marL="0" indent="0">
              <a:buNone/>
            </a:pP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要求：独立思考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分钟</a:t>
            </a:r>
          </a:p>
          <a:p>
            <a:pPr marL="0" indent="0">
              <a:buNone/>
            </a:pP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同座位讨论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分钟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63352" y="900518"/>
            <a:ext cx="5894705" cy="71558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R="0" defTabSz="914400" fontAlgn="auto">
              <a:lnSpc>
                <a:spcPct val="150000"/>
              </a:lnSpc>
              <a:buClrTx/>
              <a:buSzTx/>
              <a:buFontTx/>
              <a:defRPr/>
            </a:pPr>
            <a:r>
              <a:rPr kumimoji="0" lang="zh-CN" altLang="en-US" sz="3200" u="sng" kern="1200" cap="none" spc="0" normalizeH="0" baseline="0" noProof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黑体" panose="02010609060101010101" pitchFamily="49" charset="-122"/>
                <a:sym typeface="+mn-ea"/>
              </a:rPr>
              <a:t>哲学基本问题的内容</a:t>
            </a:r>
          </a:p>
        </p:txBody>
      </p:sp>
      <p:sp>
        <p:nvSpPr>
          <p:cNvPr id="33795" name="文本框 12"/>
          <p:cNvSpPr txBox="1"/>
          <p:nvPr/>
        </p:nvSpPr>
        <p:spPr>
          <a:xfrm>
            <a:off x="495935" y="1957705"/>
            <a:ext cx="977709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      思维（意识）和存在（物质）有没有</a:t>
            </a:r>
            <a:r>
              <a:rPr lang="zh-CN" altLang="en-US" sz="3200" dirty="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同一性</a:t>
            </a:r>
            <a:r>
              <a:rPr lang="zh-CN" altLang="en-US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的问题</a:t>
            </a:r>
            <a:endParaRPr lang="en-US" altLang="zh-CN"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  <a:sym typeface="幼圆" panose="02010509060101010101" pitchFamily="49" charset="-122"/>
            </a:endParaRPr>
          </a:p>
          <a:p>
            <a:r>
              <a:rPr lang="en-US" altLang="zh-CN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       </a:t>
            </a:r>
            <a:r>
              <a:rPr lang="zh-CN" altLang="en-US" sz="3200" dirty="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  <a:sym typeface="幼圆" panose="02010509060101010101" pitchFamily="49" charset="-122"/>
              </a:rPr>
              <a:t>即思维能否正确认识存在的问题。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B0A602E-EA29-4AE0-85DA-76B6D99B7E5E}"/>
              </a:ext>
            </a:extLst>
          </p:cNvPr>
          <p:cNvSpPr txBox="1"/>
          <p:nvPr/>
        </p:nvSpPr>
        <p:spPr>
          <a:xfrm>
            <a:off x="1199456" y="3573016"/>
            <a:ext cx="1036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对这个问题的回答，是划分可知论和不可知论的</a:t>
            </a:r>
            <a:r>
              <a:rPr lang="zh-CN" altLang="en-US" sz="2800" u="sng" dirty="0">
                <a:solidFill>
                  <a:srgbClr val="C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标准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D7AD1D4-618D-4C03-83DE-2F96BCF87418}"/>
              </a:ext>
            </a:extLst>
          </p:cNvPr>
          <p:cNvSpPr txBox="1"/>
          <p:nvPr/>
        </p:nvSpPr>
        <p:spPr>
          <a:xfrm>
            <a:off x="1343472" y="4437112"/>
            <a:ext cx="89295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可知论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主张世界是可以认识的哲学学说，认为我们的感觉、表象、概念思想能够正确认识世界。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D5AD352-09D0-4375-91FC-C83C40A72E9A}"/>
              </a:ext>
            </a:extLst>
          </p:cNvPr>
          <p:cNvSpPr txBox="1"/>
          <p:nvPr/>
        </p:nvSpPr>
        <p:spPr>
          <a:xfrm>
            <a:off x="1343472" y="5805264"/>
            <a:ext cx="9145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不可知论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是否认认识世界或彻底改造世界的可能性的哲学学说。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704336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840_17"/>
  <p:tag name="KSO_WM_TEMPLATE_SUBCATEGORY" val="0"/>
  <p:tag name="KSO_WM_TEMPLATE_MASTER_TYPE" val="1"/>
  <p:tag name="KSO_WM_TEMPLATE_COLOR_TYPE" val="1"/>
  <p:tag name="KSO_WM_SLIDE_ITEM_CNT" val="2"/>
  <p:tag name="KSO_WM_SLIDE_INDEX" val="17"/>
  <p:tag name="KSO_WM_DIAGRAM_GROUP_CODE" val="l1-4"/>
  <p:tag name="KSO_WM_SLIDE_DIAGTYPE" val="l"/>
  <p:tag name="KSO_WM_TAG_VERSION" val="1.0"/>
  <p:tag name="KSO_WM_BEAUTIFY_FLAG" val="#wm#"/>
  <p:tag name="KSO_WM_TEMPLATE_CATEGORY" val="custom"/>
  <p:tag name="KSO_WM_TEMPLATE_INDEX" val="20202840"/>
  <p:tag name="KSO_WM_SLIDE_LAYOUT" val="a_d_l"/>
  <p:tag name="KSO_WM_SLIDE_LAYOUT_CNT" val="1_1_1"/>
  <p:tag name="KSO_WM_SLIDE_TYPE" val="text"/>
  <p:tag name="KSO_WM_SLIDE_SUBTYPE" val="diag"/>
  <p:tag name="KSO_WM_SLIDE_SIZE" val="313.195*196.912"/>
  <p:tag name="KSO_WM_SLIDE_POSITION" val="515.505*174.6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50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840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2840"/>
  <p:tag name="KSO_WM_SLIDE_TYPE" val="text"/>
  <p:tag name="KSO_WM_SLIDE_SUBTYPE" val="picTxt"/>
  <p:tag name="KSO_WM_SLIDE_SIZE" val="910*540"/>
  <p:tag name="KSO_WM_SLIDE_POSITION" val="36*0"/>
  <p:tag name="KSO_WM_SLIDE_LAYOUT" val="a_b_d_f"/>
  <p:tag name="KSO_WM_SLIDE_LAYOUT_CNT" val="1_1_1_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2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3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828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7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4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2840_10"/>
  <p:tag name="KSO_WM_TEMPLATE_SUBCATEGORY" val="0"/>
  <p:tag name="KSO_WM_TEMPLATE_MASTER_TYPE" val="1"/>
  <p:tag name="KSO_WM_TEMPLATE_COLOR_TYPE" val="1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02840"/>
  <p:tag name="KSO_WM_SLIDE_TYPE" val="text"/>
  <p:tag name="KSO_WM_SLIDE_SUBTYPE" val="picTxt"/>
  <p:tag name="KSO_WM_SLIDE_SIZE" val="910*540"/>
  <p:tag name="KSO_WM_SLIDE_POSITION" val="36*0"/>
  <p:tag name="KSO_WM_SLIDE_LAYOUT" val="a_b_d_f"/>
  <p:tag name="KSO_WM_SLIDE_LAYOUT_CNT" val="1_1_1_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32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17"/>
</p:tagLst>
</file>

<file path=ppt/theme/theme1.xml><?xml version="1.0" encoding="utf-8"?>
<a:theme xmlns:a="http://schemas.openxmlformats.org/drawingml/2006/main" name="默认设计模板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1197</Words>
  <Application>Microsoft Office PowerPoint</Application>
  <PresentationFormat>宽屏</PresentationFormat>
  <Paragraphs>99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DFKai-SB</vt:lpstr>
      <vt:lpstr>方正粗黑宋简体</vt:lpstr>
      <vt:lpstr>黑体</vt:lpstr>
      <vt:lpstr>华文楷体</vt:lpstr>
      <vt:lpstr>华文细黑</vt:lpstr>
      <vt:lpstr>经典繁毛楷</vt:lpstr>
      <vt:lpstr>楷体</vt:lpstr>
      <vt:lpstr>隶书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默认设计模板</vt:lpstr>
      <vt:lpstr>PowerPoint 演示文稿</vt:lpstr>
      <vt:lpstr>PowerPoint 演示文稿</vt:lpstr>
      <vt:lpstr>活动一    从“祝融号”看哲学的基本问题1</vt:lpstr>
      <vt:lpstr>PowerPoint 演示文稿</vt:lpstr>
      <vt:lpstr>PowerPoint 演示文稿</vt:lpstr>
      <vt:lpstr>PowerPoint 演示文稿</vt:lpstr>
      <vt:lpstr>PowerPoint 演示文稿</vt:lpstr>
      <vt:lpstr>活动二   从“祝融号”看哲学的基本问题2</vt:lpstr>
      <vt:lpstr>PowerPoint 演示文稿</vt:lpstr>
      <vt:lpstr>PowerPoint 演示文稿</vt:lpstr>
      <vt:lpstr>活动三   从“生活小事”看哲学的基本问题</vt:lpstr>
      <vt:lpstr>历史       VS        物理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Administrators</dc:creator>
  <cp:lastModifiedBy>张 雯</cp:lastModifiedBy>
  <cp:revision>135</cp:revision>
  <dcterms:created xsi:type="dcterms:W3CDTF">2009-10-22T07:43:00Z</dcterms:created>
  <dcterms:modified xsi:type="dcterms:W3CDTF">2021-06-24T00:27:41Z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47AFC13BBE454FA3A1664D263483D57C</vt:lpwstr>
  </property>
</Properties>
</file>