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60" r:id="rId5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6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 orient="vert"/>
          </p:nvPr>
        </p:nvSpPr>
        <p:spPr>
          <a:xfrm>
            <a:off x="6179820" y="0"/>
            <a:ext cx="2362835" cy="6848475"/>
          </a:xfrm>
        </p:spPr>
        <p:txBody>
          <a:bodyPr/>
          <a:p>
            <a:pPr algn="ctr">
              <a:lnSpc>
                <a:spcPct val="150000"/>
              </a:lnSpc>
            </a:pPr>
            <a:r>
              <a:rPr lang="zh-CN" altLang="en-US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眼前春色梦中人</a:t>
            </a:r>
            <a:r>
              <a:rPr lang="en-US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</a:t>
            </a:r>
            <a:br>
              <a:rPr lang="zh-CN" altLang="en-US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</a:br>
            <a:r>
              <a:rPr lang="en-US" altLang="zh-CN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      </a:t>
            </a:r>
            <a:r>
              <a:rPr lang="en-US" altLang="zh-CN" sz="32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——</a:t>
            </a:r>
            <a:r>
              <a:rPr lang="zh-CN" altLang="en-US" sz="32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杜丽娘与林黛玉</a:t>
            </a:r>
            <a:endParaRPr lang="zh-CN" altLang="en-US" sz="3200" b="1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orient="vert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4009" t="3369" r="-24715" b="1744"/>
          <a:stretch>
            <a:fillRect/>
          </a:stretch>
        </p:blipFill>
        <p:spPr>
          <a:xfrm>
            <a:off x="251460" y="116840"/>
            <a:ext cx="6779895" cy="63252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995" y="189230"/>
            <a:ext cx="8229600" cy="4525963"/>
          </a:xfrm>
        </p:spPr>
        <p:txBody>
          <a:bodyPr/>
          <a:p>
            <a:r>
              <a:rPr lang="zh-CN" altLang="en-US" b="1"/>
              <a:t>第三十二回</a:t>
            </a:r>
            <a:r>
              <a:rPr lang="en-US" altLang="zh-CN" b="1"/>
              <a:t> </a:t>
            </a:r>
            <a:r>
              <a:rPr lang="zh-CN" altLang="en-US" b="1"/>
              <a:t>诉肺腑心迷活宝玉，含耻辱情烈死金钏</a:t>
            </a:r>
            <a:endParaRPr lang="zh-CN" altLang="en-US" b="1"/>
          </a:p>
          <a:p>
            <a:r>
              <a:rPr lang="zh-CN" altLang="en-US" b="1"/>
              <a:t>第三十四回</a:t>
            </a:r>
            <a:r>
              <a:rPr lang="en-US" altLang="zh-CN" b="1"/>
              <a:t> </a:t>
            </a:r>
            <a:r>
              <a:rPr lang="zh-CN" altLang="en-US" b="1"/>
              <a:t>情中情因情感妹妹，错里错以错劝哥哥</a:t>
            </a:r>
            <a:endParaRPr lang="zh-CN" altLang="en-US" b="1"/>
          </a:p>
          <a:p>
            <a:r>
              <a:rPr lang="zh-CN" altLang="en-US" b="1"/>
              <a:t>第三十六回</a:t>
            </a:r>
            <a:r>
              <a:rPr lang="en-US" altLang="zh-CN" b="1"/>
              <a:t> </a:t>
            </a:r>
            <a:r>
              <a:rPr lang="zh-CN" altLang="en-US" b="1"/>
              <a:t>绣鸳鸯梦兆绛云轩，识分定情悟梨香院</a:t>
            </a:r>
            <a:endParaRPr lang="zh-CN" altLang="en-US" b="1"/>
          </a:p>
          <a:p>
            <a:r>
              <a:rPr lang="zh-CN" altLang="en-US" b="1"/>
              <a:t>第三十九回</a:t>
            </a:r>
            <a:r>
              <a:rPr lang="en-US" altLang="zh-CN" b="1"/>
              <a:t> </a:t>
            </a:r>
            <a:r>
              <a:rPr lang="zh-CN" altLang="en-US" b="1"/>
              <a:t>村姥姥是信口开河，情哥哥偏寻根究底</a:t>
            </a:r>
            <a:endParaRPr lang="zh-CN" altLang="en-US" b="1"/>
          </a:p>
          <a:p>
            <a:r>
              <a:rPr lang="zh-CN" altLang="en-US" b="1"/>
              <a:t>第四十三回</a:t>
            </a:r>
            <a:r>
              <a:rPr lang="en-US" altLang="zh-CN" b="1"/>
              <a:t> </a:t>
            </a:r>
            <a:r>
              <a:rPr lang="zh-CN" altLang="en-US" b="1"/>
              <a:t>闲取乐偶攒金庆寿，不了情暂撮土为香</a:t>
            </a:r>
            <a:endParaRPr lang="zh-CN" altLang="en-US" b="1"/>
          </a:p>
          <a:p>
            <a:r>
              <a:rPr lang="zh-CN" altLang="en-US" b="1"/>
              <a:t>第四十七回</a:t>
            </a:r>
            <a:r>
              <a:rPr lang="en-US" altLang="zh-CN" b="1"/>
              <a:t> </a:t>
            </a:r>
            <a:r>
              <a:rPr lang="zh-CN" altLang="en-US" b="1"/>
              <a:t>呆霸王调情遭苦打，冷郎君惧祸走他乡</a:t>
            </a:r>
            <a:endParaRPr lang="zh-CN" alt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60985"/>
            <a:ext cx="8229600" cy="4525963"/>
          </a:xfrm>
        </p:spPr>
        <p:txBody>
          <a:bodyPr/>
          <a:p>
            <a:r>
              <a:rPr lang="zh-CN" altLang="en-US" b="1"/>
              <a:t>第四十八回</a:t>
            </a:r>
            <a:r>
              <a:rPr lang="en-US" altLang="zh-CN" b="1"/>
              <a:t> </a:t>
            </a:r>
            <a:r>
              <a:rPr lang="zh-CN" altLang="en-US" b="1"/>
              <a:t>滥情人情误思游艺，慕雅女雅集苦吟诗</a:t>
            </a:r>
            <a:endParaRPr lang="zh-CN" altLang="en-US" b="1"/>
          </a:p>
          <a:p>
            <a:r>
              <a:rPr lang="zh-CN" altLang="en-US" b="1"/>
              <a:t>第五十二回</a:t>
            </a:r>
            <a:r>
              <a:rPr lang="en-US" altLang="zh-CN" b="1"/>
              <a:t> </a:t>
            </a:r>
            <a:r>
              <a:rPr lang="zh-CN" altLang="en-US" b="1"/>
              <a:t>俏平儿情掩虾须镯，勇晴雯病补雀金裘</a:t>
            </a:r>
            <a:endParaRPr lang="zh-CN" altLang="en-US" b="1"/>
          </a:p>
          <a:p>
            <a:r>
              <a:rPr lang="zh-CN" altLang="en-US" b="1"/>
              <a:t>第五十七回</a:t>
            </a:r>
            <a:r>
              <a:rPr lang="en-US" altLang="zh-CN" b="1"/>
              <a:t> </a:t>
            </a:r>
            <a:r>
              <a:rPr lang="zh-CN" altLang="en-US" b="1"/>
              <a:t>慧紫鹃情辞试忙玉，慈姨妈爱语慰痴颦</a:t>
            </a:r>
            <a:endParaRPr lang="zh-CN" altLang="en-US" b="1"/>
          </a:p>
          <a:p>
            <a:r>
              <a:rPr lang="zh-CN" altLang="en-US" b="1"/>
              <a:t>第五十八回</a:t>
            </a:r>
            <a:r>
              <a:rPr lang="en-US" altLang="zh-CN" b="1"/>
              <a:t> </a:t>
            </a:r>
            <a:r>
              <a:rPr lang="zh-CN" altLang="en-US" b="1"/>
              <a:t>杏子阴假凤泣虚凰，茜纱窗真情揆痴理</a:t>
            </a:r>
            <a:endParaRPr lang="zh-CN" altLang="en-US" b="1"/>
          </a:p>
          <a:p>
            <a:r>
              <a:rPr lang="zh-CN" altLang="en-US" b="1"/>
              <a:t>第六十二回</a:t>
            </a:r>
            <a:r>
              <a:rPr lang="en-US" altLang="zh-CN" b="1"/>
              <a:t> </a:t>
            </a:r>
            <a:r>
              <a:rPr lang="zh-CN" altLang="en-US" b="1"/>
              <a:t>憨湘云醉眠芍药裀，呆香菱情解石榴裙</a:t>
            </a:r>
            <a:endParaRPr lang="zh-CN" altLang="en-US" b="1"/>
          </a:p>
          <a:p>
            <a:r>
              <a:rPr lang="zh-CN" altLang="en-US" b="1"/>
              <a:t>第六十四回</a:t>
            </a:r>
            <a:r>
              <a:rPr lang="en-US" altLang="zh-CN" b="1"/>
              <a:t> </a:t>
            </a:r>
            <a:r>
              <a:rPr lang="zh-CN" altLang="en-US" b="1"/>
              <a:t>幽淑女悲题五美吟，浪荡子情遗九龙佩</a:t>
            </a:r>
            <a:endParaRPr lang="zh-CN" alt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76885"/>
            <a:ext cx="8229600" cy="4525963"/>
          </a:xfrm>
        </p:spPr>
        <p:txBody>
          <a:bodyPr/>
          <a:p>
            <a:r>
              <a:rPr lang="zh-CN" altLang="en-US" b="1"/>
              <a:t>第六十六回</a:t>
            </a:r>
            <a:r>
              <a:rPr lang="en-US" altLang="zh-CN" b="1"/>
              <a:t> </a:t>
            </a:r>
            <a:r>
              <a:rPr lang="zh-CN" altLang="en-US" b="1"/>
              <a:t>情小妹耻情归地府，冷二郎一冷入空门</a:t>
            </a:r>
            <a:endParaRPr lang="zh-CN" altLang="en-US" b="1"/>
          </a:p>
          <a:p>
            <a:r>
              <a:rPr lang="zh-CN" altLang="en-US" b="1"/>
              <a:t>第七十七回</a:t>
            </a:r>
            <a:r>
              <a:rPr lang="en-US" altLang="zh-CN" b="1"/>
              <a:t> </a:t>
            </a:r>
            <a:r>
              <a:rPr lang="zh-CN" altLang="en-US" b="1"/>
              <a:t>俏丫鬟抱屈夭风流，美优伶斩情归水月</a:t>
            </a:r>
            <a:endParaRPr lang="zh-CN" altLang="en-US" b="1"/>
          </a:p>
          <a:p>
            <a:endParaRPr lang="zh-CN" altLang="en-US" b="1"/>
          </a:p>
          <a:p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1115695" y="3244850"/>
            <a:ext cx="58235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《红楼》一书，大旨谈情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/>
              <a:t>学习任务</a:t>
            </a:r>
            <a:endParaRPr lang="zh-CN" altLang="en-US" b="1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/>
              <a:t>《牡丹亭》艳曲为何能</a:t>
            </a:r>
            <a:r>
              <a:rPr lang="en-US" altLang="zh-CN" b="1"/>
              <a:t>“</a:t>
            </a:r>
            <a:r>
              <a:rPr lang="zh-CN" altLang="en-US" b="1"/>
              <a:t>警</a:t>
            </a:r>
            <a:r>
              <a:rPr lang="en-US" altLang="zh-CN" b="1"/>
              <a:t>”</a:t>
            </a:r>
            <a:r>
              <a:rPr lang="zh-CN" altLang="en-US" b="1"/>
              <a:t>林黛玉的</a:t>
            </a:r>
            <a:r>
              <a:rPr lang="en-US" altLang="zh-CN" b="1"/>
              <a:t>“</a:t>
            </a:r>
            <a:r>
              <a:rPr lang="zh-CN" altLang="en-US" b="1"/>
              <a:t>芳心</a:t>
            </a:r>
            <a:r>
              <a:rPr lang="en-US" altLang="zh-CN" b="1"/>
              <a:t>”</a:t>
            </a:r>
            <a:r>
              <a:rPr lang="zh-CN" altLang="en-US" b="1"/>
              <a:t>？请结合《牡丹亭</a:t>
            </a:r>
            <a:r>
              <a:rPr lang="en-US" altLang="zh-CN" b="1"/>
              <a:t>·</a:t>
            </a:r>
            <a:r>
              <a:rPr lang="zh-CN" altLang="en-US" b="1"/>
              <a:t>游园》与《红楼梦》，为杜丽娘和林黛玉制作人物卡片，说说两位女主人公在精神情感上有何相通之处和不同之处。</a:t>
            </a:r>
            <a:endParaRPr lang="zh-CN" alt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/>
              <a:t>学习活动一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1120"/>
            <a:ext cx="8229600" cy="4525963"/>
          </a:xfrm>
        </p:spPr>
        <p:txBody>
          <a:bodyPr/>
          <a:p>
            <a:r>
              <a:rPr lang="zh-CN" altLang="en-US" b="1"/>
              <a:t>自读《游园》尤其是【皂罗袍】，修改杜丽娘人物卡。</a:t>
            </a:r>
            <a:endParaRPr lang="zh-CN" altLang="en-US" b="1"/>
          </a:p>
          <a:p>
            <a:endParaRPr lang="zh-CN" altLang="en-US" b="1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923925" y="2410460"/>
          <a:ext cx="7763510" cy="406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220"/>
                <a:gridCol w="6384290"/>
              </a:tblGrid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人物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杜丽娘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作品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《牡丹亭》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6959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身份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南安太守杜宝与夫人甄氏的独生女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年龄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16</a:t>
                      </a: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岁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外貌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性格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心事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600" b="1" i="1"/>
              <a:t>杜丽娘</a:t>
            </a:r>
            <a:r>
              <a:rPr lang="en-US" altLang="zh-CN" sz="3600" b="1" i="1"/>
              <a:t>“</a:t>
            </a:r>
            <a:r>
              <a:rPr lang="zh-CN" altLang="en-US" sz="3600" b="1" i="1"/>
              <a:t>人物卡</a:t>
            </a:r>
            <a:r>
              <a:rPr lang="en-US" altLang="zh-CN" sz="3600" b="1" i="1"/>
              <a:t>”</a:t>
            </a:r>
            <a:endParaRPr lang="en-US" altLang="zh-CN" sz="3600" b="1" i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/>
              <a:t>学习提示：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1</a:t>
            </a:r>
            <a:r>
              <a:rPr lang="zh-CN" altLang="en-US" b="1"/>
              <a:t>、杜丽娘是在怎样的季节和天气中</a:t>
            </a:r>
            <a:r>
              <a:rPr lang="en-US" altLang="zh-CN" b="1"/>
              <a:t>“</a:t>
            </a:r>
            <a:r>
              <a:rPr lang="zh-CN" altLang="en-US" b="1"/>
              <a:t>游园</a:t>
            </a:r>
            <a:r>
              <a:rPr lang="en-US" altLang="zh-CN" b="1"/>
              <a:t>”</a:t>
            </a:r>
            <a:r>
              <a:rPr lang="zh-CN" altLang="en-US" b="1"/>
              <a:t>的？她的</a:t>
            </a:r>
            <a:r>
              <a:rPr lang="en-US" altLang="zh-CN" b="1"/>
              <a:t>“</a:t>
            </a:r>
            <a:r>
              <a:rPr lang="zh-CN" altLang="en-US" b="1"/>
              <a:t>游园</a:t>
            </a:r>
            <a:r>
              <a:rPr lang="en-US" altLang="zh-CN" b="1"/>
              <a:t>”</a:t>
            </a:r>
            <a:r>
              <a:rPr lang="zh-CN" altLang="en-US" b="1"/>
              <a:t>，是否得到了家长的支持？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2</a:t>
            </a:r>
            <a:r>
              <a:rPr lang="zh-CN" altLang="en-US" b="1"/>
              <a:t>、</a:t>
            </a:r>
            <a:r>
              <a:rPr lang="en-US" altLang="zh-CN" b="1"/>
              <a:t>“</a:t>
            </a:r>
            <a:r>
              <a:rPr lang="zh-CN" altLang="en-US" b="1"/>
              <a:t>姹紫嫣红</a:t>
            </a:r>
            <a:r>
              <a:rPr lang="en-US" altLang="zh-CN" b="1"/>
              <a:t>”</a:t>
            </a:r>
            <a:r>
              <a:rPr lang="zh-CN" altLang="en-US" b="1"/>
              <a:t>指什么？它在怎样的背景中绽放？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3</a:t>
            </a:r>
            <a:r>
              <a:rPr lang="zh-CN" altLang="en-US" b="1"/>
              <a:t>、面对美丽的春光，为何杜丽娘偏偏注意到</a:t>
            </a:r>
            <a:r>
              <a:rPr lang="en-US" altLang="zh-CN" b="1"/>
              <a:t>“</a:t>
            </a:r>
            <a:r>
              <a:rPr lang="zh-CN" altLang="en-US" b="1"/>
              <a:t>断井颓垣</a:t>
            </a:r>
            <a:r>
              <a:rPr lang="en-US" altLang="zh-CN" b="1"/>
              <a:t>”</a:t>
            </a:r>
            <a:r>
              <a:rPr lang="zh-CN" altLang="en-US" b="1"/>
              <a:t>？</a:t>
            </a: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/>
              <a:t>学习活动二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268730"/>
            <a:ext cx="8229600" cy="4525963"/>
          </a:xfrm>
        </p:spPr>
        <p:txBody>
          <a:bodyPr/>
          <a:p>
            <a:r>
              <a:rPr lang="zh-CN" altLang="en-US" b="1"/>
              <a:t>细读《红楼梦》第23、27、29、30、32回，修改林黛玉人物卡。</a:t>
            </a:r>
            <a:endParaRPr lang="zh-CN" altLang="en-US" b="1"/>
          </a:p>
          <a:p>
            <a:endParaRPr lang="zh-CN" altLang="en-US" b="1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923290" y="2565400"/>
          <a:ext cx="7763510" cy="406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220"/>
                <a:gridCol w="6384290"/>
              </a:tblGrid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人物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林黛玉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作品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《红楼梦》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6959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身份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年龄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外貌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性格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803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  <a:latin typeface="楷体" panose="02010609060101010101" charset="-122"/>
                          <a:ea typeface="楷体" panose="02010609060101010101" charset="-122"/>
                        </a:rPr>
                        <a:t>心事</a:t>
                      </a: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 sz="3200" b="1">
                        <a:solidFill>
                          <a:schemeClr val="tx1"/>
                        </a:solidFill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 i="1">
                <a:sym typeface="+mn-ea"/>
              </a:rPr>
              <a:t>林黛玉</a:t>
            </a:r>
            <a:r>
              <a:rPr lang="en-US" altLang="zh-CN" b="1" i="1">
                <a:sym typeface="+mn-ea"/>
              </a:rPr>
              <a:t>“</a:t>
            </a:r>
            <a:r>
              <a:rPr lang="zh-CN" altLang="en-US" b="1" i="1">
                <a:sym typeface="+mn-ea"/>
              </a:rPr>
              <a:t>人物卡</a:t>
            </a:r>
            <a:r>
              <a:rPr lang="en-US" altLang="zh-CN" b="1" i="1">
                <a:sym typeface="+mn-ea"/>
              </a:rPr>
              <a:t>”</a:t>
            </a:r>
            <a:br>
              <a:rPr lang="en-US" altLang="zh-CN" b="1" i="1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341120"/>
            <a:ext cx="8229600" cy="4525963"/>
          </a:xfrm>
        </p:spPr>
        <p:txBody>
          <a:bodyPr/>
          <a:p>
            <a:r>
              <a:rPr lang="zh-CN" altLang="en-US" b="1"/>
              <a:t>学习提示：</a:t>
            </a:r>
            <a:endParaRPr lang="zh-CN" altLang="en-US" b="1"/>
          </a:p>
          <a:p>
            <a:r>
              <a:rPr lang="en-US" altLang="zh-CN" b="1"/>
              <a:t>1</a:t>
            </a:r>
            <a:r>
              <a:rPr lang="zh-CN" altLang="en-US" b="1"/>
              <a:t>、贾府自家就豢养了戏班子，为何</a:t>
            </a:r>
            <a:r>
              <a:rPr lang="en-US" altLang="zh-CN" b="1"/>
              <a:t>23</a:t>
            </a:r>
            <a:r>
              <a:rPr lang="zh-CN" altLang="en-US" b="1"/>
              <a:t>回林黛玉似乎是初次听到《牡丹亭》？</a:t>
            </a:r>
            <a:endParaRPr lang="zh-CN" altLang="en-US" b="1"/>
          </a:p>
          <a:p>
            <a:r>
              <a:rPr lang="en-US" altLang="zh-CN" b="1"/>
              <a:t>2</a:t>
            </a:r>
            <a:r>
              <a:rPr lang="zh-CN" altLang="en-US" b="1"/>
              <a:t>、杜丽娘眼中的</a:t>
            </a:r>
            <a:r>
              <a:rPr lang="en-US" altLang="zh-CN" b="1"/>
              <a:t>“</a:t>
            </a:r>
            <a:r>
              <a:rPr lang="zh-CN" altLang="en-US" b="1"/>
              <a:t>良辰美景</a:t>
            </a:r>
            <a:r>
              <a:rPr lang="en-US" altLang="zh-CN" b="1"/>
              <a:t>”“</a:t>
            </a:r>
            <a:r>
              <a:rPr lang="zh-CN" altLang="en-US" b="1"/>
              <a:t>赏心乐事</a:t>
            </a:r>
            <a:r>
              <a:rPr lang="en-US" altLang="zh-CN" b="1"/>
              <a:t>”</a:t>
            </a:r>
            <a:r>
              <a:rPr lang="zh-CN" altLang="en-US" b="1"/>
              <a:t>是指什么？对林黛玉而言，</a:t>
            </a:r>
            <a:r>
              <a:rPr lang="en-US" altLang="zh-CN" b="1"/>
              <a:t>“</a:t>
            </a:r>
            <a:r>
              <a:rPr lang="zh-CN" altLang="en-US" b="1"/>
              <a:t>良辰美景奈何天，赏心乐事谁家院</a:t>
            </a:r>
            <a:r>
              <a:rPr lang="en-US" altLang="zh-CN" b="1"/>
              <a:t>”</a:t>
            </a:r>
            <a:r>
              <a:rPr lang="zh-CN" altLang="en-US" b="1"/>
              <a:t>可能会引起她怎样的联想？</a:t>
            </a:r>
            <a:endParaRPr lang="zh-CN" altLang="en-US" b="1"/>
          </a:p>
          <a:p>
            <a:r>
              <a:rPr lang="en-US" altLang="zh-CN" b="1"/>
              <a:t>3</a:t>
            </a:r>
            <a:r>
              <a:rPr lang="zh-CN" altLang="en-US" b="1"/>
              <a:t>、【皂罗袍】为何会被林黛玉认为是</a:t>
            </a:r>
            <a:r>
              <a:rPr lang="en-US" altLang="zh-CN" b="1"/>
              <a:t>“</a:t>
            </a:r>
            <a:r>
              <a:rPr lang="zh-CN" altLang="en-US" b="1"/>
              <a:t>好文章</a:t>
            </a:r>
            <a:r>
              <a:rPr lang="en-US" altLang="zh-CN" b="1"/>
              <a:t>”</a:t>
            </a:r>
            <a:r>
              <a:rPr lang="zh-CN" altLang="en-US" b="1"/>
              <a:t>？</a:t>
            </a:r>
            <a:endParaRPr lang="zh-CN" altLang="en-US" b="1"/>
          </a:p>
          <a:p>
            <a:pPr marL="0" indent="0">
              <a:buNone/>
            </a:pPr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/>
              <a:t>学习活动三</a:t>
            </a:r>
            <a:endParaRPr lang="zh-CN" altLang="en-US" b="1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467360" y="2925445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</a:rPr>
                        <a:t>人物</a:t>
                      </a:r>
                      <a:endParaRPr lang="zh-CN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</a:rPr>
                        <a:t>杜丽娘</a:t>
                      </a:r>
                      <a:endParaRPr lang="zh-CN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>
                          <a:solidFill>
                            <a:schemeClr val="tx1"/>
                          </a:solidFill>
                        </a:rPr>
                        <a:t>林黛玉</a:t>
                      </a:r>
                      <a:endParaRPr lang="zh-CN" altLang="en-US" sz="32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/>
                        <a:t>恋爱对象</a:t>
                      </a: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/>
                        <a:t>爱情起因</a:t>
                      </a: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/>
                        <a:t>所处环境</a:t>
                      </a: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</a:tr>
              <a:tr h="5791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200" b="1"/>
                        <a:t>爱情追求</a:t>
                      </a: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3200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内容占位符 2"/>
          <p:cNvSpPr>
            <a:spLocks noGrp="1"/>
          </p:cNvSpPr>
          <p:nvPr/>
        </p:nvSpPr>
        <p:spPr>
          <a:xfrm>
            <a:off x="467360" y="1390015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/>
              <a:t>完成下列表格，比较人物异同，说说杜丽娘在哪些方面引起了林黛玉的共鸣。</a:t>
            </a:r>
            <a:endParaRPr lang="zh-CN" altLang="en-US" b="1"/>
          </a:p>
          <a:p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360" y="1052830"/>
            <a:ext cx="8229600" cy="4525963"/>
          </a:xfrm>
        </p:spPr>
        <p:txBody>
          <a:bodyPr/>
          <a:p>
            <a:r>
              <a:rPr lang="zh-CN" altLang="en-US" b="1"/>
              <a:t>情不知所起，一往而深。生者可以死，死可以生。生而不可与死，死而不可复生者，皆非情之至也。</a:t>
            </a:r>
            <a:endParaRPr lang="zh-CN" altLang="en-US" b="1"/>
          </a:p>
          <a:p>
            <a:pPr marL="0" indent="0">
              <a:buNone/>
            </a:pPr>
            <a:r>
              <a:rPr lang="en-US" altLang="zh-CN" b="1"/>
              <a:t>                           ——</a:t>
            </a:r>
            <a:r>
              <a:rPr lang="zh-CN" altLang="en-US" b="1"/>
              <a:t>汤显祖《牡丹亭题词》</a:t>
            </a:r>
            <a:endParaRPr lang="zh-CN" altLang="en-US" b="1"/>
          </a:p>
          <a:p>
            <a:pPr marL="0" indent="0">
              <a:buNone/>
            </a:pPr>
            <a:endParaRPr lang="zh-CN" altLang="en-US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995" y="260985"/>
            <a:ext cx="8229600" cy="4525963"/>
          </a:xfrm>
        </p:spPr>
        <p:txBody>
          <a:bodyPr/>
          <a:p>
            <a:r>
              <a:rPr lang="zh-CN" altLang="en-US" b="1"/>
              <a:t>《红楼梦》中的</a:t>
            </a:r>
            <a:r>
              <a:rPr lang="en-US" altLang="zh-CN" b="1"/>
              <a:t>“</a:t>
            </a:r>
            <a:r>
              <a:rPr lang="zh-CN" altLang="en-US" b="1"/>
              <a:t>情</a:t>
            </a:r>
            <a:r>
              <a:rPr lang="en-US" altLang="zh-CN" b="1"/>
              <a:t>”</a:t>
            </a:r>
            <a:r>
              <a:rPr lang="zh-CN" altLang="en-US" b="1"/>
              <a:t>：</a:t>
            </a:r>
            <a:endParaRPr lang="zh-CN" altLang="en-US" b="1"/>
          </a:p>
          <a:p>
            <a:r>
              <a:rPr lang="zh-CN" altLang="en-US" b="1"/>
              <a:t>第六回</a:t>
            </a:r>
            <a:r>
              <a:rPr lang="en-US" altLang="zh-CN" b="1"/>
              <a:t> </a:t>
            </a:r>
            <a:r>
              <a:rPr lang="zh-CN" altLang="en-US" b="1"/>
              <a:t>贾宝玉初试云雨情，刘姥姥一进荣国府</a:t>
            </a:r>
            <a:endParaRPr lang="zh-CN" altLang="en-US" b="1"/>
          </a:p>
          <a:p>
            <a:r>
              <a:rPr lang="zh-CN" altLang="en-US" b="1"/>
              <a:t>第九回</a:t>
            </a:r>
            <a:r>
              <a:rPr lang="en-US" altLang="zh-CN" b="1"/>
              <a:t> </a:t>
            </a:r>
            <a:r>
              <a:rPr lang="zh-CN" altLang="en-US" b="1"/>
              <a:t>恋风流情友入家塾，起嫌疑顽童闹学堂</a:t>
            </a:r>
            <a:endParaRPr lang="zh-CN" altLang="en-US" b="1"/>
          </a:p>
          <a:p>
            <a:r>
              <a:rPr lang="zh-CN" altLang="en-US" b="1"/>
              <a:t>第十九回</a:t>
            </a:r>
            <a:r>
              <a:rPr lang="en-US" altLang="zh-CN" b="1"/>
              <a:t> </a:t>
            </a:r>
            <a:r>
              <a:rPr lang="zh-CN" altLang="en-US" b="1"/>
              <a:t>情切切良宵花解语，意绵绵静日玉生香</a:t>
            </a:r>
            <a:endParaRPr lang="zh-CN" altLang="en-US" b="1"/>
          </a:p>
          <a:p>
            <a:r>
              <a:rPr lang="zh-CN" altLang="en-US" b="1"/>
              <a:t>第二十六回</a:t>
            </a:r>
            <a:r>
              <a:rPr lang="en-US" altLang="zh-CN" b="1"/>
              <a:t> </a:t>
            </a:r>
            <a:r>
              <a:rPr lang="zh-CN" altLang="en-US" b="1"/>
              <a:t>蜂腰桥设言传心事，潇湘馆春困发幽情</a:t>
            </a:r>
            <a:endParaRPr lang="zh-CN" altLang="en-US" b="1"/>
          </a:p>
          <a:p>
            <a:r>
              <a:rPr lang="zh-CN" altLang="en-US" b="1"/>
              <a:t>第二十八回</a:t>
            </a:r>
            <a:r>
              <a:rPr lang="en-US" altLang="zh-CN" b="1"/>
              <a:t> </a:t>
            </a:r>
            <a:r>
              <a:rPr lang="zh-CN" altLang="en-US" b="1"/>
              <a:t>享福人福深还祷福，痴情女情重愈斟情</a:t>
            </a:r>
            <a:endParaRPr lang="zh-CN" altLang="en-US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6e1b9674-7ae4-4b82-ac97-1cf5a592c00e}"/>
  <p:tag name="TABLE_ENDDRAG_ORIGIN_RECT" val="611*358"/>
  <p:tag name="TABLE_ENDDRAG_RECT" val="72*189*611*358"/>
</p:tagLst>
</file>

<file path=ppt/tags/tag2.xml><?xml version="1.0" encoding="utf-8"?>
<p:tagLst xmlns:p="http://schemas.openxmlformats.org/presentationml/2006/main">
  <p:tag name="KSO_WM_UNIT_TABLE_BEAUTIFY" val="smartTable{6e1b9674-7ae4-4b82-ac97-1cf5a592c00e}"/>
  <p:tag name="TABLE_ENDDRAG_ORIGIN_RECT" val="611*358"/>
  <p:tag name="TABLE_ENDDRAG_RECT" val="72*189*611*358"/>
</p:tagLst>
</file>

<file path=ppt/tags/tag3.xml><?xml version="1.0" encoding="utf-8"?>
<p:tagLst xmlns:p="http://schemas.openxmlformats.org/presentationml/2006/main">
  <p:tag name="KSO_WM_UNIT_TABLE_BEAUTIFY" val="smartTable{fa210d09-fb41-47c7-805f-399e6a223b8a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1083</Words>
  <Application>WPS 演示</Application>
  <PresentationFormat/>
  <Paragraphs>122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华文楷体</vt:lpstr>
      <vt:lpstr>楷体</vt:lpstr>
      <vt:lpstr>微软雅黑</vt:lpstr>
      <vt:lpstr>Arial Unicode MS</vt:lpstr>
      <vt:lpstr>Calibri</vt:lpstr>
      <vt:lpstr>默认设计模板</vt:lpstr>
      <vt:lpstr>眼前春色梦中人                 ——杜丽娘与林黛玉</vt:lpstr>
      <vt:lpstr>学习任务</vt:lpstr>
      <vt:lpstr>学习活动一</vt:lpstr>
      <vt:lpstr>杜丽娘“人物卡”</vt:lpstr>
      <vt:lpstr>学习活动二</vt:lpstr>
      <vt:lpstr>林黛玉“人物卡” </vt:lpstr>
      <vt:lpstr>学习活动三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眼前春色梦中人                 ——杜丽娘与林黛玉</dc:title>
  <dc:creator>王露浛</dc:creator>
  <cp:lastModifiedBy>王露浛</cp:lastModifiedBy>
  <cp:revision>7</cp:revision>
  <dcterms:created xsi:type="dcterms:W3CDTF">2021-05-24T05:18:00Z</dcterms:created>
  <dcterms:modified xsi:type="dcterms:W3CDTF">2021-05-26T22:53:35Z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57B51FB90AAB456E8E21A97918C044A1</vt:lpwstr>
  </property>
</Properties>
</file>