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algn="ctr">
              <a:defRPr sz="6000"/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algn="ctr">
              <a:lnSpc>
                <a:spcPct val="110000"/>
              </a:lnSpc>
              <a:buNone/>
              <a:defRPr sz="2400" spc="20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/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indent="0">
              <a:lnSpc>
                <a:spcPct val="100000"/>
              </a:lnSpc>
              <a:buNone/>
              <a:defRPr sz="2000" b="1" spc="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/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>
              <a:buNone/>
              <a:defRPr sz="2800"/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>
              <a:spcAft>
                <a:spcPts val="1000"/>
              </a:spcAft>
              <a:defRPr spc="300"/>
            </a:lvl1pPr>
            <a:lvl2pPr marL="685800" indent="-228600">
              <a:defRPr spc="300"/>
            </a:lvl2pPr>
            <a:lvl3pPr marL="1143000" indent="-228600">
              <a:defRPr spc="300"/>
            </a:lvl3pPr>
            <a:lvl4pPr marL="1600200" indent="-228600">
              <a:defRPr spc="300"/>
            </a:lvl4pPr>
            <a:lvl5pPr marL="2057400" indent="-228600">
              <a:defRPr spc="300"/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65.xml"/><Relationship Id="rId2" Type="http://schemas.openxmlformats.org/officeDocument/2006/relationships/tags" Target="../tags/tag64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68.xml"/><Relationship Id="rId1" Type="http://schemas.openxmlformats.org/officeDocument/2006/relationships/tags" Target="../tags/tag6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0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72.xml"/><Relationship Id="rId1" Type="http://schemas.openxmlformats.org/officeDocument/2006/relationships/tags" Target="../tags/tag7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7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1462960" y="2020570"/>
            <a:ext cx="9799200" cy="2570400"/>
          </a:xfrm>
        </p:spPr>
        <p:txBody>
          <a:bodyPr>
            <a:normAutofit fontScale="90000"/>
          </a:bodyPr>
          <a:p>
            <a:pPr algn="l"/>
            <a:r>
              <a:rPr lang="zh-CN" altLang="zh-CN" sz="3110">
                <a:latin typeface="楷体" panose="02010609060101010101" charset="-122"/>
                <a:ea typeface="楷体" panose="02010609060101010101" charset="-122"/>
              </a:rPr>
              <a:t>二次培训</a:t>
            </a:r>
            <a:br>
              <a:rPr lang="zh-CN" altLang="zh-CN"/>
            </a:br>
            <a:br>
              <a:rPr lang="zh-CN" altLang="zh-CN"/>
            </a:br>
            <a:r>
              <a:rPr lang="zh-CN" altLang="zh-CN"/>
              <a:t>南京市三模古诗文反馈汇报</a:t>
            </a:r>
            <a:br>
              <a:rPr lang="zh-CN" altLang="zh-CN"/>
            </a:br>
            <a:br>
              <a:rPr lang="zh-CN" altLang="zh-CN"/>
            </a:br>
            <a:r>
              <a:rPr lang="zh-CN" altLang="zh-CN"/>
              <a:t> </a:t>
            </a:r>
            <a:r>
              <a:rPr lang="en-US" altLang="zh-CN"/>
              <a:t>                </a:t>
            </a:r>
            <a:r>
              <a:rPr lang="zh-CN" altLang="zh-CN" sz="3555"/>
              <a:t>吉守金</a:t>
            </a:r>
            <a:endParaRPr lang="zh-CN" altLang="zh-CN" sz="3555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/>
        <p:txBody>
          <a:bodyPr/>
          <a:p>
            <a:r>
              <a:rPr lang="zh-CN" altLang="en-US"/>
              <a:t>单击输入您的封面副标题</a:t>
            </a:r>
            <a:endParaRPr lang="zh-CN" altLang="en-US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buNone/>
            </a:pPr>
            <a:r>
              <a:rPr lang="zh-CN" altLang="en-US" b="1" dirty="0">
                <a:solidFill>
                  <a:srgbClr val="C00000"/>
                </a:solidFill>
                <a:sym typeface="+mn-ea"/>
              </a:rPr>
              <a:t>文言文翻译（</a:t>
            </a:r>
            <a:r>
              <a:rPr lang="en-US" altLang="zh-CN" b="1" dirty="0">
                <a:solidFill>
                  <a:srgbClr val="C00000"/>
                </a:solidFill>
                <a:sym typeface="+mn-ea"/>
              </a:rPr>
              <a:t>1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）</a:t>
            </a:r>
            <a:endParaRPr lang="en-US" altLang="zh-CN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zh-CN" altLang="en-US" b="1" dirty="0">
                <a:sym typeface="+mn-ea"/>
              </a:rPr>
              <a:t>（</a:t>
            </a:r>
            <a:r>
              <a:rPr lang="en-US" altLang="zh-CN" b="1" dirty="0">
                <a:sym typeface="+mn-ea"/>
              </a:rPr>
              <a:t>1</a:t>
            </a:r>
            <a:r>
              <a:rPr lang="zh-CN" altLang="en-US" b="1" dirty="0">
                <a:sym typeface="+mn-ea"/>
              </a:rPr>
              <a:t>）今置以极刑</a:t>
            </a:r>
            <a:r>
              <a:rPr lang="en-US" altLang="zh-CN" b="1" dirty="0">
                <a:sym typeface="+mn-ea"/>
              </a:rPr>
              <a:t>,</a:t>
            </a:r>
            <a:r>
              <a:rPr lang="zh-CN" altLang="en-US" b="1" dirty="0">
                <a:sym typeface="+mn-ea"/>
              </a:rPr>
              <a:t>人必谓妾恃宠以复其兄</a:t>
            </a:r>
            <a:r>
              <a:rPr lang="en-US" altLang="zh-CN" b="1" dirty="0">
                <a:sym typeface="+mn-ea"/>
              </a:rPr>
              <a:t>,</a:t>
            </a:r>
            <a:r>
              <a:rPr lang="zh-CN" altLang="en-US" b="1" dirty="0">
                <a:sym typeface="+mn-ea"/>
              </a:rPr>
              <a:t>无乃为圣朝累乎？（</a:t>
            </a:r>
            <a:r>
              <a:rPr lang="en-US" altLang="zh-CN" b="1" dirty="0">
                <a:sym typeface="+mn-ea"/>
              </a:rPr>
              <a:t>4</a:t>
            </a:r>
            <a:r>
              <a:rPr lang="zh-CN" altLang="en-US" b="1" dirty="0">
                <a:sym typeface="+mn-ea"/>
              </a:rPr>
              <a:t>分）</a:t>
            </a:r>
            <a:endParaRPr lang="en-US" altLang="zh-CN" b="1" dirty="0"/>
          </a:p>
          <a:p>
            <a:pPr>
              <a:buNone/>
            </a:pPr>
            <a:r>
              <a:rPr lang="zh-CN" altLang="en-US" b="1" dirty="0">
                <a:sym typeface="+mn-ea"/>
              </a:rPr>
              <a:t>（</a:t>
            </a:r>
            <a:r>
              <a:rPr lang="en-US" altLang="zh-CN" b="1" dirty="0">
                <a:sym typeface="+mn-ea"/>
              </a:rPr>
              <a:t>1</a:t>
            </a:r>
            <a:r>
              <a:rPr lang="zh-CN" altLang="en-US" b="1" dirty="0">
                <a:sym typeface="+mn-ea"/>
              </a:rPr>
              <a:t>）现在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如果</a:t>
            </a:r>
            <a:r>
              <a:rPr lang="zh-CN" altLang="en-US" b="1" dirty="0">
                <a:sym typeface="+mn-ea"/>
              </a:rPr>
              <a:t>把他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处死</a:t>
            </a:r>
            <a:r>
              <a:rPr lang="zh-CN" altLang="en-US" b="1" dirty="0">
                <a:sym typeface="+mn-ea"/>
              </a:rPr>
              <a:t>，别人一定会说是我依仗皇上恩宠来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报复</a:t>
            </a:r>
            <a:r>
              <a:rPr lang="zh-CN" altLang="en-US" b="1" dirty="0">
                <a:sym typeface="+mn-ea"/>
              </a:rPr>
              <a:t>自己的兄长，这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恐怕</a:t>
            </a:r>
            <a:r>
              <a:rPr lang="zh-CN" altLang="en-US" b="1" dirty="0">
                <a:sym typeface="+mn-ea"/>
              </a:rPr>
              <a:t>会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拖累影响朝廷吧</a:t>
            </a:r>
            <a:r>
              <a:rPr lang="zh-CN" altLang="en-US" b="1" dirty="0">
                <a:sym typeface="+mn-ea"/>
              </a:rPr>
              <a:t>！</a:t>
            </a:r>
            <a:r>
              <a:rPr lang="en-US" altLang="zh-CN" b="1" dirty="0">
                <a:sym typeface="+mn-ea"/>
              </a:rPr>
              <a:t>(4</a:t>
            </a:r>
            <a:r>
              <a:rPr lang="zh-CN" altLang="en-US" b="1" dirty="0">
                <a:sym typeface="+mn-ea"/>
              </a:rPr>
              <a:t>分</a:t>
            </a:r>
            <a:r>
              <a:rPr lang="en-US" altLang="zh-CN" b="1" dirty="0">
                <a:sym typeface="+mn-ea"/>
              </a:rPr>
              <a:t>)</a:t>
            </a:r>
            <a:endParaRPr lang="en-US" altLang="zh-CN" b="1" dirty="0"/>
          </a:p>
          <a:p>
            <a:r>
              <a:rPr lang="zh-CN" altLang="en-US" b="1" dirty="0">
                <a:sym typeface="+mn-ea"/>
              </a:rPr>
              <a:t>补充细则：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“极刑”“复”“无乃</a:t>
            </a:r>
            <a:r>
              <a:rPr lang="zh-CN" altLang="zh-CN" b="1" dirty="0">
                <a:solidFill>
                  <a:srgbClr val="C00000"/>
                </a:solidFill>
                <a:sym typeface="+mn-ea"/>
              </a:rPr>
              <a:t>……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乎”“为圣朝累”各</a:t>
            </a:r>
            <a:r>
              <a:rPr lang="en-US" altLang="zh-CN" b="1" dirty="0">
                <a:solidFill>
                  <a:srgbClr val="C00000"/>
                </a:solidFill>
                <a:sym typeface="+mn-ea"/>
              </a:rPr>
              <a:t>1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分。</a:t>
            </a:r>
            <a:endParaRPr lang="zh-CN" altLang="en-US" b="1" dirty="0">
              <a:solidFill>
                <a:srgbClr val="C00000"/>
              </a:solidFill>
            </a:endParaRPr>
          </a:p>
          <a:p>
            <a:r>
              <a:rPr lang="zh-CN" altLang="en-US" b="1" dirty="0">
                <a:sym typeface="+mn-ea"/>
              </a:rPr>
              <a:t>极刑：“死刑”，不译不得分。“极”译为“严酷”“残酷”“极端”不得分。</a:t>
            </a:r>
            <a:endParaRPr lang="zh-CN" altLang="en-US" b="1" dirty="0"/>
          </a:p>
          <a:p>
            <a:r>
              <a:rPr lang="zh-CN" altLang="en-US" b="1" dirty="0">
                <a:sym typeface="+mn-ea"/>
              </a:rPr>
              <a:t>复：“报复”。译为“辜负”“庇护”“放纵”“恢复”等不得分。</a:t>
            </a:r>
            <a:endParaRPr lang="zh-CN" altLang="en-US" b="1" dirty="0"/>
          </a:p>
          <a:p>
            <a:r>
              <a:rPr lang="zh-CN" altLang="en-US" b="1" dirty="0">
                <a:sym typeface="+mn-ea"/>
              </a:rPr>
              <a:t>无乃</a:t>
            </a:r>
            <a:r>
              <a:rPr lang="zh-CN" altLang="zh-CN" b="1" dirty="0">
                <a:sym typeface="+mn-ea"/>
              </a:rPr>
              <a:t>……</a:t>
            </a:r>
            <a:r>
              <a:rPr lang="zh-CN" altLang="en-US" b="1" dirty="0">
                <a:sym typeface="+mn-ea"/>
              </a:rPr>
              <a:t>乎：“恐怕</a:t>
            </a:r>
            <a:r>
              <a:rPr lang="zh-CN" altLang="zh-CN" b="1" dirty="0">
                <a:sym typeface="+mn-ea"/>
              </a:rPr>
              <a:t>……</a:t>
            </a:r>
            <a:r>
              <a:rPr lang="zh-CN" altLang="en-US" b="1" dirty="0">
                <a:sym typeface="+mn-ea"/>
              </a:rPr>
              <a:t>吧”，表委婉商量。译为“难道</a:t>
            </a:r>
            <a:r>
              <a:rPr lang="zh-CN" altLang="zh-CN" b="1" dirty="0">
                <a:sym typeface="+mn-ea"/>
              </a:rPr>
              <a:t>……</a:t>
            </a:r>
            <a:r>
              <a:rPr lang="zh-CN" altLang="en-US" b="1" dirty="0">
                <a:sym typeface="+mn-ea"/>
              </a:rPr>
              <a:t>吗”不得分，语气强烈。</a:t>
            </a:r>
            <a:endParaRPr lang="zh-CN" altLang="en-US" b="1" dirty="0"/>
          </a:p>
          <a:p>
            <a:r>
              <a:rPr lang="zh-CN" altLang="en-US" b="1" dirty="0">
                <a:sym typeface="+mn-ea"/>
              </a:rPr>
              <a:t>为圣朝累：也可译为“成为（是）朝廷的拖累（负担）”。</a:t>
            </a:r>
            <a:endParaRPr lang="zh-CN" altLang="en-US" b="1" dirty="0"/>
          </a:p>
          <a:p>
            <a:pPr>
              <a:buNone/>
            </a:pPr>
            <a:endParaRPr lang="zh-CN" altLang="zh-CN" b="1" dirty="0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graphicFrame>
        <p:nvGraphicFramePr>
          <p:cNvPr id="10243" name="内容占位符 10242"/>
          <p:cNvGraphicFramePr/>
          <p:nvPr>
            <p:ph idx="1"/>
            <p:custDataLst>
              <p:tags r:id="rId1"/>
            </p:custDataLst>
          </p:nvPr>
        </p:nvGraphicFramePr>
        <p:xfrm>
          <a:off x="608400" y="1490400"/>
          <a:ext cx="10968990" cy="2428875"/>
        </p:xfrm>
        <a:graphic>
          <a:graphicData uri="http://schemas.openxmlformats.org/drawingml/2006/table">
            <a:tbl>
              <a:tblPr/>
              <a:tblGrid>
                <a:gridCol w="2193925"/>
                <a:gridCol w="2192655"/>
                <a:gridCol w="2195830"/>
                <a:gridCol w="2193925"/>
                <a:gridCol w="2192655"/>
              </a:tblGrid>
              <a:tr h="13747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zh-CN" altLang="en-US" sz="2400" b="1" dirty="0">
                          <a:latin typeface="Arial" panose="020B0604020202020204" pitchFamily="34" charset="0"/>
                        </a:rPr>
                        <a:t>小题号</a:t>
                      </a:r>
                      <a:endParaRPr lang="zh-CN" altLang="en-US" sz="24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zh-CN" altLang="en-US" sz="2400" b="1" dirty="0">
                          <a:latin typeface="Arial" panose="020B0604020202020204" pitchFamily="34" charset="0"/>
                        </a:rPr>
                        <a:t>最高分</a:t>
                      </a:r>
                      <a:endParaRPr lang="zh-CN" altLang="en-US" sz="24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zh-CN" altLang="en-US" sz="2400" b="1" dirty="0">
                          <a:latin typeface="Arial" panose="020B0604020202020204" pitchFamily="34" charset="0"/>
                        </a:rPr>
                        <a:t>最低分</a:t>
                      </a:r>
                      <a:endParaRPr lang="zh-CN" altLang="en-US" sz="24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zh-CN" altLang="en-US" sz="2400" b="1" dirty="0">
                          <a:latin typeface="Arial" panose="020B0604020202020204" pitchFamily="34" charset="0"/>
                        </a:rPr>
                        <a:t>平均分</a:t>
                      </a:r>
                      <a:endParaRPr lang="zh-CN" altLang="en-US" sz="24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zh-CN" altLang="en-US" sz="2400" b="1" dirty="0">
                          <a:latin typeface="Arial" panose="020B0604020202020204" pitchFamily="34" charset="0"/>
                        </a:rPr>
                        <a:t>零分量</a:t>
                      </a:r>
                      <a:endParaRPr lang="zh-CN" altLang="en-US" sz="2400" b="1" dirty="0"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05410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13</a:t>
                      </a:r>
                      <a:r>
                        <a:rPr lang="zh-CN" altLang="en-US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（</a:t>
                      </a: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</a:t>
                      </a:r>
                      <a:r>
                        <a:rPr lang="zh-CN" altLang="en-US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）</a:t>
                      </a:r>
                      <a:endParaRPr lang="zh-CN" alt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4</a:t>
                      </a:r>
                      <a:endParaRPr lang="en-US" altLang="zh-CN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0</a:t>
                      </a:r>
                      <a:endParaRPr lang="en-US" altLang="zh-CN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1.73</a:t>
                      </a:r>
                      <a:endParaRPr lang="en-US" altLang="zh-CN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altLang="zh-CN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1273</a:t>
                      </a:r>
                      <a:endParaRPr lang="en-US" altLang="zh-CN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</a:endParaRPr>
                    </a:p>
                  </a:txBody>
                  <a:tcPr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None/>
            </a:pPr>
            <a:r>
              <a:rPr lang="zh-CN" altLang="en-US" b="1" dirty="0">
                <a:solidFill>
                  <a:srgbClr val="C00000"/>
                </a:solidFill>
                <a:sym typeface="+mn-ea"/>
              </a:rPr>
              <a:t>错误类型</a:t>
            </a:r>
            <a:endParaRPr lang="en-US" altLang="zh-CN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b="1" dirty="0">
                <a:sym typeface="+mn-ea"/>
              </a:rPr>
              <a:t>1.</a:t>
            </a:r>
            <a:r>
              <a:rPr lang="zh-CN" altLang="en-US" b="1" dirty="0">
                <a:sym typeface="+mn-ea"/>
              </a:rPr>
              <a:t>没有语境意识，对“极刑”翻译，不能结合上下文语境。</a:t>
            </a:r>
            <a:endParaRPr lang="en-US" altLang="zh-CN" b="1" dirty="0"/>
          </a:p>
          <a:p>
            <a:pPr>
              <a:lnSpc>
                <a:spcPct val="150000"/>
              </a:lnSpc>
              <a:buNone/>
            </a:pPr>
            <a:r>
              <a:rPr lang="en-US" altLang="zh-CN" b="1" dirty="0">
                <a:sym typeface="+mn-ea"/>
              </a:rPr>
              <a:t>2.</a:t>
            </a:r>
            <a:r>
              <a:rPr lang="zh-CN" altLang="en-US" b="1" dirty="0">
                <a:sym typeface="+mn-ea"/>
              </a:rPr>
              <a:t>错别字依旧大量存在。</a:t>
            </a:r>
            <a:r>
              <a:rPr lang="en-US" altLang="zh-CN" b="1" dirty="0">
                <a:sym typeface="+mn-ea"/>
              </a:rPr>
              <a:t> “</a:t>
            </a:r>
            <a:r>
              <a:rPr lang="zh-CN" altLang="en-US" b="1" dirty="0">
                <a:sym typeface="+mn-ea"/>
              </a:rPr>
              <a:t>报复” “拖累” 写错。</a:t>
            </a:r>
            <a:endParaRPr lang="en-US" altLang="zh-CN" b="1" dirty="0"/>
          </a:p>
          <a:p>
            <a:pPr>
              <a:lnSpc>
                <a:spcPct val="150000"/>
              </a:lnSpc>
              <a:buNone/>
            </a:pPr>
            <a:r>
              <a:rPr lang="en-US" altLang="zh-CN" b="1" dirty="0">
                <a:sym typeface="+mn-ea"/>
              </a:rPr>
              <a:t>3.</a:t>
            </a:r>
            <a:r>
              <a:rPr lang="zh-CN" altLang="en-US" b="1" dirty="0">
                <a:sym typeface="+mn-ea"/>
              </a:rPr>
              <a:t>处置的对象理解错误，是安业不是刘德裕。</a:t>
            </a:r>
            <a:endParaRPr lang="en-US" altLang="zh-CN" b="1" dirty="0"/>
          </a:p>
          <a:p>
            <a:pPr>
              <a:lnSpc>
                <a:spcPct val="150000"/>
              </a:lnSpc>
              <a:buNone/>
            </a:pPr>
            <a:r>
              <a:rPr lang="en-US" altLang="zh-CN" b="1" dirty="0">
                <a:sym typeface="+mn-ea"/>
              </a:rPr>
              <a:t>4.</a:t>
            </a:r>
            <a:r>
              <a:rPr lang="zh-CN" altLang="en-US" b="1" dirty="0">
                <a:sym typeface="+mn-ea"/>
              </a:rPr>
              <a:t>句式没有翻译出来，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状语后置、固定句式（关注语气）要翻译正确</a:t>
            </a:r>
            <a:r>
              <a:rPr lang="zh-CN" altLang="en-US" b="1" dirty="0">
                <a:sym typeface="+mn-ea"/>
              </a:rPr>
              <a:t>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zh-CN" altLang="en-US" b="1" dirty="0">
                <a:solidFill>
                  <a:srgbClr val="C00000"/>
                </a:solidFill>
                <a:sym typeface="+mn-ea"/>
              </a:rPr>
              <a:t>复习建议</a:t>
            </a:r>
            <a:endParaRPr lang="zh-CN" altLang="en-US" b="1" dirty="0">
              <a:solidFill>
                <a:srgbClr val="C00000"/>
              </a:solidFill>
            </a:endParaRPr>
          </a:p>
          <a:p>
            <a:r>
              <a:rPr lang="en-US" altLang="zh-CN" b="1" dirty="0">
                <a:sym typeface="+mn-ea"/>
              </a:rPr>
              <a:t>1.</a:t>
            </a:r>
            <a:r>
              <a:rPr lang="zh-CN" altLang="en-US" b="1" dirty="0">
                <a:sym typeface="+mn-ea"/>
              </a:rPr>
              <a:t>强调翻译时</a:t>
            </a:r>
            <a:r>
              <a:rPr lang="zh-CN" altLang="en-US" b="1" dirty="0">
                <a:solidFill>
                  <a:srgbClr val="FF0000"/>
                </a:solidFill>
                <a:sym typeface="+mn-ea"/>
              </a:rPr>
              <a:t>字字落实</a:t>
            </a:r>
            <a:r>
              <a:rPr lang="zh-CN" altLang="en-US" b="1" dirty="0">
                <a:sym typeface="+mn-ea"/>
              </a:rPr>
              <a:t>，</a:t>
            </a:r>
            <a:r>
              <a:rPr lang="zh-CN" altLang="en-US" b="1" dirty="0">
                <a:solidFill>
                  <a:srgbClr val="FF0000"/>
                </a:solidFill>
                <a:sym typeface="+mn-ea"/>
              </a:rPr>
              <a:t>文意为先，直译为主</a:t>
            </a:r>
            <a:r>
              <a:rPr lang="zh-CN" altLang="en-US" b="1" dirty="0">
                <a:sym typeface="+mn-ea"/>
              </a:rPr>
              <a:t>。</a:t>
            </a:r>
            <a:endParaRPr lang="zh-CN" altLang="en-US" b="1" dirty="0"/>
          </a:p>
          <a:p>
            <a:r>
              <a:rPr lang="en-US" altLang="zh-CN" b="1" dirty="0">
                <a:sym typeface="+mn-ea"/>
              </a:rPr>
              <a:t>2.</a:t>
            </a:r>
            <a:r>
              <a:rPr lang="zh-CN" altLang="en-US" b="1" dirty="0">
                <a:solidFill>
                  <a:srgbClr val="FF0000"/>
                </a:solidFill>
                <a:sym typeface="+mn-ea"/>
              </a:rPr>
              <a:t>回归课本</a:t>
            </a:r>
            <a:r>
              <a:rPr lang="zh-CN" altLang="en-US" b="1" dirty="0">
                <a:sym typeface="+mn-ea"/>
              </a:rPr>
              <a:t>，本次翻译“无乃</a:t>
            </a:r>
            <a:r>
              <a:rPr lang="zh-CN" altLang="zh-CN" b="1" dirty="0">
                <a:sym typeface="+mn-ea"/>
              </a:rPr>
              <a:t>……</a:t>
            </a:r>
            <a:r>
              <a:rPr lang="zh-CN" altLang="en-US" b="1" dirty="0">
                <a:sym typeface="+mn-ea"/>
              </a:rPr>
              <a:t>乎？”绝大多数学生翻译不出，</a:t>
            </a:r>
            <a:r>
              <a:rPr lang="zh-CN" altLang="zh-CN" b="1" dirty="0">
                <a:sym typeface="+mn-ea"/>
              </a:rPr>
              <a:t>《</a:t>
            </a:r>
            <a:r>
              <a:rPr lang="zh-CN" altLang="en-US" b="1" dirty="0">
                <a:sym typeface="+mn-ea"/>
              </a:rPr>
              <a:t>报任安书</a:t>
            </a:r>
            <a:r>
              <a:rPr lang="zh-CN" altLang="zh-CN" b="1" dirty="0">
                <a:sym typeface="+mn-ea"/>
              </a:rPr>
              <a:t>》“</a:t>
            </a:r>
            <a:r>
              <a:rPr lang="zh-CN" altLang="en-US" b="1" dirty="0">
                <a:sym typeface="+mn-ea"/>
              </a:rPr>
              <a:t>无乃与仆之私心剌谬乎？”</a:t>
            </a:r>
            <a:endParaRPr lang="zh-CN" altLang="en-US" b="1" dirty="0"/>
          </a:p>
          <a:p>
            <a:r>
              <a:rPr lang="en-US" altLang="zh-CN" b="1" dirty="0">
                <a:sym typeface="+mn-ea"/>
              </a:rPr>
              <a:t>3.</a:t>
            </a:r>
            <a:r>
              <a:rPr lang="zh-CN" altLang="en-US" b="1" dirty="0">
                <a:sym typeface="+mn-ea"/>
              </a:rPr>
              <a:t>强化</a:t>
            </a:r>
            <a:r>
              <a:rPr lang="zh-CN" altLang="en-US" b="1" dirty="0">
                <a:solidFill>
                  <a:srgbClr val="FF0000"/>
                </a:solidFill>
                <a:sym typeface="+mn-ea"/>
              </a:rPr>
              <a:t>语境意识</a:t>
            </a:r>
            <a:r>
              <a:rPr lang="zh-CN" altLang="en-US" b="1" dirty="0">
                <a:sym typeface="+mn-ea"/>
              </a:rPr>
              <a:t>。“极刑”许多同学翻译成了“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残酷的刑罚</a:t>
            </a:r>
            <a:r>
              <a:rPr lang="zh-CN" altLang="en-US" b="1" dirty="0">
                <a:sym typeface="+mn-ea"/>
              </a:rPr>
              <a:t>”（</a:t>
            </a:r>
            <a:r>
              <a:rPr lang="zh-CN" altLang="zh-CN" b="1" dirty="0">
                <a:sym typeface="+mn-ea"/>
              </a:rPr>
              <a:t>《</a:t>
            </a:r>
            <a:r>
              <a:rPr lang="zh-CN" altLang="en-US" b="1" dirty="0">
                <a:sym typeface="+mn-ea"/>
              </a:rPr>
              <a:t>报任安书</a:t>
            </a:r>
            <a:r>
              <a:rPr lang="zh-CN" altLang="zh-CN" b="1" dirty="0">
                <a:sym typeface="+mn-ea"/>
              </a:rPr>
              <a:t>》“</a:t>
            </a:r>
            <a:r>
              <a:rPr lang="zh-CN" altLang="en-US" b="1" dirty="0">
                <a:sym typeface="+mn-ea"/>
              </a:rPr>
              <a:t>是以就极刑而无愠色”也是此义），但是文本中有“太宗将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杀</a:t>
            </a:r>
            <a:r>
              <a:rPr lang="zh-CN" altLang="en-US" b="1" dirty="0">
                <a:sym typeface="+mn-ea"/>
              </a:rPr>
              <a:t>之”的提示，所以这里要翻译成“死刑”、“处决”。另外，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太宗要杀谁</a:t>
            </a:r>
            <a:r>
              <a:rPr lang="zh-CN" altLang="en-US" b="1" dirty="0">
                <a:sym typeface="+mn-ea"/>
              </a:rPr>
              <a:t>，少部分同学理解成刘德裕、长孙无忌了；“为圣朝累”到底谁拖累谁，学生没有搞清楚；“其兄”中的“其”字许多同学翻译成“他的”“她的”，因为不是得分点，本次阅卷没有扣分。</a:t>
            </a:r>
            <a:endParaRPr lang="zh-CN" altLang="en-US" b="1" dirty="0"/>
          </a:p>
          <a:p>
            <a:r>
              <a:rPr lang="en-US" altLang="zh-CN" b="1" dirty="0">
                <a:sym typeface="+mn-ea"/>
              </a:rPr>
              <a:t>4.</a:t>
            </a:r>
            <a:r>
              <a:rPr lang="zh-CN" altLang="en-US" b="1" dirty="0">
                <a:sym typeface="+mn-ea"/>
              </a:rPr>
              <a:t>提醒学生翻译后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一定要检查一遍，不要有错别字</a:t>
            </a:r>
            <a:r>
              <a:rPr lang="zh-CN" altLang="en-US" b="1" dirty="0">
                <a:sym typeface="+mn-ea"/>
              </a:rPr>
              <a:t>。本次有少部分同学因为关键得分点翻译时写错字而失分，太可惜了。</a:t>
            </a:r>
            <a:endParaRPr lang="zh-CN" altLang="en-US" b="1" dirty="0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en-US" altLang="zh-CN" b="1" dirty="0">
                <a:sym typeface="+mn-ea"/>
              </a:rPr>
              <a:t>14</a:t>
            </a:r>
            <a:r>
              <a:rPr lang="zh-CN" altLang="en-US" b="1" dirty="0">
                <a:sym typeface="+mn-ea"/>
              </a:rPr>
              <a:t>．继续重用房玄龄；不让自己亲属位居权要；自己死后丧事从简。（共</a:t>
            </a:r>
            <a:r>
              <a:rPr lang="en-US" altLang="zh-CN" b="1" dirty="0">
                <a:sym typeface="+mn-ea"/>
              </a:rPr>
              <a:t>3</a:t>
            </a:r>
            <a:r>
              <a:rPr lang="zh-CN" altLang="en-US" b="1" dirty="0">
                <a:sym typeface="+mn-ea"/>
              </a:rPr>
              <a:t>分）</a:t>
            </a:r>
            <a:endParaRPr lang="zh-CN" altLang="en-US" b="1" dirty="0"/>
          </a:p>
          <a:p>
            <a:r>
              <a:rPr lang="zh-CN" altLang="en-US" b="1" dirty="0">
                <a:sym typeface="+mn-ea"/>
              </a:rPr>
              <a:t>补充细则：每点</a:t>
            </a:r>
            <a:r>
              <a:rPr lang="en-US" altLang="zh-CN" b="1" dirty="0">
                <a:sym typeface="+mn-ea"/>
              </a:rPr>
              <a:t>1</a:t>
            </a:r>
            <a:r>
              <a:rPr lang="zh-CN" altLang="en-US" b="1" dirty="0">
                <a:sym typeface="+mn-ea"/>
              </a:rPr>
              <a:t>分，照抄原文不得分。</a:t>
            </a:r>
            <a:endParaRPr lang="zh-CN" altLang="en-US" b="1" dirty="0"/>
          </a:p>
          <a:p>
            <a:r>
              <a:rPr lang="zh-CN" altLang="en-US" b="1" dirty="0">
                <a:sym typeface="+mn-ea"/>
              </a:rPr>
              <a:t>第一点，要有“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继续</a:t>
            </a:r>
            <a:r>
              <a:rPr lang="zh-CN" altLang="en-US" b="1" dirty="0">
                <a:sym typeface="+mn-ea"/>
              </a:rPr>
              <a:t>”的意思，也可答为“不可弃用”“不要抛弃”。只答“重用”不得分。</a:t>
            </a:r>
            <a:endParaRPr lang="zh-CN" altLang="en-US" b="1" dirty="0"/>
          </a:p>
          <a:p>
            <a:r>
              <a:rPr lang="zh-CN" altLang="en-US" b="1" dirty="0">
                <a:sym typeface="+mn-ea"/>
              </a:rPr>
              <a:t>第二点，有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“权要”“重用”</a:t>
            </a:r>
            <a:r>
              <a:rPr lang="zh-CN" altLang="en-US" b="1" dirty="0">
                <a:sym typeface="+mn-ea"/>
              </a:rPr>
              <a:t>等意思即可。“不要任用亲戚”不得分。</a:t>
            </a:r>
            <a:endParaRPr lang="zh-CN" altLang="en-US" b="1" dirty="0"/>
          </a:p>
          <a:p>
            <a:endParaRPr lang="zh-CN" altLang="en-US"/>
          </a:p>
        </p:txBody>
      </p:sp>
      <p:graphicFrame>
        <p:nvGraphicFramePr>
          <p:cNvPr id="19460" name="表格 19459"/>
          <p:cNvGraphicFramePr/>
          <p:nvPr>
            <p:custDataLst>
              <p:tags r:id="rId1"/>
            </p:custDataLst>
          </p:nvPr>
        </p:nvGraphicFramePr>
        <p:xfrm>
          <a:off x="804228" y="4201478"/>
          <a:ext cx="9120505" cy="2232025"/>
        </p:xfrm>
        <a:graphic>
          <a:graphicData uri="http://schemas.openxmlformats.org/drawingml/2006/table">
            <a:tbl>
              <a:tblPr/>
              <a:tblGrid>
                <a:gridCol w="1824038"/>
                <a:gridCol w="1822450"/>
                <a:gridCol w="1827212"/>
                <a:gridCol w="1822450"/>
                <a:gridCol w="1824038"/>
              </a:tblGrid>
              <a:tr h="1263650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zh-CN" altLang="en-US" sz="2400" b="1" dirty="0">
                          <a:latin typeface="Arial" panose="020B0604020202020204" pitchFamily="34" charset="0"/>
                        </a:rPr>
                        <a:t>小题号</a:t>
                      </a:r>
                      <a:endParaRPr lang="zh-CN" altLang="en-US" sz="2400" b="1" dirty="0">
                        <a:latin typeface="Arial" panose="020B0604020202020204" pitchFamily="34" charset="0"/>
                      </a:endParaRPr>
                    </a:p>
                  </a:txBody>
                  <a:tcPr marL="121904" marR="12190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zh-CN" altLang="en-US" sz="2400" b="1" dirty="0">
                          <a:latin typeface="Arial" panose="020B0604020202020204" pitchFamily="34" charset="0"/>
                        </a:rPr>
                        <a:t>最高分</a:t>
                      </a:r>
                      <a:endParaRPr lang="zh-CN" altLang="en-US" sz="2400" b="1" dirty="0">
                        <a:latin typeface="Arial" panose="020B0604020202020204" pitchFamily="34" charset="0"/>
                      </a:endParaRPr>
                    </a:p>
                  </a:txBody>
                  <a:tcPr marL="121904" marR="12190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zh-CN" altLang="en-US" sz="2400" b="1" dirty="0">
                          <a:latin typeface="Arial" panose="020B0604020202020204" pitchFamily="34" charset="0"/>
                        </a:rPr>
                        <a:t>最低分</a:t>
                      </a:r>
                      <a:endParaRPr lang="zh-CN" altLang="en-US" sz="2400" b="1" dirty="0">
                        <a:latin typeface="Arial" panose="020B0604020202020204" pitchFamily="34" charset="0"/>
                      </a:endParaRPr>
                    </a:p>
                  </a:txBody>
                  <a:tcPr marL="121904" marR="12190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zh-CN" altLang="en-US" sz="2400" b="1" dirty="0">
                          <a:latin typeface="Arial" panose="020B0604020202020204" pitchFamily="34" charset="0"/>
                        </a:rPr>
                        <a:t>平均分</a:t>
                      </a:r>
                      <a:endParaRPr lang="zh-CN" altLang="en-US" sz="2400" b="1" dirty="0">
                        <a:latin typeface="Arial" panose="020B0604020202020204" pitchFamily="34" charset="0"/>
                      </a:endParaRPr>
                    </a:p>
                  </a:txBody>
                  <a:tcPr marL="121904" marR="12190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zh-CN" altLang="en-US" sz="2400" b="1" dirty="0">
                          <a:latin typeface="Arial" panose="020B0604020202020204" pitchFamily="34" charset="0"/>
                        </a:rPr>
                        <a:t>零分量</a:t>
                      </a:r>
                      <a:endParaRPr lang="zh-CN" altLang="en-US" sz="2400" b="1" dirty="0">
                        <a:latin typeface="Arial" panose="020B0604020202020204" pitchFamily="34" charset="0"/>
                      </a:endParaRPr>
                    </a:p>
                  </a:txBody>
                  <a:tcPr marL="121904" marR="12190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968375"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14</a:t>
                      </a:r>
                      <a:endParaRPr lang="zh-CN" altLang="en-US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1904" marR="12190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3</a:t>
                      </a:r>
                      <a:endParaRPr lang="en-US" altLang="zh-CN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1904" marR="12190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0</a:t>
                      </a:r>
                      <a:endParaRPr lang="en-US" altLang="zh-CN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1904" marR="12190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altLang="zh-CN" sz="2400" dirty="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rPr>
                        <a:t>2.2</a:t>
                      </a:r>
                      <a:endParaRPr lang="en-US" altLang="zh-CN" sz="2400" dirty="0">
                        <a:solidFill>
                          <a:srgbClr val="0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1904" marR="12190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  <a:tc>
                  <a:txBody>
                    <a:bodyPr/>
                    <a:lstStyle>
                      <a:lvl1pPr marL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sz="1800"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</a:defRPr>
                      </a:lvl1pPr>
                      <a:lvl2pPr marL="457200" lvl="1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2pPr>
                      <a:lvl3pPr marL="914400" lvl="2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3pPr>
                      <a:lvl4pPr marL="1371600" lvl="3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4pPr>
                      <a:lvl5pPr marL="1828800" lvl="4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None/>
                        <a:defRPr b="0" i="0" u="none" kern="1200" baseline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宋体" panose="02010600030101010101" pitchFamily="2" charset="-122"/>
                          <a:cs typeface="+mn-cs"/>
                        </a:defRPr>
                      </a:lvl5pPr>
                    </a:lstStyle>
                    <a:p>
                      <a:pPr lvl="0" algn="ctr" eaLnBrk="1" hangingPunct="1">
                        <a:buNone/>
                      </a:pPr>
                      <a:r>
                        <a:rPr lang="en-US" altLang="zh-CN" sz="2400" dirty="0">
                          <a:solidFill>
                            <a:srgbClr val="C00000"/>
                          </a:solidFill>
                          <a:latin typeface="Arial" panose="020B0604020202020204" pitchFamily="34" charset="0"/>
                        </a:rPr>
                        <a:t>413</a:t>
                      </a:r>
                      <a:endParaRPr lang="en-US" altLang="zh-CN" sz="2400" dirty="0">
                        <a:solidFill>
                          <a:srgbClr val="C00000"/>
                        </a:solidFill>
                        <a:latin typeface="Arial" panose="020B0604020202020204" pitchFamily="34" charset="0"/>
                      </a:endParaRPr>
                    </a:p>
                  </a:txBody>
                  <a:tcPr marL="121904" marR="121904">
                    <a:lnL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R>
                    <a:lnT w="381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bg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7F3F4"/>
                    </a:solidFill>
                  </a:tcPr>
                </a:tc>
              </a:tr>
            </a:tbl>
          </a:graphicData>
        </a:graphic>
      </p:graphicFrame>
    </p:spTree>
    <p:custDataLst>
      <p:tags r:id="rId2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pPr>
              <a:buNone/>
            </a:pPr>
            <a:r>
              <a:rPr lang="zh-CN" altLang="en-US" b="1" dirty="0">
                <a:solidFill>
                  <a:srgbClr val="C00000"/>
                </a:solidFill>
                <a:sym typeface="+mn-ea"/>
              </a:rPr>
              <a:t>错题类型</a:t>
            </a:r>
            <a:endParaRPr lang="en-US" altLang="zh-CN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altLang="zh-CN" b="1" dirty="0">
                <a:sym typeface="+mn-ea"/>
              </a:rPr>
              <a:t>1.</a:t>
            </a:r>
            <a:r>
              <a:rPr lang="zh-CN" altLang="en-US" b="1" dirty="0">
                <a:sym typeface="+mn-ea"/>
              </a:rPr>
              <a:t>没有看懂文章，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没有审清题目要求</a:t>
            </a:r>
            <a:r>
              <a:rPr lang="zh-CN" altLang="en-US" b="1" dirty="0">
                <a:sym typeface="+mn-ea"/>
              </a:rPr>
              <a:t>，选择答题区间错误，有学生选择了文段前面皇后对太子说的话，“死生有命</a:t>
            </a:r>
            <a:r>
              <a:rPr lang="en-US" altLang="zh-CN" b="1" dirty="0">
                <a:sym typeface="+mn-ea"/>
              </a:rPr>
              <a:t>……</a:t>
            </a:r>
            <a:r>
              <a:rPr lang="zh-CN" altLang="en-US" b="1" dirty="0">
                <a:sym typeface="+mn-ea"/>
              </a:rPr>
              <a:t>乱天下法”这几句回答（翻译）。</a:t>
            </a:r>
            <a:endParaRPr lang="en-US" altLang="zh-CN" b="1" dirty="0"/>
          </a:p>
          <a:p>
            <a:pPr>
              <a:buNone/>
            </a:pPr>
            <a:r>
              <a:rPr lang="en-US" altLang="zh-CN" b="1" dirty="0">
                <a:sym typeface="+mn-ea"/>
              </a:rPr>
              <a:t>2.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人物关系不明</a:t>
            </a:r>
            <a:r>
              <a:rPr lang="zh-CN" altLang="en-US" b="1" dirty="0">
                <a:sym typeface="+mn-ea"/>
              </a:rPr>
              <a:t>，把房玄龄误认为长孙皇后同宗，回答成：“不要给房玄龄要职”</a:t>
            </a:r>
            <a:r>
              <a:rPr lang="en-US" altLang="zh-CN" b="1" dirty="0">
                <a:sym typeface="+mn-ea"/>
              </a:rPr>
              <a:t>……</a:t>
            </a:r>
            <a:endParaRPr lang="en-US" altLang="zh-CN" b="1" dirty="0"/>
          </a:p>
          <a:p>
            <a:pPr>
              <a:buNone/>
            </a:pPr>
            <a:r>
              <a:rPr lang="en-US" altLang="zh-CN" b="1" dirty="0">
                <a:sym typeface="+mn-ea"/>
              </a:rPr>
              <a:t>3.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关键词理解错误，</a:t>
            </a:r>
            <a:r>
              <a:rPr lang="zh-CN" altLang="en-US" b="1" dirty="0">
                <a:sym typeface="+mn-ea"/>
              </a:rPr>
              <a:t>“妾”，“缘”、“姻戚”等，导致句意错误。</a:t>
            </a:r>
            <a:endParaRPr lang="en-US" altLang="zh-CN" b="1" dirty="0"/>
          </a:p>
          <a:p>
            <a:pPr>
              <a:buNone/>
            </a:pPr>
            <a:r>
              <a:rPr lang="zh-CN" altLang="en-US" b="1" dirty="0">
                <a:sym typeface="+mn-ea"/>
              </a:rPr>
              <a:t> </a:t>
            </a:r>
            <a:r>
              <a:rPr lang="en-US" altLang="zh-CN" b="1" dirty="0">
                <a:sym typeface="+mn-ea"/>
              </a:rPr>
              <a:t>4.</a:t>
            </a:r>
            <a:r>
              <a:rPr lang="zh-CN" altLang="en-US" b="1" dirty="0">
                <a:sym typeface="+mn-ea"/>
              </a:rPr>
              <a:t>有学生直接翻译原文，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没有概括。</a:t>
            </a:r>
            <a:endParaRPr lang="en-US" altLang="zh-CN" b="1" dirty="0">
              <a:solidFill>
                <a:srgbClr val="C00000"/>
              </a:solidFill>
            </a:endParaRPr>
          </a:p>
          <a:p>
            <a:pPr>
              <a:buNone/>
            </a:pPr>
            <a:r>
              <a:rPr lang="en-US" altLang="zh-CN" b="1" dirty="0">
                <a:sym typeface="+mn-ea"/>
              </a:rPr>
              <a:t>5.</a:t>
            </a:r>
            <a:r>
              <a:rPr lang="zh-CN" altLang="en-US" b="1" dirty="0">
                <a:sym typeface="+mn-ea"/>
              </a:rPr>
              <a:t>学生答案不完整，概括最好的是第三点，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前两点说不清楚</a:t>
            </a:r>
            <a:r>
              <a:rPr lang="zh-CN" altLang="en-US" b="1" dirty="0">
                <a:sym typeface="+mn-ea"/>
              </a:rPr>
              <a:t>。</a:t>
            </a:r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pPr>
              <a:buNone/>
            </a:pPr>
            <a:r>
              <a:rPr lang="zh-CN" altLang="en-US" b="1" dirty="0">
                <a:solidFill>
                  <a:srgbClr val="C00000"/>
                </a:solidFill>
                <a:sym typeface="+mn-ea"/>
              </a:rPr>
              <a:t>复习建议</a:t>
            </a:r>
            <a:endParaRPr lang="en-US" altLang="zh-CN" b="1" dirty="0">
              <a:solidFill>
                <a:srgbClr val="C00000"/>
              </a:solidFill>
            </a:endParaRPr>
          </a:p>
          <a:p>
            <a:pPr>
              <a:lnSpc>
                <a:spcPct val="150000"/>
              </a:lnSpc>
              <a:buNone/>
            </a:pPr>
            <a:r>
              <a:rPr lang="en-US" altLang="zh-CN" b="1" dirty="0">
                <a:sym typeface="+mn-ea"/>
              </a:rPr>
              <a:t>1.</a:t>
            </a:r>
            <a:r>
              <a:rPr lang="zh-CN" altLang="en-US" b="1" dirty="0">
                <a:sym typeface="+mn-ea"/>
              </a:rPr>
              <a:t>训练答题时的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要点意识（比如以句号为单位分层）</a:t>
            </a:r>
            <a:r>
              <a:rPr lang="zh-CN" altLang="en-US" b="1" dirty="0">
                <a:sym typeface="+mn-ea"/>
              </a:rPr>
              <a:t>，分点回答，答题要规范。学会结合上下文写出答案。</a:t>
            </a:r>
            <a:endParaRPr lang="en-US" altLang="zh-CN" b="1" dirty="0"/>
          </a:p>
          <a:p>
            <a:pPr>
              <a:lnSpc>
                <a:spcPct val="150000"/>
              </a:lnSpc>
              <a:buNone/>
            </a:pPr>
            <a:r>
              <a:rPr lang="en-US" altLang="zh-CN" b="1" dirty="0">
                <a:sym typeface="+mn-ea"/>
              </a:rPr>
              <a:t>2.</a:t>
            </a:r>
            <a:r>
              <a:rPr lang="zh-CN" altLang="en-US" b="1" dirty="0">
                <a:sym typeface="+mn-ea"/>
              </a:rPr>
              <a:t>一般这种题会在原文中有</a:t>
            </a:r>
            <a:r>
              <a:rPr lang="zh-CN" altLang="en-US" b="1" dirty="0">
                <a:solidFill>
                  <a:srgbClr val="C00000"/>
                </a:solidFill>
                <a:sym typeface="+mn-ea"/>
              </a:rPr>
              <a:t>相应的位置</a:t>
            </a:r>
            <a:r>
              <a:rPr lang="zh-CN" altLang="en-US" b="1" dirty="0">
                <a:sym typeface="+mn-ea"/>
              </a:rPr>
              <a:t>，需要学生审准、看准题目，问什么回答什么。</a:t>
            </a:r>
            <a:endParaRPr lang="zh-CN" altLang="en-US" b="1" dirty="0"/>
          </a:p>
          <a:p>
            <a:endParaRPr lang="zh-CN" altLang="en-US"/>
          </a:p>
        </p:txBody>
      </p:sp>
    </p:spTree>
    <p:custDataLst>
      <p:tags r:id="rId1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UNIT_ISCONTENTSTITLE" val="0"/>
  <p:tag name="KSO_WM_UNIT_ISNUMDGMTITLE" val="0"/>
  <p:tag name="KSO_WM_UNIT_PRESET_TEXT" val="空白演示"/>
  <p:tag name="KSO_WM_UNIT_NOCLEAR" val="0"/>
  <p:tag name="KSO_WM_UNIT_SHOW_EDIT_AREA_INDICATION" val="1"/>
  <p:tag name="KSO_WM_UNIT_VALUE" val="28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5081_1*a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输入您的封面副标题"/>
  <p:tag name="KSO_WM_UNIT_NOCLEAR" val="0"/>
  <p:tag name="KSO_WM_UNIT_SHOW_EDIT_AREA_INDICATION" val="1"/>
  <p:tag name="KSO_WM_UNIT_VALUE" val="11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05081_1*b*1"/>
  <p:tag name="KSO_WM_TEMPLATE_CATEGORY" val="custom"/>
  <p:tag name="KSO_WM_TEMPLATE_INDEX" val="20205081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ID" val="custom20205081_1"/>
  <p:tag name="KSO_WM_TEMPLATE_SUBCATEGORY" val="19"/>
  <p:tag name="KSO_WM_TEMPLATE_MASTER_TYPE" val="0"/>
  <p:tag name="KSO_WM_TEMPLATE_COLOR_TYPE" val="1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5081"/>
  <p:tag name="KSO_WM_SLIDE_LAYOUT" val="a_b"/>
  <p:tag name="KSO_WM_SLIDE_LAYOUT_CNT" val="1_1"/>
  <p:tag name="KSO_WM_UNIT_SHOW_EDIT_AREA_INDICATION" val="1"/>
  <p:tag name="KSO_WM_TEMPLATE_THUMBS_INDEX" val="1、4、7、12、13、14、15、16、17、18、20、24、25、28、33、36、40、43、44"/>
</p:tagLst>
</file>

<file path=ppt/tags/tag66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7.xml><?xml version="1.0" encoding="utf-8"?>
<p:tagLst xmlns:p="http://schemas.openxmlformats.org/presentationml/2006/main">
  <p:tag name="KSO_WM_UNIT_TABLE_BEAUTIFY" val="smartTable{262ad1bc-38d7-4ba4-841a-15d529077ed2}"/>
</p:tagLst>
</file>

<file path=ppt/tags/tag68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69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1.xml><?xml version="1.0" encoding="utf-8"?>
<p:tagLst xmlns:p="http://schemas.openxmlformats.org/presentationml/2006/main">
  <p:tag name="KSO_WM_UNIT_TABLE_BEAUTIFY" val="smartTable{63f72a67-b94f-4bc6-be16-f206fb3fe363}"/>
</p:tagLst>
</file>

<file path=ppt/tags/tag72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3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74.xml><?xml version="1.0" encoding="utf-8"?>
<p:tagLst xmlns:p="http://schemas.openxmlformats.org/presentationml/2006/main">
  <p:tag name="KSO_WM_BEAUTIFY_FLAG" val="#wm#"/>
  <p:tag name="KSO_WM_TEMPLATE_CATEGORY" val="custom"/>
  <p:tag name="KSO_WM_TEMPLATE_INDEX" val="2020508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1177</Words>
  <Application>WPS 演示</Application>
  <PresentationFormat>宽屏</PresentationFormat>
  <Paragraphs>86</Paragraphs>
  <Slides>8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Wingdings</vt:lpstr>
      <vt:lpstr>Calibri</vt:lpstr>
      <vt:lpstr>Arial Unicode MS</vt:lpstr>
      <vt:lpstr>楷体</vt:lpstr>
      <vt:lpstr>Office 主题​​</vt:lpstr>
      <vt:lpstr>空白演示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吉人天相</dc:creator>
  <cp:lastModifiedBy>吉人天相</cp:lastModifiedBy>
  <cp:revision>150</cp:revision>
  <dcterms:created xsi:type="dcterms:W3CDTF">2019-06-19T02:08:00Z</dcterms:created>
  <dcterms:modified xsi:type="dcterms:W3CDTF">2021-05-25T10:46:21Z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2052-11.1.0.10495</vt:lpwstr>
  </property>
  <property fmtid="{D5CDD505-2E9C-101B-9397-08002B2CF9AE}" pid="3" name="ICV">
    <vt:lpwstr>696814F0FE044C098F8C7C75E4C40D95</vt:lpwstr>
  </property>
</Properties>
</file>