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419" r:id="rId3"/>
    <p:sldId id="1233" r:id="rId4"/>
    <p:sldId id="311" r:id="rId5"/>
    <p:sldId id="289" r:id="rId6"/>
    <p:sldId id="371" r:id="rId7"/>
    <p:sldId id="312" r:id="rId8"/>
    <p:sldId id="280" r:id="rId9"/>
    <p:sldId id="1225" r:id="rId10"/>
    <p:sldId id="313" r:id="rId11"/>
    <p:sldId id="1234" r:id="rId12"/>
    <p:sldId id="376" r:id="rId13"/>
    <p:sldId id="1235" r:id="rId14"/>
    <p:sldId id="267" r:id="rId15"/>
    <p:sldId id="408" r:id="rId16"/>
    <p:sldId id="269" r:id="rId17"/>
    <p:sldId id="338" r:id="rId18"/>
    <p:sldId id="375" r:id="rId19"/>
    <p:sldId id="350" r:id="rId20"/>
    <p:sldId id="281" r:id="rId21"/>
    <p:sldId id="1236" r:id="rId22"/>
    <p:sldId id="668" r:id="rId23"/>
    <p:sldId id="520" r:id="rId24"/>
    <p:sldId id="1237" r:id="rId25"/>
    <p:sldId id="1238" r:id="rId26"/>
    <p:sldId id="1231" r:id="rId27"/>
    <p:sldId id="391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  <p:cmAuthor id="1" name="孙文纯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06FA39-7704-42B9-9E46-C209ABC7D37F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071454-B2AB-4EAE-9358-F968932074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1E7BDD-FD6A-4B72-916F-45F08EDA5DD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5BF572-BE7D-4AF7-BA88-6DDCF4A84EE7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4962BE-546E-4193-9DEC-1AFFAB62AD1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5147C1-D0A4-40BB-9956-0BE25E74659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3A9773-7576-41E9-9CAB-3D135DAB5B77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28F01-B5C2-4288-8652-DD307ADCD7C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526B9C-AC88-4DD3-B0E6-4EA2CB2EA3E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05739-7995-45FC-A8BD-0C6333789B8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67C5-ECC4-46CA-93C0-11E576F58792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C409-3976-430A-AC80-1EABAB2F2D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EF01-CC93-41D8-8C3D-995ABAFB2100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8DA0-3EE5-4D3D-9DA8-60B3AF24CA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DCB5-7132-43F7-A379-4B8A8C96C712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6F39-F28D-4B4A-8C48-CB0938A8D9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12190413" cy="6856413"/>
          </a:xfrm>
          <a:prstGeom prst="rect">
            <a:avLst/>
          </a:prstGeom>
          <a:solidFill>
            <a:srgbClr val="E3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12"/>
          <p:cNvSpPr/>
          <p:nvPr userDrawn="1"/>
        </p:nvSpPr>
        <p:spPr bwMode="auto">
          <a:xfrm>
            <a:off x="630238" y="341313"/>
            <a:ext cx="10987087" cy="617537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593" tIns="22796" rIns="45593" bIns="22796"/>
          <a:lstStyle/>
          <a:p>
            <a:pPr defTabSz="911225">
              <a:buFont typeface="Arial" panose="020B0604020202020204" pitchFamily="34" charset="0"/>
              <a:buNone/>
              <a:defRPr/>
            </a:pPr>
            <a:endParaRPr lang="zh-CN" altLang="en-US" sz="90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2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42688" y="6438900"/>
            <a:ext cx="390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/>
          <p:cNvSpPr txBox="1"/>
          <p:nvPr userDrawn="1"/>
        </p:nvSpPr>
        <p:spPr>
          <a:xfrm>
            <a:off x="11356975" y="6416675"/>
            <a:ext cx="358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5383A85-F7D1-4CB0-A453-2D033686B3B0}" type="slidenum">
              <a:rPr lang="zh-CN" altLang="en-US" sz="14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grpSp>
        <p:nvGrpSpPr>
          <p:cNvPr id="6" name="组合 9"/>
          <p:cNvGrpSpPr>
            <a:grpSpLocks/>
          </p:cNvGrpSpPr>
          <p:nvPr userDrawn="1"/>
        </p:nvGrpSpPr>
        <p:grpSpPr bwMode="auto">
          <a:xfrm>
            <a:off x="10942638" y="6426200"/>
            <a:ext cx="373062" cy="374650"/>
            <a:chOff x="11226607" y="6533712"/>
            <a:chExt cx="216000" cy="216000"/>
          </a:xfrm>
        </p:grpSpPr>
        <p:sp>
          <p:nvSpPr>
            <p:cNvPr id="7" name="椭圆 10"/>
            <p:cNvSpPr/>
            <p:nvPr userDrawn="1"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燕尾形 22">
              <a:hlinkClick r:id="" action="ppaction://hlinkshowjump?jump=previousslide"/>
            </p:cNvPr>
            <p:cNvSpPr/>
            <p:nvPr userDrawn="1"/>
          </p:nvSpPr>
          <p:spPr>
            <a:xfrm flipH="1">
              <a:off x="11291866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13"/>
          <p:cNvGrpSpPr>
            <a:grpSpLocks/>
          </p:cNvGrpSpPr>
          <p:nvPr userDrawn="1"/>
        </p:nvGrpSpPr>
        <p:grpSpPr bwMode="auto">
          <a:xfrm>
            <a:off x="11755438" y="6438900"/>
            <a:ext cx="373062" cy="373063"/>
            <a:chOff x="11142748" y="6381312"/>
            <a:chExt cx="216000" cy="216000"/>
          </a:xfrm>
        </p:grpSpPr>
        <p:sp>
          <p:nvSpPr>
            <p:cNvPr id="10" name="椭圆 14"/>
            <p:cNvSpPr/>
            <p:nvPr userDrawn="1"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燕尾形 25">
              <a:hlinkClick r:id="" action="ppaction://hlinkshowjump?jump=nextslide"/>
            </p:cNvPr>
            <p:cNvSpPr/>
            <p:nvPr userDrawn="1"/>
          </p:nvSpPr>
          <p:spPr>
            <a:xfrm>
              <a:off x="11208007" y="6435542"/>
              <a:ext cx="86400" cy="10754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97933" y="228601"/>
            <a:ext cx="11387667" cy="5870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98463" y="6245225"/>
            <a:ext cx="3051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0838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2838" y="6245225"/>
            <a:ext cx="30527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035F-8910-42BA-BE75-46A301809E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2147707" y="1084305"/>
            <a:ext cx="7896588" cy="46893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1">
                <a:latin typeface="+mn-lt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DB09-F77C-47F5-8C32-29243D66E2ED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4A76-490F-472B-BFE8-55D8D0D57C8B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26EB-D6F1-475A-A2F0-BA7FF55DFA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948A-61A2-4E9D-B9AC-B2DF5C51E7B0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20C1-0687-4097-A87B-3C341B1D2C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2792-8001-4A70-BE78-BB97C65576DB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40CE-C3E9-4E72-B16B-A2077B5C5C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045A-5965-4D23-85C6-7A49F55AC498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CAF2-6B9D-48CA-96BA-3601030BA4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CC8F-B730-4C5F-A2E8-326B35E97A32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772B-625A-4FE6-A9CA-CB2F3FDFA8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34D8-7F07-4BFF-B530-2901CA15241E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6DFD-3178-45C4-8ACC-6A3C18AAD5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9BCD-4F62-4560-8A2D-7DE20D450087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5315-E208-42D8-9DEF-9DA5D2B34E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C14B-9FDC-4E32-BEF4-C1F215D1835C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7DFE-AB9E-4C04-8222-9E508CB204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E0B400-06FC-4D0D-84F8-FC3C8E578196}" type="datetimeFigureOut">
              <a:rPr lang="zh-CN" altLang="en-US"/>
              <a:pPr>
                <a:defRPr/>
              </a:pPr>
              <a:t>2021-05-11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BFFC6F-4EBB-4265-BA84-DFDB16C66F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22240;&#39118;&#39134;&#36807;\&#33258;&#24049;&#20316;&#21697;\&#25945;&#22363;&#26032;&#26143;&#21442;&#35780;&#35838;\16\&#21488;&#20799;&#24196;3.wm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44797" y="804324"/>
            <a:ext cx="9792970" cy="9220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第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 抗日战争</a:t>
            </a:r>
            <a:endParaRPr lang="en-US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115888" y="163513"/>
            <a:ext cx="36925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一轮复习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9663" y="1720850"/>
            <a:ext cx="997267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abw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688975"/>
            <a:ext cx="1099185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8437563" y="4945063"/>
            <a:ext cx="1908175" cy="447675"/>
          </a:xfrm>
          <a:prstGeom prst="wedgeRectCallout">
            <a:avLst>
              <a:gd name="adj1" fmla="val 29366"/>
              <a:gd name="adj2" fmla="val -179282"/>
            </a:avLst>
          </a:prstGeom>
          <a:solidFill>
            <a:srgbClr val="FF0000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FFFF00"/>
                </a:solidFill>
                <a:latin typeface="Times New Roman" pitchFamily="18" charset="0"/>
                <a:ea typeface="华文中宋"/>
                <a:cs typeface="华文中宋"/>
              </a:rPr>
              <a:t>淞沪会战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130925" y="2620963"/>
            <a:ext cx="1908175" cy="447675"/>
          </a:xfrm>
          <a:prstGeom prst="wedgeRectCallout">
            <a:avLst>
              <a:gd name="adj1" fmla="val 49250"/>
              <a:gd name="adj2" fmla="val 137019"/>
            </a:avLst>
          </a:prstGeom>
          <a:solidFill>
            <a:srgbClr val="FF0000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FFFF00"/>
                </a:solidFill>
                <a:latin typeface="Times New Roman" pitchFamily="18" charset="0"/>
                <a:ea typeface="华文中宋"/>
                <a:cs typeface="华文中宋"/>
              </a:rPr>
              <a:t>太原会战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9258300" y="3225800"/>
            <a:ext cx="1908175" cy="447675"/>
          </a:xfrm>
          <a:prstGeom prst="wedgeRectCallout">
            <a:avLst>
              <a:gd name="adj1" fmla="val -26454"/>
              <a:gd name="adj2" fmla="val 160773"/>
            </a:avLst>
          </a:prstGeom>
          <a:solidFill>
            <a:srgbClr val="FF0000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FFFF00"/>
                </a:solidFill>
                <a:latin typeface="Times New Roman" pitchFamily="18" charset="0"/>
                <a:ea typeface="华文中宋"/>
                <a:cs typeface="华文中宋"/>
              </a:rPr>
              <a:t>徐州会战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708650" y="3673475"/>
            <a:ext cx="1908175" cy="447675"/>
          </a:xfrm>
          <a:prstGeom prst="wedgeRectCallout">
            <a:avLst>
              <a:gd name="adj1" fmla="val 68134"/>
              <a:gd name="adj2" fmla="val 145856"/>
            </a:avLst>
          </a:prstGeom>
          <a:solidFill>
            <a:srgbClr val="FF0000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FFFF00"/>
                </a:solidFill>
                <a:latin typeface="Times New Roman" pitchFamily="18" charset="0"/>
                <a:ea typeface="华文中宋"/>
                <a:cs typeface="华文中宋"/>
              </a:rPr>
              <a:t>武汉会战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16275" y="2003425"/>
            <a:ext cx="2219325" cy="474663"/>
            <a:chOff x="0" y="0"/>
            <a:chExt cx="1398" cy="384"/>
          </a:xfrm>
        </p:grpSpPr>
        <p:sp>
          <p:nvSpPr>
            <p:cNvPr id="30735" name="AutoShape 8"/>
            <p:cNvSpPr>
              <a:spLocks/>
            </p:cNvSpPr>
            <p:nvPr/>
          </p:nvSpPr>
          <p:spPr bwMode="auto">
            <a:xfrm>
              <a:off x="0" y="0"/>
              <a:ext cx="1398" cy="384"/>
            </a:xfrm>
            <a:prstGeom prst="borderCallout2">
              <a:avLst>
                <a:gd name="adj1" fmla="val 18750"/>
                <a:gd name="adj2" fmla="val 103435"/>
                <a:gd name="adj3" fmla="val 18750"/>
                <a:gd name="adj4" fmla="val 123245"/>
                <a:gd name="adj5" fmla="val 212759"/>
                <a:gd name="adj6" fmla="val 150931"/>
              </a:avLst>
            </a:prstGeom>
            <a:solidFill>
              <a:srgbClr val="FFFF00"/>
            </a:solidFill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800">
                <a:latin typeface="Times New Roman" pitchFamily="18" charset="0"/>
                <a:ea typeface="等线"/>
              </a:endParaRPr>
            </a:p>
          </p:txBody>
        </p:sp>
        <p:sp>
          <p:nvSpPr>
            <p:cNvPr id="30736" name="Text Box 9"/>
            <p:cNvSpPr txBox="1">
              <a:spLocks noChangeArrowheads="1"/>
            </p:cNvSpPr>
            <p:nvPr/>
          </p:nvSpPr>
          <p:spPr bwMode="auto">
            <a:xfrm>
              <a:off x="45" y="0"/>
              <a:ext cx="131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>
                  <a:latin typeface="Times New Roman" pitchFamily="18" charset="0"/>
                  <a:ea typeface="华文中宋"/>
                  <a:cs typeface="华文中宋"/>
                </a:rPr>
                <a:t>平型关大捷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89788" y="1820863"/>
            <a:ext cx="2219325" cy="474662"/>
            <a:chOff x="-13" y="7"/>
            <a:chExt cx="1398" cy="384"/>
          </a:xfrm>
        </p:grpSpPr>
        <p:sp>
          <p:nvSpPr>
            <p:cNvPr id="30733" name="AutoShape 11"/>
            <p:cNvSpPr>
              <a:spLocks/>
            </p:cNvSpPr>
            <p:nvPr/>
          </p:nvSpPr>
          <p:spPr bwMode="auto">
            <a:xfrm>
              <a:off x="-13" y="7"/>
              <a:ext cx="1398" cy="384"/>
            </a:xfrm>
            <a:prstGeom prst="borderCallout2">
              <a:avLst>
                <a:gd name="adj1" fmla="val 18750"/>
                <a:gd name="adj2" fmla="val 103435"/>
                <a:gd name="adj3" fmla="val 18750"/>
                <a:gd name="adj4" fmla="val 103435"/>
                <a:gd name="adj5" fmla="val 322134"/>
                <a:gd name="adj6" fmla="val 112088"/>
              </a:avLst>
            </a:prstGeom>
            <a:solidFill>
              <a:srgbClr val="FFFF00"/>
            </a:solidFill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800">
                <a:latin typeface="Times New Roman" pitchFamily="18" charset="0"/>
                <a:ea typeface="等线"/>
              </a:endParaRPr>
            </a:p>
          </p:txBody>
        </p:sp>
        <p:sp>
          <p:nvSpPr>
            <p:cNvPr id="30734" name="Text Box 12">
              <a:hlinkClick r:id="rId3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69" y="18"/>
              <a:ext cx="131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>
                  <a:latin typeface="Times New Roman" pitchFamily="18" charset="0"/>
                  <a:ea typeface="华文中宋"/>
                  <a:cs typeface="华文中宋"/>
                </a:rPr>
                <a:t>台儿庄战役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196513" y="4103688"/>
            <a:ext cx="1304925" cy="2376487"/>
            <a:chOff x="4367" y="-598"/>
            <a:chExt cx="822" cy="1497"/>
          </a:xfrm>
        </p:grpSpPr>
        <p:pic>
          <p:nvPicPr>
            <p:cNvPr id="30731" name="Picture 16" descr="u=3009655475,574582014&amp;gp=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2" y="-598"/>
              <a:ext cx="817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Text Box 17"/>
            <p:cNvSpPr txBox="1">
              <a:spLocks noChangeArrowheads="1"/>
            </p:cNvSpPr>
            <p:nvPr/>
          </p:nvSpPr>
          <p:spPr bwMode="auto">
            <a:xfrm>
              <a:off x="4367" y="609"/>
              <a:ext cx="822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zh-CN" sz="2400" b="1">
                  <a:solidFill>
                    <a:srgbClr val="000000"/>
                  </a:solidFill>
                  <a:ea typeface="黑体" pitchFamily="49" charset="-122"/>
                </a:rPr>
                <a:t>姚子青</a:t>
              </a:r>
            </a:p>
          </p:txBody>
        </p:sp>
      </p:grp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1935163" y="150813"/>
            <a:ext cx="8064500" cy="5222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b="1">
                <a:ea typeface="黑体" pitchFamily="49" charset="-122"/>
              </a:rPr>
              <a:t>国民党正面战场</a:t>
            </a:r>
            <a:r>
              <a:rPr lang="en-US" altLang="zh-CN" sz="2800" b="1">
                <a:ea typeface="黑体" pitchFamily="49" charset="-122"/>
              </a:rPr>
              <a:t>——</a:t>
            </a:r>
            <a:r>
              <a:rPr lang="zh-CN" altLang="en-US" sz="2800" b="1">
                <a:ea typeface="黑体" pitchFamily="49" charset="-122"/>
              </a:rPr>
              <a:t>战略防御阶段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nimBg="1"/>
      <p:bldP spid="29700" grpId="0" bldLvl="0" animBg="1"/>
      <p:bldP spid="29701" grpId="0" bldLvl="0" animBg="1"/>
      <p:bldP spid="2970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66" name="Group 94"/>
          <p:cNvGraphicFramePr>
            <a:graphicFrameLocks noGrp="1"/>
          </p:cNvGraphicFramePr>
          <p:nvPr>
            <p:ph/>
          </p:nvPr>
        </p:nvGraphicFramePr>
        <p:xfrm>
          <a:off x="212725" y="752475"/>
          <a:ext cx="11968163" cy="6294438"/>
        </p:xfrm>
        <a:graphic>
          <a:graphicData uri="http://schemas.openxmlformats.org/drawingml/2006/table">
            <a:tbl>
              <a:tblPr/>
              <a:tblGrid>
                <a:gridCol w="2604760">
                  <a:extLst>
                    <a:ext uri="{9D8B030D-6E8A-4147-A177-3AD203B41FA5}"/>
                  </a:extLst>
                </a:gridCol>
                <a:gridCol w="4129872">
                  <a:extLst>
                    <a:ext uri="{9D8B030D-6E8A-4147-A177-3AD203B41FA5}"/>
                  </a:extLst>
                </a:gridCol>
                <a:gridCol w="1592863">
                  <a:extLst>
                    <a:ext uri="{9D8B030D-6E8A-4147-A177-3AD203B41FA5}"/>
                  </a:extLst>
                </a:gridCol>
                <a:gridCol w="3641041">
                  <a:extLst>
                    <a:ext uri="{9D8B030D-6E8A-4147-A177-3AD203B41FA5}"/>
                  </a:extLst>
                </a:gridCol>
              </a:tblGrid>
              <a:tr h="597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正面战场（国民政府）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阶段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史实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结果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评价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08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防御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1" lang="en-US" altLang="zh-CN" sz="2000" b="1" u="none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1937.7—1938.10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0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相持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1938.10—1943.12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93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反攻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1944.1—1945.9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770" name="Text Box 58"/>
          <p:cNvSpPr txBox="1">
            <a:spLocks noChangeArrowheads="1"/>
          </p:cNvSpPr>
          <p:nvPr/>
        </p:nvSpPr>
        <p:spPr bwMode="auto">
          <a:xfrm>
            <a:off x="2794000" y="1847850"/>
            <a:ext cx="429101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1</a:t>
            </a:r>
            <a:r>
              <a:rPr lang="zh-CN" altLang="en-US" sz="2400" b="1">
                <a:latin typeface="等线"/>
                <a:ea typeface="等线"/>
              </a:rPr>
              <a:t>、</a:t>
            </a:r>
            <a:r>
              <a:rPr lang="en-US" altLang="zh-CN" sz="2400" b="1">
                <a:latin typeface="等线"/>
                <a:ea typeface="等线"/>
              </a:rPr>
              <a:t>_______________</a:t>
            </a:r>
            <a:r>
              <a:rPr lang="zh-CN" altLang="en-US" sz="2400" b="1">
                <a:latin typeface="等线"/>
                <a:ea typeface="等线"/>
              </a:rPr>
              <a:t>，粉碎日军三个月灭亡中国的计划</a:t>
            </a: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2</a:t>
            </a:r>
            <a:r>
              <a:rPr lang="zh-CN" altLang="en-US" sz="2400" b="1">
                <a:latin typeface="等线"/>
                <a:ea typeface="等线"/>
              </a:rPr>
              <a:t>、太原会战，取得抗战首次大捷“</a:t>
            </a:r>
            <a:r>
              <a:rPr lang="en-US" altLang="zh-CN" sz="2400" b="1">
                <a:latin typeface="等线"/>
                <a:ea typeface="等线"/>
              </a:rPr>
              <a:t>______________</a:t>
            </a:r>
            <a:r>
              <a:rPr lang="zh-CN" altLang="en-US" sz="2400" b="1">
                <a:latin typeface="等线"/>
                <a:ea typeface="等线"/>
              </a:rPr>
              <a:t>”</a:t>
            </a: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3</a:t>
            </a:r>
            <a:r>
              <a:rPr lang="zh-CN" altLang="en-US" sz="2400" b="1">
                <a:latin typeface="等线"/>
                <a:ea typeface="等线"/>
              </a:rPr>
              <a:t>、徐州会战，取得抗战以来最大胜利“</a:t>
            </a:r>
            <a:r>
              <a:rPr lang="en-US" altLang="zh-CN" sz="2400" b="1">
                <a:latin typeface="等线"/>
                <a:ea typeface="等线"/>
              </a:rPr>
              <a:t>_____________</a:t>
            </a:r>
            <a:r>
              <a:rPr lang="zh-CN" altLang="en-US" sz="2400" b="1">
                <a:latin typeface="等线"/>
                <a:ea typeface="等线"/>
              </a:rPr>
              <a:t>”</a:t>
            </a: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4</a:t>
            </a:r>
            <a:r>
              <a:rPr lang="zh-CN" altLang="en-US" sz="2400" b="1">
                <a:latin typeface="等线"/>
                <a:ea typeface="等线"/>
              </a:rPr>
              <a:t>、武汉会战（</a:t>
            </a:r>
            <a:r>
              <a:rPr lang="en-US" altLang="zh-CN" sz="2400" b="1">
                <a:latin typeface="等线"/>
                <a:ea typeface="等线"/>
              </a:rPr>
              <a:t>1938</a:t>
            </a:r>
            <a:r>
              <a:rPr lang="zh-CN" altLang="en-US" sz="2400" b="1">
                <a:latin typeface="等线"/>
                <a:ea typeface="等线"/>
              </a:rPr>
              <a:t>、</a:t>
            </a:r>
            <a:r>
              <a:rPr lang="en-US" altLang="zh-CN" sz="2400" b="1">
                <a:latin typeface="等线"/>
                <a:ea typeface="等线"/>
              </a:rPr>
              <a:t>6—10</a:t>
            </a:r>
            <a:r>
              <a:rPr lang="zh-CN" altLang="en-US" sz="2400" b="1">
                <a:latin typeface="等线"/>
                <a:ea typeface="等线"/>
              </a:rPr>
              <a:t>）</a:t>
            </a:r>
          </a:p>
          <a:p>
            <a:pPr>
              <a:lnSpc>
                <a:spcPts val="3100"/>
              </a:lnSpc>
            </a:pPr>
            <a:r>
              <a:rPr lang="zh-CN" altLang="en-US" sz="2400" b="1">
                <a:latin typeface="等线"/>
                <a:ea typeface="等线"/>
              </a:rPr>
              <a:t>抗战进入“</a:t>
            </a:r>
            <a:r>
              <a:rPr lang="en-US" altLang="zh-CN" sz="2400" b="1">
                <a:latin typeface="等线"/>
                <a:ea typeface="等线"/>
              </a:rPr>
              <a:t>__________</a:t>
            </a:r>
            <a:r>
              <a:rPr lang="zh-CN" altLang="en-US" sz="2400" b="1">
                <a:latin typeface="等线"/>
                <a:ea typeface="等线"/>
              </a:rPr>
              <a:t>阶段”</a:t>
            </a:r>
          </a:p>
        </p:txBody>
      </p:sp>
      <p:sp>
        <p:nvSpPr>
          <p:cNvPr id="31771" name="AutoShape 88"/>
          <p:cNvSpPr>
            <a:spLocks noChangeArrowheads="1"/>
          </p:cNvSpPr>
          <p:nvPr/>
        </p:nvSpPr>
        <p:spPr bwMode="auto">
          <a:xfrm>
            <a:off x="9417050" y="982663"/>
            <a:ext cx="642938" cy="504825"/>
          </a:xfrm>
          <a:prstGeom prst="sun">
            <a:avLst>
              <a:gd name="adj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等线"/>
              <a:ea typeface="等线"/>
            </a:endParaRPr>
          </a:p>
        </p:txBody>
      </p:sp>
      <p:sp>
        <p:nvSpPr>
          <p:cNvPr id="31772" name="文本框 1"/>
          <p:cNvSpPr txBox="1">
            <a:spLocks noChangeArrowheads="1"/>
          </p:cNvSpPr>
          <p:nvPr/>
        </p:nvSpPr>
        <p:spPr bwMode="auto">
          <a:xfrm>
            <a:off x="3694113" y="1903413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淞沪会战</a:t>
            </a:r>
          </a:p>
        </p:txBody>
      </p:sp>
      <p:sp>
        <p:nvSpPr>
          <p:cNvPr id="31773" name="文本框 2"/>
          <p:cNvSpPr txBox="1">
            <a:spLocks noChangeArrowheads="1"/>
          </p:cNvSpPr>
          <p:nvPr/>
        </p:nvSpPr>
        <p:spPr bwMode="auto">
          <a:xfrm>
            <a:off x="3540125" y="2987675"/>
            <a:ext cx="172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平型关大捷</a:t>
            </a:r>
          </a:p>
        </p:txBody>
      </p:sp>
      <p:sp>
        <p:nvSpPr>
          <p:cNvPr id="31774" name="文本框 3"/>
          <p:cNvSpPr txBox="1">
            <a:spLocks noChangeArrowheads="1"/>
          </p:cNvSpPr>
          <p:nvPr/>
        </p:nvSpPr>
        <p:spPr bwMode="auto">
          <a:xfrm>
            <a:off x="4078288" y="3814763"/>
            <a:ext cx="1722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台儿庄战役</a:t>
            </a:r>
          </a:p>
        </p:txBody>
      </p:sp>
      <p:sp>
        <p:nvSpPr>
          <p:cNvPr id="31775" name="文本框 4"/>
          <p:cNvSpPr txBox="1">
            <a:spLocks noChangeArrowheads="1"/>
          </p:cNvSpPr>
          <p:nvPr/>
        </p:nvSpPr>
        <p:spPr bwMode="auto">
          <a:xfrm>
            <a:off x="4467225" y="4578350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相持</a:t>
            </a: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7053263" y="3013075"/>
            <a:ext cx="148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等线"/>
                <a:ea typeface="等线"/>
              </a:rPr>
              <a:t>节节败退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8" name="文本框 12"/>
          <p:cNvSpPr txBox="1">
            <a:spLocks noChangeArrowheads="1"/>
          </p:cNvSpPr>
          <p:nvPr/>
        </p:nvSpPr>
        <p:spPr bwMode="auto">
          <a:xfrm>
            <a:off x="4802188" y="169863"/>
            <a:ext cx="645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1938" y="966788"/>
            <a:ext cx="533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方正粗黑宋简体" pitchFamily="2" charset="-122"/>
                <a:ea typeface="方正粗黑宋简体" pitchFamily="2" charset="-122"/>
              </a:rPr>
              <a:t>国民党正面战场失败原因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1938" y="1804988"/>
            <a:ext cx="97170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     </a:t>
            </a:r>
            <a:r>
              <a:rPr lang="zh-CN" altLang="zh-CN" sz="320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①</a:t>
            </a:r>
            <a:r>
              <a:rPr lang="zh-CN" altLang="zh-CN" sz="3200">
                <a:solidFill>
                  <a:srgbClr val="FF3300"/>
                </a:solidFill>
                <a:latin typeface="方正粗黑宋简体" pitchFamily="2" charset="-122"/>
                <a:ea typeface="方正粗黑宋简体" pitchFamily="2" charset="-122"/>
              </a:rPr>
              <a:t>客观上</a:t>
            </a:r>
            <a:r>
              <a:rPr lang="zh-CN" altLang="zh-CN" sz="320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：敌我力量悬殊，日本准备充足，中国仓促应战。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700" y="3330575"/>
            <a:ext cx="111648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    </a:t>
            </a:r>
            <a:r>
              <a:rPr lang="zh-CN" altLang="zh-CN" sz="320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②</a:t>
            </a:r>
            <a:r>
              <a:rPr lang="zh-CN" altLang="zh-CN" sz="3200">
                <a:solidFill>
                  <a:srgbClr val="FF3300"/>
                </a:solidFill>
                <a:latin typeface="方正粗黑宋简体" pitchFamily="2" charset="-122"/>
                <a:ea typeface="方正粗黑宋简体" pitchFamily="2" charset="-122"/>
              </a:rPr>
              <a:t>主观上</a:t>
            </a:r>
            <a:r>
              <a:rPr lang="zh-CN" altLang="zh-CN" sz="320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：</a:t>
            </a:r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指导方针错误，</a:t>
            </a:r>
            <a:r>
              <a:rPr lang="zh-CN" altLang="zh-CN" sz="320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国民政府走片面抗战路线，单纯依靠政府和军队抗战。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4802188" y="169863"/>
            <a:ext cx="645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66" name="Group 94"/>
          <p:cNvGraphicFramePr>
            <a:graphicFrameLocks noGrp="1"/>
          </p:cNvGraphicFramePr>
          <p:nvPr>
            <p:ph/>
          </p:nvPr>
        </p:nvGraphicFramePr>
        <p:xfrm>
          <a:off x="212725" y="752475"/>
          <a:ext cx="11968163" cy="6294438"/>
        </p:xfrm>
        <a:graphic>
          <a:graphicData uri="http://schemas.openxmlformats.org/drawingml/2006/table">
            <a:tbl>
              <a:tblPr/>
              <a:tblGrid>
                <a:gridCol w="2604760">
                  <a:extLst>
                    <a:ext uri="{9D8B030D-6E8A-4147-A177-3AD203B41FA5}"/>
                  </a:extLst>
                </a:gridCol>
                <a:gridCol w="4129872">
                  <a:extLst>
                    <a:ext uri="{9D8B030D-6E8A-4147-A177-3AD203B41FA5}"/>
                  </a:extLst>
                </a:gridCol>
                <a:gridCol w="1592863">
                  <a:extLst>
                    <a:ext uri="{9D8B030D-6E8A-4147-A177-3AD203B41FA5}"/>
                  </a:extLst>
                </a:gridCol>
                <a:gridCol w="3641041">
                  <a:extLst>
                    <a:ext uri="{9D8B030D-6E8A-4147-A177-3AD203B41FA5}"/>
                  </a:extLst>
                </a:gridCol>
              </a:tblGrid>
              <a:tr h="597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正面战场（国民政府）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阶段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史实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结果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评价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08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防御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1" lang="en-US" altLang="zh-CN" sz="2000" b="1" u="none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1937.7—1938.10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0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相持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1938.10—1943.12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93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反攻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1944.1—1945.9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818" name="Text Box 58"/>
          <p:cNvSpPr txBox="1">
            <a:spLocks noChangeArrowheads="1"/>
          </p:cNvSpPr>
          <p:nvPr/>
        </p:nvSpPr>
        <p:spPr bwMode="auto">
          <a:xfrm>
            <a:off x="2794000" y="1847850"/>
            <a:ext cx="429101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1</a:t>
            </a:r>
            <a:r>
              <a:rPr lang="zh-CN" altLang="en-US" sz="2400" b="1">
                <a:latin typeface="等线"/>
                <a:ea typeface="等线"/>
              </a:rPr>
              <a:t>、</a:t>
            </a:r>
            <a:r>
              <a:rPr lang="en-US" altLang="zh-CN" sz="2400" b="1">
                <a:latin typeface="等线"/>
                <a:ea typeface="等线"/>
              </a:rPr>
              <a:t>_______________</a:t>
            </a:r>
            <a:r>
              <a:rPr lang="zh-CN" altLang="en-US" sz="2400" b="1">
                <a:latin typeface="等线"/>
                <a:ea typeface="等线"/>
              </a:rPr>
              <a:t>，粉碎日军三个月灭亡中国的计划</a:t>
            </a: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2</a:t>
            </a:r>
            <a:r>
              <a:rPr lang="zh-CN" altLang="en-US" sz="2400" b="1">
                <a:latin typeface="等线"/>
                <a:ea typeface="等线"/>
              </a:rPr>
              <a:t>、太原会战，取得抗战首次大捷“</a:t>
            </a:r>
            <a:r>
              <a:rPr lang="en-US" altLang="zh-CN" sz="2400" b="1">
                <a:latin typeface="等线"/>
                <a:ea typeface="等线"/>
              </a:rPr>
              <a:t>______________</a:t>
            </a:r>
            <a:r>
              <a:rPr lang="zh-CN" altLang="en-US" sz="2400" b="1">
                <a:latin typeface="等线"/>
                <a:ea typeface="等线"/>
              </a:rPr>
              <a:t>”</a:t>
            </a: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3</a:t>
            </a:r>
            <a:r>
              <a:rPr lang="zh-CN" altLang="en-US" sz="2400" b="1">
                <a:latin typeface="等线"/>
                <a:ea typeface="等线"/>
              </a:rPr>
              <a:t>、徐州会战，取得抗战以来最大胜利“</a:t>
            </a:r>
            <a:r>
              <a:rPr lang="en-US" altLang="zh-CN" sz="2400" b="1">
                <a:latin typeface="等线"/>
                <a:ea typeface="等线"/>
              </a:rPr>
              <a:t>_____________</a:t>
            </a:r>
            <a:r>
              <a:rPr lang="zh-CN" altLang="en-US" sz="2400" b="1">
                <a:latin typeface="等线"/>
                <a:ea typeface="等线"/>
              </a:rPr>
              <a:t>”</a:t>
            </a: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等线"/>
                <a:ea typeface="等线"/>
              </a:rPr>
              <a:t>4</a:t>
            </a:r>
            <a:r>
              <a:rPr lang="zh-CN" altLang="en-US" sz="2400" b="1">
                <a:latin typeface="等线"/>
                <a:ea typeface="等线"/>
              </a:rPr>
              <a:t>、武汉会战（</a:t>
            </a:r>
            <a:r>
              <a:rPr lang="en-US" altLang="zh-CN" sz="2400" b="1">
                <a:latin typeface="等线"/>
                <a:ea typeface="等线"/>
              </a:rPr>
              <a:t>1938</a:t>
            </a:r>
            <a:r>
              <a:rPr lang="zh-CN" altLang="en-US" sz="2400" b="1">
                <a:latin typeface="等线"/>
                <a:ea typeface="等线"/>
              </a:rPr>
              <a:t>、</a:t>
            </a:r>
            <a:r>
              <a:rPr lang="en-US" altLang="zh-CN" sz="2400" b="1">
                <a:latin typeface="等线"/>
                <a:ea typeface="等线"/>
              </a:rPr>
              <a:t>6—10</a:t>
            </a:r>
            <a:r>
              <a:rPr lang="zh-CN" altLang="en-US" sz="2400" b="1">
                <a:latin typeface="等线"/>
                <a:ea typeface="等线"/>
              </a:rPr>
              <a:t>）</a:t>
            </a:r>
          </a:p>
          <a:p>
            <a:pPr>
              <a:lnSpc>
                <a:spcPts val="3100"/>
              </a:lnSpc>
            </a:pPr>
            <a:r>
              <a:rPr lang="zh-CN" altLang="en-US" sz="2400" b="1">
                <a:latin typeface="等线"/>
                <a:ea typeface="等线"/>
              </a:rPr>
              <a:t>抗战进入“</a:t>
            </a:r>
            <a:r>
              <a:rPr lang="en-US" altLang="zh-CN" sz="2400" b="1">
                <a:latin typeface="等线"/>
                <a:ea typeface="等线"/>
              </a:rPr>
              <a:t>__________</a:t>
            </a:r>
            <a:r>
              <a:rPr lang="zh-CN" altLang="en-US" sz="2400" b="1">
                <a:latin typeface="等线"/>
                <a:ea typeface="等线"/>
              </a:rPr>
              <a:t>阶段”</a:t>
            </a:r>
          </a:p>
        </p:txBody>
      </p:sp>
      <p:sp>
        <p:nvSpPr>
          <p:cNvPr id="33819" name="AutoShape 88"/>
          <p:cNvSpPr>
            <a:spLocks noChangeArrowheads="1"/>
          </p:cNvSpPr>
          <p:nvPr/>
        </p:nvSpPr>
        <p:spPr bwMode="auto">
          <a:xfrm>
            <a:off x="9417050" y="982663"/>
            <a:ext cx="642938" cy="504825"/>
          </a:xfrm>
          <a:prstGeom prst="sun">
            <a:avLst>
              <a:gd name="adj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等线"/>
              <a:ea typeface="等线"/>
            </a:endParaRPr>
          </a:p>
        </p:txBody>
      </p:sp>
      <p:sp>
        <p:nvSpPr>
          <p:cNvPr id="33820" name="文本框 1"/>
          <p:cNvSpPr txBox="1">
            <a:spLocks noChangeArrowheads="1"/>
          </p:cNvSpPr>
          <p:nvPr/>
        </p:nvSpPr>
        <p:spPr bwMode="auto">
          <a:xfrm>
            <a:off x="3694113" y="1843088"/>
            <a:ext cx="141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淞沪会战</a:t>
            </a:r>
          </a:p>
        </p:txBody>
      </p:sp>
      <p:sp>
        <p:nvSpPr>
          <p:cNvPr id="33821" name="文本框 2"/>
          <p:cNvSpPr txBox="1">
            <a:spLocks noChangeArrowheads="1"/>
          </p:cNvSpPr>
          <p:nvPr/>
        </p:nvSpPr>
        <p:spPr bwMode="auto">
          <a:xfrm>
            <a:off x="3606800" y="3027363"/>
            <a:ext cx="172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平型关大捷</a:t>
            </a:r>
          </a:p>
        </p:txBody>
      </p:sp>
      <p:sp>
        <p:nvSpPr>
          <p:cNvPr id="33822" name="文本框 3"/>
          <p:cNvSpPr txBox="1">
            <a:spLocks noChangeArrowheads="1"/>
          </p:cNvSpPr>
          <p:nvPr/>
        </p:nvSpPr>
        <p:spPr bwMode="auto">
          <a:xfrm>
            <a:off x="4078288" y="3814763"/>
            <a:ext cx="1722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台儿庄战役</a:t>
            </a:r>
          </a:p>
        </p:txBody>
      </p:sp>
      <p:sp>
        <p:nvSpPr>
          <p:cNvPr id="33823" name="文本框 4"/>
          <p:cNvSpPr txBox="1">
            <a:spLocks noChangeArrowheads="1"/>
          </p:cNvSpPr>
          <p:nvPr/>
        </p:nvSpPr>
        <p:spPr bwMode="auto">
          <a:xfrm>
            <a:off x="4467225" y="4578350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相持</a:t>
            </a:r>
          </a:p>
        </p:txBody>
      </p:sp>
      <p:sp>
        <p:nvSpPr>
          <p:cNvPr id="33824" name="Text Box 64"/>
          <p:cNvSpPr txBox="1">
            <a:spLocks noChangeArrowheads="1"/>
          </p:cNvSpPr>
          <p:nvPr/>
        </p:nvSpPr>
        <p:spPr bwMode="auto">
          <a:xfrm>
            <a:off x="7053263" y="3013075"/>
            <a:ext cx="148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等线"/>
                <a:ea typeface="等线"/>
              </a:rPr>
              <a:t>节节败退</a:t>
            </a:r>
          </a:p>
        </p:txBody>
      </p:sp>
      <p:sp>
        <p:nvSpPr>
          <p:cNvPr id="33825" name="Text Box 95"/>
          <p:cNvSpPr txBox="1">
            <a:spLocks noChangeArrowheads="1"/>
          </p:cNvSpPr>
          <p:nvPr/>
        </p:nvSpPr>
        <p:spPr bwMode="auto">
          <a:xfrm>
            <a:off x="6821488" y="5459413"/>
            <a:ext cx="4545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2060"/>
                </a:solidFill>
                <a:latin typeface="等线"/>
                <a:ea typeface="等线"/>
              </a:rPr>
              <a:t>消极抗战，积极反共</a:t>
            </a:r>
          </a:p>
          <a:p>
            <a:pPr algn="ctr"/>
            <a:r>
              <a:rPr lang="zh-CN" altLang="en-US" sz="2400" b="1">
                <a:solidFill>
                  <a:srgbClr val="002060"/>
                </a:solidFill>
                <a:latin typeface="等线"/>
                <a:ea typeface="等线"/>
              </a:rPr>
              <a:t>     但仍坚持抗战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7" name="文本框 12"/>
          <p:cNvSpPr txBox="1">
            <a:spLocks noChangeArrowheads="1"/>
          </p:cNvSpPr>
          <p:nvPr/>
        </p:nvSpPr>
        <p:spPr bwMode="auto">
          <a:xfrm>
            <a:off x="4802188" y="169863"/>
            <a:ext cx="645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sp>
        <p:nvSpPr>
          <p:cNvPr id="14" name="Rectangle 74"/>
          <p:cNvSpPr>
            <a:spLocks noChangeArrowheads="1"/>
          </p:cNvSpPr>
          <p:nvPr/>
        </p:nvSpPr>
        <p:spPr bwMode="auto">
          <a:xfrm>
            <a:off x="8850313" y="1903413"/>
            <a:ext cx="28781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等线"/>
                <a:ea typeface="等线"/>
              </a:rPr>
              <a:t>抗战初期的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主战场</a:t>
            </a:r>
            <a:r>
              <a:rPr lang="zh-CN" altLang="en-US" sz="2400" b="1">
                <a:latin typeface="等线"/>
                <a:ea typeface="等线"/>
              </a:rPr>
              <a:t>；</a:t>
            </a:r>
            <a:endParaRPr lang="en-US" altLang="zh-CN" sz="2400" b="1">
              <a:latin typeface="等线"/>
              <a:ea typeface="等线"/>
            </a:endParaRPr>
          </a:p>
          <a:p>
            <a:r>
              <a:rPr lang="zh-CN" altLang="en-US" sz="2400" b="1">
                <a:latin typeface="等线"/>
                <a:ea typeface="等线"/>
              </a:rPr>
              <a:t>牵制日军主力，粉碎了日军三个月灭亡中国的狂妄计划，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使抗战进入相持阶段</a:t>
            </a:r>
            <a:r>
              <a:rPr lang="zh-CN" altLang="en-US" sz="2400" b="1">
                <a:latin typeface="等线"/>
                <a:ea typeface="等线"/>
              </a:rPr>
              <a:t>；</a:t>
            </a:r>
            <a:endParaRPr lang="en-US" altLang="zh-CN" sz="2400" b="1">
              <a:latin typeface="等线"/>
              <a:ea typeface="等线"/>
            </a:endParaRPr>
          </a:p>
          <a:p>
            <a:r>
              <a:rPr lang="zh-CN" altLang="en-US" sz="2400" b="1">
                <a:latin typeface="等线"/>
                <a:ea typeface="等线"/>
              </a:rPr>
              <a:t>利于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敌后战场</a:t>
            </a:r>
            <a:r>
              <a:rPr lang="zh-CN" altLang="en-US" sz="2400" b="1">
                <a:latin typeface="等线"/>
                <a:ea typeface="等线"/>
              </a:rPr>
              <a:t>的发展壮大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9205913" y="1147763"/>
            <a:ext cx="630237" cy="48418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762" name="Group 66"/>
          <p:cNvGraphicFramePr>
            <a:graphicFrameLocks noGrp="1"/>
          </p:cNvGraphicFramePr>
          <p:nvPr>
            <p:ph/>
          </p:nvPr>
        </p:nvGraphicFramePr>
        <p:xfrm>
          <a:off x="173038" y="1071563"/>
          <a:ext cx="11083925" cy="5610225"/>
        </p:xfrm>
        <a:graphic>
          <a:graphicData uri="http://schemas.openxmlformats.org/drawingml/2006/table">
            <a:tbl>
              <a:tblPr/>
              <a:tblGrid>
                <a:gridCol w="2915479">
                  <a:extLst>
                    <a:ext uri="{9D8B030D-6E8A-4147-A177-3AD203B41FA5}"/>
                  </a:extLst>
                </a:gridCol>
                <a:gridCol w="4399721">
                  <a:extLst>
                    <a:ext uri="{9D8B030D-6E8A-4147-A177-3AD203B41FA5}"/>
                  </a:extLst>
                </a:gridCol>
                <a:gridCol w="1391479">
                  <a:extLst>
                    <a:ext uri="{9D8B030D-6E8A-4147-A177-3AD203B41FA5}"/>
                  </a:extLst>
                </a:gridCol>
                <a:gridCol w="2378783">
                  <a:extLst>
                    <a:ext uri="{9D8B030D-6E8A-4147-A177-3AD203B41FA5}"/>
                  </a:extLst>
                </a:gridCol>
              </a:tblGrid>
              <a:tr h="6777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敌后</a:t>
                      </a:r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战场（共产党）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9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阶段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史实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特点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评价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55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防御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1" lang="en-US" altLang="zh-CN" sz="2400" b="1" u="none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1937.7—1938.10</a:t>
                      </a:r>
                      <a:r>
                        <a:rPr kumimoji="1" lang="zh-CN" altLang="en-US" sz="2400" b="1" u="none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69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相持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(1938.10—1943.12)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69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反攻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1944.1—1945.9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4843" name="Text Box 58"/>
          <p:cNvSpPr txBox="1">
            <a:spLocks noChangeArrowheads="1"/>
          </p:cNvSpPr>
          <p:nvPr/>
        </p:nvSpPr>
        <p:spPr bwMode="auto">
          <a:xfrm>
            <a:off x="3248025" y="2836863"/>
            <a:ext cx="4340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等线"/>
                <a:ea typeface="等线"/>
              </a:rPr>
              <a:t>太原会战中与国民党军合作取得“</a:t>
            </a:r>
            <a:r>
              <a:rPr lang="zh-CN" altLang="en-US" sz="2800" b="1">
                <a:solidFill>
                  <a:srgbClr val="7030A0"/>
                </a:solidFill>
                <a:latin typeface="等线"/>
                <a:ea typeface="等线"/>
              </a:rPr>
              <a:t>平型关大捷</a:t>
            </a:r>
            <a:r>
              <a:rPr lang="zh-CN" altLang="en-US" sz="2800" b="1">
                <a:latin typeface="等线"/>
                <a:ea typeface="等线"/>
              </a:rPr>
              <a:t>”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3511550" y="4337050"/>
            <a:ext cx="3813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百团大战（</a:t>
            </a:r>
            <a:r>
              <a:rPr lang="en-US" altLang="zh-CN" sz="3200" b="1">
                <a:solidFill>
                  <a:srgbClr val="FF0000"/>
                </a:solidFill>
                <a:latin typeface="等线"/>
                <a:ea typeface="等线"/>
              </a:rPr>
              <a:t>1940</a:t>
            </a:r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年）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7518400" y="2725738"/>
            <a:ext cx="15922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等线"/>
                <a:ea typeface="等线"/>
              </a:rPr>
              <a:t>运动战、游击战、等灵活的战略战术</a:t>
            </a: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8943975" y="2601913"/>
            <a:ext cx="20891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等线"/>
                <a:ea typeface="等线"/>
              </a:rPr>
              <a:t>配合正面战场</a:t>
            </a:r>
            <a:r>
              <a:rPr lang="zh-CN" altLang="en-US" sz="2800" b="1">
                <a:latin typeface="等线"/>
                <a:ea typeface="等线"/>
              </a:rPr>
              <a:t>，有力地牵制和打击了敌人；</a:t>
            </a:r>
            <a:endParaRPr lang="en-US" altLang="zh-CN" sz="2800" b="1">
              <a:latin typeface="等线"/>
              <a:ea typeface="等线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等线"/>
                <a:ea typeface="等线"/>
              </a:rPr>
              <a:t>是抗战中后期的中流砥柱。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-11113" y="81280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8" name="文本框 8"/>
          <p:cNvSpPr txBox="1">
            <a:spLocks noChangeArrowheads="1"/>
          </p:cNvSpPr>
          <p:nvPr/>
        </p:nvSpPr>
        <p:spPr bwMode="auto">
          <a:xfrm>
            <a:off x="4802188" y="169863"/>
            <a:ext cx="645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5" grpId="0"/>
      <p:bldP spid="29761" grpId="0"/>
      <p:bldP spid="297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60426"/>
          <p:cNvSpPr>
            <a:spLocks noChangeArrowheads="1"/>
          </p:cNvSpPr>
          <p:nvPr/>
        </p:nvSpPr>
        <p:spPr bwMode="auto">
          <a:xfrm>
            <a:off x="1431925" y="796925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）区别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0527" name="表格 60526"/>
          <p:cNvGraphicFramePr/>
          <p:nvPr/>
        </p:nvGraphicFramePr>
        <p:xfrm>
          <a:off x="1524000" y="1258888"/>
          <a:ext cx="9144000" cy="3416300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/>
                  </a:extLst>
                </a:gridCol>
                <a:gridCol w="3614599">
                  <a:extLst>
                    <a:ext uri="{9D8B030D-6E8A-4147-A177-3AD203B41FA5}"/>
                  </a:extLst>
                </a:gridCol>
                <a:gridCol w="4041913">
                  <a:extLst>
                    <a:ext uri="{9D8B030D-6E8A-4147-A177-3AD203B41FA5}"/>
                  </a:extLst>
                </a:gridCol>
              </a:tblGrid>
              <a:tr h="790081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微软雅黑" panose="020B0503020204020204" charset="-122"/>
                        </a:rPr>
                        <a:t>    正面战场</a:t>
                      </a: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微软雅黑" panose="020B0503020204020204" charset="-122"/>
                        </a:rPr>
                        <a:t>          敌后战场</a:t>
                      </a: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498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微软雅黑" panose="020B0503020204020204" charset="-122"/>
                        </a:rPr>
                        <a:t>领导</a:t>
                      </a: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3471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微软雅黑" panose="020B0503020204020204" charset="-122"/>
                        </a:rPr>
                        <a:t>作战方式</a:t>
                      </a: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146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微软雅黑" panose="020B0503020204020204" charset="-122"/>
                        </a:rPr>
                        <a:t>抗战路线</a:t>
                      </a: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3471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微软雅黑" panose="020B0503020204020204" charset="-122"/>
                        </a:rPr>
                        <a:t>战略地位</a:t>
                      </a: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CC"/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楷体" panose="02010609060101010101" charset="-122"/>
                      </a:endParaRPr>
                    </a:p>
                  </a:txBody>
                  <a:tcPr marT="46499" marB="46499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0525" name="矩形 60524"/>
          <p:cNvSpPr/>
          <p:nvPr/>
        </p:nvSpPr>
        <p:spPr>
          <a:xfrm>
            <a:off x="1392238" y="4810125"/>
            <a:ext cx="9144000" cy="7381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（</a:t>
            </a:r>
            <a:r>
              <a:rPr lang="en-US" altLang="zh-CN" sz="2400" b="1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2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）联系</a:t>
            </a:r>
            <a:endParaRPr lang="zh-CN" altLang="en-US" sz="24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latin typeface="楷体" panose="02010609060101010101" charset="-122"/>
                <a:ea typeface="楷体" panose="02010609060101010101" charset="-122"/>
                <a:cs typeface="+mn-ea"/>
              </a:rPr>
              <a:t>     </a:t>
            </a:r>
            <a:endParaRPr lang="en-US" altLang="zh-CN" b="1" noProof="1"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5869" name="矩形 60525"/>
          <p:cNvSpPr>
            <a:spLocks noChangeArrowheads="1"/>
          </p:cNvSpPr>
          <p:nvPr/>
        </p:nvSpPr>
        <p:spPr bwMode="auto">
          <a:xfrm>
            <a:off x="3370263" y="568325"/>
            <a:ext cx="6705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zh-CN" sz="3200" b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【比较辨析】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3200" b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正面战场与敌后战场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56575" y="2073275"/>
            <a:ext cx="17319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中国共产党</a:t>
            </a:r>
            <a:endParaRPr lang="zh-CN" altLang="en-US" sz="2400" noProof="1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76638" y="2057400"/>
            <a:ext cx="1422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国民政府</a:t>
            </a:r>
            <a:endParaRPr lang="zh-CN" altLang="en-US" sz="2400" noProof="1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93025" y="2687638"/>
            <a:ext cx="2659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独立自主的</a:t>
            </a:r>
            <a:r>
              <a:rPr lang="zh-CN" altLang="en-US" sz="2400" b="1" noProof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游击战</a:t>
            </a:r>
            <a:endParaRPr lang="zh-CN" altLang="en-US" sz="2400" noProof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0700" y="2690813"/>
            <a:ext cx="37242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以阵地防御为主的</a:t>
            </a:r>
            <a:r>
              <a:rPr lang="zh-CN" altLang="en-US" sz="2400" b="1" noProof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正规战</a:t>
            </a:r>
            <a:endParaRPr lang="zh-CN" altLang="en-US" sz="2400" noProof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34350" y="3376613"/>
            <a:ext cx="2041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061018"/>
                </a:solidFill>
                <a:latin typeface="宋体" charset="-122"/>
                <a:ea typeface="楷体" pitchFamily="49" charset="-122"/>
                <a:sym typeface="+mn-ea"/>
              </a:rPr>
              <a:t>全面抗战路线</a:t>
            </a:r>
            <a:endParaRPr lang="zh-CN" altLang="en-US" sz="2400" noProof="1">
              <a:latin typeface="等线"/>
              <a:ea typeface="楷体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94100" y="3357563"/>
            <a:ext cx="2039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u="sng" noProof="1">
                <a:solidFill>
                  <a:srgbClr val="0070C0"/>
                </a:solidFill>
                <a:latin typeface="宋体" charset="-122"/>
                <a:ea typeface="楷体" pitchFamily="49" charset="-122"/>
                <a:sym typeface="+mn-ea"/>
              </a:rPr>
              <a:t>片面抗战路线</a:t>
            </a:r>
            <a:endParaRPr lang="zh-CN" altLang="en-US" sz="2400" u="sng" noProof="1">
              <a:solidFill>
                <a:srgbClr val="0070C0"/>
              </a:solidFill>
              <a:latin typeface="等线"/>
              <a:ea typeface="等线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46913" y="4067175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宋体" charset="-122"/>
                <a:ea typeface="楷体" pitchFamily="49" charset="-122"/>
              </a:rPr>
              <a:t>中后期逐渐成为中流砥柱</a:t>
            </a:r>
            <a:endParaRPr lang="zh-CN" altLang="en-US" sz="2400" u="sng">
              <a:solidFill>
                <a:srgbClr val="FF0000"/>
              </a:solidFill>
              <a:ea typeface="等线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40113" y="3960813"/>
            <a:ext cx="266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5">
                    <a:lumMod val="10000"/>
                  </a:schemeClr>
                </a:solidFill>
                <a:latin typeface="宋体" panose="02010600030101010101" pitchFamily="2" charset="-122"/>
                <a:ea typeface="楷体" panose="02010609060101010101" charset="-122"/>
                <a:cs typeface="+mn-cs"/>
                <a:sym typeface="+mn-ea"/>
              </a:rPr>
              <a:t>防御阶段是主战场</a:t>
            </a:r>
            <a:endParaRPr lang="zh-CN" altLang="en-US" sz="240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92250" y="5337175"/>
            <a:ext cx="9453563" cy="1371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两个战场是国共合作的有机组成部分，</a:t>
            </a:r>
            <a:r>
              <a:rPr lang="zh-CN" altLang="en-US" sz="2800" b="1" noProof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二者相互依存，相互配合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，有力地遏制了侵华日军的步伐，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共同为抗战作出了贡献。</a:t>
            </a:r>
            <a:endParaRPr lang="zh-CN" altLang="en-US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79" name="文本框 15"/>
          <p:cNvSpPr txBox="1">
            <a:spLocks noChangeArrowheads="1"/>
          </p:cNvSpPr>
          <p:nvPr/>
        </p:nvSpPr>
        <p:spPr bwMode="auto">
          <a:xfrm>
            <a:off x="4770438" y="133350"/>
            <a:ext cx="64547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62230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19" name="Group 31"/>
          <p:cNvGraphicFramePr>
            <a:graphicFrameLocks noGrp="1"/>
          </p:cNvGraphicFramePr>
          <p:nvPr>
            <p:ph/>
          </p:nvPr>
        </p:nvGraphicFramePr>
        <p:xfrm>
          <a:off x="490538" y="1117600"/>
          <a:ext cx="11031537" cy="5295900"/>
        </p:xfrm>
        <a:graphic>
          <a:graphicData uri="http://schemas.openxmlformats.org/drawingml/2006/table">
            <a:tbl>
              <a:tblPr/>
              <a:tblGrid>
                <a:gridCol w="1199634">
                  <a:extLst>
                    <a:ext uri="{9D8B030D-6E8A-4147-A177-3AD203B41FA5}"/>
                  </a:extLst>
                </a:gridCol>
                <a:gridCol w="9832818">
                  <a:extLst>
                    <a:ext uri="{9D8B030D-6E8A-4147-A177-3AD203B41FA5}"/>
                  </a:extLst>
                </a:gridCol>
              </a:tblGrid>
              <a:tr h="5872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国外</a:t>
                      </a:r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战场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60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时间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3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背景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800" b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日军由泰国、缅甸北上，准备进攻中国云南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7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目的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92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结果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74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意义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190875" y="3265488"/>
            <a:ext cx="5280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等线"/>
                <a:ea typeface="楷体_GB2312"/>
                <a:cs typeface="楷体_GB2312"/>
              </a:rPr>
              <a:t>确保滇缅公路国际交通线</a:t>
            </a:r>
          </a:p>
        </p:txBody>
      </p:sp>
      <p:sp>
        <p:nvSpPr>
          <p:cNvPr id="36888" name="Text Box 35"/>
          <p:cNvSpPr txBox="1">
            <a:spLocks noChangeArrowheads="1"/>
          </p:cNvSpPr>
          <p:nvPr/>
        </p:nvSpPr>
        <p:spPr bwMode="auto">
          <a:xfrm>
            <a:off x="1895475" y="4024313"/>
            <a:ext cx="89582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等线"/>
                <a:ea typeface="等线"/>
              </a:rPr>
              <a:t>救出被围英军七千多人，并在英美军队的配合下，击败侵缅日军。（仁安羌战役）</a:t>
            </a:r>
          </a:p>
        </p:txBody>
      </p:sp>
      <p:sp>
        <p:nvSpPr>
          <p:cNvPr id="36889" name="Text Box 36"/>
          <p:cNvSpPr txBox="1">
            <a:spLocks noChangeArrowheads="1"/>
          </p:cNvSpPr>
          <p:nvPr/>
        </p:nvSpPr>
        <p:spPr bwMode="auto">
          <a:xfrm>
            <a:off x="2686050" y="5392738"/>
            <a:ext cx="7572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等线"/>
                <a:ea typeface="等线"/>
              </a:rPr>
              <a:t>中国抗战是世界反法西斯战争的重要组成部分，并为世界反法西斯战争作出重要贡献</a:t>
            </a:r>
          </a:p>
        </p:txBody>
      </p:sp>
      <p:sp>
        <p:nvSpPr>
          <p:cNvPr id="36890" name="AutoShape 88"/>
          <p:cNvSpPr>
            <a:spLocks noChangeArrowheads="1"/>
          </p:cNvSpPr>
          <p:nvPr/>
        </p:nvSpPr>
        <p:spPr bwMode="auto">
          <a:xfrm>
            <a:off x="9401175" y="1117600"/>
            <a:ext cx="642938" cy="504825"/>
          </a:xfrm>
          <a:prstGeom prst="sun">
            <a:avLst>
              <a:gd name="adj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等线"/>
              <a:ea typeface="等线"/>
            </a:endParaRPr>
          </a:p>
        </p:txBody>
      </p:sp>
      <p:sp>
        <p:nvSpPr>
          <p:cNvPr id="36891" name="文本框 6"/>
          <p:cNvSpPr txBox="1">
            <a:spLocks noChangeArrowheads="1"/>
          </p:cNvSpPr>
          <p:nvPr/>
        </p:nvSpPr>
        <p:spPr bwMode="auto">
          <a:xfrm>
            <a:off x="5067300" y="168275"/>
            <a:ext cx="645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-11113" y="815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95475" y="1785938"/>
            <a:ext cx="2239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563C1"/>
              </a:buClr>
            </a:pPr>
            <a:r>
              <a:rPr lang="en-US" altLang="zh-CN" sz="2800" b="1">
                <a:solidFill>
                  <a:srgbClr val="0070C0"/>
                </a:solidFill>
                <a:latin typeface="等线"/>
                <a:ea typeface="等线"/>
              </a:rPr>
              <a:t>1942</a:t>
            </a:r>
            <a:r>
              <a:rPr lang="zh-CN" altLang="en-US" sz="2800" b="1">
                <a:solidFill>
                  <a:srgbClr val="0070C0"/>
                </a:solidFill>
                <a:latin typeface="等线"/>
                <a:ea typeface="等线"/>
              </a:rPr>
              <a:t>年初</a:t>
            </a:r>
            <a:endParaRPr lang="zh-CN" altLang="zh-CN" sz="2800" b="1">
              <a:solidFill>
                <a:srgbClr val="0070C0"/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/>
          <p:nvPr/>
        </p:nvSpPr>
        <p:spPr>
          <a:xfrm>
            <a:off x="496888" y="927100"/>
            <a:ext cx="11164887" cy="276701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  <a:cs typeface="+mn-cs"/>
              </a:rPr>
              <a:t>5.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 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(2017·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浙江高考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)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某抗日将领在一次战役时写给妻子的信说：新秋入序，暑气渐消，尤以夜间气爽，想皖地亦同此景象耳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……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昨日，又由日运来援军五万余口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……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汇山码头（黄浦江下游西岸）为我军占领，敌人虽有大部援军，无法登陆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……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寇日内再不解决，或即参加战斗也。这位将领参加的战役是（    ）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  <a:cs typeface="+mn-cs"/>
              </a:rPr>
              <a:t>A.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淞沪会战            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B.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太原会战          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C.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徐州会战          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D.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枣宜会战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2463" y="3602038"/>
            <a:ext cx="1706562" cy="79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800">
              <a:ea typeface="等线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文本框 3"/>
          <p:cNvSpPr txBox="1">
            <a:spLocks noChangeArrowheads="1"/>
          </p:cNvSpPr>
          <p:nvPr/>
        </p:nvSpPr>
        <p:spPr bwMode="auto">
          <a:xfrm>
            <a:off x="4675188" y="104775"/>
            <a:ext cx="2601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随堂演练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12763" y="3922713"/>
            <a:ext cx="11164887" cy="2246312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  <a:cs typeface="+mn-cs"/>
              </a:rPr>
              <a:t>6.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（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2010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年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·</a:t>
            </a:r>
            <a:r>
              <a:rPr lang="zh-CN" altLang="en-US" sz="2800" b="1" dirty="0">
                <a:latin typeface="+mn-ea"/>
                <a:ea typeface="+mn-ea"/>
                <a:cs typeface="+mn-cs"/>
              </a:rPr>
              <a:t>全国新课标卷文综）</a:t>
            </a:r>
            <a:r>
              <a:rPr lang="zh-CN" altLang="zh-CN" sz="2800" b="1" dirty="0">
                <a:latin typeface="+mn-ea"/>
                <a:ea typeface="+mn-ea"/>
                <a:cs typeface="+mn-cs"/>
              </a:rPr>
              <a:t>某年9月6日重庆《大公报》社评：“自上月20日以来，我军在北方发动了大规模的运动战。平汉、正太、同蒲三路同时发动反攻，铁路到处被破坏，冀晋豫三省同时报捷。软获既多，并克复了重要据点。”据此推断该战事应是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(     )</a:t>
            </a:r>
            <a:endParaRPr lang="zh-CN" altLang="zh-CN" sz="2800" b="1" dirty="0"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+mn-ea"/>
                <a:ea typeface="+mn-ea"/>
                <a:cs typeface="+mn-cs"/>
              </a:rPr>
              <a:t>A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.</a:t>
            </a:r>
            <a:r>
              <a:rPr lang="zh-CN" altLang="zh-CN" sz="2800" b="1" dirty="0">
                <a:latin typeface="+mn-ea"/>
                <a:ea typeface="+mn-ea"/>
                <a:cs typeface="+mn-cs"/>
              </a:rPr>
              <a:t>百团大战             B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.</a:t>
            </a:r>
            <a:r>
              <a:rPr lang="zh-CN" altLang="zh-CN" sz="2800" b="1" dirty="0">
                <a:latin typeface="+mn-ea"/>
                <a:ea typeface="+mn-ea"/>
                <a:cs typeface="+mn-cs"/>
              </a:rPr>
              <a:t>平型关战役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      </a:t>
            </a:r>
            <a:r>
              <a:rPr lang="zh-CN" altLang="zh-CN" sz="2800" b="1" dirty="0">
                <a:latin typeface="+mn-ea"/>
                <a:ea typeface="+mn-ea"/>
                <a:cs typeface="+mn-cs"/>
              </a:rPr>
              <a:t>C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.</a:t>
            </a:r>
            <a:r>
              <a:rPr lang="zh-CN" altLang="zh-CN" sz="2800" b="1" dirty="0">
                <a:latin typeface="+mn-ea"/>
                <a:ea typeface="+mn-ea"/>
                <a:cs typeface="+mn-cs"/>
              </a:rPr>
              <a:t>太原会战           D</a:t>
            </a:r>
            <a:r>
              <a:rPr lang="en-US" altLang="zh-CN" sz="2800" b="1" dirty="0">
                <a:latin typeface="+mn-ea"/>
                <a:ea typeface="+mn-ea"/>
                <a:cs typeface="+mn-cs"/>
              </a:rPr>
              <a:t>.</a:t>
            </a:r>
            <a:r>
              <a:rPr lang="zh-CN" altLang="zh-CN" sz="2800" b="1" dirty="0">
                <a:latin typeface="+mn-ea"/>
                <a:ea typeface="+mn-ea"/>
                <a:cs typeface="+mn-cs"/>
              </a:rPr>
              <a:t>台儿庄战役</a:t>
            </a:r>
            <a:endParaRPr lang="en-US" altLang="zh-CN" sz="2800" b="1" dirty="0">
              <a:solidFill>
                <a:prstClr val="black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2463" y="6110288"/>
            <a:ext cx="1706562" cy="587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800">
              <a:ea typeface="等线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/>
          <p:nvPr/>
        </p:nvSpPr>
        <p:spPr>
          <a:xfrm>
            <a:off x="393700" y="819150"/>
            <a:ext cx="11164888" cy="30797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7.(2015</a:t>
            </a:r>
            <a:r>
              <a:rPr lang="zh-CN" altLang="zh-CN" sz="3200" b="1" spc="30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·</a:t>
            </a:r>
            <a:r>
              <a:rPr lang="zh-CN" altLang="en-US" sz="3200" b="1" spc="30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江苏单科）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毛泽东在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论联合政府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中说：“从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1937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7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月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7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日卢沟桥事变到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1938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月武汉失守这一时期内，国民党政府的对日作战是比较努力</a:t>
            </a:r>
            <a:r>
              <a:rPr lang="zh-CN" altLang="en-US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的</a:t>
            </a:r>
            <a:r>
              <a:rPr lang="en-US" altLang="zh-CN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……</a:t>
            </a:r>
            <a:r>
              <a:rPr lang="zh-CN" altLang="en-US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一时出现了生气蓬勃的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新气象</a:t>
            </a:r>
            <a:r>
              <a:rPr lang="zh-CN" altLang="en-US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。”此处“新气象”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主要是指</a:t>
            </a:r>
            <a:r>
              <a:rPr lang="zh-CN" altLang="en-US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（</a:t>
            </a:r>
            <a:r>
              <a:rPr lang="en-US" altLang="zh-CN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    </a:t>
            </a:r>
            <a:r>
              <a:rPr lang="zh-CN" altLang="en-US" sz="3200" b="1" spc="-150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）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A.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抗日民族统一战线初步建立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    B.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敌后战场已成为主战场</a:t>
            </a:r>
            <a:endParaRPr lang="en-US" altLang="zh-CN" sz="3200" b="1" dirty="0">
              <a:solidFill>
                <a:prstClr val="black"/>
              </a:solidFill>
              <a:latin typeface="+mn-ea"/>
              <a:ea typeface="+mn-ea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C.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国民党军队基本扭转了战局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    D.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全国性抗战局面的形成</a:t>
            </a:r>
            <a:endParaRPr lang="zh-CN" altLang="en-US" sz="3200" b="1" dirty="0">
              <a:solidFill>
                <a:prstClr val="black"/>
              </a:solidFill>
              <a:latin typeface="+mn-ea"/>
              <a:ea typeface="+mn-ea"/>
              <a:cs typeface="+mn-cs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zh-CN" altLang="zh-CN" sz="3200" b="1" dirty="0">
              <a:latin typeface="Arial" panose="020B0604020202020204" pitchFamily="34" charset="0"/>
              <a:ea typeface="华文新魏" pitchFamily="2" charset="-122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27813" y="3811588"/>
            <a:ext cx="3827462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等线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文本框 3"/>
          <p:cNvSpPr txBox="1">
            <a:spLocks noChangeArrowheads="1"/>
          </p:cNvSpPr>
          <p:nvPr/>
        </p:nvSpPr>
        <p:spPr bwMode="auto">
          <a:xfrm>
            <a:off x="4675188" y="104775"/>
            <a:ext cx="2601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随堂演练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93700" y="3968750"/>
            <a:ext cx="11207750" cy="277495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8.1937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年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8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月，毛泽东强调要“发挥红军的特长”，创建根据地，开展游击战，钳制与消灭敌人。在此原则指导下，人民军队（      ）</a:t>
            </a:r>
            <a:endParaRPr lang="zh-CN" altLang="en-US" sz="3200" b="1" spc="-150" dirty="0">
              <a:solidFill>
                <a:prstClr val="black"/>
              </a:solidFill>
              <a:latin typeface="+mn-ea"/>
              <a:ea typeface="+mn-ea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A.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粉碎了第三次“围剿”   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  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B.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变敌后为抗日的战场</a:t>
            </a:r>
            <a:endParaRPr lang="en-US" altLang="zh-CN" sz="3200" b="1" dirty="0">
              <a:solidFill>
                <a:prstClr val="black"/>
              </a:solidFill>
              <a:latin typeface="+mn-ea"/>
              <a:ea typeface="+mn-ea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C.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赢得长征的伟大胜利      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D.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取得台儿庄战役大捷</a:t>
            </a:r>
            <a:endParaRPr lang="en-US" altLang="zh-CN" sz="3200" b="1" dirty="0">
              <a:solidFill>
                <a:prstClr val="black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86413" y="6116638"/>
            <a:ext cx="3381375" cy="460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等线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2"/>
          <p:cNvSpPr txBox="1">
            <a:spLocks noChangeArrowheads="1"/>
          </p:cNvSpPr>
          <p:nvPr/>
        </p:nvSpPr>
        <p:spPr bwMode="auto">
          <a:xfrm>
            <a:off x="4560888" y="198438"/>
            <a:ext cx="6456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文本框 3"/>
          <p:cNvSpPr txBox="1">
            <a:spLocks noChangeArrowheads="1"/>
          </p:cNvSpPr>
          <p:nvPr/>
        </p:nvSpPr>
        <p:spPr bwMode="auto">
          <a:xfrm>
            <a:off x="125413" y="873125"/>
            <a:ext cx="1192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四、抗日战争的胜利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90838" y="1549400"/>
            <a:ext cx="5418137" cy="765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全民族的抗战（</a:t>
            </a:r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根本原因</a:t>
            </a: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）。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01638" y="2243138"/>
            <a:ext cx="1619250" cy="7635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1.</a:t>
            </a:r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原因：</a:t>
            </a:r>
            <a:endParaRPr lang="zh-CN" altLang="en-US" sz="320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左大括号 9">
            <a:extLst>
              <a:ext uri="{FF2B5EF4-FFF2-40B4-BE49-F238E27FC236}"/>
            </a:extLst>
          </p:cNvPr>
          <p:cNvSpPr/>
          <p:nvPr/>
        </p:nvSpPr>
        <p:spPr>
          <a:xfrm>
            <a:off x="2238375" y="1714500"/>
            <a:ext cx="530225" cy="1820863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8205" y="1967727"/>
            <a:ext cx="10385811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了解日本军国主义的侵华罪行，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通过了解正面战场和敌后战场的抗战，感悟中华民族英勇不屈的精神，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认识中国共产党是全民族团结抗战的中流砥柱；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认识中国战场是世界反法西斯战争的东方主战场，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理解十四年抗日战争在中华民族伟大复兴中的历史意义。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261938" y="690563"/>
            <a:ext cx="36925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课程标准：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631825" y="898525"/>
          <a:ext cx="10929938" cy="5487988"/>
        </p:xfrm>
        <a:graphic>
          <a:graphicData uri="http://schemas.openxmlformats.org/drawingml/2006/table">
            <a:tbl>
              <a:tblPr/>
              <a:tblGrid>
                <a:gridCol w="2451735">
                  <a:extLst>
                    <a:ext uri="{9D8B030D-6E8A-4147-A177-3AD203B41FA5}"/>
                  </a:extLst>
                </a:gridCol>
                <a:gridCol w="8477885">
                  <a:extLst>
                    <a:ext uri="{9D8B030D-6E8A-4147-A177-3AD203B41FA5}"/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爱国力量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抗日救亡运动的主要史实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13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东北军民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组织抗日义勇军、抗日联军</a:t>
                      </a: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</a:rPr>
                        <a:t>（东北抗日武装力量的核心）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2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关内人民</a:t>
                      </a:r>
                      <a:endParaRPr kumimoji="0" 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①工人罢工、募捐；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②爱国工商业者抵制日货；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③爱国学生掀起“一二九运动”，深入工厂农村、军队进行抗日宣传。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④回民支队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9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爱国民主人士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中国民权保障同盟等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2002" name="文本框 12"/>
          <p:cNvSpPr txBox="1">
            <a:spLocks noChangeArrowheads="1"/>
          </p:cNvSpPr>
          <p:nvPr/>
        </p:nvSpPr>
        <p:spPr bwMode="auto">
          <a:xfrm>
            <a:off x="4862513" y="104775"/>
            <a:ext cx="538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2"/>
          <p:cNvSpPr txBox="1">
            <a:spLocks noChangeArrowheads="1"/>
          </p:cNvSpPr>
          <p:nvPr/>
        </p:nvSpPr>
        <p:spPr bwMode="auto">
          <a:xfrm>
            <a:off x="4560888" y="198438"/>
            <a:ext cx="6456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文本框 3"/>
          <p:cNvSpPr txBox="1">
            <a:spLocks noChangeArrowheads="1"/>
          </p:cNvSpPr>
          <p:nvPr/>
        </p:nvSpPr>
        <p:spPr bwMode="auto">
          <a:xfrm>
            <a:off x="125413" y="873125"/>
            <a:ext cx="1192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四、抗日战争的胜利</a:t>
            </a:r>
          </a:p>
        </p:txBody>
      </p:sp>
      <p:sp>
        <p:nvSpPr>
          <p:cNvPr id="44036" name="文本框 6"/>
          <p:cNvSpPr txBox="1">
            <a:spLocks noChangeArrowheads="1"/>
          </p:cNvSpPr>
          <p:nvPr/>
        </p:nvSpPr>
        <p:spPr bwMode="auto">
          <a:xfrm>
            <a:off x="2289175" y="1371600"/>
            <a:ext cx="5418138" cy="765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全民族的抗战（</a:t>
            </a:r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根本原因</a:t>
            </a: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）</a:t>
            </a:r>
          </a:p>
        </p:txBody>
      </p:sp>
      <p:sp>
        <p:nvSpPr>
          <p:cNvPr id="44037" name="文本框 5"/>
          <p:cNvSpPr txBox="1">
            <a:spLocks noChangeArrowheads="1"/>
          </p:cNvSpPr>
          <p:nvPr/>
        </p:nvSpPr>
        <p:spPr bwMode="auto">
          <a:xfrm>
            <a:off x="176213" y="1908175"/>
            <a:ext cx="1619250" cy="765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1.</a:t>
            </a:r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原因：</a:t>
            </a:r>
            <a:endParaRPr lang="zh-CN" altLang="en-US" sz="320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左大括号 9">
            <a:extLst>
              <a:ext uri="{FF2B5EF4-FFF2-40B4-BE49-F238E27FC236}"/>
            </a:extLst>
          </p:cNvPr>
          <p:cNvSpPr/>
          <p:nvPr/>
        </p:nvSpPr>
        <p:spPr>
          <a:xfrm>
            <a:off x="1951038" y="1624013"/>
            <a:ext cx="225425" cy="1439862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176463" y="2484438"/>
            <a:ext cx="7181850" cy="765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世界反法西斯联盟的有力配合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5413" y="4837113"/>
            <a:ext cx="1819275" cy="765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2.</a:t>
            </a:r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意义</a:t>
            </a:r>
            <a:endParaRPr lang="zh-CN" altLang="en-US" sz="320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1" name="左大括号 10">
            <a:extLst>
              <a:ext uri="{FF2B5EF4-FFF2-40B4-BE49-F238E27FC236}"/>
            </a:extLst>
          </p:cNvPr>
          <p:cNvSpPr/>
          <p:nvPr/>
        </p:nvSpPr>
        <p:spPr>
          <a:xfrm>
            <a:off x="2132013" y="3924300"/>
            <a:ext cx="227012" cy="2667000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359025" y="4222750"/>
            <a:ext cx="9821863" cy="5953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粗黑宋简体" pitchFamily="2" charset="-122"/>
                <a:ea typeface="方正粗黑宋简体" pitchFamily="2" charset="-122"/>
              </a:rPr>
              <a:t>2.</a:t>
            </a:r>
            <a:r>
              <a:rPr lang="zh-CN" altLang="en-US" sz="2400" b="1">
                <a:latin typeface="方正粗黑宋简体" pitchFamily="2" charset="-122"/>
                <a:ea typeface="方正粗黑宋简体" pitchFamily="2" charset="-122"/>
              </a:rPr>
              <a:t>洗雪了民族耻辱，大大增强了全国人民的民族自尊性和自信心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359025" y="4902200"/>
            <a:ext cx="9821863" cy="1150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粗黑宋简体" pitchFamily="2" charset="-122"/>
                <a:ea typeface="方正粗黑宋简体" pitchFamily="2" charset="-122"/>
              </a:rPr>
              <a:t>3.</a:t>
            </a:r>
            <a:r>
              <a:rPr lang="zh-CN" altLang="en-US" sz="2400" b="1">
                <a:latin typeface="方正粗黑宋简体" pitchFamily="2" charset="-122"/>
                <a:ea typeface="方正粗黑宋简体" pitchFamily="2" charset="-122"/>
              </a:rPr>
              <a:t>是世界反法西斯战争的重要组成部分，对世界反法西斯战争的胜利做出了重要贡献。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359025" y="6102350"/>
            <a:ext cx="9821863" cy="7556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粗黑宋简体" pitchFamily="2" charset="-122"/>
                <a:ea typeface="方正粗黑宋简体" pitchFamily="2" charset="-122"/>
              </a:rPr>
              <a:t>4.</a:t>
            </a:r>
            <a:r>
              <a:rPr lang="zh-CN" altLang="en-US" sz="2400" b="1">
                <a:latin typeface="方正粗黑宋简体" pitchFamily="2" charset="-122"/>
                <a:ea typeface="方正粗黑宋简体" pitchFamily="2" charset="-122"/>
              </a:rPr>
              <a:t>提高了中国的国际地位，</a:t>
            </a:r>
            <a:r>
              <a:rPr lang="zh-CN" altLang="en-US" sz="2400" b="1">
                <a:latin typeface="方正粗黑宋简体" pitchFamily="2" charset="-122"/>
                <a:ea typeface="方正粗黑宋简体" pitchFamily="2" charset="-122"/>
                <a:sym typeface="+mn-ea"/>
              </a:rPr>
              <a:t>成为中华民族由危亡走向振兴的历史转折点</a:t>
            </a:r>
            <a:r>
              <a:rPr lang="zh-CN" altLang="en-US" sz="3200" b="1">
                <a:latin typeface="等线"/>
                <a:ea typeface="等线"/>
                <a:sym typeface="+mn-ea"/>
              </a:rPr>
              <a:t>。</a:t>
            </a:r>
            <a:endParaRPr lang="zh-CN" altLang="en-US" sz="3200" b="1">
              <a:latin typeface="等线"/>
              <a:ea typeface="等线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359025" y="3576638"/>
            <a:ext cx="9821863" cy="596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粗黑宋简体" pitchFamily="2" charset="-122"/>
                <a:ea typeface="方正粗黑宋简体" pitchFamily="2" charset="-122"/>
                <a:sym typeface="+mn-ea"/>
              </a:rPr>
              <a:t>1.</a:t>
            </a:r>
            <a:r>
              <a:rPr lang="zh-CN" altLang="en-US" sz="2400" b="1">
                <a:latin typeface="方正粗黑宋简体" pitchFamily="2" charset="-122"/>
                <a:ea typeface="方正粗黑宋简体" pitchFamily="2" charset="-122"/>
                <a:sym typeface="+mn-ea"/>
              </a:rPr>
              <a:t>是中国人民一百多年来第一次取得反对外来侵略斗争的完全胜利</a:t>
            </a:r>
            <a:endParaRPr lang="zh-CN" altLang="en-US" sz="2400" b="1">
              <a:latin typeface="方正粗黑宋简体" pitchFamily="2" charset="-122"/>
              <a:ea typeface="方正粗黑宋简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495300" y="796925"/>
            <a:ext cx="10299700" cy="811213"/>
          </a:xfrm>
        </p:spPr>
        <p:txBody>
          <a:bodyPr/>
          <a:lstStyle/>
          <a:p>
            <a:r>
              <a:rPr lang="zh-CN" altLang="en-US" sz="3200" b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一、相持阶段的中共敌后战场抗战：</a:t>
            </a:r>
          </a:p>
        </p:txBody>
      </p:sp>
      <p:sp>
        <p:nvSpPr>
          <p:cNvPr id="46082" name="内容占位符 2"/>
          <p:cNvSpPr>
            <a:spLocks noGrp="1"/>
          </p:cNvSpPr>
          <p:nvPr>
            <p:ph idx="1"/>
          </p:nvPr>
        </p:nvSpPr>
        <p:spPr>
          <a:xfrm>
            <a:off x="0" y="1608138"/>
            <a:ext cx="11912600" cy="5721350"/>
          </a:xfrm>
        </p:spPr>
        <p:txBody>
          <a:bodyPr/>
          <a:lstStyle/>
          <a:p>
            <a:pPr marL="0" indent="0">
              <a:lnSpc>
                <a:spcPct val="125000"/>
              </a:lnSpc>
              <a:buFont typeface="Arial" charset="0"/>
              <a:buNone/>
            </a:pP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政治上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：在根据地政权中实行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“三三制”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原则。</a:t>
            </a:r>
            <a:endParaRPr lang="en-US" altLang="zh-CN" b="1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5000"/>
              </a:lnSpc>
              <a:buFont typeface="Arial" charset="0"/>
              <a:buNone/>
            </a:pPr>
            <a:endParaRPr lang="en-US" altLang="zh-CN" b="1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5000"/>
              </a:lnSpc>
              <a:buFont typeface="Arial" charset="0"/>
              <a:buNone/>
            </a:pP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经济上：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根据地实行地主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减租减息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，农民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交租交息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的土地政策。</a:t>
            </a:r>
            <a:endParaRPr lang="en-US" altLang="zh-CN" b="1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5000"/>
              </a:lnSpc>
              <a:buFont typeface="Arial" charset="0"/>
              <a:buNone/>
            </a:pPr>
            <a:endParaRPr lang="zh-CN" altLang="en-US" b="1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5000"/>
              </a:lnSpc>
              <a:buFont typeface="Arial" charset="0"/>
              <a:buNone/>
            </a:pP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根据地开展了轰轰烈烈的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大生产运动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b="1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5000"/>
              </a:lnSpc>
              <a:buFont typeface="Arial" charset="0"/>
              <a:buNone/>
            </a:pPr>
            <a:endParaRPr lang="en-US" altLang="zh-CN" b="1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5000"/>
              </a:lnSpc>
              <a:buFont typeface="Arial" charset="0"/>
              <a:buNone/>
            </a:pP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思想上：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开展“整风运动”纠正左倾和右倾的错误</a:t>
            </a:r>
          </a:p>
          <a:p>
            <a:pPr marL="0" indent="0">
              <a:buFont typeface="Arial" charset="0"/>
              <a:buNone/>
            </a:pP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5565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文本框 5"/>
          <p:cNvSpPr txBox="1">
            <a:spLocks noChangeArrowheads="1"/>
          </p:cNvSpPr>
          <p:nvPr/>
        </p:nvSpPr>
        <p:spPr bwMode="auto">
          <a:xfrm>
            <a:off x="4770438" y="133350"/>
            <a:ext cx="64547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探究历史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90688" y="2181225"/>
            <a:ext cx="95345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1000"/>
              </a:spcBef>
            </a:pPr>
            <a:r>
              <a:rPr lang="zh-CN" altLang="en-US" sz="28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（加强了各阶层人民的团结，巩固了抗日民族统一战线。）</a:t>
            </a:r>
            <a:endParaRPr lang="en-US" altLang="zh-CN" sz="28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90513" y="3548063"/>
            <a:ext cx="11912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1000"/>
              </a:spcBef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（提高了农民抗日和生产的积极性；同时也有利于联合地主阶级一致抗日）</a:t>
            </a:r>
            <a:endParaRPr lang="en-US" altLang="zh-CN" sz="28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0513" y="4881563"/>
            <a:ext cx="11912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1000"/>
              </a:spcBef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8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使根据地渡过经济困难．为抗日战争的胜利奠定了物质基础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8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4638" y="3429000"/>
            <a:ext cx="4729162" cy="460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等线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75565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文本框 7"/>
          <p:cNvSpPr txBox="1">
            <a:spLocks noChangeArrowheads="1"/>
          </p:cNvSpPr>
          <p:nvPr/>
        </p:nvSpPr>
        <p:spPr bwMode="auto">
          <a:xfrm>
            <a:off x="4675188" y="104775"/>
            <a:ext cx="2601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随堂演练</a:t>
            </a:r>
          </a:p>
        </p:txBody>
      </p:sp>
      <p:sp>
        <p:nvSpPr>
          <p:cNvPr id="10" name="Rectangle 2">
            <a:extLst>
              <a:ext uri="{FF2B5EF4-FFF2-40B4-BE49-F238E27FC236}"/>
            </a:extLst>
          </p:cNvPr>
          <p:cNvSpPr txBox="1"/>
          <p:nvPr/>
        </p:nvSpPr>
        <p:spPr>
          <a:xfrm>
            <a:off x="274638" y="769938"/>
            <a:ext cx="11404600" cy="32766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9.(2018·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全国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Ⅱ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卷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美国记者曾生动地记述抗日根据地：“如果你遇见这样的农民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他的整个一生都被人欺凌、被人鞭笞、被人辱骂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你真正把他作为一个人来对待，征求他的意见，让他投票选举地方政府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让他自己决定是否减租减息。如果你做到了这一切，那么，这个农民就会变成一个具有奋斗目标的人。”这一记述表明，抗日根据地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　　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)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．农民的抗日热情得到激发                    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．国民革命的任务得以实现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．废除了封建土地制度                           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．排除了国民党的影响</a:t>
            </a:r>
          </a:p>
        </p:txBody>
      </p:sp>
      <p:sp>
        <p:nvSpPr>
          <p:cNvPr id="11" name="Rectangle 2">
            <a:extLst>
              <a:ext uri="{FF2B5EF4-FFF2-40B4-BE49-F238E27FC236}"/>
            </a:extLst>
          </p:cNvPr>
          <p:cNvSpPr txBox="1"/>
          <p:nvPr/>
        </p:nvSpPr>
        <p:spPr>
          <a:xfrm>
            <a:off x="274638" y="4059238"/>
            <a:ext cx="11404600" cy="2798762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10.(2017·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全国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Ⅰ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卷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陕甘宁边区政府在一份文件中讲到：“政府的各种政策，应当根据各阶级的共同利害出发，凡是只对一阶级有利，对另一阶级有害的便不能作为政策决定的根据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现在则工人、农民、地主、资本家，都是平等的有权利。”这一精神的贯彻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　　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)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．推动了土地革命的顺利开展          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．适应了民族战争新形势的需要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．巩固了国民革命的社会基础          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  <a:cs typeface="+mn-cs"/>
                <a:sym typeface="+mn-ea"/>
              </a:rPr>
              <a:t>．壮大了反抗国民党政府的力量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294438" y="6294438"/>
            <a:ext cx="5089525" cy="53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549275" y="785813"/>
            <a:ext cx="11304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二、抗日战争和世界反法西斯战争的关系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48130" name="Text Box 39"/>
          <p:cNvSpPr txBox="1">
            <a:spLocks noChangeArrowheads="1"/>
          </p:cNvSpPr>
          <p:nvPr/>
        </p:nvSpPr>
        <p:spPr bwMode="auto">
          <a:xfrm>
            <a:off x="39688" y="1377950"/>
            <a:ext cx="9879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材料  关于第二次世界大战起点的各种观点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0" y="75565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文本框 8"/>
          <p:cNvSpPr txBox="1">
            <a:spLocks noChangeArrowheads="1"/>
          </p:cNvSpPr>
          <p:nvPr/>
        </p:nvSpPr>
        <p:spPr bwMode="auto">
          <a:xfrm>
            <a:off x="4770438" y="133350"/>
            <a:ext cx="64547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探究历史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6700" y="5492750"/>
            <a:ext cx="11925300" cy="1385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1"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）关于第二次世界大战起点存在多种观点，分析其原因。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1"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）从材料中选择你赞成的一种观点并说明理由（也可提出你自己的观点并加以说明）。</a:t>
            </a:r>
          </a:p>
        </p:txBody>
      </p:sp>
      <p:graphicFrame>
        <p:nvGraphicFramePr>
          <p:cNvPr id="2" name="表格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319213" y="1901825"/>
          <a:ext cx="9553575" cy="3925888"/>
        </p:xfrm>
        <a:graphic>
          <a:graphicData uri="http://schemas.openxmlformats.org/drawingml/2006/table">
            <a:tbl>
              <a:tblPr firstRow="1" firstCol="1" bandRow="1"/>
              <a:tblGrid>
                <a:gridCol w="4777410">
                  <a:extLst>
                    <a:ext uri="{9D8B030D-6E8A-4147-A177-3AD203B41FA5}"/>
                  </a:extLst>
                </a:gridCol>
                <a:gridCol w="4777410">
                  <a:extLst>
                    <a:ext uri="{9D8B030D-6E8A-4147-A177-3AD203B41FA5}"/>
                  </a:extLst>
                </a:gridCol>
              </a:tblGrid>
              <a:tr h="445467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起点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主要的主张者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5467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1931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年九一八事变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部分中国学者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5467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1937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年七七事变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部分中国学者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5467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1939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年德国进攻波兰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部分欧洲学者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5467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1940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年德国进西欧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部分欧洲学者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5467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1941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月德国进攻苏联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部分前苏联和俄罗斯学者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34900"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1941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sz="24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月日本偷袭珍珠港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+mn-ea"/>
                          <a:ea typeface="+mn-ea"/>
                        </a:rPr>
                        <a:t>部分欧美学者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/>
            </a:extLst>
          </p:cNvPr>
          <p:cNvCxnSpPr/>
          <p:nvPr/>
        </p:nvCxnSpPr>
        <p:spPr>
          <a:xfrm>
            <a:off x="0" y="75565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4" name="文本框 2"/>
          <p:cNvSpPr txBox="1">
            <a:spLocks noChangeArrowheads="1"/>
          </p:cNvSpPr>
          <p:nvPr/>
        </p:nvSpPr>
        <p:spPr bwMode="auto">
          <a:xfrm>
            <a:off x="4770438" y="133350"/>
            <a:ext cx="64547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探究历史</a:t>
            </a:r>
          </a:p>
        </p:txBody>
      </p:sp>
      <p:sp>
        <p:nvSpPr>
          <p:cNvPr id="5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65100" y="965200"/>
            <a:ext cx="11861800" cy="307816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1"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）二战由于涉及的范围大，涉及的国家主体多，过程曲折复杂，导致认定二战分期的难度大；</a:t>
            </a:r>
            <a:endParaRPr kumimoji="1" lang="en-US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二战由局部扩大至世界范围，各个国家和地区在战争中所起的作用和地位较难认定；</a:t>
            </a:r>
            <a:endParaRPr kumimoji="1" lang="en-US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由于研究者的立场、角度、方法、情感和占有史料、判断标准的不同，都可能对各国在二战中的作用和地位认识不同。</a:t>
            </a:r>
            <a:endParaRPr kumimoji="1" lang="en-US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700" b="1" dirty="0">
              <a:solidFill>
                <a:prstClr val="black"/>
              </a:solidFill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8438" y="2212975"/>
            <a:ext cx="685800" cy="32464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</a:ln>
          <a:extLst>
            <a:ext uri="{909E8E84-426E-40DD-AFC4-6F175D3DCCD1}"/>
          </a:extLst>
        </p:spPr>
        <p:txBody>
          <a:bodyPr lIns="90170" tIns="46990" rIns="90170" bIns="46990"/>
          <a:lstStyle/>
          <a:p>
            <a:pPr algn="ctr" eaLnBrk="0" fontAlgn="auto" hangingPunct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华文新魏" pitchFamily="2" charset="-122"/>
                <a:cs typeface="+mn-cs"/>
              </a:rPr>
              <a:t>日本侵略</a:t>
            </a:r>
          </a:p>
        </p:txBody>
      </p:sp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884238" y="3694113"/>
            <a:ext cx="457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9538" y="2236788"/>
            <a:ext cx="685800" cy="32004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</a:ln>
          <a:extLst>
            <a:ext uri="{909E8E84-426E-40DD-AFC4-6F175D3DCCD1}"/>
          </a:extLst>
        </p:spPr>
        <p:txBody>
          <a:bodyPr lIns="90170" tIns="46990" rIns="90170" bIns="46990"/>
          <a:lstStyle/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华文新魏" pitchFamily="2" charset="-122"/>
                <a:cs typeface="+mn-cs"/>
              </a:rPr>
              <a:t>全民族抗战</a:t>
            </a:r>
          </a:p>
        </p:txBody>
      </p:sp>
      <p:grpSp>
        <p:nvGrpSpPr>
          <p:cNvPr id="50180" name="组合 57"/>
          <p:cNvGrpSpPr>
            <a:grpSpLocks/>
          </p:cNvGrpSpPr>
          <p:nvPr/>
        </p:nvGrpSpPr>
        <p:grpSpPr bwMode="auto">
          <a:xfrm>
            <a:off x="2522538" y="1423988"/>
            <a:ext cx="238125" cy="4891087"/>
            <a:chOff x="2522380" y="1424380"/>
            <a:chExt cx="238435" cy="4891112"/>
          </a:xfrm>
        </p:grpSpPr>
        <p:sp>
          <p:nvSpPr>
            <p:cNvPr id="50230" name="Line 14"/>
            <p:cNvSpPr>
              <a:spLocks noChangeShapeType="1"/>
            </p:cNvSpPr>
            <p:nvPr/>
          </p:nvSpPr>
          <p:spPr bwMode="auto">
            <a:xfrm>
              <a:off x="2522380" y="1424380"/>
              <a:ext cx="0" cy="4890039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1" name="Line 15"/>
            <p:cNvSpPr>
              <a:spLocks noChangeShapeType="1"/>
            </p:cNvSpPr>
            <p:nvPr/>
          </p:nvSpPr>
          <p:spPr bwMode="auto">
            <a:xfrm>
              <a:off x="2550537" y="1425453"/>
              <a:ext cx="21027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2" name="Line 16"/>
            <p:cNvSpPr>
              <a:spLocks noChangeShapeType="1"/>
            </p:cNvSpPr>
            <p:nvPr/>
          </p:nvSpPr>
          <p:spPr bwMode="auto">
            <a:xfrm>
              <a:off x="2550537" y="2734597"/>
              <a:ext cx="21027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3" name="Line 17"/>
            <p:cNvSpPr>
              <a:spLocks noChangeShapeType="1"/>
            </p:cNvSpPr>
            <p:nvPr/>
          </p:nvSpPr>
          <p:spPr bwMode="auto">
            <a:xfrm>
              <a:off x="2550537" y="6315492"/>
              <a:ext cx="21027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68613" y="1109663"/>
            <a:ext cx="19700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一</a:t>
            </a:r>
            <a:r>
              <a:rPr kumimoji="1" lang="zh-CN" altLang="en-US" sz="2800" b="1">
                <a:latin typeface="华文中宋"/>
                <a:ea typeface="华文中宋"/>
                <a:cs typeface="华文中宋"/>
              </a:rPr>
              <a:t>条战线：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49775" y="1130300"/>
            <a:ext cx="372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抗日民族统一战线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03538" y="2366963"/>
            <a:ext cx="1981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两</a:t>
            </a:r>
            <a:r>
              <a:rPr kumimoji="1" lang="zh-CN" altLang="en-US" sz="2800" b="1">
                <a:latin typeface="华文中宋"/>
                <a:ea typeface="华文中宋"/>
                <a:cs typeface="华文中宋"/>
              </a:rPr>
              <a:t>个战场：</a:t>
            </a:r>
          </a:p>
        </p:txBody>
      </p:sp>
      <p:sp>
        <p:nvSpPr>
          <p:cNvPr id="50184" name="Line 4"/>
          <p:cNvSpPr>
            <a:spLocks noChangeShapeType="1"/>
          </p:cNvSpPr>
          <p:nvPr/>
        </p:nvSpPr>
        <p:spPr bwMode="auto">
          <a:xfrm>
            <a:off x="2065338" y="3705225"/>
            <a:ext cx="457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4822825" y="1971675"/>
            <a:ext cx="234950" cy="1755775"/>
            <a:chOff x="0" y="0"/>
            <a:chExt cx="181" cy="2540"/>
          </a:xfrm>
        </p:grpSpPr>
        <p:sp>
          <p:nvSpPr>
            <p:cNvPr id="50227" name="Line 14"/>
            <p:cNvSpPr>
              <a:spLocks noChangeShapeType="1"/>
            </p:cNvSpPr>
            <p:nvPr/>
          </p:nvSpPr>
          <p:spPr bwMode="auto">
            <a:xfrm>
              <a:off x="0" y="0"/>
              <a:ext cx="0" cy="25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8" name="Line 15"/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Line 17"/>
            <p:cNvSpPr>
              <a:spLocks noChangeShapeType="1"/>
            </p:cNvSpPr>
            <p:nvPr/>
          </p:nvSpPr>
          <p:spPr bwMode="auto">
            <a:xfrm>
              <a:off x="0" y="254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011738" y="1733550"/>
            <a:ext cx="2632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国民党：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正面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战场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148263" y="3382963"/>
            <a:ext cx="304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中  共：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敌后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战场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9" name="文本框 24"/>
          <p:cNvSpPr txBox="1">
            <a:spLocks noChangeArrowheads="1"/>
          </p:cNvSpPr>
          <p:nvPr/>
        </p:nvSpPr>
        <p:spPr bwMode="auto">
          <a:xfrm>
            <a:off x="4392613" y="155575"/>
            <a:ext cx="645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本课小结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903538" y="4316413"/>
            <a:ext cx="1971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两</a:t>
            </a:r>
            <a:r>
              <a:rPr kumimoji="1" lang="zh-CN" altLang="en-US" sz="2800" b="1">
                <a:latin typeface="华文中宋"/>
                <a:ea typeface="华文中宋"/>
                <a:cs typeface="华文中宋"/>
              </a:rPr>
              <a:t>条路线：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981575" y="4745038"/>
            <a:ext cx="346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中  共</a:t>
            </a:r>
            <a:r>
              <a:rPr kumimoji="1" lang="en-US" altLang="zh-CN" sz="2400" b="1" u="sng">
                <a:latin typeface="Times New Roman" pitchFamily="18" charset="0"/>
                <a:ea typeface="华文中宋"/>
                <a:cs typeface="华文中宋"/>
              </a:rPr>
              <a:t>——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全面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抗战路线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903788" y="4214813"/>
            <a:ext cx="3570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国民党</a:t>
            </a:r>
            <a:r>
              <a:rPr kumimoji="1" lang="en-US" altLang="zh-CN" sz="2400" b="1" u="sng">
                <a:latin typeface="Times New Roman" pitchFamily="18" charset="0"/>
                <a:ea typeface="华文中宋"/>
                <a:cs typeface="华文中宋"/>
              </a:rPr>
              <a:t>——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片面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抗战路线</a:t>
            </a: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741863" y="4316413"/>
            <a:ext cx="96837" cy="738187"/>
            <a:chOff x="0" y="0"/>
            <a:chExt cx="181" cy="2540"/>
          </a:xfrm>
        </p:grpSpPr>
        <p:sp>
          <p:nvSpPr>
            <p:cNvPr id="50224" name="Line 14"/>
            <p:cNvSpPr>
              <a:spLocks noChangeShapeType="1"/>
            </p:cNvSpPr>
            <p:nvPr/>
          </p:nvSpPr>
          <p:spPr bwMode="auto">
            <a:xfrm>
              <a:off x="0" y="0"/>
              <a:ext cx="0" cy="25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5" name="Line 15"/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6" name="Line 17"/>
            <p:cNvSpPr>
              <a:spLocks noChangeShapeType="1"/>
            </p:cNvSpPr>
            <p:nvPr/>
          </p:nvSpPr>
          <p:spPr bwMode="auto">
            <a:xfrm>
              <a:off x="0" y="254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863850" y="6102350"/>
            <a:ext cx="19716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三</a:t>
            </a:r>
            <a:r>
              <a:rPr kumimoji="1" lang="zh-CN" altLang="en-US" sz="2800" b="1">
                <a:latin typeface="华文中宋"/>
                <a:ea typeface="华文中宋"/>
                <a:cs typeface="华文中宋"/>
              </a:rPr>
              <a:t>个阶段：</a:t>
            </a:r>
          </a:p>
        </p:txBody>
      </p:sp>
      <p:grpSp>
        <p:nvGrpSpPr>
          <p:cNvPr id="35" name="Group 13"/>
          <p:cNvGrpSpPr>
            <a:grpSpLocks/>
          </p:cNvGrpSpPr>
          <p:nvPr/>
        </p:nvGrpSpPr>
        <p:grpSpPr bwMode="auto">
          <a:xfrm>
            <a:off x="4822825" y="5805488"/>
            <a:ext cx="244475" cy="1019175"/>
            <a:chOff x="0" y="0"/>
            <a:chExt cx="181" cy="2540"/>
          </a:xfrm>
        </p:grpSpPr>
        <p:sp>
          <p:nvSpPr>
            <p:cNvPr id="50221" name="Line 14"/>
            <p:cNvSpPr>
              <a:spLocks noChangeShapeType="1"/>
            </p:cNvSpPr>
            <p:nvPr/>
          </p:nvSpPr>
          <p:spPr bwMode="auto">
            <a:xfrm>
              <a:off x="0" y="0"/>
              <a:ext cx="0" cy="25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2" name="Line 15"/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3" name="Line 17"/>
            <p:cNvSpPr>
              <a:spLocks noChangeShapeType="1"/>
            </p:cNvSpPr>
            <p:nvPr/>
          </p:nvSpPr>
          <p:spPr bwMode="auto">
            <a:xfrm>
              <a:off x="0" y="254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124450" y="5487988"/>
            <a:ext cx="203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战略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防御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阶段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124450" y="5938838"/>
            <a:ext cx="203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战略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相持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阶段</a:t>
            </a:r>
            <a:endParaRPr kumimoji="1" lang="zh-CN" altLang="en-US" sz="2800" b="1" u="sng">
              <a:latin typeface="华文中宋"/>
              <a:ea typeface="华文中宋"/>
              <a:cs typeface="华文中宋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124450" y="641350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战略</a:t>
            </a:r>
            <a:r>
              <a:rPr kumimoji="1" lang="zh-CN" altLang="en-US" sz="2400" b="1" u="sng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反攻</a:t>
            </a:r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阶段</a:t>
            </a:r>
          </a:p>
        </p:txBody>
      </p: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7632700" y="1139825"/>
            <a:ext cx="304800" cy="1524000"/>
            <a:chOff x="0" y="0"/>
            <a:chExt cx="181" cy="2540"/>
          </a:xfrm>
        </p:grpSpPr>
        <p:sp>
          <p:nvSpPr>
            <p:cNvPr id="50218" name="Line 14"/>
            <p:cNvSpPr>
              <a:spLocks noChangeShapeType="1"/>
            </p:cNvSpPr>
            <p:nvPr/>
          </p:nvSpPr>
          <p:spPr bwMode="auto">
            <a:xfrm>
              <a:off x="0" y="0"/>
              <a:ext cx="0" cy="25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9" name="Line 15"/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0" name="Line 17"/>
            <p:cNvSpPr>
              <a:spLocks noChangeShapeType="1"/>
            </p:cNvSpPr>
            <p:nvPr/>
          </p:nvSpPr>
          <p:spPr bwMode="auto">
            <a:xfrm>
              <a:off x="0" y="254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988300" y="9620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淞沪会战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7988300" y="139065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太原会战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7999413" y="1852613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徐州会战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8031163" y="2332038"/>
            <a:ext cx="1416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武汉会战</a:t>
            </a:r>
          </a:p>
        </p:txBody>
      </p:sp>
      <p:grpSp>
        <p:nvGrpSpPr>
          <p:cNvPr id="50" name="Group 13"/>
          <p:cNvGrpSpPr>
            <a:grpSpLocks/>
          </p:cNvGrpSpPr>
          <p:nvPr/>
        </p:nvGrpSpPr>
        <p:grpSpPr bwMode="auto">
          <a:xfrm>
            <a:off x="7691438" y="3022600"/>
            <a:ext cx="279400" cy="1122363"/>
            <a:chOff x="0" y="0"/>
            <a:chExt cx="181" cy="2540"/>
          </a:xfrm>
        </p:grpSpPr>
        <p:sp>
          <p:nvSpPr>
            <p:cNvPr id="50215" name="Line 14"/>
            <p:cNvSpPr>
              <a:spLocks noChangeShapeType="1"/>
            </p:cNvSpPr>
            <p:nvPr/>
          </p:nvSpPr>
          <p:spPr bwMode="auto">
            <a:xfrm>
              <a:off x="0" y="0"/>
              <a:ext cx="0" cy="25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6" name="Line 15"/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7" name="Line 17"/>
            <p:cNvSpPr>
              <a:spLocks noChangeShapeType="1"/>
            </p:cNvSpPr>
            <p:nvPr/>
          </p:nvSpPr>
          <p:spPr bwMode="auto">
            <a:xfrm>
              <a:off x="0" y="254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8032750" y="2841625"/>
            <a:ext cx="2338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敌后抗日根据地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8032750" y="379095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百团大战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8032750" y="33099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u="sng">
                <a:latin typeface="华文中宋"/>
                <a:ea typeface="华文中宋"/>
                <a:cs typeface="华文中宋"/>
              </a:rPr>
              <a:t>游击战</a:t>
            </a:r>
          </a:p>
        </p:txBody>
      </p:sp>
      <p:sp>
        <p:nvSpPr>
          <p:cNvPr id="50208" name="Line 16"/>
          <p:cNvSpPr>
            <a:spLocks noChangeShapeType="1"/>
          </p:cNvSpPr>
          <p:nvPr/>
        </p:nvSpPr>
        <p:spPr bwMode="auto">
          <a:xfrm flipV="1">
            <a:off x="2522538" y="4621213"/>
            <a:ext cx="354012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 flipH="1">
            <a:off x="10694988" y="1190625"/>
            <a:ext cx="709612" cy="5432425"/>
            <a:chOff x="0" y="0"/>
            <a:chExt cx="363" cy="2540"/>
          </a:xfrm>
        </p:grpSpPr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>
              <a:off x="182" y="0"/>
              <a:ext cx="0" cy="25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>
              <a:off x="182" y="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3" name="Line 22"/>
            <p:cNvSpPr>
              <a:spLocks noChangeShapeType="1"/>
            </p:cNvSpPr>
            <p:nvPr/>
          </p:nvSpPr>
          <p:spPr bwMode="auto">
            <a:xfrm>
              <a:off x="182" y="2540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4" name="Line 23"/>
            <p:cNvSpPr>
              <a:spLocks noChangeShapeType="1"/>
            </p:cNvSpPr>
            <p:nvPr/>
          </p:nvSpPr>
          <p:spPr bwMode="auto">
            <a:xfrm>
              <a:off x="0" y="861"/>
              <a:ext cx="181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11493500" y="1905000"/>
            <a:ext cx="612775" cy="32829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</a:ln>
          <a:extLst>
            <a:ext uri="{909E8E84-426E-40DD-AFC4-6F175D3DCCD1}"/>
          </a:extLst>
        </p:spPr>
        <p:txBody>
          <a:bodyPr lIns="90170" tIns="46990" rIns="90170" bIns="46990"/>
          <a:lstStyle/>
          <a:p>
            <a:pPr algn="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华文新魏" pitchFamily="2" charset="-122"/>
                <a:cs typeface="+mn-cs"/>
              </a:rPr>
              <a:t>抗日战争的胜利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 autoUpdateAnimBg="0"/>
      <p:bldP spid="14" grpId="0" bldLvl="0" animBg="1" autoUpdateAnimBg="0"/>
      <p:bldP spid="15" grpId="0" bldLvl="0" animBg="1" autoUpdateAnimBg="0"/>
      <p:bldP spid="22" grpId="0" bldLvl="0" animBg="1" autoUpdateAnimBg="0"/>
      <p:bldP spid="23" grpId="0" bldLvl="0" animBg="1" autoUpdateAnimBg="0"/>
      <p:bldP spid="26" grpId="0" bldLvl="0" animBg="1" autoUpdateAnimBg="0"/>
      <p:bldP spid="27" grpId="0" bldLvl="0" animBg="1" autoUpdateAnimBg="0"/>
      <p:bldP spid="28" grpId="0" bldLvl="0" animBg="1" autoUpdateAnimBg="0"/>
      <p:bldP spid="34" grpId="0" bldLvl="0" animBg="1" autoUpdateAnimBg="0"/>
      <p:bldP spid="39" grpId="0" bldLvl="0" animBg="1" autoUpdateAnimBg="0"/>
      <p:bldP spid="40" grpId="0" bldLvl="0" animBg="1" autoUpdateAnimBg="0"/>
      <p:bldP spid="41" grpId="0" bldLvl="0" animBg="1" autoUpdateAnimBg="0"/>
      <p:bldP spid="46" grpId="0" bldLvl="0" animBg="1" autoUpdateAnimBg="0"/>
      <p:bldP spid="47" grpId="0" bldLvl="0" animBg="1" autoUpdateAnimBg="0"/>
      <p:bldP spid="48" grpId="0" bldLvl="0" animBg="1" autoUpdateAnimBg="0"/>
      <p:bldP spid="49" grpId="0" bldLvl="0" animBg="1" autoUpdateAnimBg="0"/>
      <p:bldP spid="54" grpId="0" bldLvl="0" animBg="1" autoUpdateAnimBg="0"/>
      <p:bldP spid="55" grpId="0" bldLvl="0" animBg="1" autoUpdateAnimBg="0"/>
      <p:bldP spid="56" grpId="0" bldLvl="0" animBg="1" autoUpdateAnimBg="0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2"/>
          <p:cNvSpPr txBox="1">
            <a:spLocks noChangeArrowheads="1"/>
          </p:cNvSpPr>
          <p:nvPr/>
        </p:nvSpPr>
        <p:spPr bwMode="auto">
          <a:xfrm>
            <a:off x="4656138" y="117475"/>
            <a:ext cx="4970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感悟历史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4175" y="914400"/>
            <a:ext cx="11336338" cy="4227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lIns="92514" tIns="46257" rIns="92514" bIns="46257">
            <a:spAutoFit/>
          </a:bodyPr>
          <a:lstStyle/>
          <a:p>
            <a:pPr>
              <a:lnSpc>
                <a:spcPts val="2875"/>
              </a:lnSpc>
            </a:pPr>
            <a:r>
              <a:rPr lang="zh-CN" altLang="en-US" sz="2400" b="1">
                <a:latin typeface="等线"/>
                <a:ea typeface="等线"/>
              </a:rPr>
              <a:t>    中国人民抗日战争和世界反法西斯战争，是正义和邪恶、光明和黑暗、进步和反动的大决战。在那场惨烈的战争中，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中国人民抗日战争开始时间最早、持续时间最长</a:t>
            </a:r>
            <a:r>
              <a:rPr lang="zh-CN" altLang="en-US" sz="2400" b="1">
                <a:latin typeface="等线"/>
                <a:ea typeface="等线"/>
              </a:rPr>
              <a:t>。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面对侵略者，中华儿女不屈不挠、浴血奋战</a:t>
            </a:r>
            <a:r>
              <a:rPr lang="en-US" altLang="zh-CN" sz="2400" b="1">
                <a:solidFill>
                  <a:srgbClr val="FF0000"/>
                </a:solidFill>
                <a:latin typeface="等线"/>
                <a:ea typeface="等线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捍卫了人类和平事业</a:t>
            </a:r>
            <a:r>
              <a:rPr lang="en-US" altLang="zh-CN" sz="2400" b="1">
                <a:solidFill>
                  <a:srgbClr val="FF0000"/>
                </a:solidFill>
                <a:latin typeface="等线"/>
                <a:ea typeface="等线"/>
              </a:rPr>
              <a:t>……</a:t>
            </a:r>
            <a:r>
              <a:rPr lang="en-US" altLang="zh-CN" sz="2400" b="1">
                <a:latin typeface="等线"/>
                <a:ea typeface="等线"/>
              </a:rPr>
              <a:t>         </a:t>
            </a:r>
          </a:p>
          <a:p>
            <a:pPr>
              <a:lnSpc>
                <a:spcPts val="2875"/>
              </a:lnSpc>
            </a:pPr>
            <a:r>
              <a:rPr lang="en-US" altLang="zh-CN" sz="2400" b="1">
                <a:latin typeface="等线"/>
                <a:ea typeface="等线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中国人民抗日战争胜利，是近代以来中国抗击外敌入侵的第一次完全胜利</a:t>
            </a:r>
            <a:r>
              <a:rPr lang="zh-CN" altLang="en-US" sz="2400" b="1">
                <a:latin typeface="等线"/>
                <a:ea typeface="等线"/>
              </a:rPr>
              <a:t>。这一伟大胜利，彻底粉碎了日本军国主义殖民奴役中国的图谋，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洗刷了近代以来中国抗击外来侵略屡战屡败的民族耻辱。</a:t>
            </a:r>
            <a:r>
              <a:rPr lang="zh-CN" altLang="en-US" sz="2400" b="1">
                <a:latin typeface="等线"/>
                <a:ea typeface="等线"/>
              </a:rPr>
              <a:t>这一伟大胜利，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重新确立了中国在世界上的大国地位，使中国人民赢得了世界爱好和平人民的尊敬</a:t>
            </a:r>
            <a:r>
              <a:rPr lang="en-US" altLang="zh-CN" sz="2400" b="1">
                <a:solidFill>
                  <a:srgbClr val="FF0000"/>
                </a:solidFill>
                <a:latin typeface="等线"/>
                <a:ea typeface="等线"/>
              </a:rPr>
              <a:t>……</a:t>
            </a:r>
            <a:endParaRPr lang="en-US" altLang="zh-CN" sz="2400" b="1">
              <a:solidFill>
                <a:srgbClr val="000000"/>
              </a:solidFill>
              <a:latin typeface="等线"/>
              <a:ea typeface="等线"/>
            </a:endParaRPr>
          </a:p>
          <a:p>
            <a:pPr>
              <a:lnSpc>
                <a:spcPts val="2875"/>
              </a:lnSpc>
            </a:pPr>
            <a:r>
              <a:rPr lang="en-US" altLang="zh-CN" sz="2400" b="1">
                <a:solidFill>
                  <a:srgbClr val="000000"/>
                </a:solidFill>
                <a:latin typeface="等线"/>
                <a:ea typeface="等线"/>
                <a:sym typeface="+mn-ea"/>
              </a:rPr>
              <a:t>    </a:t>
            </a:r>
            <a:r>
              <a:rPr lang="zh-CN" altLang="en-US" sz="2400" b="1">
                <a:solidFill>
                  <a:srgbClr val="000000"/>
                </a:solidFill>
                <a:latin typeface="等线"/>
                <a:ea typeface="等线"/>
                <a:sym typeface="+mn-ea"/>
              </a:rPr>
              <a:t>在那场战争中，中国人民以巨大民族牺牲支撑起了世界反法西斯战争的东方主战场，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  <a:sym typeface="+mn-ea"/>
              </a:rPr>
              <a:t>为世界反法西斯战争胜利作出了重大贡献</a:t>
            </a:r>
            <a:r>
              <a:rPr lang="en-US" altLang="zh-CN" sz="2400" b="1">
                <a:solidFill>
                  <a:srgbClr val="FF0000"/>
                </a:solidFill>
                <a:latin typeface="等线"/>
                <a:ea typeface="等线"/>
                <a:sym typeface="+mn-ea"/>
              </a:rPr>
              <a:t>……</a:t>
            </a:r>
            <a:endParaRPr lang="zh-CN" altLang="en-US" sz="2400" b="1">
              <a:solidFill>
                <a:srgbClr val="000000"/>
              </a:solidFill>
              <a:latin typeface="等线"/>
              <a:ea typeface="等线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000000"/>
                </a:solidFill>
                <a:latin typeface="等线"/>
                <a:ea typeface="等线"/>
                <a:sym typeface="+mn-ea"/>
              </a:rPr>
              <a:t>                                         ——</a:t>
            </a:r>
            <a:r>
              <a:rPr lang="zh-CN" altLang="en-US" sz="2400" b="1">
                <a:solidFill>
                  <a:srgbClr val="000000"/>
                </a:solidFill>
                <a:latin typeface="等线"/>
                <a:ea typeface="等线"/>
                <a:sym typeface="+mn-ea"/>
              </a:rPr>
              <a:t>摘自习近平主席在抗战胜利</a:t>
            </a:r>
            <a:r>
              <a:rPr lang="en-US" altLang="zh-CN" sz="2400" b="1">
                <a:solidFill>
                  <a:srgbClr val="000000"/>
                </a:solidFill>
                <a:latin typeface="等线"/>
                <a:ea typeface="等线"/>
                <a:sym typeface="+mn-ea"/>
              </a:rPr>
              <a:t>70</a:t>
            </a:r>
            <a:r>
              <a:rPr lang="zh-CN" altLang="en-US" sz="2400" b="1">
                <a:solidFill>
                  <a:srgbClr val="000000"/>
                </a:solidFill>
                <a:latin typeface="等线"/>
                <a:ea typeface="等线"/>
                <a:sym typeface="+mn-ea"/>
              </a:rPr>
              <a:t>周年纪念大会上的讲话</a:t>
            </a:r>
            <a:endParaRPr lang="zh-CN" altLang="en-US" sz="2400" b="1">
              <a:latin typeface="等线"/>
              <a:ea typeface="等线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/>
            </a:extLst>
          </p:cNvPr>
          <p:cNvCxnSpPr/>
          <p:nvPr/>
        </p:nvCxnSpPr>
        <p:spPr>
          <a:xfrm>
            <a:off x="-11113" y="927100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4899025" y="344488"/>
            <a:ext cx="645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graphicFrame>
        <p:nvGraphicFramePr>
          <p:cNvPr id="15" name="表格 1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50900" y="2147888"/>
          <a:ext cx="10479088" cy="374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476">
                  <a:extLst>
                    <a:ext uri="{9D8B030D-6E8A-4147-A177-3AD203B41FA5}"/>
                  </a:extLst>
                </a:gridCol>
                <a:gridCol w="4197671">
                  <a:extLst>
                    <a:ext uri="{9D8B030D-6E8A-4147-A177-3AD203B41FA5}"/>
                  </a:extLst>
                </a:gridCol>
                <a:gridCol w="5006010">
                  <a:extLst>
                    <a:ext uri="{9D8B030D-6E8A-4147-A177-3AD203B41FA5}"/>
                  </a:extLst>
                </a:gridCol>
              </a:tblGrid>
              <a:tr h="730832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时间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事件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影响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30832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+mn-ea"/>
                          <a:ea typeface="+mn-ea"/>
                        </a:rPr>
                        <a:t>1931</a:t>
                      </a: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                         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30832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+mn-ea"/>
                          <a:ea typeface="+mn-ea"/>
                        </a:rPr>
                        <a:t>1932</a:t>
                      </a: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                         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30832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+mn-ea"/>
                          <a:ea typeface="+mn-ea"/>
                        </a:rPr>
                        <a:t>1935</a:t>
                      </a: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                         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                  </a:t>
                      </a: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成为中国社会主要矛盾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30832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+mn-ea"/>
                          <a:ea typeface="+mn-ea"/>
                        </a:rPr>
                        <a:t>1937</a:t>
                      </a: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            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33" name="文本框 16"/>
          <p:cNvSpPr txBox="1">
            <a:spLocks noChangeArrowheads="1"/>
          </p:cNvSpPr>
          <p:nvPr/>
        </p:nvSpPr>
        <p:spPr bwMode="auto">
          <a:xfrm>
            <a:off x="692150" y="1252538"/>
            <a:ext cx="1026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一</a:t>
            </a:r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日军侵华：从</a:t>
            </a:r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局部侵华</a:t>
            </a: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到全面侵华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16238" y="2967038"/>
            <a:ext cx="184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九一八事变</a:t>
            </a:r>
            <a:endParaRPr lang="zh-CN" altLang="en-US">
              <a:latin typeface="等线"/>
              <a:ea typeface="等线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00400" y="5256213"/>
            <a:ext cx="1497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七七事变</a:t>
            </a:r>
            <a:endParaRPr lang="zh-CN" altLang="en-US">
              <a:latin typeface="等线"/>
              <a:ea typeface="等线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370638" y="4359275"/>
            <a:ext cx="2147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中日民族矛盾</a:t>
            </a:r>
            <a:endParaRPr lang="zh-CN" altLang="en-US">
              <a:latin typeface="等线"/>
              <a:ea typeface="等线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916238" y="3643313"/>
            <a:ext cx="184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一</a:t>
            </a:r>
            <a:r>
              <a:rPr lang="en-US" altLang="zh-CN" sz="2400" b="1">
                <a:solidFill>
                  <a:srgbClr val="FF0000"/>
                </a:solidFill>
                <a:latin typeface="等线"/>
                <a:ea typeface="等线"/>
              </a:rPr>
              <a:t>·</a:t>
            </a:r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二八事变</a:t>
            </a:r>
            <a:endParaRPr lang="zh-CN" altLang="en-US">
              <a:latin typeface="等线"/>
              <a:ea typeface="等线"/>
            </a:endParaRPr>
          </a:p>
        </p:txBody>
      </p:sp>
      <p:sp>
        <p:nvSpPr>
          <p:cNvPr id="10" name="文本框 9">
            <a:extLst>
              <a:ext uri="{FF2B5EF4-FFF2-40B4-BE49-F238E27FC236}"/>
            </a:extLst>
          </p:cNvPr>
          <p:cNvSpPr txBox="1"/>
          <p:nvPr/>
        </p:nvSpPr>
        <p:spPr>
          <a:xfrm>
            <a:off x="3055938" y="4449763"/>
            <a:ext cx="18430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  <a:cs typeface="+mn-cs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华北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pitchFamily="2" charset="-122"/>
                <a:ea typeface="+mn-ea"/>
                <a:cs typeface="+mn-cs"/>
              </a:rPr>
              <a:t>事变</a:t>
            </a:r>
            <a:endParaRPr lang="zh-C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42113" y="5256213"/>
            <a:ext cx="214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等线"/>
                <a:ea typeface="等线"/>
              </a:rPr>
              <a:t>全面抗战开始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8"/>
          <p:cNvSpPr txBox="1">
            <a:spLocks noChangeArrowheads="1"/>
          </p:cNvSpPr>
          <p:nvPr/>
        </p:nvSpPr>
        <p:spPr bwMode="auto">
          <a:xfrm>
            <a:off x="4916488" y="107950"/>
            <a:ext cx="645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-38100" y="688975"/>
            <a:ext cx="12204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文本框 2"/>
          <p:cNvSpPr txBox="1">
            <a:spLocks noChangeArrowheads="1"/>
          </p:cNvSpPr>
          <p:nvPr/>
        </p:nvSpPr>
        <p:spPr bwMode="auto">
          <a:xfrm>
            <a:off x="88900" y="733425"/>
            <a:ext cx="112823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二</a:t>
            </a:r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en-US" sz="3200">
                <a:latin typeface="方正粗黑宋简体" pitchFamily="2" charset="-122"/>
                <a:ea typeface="方正粗黑宋简体" pitchFamily="2" charset="-122"/>
                <a:sym typeface="+mn-ea"/>
              </a:rPr>
              <a:t>日军的滔天罪行</a:t>
            </a:r>
            <a:endParaRPr lang="zh-CN" altLang="en-US" sz="3200">
              <a:latin typeface="方正粗黑宋简体" pitchFamily="2" charset="-122"/>
              <a:ea typeface="方正粗黑宋简体" pitchFamily="2" charset="-122"/>
            </a:endParaRPr>
          </a:p>
        </p:txBody>
      </p:sp>
      <p:graphicFrame>
        <p:nvGraphicFramePr>
          <p:cNvPr id="2" name="表格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8900" y="1250950"/>
          <a:ext cx="11861800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31">
                  <a:extLst>
                    <a:ext uri="{9D8B030D-6E8A-4147-A177-3AD203B41FA5}"/>
                  </a:extLst>
                </a:gridCol>
                <a:gridCol w="10151165">
                  <a:extLst>
                    <a:ext uri="{9D8B030D-6E8A-4147-A177-3AD203B41FA5}"/>
                  </a:extLst>
                </a:gridCol>
              </a:tblGrid>
              <a:tr h="445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罪行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59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ea"/>
                          <a:ea typeface="+mn-ea"/>
                        </a:rPr>
                        <a:t>1937</a:t>
                      </a:r>
                      <a:r>
                        <a:rPr lang="zh-CN" altLang="en-US" sz="2800" b="1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59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ea"/>
                          <a:ea typeface="+mn-ea"/>
                        </a:rPr>
                        <a:t>1941</a:t>
                      </a:r>
                      <a:r>
                        <a:rPr lang="zh-CN" altLang="en-US" sz="2800" b="1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592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813156">
                <a:tc>
                  <a:txBody>
                    <a:bodyPr/>
                    <a:lstStyle/>
                    <a:p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+mn-ea"/>
                          <a:ea typeface="+mn-ea"/>
                        </a:rPr>
                        <a:t>血腥统治殖民统治（政治上：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以华制华</a:t>
                      </a:r>
                      <a:r>
                        <a:rPr lang="zh-CN" altLang="en-US" sz="2800" b="1" dirty="0">
                          <a:latin typeface="+mn-ea"/>
                          <a:ea typeface="+mn-ea"/>
                        </a:rPr>
                        <a:t>；经济上：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以战养战</a:t>
                      </a:r>
                      <a:r>
                        <a:rPr lang="zh-CN" altLang="en-US" sz="2800" b="1" dirty="0">
                          <a:latin typeface="+mn-ea"/>
                          <a:ea typeface="+mn-ea"/>
                        </a:rPr>
                        <a:t>；文化上：推行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奴化教育</a:t>
                      </a:r>
                      <a:r>
                        <a:rPr lang="zh-CN" altLang="en-US" sz="28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88900" y="4295775"/>
            <a:ext cx="11861800" cy="2365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1.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700" b="1" spc="30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(2015</a:t>
            </a:r>
            <a:r>
              <a:rPr lang="zh-CN" altLang="zh-CN" sz="2700" b="1" spc="30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·全国Ⅱ</a:t>
            </a:r>
            <a:r>
              <a:rPr lang="en-US" altLang="zh-CN" sz="2700" b="1" spc="30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)1938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年，</a:t>
            </a:r>
            <a:r>
              <a:rPr lang="zh-CN" altLang="en-US" sz="2700" b="1" spc="30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日本侵略者在北平设立“中国联合准备银行”，发行</a:t>
            </a:r>
            <a:r>
              <a:rPr lang="zh-CN" altLang="en-US" sz="2700" b="1" spc="-15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“联银券”，流通于平、津、鲁、豫等地；同时还发行了大量不具备货币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性质的“军用票”，流通于市场。日本侵略者上述行径的目的是</a:t>
            </a:r>
            <a:r>
              <a:rPr lang="zh-CN" altLang="en-US" sz="2700" b="1" spc="-15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（</a:t>
            </a:r>
            <a:r>
              <a:rPr lang="en-US" altLang="zh-CN" sz="2700" b="1" spc="-15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lang="zh-CN" altLang="en-US" sz="2700" b="1" spc="-15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</a:rPr>
              <a:t>）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A.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扰乱国统区金融秩序    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B.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转嫁战争负担</a:t>
            </a:r>
            <a:endParaRPr lang="en-US" altLang="zh-CN" sz="2700" b="1" dirty="0">
              <a:solidFill>
                <a:prstClr val="black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C.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封锁抗日根据地经济    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D.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+mn-ea"/>
                <a:cs typeface="+mn-cs"/>
                <a:sym typeface="+mn-ea"/>
              </a:rPr>
              <a:t>强化物资管制</a:t>
            </a:r>
            <a:endParaRPr lang="en-US" altLang="zh-CN" sz="2700" b="1" dirty="0">
              <a:solidFill>
                <a:prstClr val="black"/>
              </a:solidFill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73563" y="6111875"/>
            <a:ext cx="2359025" cy="460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等线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883275" y="1727200"/>
            <a:ext cx="2081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2060"/>
                </a:solidFill>
                <a:latin typeface="等线"/>
                <a:ea typeface="等线"/>
              </a:rPr>
              <a:t>南京大屠杀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30875" y="2286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2060"/>
                </a:solidFill>
                <a:latin typeface="等线"/>
                <a:ea typeface="等线"/>
              </a:rPr>
              <a:t>潘家峪惨案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83275" y="2798763"/>
            <a:ext cx="200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002060"/>
                </a:solidFill>
                <a:latin typeface="等线"/>
                <a:ea typeface="等线"/>
              </a:rPr>
              <a:t>731</a:t>
            </a:r>
            <a:r>
              <a:rPr lang="zh-CN" altLang="en-US" sz="2800" b="1">
                <a:solidFill>
                  <a:srgbClr val="002060"/>
                </a:solidFill>
                <a:latin typeface="等线"/>
                <a:ea typeface="等线"/>
              </a:rPr>
              <a:t>部队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-38100" y="688975"/>
            <a:ext cx="12204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211138" y="947738"/>
            <a:ext cx="832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三</a:t>
            </a:r>
            <a:r>
              <a:rPr lang="zh-CN" altLang="zh-CN" sz="3200"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en-US" sz="3200">
                <a:latin typeface="方正粗黑宋简体" pitchFamily="2" charset="-122"/>
                <a:ea typeface="方正粗黑宋简体" pitchFamily="2" charset="-122"/>
              </a:rPr>
              <a:t>全民族抗战</a:t>
            </a:r>
            <a:endParaRPr lang="zh-CN" altLang="zh-CN" sz="320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4579" name="矩形 9"/>
          <p:cNvSpPr>
            <a:spLocks noChangeArrowheads="1"/>
          </p:cNvSpPr>
          <p:nvPr/>
        </p:nvSpPr>
        <p:spPr bwMode="auto">
          <a:xfrm>
            <a:off x="2103438" y="1757363"/>
            <a:ext cx="12668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原因：</a:t>
            </a:r>
          </a:p>
        </p:txBody>
      </p:sp>
      <p:sp>
        <p:nvSpPr>
          <p:cNvPr id="24580" name="文本框 12"/>
          <p:cNvSpPr txBox="1">
            <a:spLocks noChangeArrowheads="1"/>
          </p:cNvSpPr>
          <p:nvPr/>
        </p:nvSpPr>
        <p:spPr bwMode="auto">
          <a:xfrm>
            <a:off x="4557713" y="185738"/>
            <a:ext cx="6456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62300" y="1744663"/>
            <a:ext cx="85804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等线"/>
                <a:sym typeface="+mn-ea"/>
              </a:rPr>
              <a:t>中日民族矛盾成为主要矛盾（根本原因）</a:t>
            </a:r>
            <a:endParaRPr lang="zh-CN" altLang="en-US" sz="2800">
              <a:solidFill>
                <a:srgbClr val="FF0000"/>
              </a:solidFill>
              <a:latin typeface="等线"/>
              <a:ea typeface="等线"/>
            </a:endParaRPr>
          </a:p>
        </p:txBody>
      </p:sp>
      <p:sp>
        <p:nvSpPr>
          <p:cNvPr id="24582" name="文本框 3"/>
          <p:cNvSpPr txBox="1">
            <a:spLocks noChangeArrowheads="1"/>
          </p:cNvSpPr>
          <p:nvPr/>
        </p:nvSpPr>
        <p:spPr bwMode="auto">
          <a:xfrm>
            <a:off x="873125" y="2220913"/>
            <a:ext cx="61436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</a:rPr>
              <a:t>抗日民族统一战线</a:t>
            </a:r>
          </a:p>
        </p:txBody>
      </p:sp>
      <p:sp>
        <p:nvSpPr>
          <p:cNvPr id="24583" name="矩形 9"/>
          <p:cNvSpPr>
            <a:spLocks noChangeArrowheads="1"/>
          </p:cNvSpPr>
          <p:nvPr/>
        </p:nvSpPr>
        <p:spPr bwMode="auto">
          <a:xfrm>
            <a:off x="1931988" y="4913313"/>
            <a:ext cx="1987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建立过程：</a:t>
            </a:r>
          </a:p>
        </p:txBody>
      </p:sp>
      <p:sp>
        <p:nvSpPr>
          <p:cNvPr id="11" name="文本框 10">
            <a:extLst>
              <a:ext uri="{FF2B5EF4-FFF2-40B4-BE49-F238E27FC236}"/>
            </a:extLst>
          </p:cNvPr>
          <p:cNvSpPr txBox="1"/>
          <p:nvPr/>
        </p:nvSpPr>
        <p:spPr>
          <a:xfrm>
            <a:off x="3852863" y="3662363"/>
            <a:ext cx="8045450" cy="113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4160"/>
              </a:lnSpc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936年，西安事变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和平解决，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抗日民族统一战线</a:t>
            </a:r>
            <a:r>
              <a:rPr lang="zh-CN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初步形成。</a:t>
            </a:r>
            <a:endParaRPr lang="zh-CN" alt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/>
            </a:extLst>
          </p:cNvPr>
          <p:cNvSpPr txBox="1"/>
          <p:nvPr/>
        </p:nvSpPr>
        <p:spPr>
          <a:xfrm>
            <a:off x="3768725" y="5045075"/>
            <a:ext cx="8423275" cy="113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416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1937年9月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，国民党公布国共合作宣言，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抗日民族统一战线</a:t>
            </a:r>
            <a:r>
              <a:rPr lang="zh-CN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正式形成。</a:t>
            </a:r>
          </a:p>
        </p:txBody>
      </p:sp>
      <p:sp>
        <p:nvSpPr>
          <p:cNvPr id="5" name="左大括号 4">
            <a:extLst>
              <a:ext uri="{FF2B5EF4-FFF2-40B4-BE49-F238E27FC236}"/>
            </a:extLst>
          </p:cNvPr>
          <p:cNvSpPr/>
          <p:nvPr/>
        </p:nvSpPr>
        <p:spPr>
          <a:xfrm>
            <a:off x="1522413" y="1960563"/>
            <a:ext cx="581025" cy="3214687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左大括号 5">
            <a:extLst>
              <a:ext uri="{FF2B5EF4-FFF2-40B4-BE49-F238E27FC236}"/>
            </a:extLst>
          </p:cNvPr>
          <p:cNvSpPr/>
          <p:nvPr/>
        </p:nvSpPr>
        <p:spPr>
          <a:xfrm>
            <a:off x="3573463" y="3935413"/>
            <a:ext cx="195262" cy="1952625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文本框 3"/>
          <p:cNvSpPr txBox="1">
            <a:spLocks noChangeArrowheads="1"/>
          </p:cNvSpPr>
          <p:nvPr/>
        </p:nvSpPr>
        <p:spPr bwMode="auto">
          <a:xfrm>
            <a:off x="4675188" y="104775"/>
            <a:ext cx="2601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随堂演练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738" y="1027113"/>
            <a:ext cx="11161712" cy="4524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2.(2019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·天津高考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)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中国共产党发表宣言，“对于日寇对我国的领土侵略和内政干涉，表示激烈的反抗”，号召大家团结起来，抵抗日寇侵略和蒋介石政府的压迫，“勇敢地与苏维埃政府和东北各地抗日政府一起，组织全中国统一的国防政府”。这反映了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(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　　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)</a:t>
            </a:r>
            <a:endParaRPr lang="zh-CN" altLang="zh-CN" sz="3200" b="1" dirty="0"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A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．日本全面侵华导致了民族危机加深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  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B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．国共两党有合作抗日的意愿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C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．抗日民族统一战线的基础初步奠定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  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D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．中共主张建立民主联合政府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19213" y="4929188"/>
            <a:ext cx="5957887" cy="460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等线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idx="1"/>
          </p:nvPr>
        </p:nvSpPr>
        <p:spPr>
          <a:xfrm>
            <a:off x="600075" y="942975"/>
            <a:ext cx="11460163" cy="5226050"/>
          </a:xfrm>
          <a:ln w="28575">
            <a:solidFill>
              <a:srgbClr val="FF0000"/>
            </a:solidFill>
            <a:prstDash val="sysDot"/>
          </a:ln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ea"/>
                <a:cs typeface="+mn-cs"/>
              </a:rPr>
              <a:t>3</a:t>
            </a:r>
            <a:r>
              <a:rPr lang="zh-CN" altLang="en-US" sz="3200" b="1" dirty="0">
                <a:latin typeface="+mn-ea"/>
                <a:cs typeface="+mn-cs"/>
              </a:rPr>
              <a:t>．</a:t>
            </a:r>
            <a:r>
              <a:rPr lang="en-US" altLang="zh-CN" sz="3200" b="1" dirty="0">
                <a:latin typeface="+mn-ea"/>
                <a:cs typeface="+mn-cs"/>
              </a:rPr>
              <a:t>(2017·</a:t>
            </a:r>
            <a:r>
              <a:rPr lang="zh-CN" altLang="en-US" sz="3200" b="1" dirty="0">
                <a:latin typeface="+mn-ea"/>
                <a:cs typeface="+mn-cs"/>
              </a:rPr>
              <a:t>天津高考</a:t>
            </a:r>
            <a:r>
              <a:rPr lang="en-US" altLang="zh-CN" sz="3200" b="1" dirty="0">
                <a:latin typeface="+mn-ea"/>
                <a:cs typeface="+mn-cs"/>
              </a:rPr>
              <a:t>)1938</a:t>
            </a:r>
            <a:r>
              <a:rPr lang="zh-CN" altLang="en-US" sz="3200" b="1" dirty="0">
                <a:latin typeface="+mn-ea"/>
                <a:cs typeface="+mn-cs"/>
              </a:rPr>
              <a:t>年，中共中央机关刊物</a:t>
            </a:r>
            <a:r>
              <a:rPr lang="en-US" altLang="zh-CN" sz="3200" b="1" dirty="0">
                <a:latin typeface="+mn-ea"/>
                <a:cs typeface="+mn-cs"/>
              </a:rPr>
              <a:t>《</a:t>
            </a:r>
            <a:r>
              <a:rPr lang="zh-CN" altLang="en-US" sz="3200" b="1" dirty="0">
                <a:latin typeface="+mn-ea"/>
                <a:cs typeface="+mn-cs"/>
              </a:rPr>
              <a:t>解放</a:t>
            </a:r>
            <a:r>
              <a:rPr lang="en-US" altLang="zh-CN" sz="3200" b="1" dirty="0">
                <a:latin typeface="+mn-ea"/>
                <a:cs typeface="+mn-cs"/>
              </a:rPr>
              <a:t>》</a:t>
            </a:r>
            <a:r>
              <a:rPr lang="zh-CN" altLang="en-US" sz="3200" b="1" dirty="0">
                <a:latin typeface="+mn-ea"/>
                <a:cs typeface="+mn-cs"/>
              </a:rPr>
              <a:t>周刊连续发表文章，总结七年来党在东北抗日游击战争中的经验教训，其根本经验的第一条便是“巩固和扩大抗日民族统一战线，‘分裂则败，联合则胜’，成为铁一般的定律”。这是中国共产党总结东北抗日斗争经验教训的第一次尝试。材料反映了中国共产党</a:t>
            </a:r>
            <a:r>
              <a:rPr lang="en-US" altLang="zh-CN" sz="3200" b="1" dirty="0">
                <a:latin typeface="+mn-ea"/>
                <a:cs typeface="+mn-cs"/>
              </a:rPr>
              <a:t>(</a:t>
            </a:r>
            <a:r>
              <a:rPr lang="zh-CN" altLang="en-US" sz="3200" b="1" dirty="0">
                <a:latin typeface="+mn-ea"/>
                <a:cs typeface="+mn-cs"/>
              </a:rPr>
              <a:t>　　</a:t>
            </a:r>
            <a:r>
              <a:rPr lang="en-US" altLang="zh-CN" sz="3200" b="1" dirty="0">
                <a:latin typeface="+mn-ea"/>
                <a:cs typeface="+mn-cs"/>
              </a:rPr>
              <a:t>)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ea"/>
                <a:cs typeface="+mn-cs"/>
              </a:rPr>
              <a:t>①</a:t>
            </a:r>
            <a:r>
              <a:rPr lang="zh-CN" altLang="en-US" sz="3200" b="1" dirty="0">
                <a:latin typeface="+mn-ea"/>
                <a:cs typeface="+mn-cs"/>
              </a:rPr>
              <a:t>总结全面抗战的经验教训 ②在东北地区长期坚持抗日斗争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ea"/>
                <a:cs typeface="+mn-cs"/>
              </a:rPr>
              <a:t>③为抗日战争的胜利做准备 ④强调抗日民族统一战线的重要性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ea"/>
                <a:cs typeface="+mn-cs"/>
              </a:rPr>
              <a:t>A</a:t>
            </a:r>
            <a:r>
              <a:rPr lang="zh-CN" altLang="en-US" sz="3200" b="1" dirty="0">
                <a:latin typeface="+mn-ea"/>
                <a:cs typeface="+mn-cs"/>
              </a:rPr>
              <a:t>．①②              </a:t>
            </a:r>
            <a:r>
              <a:rPr lang="en-US" altLang="zh-CN" sz="3200" b="1" dirty="0">
                <a:latin typeface="+mn-ea"/>
                <a:cs typeface="+mn-cs"/>
              </a:rPr>
              <a:t>B</a:t>
            </a:r>
            <a:r>
              <a:rPr lang="zh-CN" altLang="en-US" sz="3200" b="1" dirty="0">
                <a:latin typeface="+mn-ea"/>
                <a:cs typeface="+mn-cs"/>
              </a:rPr>
              <a:t>．①③            </a:t>
            </a:r>
            <a:r>
              <a:rPr lang="en-US" altLang="zh-CN" sz="3200" b="1" dirty="0">
                <a:latin typeface="+mn-ea"/>
                <a:cs typeface="+mn-cs"/>
              </a:rPr>
              <a:t>C</a:t>
            </a:r>
            <a:r>
              <a:rPr lang="zh-CN" altLang="en-US" sz="3200" b="1" dirty="0">
                <a:latin typeface="+mn-ea"/>
                <a:cs typeface="+mn-cs"/>
              </a:rPr>
              <a:t>．②④              </a:t>
            </a:r>
            <a:r>
              <a:rPr lang="en-US" altLang="zh-CN" sz="3200" b="1" dirty="0">
                <a:latin typeface="+mn-ea"/>
                <a:cs typeface="+mn-cs"/>
              </a:rPr>
              <a:t>D</a:t>
            </a:r>
            <a:r>
              <a:rPr lang="zh-CN" altLang="en-US" sz="3200" b="1" dirty="0">
                <a:latin typeface="+mn-ea"/>
                <a:cs typeface="+mn-cs"/>
              </a:rPr>
              <a:t>．③④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3200" b="1" dirty="0">
              <a:latin typeface="+mn-ea"/>
              <a:cs typeface="+mn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29363" y="5892800"/>
            <a:ext cx="2058987" cy="460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等线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文本框 3"/>
          <p:cNvSpPr txBox="1">
            <a:spLocks noChangeArrowheads="1"/>
          </p:cNvSpPr>
          <p:nvPr/>
        </p:nvSpPr>
        <p:spPr bwMode="auto">
          <a:xfrm>
            <a:off x="4675188" y="104775"/>
            <a:ext cx="2601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随堂演练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/>
          <p:nvPr/>
        </p:nvSpPr>
        <p:spPr>
          <a:xfrm>
            <a:off x="349250" y="825500"/>
            <a:ext cx="11493500" cy="403066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4.</a:t>
            </a: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(2015·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全国Ⅰ卷文综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)1933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年到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1937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年上半年，国民政府军事委员会先后统筹完成了江宁、镇江、虎门、马尾、连云港等要塞区的建设，又大规模构筑了京沪、沪杭、豫北、晋北、绥东等侧重于城市和交通线防御的工事。它反映了国民政府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(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　　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)</a:t>
            </a:r>
            <a:endParaRPr lang="zh-CN" altLang="zh-CN" sz="3200" b="1" dirty="0"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A.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力图防范各地兴起的反蒋运动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B.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对日持久防御作战的战略意图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C.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全力“围剿”红军的企图</a:t>
            </a:r>
            <a:r>
              <a:rPr lang="en-US" altLang="zh-CN" sz="3200" b="1" dirty="0">
                <a:latin typeface="+mn-ea"/>
                <a:ea typeface="+mn-ea"/>
                <a:cs typeface="+mn-cs"/>
              </a:rPr>
              <a:t>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ea"/>
                <a:ea typeface="+mn-ea"/>
                <a:cs typeface="+mn-cs"/>
              </a:rPr>
              <a:t>D.</a:t>
            </a:r>
            <a:r>
              <a:rPr lang="zh-CN" altLang="zh-CN" sz="3200" b="1" dirty="0">
                <a:latin typeface="+mn-ea"/>
                <a:ea typeface="+mn-ea"/>
                <a:cs typeface="+mn-cs"/>
              </a:rPr>
              <a:t>试图削弱各地军阀的实力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1025" y="3795713"/>
            <a:ext cx="5514975" cy="460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等线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4675188" y="104775"/>
            <a:ext cx="2601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随堂演练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66" name="Group 94"/>
          <p:cNvGraphicFramePr>
            <a:graphicFrameLocks noGrp="1"/>
          </p:cNvGraphicFramePr>
          <p:nvPr>
            <p:ph/>
          </p:nvPr>
        </p:nvGraphicFramePr>
        <p:xfrm>
          <a:off x="212725" y="752475"/>
          <a:ext cx="11968163" cy="6294438"/>
        </p:xfrm>
        <a:graphic>
          <a:graphicData uri="http://schemas.openxmlformats.org/drawingml/2006/table">
            <a:tbl>
              <a:tblPr/>
              <a:tblGrid>
                <a:gridCol w="2604760">
                  <a:extLst>
                    <a:ext uri="{9D8B030D-6E8A-4147-A177-3AD203B41FA5}"/>
                  </a:extLst>
                </a:gridCol>
                <a:gridCol w="4129872">
                  <a:extLst>
                    <a:ext uri="{9D8B030D-6E8A-4147-A177-3AD203B41FA5}"/>
                  </a:extLst>
                </a:gridCol>
                <a:gridCol w="1592863">
                  <a:extLst>
                    <a:ext uri="{9D8B030D-6E8A-4147-A177-3AD203B41FA5}"/>
                  </a:extLst>
                </a:gridCol>
                <a:gridCol w="3641041">
                  <a:extLst>
                    <a:ext uri="{9D8B030D-6E8A-4147-A177-3AD203B41FA5}"/>
                  </a:extLst>
                </a:gridCol>
              </a:tblGrid>
              <a:tr h="597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正面战场（国民政府）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阶段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史实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结果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评价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08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防御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1" lang="en-US" altLang="zh-CN" sz="2000" b="1" u="none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1937.7—1938.10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0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相持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1938.10—1943.12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93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反攻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1944.1—1945.9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722" name="AutoShape 88"/>
          <p:cNvSpPr>
            <a:spLocks noChangeArrowheads="1"/>
          </p:cNvSpPr>
          <p:nvPr/>
        </p:nvSpPr>
        <p:spPr bwMode="auto">
          <a:xfrm>
            <a:off x="10171113" y="815975"/>
            <a:ext cx="642937" cy="504825"/>
          </a:xfrm>
          <a:prstGeom prst="sun">
            <a:avLst>
              <a:gd name="adj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等线"/>
              <a:ea typeface="等线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-22225" y="688975"/>
            <a:ext cx="12203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4" name="文本框 12"/>
          <p:cNvSpPr txBox="1">
            <a:spLocks noChangeArrowheads="1"/>
          </p:cNvSpPr>
          <p:nvPr/>
        </p:nvSpPr>
        <p:spPr bwMode="auto">
          <a:xfrm>
            <a:off x="4802188" y="169863"/>
            <a:ext cx="64547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回顾历史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3534</Words>
  <Application>Microsoft Office PowerPoint</Application>
  <PresentationFormat>自定义</PresentationFormat>
  <Paragraphs>298</Paragraphs>
  <Slides>27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等线</vt:lpstr>
      <vt:lpstr>宋体</vt:lpstr>
      <vt:lpstr>Arial</vt:lpstr>
      <vt:lpstr>等线 Light</vt:lpstr>
      <vt:lpstr>Calibri</vt:lpstr>
      <vt:lpstr>微软雅黑</vt:lpstr>
      <vt:lpstr>Arial Unicode MS</vt:lpstr>
      <vt:lpstr>幼圆</vt:lpstr>
      <vt:lpstr>黑体</vt:lpstr>
      <vt:lpstr>方正粗黑宋简体</vt:lpstr>
      <vt:lpstr>+mn-ea</vt:lpstr>
      <vt:lpstr>Times New Roman</vt:lpstr>
      <vt:lpstr>Wingdings</vt:lpstr>
      <vt:lpstr>仿宋</vt:lpstr>
      <vt:lpstr>华文中宋</vt:lpstr>
      <vt:lpstr>楷体</vt:lpstr>
      <vt:lpstr>楷体_GB2312</vt:lpstr>
      <vt:lpstr>华文新魏</vt:lpstr>
      <vt:lpstr>Office 主题​​</vt:lpstr>
      <vt:lpstr>Office 主题​​</vt:lpstr>
      <vt:lpstr>Office 主题​​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一、相持阶段的中共敌后战场抗战：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zzj</dc:creator>
  <cp:lastModifiedBy>a</cp:lastModifiedBy>
  <cp:revision>129</cp:revision>
  <dcterms:created xsi:type="dcterms:W3CDTF">2020-02-20T09:23:00Z</dcterms:created>
  <dcterms:modified xsi:type="dcterms:W3CDTF">2021-05-11T02:14:14Z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