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6" r:id="rId4"/>
    <p:sldId id="292" r:id="rId5"/>
    <p:sldId id="258" r:id="rId6"/>
    <p:sldId id="294" r:id="rId7"/>
    <p:sldId id="295" r:id="rId8"/>
    <p:sldId id="287" r:id="rId9"/>
    <p:sldId id="345" r:id="rId10"/>
    <p:sldId id="296" r:id="rId11"/>
    <p:sldId id="346" r:id="rId12"/>
    <p:sldId id="259" r:id="rId13"/>
    <p:sldId id="298" r:id="rId14"/>
    <p:sldId id="331" r:id="rId15"/>
    <p:sldId id="332" r:id="rId16"/>
    <p:sldId id="347" r:id="rId17"/>
    <p:sldId id="348" r:id="rId18"/>
    <p:sldId id="349" r:id="rId19"/>
    <p:sldId id="350" r:id="rId20"/>
    <p:sldId id="330" r:id="rId21"/>
    <p:sldId id="337" r:id="rId22"/>
    <p:sldId id="339" r:id="rId23"/>
    <p:sldId id="351" r:id="rId2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 id="2" name="tt38372" initials="t" lastIdx="5"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5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commentAuthors" Target="commentAuthors.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ctrTitle"/>
          </p:nvPr>
        </p:nvSpPr>
        <p:spPr>
          <a:xfrm>
            <a:off x="685800" y="1676401"/>
            <a:ext cx="7772400" cy="1538286"/>
          </a:xfrm>
        </p:spPr>
        <p:txBody>
          <a:bodyPr anchor="b"/>
          <a:lstStyle/>
          <a:p>
            <a:r>
              <a:rPr kumimoji="0" lang="zh-CN" altLang="en-US"/>
              <a:t>单击此处编辑母版标题样式</a:t>
            </a:r>
            <a:endParaRPr kumimoji="0" lang="en-US"/>
          </a:p>
        </p:txBody>
      </p:sp>
      <p:sp>
        <p:nvSpPr>
          <p:cNvPr id="3" name="副标题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a:t>单击此处编辑母版副标题样式</a:t>
            </a:r>
            <a:endParaRPr kumimoji="0" lang="en-US"/>
          </a:p>
        </p:txBody>
      </p:sp>
      <p:sp>
        <p:nvSpPr>
          <p:cNvPr id="4" name="日期占位符 3"/>
          <p:cNvSpPr>
            <a:spLocks noGrp="1"/>
          </p:cNvSpPr>
          <p:nvPr>
            <p:ph type="dt" sz="half" idx="10"/>
          </p:nvPr>
        </p:nvSpPr>
        <p:spPr/>
        <p:txBody>
          <a:bodyPr/>
          <a:lstStyle/>
          <a:p>
            <a:fld id="{BF77D42D-3937-4166-8FF8-323F380C6EC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D70757-4CDA-4F67-83A5-F8960044F8F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BF77D42D-3937-4166-8FF8-323F380C6EC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D70757-4CDA-4F67-83A5-F8960044F8F6}" type="slidenum">
              <a:rPr lang="zh-CN" altLang="en-US" smtClean="0"/>
            </a:fld>
            <a:endParaRPr lang="zh-CN"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6" y="274638"/>
            <a:ext cx="1471594" cy="6011882"/>
          </a:xfrm>
        </p:spPr>
        <p:txBody>
          <a:bodyPr vert="eaVert"/>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a:xfrm>
            <a:off x="457200" y="274638"/>
            <a:ext cx="6686568" cy="6011882"/>
          </a:xfrm>
        </p:spPr>
        <p:txBody>
          <a:bodyPr vert="eaVert"/>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BF77D42D-3937-4166-8FF8-323F380C6EC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D70757-4CDA-4F67-83A5-F8960044F8F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4" name="日期占位符 3"/>
          <p:cNvSpPr>
            <a:spLocks noGrp="1"/>
          </p:cNvSpPr>
          <p:nvPr>
            <p:ph type="dt" sz="half" idx="10"/>
          </p:nvPr>
        </p:nvSpPr>
        <p:spPr>
          <a:xfrm>
            <a:off x="73152" y="6400800"/>
            <a:ext cx="3200400" cy="283800"/>
          </a:xfrm>
        </p:spPr>
        <p:txBody>
          <a:bodyPr/>
          <a:lstStyle/>
          <a:p>
            <a:fld id="{BF77D42D-3937-4166-8FF8-323F380C6EC9}" type="datetimeFigureOut">
              <a:rPr lang="zh-CN" altLang="en-US" smtClean="0"/>
            </a:fld>
            <a:endParaRPr lang="zh-CN" altLang="en-US"/>
          </a:p>
        </p:txBody>
      </p:sp>
      <p:sp>
        <p:nvSpPr>
          <p:cNvPr id="5" name="页脚占位符 4"/>
          <p:cNvSpPr>
            <a:spLocks noGrp="1"/>
          </p:cNvSpPr>
          <p:nvPr>
            <p:ph type="ftr" sz="quarter" idx="11"/>
          </p:nvPr>
        </p:nvSpPr>
        <p:spPr>
          <a:xfrm>
            <a:off x="5330952" y="6400800"/>
            <a:ext cx="3733800" cy="283800"/>
          </a:xfrm>
        </p:spPr>
        <p:txBody>
          <a:bodyPr/>
          <a:lstStyle/>
          <a:p>
            <a:endParaRPr lang="zh-CN" altLang="en-US"/>
          </a:p>
        </p:txBody>
      </p:sp>
      <p:sp>
        <p:nvSpPr>
          <p:cNvPr id="6" name="灯片编号占位符 5"/>
          <p:cNvSpPr>
            <a:spLocks noGrp="1"/>
          </p:cNvSpPr>
          <p:nvPr>
            <p:ph type="sldNum" sz="quarter" idx="12"/>
          </p:nvPr>
        </p:nvSpPr>
        <p:spPr/>
        <p:txBody>
          <a:bodyPr/>
          <a:lstStyle/>
          <a:p>
            <a:fld id="{EDD70757-4CDA-4F67-83A5-F8960044F8F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722313" y="3143248"/>
            <a:ext cx="7772400" cy="1362075"/>
          </a:xfrm>
        </p:spPr>
        <p:txBody>
          <a:bodyPr anchor="t"/>
          <a:lstStyle>
            <a:lvl1pPr algn="ctr">
              <a:defRPr sz="4000" b="0" cap="all"/>
            </a:lvl1p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BF77D42D-3937-4166-8FF8-323F380C6EC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D70757-4CDA-4F67-83A5-F8960044F8F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fld id="{BF77D42D-3937-4166-8FF8-323F380C6EC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D70757-4CDA-4F67-83A5-F8960044F8F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a:t>单击此处编辑母版文本样式</a:t>
            </a:r>
            <a:endParaRPr kumimoji="0"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a:t>单击此处编辑母版文本样式</a:t>
            </a:r>
            <a:endParaRPr kumimoji="0"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7" name="日期占位符 6"/>
          <p:cNvSpPr>
            <a:spLocks noGrp="1"/>
          </p:cNvSpPr>
          <p:nvPr>
            <p:ph type="dt" sz="half" idx="10"/>
          </p:nvPr>
        </p:nvSpPr>
        <p:spPr/>
        <p:txBody>
          <a:bodyPr/>
          <a:lstStyle/>
          <a:p>
            <a:fld id="{BF77D42D-3937-4166-8FF8-323F380C6EC9}"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DD70757-4CDA-4F67-83A5-F8960044F8F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日期占位符 2"/>
          <p:cNvSpPr>
            <a:spLocks noGrp="1"/>
          </p:cNvSpPr>
          <p:nvPr>
            <p:ph type="dt" sz="half" idx="10"/>
          </p:nvPr>
        </p:nvSpPr>
        <p:spPr/>
        <p:txBody>
          <a:bodyPr/>
          <a:lstStyle/>
          <a:p>
            <a:fld id="{BF77D42D-3937-4166-8FF8-323F380C6EC9}"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DD70757-4CDA-4F67-83A5-F8960044F8F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F77D42D-3937-4166-8FF8-323F380C6EC9}"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DD70757-4CDA-4F67-83A5-F8960044F8F6}"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2786050" y="228600"/>
            <a:ext cx="5900752" cy="842946"/>
          </a:xfrm>
        </p:spPr>
        <p:txBody>
          <a:bodyPr anchor="b"/>
          <a:lstStyle>
            <a:lvl1pPr algn="ctr">
              <a:defRPr sz="2800" b="0"/>
            </a:lvl1pPr>
          </a:lstStyle>
          <a:p>
            <a:r>
              <a:rPr kumimoji="0" lang="zh-CN" altLang="en-US"/>
              <a:t>单击此处编辑母版标题样式</a:t>
            </a:r>
            <a:endParaRPr kumimoji="0" lang="en-US"/>
          </a:p>
        </p:txBody>
      </p:sp>
      <p:sp>
        <p:nvSpPr>
          <p:cNvPr id="3" name="内容占位符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4" name="文本占位符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fld id="{BF77D42D-3937-4166-8FF8-323F380C6EC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D70757-4CDA-4F67-83A5-F8960044F8F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6400800" cy="685800"/>
          </a:xfrm>
        </p:spPr>
        <p:txBody>
          <a:bodyPr anchor="ctr"/>
          <a:lstStyle>
            <a:lvl1pPr algn="l">
              <a:defRPr sz="2400" b="0"/>
            </a:lvl1pPr>
          </a:lstStyle>
          <a:p>
            <a:r>
              <a:rPr kumimoji="0" lang="zh-CN" altLang="en-US"/>
              <a:t>单击此处编辑母版标题样式</a:t>
            </a:r>
            <a:endParaRPr kumimoji="0" lang="en-US"/>
          </a:p>
        </p:txBody>
      </p:sp>
      <p:sp>
        <p:nvSpPr>
          <p:cNvPr id="3" name="图片占位符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a:t>单击图标添加图片</a:t>
            </a:r>
            <a:endParaRPr kumimoji="0" lang="en-US"/>
          </a:p>
        </p:txBody>
      </p:sp>
      <p:sp>
        <p:nvSpPr>
          <p:cNvPr id="4" name="文本占位符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a:t>单击此处编辑母版文本样式</a:t>
            </a:r>
            <a:endParaRPr lang="zh-CN" altLang="en-US"/>
          </a:p>
          <a:p>
            <a:pPr lvl="1" eaLnBrk="1" latinLnBrk="0" hangingPunct="1"/>
            <a:r>
              <a:rPr lang="zh-CN" altLang="en-US"/>
              <a:t>第二级</a:t>
            </a:r>
            <a:endParaRPr lang="zh-CN" altLang="en-US"/>
          </a:p>
          <a:p>
            <a:pPr lvl="2" eaLnBrk="1" latinLnBrk="0" hangingPunct="1"/>
            <a:r>
              <a:rPr lang="zh-CN" altLang="en-US"/>
              <a:t>第三级</a:t>
            </a:r>
            <a:endParaRPr lang="zh-CN" altLang="en-US"/>
          </a:p>
          <a:p>
            <a:pPr lvl="3" eaLnBrk="1" latinLnBrk="0" hangingPunct="1"/>
            <a:r>
              <a:rPr lang="zh-CN" altLang="en-US"/>
              <a:t>第四级</a:t>
            </a:r>
            <a:endParaRPr lang="zh-CN" altLang="en-US"/>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fld id="{BF77D42D-3937-4166-8FF8-323F380C6EC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D70757-4CDA-4F67-83A5-F8960044F8F6}"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CN" altLang="en-US"/>
              <a:t>单击此处编辑母版文本样式</a:t>
            </a:r>
            <a:endParaRPr kumimoji="0" lang="zh-CN" altLang="en-US"/>
          </a:p>
          <a:p>
            <a:pPr lvl="1" eaLnBrk="1" latinLnBrk="0" hangingPunct="1"/>
            <a:r>
              <a:rPr kumimoji="0" lang="zh-CN" altLang="en-US"/>
              <a:t>第二级</a:t>
            </a:r>
            <a:endParaRPr kumimoji="0" lang="zh-CN" altLang="en-US"/>
          </a:p>
          <a:p>
            <a:pPr lvl="2" eaLnBrk="1" latinLnBrk="0" hangingPunct="1"/>
            <a:r>
              <a:rPr kumimoji="0" lang="zh-CN" altLang="en-US"/>
              <a:t>第三级</a:t>
            </a:r>
            <a:endParaRPr kumimoji="0" lang="zh-CN" altLang="en-US"/>
          </a:p>
          <a:p>
            <a:pPr lvl="3" eaLnBrk="1" latinLnBrk="0" hangingPunct="1"/>
            <a:r>
              <a:rPr kumimoji="0" lang="zh-CN" altLang="en-US"/>
              <a:t>第四级</a:t>
            </a:r>
            <a:endParaRPr kumimoji="0" lang="zh-CN" altLang="en-US"/>
          </a:p>
          <a:p>
            <a:pPr lvl="4" eaLnBrk="1" latinLnBrk="0" hangingPunct="1"/>
            <a:r>
              <a:rPr kumimoji="0" lang="zh-CN" altLang="en-US"/>
              <a:t>第五级</a:t>
            </a:r>
            <a:endParaRPr kumimoji="0" lang="en-US"/>
          </a:p>
        </p:txBody>
      </p:sp>
      <p:sp>
        <p:nvSpPr>
          <p:cNvPr id="4" name="日期占位符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BF77D42D-3937-4166-8FF8-323F380C6EC9}" type="datetimeFigureOut">
              <a:rPr lang="zh-CN" altLang="en-US" smtClean="0"/>
            </a:fld>
            <a:endParaRPr lang="zh-CN" altLang="en-US"/>
          </a:p>
        </p:txBody>
      </p:sp>
      <p:sp>
        <p:nvSpPr>
          <p:cNvPr id="5" name="页脚占位符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CN" altLang="en-US"/>
          </a:p>
        </p:txBody>
      </p:sp>
      <p:sp>
        <p:nvSpPr>
          <p:cNvPr id="6" name="灯片编号占位符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EDD70757-4CDA-4F67-83A5-F8960044F8F6}" type="slidenum">
              <a:rPr lang="zh-CN" altLang="en-US" smtClean="0"/>
            </a:fld>
            <a:endParaRPr lang="zh-CN"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19.xml"/><Relationship Id="rId5" Type="http://schemas.openxmlformats.org/officeDocument/2006/relationships/image" Target="../media/image6.png"/><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image" Target="../media/image5.jpeg"/><Relationship Id="rId1" Type="http://schemas.openxmlformats.org/officeDocument/2006/relationships/tags" Target="../tags/tag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image" Target="../media/image8.jpeg"/><Relationship Id="rId7" Type="http://schemas.openxmlformats.org/officeDocument/2006/relationships/tags" Target="../tags/tag28.xml"/><Relationship Id="rId6" Type="http://schemas.openxmlformats.org/officeDocument/2006/relationships/image" Target="../media/image7.png"/><Relationship Id="rId5" Type="http://schemas.openxmlformats.org/officeDocument/2006/relationships/tags" Target="../tags/tag27.xml"/><Relationship Id="rId4" Type="http://schemas.openxmlformats.org/officeDocument/2006/relationships/tags" Target="../tags/tag26.xml"/><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3.xml"/><Relationship Id="rId3" Type="http://schemas.openxmlformats.org/officeDocument/2006/relationships/image" Target="../media/image3.jpeg"/><Relationship Id="rId2" Type="http://schemas.openxmlformats.org/officeDocument/2006/relationships/tags" Target="../tags/tag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tags" Target="../tags/tag15.xml"/><Relationship Id="rId6" Type="http://schemas.openxmlformats.org/officeDocument/2006/relationships/tags" Target="../tags/tag14.xml"/><Relationship Id="rId5" Type="http://schemas.openxmlformats.org/officeDocument/2006/relationships/image" Target="../media/image4.jpeg"/><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134356" y="554657"/>
            <a:ext cx="6876256" cy="646331"/>
          </a:xfrm>
          <a:prstGeom prst="rect">
            <a:avLst/>
          </a:prstGeom>
          <a:noFill/>
        </p:spPr>
        <p:txBody>
          <a:bodyPr wrap="square" rtlCol="0">
            <a:spAutoFit/>
          </a:bodyPr>
          <a:lstStyle/>
          <a:p>
            <a:r>
              <a:rPr lang="zh-CN" altLang="en-US" sz="3600" b="1" dirty="0"/>
              <a:t>第六讲：英国君主立宪制的建立</a:t>
            </a:r>
            <a:endParaRPr lang="zh-CN" altLang="en-US" sz="3600" b="1" dirty="0"/>
          </a:p>
        </p:txBody>
      </p:sp>
      <p:sp>
        <p:nvSpPr>
          <p:cNvPr id="2" name="文本框 1"/>
          <p:cNvSpPr txBox="1"/>
          <p:nvPr/>
        </p:nvSpPr>
        <p:spPr>
          <a:xfrm>
            <a:off x="-151" y="1640984"/>
            <a:ext cx="9144000" cy="3963714"/>
          </a:xfrm>
          <a:prstGeom prst="rect">
            <a:avLst/>
          </a:prstGeom>
          <a:noFill/>
        </p:spPr>
        <p:txBody>
          <a:bodyPr wrap="square" rtlCol="0">
            <a:spAutoFit/>
          </a:bodyPr>
          <a:lstStyle/>
          <a:p>
            <a:pPr>
              <a:lnSpc>
                <a:spcPts val="3400"/>
              </a:lnSpc>
            </a:pPr>
            <a:r>
              <a:rPr lang="zh-CN" altLang="en-US" sz="2600" b="1" dirty="0">
                <a:latin typeface="宋体" panose="02010600030101010101" pitchFamily="2" charset="-122"/>
                <a:ea typeface="宋体" panose="02010600030101010101" pitchFamily="2" charset="-122"/>
              </a:rPr>
              <a:t>教学目标：</a:t>
            </a:r>
            <a:endParaRPr lang="en-US" altLang="zh-CN" sz="2600" b="1" dirty="0">
              <a:latin typeface="宋体" panose="02010600030101010101" pitchFamily="2" charset="-122"/>
              <a:ea typeface="宋体" panose="02010600030101010101" pitchFamily="2" charset="-122"/>
            </a:endParaRPr>
          </a:p>
          <a:p>
            <a:pPr>
              <a:lnSpc>
                <a:spcPts val="3400"/>
              </a:lnSpc>
            </a:pPr>
            <a:r>
              <a:rPr lang="en-US" altLang="zh-CN" sz="2600" b="1" dirty="0">
                <a:latin typeface="宋体" panose="02010600030101010101" pitchFamily="2" charset="-122"/>
                <a:ea typeface="宋体" panose="02010600030101010101" pitchFamily="2" charset="-122"/>
              </a:rPr>
              <a:t>1.</a:t>
            </a:r>
            <a:r>
              <a:rPr lang="zh-CN" altLang="zh-CN" sz="2600" b="1" dirty="0">
                <a:solidFill>
                  <a:schemeClr val="tx1"/>
                </a:solidFill>
                <a:latin typeface="宋体" panose="02010600030101010101" pitchFamily="2" charset="-122"/>
                <a:ea typeface="宋体" panose="02010600030101010101" pitchFamily="2" charset="-122"/>
              </a:rPr>
              <a:t>了解英国君主立宪制确立、发展、完善的三个阶段，认识民主制度建立的长期性和曲折性。</a:t>
            </a:r>
            <a:endParaRPr lang="zh-CN" altLang="zh-CN" sz="2600" b="1" dirty="0">
              <a:solidFill>
                <a:schemeClr val="tx1"/>
              </a:solidFill>
              <a:latin typeface="宋体" panose="02010600030101010101" pitchFamily="2" charset="-122"/>
              <a:ea typeface="宋体" panose="02010600030101010101" pitchFamily="2" charset="-122"/>
            </a:endParaRPr>
          </a:p>
          <a:p>
            <a:pPr>
              <a:lnSpc>
                <a:spcPts val="3400"/>
              </a:lnSpc>
            </a:pPr>
            <a:r>
              <a:rPr lang="en-US" altLang="zh-CN" sz="2600" b="1" dirty="0">
                <a:solidFill>
                  <a:schemeClr val="tx1"/>
                </a:solidFill>
                <a:latin typeface="宋体" panose="02010600030101010101" pitchFamily="2" charset="-122"/>
                <a:ea typeface="宋体" panose="02010600030101010101" pitchFamily="2" charset="-122"/>
              </a:rPr>
              <a:t>2.</a:t>
            </a:r>
            <a:r>
              <a:rPr lang="zh-CN" altLang="zh-CN" sz="2600" b="1" dirty="0">
                <a:solidFill>
                  <a:schemeClr val="tx1"/>
                </a:solidFill>
                <a:latin typeface="宋体" panose="02010600030101010101" pitchFamily="2" charset="-122"/>
                <a:ea typeface="宋体" panose="02010600030101010101" pitchFamily="2" charset="-122"/>
              </a:rPr>
              <a:t>知道英国资产阶级革命以及光荣革命的特点、地位和意义。</a:t>
            </a:r>
            <a:endParaRPr lang="zh-CN" altLang="zh-CN" sz="2600" b="1" dirty="0">
              <a:solidFill>
                <a:schemeClr val="tx1"/>
              </a:solidFill>
              <a:latin typeface="宋体" panose="02010600030101010101" pitchFamily="2" charset="-122"/>
              <a:ea typeface="宋体" panose="02010600030101010101" pitchFamily="2" charset="-122"/>
            </a:endParaRPr>
          </a:p>
          <a:p>
            <a:pPr>
              <a:lnSpc>
                <a:spcPts val="3400"/>
              </a:lnSpc>
            </a:pPr>
            <a:r>
              <a:rPr lang="en-US" altLang="zh-CN" sz="2600" b="1" dirty="0">
                <a:solidFill>
                  <a:schemeClr val="tx1"/>
                </a:solidFill>
                <a:latin typeface="宋体" panose="02010600030101010101" pitchFamily="2" charset="-122"/>
                <a:ea typeface="宋体" panose="02010600030101010101" pitchFamily="2" charset="-122"/>
              </a:rPr>
              <a:t>3.</a:t>
            </a:r>
            <a:r>
              <a:rPr lang="zh-CN" altLang="zh-CN" sz="2600" b="1" dirty="0">
                <a:solidFill>
                  <a:schemeClr val="tx1"/>
                </a:solidFill>
                <a:latin typeface="宋体" panose="02010600030101010101" pitchFamily="2" charset="-122"/>
                <a:ea typeface="宋体" panose="02010600030101010101" pitchFamily="2" charset="-122"/>
              </a:rPr>
              <a:t>知道《权利法案》的主要内容，理解其在英国君主立宪制建立中的地位。</a:t>
            </a:r>
            <a:endParaRPr lang="zh-CN" altLang="zh-CN" sz="2600" b="1" dirty="0">
              <a:solidFill>
                <a:schemeClr val="tx1"/>
              </a:solidFill>
              <a:latin typeface="宋体" panose="02010600030101010101" pitchFamily="2" charset="-122"/>
              <a:ea typeface="宋体" panose="02010600030101010101" pitchFamily="2" charset="-122"/>
            </a:endParaRPr>
          </a:p>
          <a:p>
            <a:pPr>
              <a:lnSpc>
                <a:spcPts val="3400"/>
              </a:lnSpc>
            </a:pPr>
            <a:r>
              <a:rPr lang="en-US" altLang="zh-CN" sz="2600" b="1" dirty="0">
                <a:solidFill>
                  <a:schemeClr val="tx1"/>
                </a:solidFill>
                <a:latin typeface="宋体" panose="02010600030101010101" pitchFamily="2" charset="-122"/>
                <a:ea typeface="宋体" panose="02010600030101010101" pitchFamily="2" charset="-122"/>
              </a:rPr>
              <a:t>4.</a:t>
            </a:r>
            <a:r>
              <a:rPr lang="zh-CN" altLang="zh-CN" sz="2600" b="1" dirty="0">
                <a:solidFill>
                  <a:schemeClr val="tx1"/>
                </a:solidFill>
                <a:latin typeface="宋体" panose="02010600030101010101" pitchFamily="2" charset="-122"/>
                <a:ea typeface="宋体" panose="02010600030101010101" pitchFamily="2" charset="-122"/>
              </a:rPr>
              <a:t>理解责任内阁制下君主、首相内阁和议会的关系，探究君主立宪制的特点</a:t>
            </a:r>
            <a:endParaRPr lang="zh-CN" altLang="zh-CN" sz="2600" b="1" dirty="0">
              <a:solidFill>
                <a:schemeClr val="tx1"/>
              </a:solidFill>
              <a:latin typeface="宋体" panose="02010600030101010101" pitchFamily="2" charset="-122"/>
              <a:ea typeface="宋体" panose="02010600030101010101" pitchFamily="2" charset="-122"/>
            </a:endParaRPr>
          </a:p>
          <a:p>
            <a:pPr>
              <a:lnSpc>
                <a:spcPts val="3400"/>
              </a:lnSpc>
            </a:pPr>
            <a:r>
              <a:rPr lang="en-US" altLang="zh-CN" sz="2600" b="1" dirty="0">
                <a:solidFill>
                  <a:schemeClr val="tx1"/>
                </a:solidFill>
                <a:latin typeface="宋体" panose="02010600030101010101" pitchFamily="2" charset="-122"/>
                <a:ea typeface="宋体" panose="02010600030101010101" pitchFamily="2" charset="-122"/>
              </a:rPr>
              <a:t>5.</a:t>
            </a:r>
            <a:r>
              <a:rPr lang="zh-CN" altLang="zh-CN" sz="2600" b="1" dirty="0">
                <a:solidFill>
                  <a:schemeClr val="tx1"/>
                </a:solidFill>
                <a:latin typeface="宋体" panose="02010600030101010101" pitchFamily="2" charset="-122"/>
                <a:ea typeface="宋体" panose="02010600030101010101" pitchFamily="2" charset="-122"/>
              </a:rPr>
              <a:t>知道</a:t>
            </a:r>
            <a:r>
              <a:rPr lang="en-US" altLang="zh-CN" sz="2600" b="1" dirty="0">
                <a:solidFill>
                  <a:schemeClr val="tx1"/>
                </a:solidFill>
                <a:latin typeface="宋体" panose="02010600030101010101" pitchFamily="2" charset="-122"/>
                <a:ea typeface="宋体" panose="02010600030101010101" pitchFamily="2" charset="-122"/>
              </a:rPr>
              <a:t>1832</a:t>
            </a:r>
            <a:r>
              <a:rPr lang="zh-CN" altLang="zh-CN" sz="2600" b="1" dirty="0">
                <a:solidFill>
                  <a:schemeClr val="tx1"/>
                </a:solidFill>
                <a:latin typeface="宋体" panose="02010600030101010101" pitchFamily="2" charset="-122"/>
                <a:ea typeface="宋体" panose="02010600030101010101" pitchFamily="2" charset="-122"/>
              </a:rPr>
              <a:t>年议会改革的背景、内容与意义。</a:t>
            </a:r>
            <a:endParaRPr lang="zh-CN" altLang="zh-CN" sz="2600" b="1" dirty="0">
              <a:solidFill>
                <a:schemeClr val="tx1"/>
              </a:solidFill>
              <a:latin typeface="宋体" panose="02010600030101010101" pitchFamily="2" charset="-122"/>
              <a:ea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 name="矩形 19"/>
          <p:cNvSpPr/>
          <p:nvPr/>
        </p:nvSpPr>
        <p:spPr>
          <a:xfrm>
            <a:off x="563563" y="2873375"/>
            <a:ext cx="1179513" cy="107632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3600" b="1" i="0" u="none" strike="noStrike" kern="1200" cap="none" spc="0" normalizeH="0" baseline="0" noProof="0" dirty="0">
                <a:ln>
                  <a:noFill/>
                </a:ln>
                <a:solidFill>
                  <a:schemeClr val="tx1"/>
                </a:solidFill>
                <a:effectLst/>
                <a:uLnTx/>
                <a:uFillTx/>
                <a:latin typeface="华文中宋" pitchFamily="2" charset="-122"/>
                <a:ea typeface="华文中宋" pitchFamily="2" charset="-122"/>
                <a:cs typeface="+mn-cs"/>
              </a:rPr>
              <a:t>现实</a:t>
            </a:r>
            <a:endParaRPr kumimoji="0" lang="en-US" altLang="zh-CN" sz="3600" b="1" i="0" u="none" strike="noStrike" kern="1200" cap="none" spc="0" normalizeH="0" baseline="0" noProof="0" dirty="0">
              <a:ln>
                <a:noFill/>
              </a:ln>
              <a:solidFill>
                <a:schemeClr val="tx1"/>
              </a:solidFill>
              <a:effectLst/>
              <a:uLnTx/>
              <a:uFillTx/>
              <a:latin typeface="华文中宋" pitchFamily="2" charset="-122"/>
              <a:ea typeface="华文中宋" pitchFamily="2" charset="-122"/>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3600" b="1" i="0" u="none" strike="noStrike" kern="1200" cap="none" spc="0" normalizeH="0" baseline="0" noProof="0" dirty="0">
                <a:ln>
                  <a:noFill/>
                </a:ln>
                <a:solidFill>
                  <a:schemeClr val="tx1"/>
                </a:solidFill>
                <a:effectLst/>
                <a:uLnTx/>
                <a:uFillTx/>
                <a:latin typeface="华文中宋" pitchFamily="2" charset="-122"/>
                <a:ea typeface="华文中宋" pitchFamily="2" charset="-122"/>
                <a:cs typeface="+mn-cs"/>
              </a:rPr>
              <a:t>因素</a:t>
            </a:r>
            <a:endParaRPr kumimoji="0" lang="zh-CN" altLang="en-US" sz="3600" b="1" i="0" u="none" strike="noStrike" kern="1200" cap="none" spc="0" normalizeH="0" baseline="0" noProof="0" dirty="0">
              <a:ln>
                <a:noFill/>
              </a:ln>
              <a:solidFill>
                <a:schemeClr val="tx1"/>
              </a:solidFill>
              <a:effectLst/>
              <a:uLnTx/>
              <a:uFillTx/>
              <a:latin typeface="华文中宋" pitchFamily="2" charset="-122"/>
              <a:ea typeface="华文中宋" pitchFamily="2" charset="-122"/>
              <a:cs typeface="+mn-cs"/>
            </a:endParaRPr>
          </a:p>
        </p:txBody>
      </p:sp>
      <p:sp>
        <p:nvSpPr>
          <p:cNvPr id="21" name="矩形 20"/>
          <p:cNvSpPr/>
          <p:nvPr/>
        </p:nvSpPr>
        <p:spPr>
          <a:xfrm>
            <a:off x="563563" y="5301298"/>
            <a:ext cx="1179513" cy="107791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3600" b="1" i="0" u="none" strike="noStrike" kern="1200" cap="none" spc="0" normalizeH="0" baseline="0" noProof="0" dirty="0">
                <a:ln>
                  <a:noFill/>
                </a:ln>
                <a:solidFill>
                  <a:schemeClr val="tx1"/>
                </a:solidFill>
                <a:effectLst/>
                <a:uLnTx/>
                <a:uFillTx/>
                <a:latin typeface="华文中宋" pitchFamily="2" charset="-122"/>
                <a:ea typeface="华文中宋" pitchFamily="2" charset="-122"/>
                <a:cs typeface="+mn-cs"/>
              </a:rPr>
              <a:t>历史</a:t>
            </a:r>
            <a:endParaRPr kumimoji="0" lang="en-US" altLang="zh-CN" sz="3600" b="1" i="0" u="none" strike="noStrike" kern="1200" cap="none" spc="0" normalizeH="0" baseline="0" noProof="0" dirty="0">
              <a:ln>
                <a:noFill/>
              </a:ln>
              <a:solidFill>
                <a:schemeClr val="tx1"/>
              </a:solidFill>
              <a:effectLst/>
              <a:uLnTx/>
              <a:uFillTx/>
              <a:latin typeface="华文中宋" pitchFamily="2" charset="-122"/>
              <a:ea typeface="华文中宋" pitchFamily="2" charset="-122"/>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3600" b="1" i="0" u="none" strike="noStrike" kern="1200" cap="none" spc="0" normalizeH="0" baseline="0" noProof="0" dirty="0">
                <a:ln>
                  <a:noFill/>
                </a:ln>
                <a:solidFill>
                  <a:schemeClr val="tx1"/>
                </a:solidFill>
                <a:effectLst/>
                <a:uLnTx/>
                <a:uFillTx/>
                <a:latin typeface="华文中宋" pitchFamily="2" charset="-122"/>
                <a:ea typeface="华文中宋" pitchFamily="2" charset="-122"/>
                <a:cs typeface="+mn-cs"/>
              </a:rPr>
              <a:t>传统</a:t>
            </a:r>
            <a:endParaRPr kumimoji="0" lang="zh-CN" altLang="en-US" sz="3600" b="1" i="0" u="none" strike="noStrike" kern="1200" cap="none" spc="0" normalizeH="0" baseline="0" noProof="0" dirty="0">
              <a:ln>
                <a:noFill/>
              </a:ln>
              <a:solidFill>
                <a:schemeClr val="tx1"/>
              </a:solidFill>
              <a:effectLst/>
              <a:uLnTx/>
              <a:uFillTx/>
              <a:latin typeface="华文中宋" pitchFamily="2" charset="-122"/>
              <a:ea typeface="华文中宋" pitchFamily="2" charset="-122"/>
              <a:cs typeface="+mn-cs"/>
            </a:endParaRPr>
          </a:p>
        </p:txBody>
      </p:sp>
      <p:sp>
        <p:nvSpPr>
          <p:cNvPr id="23" name="左大括号 22"/>
          <p:cNvSpPr/>
          <p:nvPr/>
        </p:nvSpPr>
        <p:spPr>
          <a:xfrm>
            <a:off x="1847850" y="2235200"/>
            <a:ext cx="549275" cy="2519363"/>
          </a:xfrm>
          <a:prstGeom prst="leftBrace">
            <a:avLst/>
          </a:prstGeom>
          <a:ln w="57150">
            <a:solidFill>
              <a:srgbClr val="FF0000"/>
            </a:solidFill>
          </a:ln>
        </p:spPr>
        <p:style>
          <a:lnRef idx="1">
            <a:schemeClr val="dk1"/>
          </a:lnRef>
          <a:fillRef idx="0">
            <a:schemeClr val="dk1"/>
          </a:fillRef>
          <a:effectRef idx="0">
            <a:schemeClr val="dk1"/>
          </a:effectRef>
          <a:fontRef idx="minor">
            <a:schemeClr val="tx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4" name="矩形 23"/>
          <p:cNvSpPr/>
          <p:nvPr/>
        </p:nvSpPr>
        <p:spPr>
          <a:xfrm>
            <a:off x="2397125" y="1947863"/>
            <a:ext cx="1454150" cy="508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tx1"/>
                </a:solidFill>
                <a:effectLst/>
                <a:uLnTx/>
                <a:uFillTx/>
                <a:latin typeface="华文中宋" pitchFamily="2" charset="-122"/>
                <a:ea typeface="华文中宋" pitchFamily="2" charset="-122"/>
                <a:cs typeface="+mn-cs"/>
              </a:rPr>
              <a:t>经济基础</a:t>
            </a:r>
            <a:endParaRPr kumimoji="0" lang="zh-CN" altLang="en-US" sz="2400" b="0" i="0" u="none" strike="noStrike" kern="1200" cap="none" spc="0" normalizeH="0" baseline="0" noProof="0" dirty="0">
              <a:ln>
                <a:noFill/>
              </a:ln>
              <a:solidFill>
                <a:schemeClr val="tx1"/>
              </a:solidFill>
              <a:effectLst/>
              <a:uLnTx/>
              <a:uFillTx/>
              <a:latin typeface="华文中宋" pitchFamily="2" charset="-122"/>
              <a:ea typeface="华文中宋" pitchFamily="2" charset="-122"/>
              <a:cs typeface="+mn-cs"/>
            </a:endParaRPr>
          </a:p>
        </p:txBody>
      </p:sp>
      <p:sp>
        <p:nvSpPr>
          <p:cNvPr id="25" name="矩形 24"/>
          <p:cNvSpPr/>
          <p:nvPr/>
        </p:nvSpPr>
        <p:spPr>
          <a:xfrm>
            <a:off x="2397125" y="3241675"/>
            <a:ext cx="1454150" cy="508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tx1"/>
                </a:solidFill>
                <a:effectLst/>
                <a:uLnTx/>
                <a:uFillTx/>
                <a:latin typeface="华文中宋" pitchFamily="2" charset="-122"/>
                <a:ea typeface="华文中宋" pitchFamily="2" charset="-122"/>
                <a:cs typeface="+mn-cs"/>
              </a:rPr>
              <a:t>政治前提</a:t>
            </a:r>
            <a:endParaRPr kumimoji="0" lang="zh-CN" altLang="en-US" sz="2400" b="0" i="0" u="none" strike="noStrike" kern="1200" cap="none" spc="0" normalizeH="0" baseline="0" noProof="0" dirty="0">
              <a:ln>
                <a:noFill/>
              </a:ln>
              <a:solidFill>
                <a:schemeClr val="tx1"/>
              </a:solidFill>
              <a:effectLst/>
              <a:uLnTx/>
              <a:uFillTx/>
              <a:latin typeface="华文中宋" pitchFamily="2" charset="-122"/>
              <a:ea typeface="华文中宋" pitchFamily="2" charset="-122"/>
              <a:cs typeface="+mn-cs"/>
            </a:endParaRPr>
          </a:p>
        </p:txBody>
      </p:sp>
      <p:sp>
        <p:nvSpPr>
          <p:cNvPr id="26" name="矩形 25"/>
          <p:cNvSpPr/>
          <p:nvPr/>
        </p:nvSpPr>
        <p:spPr>
          <a:xfrm>
            <a:off x="2397125" y="4448175"/>
            <a:ext cx="1454150" cy="508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tx1"/>
                </a:solidFill>
                <a:effectLst/>
                <a:uLnTx/>
                <a:uFillTx/>
                <a:latin typeface="华文中宋" pitchFamily="2" charset="-122"/>
                <a:ea typeface="华文中宋" pitchFamily="2" charset="-122"/>
                <a:cs typeface="+mn-cs"/>
              </a:rPr>
              <a:t>理论依据</a:t>
            </a:r>
            <a:endParaRPr kumimoji="0" lang="zh-CN" altLang="en-US" sz="2400" b="0" i="0" u="none" strike="noStrike" kern="1200" cap="none" spc="0" normalizeH="0" baseline="0" noProof="0" dirty="0">
              <a:ln>
                <a:noFill/>
              </a:ln>
              <a:solidFill>
                <a:schemeClr val="tx1"/>
              </a:solidFill>
              <a:effectLst/>
              <a:uLnTx/>
              <a:uFillTx/>
              <a:latin typeface="华文中宋" pitchFamily="2" charset="-122"/>
              <a:ea typeface="华文中宋" pitchFamily="2" charset="-122"/>
              <a:cs typeface="+mn-cs"/>
            </a:endParaRPr>
          </a:p>
        </p:txBody>
      </p:sp>
      <p:sp>
        <p:nvSpPr>
          <p:cNvPr id="27" name="矩形 26"/>
          <p:cNvSpPr/>
          <p:nvPr/>
        </p:nvSpPr>
        <p:spPr>
          <a:xfrm>
            <a:off x="3867150" y="1965325"/>
            <a:ext cx="4911725" cy="4746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800" b="1" i="0" u="none" strike="noStrike" kern="1200" cap="none" spc="0" normalizeH="0" baseline="0" noProof="0" dirty="0">
                <a:ln>
                  <a:noFill/>
                </a:ln>
                <a:solidFill>
                  <a:schemeClr val="tx1"/>
                </a:solidFill>
                <a:effectLst/>
                <a:uLnTx/>
                <a:uFillTx/>
                <a:latin typeface="华文中宋" pitchFamily="2" charset="-122"/>
                <a:ea typeface="华文中宋" pitchFamily="2" charset="-122"/>
                <a:cs typeface="+mn-cs"/>
              </a:rPr>
              <a:t>英国资本主义的发展</a:t>
            </a:r>
            <a:endParaRPr kumimoji="0" lang="zh-CN" altLang="en-US" sz="2800" b="1" i="0" u="none" strike="noStrike" kern="1200" cap="none" spc="0" normalizeH="0" baseline="0" noProof="0" dirty="0">
              <a:ln>
                <a:noFill/>
              </a:ln>
              <a:solidFill>
                <a:schemeClr val="tx1"/>
              </a:solidFill>
              <a:effectLst/>
              <a:uLnTx/>
              <a:uFillTx/>
              <a:latin typeface="华文中宋" pitchFamily="2" charset="-122"/>
              <a:ea typeface="华文中宋" pitchFamily="2" charset="-122"/>
              <a:cs typeface="+mn-cs"/>
            </a:endParaRPr>
          </a:p>
        </p:txBody>
      </p:sp>
      <p:sp>
        <p:nvSpPr>
          <p:cNvPr id="28" name="矩形 27"/>
          <p:cNvSpPr/>
          <p:nvPr/>
        </p:nvSpPr>
        <p:spPr>
          <a:xfrm>
            <a:off x="3851275" y="3241675"/>
            <a:ext cx="4927600" cy="4746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l" eaLnBrk="0" fontAlgn="base" hangingPunct="0">
              <a:buClrTx/>
              <a:buSzTx/>
              <a:buFontTx/>
              <a:defRPr/>
            </a:pPr>
            <a:r>
              <a:rPr lang="zh-CN" altLang="en-US" sz="2800" b="1" strike="noStrike" noProof="0" dirty="0">
                <a:ln>
                  <a:noFill/>
                </a:ln>
                <a:solidFill>
                  <a:schemeClr val="tx1"/>
                </a:solidFill>
                <a:effectLst/>
                <a:uLnTx/>
                <a:uFillTx/>
                <a:latin typeface="华文中宋" pitchFamily="2" charset="-122"/>
                <a:ea typeface="华文中宋" pitchFamily="2" charset="-122"/>
                <a:sym typeface="+mn-ea"/>
              </a:rPr>
              <a:t>英国资产阶级革命的完成</a:t>
            </a:r>
            <a:endParaRPr lang="zh-CN" altLang="en-US" sz="2800" b="1" strike="noStrike" noProof="0" dirty="0">
              <a:ln>
                <a:noFill/>
              </a:ln>
              <a:solidFill>
                <a:schemeClr val="tx1"/>
              </a:solidFill>
              <a:effectLst/>
              <a:uLnTx/>
              <a:uFillTx/>
              <a:latin typeface="华文中宋" pitchFamily="2" charset="-122"/>
              <a:ea typeface="华文中宋" pitchFamily="2" charset="-122"/>
              <a:sym typeface="+mn-ea"/>
            </a:endParaRPr>
          </a:p>
        </p:txBody>
      </p:sp>
      <p:sp>
        <p:nvSpPr>
          <p:cNvPr id="29" name="矩形 28"/>
          <p:cNvSpPr/>
          <p:nvPr/>
        </p:nvSpPr>
        <p:spPr>
          <a:xfrm>
            <a:off x="3867150" y="4448175"/>
            <a:ext cx="4911725" cy="4746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800" b="1" i="0" u="none" strike="noStrike" kern="1200" cap="none" spc="0" normalizeH="0" baseline="0" noProof="0" dirty="0">
                <a:ln>
                  <a:noFill/>
                </a:ln>
                <a:solidFill>
                  <a:schemeClr val="tx1"/>
                </a:solidFill>
                <a:effectLst/>
                <a:uLnTx/>
                <a:uFillTx/>
                <a:latin typeface="华文中宋" pitchFamily="2" charset="-122"/>
                <a:ea typeface="华文中宋" pitchFamily="2" charset="-122"/>
                <a:cs typeface="+mn-cs"/>
              </a:rPr>
              <a:t>英国启蒙思想家的宣传</a:t>
            </a:r>
            <a:endParaRPr kumimoji="0" lang="zh-CN" altLang="en-US" sz="2800" b="1" i="0" u="none" strike="noStrike" kern="1200" cap="none" spc="0" normalizeH="0" baseline="0" noProof="0" dirty="0">
              <a:ln>
                <a:noFill/>
              </a:ln>
              <a:solidFill>
                <a:schemeClr val="tx1"/>
              </a:solidFill>
              <a:effectLst/>
              <a:uLnTx/>
              <a:uFillTx/>
              <a:latin typeface="华文中宋" pitchFamily="2" charset="-122"/>
              <a:ea typeface="华文中宋" pitchFamily="2" charset="-122"/>
              <a:cs typeface="+mn-cs"/>
            </a:endParaRPr>
          </a:p>
        </p:txBody>
      </p:sp>
      <p:sp>
        <p:nvSpPr>
          <p:cNvPr id="30" name="矩形 29"/>
          <p:cNvSpPr/>
          <p:nvPr/>
        </p:nvSpPr>
        <p:spPr>
          <a:xfrm>
            <a:off x="1974850" y="5603875"/>
            <a:ext cx="5541963" cy="473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chemeClr val="tx1"/>
                </a:solidFill>
                <a:effectLst/>
                <a:uLnTx/>
                <a:uFillTx/>
                <a:latin typeface="华文中宋" pitchFamily="2" charset="-122"/>
                <a:ea typeface="华文中宋" pitchFamily="2" charset="-122"/>
                <a:cs typeface="+mn-cs"/>
              </a:rPr>
              <a:t>早期英国议会的存在及其对王权的制约</a:t>
            </a:r>
            <a:endParaRPr kumimoji="0" lang="zh-CN" altLang="en-US" sz="2400" b="1" i="0" u="none" strike="noStrike" kern="1200" cap="none" spc="0" normalizeH="0" baseline="0" noProof="0" dirty="0">
              <a:ln>
                <a:noFill/>
              </a:ln>
              <a:solidFill>
                <a:schemeClr val="tx1"/>
              </a:solidFill>
              <a:effectLst/>
              <a:uLnTx/>
              <a:uFillTx/>
              <a:latin typeface="华文中宋" pitchFamily="2" charset="-122"/>
              <a:ea typeface="华文中宋" pitchFamily="2" charset="-122"/>
              <a:cs typeface="+mn-cs"/>
            </a:endParaRPr>
          </a:p>
        </p:txBody>
      </p:sp>
      <p:sp>
        <p:nvSpPr>
          <p:cNvPr id="11" name="文本框 10"/>
          <p:cNvSpPr txBox="1"/>
          <p:nvPr/>
        </p:nvSpPr>
        <p:spPr>
          <a:xfrm>
            <a:off x="14604" y="653495"/>
            <a:ext cx="9114077" cy="569387"/>
          </a:xfrm>
          <a:prstGeom prst="rect">
            <a:avLst/>
          </a:prstGeom>
          <a:noFill/>
        </p:spPr>
        <p:txBody>
          <a:bodyPr wrap="square" rtlCol="0">
            <a:spAutoFit/>
          </a:bodyPr>
          <a:p>
            <a:r>
              <a:rPr lang="zh-CN" altLang="en-US" sz="3100" b="1" dirty="0">
                <a:solidFill>
                  <a:srgbClr val="FF0000"/>
                </a:solidFill>
                <a:latin typeface="+mn-ea"/>
              </a:rPr>
              <a:t>问题思考：英国因何能较早确立起君主立宪民主制？</a:t>
            </a:r>
            <a:endParaRPr lang="zh-CN" altLang="en-US" sz="3100" b="1" dirty="0">
              <a:solidFill>
                <a:srgbClr val="FF0000"/>
              </a:solidFill>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left)">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left)">
                                      <p:cBhvr>
                                        <p:cTn id="15" dur="500"/>
                                        <p:tgtEl>
                                          <p:spTgt spid="23"/>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left)">
                                      <p:cBhvr>
                                        <p:cTn id="18" dur="500"/>
                                        <p:tgtEl>
                                          <p:spTgt spid="24"/>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wipe(left)">
                                      <p:cBhvr>
                                        <p:cTn id="21" dur="500"/>
                                        <p:tgtEl>
                                          <p:spTgt spid="25"/>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wipe(left)">
                                      <p:cBhvr>
                                        <p:cTn id="24" dur="500"/>
                                        <p:tgtEl>
                                          <p:spTgt spid="2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wipe(left)">
                                      <p:cBhvr>
                                        <p:cTn id="29" dur="500"/>
                                        <p:tgtEl>
                                          <p:spTgt spid="2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wipe(left)">
                                      <p:cBhvr>
                                        <p:cTn id="34" dur="500"/>
                                        <p:tgtEl>
                                          <p:spTgt spid="2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wipe(left)">
                                      <p:cBhvr>
                                        <p:cTn id="3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23" grpId="0" bldLvl="0" animBg="1"/>
      <p:bldP spid="24" grpId="0" bldLvl="0" animBg="1"/>
      <p:bldP spid="25" grpId="0" bldLvl="0" animBg="1"/>
      <p:bldP spid="26" grpId="0" bldLvl="0" animBg="1"/>
      <p:bldP spid="27" grpId="0" bldLvl="0" animBg="1"/>
      <p:bldP spid="28" grpId="0" bldLvl="0" animBg="1"/>
      <p:bldP spid="29" grpId="0" bldLvl="0" animBg="1"/>
      <p:bldP spid="30"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9"/>
          <p:cNvSpPr txBox="1">
            <a:spLocks noChangeArrowheads="1"/>
          </p:cNvSpPr>
          <p:nvPr/>
        </p:nvSpPr>
        <p:spPr bwMode="auto">
          <a:xfrm>
            <a:off x="1160460" y="5247431"/>
            <a:ext cx="13017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buFont typeface="Arial" panose="020B0604020202020204" pitchFamily="34" charset="0"/>
              <a:buNone/>
            </a:pPr>
            <a:r>
              <a:rPr kumimoji="1" lang="zh-CN" altLang="en-US" sz="4400" dirty="0">
                <a:solidFill>
                  <a:srgbClr val="FFFFFF"/>
                </a:solidFill>
                <a:latin typeface="Times New Roman" panose="02020603050405020304" pitchFamily="18" charset="0"/>
                <a:ea typeface="华文新魏" panose="02010800040101010101" pitchFamily="2" charset="-122"/>
              </a:rPr>
              <a:t>庶人</a:t>
            </a:r>
            <a:endParaRPr kumimoji="1" lang="zh-CN" altLang="en-US" sz="4400" dirty="0">
              <a:solidFill>
                <a:srgbClr val="FFFFFF"/>
              </a:solidFill>
              <a:latin typeface="Times New Roman" panose="02020603050405020304" pitchFamily="18" charset="0"/>
              <a:ea typeface="华文新魏" panose="02010800040101010101" pitchFamily="2" charset="-122"/>
            </a:endParaRPr>
          </a:p>
        </p:txBody>
      </p:sp>
      <p:sp>
        <p:nvSpPr>
          <p:cNvPr id="17" name="Text Box 17"/>
          <p:cNvSpPr txBox="1">
            <a:spLocks noChangeArrowheads="1"/>
          </p:cNvSpPr>
          <p:nvPr/>
        </p:nvSpPr>
        <p:spPr bwMode="auto">
          <a:xfrm>
            <a:off x="971600" y="280710"/>
            <a:ext cx="7200800" cy="829945"/>
          </a:xfrm>
          <a:prstGeom prst="rect">
            <a:avLst/>
          </a:prstGeom>
          <a:solidFill>
            <a:srgbClr val="92D050"/>
          </a:solid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50000"/>
              </a:spcBef>
              <a:buFont typeface="Arial" panose="020B0604020202020204" pitchFamily="34" charset="0"/>
              <a:buNone/>
            </a:pPr>
            <a:r>
              <a:rPr lang="zh-CN" altLang="en-US" sz="4800" b="1" dirty="0">
                <a:latin typeface="华文琥珀" panose="02010800040101010101" pitchFamily="2" charset="-122"/>
                <a:ea typeface="华文琥珀" panose="02010800040101010101" pitchFamily="2" charset="-122"/>
              </a:rPr>
              <a:t>探究三：责任制内阁</a:t>
            </a:r>
            <a:endParaRPr lang="zh-CN" altLang="en-US" sz="4800" b="1" dirty="0">
              <a:latin typeface="华文琥珀" panose="02010800040101010101" pitchFamily="2" charset="-122"/>
              <a:ea typeface="华文琥珀" panose="02010800040101010101" pitchFamily="2" charset="-122"/>
            </a:endParaRPr>
          </a:p>
        </p:txBody>
      </p:sp>
      <p:sp>
        <p:nvSpPr>
          <p:cNvPr id="16391" name="文本框 16390"/>
          <p:cNvSpPr txBox="1"/>
          <p:nvPr/>
        </p:nvSpPr>
        <p:spPr>
          <a:xfrm>
            <a:off x="214313" y="1128713"/>
            <a:ext cx="8715375" cy="5478462"/>
          </a:xfrm>
          <a:prstGeom prst="rect">
            <a:avLst/>
          </a:prstGeom>
          <a:noFill/>
          <a:ln w="38100" cap="flat" cmpd="dbl">
            <a:solidFill>
              <a:srgbClr val="800080"/>
            </a:solidFill>
            <a:prstDash val="solid"/>
            <a:miter/>
            <a:headEnd type="none" w="med" len="med"/>
            <a:tailEnd type="none" w="med" len="med"/>
          </a:ln>
        </p:spPr>
        <p:txBody>
          <a:bodyPr wrap="square" lIns="90170" tIns="46990" rIns="90170" bIns="46990" anchor="t">
            <a:spAutoFit/>
          </a:bodyPr>
          <a:p>
            <a:pPr indent="335280" algn="just">
              <a:lnSpc>
                <a:spcPts val="4665"/>
              </a:lnSpc>
            </a:pPr>
            <a:r>
              <a:rPr lang="zh-CN" altLang="en-US" sz="2800" b="1" dirty="0">
                <a:latin typeface="楷体" panose="02010609060101010101" pitchFamily="49" charset="-122"/>
                <a:ea typeface="楷体" panose="02010609060101010101" pitchFamily="49" charset="-122"/>
                <a:sym typeface="宋体" panose="02010600030101010101" pitchFamily="2" charset="-122"/>
              </a:rPr>
              <a:t> 英国的内阁制度起源于</a:t>
            </a:r>
            <a:r>
              <a:rPr lang="zh-CN" altLang="en-US" sz="2800" b="1" dirty="0">
                <a:solidFill>
                  <a:srgbClr val="FF0000"/>
                </a:solidFill>
                <a:latin typeface="楷体" panose="02010609060101010101" pitchFamily="49" charset="-122"/>
                <a:ea typeface="楷体" panose="02010609060101010101" pitchFamily="49" charset="-122"/>
                <a:sym typeface="宋体" panose="02010600030101010101" pitchFamily="2" charset="-122"/>
              </a:rPr>
              <a:t>都铎王朝</a:t>
            </a:r>
            <a:r>
              <a:rPr lang="zh-CN" altLang="en-US" sz="2800" b="1" dirty="0">
                <a:latin typeface="楷体" panose="02010609060101010101" pitchFamily="49" charset="-122"/>
                <a:ea typeface="楷体" panose="02010609060101010101" pitchFamily="49" charset="-122"/>
                <a:sym typeface="宋体" panose="02010600030101010101" pitchFamily="2" charset="-122"/>
              </a:rPr>
              <a:t>（</a:t>
            </a:r>
            <a:r>
              <a:rPr lang="en-US" altLang="zh-CN" sz="2800" b="1" dirty="0">
                <a:latin typeface="楷体" panose="02010609060101010101" pitchFamily="49" charset="-122"/>
                <a:ea typeface="楷体" panose="02010609060101010101" pitchFamily="49" charset="-122"/>
                <a:sym typeface="宋体" panose="02010600030101010101" pitchFamily="2" charset="-122"/>
              </a:rPr>
              <a:t>1485-1603</a:t>
            </a:r>
            <a:r>
              <a:rPr lang="zh-CN" altLang="en-US" sz="2800" b="1" dirty="0">
                <a:latin typeface="楷体" panose="02010609060101010101" pitchFamily="49" charset="-122"/>
                <a:ea typeface="楷体" panose="02010609060101010101" pitchFamily="49" charset="-122"/>
                <a:sym typeface="宋体" panose="02010600030101010101" pitchFamily="2" charset="-122"/>
              </a:rPr>
              <a:t>年亨利七世到伊丽莎白一世）的枢密院。原是</a:t>
            </a:r>
            <a:r>
              <a:rPr lang="zh-CN" altLang="en-US" sz="2800" b="1" dirty="0">
                <a:solidFill>
                  <a:srgbClr val="FF0000"/>
                </a:solidFill>
                <a:latin typeface="楷体" panose="02010609060101010101" pitchFamily="49" charset="-122"/>
                <a:ea typeface="楷体" panose="02010609060101010101" pitchFamily="49" charset="-122"/>
                <a:sym typeface="宋体" panose="02010600030101010101" pitchFamily="2" charset="-122"/>
              </a:rPr>
              <a:t>国王的最高咨询机构</a:t>
            </a:r>
            <a:r>
              <a:rPr lang="zh-CN" altLang="en-US" sz="2800" b="1" dirty="0">
                <a:latin typeface="楷体" panose="02010609060101010101" pitchFamily="49" charset="-122"/>
                <a:ea typeface="楷体" panose="02010609060101010101" pitchFamily="49" charset="-122"/>
                <a:sym typeface="宋体" panose="02010600030101010101" pitchFamily="2" charset="-122"/>
              </a:rPr>
              <a:t>，协助国王处理政务，由国王指定贵族担任内阁大臣。</a:t>
            </a:r>
            <a:r>
              <a:rPr lang="zh-CN" altLang="en-US" sz="2800" b="1" dirty="0">
                <a:solidFill>
                  <a:srgbClr val="FF0000"/>
                </a:solidFill>
                <a:latin typeface="楷体" panose="02010609060101010101" pitchFamily="49" charset="-122"/>
                <a:ea typeface="楷体" panose="02010609060101010101" pitchFamily="49" charset="-122"/>
                <a:sym typeface="宋体" panose="02010600030101010101" pitchFamily="2" charset="-122"/>
              </a:rPr>
              <a:t>斯图亚特王朝时</a:t>
            </a:r>
            <a:r>
              <a:rPr lang="zh-CN" altLang="en-US" sz="2800" b="1" dirty="0">
                <a:latin typeface="楷体" panose="02010609060101010101" pitchFamily="49" charset="-122"/>
                <a:ea typeface="楷体" panose="02010609060101010101" pitchFamily="49" charset="-122"/>
                <a:sym typeface="宋体" panose="02010600030101010101" pitchFamily="2" charset="-122"/>
              </a:rPr>
              <a:t>（</a:t>
            </a:r>
            <a:r>
              <a:rPr lang="en-US" altLang="zh-CN" sz="2800" b="1" dirty="0">
                <a:latin typeface="楷体" panose="02010609060101010101" pitchFamily="49" charset="-122"/>
                <a:ea typeface="楷体" panose="02010609060101010101" pitchFamily="49" charset="-122"/>
                <a:sym typeface="宋体" panose="02010600030101010101" pitchFamily="2" charset="-122"/>
              </a:rPr>
              <a:t>1603-1714</a:t>
            </a:r>
            <a:r>
              <a:rPr lang="zh-CN" altLang="en-US" sz="2800" b="1" dirty="0">
                <a:latin typeface="楷体" panose="02010609060101010101" pitchFamily="49" charset="-122"/>
                <a:ea typeface="楷体" panose="02010609060101010101" pitchFamily="49" charset="-122"/>
                <a:sym typeface="宋体" panose="02010600030101010101" pitchFamily="2" charset="-122"/>
              </a:rPr>
              <a:t>年詹姆士一世到安妮女王）枢密院成员越来越多，机构臃肿，威廉三世（</a:t>
            </a:r>
            <a:r>
              <a:rPr lang="en-US" altLang="zh-CN" sz="2800" b="1" dirty="0">
                <a:latin typeface="楷体" panose="02010609060101010101" pitchFamily="49" charset="-122"/>
                <a:ea typeface="楷体" panose="02010609060101010101" pitchFamily="49" charset="-122"/>
                <a:sym typeface="宋体" panose="02010600030101010101" pitchFamily="2" charset="-122"/>
              </a:rPr>
              <a:t>1689-1702</a:t>
            </a:r>
            <a:r>
              <a:rPr lang="zh-CN" altLang="en-US" sz="2800" b="1" dirty="0">
                <a:latin typeface="楷体" panose="02010609060101010101" pitchFamily="49" charset="-122"/>
                <a:ea typeface="楷体" panose="02010609060101010101" pitchFamily="49" charset="-122"/>
                <a:sym typeface="宋体" panose="02010600030101010101" pitchFamily="2" charset="-122"/>
              </a:rPr>
              <a:t>）经常召集枢密院中的部分亲信在一个小密室（</a:t>
            </a:r>
            <a:r>
              <a:rPr lang="en-US" altLang="zh-CN" sz="2800" b="1" dirty="0">
                <a:latin typeface="楷体" panose="02010609060101010101" pitchFamily="49" charset="-122"/>
                <a:ea typeface="楷体" panose="02010609060101010101" pitchFamily="49" charset="-122"/>
                <a:sym typeface="宋体" panose="02010600030101010101" pitchFamily="2" charset="-122"/>
              </a:rPr>
              <a:t>cabinet</a:t>
            </a:r>
            <a:r>
              <a:rPr lang="zh-CN" altLang="en-US" sz="2800" b="1" dirty="0">
                <a:latin typeface="楷体" panose="02010609060101010101" pitchFamily="49" charset="-122"/>
                <a:ea typeface="楷体" panose="02010609060101010101" pitchFamily="49" charset="-122"/>
                <a:sym typeface="宋体" panose="02010600030101010101" pitchFamily="2" charset="-122"/>
              </a:rPr>
              <a:t>）里商讨国家大事。内阁逐渐取代枢密院，成为</a:t>
            </a:r>
            <a:r>
              <a:rPr lang="zh-CN" altLang="en-US" sz="2800" b="1" dirty="0">
                <a:solidFill>
                  <a:srgbClr val="FF0000"/>
                </a:solidFill>
                <a:latin typeface="楷体" panose="02010609060101010101" pitchFamily="49" charset="-122"/>
                <a:ea typeface="楷体" panose="02010609060101010101" pitchFamily="49" charset="-122"/>
                <a:sym typeface="宋体" panose="02010600030101010101" pitchFamily="2" charset="-122"/>
              </a:rPr>
              <a:t>国王直辖的最高行政机关</a:t>
            </a:r>
            <a:r>
              <a:rPr lang="zh-CN" altLang="en-US" sz="2800" b="1" dirty="0">
                <a:latin typeface="楷体" panose="02010609060101010101" pitchFamily="49" charset="-122"/>
                <a:ea typeface="楷体" panose="02010609060101010101" pitchFamily="49" charset="-122"/>
                <a:sym typeface="宋体" panose="02010600030101010101" pitchFamily="2" charset="-122"/>
              </a:rPr>
              <a:t>（</a:t>
            </a:r>
            <a:r>
              <a:rPr lang="zh-CN" altLang="en-US" sz="2800" dirty="0">
                <a:solidFill>
                  <a:srgbClr val="0000FF"/>
                </a:solidFill>
                <a:latin typeface="微软雅黑" panose="020B0503020204020204" charset="-122"/>
                <a:ea typeface="微软雅黑" panose="020B0503020204020204" charset="-122"/>
                <a:sym typeface="宋体" panose="02010600030101010101" pitchFamily="2" charset="-122"/>
              </a:rPr>
              <a:t>此时内阁只是国王的高级咨询机构，并不是真正的权力机关</a:t>
            </a:r>
            <a:r>
              <a:rPr lang="zh-CN" altLang="en-US" sz="2800" b="1" dirty="0">
                <a:latin typeface="楷体" panose="02010609060101010101" pitchFamily="49" charset="-122"/>
                <a:ea typeface="楷体" panose="02010609060101010101" pitchFamily="49" charset="-122"/>
                <a:sym typeface="宋体" panose="02010600030101010101" pitchFamily="2" charset="-122"/>
              </a:rPr>
              <a:t>）。</a:t>
            </a:r>
            <a:endParaRPr lang="zh-CN" altLang="en-US" sz="2800" b="1" dirty="0">
              <a:latin typeface="楷体" panose="02010609060101010101" pitchFamily="49" charset="-122"/>
              <a:ea typeface="楷体" panose="02010609060101010101" pitchFamily="49" charset="-122"/>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91"/>
                                        </p:tgtEl>
                                        <p:attrNameLst>
                                          <p:attrName>style.visibility</p:attrName>
                                        </p:attrNameLst>
                                      </p:cBhvr>
                                      <p:to>
                                        <p:strVal val="visible"/>
                                      </p:to>
                                    </p:set>
                                    <p:animEffect transition="in" filter="checkerboard(across)">
                                      <p:cBhvr>
                                        <p:cTn id="7" dur="500"/>
                                        <p:tgtEl>
                                          <p:spTgt spid="16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p:nvPr/>
        </p:nvSpPr>
        <p:spPr>
          <a:xfrm>
            <a:off x="100341" y="2121693"/>
            <a:ext cx="8867041" cy="2614613"/>
          </a:xfrm>
          <a:prstGeom prst="rect">
            <a:avLst/>
          </a:prstGeom>
          <a:solidFill>
            <a:srgbClr val="F2F2F2">
              <a:alpha val="50195"/>
            </a:srgbClr>
          </a:solidFill>
          <a:ln w="57150" cmpd="thickThin">
            <a:solidFill>
              <a:srgbClr val="9900CC"/>
            </a:solidFill>
            <a:miter lim="800000"/>
          </a:ln>
        </p:spPr>
        <p:txBody>
          <a:bodyPr wrap="square" lIns="68653" tIns="34327" rIns="68653" bIns="34327"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342900" indent="1143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685800" indent="2286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028700" indent="3429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371600" indent="4572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gn="ctr" eaLnBrk="1" hangingPunct="1">
              <a:lnSpc>
                <a:spcPct val="115000"/>
              </a:lnSpc>
            </a:pPr>
            <a:r>
              <a:rPr lang="en-US" altLang="zh-CN" sz="2400" b="1" dirty="0">
                <a:solidFill>
                  <a:srgbClr val="FF3300"/>
                </a:solidFill>
                <a:latin typeface="Arial" panose="020B0604020202020204" pitchFamily="34" charset="0"/>
              </a:rPr>
              <a:t>“</a:t>
            </a:r>
            <a:r>
              <a:rPr lang="zh-CN" altLang="en-US" sz="2400" b="1" dirty="0">
                <a:solidFill>
                  <a:srgbClr val="FF3300"/>
                </a:solidFill>
                <a:latin typeface="Arial" panose="020B0604020202020204" pitchFamily="34" charset="0"/>
                <a:ea typeface="宋体" panose="02010600030101010101" pitchFamily="2" charset="-122"/>
              </a:rPr>
              <a:t>不懂英语的国王”</a:t>
            </a:r>
            <a:endParaRPr lang="zh-CN" altLang="en-US" sz="2400" b="1" dirty="0">
              <a:solidFill>
                <a:srgbClr val="FF3300"/>
              </a:solidFill>
              <a:latin typeface="Arial" panose="020B0604020202020204" pitchFamily="34" charset="0"/>
              <a:ea typeface="宋体" panose="02010600030101010101" pitchFamily="2" charset="-122"/>
            </a:endParaRPr>
          </a:p>
          <a:p>
            <a:pPr lvl="0" eaLnBrk="1" hangingPunct="1">
              <a:lnSpc>
                <a:spcPct val="115000"/>
              </a:lnSpc>
            </a:pPr>
            <a:r>
              <a:rPr lang="zh-CN" altLang="en-US" sz="2400" b="1" dirty="0">
                <a:latin typeface="Arial" panose="020B0604020202020204" pitchFamily="34" charset="0"/>
                <a:ea typeface="宋体" panose="02010600030101010101" pitchFamily="2" charset="-122"/>
              </a:rPr>
              <a:t>        </a:t>
            </a:r>
            <a:r>
              <a:rPr lang="en-US" altLang="en-US" sz="2400" b="1" dirty="0">
                <a:latin typeface="仿宋" panose="02010609060101010101" pitchFamily="49" charset="-122"/>
                <a:ea typeface="仿宋" panose="02010609060101010101" pitchFamily="49" charset="-122"/>
              </a:rPr>
              <a:t>1714年安妮女王去世后，无嗣继承，德国远亲乔治一世入主英国，但他不熟悉英语，对英国事务也不关心。掌控行政大权的内阁会议逐渐由国王主持转向由财政大臣主持。1721—1742年，政府工作由罗伯特•沃波尔主持，实际上成为英国的第一任首相。</a:t>
            </a:r>
            <a:endParaRPr lang="en-US" altLang="en-US" sz="2400" b="1" dirty="0">
              <a:latin typeface="仿宋" panose="02010609060101010101" pitchFamily="49" charset="-122"/>
              <a:ea typeface="仿宋" panose="02010609060101010101" pitchFamily="49" charset="-122"/>
            </a:endParaRPr>
          </a:p>
          <a:p>
            <a:pPr lvl="0" algn="r" eaLnBrk="1" hangingPunct="1">
              <a:lnSpc>
                <a:spcPct val="115000"/>
              </a:lnSpc>
            </a:pPr>
            <a:r>
              <a:rPr lang="en-US" altLang="en-US" sz="2400" b="1" dirty="0">
                <a:latin typeface="仿宋" panose="02010609060101010101" pitchFamily="49" charset="-122"/>
                <a:ea typeface="仿宋" panose="02010609060101010101" pitchFamily="49" charset="-122"/>
              </a:rPr>
              <a:t>——</a:t>
            </a:r>
            <a:r>
              <a:rPr lang="en-US" altLang="en-US" sz="2400" b="1" dirty="0" err="1">
                <a:latin typeface="仿宋" panose="02010609060101010101" pitchFamily="49" charset="-122"/>
                <a:ea typeface="仿宋" panose="02010609060101010101" pitchFamily="49" charset="-122"/>
              </a:rPr>
              <a:t>摘编自阎照祥《英国政治制度史</a:t>
            </a:r>
            <a:r>
              <a:rPr lang="en-US" altLang="en-US" sz="2400" b="1" dirty="0">
                <a:latin typeface="仿宋" panose="02010609060101010101" pitchFamily="49" charset="-122"/>
                <a:ea typeface="仿宋" panose="02010609060101010101" pitchFamily="49" charset="-122"/>
              </a:rPr>
              <a:t>》</a:t>
            </a:r>
            <a:endParaRPr lang="en-US" altLang="en-US" sz="2400" b="1" dirty="0">
              <a:latin typeface="仿宋" panose="02010609060101010101" pitchFamily="49" charset="-122"/>
              <a:ea typeface="仿宋" panose="02010609060101010101" pitchFamily="49" charset="-122"/>
            </a:endParaRPr>
          </a:p>
        </p:txBody>
      </p:sp>
      <p:sp>
        <p:nvSpPr>
          <p:cNvPr id="5" name="文本框 1"/>
          <p:cNvSpPr/>
          <p:nvPr/>
        </p:nvSpPr>
        <p:spPr>
          <a:xfrm>
            <a:off x="143627" y="4970738"/>
            <a:ext cx="8867041" cy="1198880"/>
          </a:xfrm>
          <a:prstGeom prst="rect">
            <a:avLst/>
          </a:prstGeom>
          <a:noFill/>
          <a:ln w="15875">
            <a:solidFill>
              <a:schemeClr val="bg1"/>
            </a:solidFill>
            <a:round/>
          </a:ln>
        </p:spPr>
        <p:txBody>
          <a:bodyPr wrap="square"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342900" indent="1143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685800" indent="2286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028700" indent="3429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371600" indent="4572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r>
              <a:rPr lang="zh-CN" altLang="en-US" sz="3600" b="1" dirty="0">
                <a:latin typeface="楷体" panose="02010609060101010101" pitchFamily="49" charset="-122"/>
                <a:ea typeface="楷体" panose="02010609060101010101" pitchFamily="49" charset="-122"/>
              </a:rPr>
              <a:t>责任制内阁：由内阁总揽国家</a:t>
            </a:r>
            <a:r>
              <a:rPr lang="zh-CN" altLang="en-US" sz="3600" b="1" dirty="0">
                <a:solidFill>
                  <a:srgbClr val="C00000"/>
                </a:solidFill>
                <a:latin typeface="楷体" panose="02010609060101010101" pitchFamily="49" charset="-122"/>
                <a:ea typeface="楷体" panose="02010609060101010101" pitchFamily="49" charset="-122"/>
              </a:rPr>
              <a:t>行政权力</a:t>
            </a:r>
            <a:r>
              <a:rPr lang="zh-CN" altLang="en-US" sz="3600" b="1" dirty="0">
                <a:latin typeface="楷体" panose="02010609060101010101" pitchFamily="49" charset="-122"/>
                <a:ea typeface="楷体" panose="02010609060101010101" pitchFamily="49" charset="-122"/>
              </a:rPr>
              <a:t>并向</a:t>
            </a:r>
            <a:r>
              <a:rPr lang="zh-CN" altLang="en-US" sz="3600" b="1" dirty="0">
                <a:solidFill>
                  <a:srgbClr val="C00000"/>
                </a:solidFill>
                <a:latin typeface="楷体" panose="02010609060101010101" pitchFamily="49" charset="-122"/>
                <a:ea typeface="楷体" panose="02010609060101010101" pitchFamily="49" charset="-122"/>
              </a:rPr>
              <a:t>议会负责</a:t>
            </a:r>
            <a:r>
              <a:rPr lang="zh-CN" altLang="en-US" sz="3600" b="1" dirty="0">
                <a:latin typeface="楷体" panose="02010609060101010101" pitchFamily="49" charset="-122"/>
                <a:ea typeface="楷体" panose="02010609060101010101" pitchFamily="49" charset="-122"/>
              </a:rPr>
              <a:t>的一种政府组织形式。</a:t>
            </a:r>
            <a:endParaRPr lang="zh-CN" altLang="en-US" sz="3600" b="1" dirty="0">
              <a:latin typeface="楷体" panose="02010609060101010101" pitchFamily="49" charset="-122"/>
              <a:ea typeface="楷体" panose="02010609060101010101" pitchFamily="49" charset="-122"/>
            </a:endParaRPr>
          </a:p>
        </p:txBody>
      </p:sp>
      <p:pic>
        <p:nvPicPr>
          <p:cNvPr id="6" name="图片 5" descr="160958"/>
          <p:cNvPicPr>
            <a:picLocks noChangeAspect="1"/>
          </p:cNvPicPr>
          <p:nvPr>
            <p:custDataLst>
              <p:tags r:id="rId1"/>
            </p:custDataLst>
          </p:nvPr>
        </p:nvPicPr>
        <p:blipFill>
          <a:blip r:embed="rId2"/>
          <a:stretch>
            <a:fillRect/>
          </a:stretch>
        </p:blipFill>
        <p:spPr>
          <a:xfrm>
            <a:off x="2628274" y="1"/>
            <a:ext cx="1943725" cy="1939978"/>
          </a:xfrm>
          <a:prstGeom prst="ellipse">
            <a:avLst/>
          </a:prstGeom>
        </p:spPr>
      </p:pic>
      <p:sp>
        <p:nvSpPr>
          <p:cNvPr id="7" name="文本框 9"/>
          <p:cNvSpPr txBox="1"/>
          <p:nvPr>
            <p:custDataLst>
              <p:tags r:id="rId3"/>
            </p:custDataLst>
          </p:nvPr>
        </p:nvSpPr>
        <p:spPr>
          <a:xfrm>
            <a:off x="100341" y="163384"/>
            <a:ext cx="2239412" cy="1123712"/>
          </a:xfrm>
          <a:prstGeom prst="wedgeRoundRectCallout">
            <a:avLst>
              <a:gd name="adj1" fmla="val 61178"/>
              <a:gd name="adj2" fmla="val 29486"/>
              <a:gd name="adj3" fmla="val 16667"/>
            </a:avLst>
          </a:prstGeom>
          <a:solidFill>
            <a:schemeClr val="accent5">
              <a:lumMod val="20000"/>
              <a:lumOff val="80000"/>
            </a:schemeClr>
          </a:solidFill>
          <a:ln w="9525">
            <a:noFill/>
          </a:ln>
        </p:spPr>
        <p:txBody>
          <a:bodyPr wrap="square" anchor="t">
            <a:spAutoFit/>
          </a:bodyPr>
          <a:lstStyle/>
          <a:p>
            <a:pPr algn="ctr"/>
            <a:r>
              <a:rPr lang="zh-CN" altLang="en-US" sz="2000"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不懂英语的国王</a:t>
            </a:r>
            <a:endParaRPr lang="zh-CN" altLang="en-US" sz="2000"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endParaRPr>
          </a:p>
          <a:p>
            <a:pPr algn="just"/>
            <a:r>
              <a:rPr lang="zh-CN" altLang="en-US" sz="2000"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乔治一（1714</a:t>
            </a:r>
            <a:r>
              <a:rPr lang="en-US" altLang="zh-CN" sz="2000"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a:t>
            </a:r>
            <a:r>
              <a:rPr lang="zh-CN" altLang="en-US" sz="2000"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1727）</a:t>
            </a:r>
            <a:endParaRPr lang="zh-CN" altLang="en-US" sz="2000"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endParaRPr>
          </a:p>
        </p:txBody>
      </p:sp>
      <p:pic>
        <p:nvPicPr>
          <p:cNvPr id="8" name="图片 7" descr="4c739ac9c6c6e613"/>
          <p:cNvPicPr>
            <a:picLocks noChangeAspect="1"/>
          </p:cNvPicPr>
          <p:nvPr>
            <p:custDataLst>
              <p:tags r:id="rId4"/>
            </p:custDataLst>
          </p:nvPr>
        </p:nvPicPr>
        <p:blipFill>
          <a:blip r:embed="rId5"/>
          <a:stretch>
            <a:fillRect/>
          </a:stretch>
        </p:blipFill>
        <p:spPr>
          <a:xfrm>
            <a:off x="4702803" y="44624"/>
            <a:ext cx="1952383" cy="1882117"/>
          </a:xfrm>
          <a:prstGeom prst="ellipse">
            <a:avLst/>
          </a:prstGeom>
        </p:spPr>
      </p:pic>
      <p:sp>
        <p:nvSpPr>
          <p:cNvPr id="9" name="文本框 9"/>
          <p:cNvSpPr txBox="1"/>
          <p:nvPr>
            <p:custDataLst>
              <p:tags r:id="rId6"/>
            </p:custDataLst>
          </p:nvPr>
        </p:nvSpPr>
        <p:spPr>
          <a:xfrm>
            <a:off x="6878248" y="163384"/>
            <a:ext cx="2127272" cy="1123712"/>
          </a:xfrm>
          <a:prstGeom prst="wedgeRoundRectCallout">
            <a:avLst>
              <a:gd name="adj1" fmla="val -54779"/>
              <a:gd name="adj2" fmla="val 14073"/>
              <a:gd name="adj3" fmla="val 16667"/>
            </a:avLst>
          </a:prstGeom>
          <a:solidFill>
            <a:schemeClr val="accent5">
              <a:lumMod val="20000"/>
              <a:lumOff val="80000"/>
            </a:schemeClr>
          </a:solidFill>
          <a:ln w="9525">
            <a:noFill/>
          </a:ln>
        </p:spPr>
        <p:txBody>
          <a:bodyPr wrap="square" anchor="t">
            <a:spAutoFit/>
          </a:bodyPr>
          <a:lstStyle/>
          <a:p>
            <a:pPr algn="ctr"/>
            <a:r>
              <a:rPr lang="zh-CN" altLang="en-US" sz="2000"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首位内阁首相</a:t>
            </a:r>
            <a:endParaRPr lang="zh-CN" altLang="en-US" sz="2000"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endParaRPr>
          </a:p>
          <a:p>
            <a:pPr algn="just"/>
            <a:r>
              <a:rPr lang="zh-CN" altLang="en-US" sz="2000"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沃波尔（</a:t>
            </a:r>
            <a:r>
              <a:rPr sz="2000"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1721年</a:t>
            </a:r>
            <a:r>
              <a:rPr lang="en-US" sz="2000"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a:t>
            </a:r>
            <a:r>
              <a:rPr sz="2000"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1742年</a:t>
            </a:r>
            <a:r>
              <a:rPr lang="zh-CN" altLang="en-US" sz="2000"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a:t>
            </a:r>
            <a:endParaRPr lang="zh-CN" altLang="en-US" sz="2000" dirty="0">
              <a:solidFill>
                <a:srgbClr val="FF0000"/>
              </a:solidFill>
              <a:latin typeface="楷体" panose="02010609060101010101" pitchFamily="49" charset="-122"/>
              <a:ea typeface="楷体" panose="02010609060101010101" pitchFamily="49" charset="-122"/>
              <a:cs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ChangeArrowheads="1"/>
          </p:cNvSpPr>
          <p:nvPr/>
        </p:nvSpPr>
        <p:spPr bwMode="auto">
          <a:xfrm>
            <a:off x="107504" y="414075"/>
            <a:ext cx="8856984" cy="2988200"/>
          </a:xfrm>
          <a:prstGeom prst="rect">
            <a:avLst/>
          </a:prstGeom>
          <a:solidFill>
            <a:schemeClr val="bg1">
              <a:lumMod val="95000"/>
              <a:alpha val="50000"/>
            </a:schemeClr>
          </a:solidFill>
          <a:ln w="57150" cmpd="thinThick" algn="ctr">
            <a:solidFill>
              <a:srgbClr val="9900CC"/>
            </a:solidFill>
            <a:miter lim="800000"/>
          </a:ln>
          <a:effectLst/>
        </p:spPr>
        <p:txBody>
          <a:bodyPr wrap="square" lIns="68653" tIns="34327" rIns="68653" bIns="34327" anchor="ctr" anchorCtr="0">
            <a:spAutoFit/>
          </a:bodyPr>
          <a:lstStyle>
            <a:defPPr>
              <a:defRPr lang="zh-CN"/>
            </a:defPPr>
            <a:lvl1pPr marL="0" indent="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342900" indent="1143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685800" indent="2286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028700" indent="3429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371600" indent="4572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marL="0" marR="0" lvl="0" indent="0" algn="ctr" eaLnBrk="1" hangingPunct="1">
              <a:lnSpc>
                <a:spcPct val="115000"/>
              </a:lnSpc>
            </a:pPr>
            <a:r>
              <a:rPr lang="en-US" altLang="zh-CN" sz="2400" b="1" spc="0" dirty="0">
                <a:solidFill>
                  <a:srgbClr val="FF3300"/>
                </a:solidFill>
                <a:latin typeface="Arial" panose="020B0604020202020204"/>
                <a:sym typeface="宋体" panose="02010600030101010101" pitchFamily="2" charset="-122"/>
              </a:rPr>
              <a:t>“</a:t>
            </a:r>
            <a:r>
              <a:rPr lang="en-US" altLang="zh-CN" sz="2400" b="1" spc="0" dirty="0">
                <a:solidFill>
                  <a:srgbClr val="FF3300"/>
                </a:solidFill>
                <a:latin typeface="黑体" panose="02010609060101010101" charset="-122"/>
                <a:sym typeface="宋体" panose="02010600030101010101" pitchFamily="2" charset="-122"/>
              </a:rPr>
              <a:t>48</a:t>
            </a:r>
            <a:r>
              <a:rPr lang="zh-CN" altLang="en-US" sz="2400" b="1" spc="0" dirty="0">
                <a:solidFill>
                  <a:srgbClr val="FF3300"/>
                </a:solidFill>
                <a:latin typeface="黑体" panose="02010609060101010101" charset="-122"/>
                <a:ea typeface="宋体" panose="02010600030101010101" pitchFamily="2" charset="-122"/>
                <a:sym typeface="宋体" panose="02010600030101010101" pitchFamily="2" charset="-122"/>
              </a:rPr>
              <a:t>小时首相</a:t>
            </a:r>
            <a:r>
              <a:rPr lang="zh-CN" altLang="en-US" sz="2400" b="1" spc="0" dirty="0">
                <a:solidFill>
                  <a:srgbClr val="FF3300"/>
                </a:solidFill>
                <a:latin typeface="Arial" panose="020B0604020202020204"/>
                <a:ea typeface="宋体" panose="02010600030101010101" pitchFamily="2" charset="-122"/>
                <a:sym typeface="宋体" panose="02010600030101010101" pitchFamily="2" charset="-122"/>
              </a:rPr>
              <a:t>”</a:t>
            </a:r>
            <a:endParaRPr lang="zh-CN" altLang="en-US" sz="2400" b="1" dirty="0">
              <a:solidFill>
                <a:srgbClr val="FF3300"/>
              </a:solidFill>
              <a:latin typeface="黑体" panose="02010609060101010101" charset="-122"/>
              <a:ea typeface="宋体" panose="02010600030101010101" pitchFamily="2" charset="-122"/>
              <a:sym typeface="宋体" panose="02010600030101010101" pitchFamily="2" charset="-122"/>
            </a:endParaRPr>
          </a:p>
          <a:p>
            <a:pPr marL="0" marR="0" lvl="0" indent="0" eaLnBrk="1" hangingPunct="1">
              <a:lnSpc>
                <a:spcPct val="115000"/>
              </a:lnSpc>
            </a:pPr>
            <a:r>
              <a:rPr lang="zh-CN" altLang="en-US" sz="2400" b="1" spc="0" dirty="0">
                <a:latin typeface="黑体" panose="02010609060101010101" charset="-122"/>
                <a:ea typeface="宋体" panose="02010600030101010101" pitchFamily="2" charset="-122"/>
                <a:sym typeface="宋体" panose="02010600030101010101" pitchFamily="2" charset="-122"/>
              </a:rPr>
              <a:t>  </a:t>
            </a:r>
            <a:r>
              <a:rPr lang="en-US" altLang="en-US" sz="2400" b="1" spc="0" dirty="0">
                <a:latin typeface="仿宋" panose="02010609060101010101" pitchFamily="49" charset="-122"/>
                <a:ea typeface="仿宋" panose="02010609060101010101" pitchFamily="49" charset="-122"/>
                <a:sym typeface="宋体" panose="02010600030101010101" pitchFamily="2" charset="-122"/>
              </a:rPr>
              <a:t>1746年，乔治二世否决了时任首相的亨利•配兰的提案，导致配兰率领全体阁员集体辞职。乔治二世恼羞成怒，任命巴思伯爵为新的财政大臣，但是巴思伯爵</a:t>
            </a:r>
            <a:r>
              <a:rPr lang="zh-CN" altLang="en-US" sz="2400" b="1" spc="0" dirty="0">
                <a:latin typeface="仿宋" panose="02010609060101010101" pitchFamily="49" charset="-122"/>
                <a:ea typeface="仿宋" panose="02010609060101010101" pitchFamily="49" charset="-122"/>
                <a:sym typeface="宋体" panose="02010600030101010101" pitchFamily="2" charset="-122"/>
              </a:rPr>
              <a:t>邀请上届阁员入阁时，被冷言回绝，结果</a:t>
            </a:r>
            <a:r>
              <a:rPr lang="en-US" altLang="en-US" sz="2400" b="1" dirty="0">
                <a:latin typeface="仿宋" panose="02010609060101010101" pitchFamily="49" charset="-122"/>
                <a:ea typeface="仿宋" panose="02010609060101010101" pitchFamily="49" charset="-122"/>
                <a:sym typeface="宋体" panose="02010600030101010101" pitchFamily="2" charset="-122"/>
              </a:rPr>
              <a:t>只当了两天首相就被迫辞职，时称“48小时首相”。乔治二世被迫请配兰复职并接受了其苛刻条件，由此开创了新的先例。</a:t>
            </a:r>
            <a:endParaRPr lang="en-US" altLang="en-US" sz="2400" b="1" dirty="0">
              <a:latin typeface="仿宋" panose="02010609060101010101" pitchFamily="49" charset="-122"/>
              <a:ea typeface="仿宋" panose="02010609060101010101" pitchFamily="49" charset="-122"/>
              <a:sym typeface="宋体" panose="02010600030101010101" pitchFamily="2" charset="-122"/>
            </a:endParaRPr>
          </a:p>
          <a:p>
            <a:pPr marL="0" marR="0" lvl="0" indent="0" algn="r" eaLnBrk="1" hangingPunct="1">
              <a:lnSpc>
                <a:spcPct val="115000"/>
              </a:lnSpc>
            </a:pPr>
            <a:r>
              <a:rPr lang="en-US" altLang="en-US" sz="2400" b="1" spc="0" dirty="0">
                <a:latin typeface="仿宋" panose="02010609060101010101" pitchFamily="49" charset="-122"/>
                <a:ea typeface="仿宋" panose="02010609060101010101" pitchFamily="49" charset="-122"/>
                <a:sym typeface="宋体" panose="02010600030101010101" pitchFamily="2" charset="-122"/>
              </a:rPr>
              <a:t>——</a:t>
            </a:r>
            <a:r>
              <a:rPr lang="en-US" altLang="en-US" sz="2400" b="1" spc="0" dirty="0" err="1">
                <a:latin typeface="仿宋" panose="02010609060101010101" pitchFamily="49" charset="-122"/>
                <a:ea typeface="仿宋" panose="02010609060101010101" pitchFamily="49" charset="-122"/>
                <a:sym typeface="宋体" panose="02010600030101010101" pitchFamily="2" charset="-122"/>
              </a:rPr>
              <a:t>摘编自阎照祥《英国政治制度史</a:t>
            </a:r>
            <a:r>
              <a:rPr lang="en-US" altLang="en-US" sz="2400" b="1" spc="0" dirty="0">
                <a:latin typeface="仿宋" panose="02010609060101010101" pitchFamily="49" charset="-122"/>
                <a:ea typeface="仿宋" panose="02010609060101010101" pitchFamily="49" charset="-122"/>
                <a:sym typeface="宋体" panose="02010600030101010101" pitchFamily="2" charset="-122"/>
              </a:rPr>
              <a:t>》</a:t>
            </a:r>
            <a:endParaRPr lang="en-US" altLang="en-US" sz="2400" b="1" dirty="0">
              <a:latin typeface="仿宋" panose="02010609060101010101" pitchFamily="49" charset="-122"/>
              <a:ea typeface="仿宋" panose="02010609060101010101" pitchFamily="49" charset="-122"/>
              <a:sym typeface="宋体" panose="02010600030101010101" pitchFamily="2" charset="-122"/>
            </a:endParaRPr>
          </a:p>
        </p:txBody>
      </p:sp>
      <p:sp>
        <p:nvSpPr>
          <p:cNvPr id="10" name="Text Box 8"/>
          <p:cNvSpPr/>
          <p:nvPr/>
        </p:nvSpPr>
        <p:spPr>
          <a:xfrm>
            <a:off x="0" y="3413855"/>
            <a:ext cx="9144000" cy="500212"/>
          </a:xfrm>
          <a:prstGeom prst="rect">
            <a:avLst/>
          </a:prstGeom>
          <a:noFill/>
          <a:ln>
            <a:noFill/>
            <a:miter lim="800000"/>
          </a:ln>
        </p:spPr>
        <p:txBody>
          <a:bodyPr wrap="square" lIns="68653" tIns="34327" rIns="68653" bIns="34327"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342900" indent="1143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685800" indent="2286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028700" indent="3429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371600" indent="4572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eaLnBrk="1" hangingPunct="1"/>
            <a:r>
              <a:rPr lang="zh-CN" altLang="en-US" sz="2800" b="1" dirty="0">
                <a:latin typeface="黑体" panose="02010609060101010101" charset="-122"/>
                <a:ea typeface="宋体" panose="02010600030101010101" pitchFamily="2" charset="-122"/>
              </a:rPr>
              <a:t>请回答：当国王和首相出现矛盾，内阁会站在哪一边？ </a:t>
            </a:r>
            <a:endParaRPr lang="zh-CN" altLang="en-US" sz="2800" b="1" dirty="0">
              <a:latin typeface="黑体" panose="02010609060101010101" charset="-122"/>
              <a:ea typeface="宋体" panose="02010600030101010101" pitchFamily="2" charset="-122"/>
            </a:endParaRPr>
          </a:p>
        </p:txBody>
      </p:sp>
      <p:sp>
        <p:nvSpPr>
          <p:cNvPr id="2" name="矩形 1"/>
          <p:cNvSpPr/>
          <p:nvPr/>
        </p:nvSpPr>
        <p:spPr>
          <a:xfrm>
            <a:off x="0" y="4509120"/>
            <a:ext cx="9144000" cy="1200329"/>
          </a:xfrm>
          <a:prstGeom prst="rect">
            <a:avLst/>
          </a:prstGeom>
        </p:spPr>
        <p:txBody>
          <a:bodyPr wrap="square">
            <a:spAutoFit/>
          </a:bodyPr>
          <a:lstStyle/>
          <a:p>
            <a:pPr lvl="0"/>
            <a:r>
              <a:rPr lang="zh-CN" altLang="en-US" sz="3600" b="1" dirty="0">
                <a:solidFill>
                  <a:srgbClr val="FF0000"/>
                </a:solidFill>
                <a:latin typeface="华文中宋" pitchFamily="2" charset="-122"/>
                <a:ea typeface="华文中宋" pitchFamily="2" charset="-122"/>
              </a:rPr>
              <a:t>原则一：</a:t>
            </a:r>
            <a:r>
              <a:rPr lang="zh-CN" altLang="en-US" sz="3600" b="1" dirty="0">
                <a:solidFill>
                  <a:srgbClr val="000066"/>
                </a:solidFill>
                <a:latin typeface="华文中宋" pitchFamily="2" charset="-122"/>
                <a:ea typeface="华文中宋" pitchFamily="2" charset="-122"/>
              </a:rPr>
              <a:t>内阁成员</a:t>
            </a:r>
            <a:r>
              <a:rPr lang="zh-CN" altLang="en-US" sz="3600" b="1" dirty="0">
                <a:solidFill>
                  <a:srgbClr val="FF0000"/>
                </a:solidFill>
                <a:latin typeface="华文中宋" pitchFamily="2" charset="-122"/>
                <a:ea typeface="华文中宋" pitchFamily="2" charset="-122"/>
              </a:rPr>
              <a:t>集体负责</a:t>
            </a:r>
            <a:r>
              <a:rPr lang="zh-CN" altLang="en-US" sz="3600" b="1" dirty="0">
                <a:solidFill>
                  <a:srgbClr val="000066"/>
                </a:solidFill>
                <a:latin typeface="华文中宋" pitchFamily="2" charset="-122"/>
                <a:ea typeface="华文中宋" pitchFamily="2" charset="-122"/>
              </a:rPr>
              <a:t>，在大政方针上保持一致，与首相</a:t>
            </a:r>
            <a:r>
              <a:rPr lang="zh-CN" altLang="en-US" sz="3600" b="1" dirty="0">
                <a:solidFill>
                  <a:srgbClr val="FF0000"/>
                </a:solidFill>
                <a:latin typeface="华文中宋" pitchFamily="2" charset="-122"/>
                <a:ea typeface="华文中宋" pitchFamily="2" charset="-122"/>
              </a:rPr>
              <a:t>共进退</a:t>
            </a:r>
            <a:r>
              <a:rPr lang="zh-CN" altLang="en-US" sz="3600" b="1" dirty="0">
                <a:solidFill>
                  <a:srgbClr val="000066"/>
                </a:solidFill>
                <a:latin typeface="华文中宋" pitchFamily="2" charset="-122"/>
                <a:ea typeface="华文中宋" pitchFamily="2" charset="-122"/>
              </a:rPr>
              <a:t>。</a:t>
            </a:r>
            <a:endParaRPr lang="zh-CN" altLang="en-US" sz="3600" b="1" dirty="0">
              <a:solidFill>
                <a:srgbClr val="000066"/>
              </a:solidFill>
              <a:latin typeface="华文中宋" pitchFamily="2" charset="-122"/>
              <a:ea typeface="华文中宋"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p:nvPr/>
        </p:nvSpPr>
        <p:spPr>
          <a:xfrm>
            <a:off x="107504" y="332656"/>
            <a:ext cx="8856984" cy="2272620"/>
          </a:xfrm>
          <a:prstGeom prst="rect">
            <a:avLst/>
          </a:prstGeom>
          <a:solidFill>
            <a:srgbClr val="F2F2F2">
              <a:alpha val="50195"/>
            </a:srgbClr>
          </a:solidFill>
          <a:ln w="57150" cmpd="thickThin">
            <a:solidFill>
              <a:srgbClr val="9900CC"/>
            </a:solidFill>
            <a:miter lim="800000"/>
          </a:ln>
        </p:spPr>
        <p:txBody>
          <a:bodyPr wrap="square" lIns="68653" tIns="34327" rIns="68653" bIns="34327"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342900" indent="1143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685800" indent="2286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028700" indent="3429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371600" indent="4572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gn="ctr" eaLnBrk="1" hangingPunct="1"/>
            <a:r>
              <a:rPr lang="en-US" altLang="zh-CN" sz="2400" b="1" dirty="0">
                <a:solidFill>
                  <a:srgbClr val="FF3300"/>
                </a:solidFill>
                <a:latin typeface="Arial" panose="020B0604020202020204" pitchFamily="34" charset="0"/>
              </a:rPr>
              <a:t>“</a:t>
            </a:r>
            <a:r>
              <a:rPr lang="zh-CN" altLang="en-US" sz="2400" b="1" dirty="0">
                <a:solidFill>
                  <a:srgbClr val="FF3300"/>
                </a:solidFill>
                <a:latin typeface="Arial" panose="020B0604020202020204" pitchFamily="34" charset="0"/>
                <a:ea typeface="宋体" panose="02010600030101010101" pitchFamily="2" charset="-122"/>
              </a:rPr>
              <a:t>最年轻的英国首相”</a:t>
            </a:r>
            <a:endParaRPr lang="zh-CN" altLang="en-US" sz="2400" b="1" dirty="0">
              <a:solidFill>
                <a:srgbClr val="FF3300"/>
              </a:solidFill>
              <a:latin typeface="Arial" panose="020B0604020202020204" pitchFamily="34" charset="0"/>
              <a:ea typeface="宋体" panose="02010600030101010101" pitchFamily="2" charset="-122"/>
            </a:endParaRPr>
          </a:p>
          <a:p>
            <a:pPr lvl="0" eaLnBrk="1" hangingPunct="1"/>
            <a:r>
              <a:rPr lang="zh-CN" altLang="en-US" sz="2400" b="1" dirty="0">
                <a:latin typeface="Arial" panose="020B0604020202020204" pitchFamily="34" charset="0"/>
                <a:ea typeface="宋体" panose="02010600030101010101" pitchFamily="2" charset="-122"/>
              </a:rPr>
              <a:t>      </a:t>
            </a:r>
            <a:r>
              <a:rPr lang="en-US" altLang="en-US" sz="2400" b="1" dirty="0">
                <a:latin typeface="仿宋" panose="02010609060101010101" pitchFamily="49" charset="-122"/>
                <a:ea typeface="仿宋" panose="02010609060101010101" pitchFamily="49" charset="-122"/>
              </a:rPr>
              <a:t>1782年秋，诺思—福克斯内阁因议会通过不信任案，被迫集体辞职。24岁的小皮特上台组阁，再遭议会不信任。</a:t>
            </a:r>
            <a:r>
              <a:rPr lang="en-US" altLang="zh-CN" sz="2400" b="1" dirty="0">
                <a:latin typeface="仿宋" panose="02010609060101010101" pitchFamily="49" charset="-122"/>
                <a:ea typeface="仿宋" panose="02010609060101010101" pitchFamily="49" charset="-122"/>
              </a:rPr>
              <a:t> </a:t>
            </a:r>
            <a:r>
              <a:rPr lang="en-US" altLang="en-US" sz="2400" b="1" dirty="0" err="1">
                <a:latin typeface="仿宋" panose="02010609060101010101" pitchFamily="49" charset="-122"/>
                <a:ea typeface="仿宋" panose="02010609060101010101" pitchFamily="49" charset="-122"/>
              </a:rPr>
              <a:t>但他寻求国王的支持，解散了议会下院，重新选举，最终取胜</a:t>
            </a:r>
            <a:r>
              <a:rPr lang="zh-CN" altLang="en-US" sz="2400" b="1" dirty="0">
                <a:latin typeface="仿宋" panose="02010609060101010101" pitchFamily="49" charset="-122"/>
                <a:ea typeface="仿宋" panose="02010609060101010101" pitchFamily="49" charset="-122"/>
              </a:rPr>
              <a:t>，反对派议员被驱逐出议会下院。</a:t>
            </a:r>
            <a:endParaRPr lang="zh-CN" altLang="en-US" sz="2400" b="1" dirty="0">
              <a:latin typeface="仿宋" panose="02010609060101010101" pitchFamily="49" charset="-122"/>
              <a:ea typeface="仿宋" panose="02010609060101010101" pitchFamily="49" charset="-122"/>
            </a:endParaRPr>
          </a:p>
          <a:p>
            <a:pPr lvl="0" algn="r" eaLnBrk="1" hangingPunct="1">
              <a:lnSpc>
                <a:spcPct val="110000"/>
              </a:lnSpc>
            </a:pPr>
            <a:r>
              <a:rPr lang="en-US" altLang="en-US" sz="2400" b="1" dirty="0">
                <a:latin typeface="仿宋" panose="02010609060101010101" pitchFamily="49" charset="-122"/>
                <a:ea typeface="仿宋" panose="02010609060101010101" pitchFamily="49" charset="-122"/>
              </a:rPr>
              <a:t>——</a:t>
            </a:r>
            <a:r>
              <a:rPr lang="en-US" altLang="en-US" sz="2400" b="1" dirty="0" err="1">
                <a:latin typeface="仿宋" panose="02010609060101010101" pitchFamily="49" charset="-122"/>
                <a:ea typeface="仿宋" panose="02010609060101010101" pitchFamily="49" charset="-122"/>
              </a:rPr>
              <a:t>摘编自阎照祥《英国政治制度史</a:t>
            </a:r>
            <a:r>
              <a:rPr lang="en-US" altLang="en-US" sz="2400" b="1" dirty="0">
                <a:latin typeface="仿宋" panose="02010609060101010101" pitchFamily="49" charset="-122"/>
                <a:ea typeface="仿宋" panose="02010609060101010101" pitchFamily="49" charset="-122"/>
              </a:rPr>
              <a:t>》</a:t>
            </a:r>
            <a:endParaRPr lang="en-US" altLang="en-US" sz="2400" b="1" dirty="0">
              <a:latin typeface="仿宋" panose="02010609060101010101" pitchFamily="49" charset="-122"/>
              <a:ea typeface="仿宋" panose="02010609060101010101" pitchFamily="49" charset="-122"/>
            </a:endParaRPr>
          </a:p>
        </p:txBody>
      </p:sp>
      <p:sp>
        <p:nvSpPr>
          <p:cNvPr id="7" name="Text Box 6"/>
          <p:cNvSpPr/>
          <p:nvPr/>
        </p:nvSpPr>
        <p:spPr>
          <a:xfrm>
            <a:off x="1" y="2646479"/>
            <a:ext cx="9144000" cy="921674"/>
          </a:xfrm>
          <a:prstGeom prst="rect">
            <a:avLst/>
          </a:prstGeom>
          <a:noFill/>
          <a:ln>
            <a:noFill/>
            <a:miter lim="800000"/>
          </a:ln>
        </p:spPr>
        <p:txBody>
          <a:bodyPr wrap="square" lIns="68653" tIns="34327" rIns="68653" bIns="34327"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342900" indent="1143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685800" indent="2286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028700" indent="3429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371600" indent="4572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eaLnBrk="1" hangingPunct="1">
              <a:lnSpc>
                <a:spcPct val="105000"/>
              </a:lnSpc>
            </a:pPr>
            <a:r>
              <a:rPr lang="zh-CN" altLang="en-US" sz="2800" b="1" dirty="0">
                <a:latin typeface="宋体" panose="02010600030101010101" pitchFamily="2" charset="-122"/>
              </a:rPr>
              <a:t>请回答：这个故事中，当首相与议会下院出现矛盾时，有几种解决方案？</a:t>
            </a:r>
            <a:endParaRPr lang="zh-CN" altLang="en-US" sz="2800" b="1" dirty="0">
              <a:latin typeface="宋体" panose="02010600030101010101" pitchFamily="2" charset="-122"/>
            </a:endParaRPr>
          </a:p>
        </p:txBody>
      </p:sp>
      <p:sp>
        <p:nvSpPr>
          <p:cNvPr id="8" name="Rectangle 15"/>
          <p:cNvSpPr/>
          <p:nvPr/>
        </p:nvSpPr>
        <p:spPr>
          <a:xfrm>
            <a:off x="0" y="4077072"/>
            <a:ext cx="9144000" cy="1177320"/>
          </a:xfrm>
          <a:prstGeom prst="rect">
            <a:avLst/>
          </a:prstGeom>
          <a:solidFill>
            <a:schemeClr val="bg1"/>
          </a:solidFill>
          <a:ln w="76200" cmpd="tri">
            <a:solidFill>
              <a:schemeClr val="bg1"/>
            </a:solidFill>
            <a:miter lim="800000"/>
          </a:ln>
        </p:spPr>
        <p:txBody>
          <a:bodyPr wrap="square" lIns="68653" tIns="34327" rIns="68653" bIns="34327" anchor="t" anchorCtr="0">
            <a:spAutoFit/>
          </a:bodyPr>
          <a:lstStyle>
            <a:defPPr>
              <a:defRPr lang="zh-CN"/>
            </a:defPPr>
            <a:lvl1pPr marL="0" indent="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342900" indent="1143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685800" indent="2286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028700" indent="3429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371600" indent="4572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eaLnBrk="1" hangingPunct="1"/>
            <a:r>
              <a:rPr lang="zh-CN" altLang="en-US" sz="3600" b="1" dirty="0">
                <a:solidFill>
                  <a:srgbClr val="FF0000"/>
                </a:solidFill>
                <a:latin typeface="华文中宋" pitchFamily="2" charset="-122"/>
                <a:ea typeface="华文中宋" pitchFamily="2" charset="-122"/>
              </a:rPr>
              <a:t>原则二：</a:t>
            </a:r>
            <a:r>
              <a:rPr lang="zh-CN" altLang="en-US" sz="3600" b="1" dirty="0">
                <a:solidFill>
                  <a:srgbClr val="000066"/>
                </a:solidFill>
                <a:latin typeface="华文中宋" pitchFamily="2" charset="-122"/>
                <a:ea typeface="华文中宋" pitchFamily="2" charset="-122"/>
              </a:rPr>
              <a:t>议会可以通过对政府的不信任案；首相提请国王解散议会，重新选举。</a:t>
            </a:r>
            <a:endParaRPr lang="zh-CN" altLang="en-US" sz="3600" b="1" dirty="0">
              <a:solidFill>
                <a:srgbClr val="000066"/>
              </a:solidFill>
              <a:latin typeface="华文中宋" pitchFamily="2" charset="-122"/>
              <a:ea typeface="华文中宋"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fill="hold"/>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1" name="文本框 250"/>
          <p:cNvSpPr txBox="1"/>
          <p:nvPr/>
        </p:nvSpPr>
        <p:spPr>
          <a:xfrm>
            <a:off x="4518025" y="1316038"/>
            <a:ext cx="4349750" cy="2306637"/>
          </a:xfrm>
          <a:prstGeom prst="rect">
            <a:avLst/>
          </a:prstGeom>
          <a:noFill/>
          <a:ln w="28575" cap="flat" cmpd="sng">
            <a:solidFill>
              <a:srgbClr val="7A91A8"/>
            </a:solidFill>
            <a:prstDash val="sysDot"/>
            <a:round/>
            <a:headEnd type="none" w="med" len="med"/>
            <a:tailEnd type="none" w="med" len="med"/>
          </a:ln>
        </p:spPr>
        <p:txBody>
          <a:bodyPr wrap="square" anchor="t">
            <a:spAutoFit/>
          </a:bodyPr>
          <a:p>
            <a:pPr>
              <a:lnSpc>
                <a:spcPct val="120000"/>
              </a:lnSpc>
            </a:pPr>
            <a:r>
              <a:rPr lang="zh-CN" altLang="en-US" sz="2400" b="1" dirty="0">
                <a:solidFill>
                  <a:srgbClr val="FF0000"/>
                </a:solidFill>
                <a:latin typeface="华文中宋" pitchFamily="2" charset="-122"/>
                <a:ea typeface="华文中宋" pitchFamily="2" charset="-122"/>
              </a:rPr>
              <a:t>补充</a:t>
            </a:r>
            <a:r>
              <a:rPr lang="zh-CN" altLang="en-US" sz="2400" b="1" dirty="0">
                <a:latin typeface="华文中宋" pitchFamily="2" charset="-122"/>
                <a:ea typeface="华文中宋" pitchFamily="2" charset="-122"/>
              </a:rPr>
              <a:t>：</a:t>
            </a:r>
            <a:r>
              <a:rPr lang="zh-CN" altLang="en-US" sz="2400" dirty="0">
                <a:latin typeface="华文中宋" pitchFamily="2" charset="-122"/>
                <a:ea typeface="华文中宋" pitchFamily="2" charset="-122"/>
              </a:rPr>
              <a:t>内阁名义上对国王负责，实际上对议会负责，首相掌握国家行政大权，又能通过议会掌握立法权。最终实现了行政权从国王转向内阁。</a:t>
            </a:r>
            <a:endParaRPr lang="zh-CN" altLang="en-US" sz="2400" dirty="0">
              <a:latin typeface="华文中宋" pitchFamily="2" charset="-122"/>
              <a:ea typeface="华文中宋" pitchFamily="2" charset="-122"/>
            </a:endParaRPr>
          </a:p>
        </p:txBody>
      </p:sp>
      <p:sp>
        <p:nvSpPr>
          <p:cNvPr id="252" name="文本框 251"/>
          <p:cNvSpPr txBox="1"/>
          <p:nvPr/>
        </p:nvSpPr>
        <p:spPr>
          <a:xfrm>
            <a:off x="4518025" y="4033838"/>
            <a:ext cx="4349750" cy="2157412"/>
          </a:xfrm>
          <a:prstGeom prst="rect">
            <a:avLst/>
          </a:prstGeom>
          <a:noFill/>
          <a:ln w="28575" cap="flat" cmpd="sng">
            <a:solidFill>
              <a:srgbClr val="0000FF"/>
            </a:solidFill>
            <a:prstDash val="solid"/>
            <a:round/>
            <a:headEnd type="none" w="med" len="med"/>
            <a:tailEnd type="none" w="med" len="med"/>
          </a:ln>
        </p:spPr>
        <p:txBody>
          <a:bodyPr wrap="square" anchor="t">
            <a:spAutoFit/>
          </a:bodyPr>
          <a:p>
            <a:pPr>
              <a:lnSpc>
                <a:spcPct val="120000"/>
              </a:lnSpc>
            </a:pPr>
            <a:r>
              <a:rPr lang="zh-CN" altLang="en-US" sz="2800" dirty="0">
                <a:solidFill>
                  <a:srgbClr val="FF0000"/>
                </a:solidFill>
                <a:latin typeface="华文中宋" pitchFamily="2" charset="-122"/>
                <a:ea typeface="华文中宋" pitchFamily="2" charset="-122"/>
              </a:rPr>
              <a:t>影响：</a:t>
            </a:r>
            <a:r>
              <a:rPr lang="zh-CN" altLang="en-US" sz="2800" dirty="0">
                <a:latin typeface="华文中宋" pitchFamily="2" charset="-122"/>
                <a:ea typeface="华文中宋" pitchFamily="2" charset="-122"/>
              </a:rPr>
              <a:t>英国资产阶级政党之间展开了激烈的竞争，资产阶级议会政党制度逐步形成和发展起来。</a:t>
            </a:r>
            <a:endParaRPr lang="zh-CN" altLang="en-US" sz="2800" dirty="0">
              <a:latin typeface="华文中宋" pitchFamily="2" charset="-122"/>
              <a:ea typeface="华文中宋" pitchFamily="2" charset="-122"/>
            </a:endParaRPr>
          </a:p>
        </p:txBody>
      </p:sp>
      <p:grpSp>
        <p:nvGrpSpPr>
          <p:cNvPr id="223235" name="组合 3"/>
          <p:cNvGrpSpPr/>
          <p:nvPr/>
        </p:nvGrpSpPr>
        <p:grpSpPr>
          <a:xfrm>
            <a:off x="349250" y="1316038"/>
            <a:ext cx="3478213" cy="4437062"/>
            <a:chOff x="8964" y="2829"/>
            <a:chExt cx="5478" cy="6114"/>
          </a:xfrm>
        </p:grpSpPr>
        <p:sp>
          <p:nvSpPr>
            <p:cNvPr id="223236" name="Text Box 3"/>
            <p:cNvSpPr txBox="1"/>
            <p:nvPr/>
          </p:nvSpPr>
          <p:spPr>
            <a:xfrm>
              <a:off x="9837" y="2829"/>
              <a:ext cx="3976" cy="634"/>
            </a:xfrm>
            <a:prstGeom prst="rect">
              <a:avLst/>
            </a:prstGeom>
            <a:solidFill>
              <a:srgbClr val="FFFF66"/>
            </a:solidFill>
            <a:ln w="38100" cap="flat" cmpd="sng">
              <a:solidFill>
                <a:srgbClr val="0000FF"/>
              </a:solidFill>
              <a:prstDash val="solid"/>
              <a:miter/>
              <a:headEnd type="none" w="med" len="med"/>
              <a:tailEnd type="none" w="med" len="med"/>
            </a:ln>
          </p:spPr>
          <p:txBody>
            <a:bodyPr wrap="square" anchor="t">
              <a:spAutoFit/>
            </a:bodyPr>
            <a:p>
              <a:pPr algn="ctr">
                <a:spcBef>
                  <a:spcPct val="50000"/>
                </a:spcBef>
              </a:pPr>
              <a:r>
                <a:rPr lang="en-US" altLang="zh-CN" sz="2400" b="1" dirty="0">
                  <a:latin typeface="楷体" panose="02010609060101010101" pitchFamily="49" charset="-122"/>
                  <a:ea typeface="楷体" panose="02010609060101010101" pitchFamily="49" charset="-122"/>
                </a:rPr>
                <a:t> </a:t>
              </a:r>
              <a:r>
                <a:rPr lang="zh-CN" altLang="en-US" sz="2400" b="1" dirty="0">
                  <a:latin typeface="楷体" panose="02010609060101010101" pitchFamily="49" charset="-122"/>
                  <a:ea typeface="楷体" panose="02010609060101010101" pitchFamily="49" charset="-122"/>
                </a:rPr>
                <a:t>选民选举</a:t>
              </a:r>
              <a:endParaRPr lang="zh-CN" altLang="en-US" sz="2400" b="1" dirty="0">
                <a:latin typeface="楷体" panose="02010609060101010101" pitchFamily="49" charset="-122"/>
                <a:ea typeface="楷体" panose="02010609060101010101" pitchFamily="49" charset="-122"/>
              </a:endParaRPr>
            </a:p>
          </p:txBody>
        </p:sp>
        <p:sp>
          <p:nvSpPr>
            <p:cNvPr id="223237" name="Text Box 4"/>
            <p:cNvSpPr txBox="1"/>
            <p:nvPr/>
          </p:nvSpPr>
          <p:spPr>
            <a:xfrm>
              <a:off x="9837" y="4103"/>
              <a:ext cx="3812" cy="634"/>
            </a:xfrm>
            <a:prstGeom prst="rect">
              <a:avLst/>
            </a:prstGeom>
            <a:solidFill>
              <a:srgbClr val="FFFF66"/>
            </a:solidFill>
            <a:ln w="38100" cap="flat" cmpd="sng">
              <a:solidFill>
                <a:srgbClr val="0000FF"/>
              </a:solidFill>
              <a:prstDash val="solid"/>
              <a:miter/>
              <a:headEnd type="none" w="med" len="med"/>
              <a:tailEnd type="none" w="med" len="med"/>
            </a:ln>
          </p:spPr>
          <p:txBody>
            <a:bodyPr wrap="square" anchor="t">
              <a:spAutoFit/>
            </a:bodyPr>
            <a:p>
              <a:pPr>
                <a:spcBef>
                  <a:spcPct val="50000"/>
                </a:spcBef>
              </a:pPr>
              <a:r>
                <a:rPr lang="en-US" altLang="zh-CN" sz="2400" b="1" dirty="0">
                  <a:latin typeface="楷体" panose="02010609060101010101" pitchFamily="49" charset="-122"/>
                  <a:ea typeface="楷体" panose="02010609060101010101" pitchFamily="49" charset="-122"/>
                </a:rPr>
                <a:t> </a:t>
              </a:r>
              <a:r>
                <a:rPr lang="zh-CN" altLang="en-US" sz="2400" b="1" dirty="0">
                  <a:latin typeface="楷体" panose="02010609060101010101" pitchFamily="49" charset="-122"/>
                  <a:ea typeface="楷体" panose="02010609060101010101" pitchFamily="49" charset="-122"/>
                </a:rPr>
                <a:t>产生下院议员</a:t>
              </a:r>
              <a:endParaRPr lang="zh-CN" altLang="en-US" sz="2400" b="1" dirty="0">
                <a:latin typeface="楷体" panose="02010609060101010101" pitchFamily="49" charset="-122"/>
                <a:ea typeface="楷体" panose="02010609060101010101" pitchFamily="49" charset="-122"/>
              </a:endParaRPr>
            </a:p>
          </p:txBody>
        </p:sp>
        <p:sp>
          <p:nvSpPr>
            <p:cNvPr id="223238" name="Text Box 5"/>
            <p:cNvSpPr txBox="1"/>
            <p:nvPr/>
          </p:nvSpPr>
          <p:spPr>
            <a:xfrm>
              <a:off x="8964" y="5209"/>
              <a:ext cx="5478" cy="1143"/>
            </a:xfrm>
            <a:prstGeom prst="rect">
              <a:avLst/>
            </a:prstGeom>
            <a:solidFill>
              <a:srgbClr val="FFFF66"/>
            </a:solidFill>
            <a:ln w="38100" cap="flat" cmpd="sng">
              <a:solidFill>
                <a:srgbClr val="0000FF"/>
              </a:solidFill>
              <a:prstDash val="solid"/>
              <a:miter/>
              <a:headEnd type="none" w="med" len="med"/>
              <a:tailEnd type="none" w="med" len="med"/>
            </a:ln>
          </p:spPr>
          <p:txBody>
            <a:bodyPr wrap="square" anchor="t">
              <a:spAutoFit/>
            </a:bodyPr>
            <a:p>
              <a:pPr>
                <a:spcBef>
                  <a:spcPct val="50000"/>
                </a:spcBef>
              </a:pPr>
              <a:r>
                <a:rPr lang="zh-CN" altLang="en-US" sz="2400" b="1" dirty="0">
                  <a:latin typeface="楷体" panose="02010609060101010101" pitchFamily="49" charset="-122"/>
                  <a:ea typeface="楷体" panose="02010609060101010101" pitchFamily="49" charset="-122"/>
                </a:rPr>
                <a:t>获胜的多数党领袖为首相，由国王形式任命</a:t>
              </a:r>
              <a:endParaRPr lang="zh-CN" altLang="en-US" sz="2400" b="1" dirty="0">
                <a:latin typeface="楷体" panose="02010609060101010101" pitchFamily="49" charset="-122"/>
                <a:ea typeface="楷体" panose="02010609060101010101" pitchFamily="49" charset="-122"/>
              </a:endParaRPr>
            </a:p>
          </p:txBody>
        </p:sp>
        <p:sp>
          <p:nvSpPr>
            <p:cNvPr id="223239" name="Text Box 6"/>
            <p:cNvSpPr txBox="1"/>
            <p:nvPr/>
          </p:nvSpPr>
          <p:spPr>
            <a:xfrm>
              <a:off x="9520" y="7037"/>
              <a:ext cx="4680" cy="1143"/>
            </a:xfrm>
            <a:prstGeom prst="rect">
              <a:avLst/>
            </a:prstGeom>
            <a:solidFill>
              <a:srgbClr val="FFFF66"/>
            </a:solidFill>
            <a:ln w="38100" cap="flat" cmpd="sng">
              <a:solidFill>
                <a:srgbClr val="0000FF"/>
              </a:solidFill>
              <a:prstDash val="solid"/>
              <a:miter/>
              <a:headEnd type="none" w="med" len="med"/>
              <a:tailEnd type="none" w="med" len="med"/>
            </a:ln>
          </p:spPr>
          <p:txBody>
            <a:bodyPr anchor="t">
              <a:spAutoFit/>
            </a:bodyPr>
            <a:p>
              <a:pPr>
                <a:spcBef>
                  <a:spcPct val="50000"/>
                </a:spcBef>
              </a:pPr>
              <a:r>
                <a:rPr lang="zh-CN" altLang="en-US" sz="2400" b="1" dirty="0">
                  <a:latin typeface="楷体" panose="02010609060101010101" pitchFamily="49" charset="-122"/>
                  <a:ea typeface="楷体" panose="02010609060101010101" pitchFamily="49" charset="-122"/>
                </a:rPr>
                <a:t>首相提出内阁成员名单 交国王批准</a:t>
              </a:r>
              <a:endParaRPr lang="zh-CN" altLang="en-US" sz="2400" b="1" dirty="0">
                <a:latin typeface="楷体" panose="02010609060101010101" pitchFamily="49" charset="-122"/>
                <a:ea typeface="楷体" panose="02010609060101010101" pitchFamily="49" charset="-122"/>
              </a:endParaRPr>
            </a:p>
          </p:txBody>
        </p:sp>
        <p:sp>
          <p:nvSpPr>
            <p:cNvPr id="123" name="AutoShape 15"/>
            <p:cNvSpPr>
              <a:spLocks noChangeArrowheads="1"/>
            </p:cNvSpPr>
            <p:nvPr/>
          </p:nvSpPr>
          <p:spPr bwMode="auto">
            <a:xfrm>
              <a:off x="11498" y="3646"/>
              <a:ext cx="935" cy="458"/>
            </a:xfrm>
            <a:prstGeom prst="downArrow">
              <a:avLst>
                <a:gd name="adj1" fmla="val 50000"/>
                <a:gd name="adj2" fmla="val 25000"/>
              </a:avLst>
            </a:prstGeom>
            <a:solidFill>
              <a:srgbClr val="7CFF53"/>
            </a:solidFill>
            <a:ln w="9525">
              <a:solidFill>
                <a:srgbClr val="000099"/>
              </a:solidFill>
              <a:miter lim="800000"/>
            </a:ln>
          </p:spPr>
          <p:txBody>
            <a:bodyPr wrap="none" anchor="ct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a:ln>
                  <a:noFill/>
                </a:ln>
                <a:solidFill>
                  <a:schemeClr val="tx1"/>
                </a:solidFill>
                <a:effectLst/>
                <a:uLnTx/>
                <a:uFillTx/>
                <a:latin typeface="楷体" panose="02010609060101010101" pitchFamily="49" charset="-122"/>
                <a:ea typeface="楷体" panose="02010609060101010101" pitchFamily="49" charset="-122"/>
              </a:endParaRPr>
            </a:p>
          </p:txBody>
        </p:sp>
        <p:sp>
          <p:nvSpPr>
            <p:cNvPr id="124" name="AutoShape 16"/>
            <p:cNvSpPr>
              <a:spLocks noChangeArrowheads="1"/>
            </p:cNvSpPr>
            <p:nvPr/>
          </p:nvSpPr>
          <p:spPr bwMode="auto">
            <a:xfrm>
              <a:off x="11483" y="4751"/>
              <a:ext cx="935" cy="443"/>
            </a:xfrm>
            <a:prstGeom prst="downArrow">
              <a:avLst>
                <a:gd name="adj1" fmla="val 50000"/>
                <a:gd name="adj2" fmla="val 25000"/>
              </a:avLst>
            </a:prstGeom>
            <a:solidFill>
              <a:srgbClr val="7CFF53"/>
            </a:solidFill>
            <a:ln w="9525">
              <a:solidFill>
                <a:srgbClr val="000099"/>
              </a:solidFill>
              <a:miter lim="800000"/>
            </a:ln>
          </p:spPr>
          <p:txBody>
            <a:bodyPr wrap="none" anchor="ct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a:ln>
                  <a:noFill/>
                </a:ln>
                <a:solidFill>
                  <a:schemeClr val="tx1"/>
                </a:solidFill>
                <a:effectLst/>
                <a:uLnTx/>
                <a:uFillTx/>
                <a:latin typeface="楷体" panose="02010609060101010101" pitchFamily="49" charset="-122"/>
                <a:ea typeface="楷体" panose="02010609060101010101" pitchFamily="49" charset="-122"/>
              </a:endParaRPr>
            </a:p>
          </p:txBody>
        </p:sp>
        <p:sp>
          <p:nvSpPr>
            <p:cNvPr id="125" name="AutoShape 17"/>
            <p:cNvSpPr>
              <a:spLocks noChangeArrowheads="1"/>
            </p:cNvSpPr>
            <p:nvPr>
              <p:custDataLst>
                <p:tags r:id="rId1"/>
              </p:custDataLst>
            </p:nvPr>
          </p:nvSpPr>
          <p:spPr bwMode="auto">
            <a:xfrm>
              <a:off x="11455" y="6573"/>
              <a:ext cx="935" cy="448"/>
            </a:xfrm>
            <a:prstGeom prst="downArrow">
              <a:avLst>
                <a:gd name="adj1" fmla="val 50000"/>
                <a:gd name="adj2" fmla="val 25000"/>
              </a:avLst>
            </a:prstGeom>
            <a:solidFill>
              <a:srgbClr val="7CFF53"/>
            </a:solidFill>
            <a:ln w="9525">
              <a:solidFill>
                <a:srgbClr val="000099"/>
              </a:solidFill>
              <a:miter lim="800000"/>
            </a:ln>
          </p:spPr>
          <p:txBody>
            <a:bodyPr wrap="none" anchor="ct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a:ln>
                  <a:noFill/>
                </a:ln>
                <a:solidFill>
                  <a:schemeClr val="tx1"/>
                </a:solidFill>
                <a:effectLst/>
                <a:uLnTx/>
                <a:uFillTx/>
                <a:latin typeface="楷体" panose="02010609060101010101" pitchFamily="49" charset="-122"/>
                <a:ea typeface="楷体" panose="02010609060101010101" pitchFamily="49" charset="-122"/>
              </a:endParaRPr>
            </a:p>
          </p:txBody>
        </p:sp>
        <p:sp>
          <p:nvSpPr>
            <p:cNvPr id="126" name="AutoShape 18"/>
            <p:cNvSpPr>
              <a:spLocks noChangeArrowheads="1"/>
            </p:cNvSpPr>
            <p:nvPr>
              <p:custDataLst>
                <p:tags r:id="rId2"/>
              </p:custDataLst>
            </p:nvPr>
          </p:nvSpPr>
          <p:spPr bwMode="auto">
            <a:xfrm>
              <a:off x="11483" y="8338"/>
              <a:ext cx="935" cy="605"/>
            </a:xfrm>
            <a:prstGeom prst="downArrow">
              <a:avLst>
                <a:gd name="adj1" fmla="val 50000"/>
                <a:gd name="adj2" fmla="val 25000"/>
              </a:avLst>
            </a:prstGeom>
            <a:solidFill>
              <a:srgbClr val="7CFF53"/>
            </a:solidFill>
            <a:ln w="9525">
              <a:solidFill>
                <a:srgbClr val="000099"/>
              </a:solidFill>
              <a:miter lim="800000"/>
            </a:ln>
          </p:spPr>
          <p:txBody>
            <a:bodyPr wrap="none" anchor="ctr"/>
            <a:lstStyle>
              <a:lvl1pPr eaLnBrk="0" hangingPunct="0">
                <a:defRPr b="1">
                  <a:solidFill>
                    <a:schemeClr val="tx1"/>
                  </a:solidFill>
                  <a:latin typeface="Arial" panose="020B0604020202020204" pitchFamily="34" charset="0"/>
                  <a:ea typeface="宋体" panose="02010600030101010101" pitchFamily="2" charset="-122"/>
                </a:defRPr>
              </a:lvl1pPr>
              <a:lvl2pPr marL="742950" indent="-285750" eaLnBrk="0" hangingPunct="0">
                <a:defRPr b="1">
                  <a:solidFill>
                    <a:schemeClr val="tx1"/>
                  </a:solidFill>
                  <a:latin typeface="Arial" panose="020B0604020202020204" pitchFamily="34" charset="0"/>
                  <a:ea typeface="宋体" panose="02010600030101010101" pitchFamily="2" charset="-122"/>
                </a:defRPr>
              </a:lvl2pPr>
              <a:lvl3pPr marL="1143000" indent="-228600" eaLnBrk="0" hangingPunct="0">
                <a:defRPr b="1">
                  <a:solidFill>
                    <a:schemeClr val="tx1"/>
                  </a:solidFill>
                  <a:latin typeface="Arial" panose="020B0604020202020204" pitchFamily="34" charset="0"/>
                  <a:ea typeface="宋体" panose="02010600030101010101" pitchFamily="2" charset="-122"/>
                </a:defRPr>
              </a:lvl3pPr>
              <a:lvl4pPr marL="1600200" indent="-228600" eaLnBrk="0" hangingPunct="0">
                <a:defRPr b="1">
                  <a:solidFill>
                    <a:schemeClr val="tx1"/>
                  </a:solidFill>
                  <a:latin typeface="Arial" panose="020B0604020202020204" pitchFamily="34" charset="0"/>
                  <a:ea typeface="宋体" panose="02010600030101010101" pitchFamily="2" charset="-122"/>
                </a:defRPr>
              </a:lvl4pPr>
              <a:lvl5pPr marL="2057400" indent="-228600" eaLnBrk="0" hangingPunct="0">
                <a:defRPr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a:ln>
                  <a:noFill/>
                </a:ln>
                <a:solidFill>
                  <a:schemeClr val="tx1"/>
                </a:solidFill>
                <a:effectLst/>
                <a:uLnTx/>
                <a:uFillTx/>
                <a:latin typeface="楷体" panose="02010609060101010101" pitchFamily="49" charset="-122"/>
                <a:ea typeface="楷体" panose="02010609060101010101" pitchFamily="49" charset="-122"/>
              </a:endParaRPr>
            </a:p>
          </p:txBody>
        </p:sp>
      </p:grpSp>
      <p:sp>
        <p:nvSpPr>
          <p:cNvPr id="223244" name="Text Box 7"/>
          <p:cNvSpPr txBox="1"/>
          <p:nvPr/>
        </p:nvSpPr>
        <p:spPr>
          <a:xfrm>
            <a:off x="625475" y="5824538"/>
            <a:ext cx="3240088" cy="460375"/>
          </a:xfrm>
          <a:prstGeom prst="rect">
            <a:avLst/>
          </a:prstGeom>
          <a:solidFill>
            <a:srgbClr val="FFFF66"/>
          </a:solidFill>
          <a:ln w="38100" cap="flat" cmpd="sng">
            <a:solidFill>
              <a:srgbClr val="0000FF"/>
            </a:solidFill>
            <a:prstDash val="solid"/>
            <a:miter/>
            <a:headEnd type="none" w="med" len="med"/>
            <a:tailEnd type="none" w="med" len="med"/>
          </a:ln>
        </p:spPr>
        <p:txBody>
          <a:bodyPr anchor="t">
            <a:spAutoFit/>
          </a:bodyPr>
          <a:p>
            <a:pPr>
              <a:spcBef>
                <a:spcPct val="50000"/>
              </a:spcBef>
            </a:pPr>
            <a:r>
              <a:rPr lang="en-US" altLang="zh-CN" sz="2400" b="1" dirty="0">
                <a:latin typeface="楷体" panose="02010609060101010101" pitchFamily="49" charset="-122"/>
                <a:ea typeface="楷体" panose="02010609060101010101" pitchFamily="49" charset="-122"/>
              </a:rPr>
              <a:t> </a:t>
            </a:r>
            <a:r>
              <a:rPr lang="zh-CN" altLang="en-US" sz="2400" b="1" dirty="0">
                <a:latin typeface="楷体" panose="02010609060101010101" pitchFamily="49" charset="-122"/>
                <a:ea typeface="楷体" panose="02010609060101010101" pitchFamily="49" charset="-122"/>
              </a:rPr>
              <a:t>组成新一届责任内阁</a:t>
            </a:r>
            <a:endParaRPr lang="zh-CN" altLang="en-US" sz="2400" b="1" dirty="0">
              <a:latin typeface="楷体" panose="02010609060101010101" pitchFamily="49" charset="-122"/>
              <a:ea typeface="楷体" panose="02010609060101010101" pitchFamily="49" charset="-122"/>
            </a:endParaRPr>
          </a:p>
        </p:txBody>
      </p:sp>
      <p:sp>
        <p:nvSpPr>
          <p:cNvPr id="78" name="文本框 77"/>
          <p:cNvSpPr txBox="1"/>
          <p:nvPr>
            <p:custDataLst>
              <p:tags r:id="rId3"/>
            </p:custDataLst>
          </p:nvPr>
        </p:nvSpPr>
        <p:spPr>
          <a:xfrm>
            <a:off x="1162050" y="431800"/>
            <a:ext cx="6819900" cy="539750"/>
          </a:xfrm>
          <a:prstGeom prst="rect">
            <a:avLst/>
          </a:prstGeom>
          <a:noFill/>
        </p:spPr>
        <p:txBody>
          <a:bodyPr wrap="square" lIns="68580" tIns="34290" rIns="68580" bIns="34290" rtlCol="0" anchor="b">
            <a:noAutofit/>
          </a:bodyPr>
          <a:p>
            <a:pPr algn="ctr">
              <a:lnSpc>
                <a:spcPct val="110000"/>
              </a:lnSpc>
              <a:spcBef>
                <a:spcPts val="0"/>
              </a:spcBef>
              <a:spcAft>
                <a:spcPts val="0"/>
              </a:spcAft>
              <a:buSzPct val="100000"/>
            </a:pPr>
            <a:r>
              <a:rPr lang="zh-CN" altLang="en-US" sz="3200" spc="300" noProof="1" dirty="0">
                <a:solidFill>
                  <a:srgbClr val="FF0000"/>
                </a:solidFill>
                <a:latin typeface="Arial" panose="020B0604020202020204" pitchFamily="34" charset="0"/>
                <a:ea typeface="微软雅黑" panose="020B0503020204020204" charset="-122"/>
                <a:cs typeface="+mn-cs"/>
                <a:sym typeface="Arial" panose="020B0604020202020204" pitchFamily="34" charset="0"/>
              </a:rPr>
              <a:t>责任制内阁的运行</a:t>
            </a:r>
            <a:endParaRPr lang="zh-CN" altLang="en-US" sz="3200" spc="300" noProof="1" dirty="0">
              <a:solidFill>
                <a:srgbClr val="FF0000"/>
              </a:solidFill>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1"/>
                                        </p:tgtEl>
                                        <p:attrNameLst>
                                          <p:attrName>style.visibility</p:attrName>
                                        </p:attrNameLst>
                                      </p:cBhvr>
                                      <p:to>
                                        <p:strVal val="visible"/>
                                      </p:to>
                                    </p:set>
                                    <p:anim calcmode="lin" valueType="num">
                                      <p:cBhvr>
                                        <p:cTn id="7" dur="500" fill="hold"/>
                                        <p:tgtEl>
                                          <p:spTgt spid="251"/>
                                        </p:tgtEl>
                                        <p:attrNameLst>
                                          <p:attrName>ppt_x</p:attrName>
                                        </p:attrNameLst>
                                      </p:cBhvr>
                                      <p:tavLst>
                                        <p:tav tm="0">
                                          <p:val>
                                            <p:strVal val="#ppt_x"/>
                                          </p:val>
                                        </p:tav>
                                        <p:tav tm="100000">
                                          <p:val>
                                            <p:strVal val="#ppt_x"/>
                                          </p:val>
                                        </p:tav>
                                      </p:tavLst>
                                    </p:anim>
                                    <p:anim calcmode="lin" valueType="num">
                                      <p:cBhvr>
                                        <p:cTn id="8" dur="500" fill="hold"/>
                                        <p:tgtEl>
                                          <p:spTgt spid="25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2"/>
                                        </p:tgtEl>
                                        <p:attrNameLst>
                                          <p:attrName>style.visibility</p:attrName>
                                        </p:attrNameLst>
                                      </p:cBhvr>
                                      <p:to>
                                        <p:strVal val="visible"/>
                                      </p:to>
                                    </p:set>
                                    <p:anim calcmode="lin" valueType="num">
                                      <p:cBhvr>
                                        <p:cTn id="13" dur="500" fill="hold"/>
                                        <p:tgtEl>
                                          <p:spTgt spid="252"/>
                                        </p:tgtEl>
                                        <p:attrNameLst>
                                          <p:attrName>ppt_x</p:attrName>
                                        </p:attrNameLst>
                                      </p:cBhvr>
                                      <p:tavLst>
                                        <p:tav tm="0">
                                          <p:val>
                                            <p:strVal val="#ppt_x"/>
                                          </p:val>
                                        </p:tav>
                                        <p:tav tm="100000">
                                          <p:val>
                                            <p:strVal val="#ppt_x"/>
                                          </p:val>
                                        </p:tav>
                                      </p:tavLst>
                                    </p:anim>
                                    <p:anim calcmode="lin" valueType="num">
                                      <p:cBhvr>
                                        <p:cTn id="14" dur="500" fill="hold"/>
                                        <p:tgtEl>
                                          <p:spTgt spid="2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 grpId="0" bldLvl="0" animBg="1"/>
      <p:bldP spid="252"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 name="Text Box 17"/>
          <p:cNvSpPr txBox="1">
            <a:spLocks noChangeArrowheads="1"/>
          </p:cNvSpPr>
          <p:nvPr/>
        </p:nvSpPr>
        <p:spPr bwMode="auto">
          <a:xfrm>
            <a:off x="482402" y="338882"/>
            <a:ext cx="8388424" cy="829945"/>
          </a:xfrm>
          <a:prstGeom prst="rect">
            <a:avLst/>
          </a:prstGeom>
          <a:solidFill>
            <a:srgbClr val="92D050"/>
          </a:solid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50000"/>
              </a:spcBef>
              <a:buFont typeface="Arial" panose="020B0604020202020204" pitchFamily="34" charset="0"/>
              <a:buNone/>
            </a:pPr>
            <a:r>
              <a:rPr lang="zh-CN" altLang="en-US" sz="4800" b="1" dirty="0">
                <a:latin typeface="华文琥珀" panose="02010800040101010101" pitchFamily="2" charset="-122"/>
                <a:ea typeface="华文琥珀" panose="02010800040101010101" pitchFamily="2" charset="-122"/>
              </a:rPr>
              <a:t>探究四：</a:t>
            </a:r>
            <a:r>
              <a:rPr lang="en-US" altLang="zh-CN" sz="4800" b="1" dirty="0">
                <a:latin typeface="华文琥珀" panose="02010800040101010101" pitchFamily="2" charset="-122"/>
                <a:ea typeface="华文琥珀" panose="02010800040101010101" pitchFamily="2" charset="-122"/>
              </a:rPr>
              <a:t>1832</a:t>
            </a:r>
            <a:r>
              <a:rPr lang="zh-CN" altLang="en-US" sz="4800" b="1" dirty="0">
                <a:latin typeface="华文琥珀" panose="02010800040101010101" pitchFamily="2" charset="-122"/>
                <a:ea typeface="华文琥珀" panose="02010800040101010101" pitchFamily="2" charset="-122"/>
              </a:rPr>
              <a:t>年议会改革</a:t>
            </a:r>
            <a:endParaRPr lang="zh-CN" altLang="en-US" sz="4800" b="1" dirty="0">
              <a:latin typeface="华文琥珀" panose="02010800040101010101" pitchFamily="2" charset="-122"/>
              <a:ea typeface="华文琥珀" panose="02010800040101010101" pitchFamily="2" charset="-122"/>
            </a:endParaRPr>
          </a:p>
        </p:txBody>
      </p:sp>
      <p:sp>
        <p:nvSpPr>
          <p:cNvPr id="4" name="矩形 3"/>
          <p:cNvSpPr/>
          <p:nvPr/>
        </p:nvSpPr>
        <p:spPr>
          <a:xfrm>
            <a:off x="73025" y="1437005"/>
            <a:ext cx="8997950" cy="4549140"/>
          </a:xfrm>
          <a:prstGeom prst="rect">
            <a:avLst/>
          </a:prstGeom>
          <a:solidFill>
            <a:schemeClr val="bg1">
              <a:lumMod val="95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1" i="0" u="none" kern="1200" baseline="0">
                <a:solidFill>
                  <a:schemeClr val="tx1"/>
                </a:solidFill>
                <a:latin typeface="Arial" panose="020B0604020202020204" pitchFamily="34" charset="0"/>
                <a:ea typeface="华文新魏" panose="02010800040101010101" pitchFamily="2" charset="-122"/>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b="1" i="0" u="none" kern="1200" baseline="0">
                <a:solidFill>
                  <a:schemeClr val="tx1"/>
                </a:solidFill>
                <a:latin typeface="Arial" panose="020B0604020202020204" pitchFamily="34" charset="0"/>
                <a:ea typeface="华文新魏" panose="02010800040101010101" pitchFamily="2" charset="-122"/>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b="1" i="0" u="none" kern="1200" baseline="0">
                <a:solidFill>
                  <a:schemeClr val="tx1"/>
                </a:solidFill>
                <a:latin typeface="Arial" panose="020B0604020202020204" pitchFamily="34" charset="0"/>
                <a:ea typeface="华文新魏" panose="02010800040101010101" pitchFamily="2" charset="-122"/>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b="1" i="0" u="none" kern="1200" baseline="0">
                <a:solidFill>
                  <a:schemeClr val="tx1"/>
                </a:solidFill>
                <a:latin typeface="Arial" panose="020B0604020202020204" pitchFamily="34" charset="0"/>
                <a:ea typeface="华文新魏" panose="02010800040101010101" pitchFamily="2" charset="-122"/>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b="1" i="0" u="none" kern="1200" baseline="0">
                <a:solidFill>
                  <a:schemeClr val="tx1"/>
                </a:solidFill>
                <a:latin typeface="Arial" panose="020B0604020202020204" pitchFamily="34" charset="0"/>
                <a:ea typeface="华文新魏" panose="02010800040101010101" pitchFamily="2" charset="-122"/>
              </a:defRPr>
            </a:lvl5pPr>
          </a:lstStyle>
          <a:p>
            <a:pPr lvl="0" eaLnBrk="1" fontAlgn="base" hangingPunct="1">
              <a:lnSpc>
                <a:spcPts val="2800"/>
              </a:lnSpc>
            </a:pPr>
            <a:r>
              <a:rPr lang="en-US" altLang="zh-CN" sz="2000" b="0" strike="noStrike" noProof="1" dirty="0">
                <a:latin typeface="黑体" panose="02010609060101010101" charset="-122"/>
                <a:ea typeface="黑体" panose="02010609060101010101" charset="-122"/>
              </a:rPr>
              <a:t>1832</a:t>
            </a:r>
            <a:r>
              <a:rPr lang="en-US" altLang="en-US" sz="2000" b="0" strike="noStrike" noProof="1" dirty="0">
                <a:latin typeface="黑体" panose="02010609060101010101" charset="-122"/>
                <a:ea typeface="黑体" panose="02010609060101010101" charset="-122"/>
              </a:rPr>
              <a:t>年以前， 选民占成人总数</a:t>
            </a:r>
            <a:r>
              <a:rPr lang="en-US" altLang="zh-CN" sz="2000" b="0" strike="noStrike" noProof="1" dirty="0">
                <a:latin typeface="黑体" panose="02010609060101010101" charset="-122"/>
                <a:ea typeface="黑体" panose="02010609060101010101" charset="-122"/>
              </a:rPr>
              <a:t>5%</a:t>
            </a:r>
            <a:r>
              <a:rPr lang="en-US" altLang="en-US" sz="2000" b="0" strike="noStrike" noProof="1" dirty="0">
                <a:latin typeface="黑体" panose="02010609060101010101" charset="-122"/>
                <a:ea typeface="黑体" panose="02010609060101010101" charset="-122"/>
              </a:rPr>
              <a:t>以下，绝大多数是贵族</a:t>
            </a:r>
            <a:endParaRPr lang="en-US" altLang="en-US" sz="2000" b="0" strike="noStrike" noProof="1" dirty="0">
              <a:latin typeface="黑体" panose="02010609060101010101" charset="-122"/>
              <a:ea typeface="黑体" panose="02010609060101010101" charset="-122"/>
            </a:endParaRPr>
          </a:p>
          <a:p>
            <a:pPr lvl="0" eaLnBrk="1" fontAlgn="base" hangingPunct="1">
              <a:lnSpc>
                <a:spcPts val="2800"/>
              </a:lnSpc>
            </a:pPr>
            <a:r>
              <a:rPr lang="en-US" altLang="zh-CN" sz="2000" b="0" strike="noStrike" noProof="1" dirty="0">
                <a:solidFill>
                  <a:srgbClr val="FF0000"/>
                </a:solidFill>
                <a:latin typeface="黑体" panose="02010609060101010101" charset="-122"/>
                <a:ea typeface="黑体" panose="02010609060101010101" charset="-122"/>
              </a:rPr>
              <a:t>1832</a:t>
            </a:r>
            <a:r>
              <a:rPr lang="en-US" altLang="en-US" sz="2000" b="0" strike="noStrike" noProof="1" dirty="0">
                <a:solidFill>
                  <a:srgbClr val="FF0000"/>
                </a:solidFill>
                <a:latin typeface="黑体" panose="02010609060101010101" charset="-122"/>
                <a:ea typeface="黑体" panose="02010609060101010101" charset="-122"/>
              </a:rPr>
              <a:t>年，中等阶级取得选举权（选民从人口总数的大约</a:t>
            </a:r>
            <a:r>
              <a:rPr lang="en-US" altLang="zh-CN" sz="2000" b="0" strike="noStrike" noProof="1" dirty="0">
                <a:solidFill>
                  <a:srgbClr val="FF0000"/>
                </a:solidFill>
                <a:latin typeface="黑体" panose="02010609060101010101" charset="-122"/>
                <a:ea typeface="黑体" panose="02010609060101010101" charset="-122"/>
              </a:rPr>
              <a:t>2%</a:t>
            </a:r>
            <a:r>
              <a:rPr lang="en-US" altLang="en-US" sz="2000" b="0" strike="noStrike" noProof="1" dirty="0">
                <a:solidFill>
                  <a:srgbClr val="FF0000"/>
                </a:solidFill>
                <a:latin typeface="黑体" panose="02010609060101010101" charset="-122"/>
                <a:ea typeface="黑体" panose="02010609060101010101" charset="-122"/>
              </a:rPr>
              <a:t>增加到</a:t>
            </a:r>
            <a:r>
              <a:rPr lang="en-US" altLang="zh-CN" sz="2000" b="0" strike="noStrike" noProof="1" dirty="0">
                <a:solidFill>
                  <a:srgbClr val="FF0000"/>
                </a:solidFill>
                <a:latin typeface="黑体" panose="02010609060101010101" charset="-122"/>
                <a:ea typeface="黑体" panose="02010609060101010101" charset="-122"/>
              </a:rPr>
              <a:t>3.3%</a:t>
            </a:r>
            <a:r>
              <a:rPr lang="en-US" altLang="en-US" sz="2000" b="0" strike="noStrike" noProof="1" dirty="0">
                <a:solidFill>
                  <a:srgbClr val="FF0000"/>
                </a:solidFill>
                <a:latin typeface="黑体" panose="02010609060101010101" charset="-122"/>
                <a:ea typeface="黑体" panose="02010609060101010101" charset="-122"/>
              </a:rPr>
              <a:t>）</a:t>
            </a:r>
            <a:endParaRPr lang="en-US" altLang="zh-CN" sz="2000" b="0" strike="noStrike" noProof="1" dirty="0">
              <a:solidFill>
                <a:srgbClr val="FF0000"/>
              </a:solidFill>
              <a:latin typeface="黑体" panose="02010609060101010101" charset="-122"/>
              <a:ea typeface="黑体" panose="02010609060101010101" charset="-122"/>
            </a:endParaRPr>
          </a:p>
          <a:p>
            <a:pPr lvl="0" eaLnBrk="1" fontAlgn="base" hangingPunct="1">
              <a:lnSpc>
                <a:spcPts val="2800"/>
              </a:lnSpc>
            </a:pPr>
            <a:r>
              <a:rPr lang="en-US" altLang="zh-CN" sz="2000" b="0" strike="noStrike" noProof="1" dirty="0">
                <a:latin typeface="黑体" panose="02010609060101010101" charset="-122"/>
                <a:ea typeface="黑体" panose="02010609060101010101" charset="-122"/>
              </a:rPr>
              <a:t>1867</a:t>
            </a:r>
            <a:r>
              <a:rPr lang="en-US" altLang="en-US" sz="2000" b="0" strike="noStrike" noProof="1" dirty="0">
                <a:latin typeface="黑体" panose="02010609060101010101" charset="-122"/>
                <a:ea typeface="黑体" panose="02010609060101010101" charset="-122"/>
              </a:rPr>
              <a:t>年，工人阶级大部分得到选举权（农业工人和矿工除外）</a:t>
            </a:r>
            <a:endParaRPr lang="en-US" altLang="zh-CN" sz="2000" b="0" strike="noStrike" noProof="1" dirty="0">
              <a:latin typeface="黑体" panose="02010609060101010101" charset="-122"/>
              <a:ea typeface="黑体" panose="02010609060101010101" charset="-122"/>
            </a:endParaRPr>
          </a:p>
          <a:p>
            <a:pPr lvl="0" eaLnBrk="1" fontAlgn="base" hangingPunct="1">
              <a:lnSpc>
                <a:spcPts val="2800"/>
              </a:lnSpc>
            </a:pPr>
            <a:r>
              <a:rPr lang="en-US" altLang="zh-CN" sz="2000" b="0" strike="noStrike" noProof="1" dirty="0">
                <a:latin typeface="黑体" panose="02010609060101010101" charset="-122"/>
                <a:ea typeface="黑体" panose="02010609060101010101" charset="-122"/>
              </a:rPr>
              <a:t>1872</a:t>
            </a:r>
            <a:r>
              <a:rPr lang="en-US" altLang="en-US" sz="2000" b="0" strike="noStrike" noProof="1" dirty="0">
                <a:latin typeface="黑体" panose="02010609060101010101" charset="-122"/>
                <a:ea typeface="黑体" panose="02010609060101010101" charset="-122"/>
              </a:rPr>
              <a:t>年，颁布“秘密投票法”</a:t>
            </a:r>
            <a:r>
              <a:rPr lang="en-US" altLang="zh-CN" sz="2000" b="0" strike="noStrike" noProof="1" dirty="0">
                <a:latin typeface="黑体" panose="02010609060101010101" charset="-122"/>
                <a:ea typeface="黑体" panose="02010609060101010101" charset="-122"/>
              </a:rPr>
              <a:t>, </a:t>
            </a:r>
            <a:r>
              <a:rPr lang="en-US" altLang="en-US" sz="2000" b="0" strike="noStrike" noProof="1" dirty="0">
                <a:latin typeface="黑体" panose="02010609060101010101" charset="-122"/>
                <a:ea typeface="黑体" panose="02010609060101010101" charset="-122"/>
              </a:rPr>
              <a:t>净化了选举过程</a:t>
            </a:r>
            <a:r>
              <a:rPr lang="en-US" altLang="zh-CN" sz="2000" b="0" strike="noStrike" noProof="1" dirty="0">
                <a:latin typeface="黑体" panose="02010609060101010101" charset="-122"/>
                <a:ea typeface="黑体" panose="02010609060101010101" charset="-122"/>
              </a:rPr>
              <a:t>, </a:t>
            </a:r>
            <a:r>
              <a:rPr lang="en-US" altLang="en-US" sz="2000" b="0" strike="noStrike" noProof="1" dirty="0">
                <a:latin typeface="黑体" panose="02010609060101010101" charset="-122"/>
                <a:ea typeface="黑体" panose="02010609060101010101" charset="-122"/>
              </a:rPr>
              <a:t>有利于选举权真正发挥作用</a:t>
            </a:r>
            <a:endParaRPr lang="en-US" altLang="en-US" sz="2000" b="0" strike="noStrike" noProof="1" dirty="0">
              <a:latin typeface="黑体" panose="02010609060101010101" charset="-122"/>
              <a:ea typeface="黑体" panose="02010609060101010101" charset="-122"/>
            </a:endParaRPr>
          </a:p>
          <a:p>
            <a:pPr lvl="0" eaLnBrk="1" fontAlgn="base" hangingPunct="1">
              <a:lnSpc>
                <a:spcPts val="2800"/>
              </a:lnSpc>
            </a:pPr>
            <a:r>
              <a:rPr lang="en-US" altLang="zh-CN" sz="2000" b="0" strike="noStrike" noProof="1" dirty="0">
                <a:latin typeface="黑体" panose="02010609060101010101" charset="-122"/>
                <a:ea typeface="黑体" panose="02010609060101010101" charset="-122"/>
              </a:rPr>
              <a:t>1884</a:t>
            </a:r>
            <a:r>
              <a:rPr lang="en-US" altLang="en-US" sz="2000" b="0" strike="noStrike" noProof="1" dirty="0">
                <a:latin typeface="黑体" panose="02010609060101010101" charset="-122"/>
                <a:ea typeface="黑体" panose="02010609060101010101" charset="-122"/>
              </a:rPr>
              <a:t>年，农业工人和矿工得到选举权（仍有</a:t>
            </a:r>
            <a:r>
              <a:rPr lang="en-US" altLang="zh-CN" sz="2000" b="0" strike="noStrike" noProof="1" dirty="0">
                <a:latin typeface="黑体" panose="02010609060101010101" charset="-122"/>
                <a:ea typeface="黑体" panose="02010609060101010101" charset="-122"/>
              </a:rPr>
              <a:t>40%</a:t>
            </a:r>
            <a:r>
              <a:rPr lang="en-US" altLang="en-US" sz="2000" b="0" strike="noStrike" noProof="1" dirty="0">
                <a:latin typeface="黑体" panose="02010609060101010101" charset="-122"/>
                <a:ea typeface="黑体" panose="02010609060101010101" charset="-122"/>
              </a:rPr>
              <a:t>的男子和所有妇女没有选举权）</a:t>
            </a:r>
            <a:endParaRPr lang="en-US" altLang="zh-CN" sz="2000" b="0" strike="noStrike" noProof="1" dirty="0">
              <a:latin typeface="黑体" panose="02010609060101010101" charset="-122"/>
              <a:ea typeface="黑体" panose="02010609060101010101" charset="-122"/>
            </a:endParaRPr>
          </a:p>
          <a:p>
            <a:pPr lvl="0" eaLnBrk="1" fontAlgn="base" hangingPunct="1">
              <a:lnSpc>
                <a:spcPts val="2800"/>
              </a:lnSpc>
            </a:pPr>
            <a:r>
              <a:rPr lang="en-US" altLang="zh-CN" sz="2000" b="0" strike="noStrike" noProof="1" dirty="0">
                <a:latin typeface="黑体" panose="02010609060101010101" charset="-122"/>
                <a:ea typeface="黑体" panose="02010609060101010101" charset="-122"/>
              </a:rPr>
              <a:t>1918</a:t>
            </a:r>
            <a:r>
              <a:rPr lang="en-US" altLang="en-US" sz="2000" b="0" strike="noStrike" noProof="1" dirty="0">
                <a:latin typeface="黑体" panose="02010609060101010101" charset="-122"/>
                <a:ea typeface="黑体" panose="02010609060101010101" charset="-122"/>
              </a:rPr>
              <a:t>年，</a:t>
            </a:r>
            <a:r>
              <a:rPr lang="en-US" altLang="zh-CN" sz="2000" b="0" strike="noStrike" noProof="1" dirty="0">
                <a:latin typeface="黑体" panose="02010609060101010101" charset="-122"/>
                <a:ea typeface="黑体" panose="02010609060101010101" charset="-122"/>
              </a:rPr>
              <a:t>80%</a:t>
            </a:r>
            <a:r>
              <a:rPr lang="en-US" altLang="en-US" sz="2000" b="0" strike="noStrike" noProof="1" dirty="0">
                <a:latin typeface="黑体" panose="02010609060101010101" charset="-122"/>
                <a:ea typeface="黑体" panose="02010609060101010101" charset="-122"/>
              </a:rPr>
              <a:t>的成年男子、妇女获得选举权（</a:t>
            </a:r>
            <a:r>
              <a:rPr lang="en-US" altLang="zh-CN" sz="2000" b="0" strike="noStrike" noProof="1" dirty="0">
                <a:latin typeface="黑体" panose="02010609060101010101" charset="-122"/>
                <a:ea typeface="黑体" panose="02010609060101010101" charset="-122"/>
              </a:rPr>
              <a:t>30</a:t>
            </a:r>
            <a:r>
              <a:rPr lang="en-US" altLang="en-US" sz="2000" b="0" strike="noStrike" noProof="1" dirty="0">
                <a:latin typeface="黑体" panose="02010609060101010101" charset="-122"/>
                <a:ea typeface="黑体" panose="02010609060101010101" charset="-122"/>
              </a:rPr>
              <a:t>岁以上且有财产）</a:t>
            </a:r>
            <a:endParaRPr lang="en-US" altLang="en-US" sz="2000" b="0" strike="noStrike" noProof="1" dirty="0">
              <a:latin typeface="黑体" panose="02010609060101010101" charset="-122"/>
              <a:ea typeface="黑体" panose="02010609060101010101" charset="-122"/>
            </a:endParaRPr>
          </a:p>
          <a:p>
            <a:pPr lvl="0" eaLnBrk="1" fontAlgn="base" hangingPunct="1">
              <a:lnSpc>
                <a:spcPts val="2800"/>
              </a:lnSpc>
            </a:pPr>
            <a:r>
              <a:rPr lang="en-US" altLang="zh-CN" sz="2000" b="0" strike="noStrike" noProof="1" dirty="0">
                <a:latin typeface="黑体" panose="02010609060101010101" charset="-122"/>
                <a:ea typeface="黑体" panose="02010609060101010101" charset="-122"/>
              </a:rPr>
              <a:t>1928</a:t>
            </a:r>
            <a:r>
              <a:rPr lang="en-US" altLang="en-US" sz="2000" b="0" strike="noStrike" noProof="1" dirty="0">
                <a:latin typeface="黑体" panose="02010609060101010101" charset="-122"/>
                <a:ea typeface="黑体" panose="02010609060101010101" charset="-122"/>
              </a:rPr>
              <a:t>年，所有成年男女都获得选举权（选民数达到成人总数的</a:t>
            </a:r>
            <a:r>
              <a:rPr lang="en-US" altLang="zh-CN" sz="2000" b="0" strike="noStrike" noProof="1" dirty="0">
                <a:latin typeface="黑体" panose="02010609060101010101" charset="-122"/>
                <a:ea typeface="黑体" panose="02010609060101010101" charset="-122"/>
              </a:rPr>
              <a:t>96% </a:t>
            </a:r>
            <a:r>
              <a:rPr lang="en-US" altLang="en-US" sz="2000" b="0" strike="noStrike" noProof="1" dirty="0">
                <a:latin typeface="黑体" panose="02010609060101010101" charset="-122"/>
                <a:ea typeface="黑体" panose="02010609060101010101" charset="-122"/>
              </a:rPr>
              <a:t>）</a:t>
            </a:r>
            <a:endParaRPr lang="en-US" altLang="zh-CN" sz="2000" b="0" strike="noStrike" noProof="1" dirty="0">
              <a:latin typeface="黑体" panose="02010609060101010101" charset="-122"/>
              <a:ea typeface="黑体" panose="02010609060101010101" charset="-122"/>
            </a:endParaRPr>
          </a:p>
          <a:p>
            <a:pPr lvl="0" eaLnBrk="1" fontAlgn="base" hangingPunct="1">
              <a:lnSpc>
                <a:spcPts val="2800"/>
              </a:lnSpc>
            </a:pPr>
            <a:r>
              <a:rPr lang="en-US" altLang="zh-CN" sz="2000" b="0" strike="noStrike" noProof="1" dirty="0">
                <a:latin typeface="黑体" panose="02010609060101010101" charset="-122"/>
                <a:ea typeface="黑体" panose="02010609060101010101" charset="-122"/>
              </a:rPr>
              <a:t>1969</a:t>
            </a:r>
            <a:r>
              <a:rPr lang="en-US" altLang="en-US" sz="2000" b="0" strike="noStrike" noProof="1" dirty="0">
                <a:latin typeface="黑体" panose="02010609060101010101" charset="-122"/>
                <a:ea typeface="黑体" panose="02010609060101010101" charset="-122"/>
              </a:rPr>
              <a:t>年，年满</a:t>
            </a:r>
            <a:r>
              <a:rPr lang="en-US" altLang="zh-CN" sz="2000" b="0" strike="noStrike" noProof="1" dirty="0">
                <a:latin typeface="黑体" panose="02010609060101010101" charset="-122"/>
                <a:ea typeface="黑体" panose="02010609060101010101" charset="-122"/>
              </a:rPr>
              <a:t>18</a:t>
            </a:r>
            <a:r>
              <a:rPr lang="en-US" altLang="en-US" sz="2000" b="0" strike="noStrike" noProof="1" dirty="0">
                <a:latin typeface="黑体" panose="02010609060101010101" charset="-122"/>
                <a:ea typeface="黑体" panose="02010609060101010101" charset="-122"/>
              </a:rPr>
              <a:t>周岁，在其选区内居住满三个月，不分男女，均有选举权</a:t>
            </a:r>
            <a:endParaRPr lang="en-US" altLang="en-US" sz="2000" b="0" strike="noStrike" noProof="1" dirty="0">
              <a:latin typeface="黑体" panose="02010609060101010101" charset="-122"/>
              <a:ea typeface="黑体" panose="02010609060101010101" charset="-122"/>
            </a:endParaRPr>
          </a:p>
          <a:p>
            <a:pPr lvl="0" algn="r" eaLnBrk="1" fontAlgn="base" hangingPunct="1">
              <a:lnSpc>
                <a:spcPts val="2800"/>
              </a:lnSpc>
            </a:pPr>
            <a:r>
              <a:rPr lang="en-US" altLang="zh-CN" sz="1400" b="0" strike="noStrike" noProof="1" dirty="0">
                <a:latin typeface="楷体" panose="02010609060101010101" pitchFamily="49" charset="-122"/>
                <a:ea typeface="楷体" panose="02010609060101010101" pitchFamily="49" charset="-122"/>
              </a:rPr>
              <a:t>——</a:t>
            </a:r>
            <a:r>
              <a:rPr lang="en-US" altLang="en-US" sz="1400" b="0" strike="noStrike" noProof="1" dirty="0">
                <a:latin typeface="楷体" panose="02010609060101010101" pitchFamily="49" charset="-122"/>
                <a:ea typeface="楷体" panose="02010609060101010101" pitchFamily="49" charset="-122"/>
              </a:rPr>
              <a:t>参见</a:t>
            </a:r>
            <a:r>
              <a:rPr lang="en-US" altLang="en-US" sz="1400" b="0" strike="noStrike" noProof="1" dirty="0">
                <a:latin typeface="楷体" panose="02010609060101010101" pitchFamily="49" charset="-122"/>
                <a:ea typeface="楷体" panose="02010609060101010101" pitchFamily="49" charset="-122"/>
                <a:sym typeface="+mn-ea"/>
              </a:rPr>
              <a:t>钱乘旦</a:t>
            </a:r>
            <a:r>
              <a:rPr lang="en-US" altLang="zh-CN" sz="1400" b="0" strike="noStrike" noProof="1" dirty="0">
                <a:latin typeface="楷体" panose="02010609060101010101" pitchFamily="49" charset="-122"/>
                <a:ea typeface="楷体" panose="02010609060101010101" pitchFamily="49" charset="-122"/>
                <a:sym typeface="+mn-ea"/>
              </a:rPr>
              <a:t>《</a:t>
            </a:r>
            <a:r>
              <a:rPr lang="en-US" altLang="en-US" sz="1400" b="0" strike="noStrike" noProof="1" dirty="0">
                <a:latin typeface="楷体" panose="02010609060101010101" pitchFamily="49" charset="-122"/>
                <a:ea typeface="楷体" panose="02010609060101010101" pitchFamily="49" charset="-122"/>
                <a:sym typeface="+mn-ea"/>
              </a:rPr>
              <a:t>第一个工业化社会</a:t>
            </a:r>
            <a:r>
              <a:rPr lang="en-US" altLang="zh-CN" sz="1400" b="0" strike="noStrike" noProof="1" dirty="0">
                <a:latin typeface="楷体" panose="02010609060101010101" pitchFamily="49" charset="-122"/>
                <a:ea typeface="楷体" panose="02010609060101010101" pitchFamily="49" charset="-122"/>
                <a:sym typeface="+mn-ea"/>
              </a:rPr>
              <a:t>》.</a:t>
            </a:r>
            <a:r>
              <a:rPr lang="en-US" altLang="en-US" sz="1400" b="0" strike="noStrike" noProof="1" dirty="0">
                <a:latin typeface="楷体" panose="02010609060101010101" pitchFamily="49" charset="-122"/>
                <a:ea typeface="楷体" panose="02010609060101010101" pitchFamily="49" charset="-122"/>
                <a:sym typeface="+mn-ea"/>
              </a:rPr>
              <a:t>四川人民出版社</a:t>
            </a:r>
            <a:r>
              <a:rPr lang="en-US" altLang="zh-CN" sz="1400" b="0" strike="noStrike" noProof="1" dirty="0">
                <a:latin typeface="楷体" panose="02010609060101010101" pitchFamily="49" charset="-122"/>
                <a:ea typeface="楷体" panose="02010609060101010101" pitchFamily="49" charset="-122"/>
                <a:sym typeface="+mn-ea"/>
              </a:rPr>
              <a:t>.1988</a:t>
            </a:r>
            <a:r>
              <a:rPr lang="en-US" altLang="en-US" sz="1400" b="0" strike="noStrike" noProof="1" dirty="0">
                <a:latin typeface="楷体" panose="02010609060101010101" pitchFamily="49" charset="-122"/>
                <a:ea typeface="楷体" panose="02010609060101010101" pitchFamily="49" charset="-122"/>
                <a:sym typeface="+mn-ea"/>
              </a:rPr>
              <a:t>年；钱乘旦等</a:t>
            </a:r>
            <a:r>
              <a:rPr lang="en-US" altLang="zh-CN" sz="1400" b="0" strike="noStrike" noProof="1" dirty="0">
                <a:latin typeface="楷体" panose="02010609060101010101" pitchFamily="49" charset="-122"/>
                <a:ea typeface="楷体" panose="02010609060101010101" pitchFamily="49" charset="-122"/>
                <a:sym typeface="+mn-ea"/>
              </a:rPr>
              <a:t>《</a:t>
            </a:r>
            <a:r>
              <a:rPr lang="en-US" altLang="en-US" sz="1400" b="0" strike="noStrike" noProof="1" dirty="0">
                <a:latin typeface="楷体" panose="02010609060101010101" pitchFamily="49" charset="-122"/>
                <a:ea typeface="楷体" panose="02010609060101010101" pitchFamily="49" charset="-122"/>
                <a:sym typeface="+mn-ea"/>
              </a:rPr>
              <a:t>英国通史</a:t>
            </a:r>
            <a:r>
              <a:rPr lang="en-US" altLang="zh-CN" sz="1400" b="0" strike="noStrike" noProof="1" dirty="0">
                <a:latin typeface="楷体" panose="02010609060101010101" pitchFamily="49" charset="-122"/>
                <a:ea typeface="楷体" panose="02010609060101010101" pitchFamily="49" charset="-122"/>
                <a:sym typeface="+mn-ea"/>
              </a:rPr>
              <a:t>》.</a:t>
            </a:r>
            <a:r>
              <a:rPr lang="en-US" altLang="en-US" sz="1400" b="0" strike="noStrike" noProof="1" dirty="0">
                <a:latin typeface="楷体" panose="02010609060101010101" pitchFamily="49" charset="-122"/>
                <a:ea typeface="楷体" panose="02010609060101010101" pitchFamily="49" charset="-122"/>
                <a:sym typeface="+mn-ea"/>
              </a:rPr>
              <a:t>上海社会科学院出版社</a:t>
            </a:r>
            <a:r>
              <a:rPr lang="en-US" altLang="zh-CN" sz="1400" b="0" strike="noStrike" noProof="1" dirty="0">
                <a:latin typeface="楷体" panose="02010609060101010101" pitchFamily="49" charset="-122"/>
                <a:ea typeface="楷体" panose="02010609060101010101" pitchFamily="49" charset="-122"/>
                <a:sym typeface="+mn-ea"/>
              </a:rPr>
              <a:t>.2012</a:t>
            </a:r>
            <a:r>
              <a:rPr lang="en-US" altLang="en-US" sz="1400" b="0" strike="noStrike" noProof="1" dirty="0">
                <a:latin typeface="楷体" panose="02010609060101010101" pitchFamily="49" charset="-122"/>
                <a:ea typeface="楷体" panose="02010609060101010101" pitchFamily="49" charset="-122"/>
                <a:sym typeface="+mn-ea"/>
              </a:rPr>
              <a:t>年；汤敏轩</a:t>
            </a:r>
            <a:r>
              <a:rPr lang="en-US" altLang="zh-CN" sz="1400" b="0" strike="noStrike" noProof="1" dirty="0">
                <a:latin typeface="楷体" panose="02010609060101010101" pitchFamily="49" charset="-122"/>
                <a:ea typeface="楷体" panose="02010609060101010101" pitchFamily="49" charset="-122"/>
                <a:sym typeface="+mn-ea"/>
              </a:rPr>
              <a:t>《</a:t>
            </a:r>
            <a:r>
              <a:rPr lang="en-US" altLang="en-US" sz="1400" b="0" strike="noStrike" noProof="1" dirty="0">
                <a:latin typeface="楷体" panose="02010609060101010101" pitchFamily="49" charset="-122"/>
                <a:ea typeface="楷体" panose="02010609060101010101" pitchFamily="49" charset="-122"/>
                <a:sym typeface="+mn-ea"/>
              </a:rPr>
              <a:t>英国政治发展的渐进模式</a:t>
            </a:r>
            <a:r>
              <a:rPr lang="en-US" altLang="zh-CN" sz="1400" b="0" strike="noStrike" noProof="1" dirty="0">
                <a:latin typeface="楷体" panose="02010609060101010101" pitchFamily="49" charset="-122"/>
                <a:ea typeface="楷体" panose="02010609060101010101" pitchFamily="49" charset="-122"/>
                <a:sym typeface="+mn-ea"/>
              </a:rPr>
              <a:t>》</a:t>
            </a:r>
            <a:r>
              <a:rPr lang="en-US" altLang="en-US" sz="1400" b="0" strike="noStrike" noProof="1" dirty="0">
                <a:latin typeface="楷体" panose="02010609060101010101" pitchFamily="49" charset="-122"/>
                <a:ea typeface="楷体" panose="02010609060101010101" pitchFamily="49" charset="-122"/>
                <a:sym typeface="+mn-ea"/>
              </a:rPr>
              <a:t>，</a:t>
            </a:r>
            <a:r>
              <a:rPr lang="en-US" altLang="zh-CN" sz="1400" b="0" strike="noStrike" noProof="1" dirty="0">
                <a:latin typeface="楷体" panose="02010609060101010101" pitchFamily="49" charset="-122"/>
                <a:ea typeface="楷体" panose="02010609060101010101" pitchFamily="49" charset="-122"/>
                <a:sym typeface="+mn-ea"/>
              </a:rPr>
              <a:t>《</a:t>
            </a:r>
            <a:r>
              <a:rPr lang="en-US" altLang="en-US" sz="1400" b="0" strike="noStrike" noProof="1" dirty="0">
                <a:latin typeface="楷体" panose="02010609060101010101" pitchFamily="49" charset="-122"/>
                <a:ea typeface="楷体" panose="02010609060101010101" pitchFamily="49" charset="-122"/>
                <a:sym typeface="+mn-ea"/>
              </a:rPr>
              <a:t>江西行政学院学报</a:t>
            </a:r>
            <a:r>
              <a:rPr lang="en-US" altLang="zh-CN" sz="1400" b="0" strike="noStrike" noProof="1" dirty="0">
                <a:latin typeface="楷体" panose="02010609060101010101" pitchFamily="49" charset="-122"/>
                <a:ea typeface="楷体" panose="02010609060101010101" pitchFamily="49" charset="-122"/>
                <a:sym typeface="+mn-ea"/>
              </a:rPr>
              <a:t>》.2001</a:t>
            </a:r>
            <a:r>
              <a:rPr lang="en-US" altLang="en-US" sz="1400" b="0" strike="noStrike" noProof="1" dirty="0">
                <a:latin typeface="楷体" panose="02010609060101010101" pitchFamily="49" charset="-122"/>
                <a:ea typeface="楷体" panose="02010609060101010101" pitchFamily="49" charset="-122"/>
                <a:sym typeface="+mn-ea"/>
              </a:rPr>
              <a:t>年第</a:t>
            </a:r>
            <a:r>
              <a:rPr lang="en-US" altLang="zh-CN" sz="1400" b="0" strike="noStrike" noProof="1" dirty="0">
                <a:latin typeface="楷体" panose="02010609060101010101" pitchFamily="49" charset="-122"/>
                <a:ea typeface="楷体" panose="02010609060101010101" pitchFamily="49" charset="-122"/>
                <a:sym typeface="+mn-ea"/>
              </a:rPr>
              <a:t>2</a:t>
            </a:r>
            <a:r>
              <a:rPr lang="en-US" altLang="en-US" sz="1400" b="0" strike="noStrike" noProof="1" dirty="0">
                <a:latin typeface="楷体" panose="02010609060101010101" pitchFamily="49" charset="-122"/>
                <a:ea typeface="楷体" panose="02010609060101010101" pitchFamily="49" charset="-122"/>
                <a:sym typeface="+mn-ea"/>
              </a:rPr>
              <a:t>期</a:t>
            </a:r>
            <a:endParaRPr lang="en-US" altLang="en-US" sz="1400" b="0" strike="noStrike" noProof="1" dirty="0">
              <a:latin typeface="楷体" panose="02010609060101010101" pitchFamily="49" charset="-122"/>
              <a:ea typeface="楷体" panose="02010609060101010101" pitchFamily="49" charset="-122"/>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593725" y="443230"/>
            <a:ext cx="7956550" cy="5358765"/>
          </a:xfrm>
          <a:prstGeom prst="rect">
            <a:avLst/>
          </a:prstGeom>
          <a:solidFill>
            <a:sysClr val="window" lastClr="FFFFFF">
              <a:lumMod val="85000"/>
              <a:alpha val="85000"/>
            </a:sysClr>
          </a:solidFill>
          <a:ln w="25400" cap="flat" cmpd="dbl" algn="ctr">
            <a:noFill/>
            <a:prstDash val="solid"/>
          </a:ln>
          <a:effectLst>
            <a:softEdge rad="63500"/>
          </a:effectLst>
        </p:spPr>
        <p:txBody>
          <a:bodyPr anchor="ctr"/>
          <a:lstStyle>
            <a:lvl1pPr>
              <a:defRPr b="1">
                <a:solidFill>
                  <a:sysClr val="windowText" lastClr="000000"/>
                </a:solidFill>
                <a:latin typeface="Arial" panose="020B0604020202020204" pitchFamily="34" charset="0"/>
                <a:ea typeface="华文新魏" panose="02010800040101010101" pitchFamily="2" charset="-122"/>
              </a:defRPr>
            </a:lvl1pPr>
            <a:lvl2pPr>
              <a:defRPr b="1">
                <a:solidFill>
                  <a:sysClr val="windowText" lastClr="000000"/>
                </a:solidFill>
                <a:latin typeface="Arial" panose="020B0604020202020204" pitchFamily="34" charset="0"/>
                <a:ea typeface="华文新魏" panose="02010800040101010101" pitchFamily="2" charset="-122"/>
              </a:defRPr>
            </a:lvl2pPr>
            <a:lvl3pPr>
              <a:defRPr b="1">
                <a:solidFill>
                  <a:sysClr val="windowText" lastClr="000000"/>
                </a:solidFill>
                <a:latin typeface="Arial" panose="020B0604020202020204" pitchFamily="34" charset="0"/>
                <a:ea typeface="华文新魏" panose="02010800040101010101" pitchFamily="2" charset="-122"/>
              </a:defRPr>
            </a:lvl3pPr>
            <a:lvl4pPr>
              <a:defRPr b="1">
                <a:solidFill>
                  <a:sysClr val="windowText" lastClr="000000"/>
                </a:solidFill>
                <a:latin typeface="Arial" panose="020B0604020202020204" pitchFamily="34" charset="0"/>
                <a:ea typeface="华文新魏" panose="02010800040101010101" pitchFamily="2" charset="-122"/>
              </a:defRPr>
            </a:lvl4pPr>
            <a:lvl5pPr>
              <a:defRPr b="1">
                <a:solidFill>
                  <a:sysClr val="windowText" lastClr="000000"/>
                </a:solidFill>
                <a:latin typeface="Arial" panose="020B0604020202020204" pitchFamily="34" charset="0"/>
                <a:ea typeface="华文新魏" panose="02010800040101010101" pitchFamily="2" charset="-122"/>
              </a:defRPr>
            </a:lvl5pPr>
            <a:lvl6pPr fontAlgn="base">
              <a:spcBef>
                <a:spcPct val="0"/>
              </a:spcBef>
              <a:spcAft>
                <a:spcPct val="0"/>
              </a:spcAft>
              <a:buFont typeface="Arial" panose="020B0604020202020204" pitchFamily="34" charset="0"/>
              <a:defRPr b="1">
                <a:solidFill>
                  <a:sysClr val="windowText" lastClr="000000"/>
                </a:solidFill>
                <a:latin typeface="Arial" panose="020B0604020202020204" pitchFamily="34" charset="0"/>
                <a:ea typeface="华文新魏" panose="02010800040101010101" pitchFamily="2" charset="-122"/>
              </a:defRPr>
            </a:lvl6pPr>
            <a:lvl7pPr fontAlgn="base">
              <a:spcBef>
                <a:spcPct val="0"/>
              </a:spcBef>
              <a:spcAft>
                <a:spcPct val="0"/>
              </a:spcAft>
              <a:buFont typeface="Arial" panose="020B0604020202020204" pitchFamily="34" charset="0"/>
              <a:defRPr b="1">
                <a:solidFill>
                  <a:sysClr val="windowText" lastClr="000000"/>
                </a:solidFill>
                <a:latin typeface="Arial" panose="020B0604020202020204" pitchFamily="34" charset="0"/>
                <a:ea typeface="华文新魏" panose="02010800040101010101" pitchFamily="2" charset="-122"/>
              </a:defRPr>
            </a:lvl7pPr>
            <a:lvl8pPr fontAlgn="base">
              <a:spcBef>
                <a:spcPct val="0"/>
              </a:spcBef>
              <a:spcAft>
                <a:spcPct val="0"/>
              </a:spcAft>
              <a:buFont typeface="Arial" panose="020B0604020202020204" pitchFamily="34" charset="0"/>
              <a:defRPr b="1">
                <a:solidFill>
                  <a:sysClr val="windowText" lastClr="000000"/>
                </a:solidFill>
                <a:latin typeface="Arial" panose="020B0604020202020204" pitchFamily="34" charset="0"/>
                <a:ea typeface="华文新魏" panose="02010800040101010101" pitchFamily="2" charset="-122"/>
              </a:defRPr>
            </a:lvl8pPr>
            <a:lvl9pPr fontAlgn="base">
              <a:spcBef>
                <a:spcPct val="0"/>
              </a:spcBef>
              <a:spcAft>
                <a:spcPct val="0"/>
              </a:spcAft>
              <a:buFont typeface="Arial" panose="020B0604020202020204" pitchFamily="34" charset="0"/>
              <a:defRPr b="1">
                <a:solidFill>
                  <a:sysClr val="windowText" lastClr="000000"/>
                </a:solidFill>
                <a:latin typeface="Arial" panose="020B0604020202020204" pitchFamily="34" charset="0"/>
                <a:ea typeface="华文新魏" panose="02010800040101010101" pitchFamily="2" charset="-122"/>
              </a:defRPr>
            </a:lvl9pPr>
          </a:lstStyle>
          <a:p>
            <a:pPr marL="0" marR="0" lvl="0" indent="0" algn="just" defTabSz="914400" rtl="0" eaLnBrk="1" fontAlgn="base" latinLnBrk="0" hangingPunct="1">
              <a:lnSpc>
                <a:spcPts val="4600"/>
              </a:lnSpc>
              <a:spcBef>
                <a:spcPct val="0"/>
              </a:spcBef>
              <a:spcAft>
                <a:spcPct val="0"/>
              </a:spcAft>
              <a:buClrTx/>
              <a:buSzTx/>
              <a:buFont typeface="Arial" panose="020B0604020202020204" pitchFamily="34" charset="0"/>
              <a:buNone/>
              <a:defRPr/>
            </a:pPr>
            <a:r>
              <a:rPr kumimoji="0" lang="zh-CN" altLang="en-US" sz="2800" b="0" i="0" u="none" strike="noStrike" kern="1200" cap="none" spc="0" normalizeH="0" baseline="0" noProof="0" dirty="0" smtClean="0">
                <a:ln>
                  <a:noFill/>
                </a:ln>
                <a:solidFill>
                  <a:srgbClr val="0D0D0D"/>
                </a:solidFill>
                <a:effectLst/>
                <a:uLnTx/>
                <a:uFillTx/>
                <a:latin typeface="黑体" panose="02010609060101010101" charset="-122"/>
                <a:ea typeface="黑体" panose="02010609060101010101" charset="-122"/>
                <a:cs typeface="+mn-ea"/>
              </a:rPr>
              <a:t>第一次议会改革（</a:t>
            </a:r>
            <a:r>
              <a:rPr kumimoji="0" lang="en-US" altLang="zh-CN" sz="2800" b="0" i="0" u="none" strike="noStrike" kern="1200" cap="none" spc="0" normalizeH="0" baseline="0" noProof="0" dirty="0" smtClean="0">
                <a:ln>
                  <a:noFill/>
                </a:ln>
                <a:solidFill>
                  <a:srgbClr val="0D0D0D"/>
                </a:solidFill>
                <a:effectLst/>
                <a:uLnTx/>
                <a:uFillTx/>
                <a:latin typeface="黑体" panose="02010609060101010101" charset="-122"/>
                <a:ea typeface="黑体" panose="02010609060101010101" charset="-122"/>
                <a:cs typeface="+mn-ea"/>
              </a:rPr>
              <a:t>1832</a:t>
            </a:r>
            <a:r>
              <a:rPr kumimoji="0" lang="zh-CN" altLang="en-US" sz="2800" b="0" i="0" u="none" strike="noStrike" kern="1200" cap="none" spc="0" normalizeH="0" baseline="0" noProof="0" dirty="0" smtClean="0">
                <a:ln>
                  <a:noFill/>
                </a:ln>
                <a:solidFill>
                  <a:srgbClr val="0D0D0D"/>
                </a:solidFill>
                <a:effectLst/>
                <a:uLnTx/>
                <a:uFillTx/>
                <a:latin typeface="黑体" panose="02010609060101010101" charset="-122"/>
                <a:ea typeface="黑体" panose="02010609060101010101" charset="-122"/>
                <a:cs typeface="+mn-ea"/>
              </a:rPr>
              <a:t>年）只是一次小小的变动，它并没有造成重大的体制改革，贵族仍然掌握政权，土地的利益仍然占优势。然而，有第一次改革就会有第二次改革，</a:t>
            </a:r>
            <a:r>
              <a:rPr kumimoji="0" lang="zh-CN" altLang="en-US" sz="2800" b="0" i="0" u="none" strike="noStrike" kern="1200" cap="none" spc="0" normalizeH="0" baseline="0" noProof="0" dirty="0" smtClean="0">
                <a:ln>
                  <a:noFill/>
                </a:ln>
                <a:solidFill>
                  <a:srgbClr val="FF0000"/>
                </a:solidFill>
                <a:effectLst/>
                <a:uLnTx/>
                <a:uFillTx/>
                <a:latin typeface="黑体" panose="02010609060101010101" charset="-122"/>
                <a:ea typeface="黑体" panose="02010609060101010101" charset="-122"/>
                <a:cs typeface="+mn-ea"/>
              </a:rPr>
              <a:t>第一次改革的最大意义就在于：它表明制度变革是可以进行的，而且不可阻挡，适时的变革最为明智；改革之路可以走得通</a:t>
            </a:r>
            <a:r>
              <a:rPr kumimoji="0" lang="zh-CN" altLang="en-US" sz="2800" b="0" i="0" u="none" strike="noStrike" kern="1200" cap="none" spc="0" normalizeH="0" baseline="0" noProof="0" dirty="0" smtClean="0">
                <a:ln>
                  <a:noFill/>
                </a:ln>
                <a:solidFill>
                  <a:srgbClr val="0D0D0D"/>
                </a:solidFill>
                <a:effectLst/>
                <a:uLnTx/>
                <a:uFillTx/>
                <a:latin typeface="黑体" panose="02010609060101010101" charset="-122"/>
                <a:ea typeface="黑体" panose="02010609060101010101" charset="-122"/>
                <a:cs typeface="+mn-ea"/>
              </a:rPr>
              <a:t>，其必要的前提是：人民持久的斗争，统治者适时的让步。</a:t>
            </a:r>
            <a:endParaRPr kumimoji="0" lang="zh-CN" altLang="en-US" sz="2800" b="0" i="0" u="none" strike="noStrike" kern="1200" cap="none" spc="0" normalizeH="0" baseline="0" noProof="0" dirty="0" smtClean="0">
              <a:ln>
                <a:noFill/>
              </a:ln>
              <a:solidFill>
                <a:srgbClr val="0D0D0D"/>
              </a:solidFill>
              <a:effectLst/>
              <a:uLnTx/>
              <a:uFillTx/>
              <a:latin typeface="黑体" panose="02010609060101010101" charset="-122"/>
              <a:ea typeface="黑体" panose="02010609060101010101" charset="-122"/>
              <a:cs typeface="+mn-ea"/>
            </a:endParaRPr>
          </a:p>
          <a:p>
            <a:pPr marL="0" marR="0" lvl="0" indent="0" algn="just" defTabSz="914400" rtl="0" eaLnBrk="1" fontAlgn="base" latinLnBrk="0" hangingPunct="1">
              <a:lnSpc>
                <a:spcPts val="4600"/>
              </a:lnSpc>
              <a:spcBef>
                <a:spcPct val="0"/>
              </a:spcBef>
              <a:spcAft>
                <a:spcPct val="0"/>
              </a:spcAft>
              <a:buClrTx/>
              <a:buSzTx/>
              <a:buFont typeface="Arial" panose="020B0604020202020204" pitchFamily="34" charset="0"/>
              <a:buNone/>
              <a:defRPr/>
            </a:pPr>
            <a:r>
              <a:rPr kumimoji="0" lang="zh-CN" altLang="en-US" sz="2200" b="0" i="0" u="none" strike="noStrike" kern="1200" cap="none" spc="0" normalizeH="0" baseline="0" noProof="0" dirty="0" smtClean="0">
                <a:ln>
                  <a:noFill/>
                </a:ln>
                <a:solidFill>
                  <a:srgbClr val="0D0D0D"/>
                </a:solidFill>
                <a:effectLst/>
                <a:uLnTx/>
                <a:uFillTx/>
                <a:latin typeface="黑体" panose="02010609060101010101" charset="-122"/>
                <a:ea typeface="黑体" panose="02010609060101010101" charset="-122"/>
                <a:cs typeface="+mn-ea"/>
              </a:rPr>
              <a:t>           </a:t>
            </a:r>
            <a:r>
              <a:rPr kumimoji="0" lang="zh-CN" altLang="zh-CN" sz="1500" b="0" i="0" u="none" strike="noStrike" kern="1200" cap="none" spc="0" normalizeH="0" baseline="0" noProof="0" dirty="0" smtClean="0">
                <a:ln>
                  <a:noFill/>
                </a:ln>
                <a:solidFill>
                  <a:srgbClr val="0D0D0D"/>
                </a:solidFill>
                <a:effectLst/>
                <a:uLnTx/>
                <a:uFillTx/>
                <a:latin typeface="楷体" panose="02010609060101010101" pitchFamily="49" charset="-122"/>
                <a:ea typeface="楷体" panose="02010609060101010101" pitchFamily="49" charset="-122"/>
                <a:cs typeface="+mn-ea"/>
              </a:rPr>
              <a:t>——</a:t>
            </a:r>
            <a:r>
              <a:rPr kumimoji="0" lang="zh-CN" altLang="en-US" sz="1500" b="0" i="0" u="none" strike="noStrike" kern="1200" cap="none" spc="0" normalizeH="0" baseline="0" noProof="0" dirty="0" smtClean="0">
                <a:ln>
                  <a:noFill/>
                </a:ln>
                <a:solidFill>
                  <a:srgbClr val="0D0D0D"/>
                </a:solidFill>
                <a:effectLst/>
                <a:uLnTx/>
                <a:uFillTx/>
                <a:latin typeface="楷体" panose="02010609060101010101" pitchFamily="49" charset="-122"/>
                <a:ea typeface="楷体" panose="02010609060101010101" pitchFamily="49" charset="-122"/>
                <a:cs typeface="+mn-ea"/>
                <a:sym typeface="宋体" panose="02010600030101010101" pitchFamily="2" charset="-122"/>
              </a:rPr>
              <a:t>钱乘旦等：</a:t>
            </a:r>
            <a:r>
              <a:rPr kumimoji="0" lang="en-US" altLang="zh-CN" sz="1500" b="0" i="0" u="none" strike="noStrike" kern="1200" cap="none" spc="0" normalizeH="0" baseline="0" noProof="0" dirty="0" smtClean="0">
                <a:ln>
                  <a:noFill/>
                </a:ln>
                <a:solidFill>
                  <a:srgbClr val="0D0D0D"/>
                </a:solidFill>
                <a:effectLst/>
                <a:uLnTx/>
                <a:uFillTx/>
                <a:latin typeface="楷体" panose="02010609060101010101" pitchFamily="49" charset="-122"/>
                <a:ea typeface="楷体" panose="02010609060101010101" pitchFamily="49" charset="-122"/>
                <a:cs typeface="+mn-ea"/>
                <a:sym typeface="宋体" panose="02010600030101010101" pitchFamily="2" charset="-122"/>
              </a:rPr>
              <a:t>《</a:t>
            </a:r>
            <a:r>
              <a:rPr kumimoji="0" lang="zh-CN" altLang="en-US" sz="1500" b="0" i="0" u="none" strike="noStrike" kern="1200" cap="none" spc="0" normalizeH="0" baseline="0" noProof="0" dirty="0" smtClean="0">
                <a:ln>
                  <a:noFill/>
                </a:ln>
                <a:solidFill>
                  <a:srgbClr val="0D0D0D"/>
                </a:solidFill>
                <a:effectLst/>
                <a:uLnTx/>
                <a:uFillTx/>
                <a:latin typeface="楷体" panose="02010609060101010101" pitchFamily="49" charset="-122"/>
                <a:ea typeface="楷体" panose="02010609060101010101" pitchFamily="49" charset="-122"/>
                <a:cs typeface="+mn-ea"/>
                <a:sym typeface="宋体" panose="02010600030101010101" pitchFamily="2" charset="-122"/>
              </a:rPr>
              <a:t>英国通史</a:t>
            </a:r>
            <a:r>
              <a:rPr kumimoji="0" lang="en-US" altLang="zh-CN" sz="1500" b="0" i="0" u="none" strike="noStrike" kern="1200" cap="none" spc="0" normalizeH="0" baseline="0" noProof="0" dirty="0" smtClean="0">
                <a:ln>
                  <a:noFill/>
                </a:ln>
                <a:solidFill>
                  <a:srgbClr val="0D0D0D"/>
                </a:solidFill>
                <a:effectLst/>
                <a:uLnTx/>
                <a:uFillTx/>
                <a:latin typeface="楷体" panose="02010609060101010101" pitchFamily="49" charset="-122"/>
                <a:ea typeface="楷体" panose="02010609060101010101" pitchFamily="49" charset="-122"/>
                <a:cs typeface="+mn-ea"/>
                <a:sym typeface="宋体" panose="02010600030101010101" pitchFamily="2" charset="-122"/>
              </a:rPr>
              <a:t>》.</a:t>
            </a:r>
            <a:r>
              <a:rPr kumimoji="0" lang="zh-CN" altLang="en-US" sz="1500" b="0" i="0" u="none" strike="noStrike" kern="1200" cap="none" spc="0" normalizeH="0" baseline="0" noProof="0" dirty="0" smtClean="0">
                <a:ln>
                  <a:noFill/>
                </a:ln>
                <a:solidFill>
                  <a:srgbClr val="0D0D0D"/>
                </a:solidFill>
                <a:effectLst/>
                <a:uLnTx/>
                <a:uFillTx/>
                <a:latin typeface="楷体" panose="02010609060101010101" pitchFamily="49" charset="-122"/>
                <a:ea typeface="楷体" panose="02010609060101010101" pitchFamily="49" charset="-122"/>
                <a:cs typeface="+mn-ea"/>
                <a:sym typeface="宋体" panose="02010600030101010101" pitchFamily="2" charset="-122"/>
              </a:rPr>
              <a:t>上海社会科学院出版社</a:t>
            </a:r>
            <a:r>
              <a:rPr kumimoji="0" lang="en-US" altLang="zh-CN" sz="1500" b="0" i="0" u="none" strike="noStrike" kern="1200" cap="none" spc="0" normalizeH="0" baseline="0" noProof="0" dirty="0" smtClean="0">
                <a:ln>
                  <a:noFill/>
                </a:ln>
                <a:solidFill>
                  <a:srgbClr val="0D0D0D"/>
                </a:solidFill>
                <a:effectLst/>
                <a:uLnTx/>
                <a:uFillTx/>
                <a:latin typeface="楷体" panose="02010609060101010101" pitchFamily="49" charset="-122"/>
                <a:ea typeface="楷体" panose="02010609060101010101" pitchFamily="49" charset="-122"/>
                <a:cs typeface="+mn-ea"/>
                <a:sym typeface="宋体" panose="02010600030101010101" pitchFamily="2" charset="-122"/>
              </a:rPr>
              <a:t>.2012</a:t>
            </a:r>
            <a:r>
              <a:rPr kumimoji="0" lang="zh-CN" altLang="en-US" sz="1500" b="0" i="0" u="none" strike="noStrike" kern="1200" cap="none" spc="0" normalizeH="0" baseline="0" noProof="0" dirty="0" smtClean="0">
                <a:ln>
                  <a:noFill/>
                </a:ln>
                <a:solidFill>
                  <a:srgbClr val="0D0D0D"/>
                </a:solidFill>
                <a:effectLst/>
                <a:uLnTx/>
                <a:uFillTx/>
                <a:latin typeface="楷体" panose="02010609060101010101" pitchFamily="49" charset="-122"/>
                <a:ea typeface="楷体" panose="02010609060101010101" pitchFamily="49" charset="-122"/>
                <a:cs typeface="+mn-ea"/>
                <a:sym typeface="宋体" panose="02010600030101010101" pitchFamily="2" charset="-122"/>
              </a:rPr>
              <a:t>年</a:t>
            </a:r>
            <a:r>
              <a:rPr kumimoji="0" lang="en-US" altLang="zh-CN" sz="1500" b="0" i="0" u="none" strike="noStrike" kern="1200" cap="none" spc="0" normalizeH="0" baseline="0" noProof="0" dirty="0" smtClean="0">
                <a:ln>
                  <a:noFill/>
                </a:ln>
                <a:solidFill>
                  <a:srgbClr val="0D0D0D"/>
                </a:solidFill>
                <a:effectLst/>
                <a:uLnTx/>
                <a:uFillTx/>
                <a:latin typeface="楷体" panose="02010609060101010101" pitchFamily="49" charset="-122"/>
                <a:ea typeface="楷体" panose="02010609060101010101" pitchFamily="49" charset="-122"/>
                <a:cs typeface="+mn-ea"/>
                <a:sym typeface="宋体" panose="02010600030101010101" pitchFamily="2" charset="-122"/>
              </a:rPr>
              <a:t>.248</a:t>
            </a:r>
            <a:r>
              <a:rPr kumimoji="0" lang="zh-CN" altLang="en-US" sz="1500" b="0" i="0" u="none" strike="noStrike" kern="1200" cap="none" spc="0" normalizeH="0" baseline="0" noProof="0" dirty="0" smtClean="0">
                <a:ln>
                  <a:noFill/>
                </a:ln>
                <a:solidFill>
                  <a:srgbClr val="0D0D0D"/>
                </a:solidFill>
                <a:effectLst/>
                <a:uLnTx/>
                <a:uFillTx/>
                <a:latin typeface="楷体" panose="02010609060101010101" pitchFamily="49" charset="-122"/>
                <a:ea typeface="楷体" panose="02010609060101010101" pitchFamily="49" charset="-122"/>
                <a:cs typeface="+mn-ea"/>
                <a:sym typeface="宋体" panose="02010600030101010101" pitchFamily="2" charset="-122"/>
              </a:rPr>
              <a:t>页</a:t>
            </a:r>
            <a:endParaRPr kumimoji="0" lang="en-US" altLang="zh-CN" sz="1500" b="0" i="0" u="none" strike="noStrike" kern="1200" cap="none" spc="0" normalizeH="0" baseline="0" noProof="0" dirty="0" smtClean="0">
              <a:ln>
                <a:noFill/>
              </a:ln>
              <a:solidFill>
                <a:srgbClr val="0D0D0D"/>
              </a:solidFill>
              <a:effectLst/>
              <a:uLnTx/>
              <a:uFillTx/>
              <a:latin typeface="楷体" panose="02010609060101010101" pitchFamily="49" charset="-122"/>
              <a:ea typeface="楷体" panose="02010609060101010101" pitchFamily="49" charset="-122"/>
              <a:cs typeface="+mn-ea"/>
              <a:sym typeface="宋体" panose="0201060003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250825" y="242570"/>
            <a:ext cx="8642350" cy="3784600"/>
          </a:xfrm>
          <a:prstGeom prst="rect">
            <a:avLst/>
          </a:prstGeom>
          <a:noFill/>
        </p:spPr>
        <p:txBody>
          <a:bodyPr wrap="square" rtlCol="0">
            <a:spAutoFit/>
          </a:bodyPr>
          <a:p>
            <a:r>
              <a:rPr lang="en-US" altLang="zh-CN" sz="2400"/>
              <a:t>    </a:t>
            </a:r>
            <a:r>
              <a:rPr lang="zh-CN" altLang="en-US" sz="2400"/>
              <a:t>1832年的议会改革，将选举权从身份资格转向财产资格，改革后的选民人数从总人口比例的2．5%增长到3．3%；中等阶级主体获得了选举权，进入到政权体系之中。英国的贵族寡头制度开始分崩离析，资本主义民主大厦的根基建立起来，用和平的渐进改革方式来推行政治民主化，演变成为英国的一种传统。改革大门一旦打开，就不可能再关上，英国在1867、1884和1918年继续进行了议会改革。</a:t>
            </a:r>
            <a:endParaRPr lang="zh-CN" altLang="en-US" sz="2400"/>
          </a:p>
          <a:p>
            <a:r>
              <a:rPr lang="zh-CN" altLang="en-US" sz="2400"/>
              <a:t>——摘编自刘金源《议会改革与英国的政治现代化历程》</a:t>
            </a:r>
            <a:endParaRPr lang="zh-CN" altLang="en-US" sz="2400"/>
          </a:p>
          <a:p>
            <a:r>
              <a:rPr lang="zh-CN" altLang="en-US" sz="2400">
                <a:solidFill>
                  <a:srgbClr val="002060"/>
                </a:solidFill>
              </a:rPr>
              <a:t>据材料概括英国1832年议会改革的成效。结合所学知识，说明英国1832年议会改革的历史背景。（9分）</a:t>
            </a:r>
            <a:endParaRPr lang="zh-CN" altLang="en-US" sz="2400">
              <a:solidFill>
                <a:srgbClr val="002060"/>
              </a:solidFill>
            </a:endParaRPr>
          </a:p>
        </p:txBody>
      </p:sp>
      <p:sp>
        <p:nvSpPr>
          <p:cNvPr id="5" name="文本框 4"/>
          <p:cNvSpPr txBox="1"/>
          <p:nvPr/>
        </p:nvSpPr>
        <p:spPr>
          <a:xfrm>
            <a:off x="318770" y="4250055"/>
            <a:ext cx="8501380" cy="2306955"/>
          </a:xfrm>
          <a:prstGeom prst="rect">
            <a:avLst/>
          </a:prstGeom>
          <a:noFill/>
        </p:spPr>
        <p:txBody>
          <a:bodyPr wrap="square" rtlCol="0">
            <a:spAutoFit/>
          </a:bodyPr>
          <a:p>
            <a:r>
              <a:rPr lang="zh-CN" altLang="en-US" sz="2400" b="1">
                <a:solidFill>
                  <a:srgbClr val="C00000"/>
                </a:solidFill>
              </a:rPr>
              <a:t>成效：民主范围有所扩大（或工业资产阶级获得更多政治权利）；贵族寡头政治遭受冲击；渐进改革成为政治传统；推动了议会改革的深入。（4分）</a:t>
            </a:r>
            <a:endParaRPr lang="zh-CN" altLang="en-US" sz="2400" b="1">
              <a:solidFill>
                <a:srgbClr val="C00000"/>
              </a:solidFill>
            </a:endParaRPr>
          </a:p>
          <a:p>
            <a:r>
              <a:rPr lang="zh-CN" altLang="en-US" sz="2400" b="1">
                <a:solidFill>
                  <a:srgbClr val="C00000"/>
                </a:solidFill>
              </a:rPr>
              <a:t>历史背景：工业革命的开展；工业资产阶级力量增强；旧的选举制度存在弊端；国内社会矛盾激化；城市化进程加快；人口布局发生变化。（5分，任答四点给5分）</a:t>
            </a:r>
            <a:endParaRPr lang="zh-CN" altLang="en-US" sz="2400" b="1">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33"/>
          <p:cNvSpPr txBox="1"/>
          <p:nvPr>
            <p:custDataLst>
              <p:tags r:id="rId1"/>
            </p:custDataLst>
          </p:nvPr>
        </p:nvSpPr>
        <p:spPr>
          <a:xfrm>
            <a:off x="0" y="76835"/>
            <a:ext cx="8700770" cy="645160"/>
          </a:xfrm>
          <a:prstGeom prst="rect">
            <a:avLst/>
          </a:prstGeom>
          <a:noFill/>
        </p:spPr>
        <p:txBody>
          <a:bodyPr wrap="square" rtlCol="0" anchor="t">
            <a:spAutoFit/>
          </a:bodyPr>
          <a:lstStyle/>
          <a:p>
            <a:r>
              <a:rPr lang="zh-CN" altLang="en-US" sz="3600" b="1" dirty="0">
                <a:solidFill>
                  <a:srgbClr val="FF0000"/>
                </a:solidFill>
                <a:latin typeface="+mj-ea"/>
                <a:ea typeface="+mj-ea"/>
                <a:sym typeface="+mn-ea"/>
              </a:rPr>
              <a:t>综合归纳：英国君主立宪制的特点有哪些？</a:t>
            </a:r>
            <a:endParaRPr lang="zh-CN" altLang="en-US" sz="3600" b="1" dirty="0">
              <a:solidFill>
                <a:srgbClr val="FF0000"/>
              </a:solidFill>
              <a:latin typeface="+mj-ea"/>
              <a:ea typeface="+mj-ea"/>
              <a:sym typeface="+mn-ea"/>
            </a:endParaRPr>
          </a:p>
        </p:txBody>
      </p:sp>
      <p:sp>
        <p:nvSpPr>
          <p:cNvPr id="32" name="文本框 20"/>
          <p:cNvSpPr txBox="1"/>
          <p:nvPr>
            <p:custDataLst>
              <p:tags r:id="rId2"/>
            </p:custDataLst>
          </p:nvPr>
        </p:nvSpPr>
        <p:spPr>
          <a:xfrm>
            <a:off x="4088482" y="980728"/>
            <a:ext cx="919163" cy="368300"/>
          </a:xfrm>
          <a:prstGeom prst="rect">
            <a:avLst/>
          </a:prstGeom>
          <a:noFill/>
          <a:ln w="38100" cap="flat" cmpd="sng">
            <a:solidFill>
              <a:srgbClr val="4775FF"/>
            </a:solidFill>
            <a:prstDash val="solid"/>
            <a:round/>
            <a:headEnd type="none" w="med" len="med"/>
            <a:tailEnd type="none" w="med" len="med"/>
          </a:ln>
        </p:spPr>
        <p:txBody>
          <a:bodyPr anchor="t">
            <a:spAutoFit/>
          </a:bodyPr>
          <a:lstStyle/>
          <a:p>
            <a:pPr algn="ctr" eaLnBrk="0" hangingPunct="0">
              <a:buSzTx/>
            </a:pPr>
            <a:r>
              <a:rPr lang="zh-CN" altLang="en-US" sz="1800" dirty="0">
                <a:solidFill>
                  <a:srgbClr val="FF0000"/>
                </a:solidFill>
                <a:latin typeface="Arial" panose="020B0604020202020204" pitchFamily="34" charset="0"/>
                <a:ea typeface="黑体" panose="02010609060101010101" charset="-122"/>
              </a:rPr>
              <a:t>君主制</a:t>
            </a:r>
            <a:endParaRPr lang="zh-CN" altLang="en-US" sz="1800" dirty="0">
              <a:solidFill>
                <a:srgbClr val="FF0000"/>
              </a:solidFill>
              <a:latin typeface="Arial" panose="020B0604020202020204" pitchFamily="34" charset="0"/>
              <a:ea typeface="黑体" panose="02010609060101010101" charset="-122"/>
            </a:endParaRPr>
          </a:p>
        </p:txBody>
      </p:sp>
      <p:sp>
        <p:nvSpPr>
          <p:cNvPr id="33" name="文本框 21"/>
          <p:cNvSpPr txBox="1"/>
          <p:nvPr>
            <p:custDataLst>
              <p:tags r:id="rId3"/>
            </p:custDataLst>
          </p:nvPr>
        </p:nvSpPr>
        <p:spPr>
          <a:xfrm>
            <a:off x="2483768" y="5737396"/>
            <a:ext cx="919163" cy="368300"/>
          </a:xfrm>
          <a:prstGeom prst="rect">
            <a:avLst/>
          </a:prstGeom>
          <a:noFill/>
          <a:ln w="38100" cap="flat" cmpd="sng">
            <a:solidFill>
              <a:srgbClr val="4775FF"/>
            </a:solidFill>
            <a:prstDash val="solid"/>
            <a:round/>
            <a:headEnd type="none" w="med" len="med"/>
            <a:tailEnd type="none" w="med" len="med"/>
          </a:ln>
        </p:spPr>
        <p:txBody>
          <a:bodyPr anchor="t">
            <a:spAutoFit/>
          </a:bodyPr>
          <a:lstStyle/>
          <a:p>
            <a:pPr algn="ctr" eaLnBrk="0" hangingPunct="0">
              <a:buSzTx/>
            </a:pPr>
            <a:r>
              <a:rPr lang="zh-CN" altLang="en-US" sz="1800" dirty="0">
                <a:solidFill>
                  <a:srgbClr val="FF0000"/>
                </a:solidFill>
                <a:latin typeface="Arial" panose="020B0604020202020204" pitchFamily="34" charset="0"/>
                <a:ea typeface="黑体" panose="02010609060101010101" charset="-122"/>
              </a:rPr>
              <a:t>贵族制</a:t>
            </a:r>
            <a:endParaRPr lang="zh-CN" altLang="en-US" sz="1800" dirty="0">
              <a:solidFill>
                <a:srgbClr val="FF0000"/>
              </a:solidFill>
              <a:latin typeface="Arial" panose="020B0604020202020204" pitchFamily="34" charset="0"/>
              <a:ea typeface="黑体" panose="02010609060101010101" charset="-122"/>
            </a:endParaRPr>
          </a:p>
        </p:txBody>
      </p:sp>
      <p:sp>
        <p:nvSpPr>
          <p:cNvPr id="35" name="文本框 22"/>
          <p:cNvSpPr txBox="1"/>
          <p:nvPr>
            <p:custDataLst>
              <p:tags r:id="rId4"/>
            </p:custDataLst>
          </p:nvPr>
        </p:nvSpPr>
        <p:spPr>
          <a:xfrm>
            <a:off x="5665663" y="5737396"/>
            <a:ext cx="919163" cy="368300"/>
          </a:xfrm>
          <a:prstGeom prst="rect">
            <a:avLst/>
          </a:prstGeom>
          <a:noFill/>
          <a:ln w="38100" cap="flat" cmpd="sng">
            <a:solidFill>
              <a:srgbClr val="4775FF"/>
            </a:solidFill>
            <a:prstDash val="solid"/>
            <a:round/>
            <a:headEnd type="none" w="med" len="med"/>
            <a:tailEnd type="none" w="med" len="med"/>
          </a:ln>
        </p:spPr>
        <p:txBody>
          <a:bodyPr anchor="t">
            <a:spAutoFit/>
          </a:bodyPr>
          <a:lstStyle/>
          <a:p>
            <a:pPr algn="ctr" eaLnBrk="0" hangingPunct="0">
              <a:buSzTx/>
            </a:pPr>
            <a:r>
              <a:rPr lang="zh-CN" altLang="en-US" sz="1800" dirty="0">
                <a:solidFill>
                  <a:srgbClr val="FF0000"/>
                </a:solidFill>
                <a:latin typeface="Arial" panose="020B0604020202020204" pitchFamily="34" charset="0"/>
                <a:ea typeface="黑体" panose="02010609060101010101" charset="-122"/>
              </a:rPr>
              <a:t>民主制</a:t>
            </a:r>
            <a:endParaRPr lang="zh-CN" altLang="en-US" sz="1800" dirty="0">
              <a:solidFill>
                <a:srgbClr val="FF0000"/>
              </a:solidFill>
              <a:latin typeface="Arial" panose="020B0604020202020204" pitchFamily="34" charset="0"/>
              <a:ea typeface="黑体" panose="02010609060101010101" charset="-122"/>
            </a:endParaRPr>
          </a:p>
        </p:txBody>
      </p:sp>
      <p:pic>
        <p:nvPicPr>
          <p:cNvPr id="36" name="图片 35"/>
          <p:cNvPicPr>
            <a:picLocks noChangeAspect="1"/>
          </p:cNvPicPr>
          <p:nvPr>
            <p:custDataLst>
              <p:tags r:id="rId5"/>
            </p:custDataLst>
          </p:nvPr>
        </p:nvPicPr>
        <p:blipFill>
          <a:blip r:embed="rId6"/>
          <a:stretch>
            <a:fillRect/>
          </a:stretch>
        </p:blipFill>
        <p:spPr>
          <a:xfrm>
            <a:off x="422128" y="1446530"/>
            <a:ext cx="8182320" cy="4290866"/>
          </a:xfrm>
          <a:prstGeom prst="rect">
            <a:avLst/>
          </a:prstGeom>
        </p:spPr>
      </p:pic>
      <p:pic>
        <p:nvPicPr>
          <p:cNvPr id="37" name="图片 36" descr="t01e9a1c91200a3a895"/>
          <p:cNvPicPr>
            <a:picLocks noChangeAspect="1"/>
          </p:cNvPicPr>
          <p:nvPr>
            <p:custDataLst>
              <p:tags r:id="rId7"/>
            </p:custDataLst>
          </p:nvPr>
        </p:nvPicPr>
        <p:blipFill>
          <a:blip r:embed="rId8"/>
          <a:stretch>
            <a:fillRect/>
          </a:stretch>
        </p:blipFill>
        <p:spPr>
          <a:xfrm>
            <a:off x="5148064" y="849540"/>
            <a:ext cx="1512168" cy="1355324"/>
          </a:xfrm>
          <a:prstGeom prst="rect">
            <a:avLst/>
          </a:prstGeom>
          <a:noFill/>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 name="Text Box 17"/>
          <p:cNvSpPr txBox="1">
            <a:spLocks noChangeArrowheads="1"/>
          </p:cNvSpPr>
          <p:nvPr/>
        </p:nvSpPr>
        <p:spPr bwMode="auto">
          <a:xfrm>
            <a:off x="2987824" y="548680"/>
            <a:ext cx="2906233" cy="830997"/>
          </a:xfrm>
          <a:prstGeom prst="rect">
            <a:avLst/>
          </a:prstGeom>
          <a:solidFill>
            <a:srgbClr val="92D050"/>
          </a:solid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50000"/>
              </a:spcBef>
              <a:buFont typeface="Arial" panose="020B0604020202020204" pitchFamily="34" charset="0"/>
              <a:buNone/>
            </a:pPr>
            <a:r>
              <a:rPr lang="zh-CN" altLang="en-US" sz="4800" b="1" dirty="0">
                <a:latin typeface="华文琥珀" panose="02010800040101010101" pitchFamily="2" charset="-122"/>
                <a:ea typeface="华文琥珀" panose="02010800040101010101" pitchFamily="2" charset="-122"/>
              </a:rPr>
              <a:t>单元概况</a:t>
            </a:r>
            <a:endParaRPr lang="zh-CN" altLang="en-US" sz="4800" b="1" dirty="0">
              <a:latin typeface="华文琥珀" panose="02010800040101010101" pitchFamily="2" charset="-122"/>
              <a:ea typeface="华文琥珀" panose="02010800040101010101" pitchFamily="2" charset="-122"/>
            </a:endParaRPr>
          </a:p>
        </p:txBody>
      </p:sp>
      <p:sp>
        <p:nvSpPr>
          <p:cNvPr id="2" name="文本框 1"/>
          <p:cNvSpPr txBox="1"/>
          <p:nvPr/>
        </p:nvSpPr>
        <p:spPr>
          <a:xfrm>
            <a:off x="169853" y="1525113"/>
            <a:ext cx="2086238" cy="3807774"/>
          </a:xfrm>
          <a:prstGeom prst="rect">
            <a:avLst/>
          </a:prstGeom>
          <a:noFill/>
        </p:spPr>
        <p:txBody>
          <a:bodyPr wrap="square" rtlCol="0">
            <a:spAutoFit/>
          </a:bodyPr>
          <a:lstStyle/>
          <a:p>
            <a:pPr>
              <a:lnSpc>
                <a:spcPts val="6000"/>
              </a:lnSpc>
            </a:pPr>
            <a:r>
              <a:rPr lang="en-US" altLang="zh-CN" sz="2800" dirty="0">
                <a:latin typeface="宋体" panose="02010600030101010101" pitchFamily="2" charset="-122"/>
                <a:ea typeface="宋体" panose="02010600030101010101" pitchFamily="2" charset="-122"/>
              </a:rPr>
              <a:t>1.</a:t>
            </a:r>
            <a:r>
              <a:rPr lang="zh-CN" altLang="en-US" sz="2800" dirty="0">
                <a:latin typeface="宋体" panose="02010600030101010101" pitchFamily="2" charset="-122"/>
                <a:ea typeface="宋体" panose="02010600030101010101" pitchFamily="2" charset="-122"/>
              </a:rPr>
              <a:t>主要内容：</a:t>
            </a:r>
            <a:endParaRPr lang="en-US" altLang="zh-CN" sz="2800" dirty="0">
              <a:latin typeface="宋体" panose="02010600030101010101" pitchFamily="2" charset="-122"/>
              <a:ea typeface="宋体" panose="02010600030101010101" pitchFamily="2" charset="-122"/>
            </a:endParaRPr>
          </a:p>
          <a:p>
            <a:pPr>
              <a:lnSpc>
                <a:spcPts val="6000"/>
              </a:lnSpc>
            </a:pPr>
            <a:r>
              <a:rPr lang="en-US" altLang="zh-CN" sz="2800" dirty="0">
                <a:latin typeface="宋体" panose="02010600030101010101" pitchFamily="2" charset="-122"/>
                <a:ea typeface="宋体" panose="02010600030101010101" pitchFamily="2" charset="-122"/>
              </a:rPr>
              <a:t>2.</a:t>
            </a:r>
            <a:r>
              <a:rPr lang="zh-CN" altLang="en-US" sz="2800" dirty="0">
                <a:latin typeface="宋体" panose="02010600030101010101" pitchFamily="2" charset="-122"/>
                <a:ea typeface="宋体" panose="02010600030101010101" pitchFamily="2" charset="-122"/>
              </a:rPr>
              <a:t>两大类型：</a:t>
            </a:r>
            <a:endParaRPr lang="en-US" altLang="zh-CN" sz="2800" dirty="0">
              <a:latin typeface="宋体" panose="02010600030101010101" pitchFamily="2" charset="-122"/>
              <a:ea typeface="宋体" panose="02010600030101010101" pitchFamily="2" charset="-122"/>
            </a:endParaRPr>
          </a:p>
          <a:p>
            <a:pPr>
              <a:lnSpc>
                <a:spcPts val="6000"/>
              </a:lnSpc>
            </a:pPr>
            <a:r>
              <a:rPr lang="en-US" altLang="zh-CN" sz="2800" dirty="0">
                <a:latin typeface="宋体" panose="02010600030101010101" pitchFamily="2" charset="-122"/>
                <a:ea typeface="宋体" panose="02010600030101010101" pitchFamily="2" charset="-122"/>
              </a:rPr>
              <a:t>3.</a:t>
            </a:r>
            <a:r>
              <a:rPr lang="zh-CN" altLang="en-US" sz="2800" dirty="0">
                <a:latin typeface="宋体" panose="02010600030101010101" pitchFamily="2" charset="-122"/>
                <a:ea typeface="宋体" panose="02010600030101010101" pitchFamily="2" charset="-122"/>
              </a:rPr>
              <a:t>两部法律：</a:t>
            </a:r>
            <a:endParaRPr lang="en-US" altLang="zh-CN" sz="2800" dirty="0">
              <a:latin typeface="宋体" panose="02010600030101010101" pitchFamily="2" charset="-122"/>
              <a:ea typeface="宋体" panose="02010600030101010101" pitchFamily="2" charset="-122"/>
            </a:endParaRPr>
          </a:p>
          <a:p>
            <a:pPr>
              <a:lnSpc>
                <a:spcPts val="6000"/>
              </a:lnSpc>
            </a:pPr>
            <a:r>
              <a:rPr lang="en-US" altLang="zh-CN" sz="2800" dirty="0">
                <a:latin typeface="宋体" panose="02010600030101010101" pitchFamily="2" charset="-122"/>
                <a:ea typeface="宋体" panose="02010600030101010101" pitchFamily="2" charset="-122"/>
              </a:rPr>
              <a:t>4.</a:t>
            </a:r>
            <a:r>
              <a:rPr lang="zh-CN" altLang="en-US" sz="2800" dirty="0">
                <a:latin typeface="宋体" panose="02010600030101010101" pitchFamily="2" charset="-122"/>
                <a:ea typeface="宋体" panose="02010600030101010101" pitchFamily="2" charset="-122"/>
              </a:rPr>
              <a:t>四大特点：</a:t>
            </a:r>
            <a:endParaRPr lang="en-US" altLang="zh-CN" sz="2800" dirty="0">
              <a:latin typeface="宋体" panose="02010600030101010101" pitchFamily="2" charset="-122"/>
              <a:ea typeface="宋体" panose="02010600030101010101" pitchFamily="2" charset="-122"/>
            </a:endParaRPr>
          </a:p>
          <a:p>
            <a:pPr>
              <a:lnSpc>
                <a:spcPts val="6000"/>
              </a:lnSpc>
            </a:pPr>
            <a:r>
              <a:rPr lang="en-US" altLang="zh-CN" sz="2800" dirty="0">
                <a:latin typeface="宋体" panose="02010600030101010101" pitchFamily="2" charset="-122"/>
                <a:ea typeface="宋体" panose="02010600030101010101" pitchFamily="2" charset="-122"/>
              </a:rPr>
              <a:t>5.</a:t>
            </a:r>
            <a:r>
              <a:rPr lang="zh-CN" altLang="en-US" sz="2800" dirty="0">
                <a:latin typeface="宋体" panose="02010600030101010101" pitchFamily="2" charset="-122"/>
                <a:ea typeface="宋体" panose="02010600030101010101" pitchFamily="2" charset="-122"/>
              </a:rPr>
              <a:t>四大条件：</a:t>
            </a:r>
            <a:endParaRPr lang="zh-CN" altLang="en-US" sz="2800" dirty="0">
              <a:latin typeface="宋体" panose="02010600030101010101" pitchFamily="2" charset="-122"/>
              <a:ea typeface="宋体" panose="02010600030101010101" pitchFamily="2" charset="-122"/>
            </a:endParaRPr>
          </a:p>
        </p:txBody>
      </p:sp>
      <p:sp>
        <p:nvSpPr>
          <p:cNvPr id="3" name="文本框 2"/>
          <p:cNvSpPr txBox="1"/>
          <p:nvPr/>
        </p:nvSpPr>
        <p:spPr>
          <a:xfrm>
            <a:off x="2283431" y="1786112"/>
            <a:ext cx="3416320" cy="523220"/>
          </a:xfrm>
          <a:prstGeom prst="rect">
            <a:avLst/>
          </a:prstGeom>
          <a:noFill/>
        </p:spPr>
        <p:txBody>
          <a:bodyPr wrap="none" rtlCol="0">
            <a:spAutoFit/>
          </a:bodyPr>
          <a:lstStyle/>
          <a:p>
            <a:r>
              <a:rPr lang="zh-CN" altLang="en-US" sz="2800" dirty="0">
                <a:solidFill>
                  <a:srgbClr val="0000FF"/>
                </a:solidFill>
              </a:rPr>
              <a:t>欧美资本主义代议制</a:t>
            </a:r>
            <a:endParaRPr lang="zh-CN" altLang="en-US" sz="2800" dirty="0">
              <a:solidFill>
                <a:srgbClr val="0000FF"/>
              </a:solidFill>
            </a:endParaRPr>
          </a:p>
        </p:txBody>
      </p:sp>
      <p:sp>
        <p:nvSpPr>
          <p:cNvPr id="18" name="文本框 17"/>
          <p:cNvSpPr txBox="1"/>
          <p:nvPr/>
        </p:nvSpPr>
        <p:spPr>
          <a:xfrm>
            <a:off x="2250068" y="2525614"/>
            <a:ext cx="7007046" cy="523220"/>
          </a:xfrm>
          <a:prstGeom prst="rect">
            <a:avLst/>
          </a:prstGeom>
          <a:noFill/>
        </p:spPr>
        <p:txBody>
          <a:bodyPr wrap="none" rtlCol="0">
            <a:spAutoFit/>
          </a:bodyPr>
          <a:lstStyle/>
          <a:p>
            <a:r>
              <a:rPr lang="zh-CN" altLang="en-US" sz="2800" dirty="0">
                <a:solidFill>
                  <a:srgbClr val="0000FF"/>
                </a:solidFill>
              </a:rPr>
              <a:t>君主立宪制（英国）、民主共和制（美国）</a:t>
            </a:r>
            <a:endParaRPr lang="zh-CN" altLang="en-US" sz="2800" dirty="0">
              <a:solidFill>
                <a:srgbClr val="0000FF"/>
              </a:solidFill>
            </a:endParaRPr>
          </a:p>
        </p:txBody>
      </p:sp>
      <p:sp>
        <p:nvSpPr>
          <p:cNvPr id="19" name="文本框 18"/>
          <p:cNvSpPr txBox="1"/>
          <p:nvPr/>
        </p:nvSpPr>
        <p:spPr>
          <a:xfrm>
            <a:off x="2035197" y="3302799"/>
            <a:ext cx="4576253" cy="523220"/>
          </a:xfrm>
          <a:prstGeom prst="rect">
            <a:avLst/>
          </a:prstGeom>
          <a:noFill/>
        </p:spPr>
        <p:txBody>
          <a:bodyPr wrap="none" rtlCol="0">
            <a:spAutoFit/>
          </a:bodyPr>
          <a:lstStyle/>
          <a:p>
            <a:r>
              <a:rPr lang="en-US" altLang="zh-CN" sz="2800" dirty="0">
                <a:solidFill>
                  <a:srgbClr val="0000FF"/>
                </a:solidFill>
              </a:rPr>
              <a:t>《</a:t>
            </a:r>
            <a:r>
              <a:rPr lang="zh-CN" altLang="en-US" sz="2800" dirty="0">
                <a:solidFill>
                  <a:srgbClr val="0000FF"/>
                </a:solidFill>
              </a:rPr>
              <a:t>权利法案</a:t>
            </a:r>
            <a:r>
              <a:rPr lang="en-US" altLang="zh-CN" sz="2800" dirty="0">
                <a:solidFill>
                  <a:srgbClr val="0000FF"/>
                </a:solidFill>
              </a:rPr>
              <a:t>》</a:t>
            </a:r>
            <a:r>
              <a:rPr lang="zh-CN" altLang="en-US" sz="2800" dirty="0">
                <a:solidFill>
                  <a:srgbClr val="0000FF"/>
                </a:solidFill>
              </a:rPr>
              <a:t>、</a:t>
            </a:r>
            <a:r>
              <a:rPr lang="en-US" altLang="zh-CN" sz="2800" dirty="0">
                <a:solidFill>
                  <a:srgbClr val="0000FF"/>
                </a:solidFill>
              </a:rPr>
              <a:t>1787</a:t>
            </a:r>
            <a:r>
              <a:rPr lang="zh-CN" altLang="en-US" sz="2800" dirty="0">
                <a:solidFill>
                  <a:srgbClr val="0000FF"/>
                </a:solidFill>
              </a:rPr>
              <a:t>年宪法</a:t>
            </a:r>
            <a:endParaRPr lang="zh-CN" altLang="en-US" sz="2800" dirty="0">
              <a:solidFill>
                <a:srgbClr val="0000FF"/>
              </a:solidFill>
            </a:endParaRPr>
          </a:p>
        </p:txBody>
      </p:sp>
      <p:sp>
        <p:nvSpPr>
          <p:cNvPr id="20" name="文本框 19"/>
          <p:cNvSpPr txBox="1"/>
          <p:nvPr/>
        </p:nvSpPr>
        <p:spPr>
          <a:xfrm>
            <a:off x="2153190" y="4087252"/>
            <a:ext cx="7093121" cy="523220"/>
          </a:xfrm>
          <a:prstGeom prst="rect">
            <a:avLst/>
          </a:prstGeom>
          <a:noFill/>
        </p:spPr>
        <p:txBody>
          <a:bodyPr wrap="square" rtlCol="0">
            <a:spAutoFit/>
          </a:bodyPr>
          <a:lstStyle/>
          <a:p>
            <a:r>
              <a:rPr lang="zh-CN" altLang="en-US" sz="2800" dirty="0">
                <a:solidFill>
                  <a:srgbClr val="0000FF"/>
                </a:solidFill>
              </a:rPr>
              <a:t>议会立法、分权制衡、政党政治、民主普选</a:t>
            </a:r>
            <a:endParaRPr lang="zh-CN" altLang="en-US" sz="2800" dirty="0">
              <a:solidFill>
                <a:srgbClr val="0000FF"/>
              </a:solidFill>
            </a:endParaRPr>
          </a:p>
        </p:txBody>
      </p:sp>
      <p:sp>
        <p:nvSpPr>
          <p:cNvPr id="21" name="文本框 20"/>
          <p:cNvSpPr txBox="1"/>
          <p:nvPr/>
        </p:nvSpPr>
        <p:spPr>
          <a:xfrm>
            <a:off x="2256090" y="4768219"/>
            <a:ext cx="5929828" cy="1815882"/>
          </a:xfrm>
          <a:prstGeom prst="rect">
            <a:avLst/>
          </a:prstGeom>
          <a:noFill/>
        </p:spPr>
        <p:txBody>
          <a:bodyPr wrap="none" rtlCol="0">
            <a:spAutoFit/>
          </a:bodyPr>
          <a:lstStyle/>
          <a:p>
            <a:r>
              <a:rPr lang="zh-CN" altLang="en-US" sz="2800" dirty="0">
                <a:solidFill>
                  <a:srgbClr val="0000FF"/>
                </a:solidFill>
              </a:rPr>
              <a:t>经济：资本主义经济的发展</a:t>
            </a:r>
            <a:endParaRPr lang="en-US" altLang="zh-CN" sz="2800" dirty="0">
              <a:solidFill>
                <a:srgbClr val="0000FF"/>
              </a:solidFill>
            </a:endParaRPr>
          </a:p>
          <a:p>
            <a:r>
              <a:rPr lang="zh-CN" altLang="en-US" sz="2800" dirty="0">
                <a:solidFill>
                  <a:srgbClr val="0000FF"/>
                </a:solidFill>
              </a:rPr>
              <a:t>政治：封建统治（殖民侵略）的阻碍</a:t>
            </a:r>
            <a:endParaRPr lang="en-US" altLang="zh-CN" sz="2800" dirty="0">
              <a:solidFill>
                <a:srgbClr val="0000FF"/>
              </a:solidFill>
            </a:endParaRPr>
          </a:p>
          <a:p>
            <a:r>
              <a:rPr lang="zh-CN" altLang="en-US" sz="2800" dirty="0">
                <a:solidFill>
                  <a:srgbClr val="0000FF"/>
                </a:solidFill>
              </a:rPr>
              <a:t>阶级：资产阶级力量的壮大</a:t>
            </a:r>
            <a:endParaRPr lang="en-US" altLang="zh-CN" sz="2800" dirty="0">
              <a:solidFill>
                <a:srgbClr val="0000FF"/>
              </a:solidFill>
            </a:endParaRPr>
          </a:p>
          <a:p>
            <a:r>
              <a:rPr lang="zh-CN" altLang="en-US" sz="2800" dirty="0">
                <a:solidFill>
                  <a:srgbClr val="0000FF"/>
                </a:solidFill>
              </a:rPr>
              <a:t>思想：人文主义、清教思想</a:t>
            </a:r>
            <a:endParaRPr lang="zh-CN" altLang="en-US" sz="2800" dirty="0">
              <a:solidFill>
                <a:srgbClr val="0000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8" grpId="0"/>
      <p:bldP spid="19" grpId="0"/>
      <p:bldP spid="20" grpId="0"/>
      <p:bldP spid="2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40962"/>
          <p:cNvSpPr txBox="1">
            <a:spLocks noChangeArrowheads="1"/>
          </p:cNvSpPr>
          <p:nvPr>
            <p:custDataLst>
              <p:tags r:id="rId1"/>
            </p:custDataLst>
          </p:nvPr>
        </p:nvSpPr>
        <p:spPr bwMode="auto">
          <a:xfrm>
            <a:off x="0" y="1376772"/>
            <a:ext cx="9144000" cy="4356484"/>
          </a:xfrm>
          <a:prstGeom prst="rect">
            <a:avLst/>
          </a:prstGeom>
          <a:noFill/>
          <a:ln w="9525">
            <a:noFill/>
            <a:miter lim="800000"/>
          </a:ln>
        </p:spPr>
        <p:txBody>
          <a:bodyPr/>
          <a:lstStyle/>
          <a:p>
            <a:pPr indent="-342900">
              <a:lnSpc>
                <a:spcPts val="3300"/>
              </a:lnSpc>
            </a:pPr>
            <a:r>
              <a:rPr lang="zh-CN" altLang="en-US" sz="2800" b="1" dirty="0">
                <a:latin typeface="仿宋" panose="02010609060101010101" pitchFamily="49" charset="-122"/>
                <a:ea typeface="仿宋" panose="02010609060101010101" pitchFamily="49" charset="-122"/>
                <a:cs typeface="楷体" panose="02010609060101010101" pitchFamily="49" charset="-122"/>
              </a:rPr>
              <a:t>材料一：英国的政治制度可能是能够保障公民的政治自由和平等权利的最好的最理想的政治制度。</a:t>
            </a:r>
            <a:r>
              <a:rPr lang="en-US" sz="2800" b="1" dirty="0">
                <a:latin typeface="仿宋" panose="02010609060101010101" pitchFamily="49" charset="-122"/>
                <a:ea typeface="仿宋" panose="02010609060101010101" pitchFamily="49" charset="-122"/>
                <a:cs typeface="楷体" panose="02010609060101010101" pitchFamily="49" charset="-122"/>
              </a:rPr>
              <a:t>        </a:t>
            </a:r>
            <a:endParaRPr lang="en-US" sz="2800" b="1" dirty="0">
              <a:latin typeface="仿宋" panose="02010609060101010101" pitchFamily="49" charset="-122"/>
              <a:ea typeface="仿宋" panose="02010609060101010101" pitchFamily="49" charset="-122"/>
              <a:cs typeface="楷体" panose="02010609060101010101" pitchFamily="49" charset="-122"/>
            </a:endParaRPr>
          </a:p>
          <a:p>
            <a:pPr indent="-342900">
              <a:lnSpc>
                <a:spcPts val="3300"/>
              </a:lnSpc>
            </a:pPr>
            <a:r>
              <a:rPr lang="en-US" altLang="zh-CN" sz="2800" b="1" dirty="0">
                <a:latin typeface="仿宋" panose="02010609060101010101" pitchFamily="49" charset="-122"/>
                <a:ea typeface="仿宋" panose="02010609060101010101" pitchFamily="49" charset="-122"/>
                <a:cs typeface="楷体" panose="02010609060101010101" pitchFamily="49" charset="-122"/>
              </a:rPr>
              <a:t>                                  ——</a:t>
            </a:r>
            <a:r>
              <a:rPr lang="zh-CN" altLang="en-US" sz="2800" b="1" dirty="0">
                <a:latin typeface="仿宋" panose="02010609060101010101" pitchFamily="49" charset="-122"/>
                <a:ea typeface="仿宋" panose="02010609060101010101" pitchFamily="49" charset="-122"/>
                <a:cs typeface="楷体" panose="02010609060101010101" pitchFamily="49" charset="-122"/>
              </a:rPr>
              <a:t>孟德斯鸠</a:t>
            </a:r>
            <a:endParaRPr lang="en-US" altLang="zh-CN" sz="2800" b="1" dirty="0">
              <a:latin typeface="仿宋" panose="02010609060101010101" pitchFamily="49" charset="-122"/>
              <a:ea typeface="仿宋" panose="02010609060101010101" pitchFamily="49" charset="-122"/>
              <a:cs typeface="楷体" panose="02010609060101010101" pitchFamily="49" charset="-122"/>
            </a:endParaRPr>
          </a:p>
          <a:p>
            <a:pPr indent="-342900">
              <a:lnSpc>
                <a:spcPts val="3300"/>
              </a:lnSpc>
            </a:pPr>
            <a:endParaRPr lang="en-US" altLang="zh-CN" sz="2800" b="1" dirty="0">
              <a:latin typeface="仿宋" panose="02010609060101010101" pitchFamily="49" charset="-122"/>
              <a:ea typeface="仿宋" panose="02010609060101010101" pitchFamily="49" charset="-122"/>
              <a:cs typeface="楷体" panose="02010609060101010101" pitchFamily="49" charset="-122"/>
            </a:endParaRPr>
          </a:p>
          <a:p>
            <a:pPr indent="-342900">
              <a:lnSpc>
                <a:spcPts val="3300"/>
              </a:lnSpc>
            </a:pPr>
            <a:r>
              <a:rPr lang="zh-CN" altLang="en-US" sz="2800" b="1" dirty="0">
                <a:latin typeface="仿宋" panose="02010609060101010101" pitchFamily="49" charset="-122"/>
                <a:ea typeface="仿宋" panose="02010609060101010101" pitchFamily="49" charset="-122"/>
                <a:cs typeface="楷体" panose="02010609060101010101" pitchFamily="49" charset="-122"/>
              </a:rPr>
              <a:t>材料二：在英国革命时期，正是由于统治者善于妥协，才使英国革命相对平和。斯图亚特王朝复辟和光荣革命就是其中的两个典型代表。连续两次的妥协结束了长达半个世纪的英国资产阶级革命，议会成为各个集团不满情绪的宣泄口和妥协平台，及时化解社会积怨与仇恨，有效避免了内战与革命对国家秩序的威胁。</a:t>
            </a:r>
            <a:br>
              <a:rPr lang="zh-CN" altLang="en-US" sz="2800" b="1" dirty="0">
                <a:latin typeface="仿宋" panose="02010609060101010101" pitchFamily="49" charset="-122"/>
                <a:ea typeface="仿宋" panose="02010609060101010101" pitchFamily="49" charset="-122"/>
                <a:cs typeface="楷体" panose="02010609060101010101" pitchFamily="49" charset="-122"/>
              </a:rPr>
            </a:br>
            <a:endParaRPr lang="zh-CN" altLang="en-US" sz="2800" b="1" dirty="0">
              <a:latin typeface="仿宋" panose="02010609060101010101" pitchFamily="49" charset="-122"/>
              <a:ea typeface="仿宋" panose="02010609060101010101" pitchFamily="49" charset="-122"/>
              <a:cs typeface="楷体" panose="02010609060101010101" pitchFamily="49" charset="-122"/>
            </a:endParaRPr>
          </a:p>
        </p:txBody>
      </p:sp>
      <p:sp>
        <p:nvSpPr>
          <p:cNvPr id="34" name="文本框 33"/>
          <p:cNvSpPr txBox="1"/>
          <p:nvPr>
            <p:custDataLst>
              <p:tags r:id="rId2"/>
            </p:custDataLst>
          </p:nvPr>
        </p:nvSpPr>
        <p:spPr>
          <a:xfrm>
            <a:off x="0" y="76835"/>
            <a:ext cx="8700770" cy="645160"/>
          </a:xfrm>
          <a:prstGeom prst="rect">
            <a:avLst/>
          </a:prstGeom>
          <a:noFill/>
        </p:spPr>
        <p:txBody>
          <a:bodyPr wrap="square" rtlCol="0" anchor="t">
            <a:spAutoFit/>
          </a:bodyPr>
          <a:p>
            <a:r>
              <a:rPr lang="zh-CN" altLang="en-US" sz="3600" b="1" dirty="0">
                <a:solidFill>
                  <a:srgbClr val="FF0000"/>
                </a:solidFill>
                <a:latin typeface="+mj-ea"/>
                <a:ea typeface="+mj-ea"/>
                <a:sym typeface="+mn-ea"/>
              </a:rPr>
              <a:t>综合归纳：英国君主立宪制的影响有哪些？</a:t>
            </a:r>
            <a:endParaRPr lang="zh-CN" altLang="en-US" sz="3600" b="1" dirty="0">
              <a:solidFill>
                <a:srgbClr val="FF0000"/>
              </a:solidFill>
              <a:latin typeface="+mj-ea"/>
              <a:ea typeface="+mj-ea"/>
              <a:sym typeface="+mn-ea"/>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40962"/>
          <p:cNvSpPr txBox="1">
            <a:spLocks noChangeArrowheads="1"/>
          </p:cNvSpPr>
          <p:nvPr>
            <p:custDataLst>
              <p:tags r:id="rId1"/>
            </p:custDataLst>
          </p:nvPr>
        </p:nvSpPr>
        <p:spPr bwMode="auto">
          <a:xfrm>
            <a:off x="0" y="3712786"/>
            <a:ext cx="9144000" cy="2621186"/>
          </a:xfrm>
          <a:prstGeom prst="rect">
            <a:avLst/>
          </a:prstGeom>
          <a:noFill/>
          <a:ln w="9525">
            <a:noFill/>
            <a:miter lim="800000"/>
          </a:ln>
        </p:spPr>
        <p:txBody>
          <a:bodyPr/>
          <a:lstStyle/>
          <a:p>
            <a:pPr indent="-342900"/>
            <a:r>
              <a:rPr lang="zh-CN" altLang="en-US" sz="2800" b="1" dirty="0">
                <a:latin typeface="仿宋" panose="02010609060101010101" pitchFamily="49" charset="-122"/>
                <a:ea typeface="仿宋" panose="02010609060101010101" pitchFamily="49" charset="-122"/>
                <a:cs typeface="宋体" panose="02010600030101010101" pitchFamily="2" charset="-122"/>
              </a:rPr>
              <a:t>材料五</a:t>
            </a:r>
            <a:r>
              <a:rPr lang="en-US" altLang="zh-CN" sz="2800" b="1" dirty="0">
                <a:latin typeface="仿宋" panose="02010609060101010101" pitchFamily="49" charset="-122"/>
                <a:ea typeface="仿宋" panose="02010609060101010101" pitchFamily="49" charset="-122"/>
                <a:cs typeface="宋体" panose="02010600030101010101" pitchFamily="2" charset="-122"/>
              </a:rPr>
              <a:t>;</a:t>
            </a:r>
            <a:r>
              <a:rPr lang="zh-CN" altLang="en-US" sz="2800" b="1" dirty="0">
                <a:latin typeface="仿宋" panose="02010609060101010101" pitchFamily="49" charset="-122"/>
                <a:ea typeface="仿宋" panose="02010609060101010101" pitchFamily="49" charset="-122"/>
                <a:cs typeface="宋体" panose="02010600030101010101" pitchFamily="2" charset="-122"/>
              </a:rPr>
              <a:t>英国君主立宪制度的确立，对世界其他国家造成深远的影响，尤其对于深受君主专制之害的国家向民主国家转变起了明显的示范作用，如日本、西班牙、瑞典、柬埔寨、泰国、科威特等。</a:t>
            </a:r>
            <a:endParaRPr lang="zh-CN" altLang="en-US" sz="2800" b="1" dirty="0">
              <a:latin typeface="仿宋" panose="02010609060101010101" pitchFamily="49" charset="-122"/>
              <a:ea typeface="仿宋" panose="02010609060101010101" pitchFamily="49" charset="-122"/>
              <a:cs typeface="宋体" panose="02010600030101010101" pitchFamily="2" charset="-122"/>
            </a:endParaRPr>
          </a:p>
        </p:txBody>
      </p:sp>
      <p:sp>
        <p:nvSpPr>
          <p:cNvPr id="5" name="文本框 4"/>
          <p:cNvSpPr txBox="1"/>
          <p:nvPr>
            <p:custDataLst>
              <p:tags r:id="rId2"/>
            </p:custDataLst>
          </p:nvPr>
        </p:nvSpPr>
        <p:spPr>
          <a:xfrm>
            <a:off x="0" y="201930"/>
            <a:ext cx="9144000" cy="3108543"/>
          </a:xfrm>
          <a:prstGeom prst="rect">
            <a:avLst/>
          </a:prstGeom>
          <a:noFill/>
        </p:spPr>
        <p:txBody>
          <a:bodyPr wrap="square" rtlCol="0" anchor="t">
            <a:spAutoFit/>
          </a:bodyPr>
          <a:lstStyle/>
          <a:p>
            <a:r>
              <a:rPr lang="zh-CN" altLang="en-US" sz="2800" b="1" dirty="0">
                <a:latin typeface="仿宋" panose="02010609060101010101" pitchFamily="49" charset="-122"/>
                <a:ea typeface="仿宋" panose="02010609060101010101" pitchFamily="49" charset="-122"/>
                <a:cs typeface="楷体" panose="02010609060101010101" pitchFamily="49" charset="-122"/>
                <a:sym typeface="+mn-ea"/>
              </a:rPr>
              <a:t>材料三：工业革命为什么首先在英国发生，其根本的因素是：“光荣革命后英国建立了一个合适的政治制度。”                  </a:t>
            </a:r>
            <a:r>
              <a:rPr lang="en-US" altLang="zh-CN" sz="2800" b="1" dirty="0">
                <a:latin typeface="仿宋" panose="02010609060101010101" pitchFamily="49" charset="-122"/>
                <a:ea typeface="仿宋" panose="02010609060101010101" pitchFamily="49" charset="-122"/>
                <a:cs typeface="楷体" panose="02010609060101010101" pitchFamily="49" charset="-122"/>
                <a:sym typeface="+mn-ea"/>
              </a:rPr>
              <a:t>——《</a:t>
            </a:r>
            <a:r>
              <a:rPr lang="zh-CN" altLang="en-US" sz="2800" b="1" dirty="0">
                <a:latin typeface="仿宋" panose="02010609060101010101" pitchFamily="49" charset="-122"/>
                <a:ea typeface="仿宋" panose="02010609060101010101" pitchFamily="49" charset="-122"/>
                <a:cs typeface="楷体" panose="02010609060101010101" pitchFamily="49" charset="-122"/>
                <a:sym typeface="+mn-ea"/>
              </a:rPr>
              <a:t>英国式道路</a:t>
            </a:r>
            <a:r>
              <a:rPr lang="en-US" altLang="zh-CN" sz="2800" b="1" dirty="0">
                <a:latin typeface="仿宋" panose="02010609060101010101" pitchFamily="49" charset="-122"/>
                <a:ea typeface="仿宋" panose="02010609060101010101" pitchFamily="49" charset="-122"/>
                <a:cs typeface="楷体" panose="02010609060101010101" pitchFamily="49" charset="-122"/>
                <a:sym typeface="+mn-ea"/>
              </a:rPr>
              <a:t>》</a:t>
            </a:r>
            <a:endParaRPr lang="zh-CN" altLang="en-US" sz="2800" b="1" dirty="0">
              <a:latin typeface="仿宋" panose="02010609060101010101" pitchFamily="49" charset="-122"/>
              <a:ea typeface="仿宋" panose="02010609060101010101" pitchFamily="49" charset="-122"/>
              <a:cs typeface="楷体" panose="02010609060101010101" pitchFamily="49" charset="-122"/>
            </a:endParaRPr>
          </a:p>
          <a:p>
            <a:pPr algn="l"/>
            <a:r>
              <a:rPr lang="zh-CN" altLang="en-US" sz="2800" b="1" dirty="0">
                <a:latin typeface="仿宋" panose="02010609060101010101" pitchFamily="49" charset="-122"/>
                <a:ea typeface="仿宋" panose="02010609060101010101" pitchFamily="49" charset="-122"/>
                <a:cs typeface="楷体" panose="02010609060101010101" pitchFamily="49" charset="-122"/>
                <a:sym typeface="+mn-ea"/>
              </a:rPr>
              <a:t>材料四：</a:t>
            </a:r>
            <a:r>
              <a:rPr lang="zh-CN" altLang="en-US" sz="2800" b="1" dirty="0">
                <a:latin typeface="仿宋" panose="02010609060101010101" pitchFamily="49" charset="-122"/>
                <a:ea typeface="仿宋" panose="02010609060101010101" pitchFamily="49" charset="-122"/>
                <a:cs typeface="楷体" panose="02010609060101010101" pitchFamily="49" charset="-122"/>
              </a:rPr>
              <a:t>到光荣革命为止，合适的政治和社会环境已经在英国形成了，正是在这种环境下，英国率先走向工业革命，也就从一个文明边缘的小国走向了世界的中心，并开创了一种的新的文明。        ——</a:t>
            </a:r>
            <a:r>
              <a:rPr lang="zh-CN" altLang="en-US" sz="2800" b="1" dirty="0">
                <a:latin typeface="楷体" panose="02010609060101010101" pitchFamily="49" charset="-122"/>
                <a:ea typeface="楷体" panose="02010609060101010101" pitchFamily="49" charset="-122"/>
                <a:cs typeface="楷体" panose="02010609060101010101" pitchFamily="49" charset="-122"/>
              </a:rPr>
              <a:t>钱乘旦《英国通史》</a:t>
            </a:r>
            <a:endParaRPr lang="zh-CN" altLang="en-US" sz="2800" b="1" dirty="0">
              <a:latin typeface="楷体" panose="02010609060101010101" pitchFamily="49" charset="-122"/>
              <a:ea typeface="楷体" panose="02010609060101010101" pitchFamily="49" charset="-122"/>
              <a:cs typeface="楷体" panose="02010609060101010101" pitchFamily="49"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2689" name="Rectangle 2"/>
          <p:cNvSpPr/>
          <p:nvPr/>
        </p:nvSpPr>
        <p:spPr>
          <a:xfrm>
            <a:off x="171450" y="1566228"/>
            <a:ext cx="1235075" cy="506412"/>
          </a:xfrm>
          <a:prstGeom prst="rect">
            <a:avLst/>
          </a:prstGeom>
          <a:noFill/>
          <a:ln w="9525">
            <a:noFill/>
          </a:ln>
        </p:spPr>
        <p:txBody>
          <a:bodyPr wrap="square" anchor="t">
            <a:spAutoFit/>
          </a:bodyPr>
          <a:p>
            <a:pPr>
              <a:spcBef>
                <a:spcPct val="50000"/>
              </a:spcBef>
            </a:pPr>
            <a:r>
              <a:rPr lang="zh-CN" altLang="zh-CN" sz="2700" b="1" dirty="0">
                <a:solidFill>
                  <a:srgbClr val="0000FF"/>
                </a:solidFill>
                <a:latin typeface="华文中宋" pitchFamily="2" charset="-122"/>
                <a:ea typeface="华文中宋" pitchFamily="2" charset="-122"/>
              </a:rPr>
              <a:t>1.</a:t>
            </a:r>
            <a:r>
              <a:rPr lang="zh-CN" altLang="en-US" sz="2700" b="1" dirty="0">
                <a:solidFill>
                  <a:srgbClr val="0000FF"/>
                </a:solidFill>
                <a:latin typeface="华文中宋" pitchFamily="2" charset="-122"/>
                <a:ea typeface="华文中宋" pitchFamily="2" charset="-122"/>
              </a:rPr>
              <a:t>政治 </a:t>
            </a:r>
            <a:endParaRPr lang="zh-CN" altLang="en-US" sz="2700" b="1" dirty="0">
              <a:solidFill>
                <a:srgbClr val="0000FF"/>
              </a:solidFill>
              <a:latin typeface="华文中宋" pitchFamily="2" charset="-122"/>
              <a:ea typeface="华文中宋" pitchFamily="2" charset="-122"/>
            </a:endParaRPr>
          </a:p>
        </p:txBody>
      </p:sp>
      <p:sp>
        <p:nvSpPr>
          <p:cNvPr id="50180" name="Text Box 4"/>
          <p:cNvSpPr txBox="1"/>
          <p:nvPr/>
        </p:nvSpPr>
        <p:spPr>
          <a:xfrm>
            <a:off x="1446213" y="971550"/>
            <a:ext cx="7551737" cy="1460500"/>
          </a:xfrm>
          <a:prstGeom prst="rect">
            <a:avLst/>
          </a:prstGeom>
          <a:noFill/>
          <a:ln w="28575" cap="flat" cmpd="sng">
            <a:solidFill>
              <a:srgbClr val="FF0000"/>
            </a:solidFill>
            <a:prstDash val="sysDash"/>
            <a:round/>
            <a:headEnd type="none" w="med" len="med"/>
            <a:tailEnd type="none" w="med" len="med"/>
          </a:ln>
        </p:spPr>
        <p:txBody>
          <a:bodyPr wrap="square" anchor="ctr">
            <a:spAutoFit/>
          </a:bodyPr>
          <a:p>
            <a:pPr>
              <a:lnSpc>
                <a:spcPct val="110000"/>
              </a:lnSpc>
            </a:pPr>
            <a:r>
              <a:rPr lang="zh-CN" altLang="en-US" sz="2700" b="1" dirty="0">
                <a:latin typeface="楷体" panose="02010609060101010101" pitchFamily="49" charset="-122"/>
                <a:ea typeface="楷体" panose="02010609060101010101" pitchFamily="49" charset="-122"/>
              </a:rPr>
              <a:t>⑴结束了英国的</a:t>
            </a:r>
            <a:r>
              <a:rPr lang="zh-CN" altLang="en-US" sz="2700" b="1" dirty="0">
                <a:solidFill>
                  <a:srgbClr val="FF0000"/>
                </a:solidFill>
                <a:latin typeface="楷体" panose="02010609060101010101" pitchFamily="49" charset="-122"/>
                <a:ea typeface="楷体" panose="02010609060101010101" pitchFamily="49" charset="-122"/>
              </a:rPr>
              <a:t>封建专制</a:t>
            </a:r>
            <a:r>
              <a:rPr lang="zh-CN" altLang="en-US" sz="2700" b="1" dirty="0">
                <a:latin typeface="楷体" panose="02010609060101010101" pitchFamily="49" charset="-122"/>
                <a:ea typeface="楷体" panose="02010609060101010101" pitchFamily="49" charset="-122"/>
              </a:rPr>
              <a:t>统治，确立了</a:t>
            </a:r>
            <a:r>
              <a:rPr lang="zh-CN" altLang="en-US" sz="2700" b="1" dirty="0">
                <a:solidFill>
                  <a:srgbClr val="FF0000"/>
                </a:solidFill>
                <a:latin typeface="楷体" panose="02010609060101010101" pitchFamily="49" charset="-122"/>
                <a:ea typeface="楷体" panose="02010609060101010101" pitchFamily="49" charset="-122"/>
              </a:rPr>
              <a:t>资产阶级代议</a:t>
            </a:r>
            <a:r>
              <a:rPr lang="zh-CN" altLang="en-US" sz="2700" b="1" dirty="0">
                <a:latin typeface="楷体" panose="02010609060101010101" pitchFamily="49" charset="-122"/>
                <a:ea typeface="楷体" panose="02010609060101010101" pitchFamily="49" charset="-122"/>
              </a:rPr>
              <a:t>制度，资产阶级通过议会对国家实行</a:t>
            </a:r>
            <a:r>
              <a:rPr lang="zh-CN" altLang="en-US" sz="2700" b="1" dirty="0">
                <a:solidFill>
                  <a:srgbClr val="FF0000"/>
                </a:solidFill>
                <a:latin typeface="楷体" panose="02010609060101010101" pitchFamily="49" charset="-122"/>
                <a:ea typeface="楷体" panose="02010609060101010101" pitchFamily="49" charset="-122"/>
              </a:rPr>
              <a:t>集体统治，</a:t>
            </a:r>
            <a:r>
              <a:rPr lang="zh-CN" altLang="en-US" sz="2700" b="1" dirty="0">
                <a:latin typeface="楷体" panose="02010609060101010101" pitchFamily="49" charset="-122"/>
                <a:ea typeface="楷体" panose="02010609060101010101" pitchFamily="49" charset="-122"/>
              </a:rPr>
              <a:t>避免专制独裁。</a:t>
            </a:r>
            <a:r>
              <a:rPr lang="zh-CN" altLang="en-US" sz="2400" b="1" dirty="0">
                <a:solidFill>
                  <a:srgbClr val="0000FF"/>
                </a:solidFill>
                <a:latin typeface="华文中宋" pitchFamily="2" charset="-122"/>
                <a:ea typeface="华文中宋" pitchFamily="2" charset="-122"/>
              </a:rPr>
              <a:t>【政治民主】</a:t>
            </a:r>
            <a:endParaRPr lang="zh-CN" altLang="en-US" sz="2400" b="1" dirty="0">
              <a:latin typeface="楷体" panose="02010609060101010101" pitchFamily="49" charset="-122"/>
              <a:ea typeface="楷体" panose="02010609060101010101" pitchFamily="49" charset="-122"/>
            </a:endParaRPr>
          </a:p>
        </p:txBody>
      </p:sp>
      <p:sp>
        <p:nvSpPr>
          <p:cNvPr id="50181" name="Text Box 5"/>
          <p:cNvSpPr txBox="1"/>
          <p:nvPr/>
        </p:nvSpPr>
        <p:spPr>
          <a:xfrm>
            <a:off x="1441450" y="2557463"/>
            <a:ext cx="7554913" cy="1174750"/>
          </a:xfrm>
          <a:prstGeom prst="rect">
            <a:avLst/>
          </a:prstGeom>
          <a:noFill/>
          <a:ln w="28575" cap="flat" cmpd="sng">
            <a:solidFill>
              <a:srgbClr val="0033CC"/>
            </a:solidFill>
            <a:prstDash val="sysDash"/>
            <a:round/>
            <a:headEnd type="none" w="med" len="med"/>
            <a:tailEnd type="none" w="med" len="med"/>
          </a:ln>
        </p:spPr>
        <p:txBody>
          <a:bodyPr wrap="square" anchor="ctr">
            <a:spAutoFit/>
          </a:bodyPr>
          <a:p>
            <a:pPr>
              <a:lnSpc>
                <a:spcPts val="4225"/>
              </a:lnSpc>
            </a:pPr>
            <a:r>
              <a:rPr lang="zh-CN" altLang="en-US" sz="2700" b="1" dirty="0">
                <a:latin typeface="楷体" panose="02010609060101010101" pitchFamily="49" charset="-122"/>
                <a:ea typeface="楷体" panose="02010609060101010101" pitchFamily="49" charset="-122"/>
              </a:rPr>
              <a:t>⑵资产阶级不同集团的利益之争，在议会中以</a:t>
            </a:r>
            <a:r>
              <a:rPr lang="zh-CN" altLang="en-US" sz="2700" b="1" dirty="0">
                <a:solidFill>
                  <a:srgbClr val="FF0000"/>
                </a:solidFill>
                <a:latin typeface="楷体" panose="02010609060101010101" pitchFamily="49" charset="-122"/>
                <a:ea typeface="楷体" panose="02010609060101010101" pitchFamily="49" charset="-122"/>
              </a:rPr>
              <a:t>和平有序</a:t>
            </a:r>
            <a:r>
              <a:rPr lang="zh-CN" altLang="en-US" sz="2700" b="1" dirty="0">
                <a:latin typeface="楷体" panose="02010609060101010101" pitchFamily="49" charset="-122"/>
                <a:ea typeface="楷体" panose="02010609060101010101" pitchFamily="49" charset="-122"/>
              </a:rPr>
              <a:t>的方式实现，</a:t>
            </a:r>
            <a:r>
              <a:rPr lang="zh-CN" altLang="en-US" sz="2700" b="1" dirty="0">
                <a:solidFill>
                  <a:srgbClr val="FF0000"/>
                </a:solidFill>
                <a:latin typeface="楷体" panose="02010609060101010101" pitchFamily="49" charset="-122"/>
                <a:ea typeface="楷体" panose="02010609060101010101" pitchFamily="49" charset="-122"/>
              </a:rPr>
              <a:t>避免</a:t>
            </a:r>
            <a:r>
              <a:rPr lang="zh-CN" altLang="en-US" sz="2700" b="1" dirty="0">
                <a:latin typeface="楷体" panose="02010609060101010101" pitchFamily="49" charset="-122"/>
                <a:ea typeface="楷体" panose="02010609060101010101" pitchFamily="49" charset="-122"/>
              </a:rPr>
              <a:t>暴力冲突。</a:t>
            </a:r>
            <a:r>
              <a:rPr lang="zh-CN" altLang="en-US" sz="2700" b="1" dirty="0">
                <a:solidFill>
                  <a:srgbClr val="0000FF"/>
                </a:solidFill>
                <a:latin typeface="华文中宋" pitchFamily="2" charset="-122"/>
                <a:ea typeface="华文中宋" pitchFamily="2" charset="-122"/>
              </a:rPr>
              <a:t>【政局稳定】</a:t>
            </a:r>
            <a:endParaRPr lang="zh-CN" altLang="en-US" sz="2700" b="1" dirty="0">
              <a:latin typeface="楷体" panose="02010609060101010101" pitchFamily="49" charset="-122"/>
              <a:ea typeface="楷体" panose="02010609060101010101" pitchFamily="49" charset="-122"/>
            </a:endParaRPr>
          </a:p>
        </p:txBody>
      </p:sp>
      <p:sp>
        <p:nvSpPr>
          <p:cNvPr id="242692" name="Rectangle 6"/>
          <p:cNvSpPr/>
          <p:nvPr/>
        </p:nvSpPr>
        <p:spPr>
          <a:xfrm>
            <a:off x="171450" y="3978275"/>
            <a:ext cx="1335088" cy="506413"/>
          </a:xfrm>
          <a:prstGeom prst="rect">
            <a:avLst/>
          </a:prstGeom>
          <a:noFill/>
          <a:ln w="9525">
            <a:noFill/>
          </a:ln>
        </p:spPr>
        <p:txBody>
          <a:bodyPr wrap="square" anchor="t">
            <a:spAutoFit/>
          </a:bodyPr>
          <a:p>
            <a:pPr>
              <a:spcBef>
                <a:spcPct val="50000"/>
              </a:spcBef>
              <a:buSzTx/>
            </a:pPr>
            <a:r>
              <a:rPr lang="zh-CN" altLang="zh-CN" sz="2700" b="1" dirty="0">
                <a:solidFill>
                  <a:srgbClr val="0000FF"/>
                </a:solidFill>
                <a:latin typeface="华文中宋" pitchFamily="2" charset="-122"/>
                <a:ea typeface="华文中宋" pitchFamily="2" charset="-122"/>
              </a:rPr>
              <a:t>2.经济</a:t>
            </a:r>
            <a:endParaRPr lang="zh-CN" altLang="zh-CN" sz="2700" b="1" dirty="0">
              <a:solidFill>
                <a:srgbClr val="0000FF"/>
              </a:solidFill>
              <a:latin typeface="华文中宋" pitchFamily="2" charset="-122"/>
              <a:ea typeface="华文中宋" pitchFamily="2" charset="-122"/>
            </a:endParaRPr>
          </a:p>
        </p:txBody>
      </p:sp>
      <p:sp>
        <p:nvSpPr>
          <p:cNvPr id="50183" name="Text Box 7"/>
          <p:cNvSpPr txBox="1"/>
          <p:nvPr/>
        </p:nvSpPr>
        <p:spPr>
          <a:xfrm>
            <a:off x="1406525" y="3978275"/>
            <a:ext cx="7591425" cy="922338"/>
          </a:xfrm>
          <a:prstGeom prst="rect">
            <a:avLst/>
          </a:prstGeom>
          <a:noFill/>
          <a:ln w="28575" cap="flat" cmpd="sng">
            <a:solidFill>
              <a:srgbClr val="C00000"/>
            </a:solidFill>
            <a:prstDash val="sysDash"/>
            <a:round/>
            <a:headEnd type="none" w="med" len="med"/>
            <a:tailEnd type="none" w="med" len="med"/>
          </a:ln>
        </p:spPr>
        <p:txBody>
          <a:bodyPr wrap="square" anchor="ctr">
            <a:spAutoFit/>
          </a:bodyPr>
          <a:p>
            <a:r>
              <a:rPr lang="zh-CN" altLang="en-US" sz="2700" b="1" dirty="0">
                <a:latin typeface="楷体" panose="02010609060101010101" pitchFamily="49" charset="-122"/>
                <a:ea typeface="楷体" panose="02010609060101010101" pitchFamily="49" charset="-122"/>
              </a:rPr>
              <a:t>为英国</a:t>
            </a:r>
            <a:r>
              <a:rPr lang="zh-CN" altLang="en-US" sz="2700" b="1" dirty="0">
                <a:solidFill>
                  <a:srgbClr val="FF0000"/>
                </a:solidFill>
                <a:latin typeface="楷体" panose="02010609060101010101" pitchFamily="49" charset="-122"/>
                <a:ea typeface="楷体" panose="02010609060101010101" pitchFamily="49" charset="-122"/>
              </a:rPr>
              <a:t>工业资本主义的发展</a:t>
            </a:r>
            <a:r>
              <a:rPr lang="zh-CN" altLang="en-US" sz="2700" b="1" dirty="0">
                <a:latin typeface="楷体" panose="02010609060101010101" pitchFamily="49" charset="-122"/>
                <a:ea typeface="楷体" panose="02010609060101010101" pitchFamily="49" charset="-122"/>
              </a:rPr>
              <a:t>提供了有力保障，使英国成为资本主义经济强国。</a:t>
            </a:r>
            <a:r>
              <a:rPr lang="zh-CN" altLang="en-US" sz="2700" b="1" dirty="0">
                <a:solidFill>
                  <a:srgbClr val="0000FF"/>
                </a:solidFill>
                <a:latin typeface="华文中宋" pitchFamily="2" charset="-122"/>
                <a:ea typeface="华文中宋" pitchFamily="2" charset="-122"/>
              </a:rPr>
              <a:t>【经济发展】</a:t>
            </a:r>
            <a:endParaRPr lang="zh-CN" altLang="en-US" sz="2700" b="1" dirty="0">
              <a:latin typeface="楷体" panose="02010609060101010101" pitchFamily="49" charset="-122"/>
              <a:ea typeface="楷体" panose="02010609060101010101" pitchFamily="49" charset="-122"/>
            </a:endParaRPr>
          </a:p>
        </p:txBody>
      </p:sp>
      <p:sp>
        <p:nvSpPr>
          <p:cNvPr id="242694" name="Rectangle 8"/>
          <p:cNvSpPr/>
          <p:nvPr/>
        </p:nvSpPr>
        <p:spPr>
          <a:xfrm>
            <a:off x="120650" y="5403850"/>
            <a:ext cx="1335088" cy="506413"/>
          </a:xfrm>
          <a:prstGeom prst="rect">
            <a:avLst/>
          </a:prstGeom>
          <a:noFill/>
          <a:ln w="9525">
            <a:noFill/>
          </a:ln>
        </p:spPr>
        <p:txBody>
          <a:bodyPr wrap="square" anchor="t">
            <a:spAutoFit/>
          </a:bodyPr>
          <a:p>
            <a:pPr>
              <a:spcBef>
                <a:spcPct val="50000"/>
              </a:spcBef>
              <a:buSzTx/>
            </a:pPr>
            <a:r>
              <a:rPr lang="zh-CN" altLang="zh-CN" sz="2700" b="1" dirty="0">
                <a:solidFill>
                  <a:srgbClr val="0000FF"/>
                </a:solidFill>
                <a:latin typeface="华文中宋" pitchFamily="2" charset="-122"/>
                <a:ea typeface="华文中宋" pitchFamily="2" charset="-122"/>
              </a:rPr>
              <a:t>3.世界</a:t>
            </a:r>
            <a:endParaRPr lang="zh-CN" altLang="zh-CN" sz="2700" b="1" dirty="0">
              <a:solidFill>
                <a:srgbClr val="0000FF"/>
              </a:solidFill>
              <a:latin typeface="华文中宋" pitchFamily="2" charset="-122"/>
              <a:ea typeface="华文中宋" pitchFamily="2" charset="-122"/>
            </a:endParaRPr>
          </a:p>
        </p:txBody>
      </p:sp>
      <p:sp>
        <p:nvSpPr>
          <p:cNvPr id="50185" name="Rectangle 9"/>
          <p:cNvSpPr/>
          <p:nvPr/>
        </p:nvSpPr>
        <p:spPr>
          <a:xfrm>
            <a:off x="1406525" y="5272088"/>
            <a:ext cx="7589838" cy="1004887"/>
          </a:xfrm>
          <a:prstGeom prst="rect">
            <a:avLst/>
          </a:prstGeom>
          <a:noFill/>
          <a:ln w="28575" cap="flat" cmpd="sng">
            <a:solidFill>
              <a:srgbClr val="695F0C"/>
            </a:solidFill>
            <a:prstDash val="sysDash"/>
            <a:round/>
            <a:headEnd type="none" w="med" len="med"/>
            <a:tailEnd type="none" w="med" len="med"/>
          </a:ln>
        </p:spPr>
        <p:txBody>
          <a:bodyPr wrap="square" anchor="ctr">
            <a:spAutoFit/>
          </a:bodyPr>
          <a:p>
            <a:pPr>
              <a:lnSpc>
                <a:spcPct val="110000"/>
              </a:lnSpc>
            </a:pPr>
            <a:r>
              <a:rPr lang="zh-CN" altLang="en-US" sz="2700" b="1" dirty="0">
                <a:latin typeface="楷体" panose="02010609060101010101" pitchFamily="49" charset="-122"/>
                <a:ea typeface="楷体" panose="02010609060101010101" pitchFamily="49" charset="-122"/>
              </a:rPr>
              <a:t>英国是世界上第一个建立君主立宪制的国家，为其他国家树立了一种</a:t>
            </a:r>
            <a:r>
              <a:rPr lang="zh-CN" altLang="en-US" sz="2700" b="1" dirty="0">
                <a:solidFill>
                  <a:srgbClr val="FF0000"/>
                </a:solidFill>
                <a:latin typeface="楷体" panose="02010609060101010101" pitchFamily="49" charset="-122"/>
                <a:ea typeface="楷体" panose="02010609060101010101" pitchFamily="49" charset="-122"/>
              </a:rPr>
              <a:t>模式</a:t>
            </a:r>
            <a:r>
              <a:rPr lang="zh-CN" altLang="en-US" sz="2700" b="1" dirty="0">
                <a:latin typeface="楷体" panose="02010609060101010101" pitchFamily="49" charset="-122"/>
                <a:ea typeface="楷体" panose="02010609060101010101" pitchFamily="49" charset="-122"/>
              </a:rPr>
              <a:t>。</a:t>
            </a:r>
            <a:r>
              <a:rPr lang="zh-CN" altLang="en-US" sz="2700" b="1" dirty="0">
                <a:solidFill>
                  <a:srgbClr val="0000FF"/>
                </a:solidFill>
                <a:latin typeface="华文中宋" pitchFamily="2" charset="-122"/>
                <a:ea typeface="华文中宋" pitchFamily="2" charset="-122"/>
              </a:rPr>
              <a:t>【榜样引领】</a:t>
            </a:r>
            <a:endParaRPr lang="zh-CN" altLang="en-US" sz="2700" b="1" dirty="0">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18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018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018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50185"/>
                                        </p:tgtEl>
                                        <p:attrNameLst>
                                          <p:attrName>style.visibility</p:attrName>
                                        </p:attrNameLst>
                                      </p:cBhvr>
                                      <p:to>
                                        <p:strVal val="visible"/>
                                      </p:to>
                                    </p:set>
                                    <p:animEffect transition="in" filter="blinds(horizontal)">
                                      <p:cBhvr>
                                        <p:cTn id="19" dur="500"/>
                                        <p:tgtEl>
                                          <p:spTgt spid="50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bldLvl="0" animBg="1"/>
      <p:bldP spid="50181" grpId="0" bldLvl="0" animBg="1"/>
      <p:bldP spid="50183" grpId="0" bldLvl="0" animBg="1"/>
      <p:bldP spid="50185"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7"/>
          <p:cNvSpPr txBox="1">
            <a:spLocks noChangeArrowheads="1"/>
          </p:cNvSpPr>
          <p:nvPr/>
        </p:nvSpPr>
        <p:spPr bwMode="auto">
          <a:xfrm>
            <a:off x="2987824" y="336590"/>
            <a:ext cx="2906233" cy="830997"/>
          </a:xfrm>
          <a:prstGeom prst="rect">
            <a:avLst/>
          </a:prstGeom>
          <a:solidFill>
            <a:srgbClr val="92D050"/>
          </a:solid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50000"/>
              </a:spcBef>
              <a:buFont typeface="Arial" panose="020B0604020202020204" pitchFamily="34" charset="0"/>
              <a:buNone/>
            </a:pPr>
            <a:r>
              <a:rPr lang="zh-CN" altLang="en-US" sz="4800" b="1" dirty="0">
                <a:latin typeface="华文琥珀" panose="02010800040101010101" pitchFamily="2" charset="-122"/>
                <a:ea typeface="华文琥珀" panose="02010800040101010101" pitchFamily="2" charset="-122"/>
              </a:rPr>
              <a:t>本课线索</a:t>
            </a:r>
            <a:endParaRPr lang="zh-CN" altLang="en-US" sz="4800" b="1" dirty="0">
              <a:latin typeface="华文琥珀" panose="02010800040101010101" pitchFamily="2" charset="-122"/>
              <a:ea typeface="华文琥珀" panose="02010800040101010101" pitchFamily="2" charset="-122"/>
            </a:endParaRPr>
          </a:p>
        </p:txBody>
      </p:sp>
      <p:sp>
        <p:nvSpPr>
          <p:cNvPr id="5" name="文本框 4"/>
          <p:cNvSpPr txBox="1"/>
          <p:nvPr/>
        </p:nvSpPr>
        <p:spPr>
          <a:xfrm>
            <a:off x="-223" y="1332890"/>
            <a:ext cx="9144000" cy="460375"/>
          </a:xfrm>
          <a:prstGeom prst="rect">
            <a:avLst/>
          </a:prstGeom>
          <a:noFill/>
        </p:spPr>
        <p:txBody>
          <a:bodyPr wrap="square" rtlCol="0">
            <a:spAutoFit/>
          </a:bodyPr>
          <a:lstStyle/>
          <a:p>
            <a:r>
              <a:rPr lang="zh-CN" altLang="en-US" sz="2400" b="1" dirty="0">
                <a:solidFill>
                  <a:srgbClr val="FF0000"/>
                </a:solidFill>
                <a:latin typeface="宋体" panose="02010600030101010101" pitchFamily="2" charset="-122"/>
                <a:ea typeface="宋体" panose="02010600030101010101" pitchFamily="2" charset="-122"/>
              </a:rPr>
              <a:t>线索</a:t>
            </a:r>
            <a:r>
              <a:rPr lang="zh-CN" altLang="en-US" sz="2400" b="1" dirty="0">
                <a:latin typeface="宋体" panose="02010600030101010101" pitchFamily="2" charset="-122"/>
                <a:ea typeface="宋体" panose="02010600030101010101" pitchFamily="2" charset="-122"/>
              </a:rPr>
              <a:t>：王权逐步受到限制，民主制度的确立与完善</a:t>
            </a:r>
            <a:endParaRPr lang="en-US" altLang="zh-CN" sz="2400" b="1" dirty="0">
              <a:latin typeface="宋体" panose="02010600030101010101" pitchFamily="2" charset="-122"/>
              <a:ea typeface="宋体" panose="02010600030101010101" pitchFamily="2" charset="-122"/>
            </a:endParaRPr>
          </a:p>
        </p:txBody>
      </p:sp>
      <p:sp>
        <p:nvSpPr>
          <p:cNvPr id="6" name="文本框 5"/>
          <p:cNvSpPr txBox="1"/>
          <p:nvPr/>
        </p:nvSpPr>
        <p:spPr>
          <a:xfrm>
            <a:off x="3175" y="1810901"/>
            <a:ext cx="2339752" cy="4246245"/>
          </a:xfrm>
          <a:prstGeom prst="rect">
            <a:avLst/>
          </a:prstGeom>
          <a:noFill/>
        </p:spPr>
        <p:txBody>
          <a:bodyPr wrap="square" rtlCol="0">
            <a:spAutoFit/>
          </a:bodyPr>
          <a:lstStyle/>
          <a:p>
            <a:pPr>
              <a:lnSpc>
                <a:spcPts val="3600"/>
              </a:lnSpc>
            </a:pPr>
            <a:r>
              <a:rPr lang="zh-CN" altLang="en-US" sz="2800" b="1" dirty="0">
                <a:latin typeface="宋体" panose="02010600030101010101" pitchFamily="2" charset="-122"/>
                <a:ea typeface="宋体" panose="02010600030101010101" pitchFamily="2" charset="-122"/>
              </a:rPr>
              <a:t>奠定基础：</a:t>
            </a:r>
            <a:endParaRPr lang="en-US" altLang="zh-CN" sz="2800" b="1" dirty="0">
              <a:latin typeface="宋体" panose="02010600030101010101" pitchFamily="2" charset="-122"/>
              <a:ea typeface="宋体" panose="02010600030101010101" pitchFamily="2" charset="-122"/>
            </a:endParaRPr>
          </a:p>
          <a:p>
            <a:pPr>
              <a:lnSpc>
                <a:spcPts val="3600"/>
              </a:lnSpc>
            </a:pPr>
            <a:endParaRPr lang="en-US" altLang="zh-CN" sz="2800" b="1" dirty="0">
              <a:latin typeface="宋体" panose="02010600030101010101" pitchFamily="2" charset="-122"/>
              <a:ea typeface="宋体" panose="02010600030101010101" pitchFamily="2" charset="-122"/>
            </a:endParaRPr>
          </a:p>
          <a:p>
            <a:pPr>
              <a:lnSpc>
                <a:spcPts val="3600"/>
              </a:lnSpc>
            </a:pPr>
            <a:endParaRPr lang="zh-CN" altLang="en-US" sz="2800" b="1" dirty="0">
              <a:latin typeface="宋体" panose="02010600030101010101" pitchFamily="2" charset="-122"/>
              <a:ea typeface="宋体" panose="02010600030101010101" pitchFamily="2" charset="-122"/>
            </a:endParaRPr>
          </a:p>
          <a:p>
            <a:pPr>
              <a:lnSpc>
                <a:spcPts val="3600"/>
              </a:lnSpc>
            </a:pPr>
            <a:r>
              <a:rPr lang="zh-CN" altLang="en-US" sz="2800" b="1" dirty="0">
                <a:latin typeface="宋体" panose="02010600030101010101" pitchFamily="2" charset="-122"/>
                <a:ea typeface="宋体" panose="02010600030101010101" pitchFamily="2" charset="-122"/>
              </a:rPr>
              <a:t>发展过程：</a:t>
            </a:r>
            <a:endParaRPr lang="en-US" altLang="zh-CN" sz="2800" b="1" dirty="0">
              <a:latin typeface="宋体" panose="02010600030101010101" pitchFamily="2" charset="-122"/>
              <a:ea typeface="宋体" panose="02010600030101010101" pitchFamily="2" charset="-122"/>
            </a:endParaRPr>
          </a:p>
          <a:p>
            <a:pPr>
              <a:lnSpc>
                <a:spcPts val="3600"/>
              </a:lnSpc>
            </a:pPr>
            <a:r>
              <a:rPr lang="en-US" altLang="zh-CN" sz="2800" b="1" dirty="0">
                <a:latin typeface="宋体" panose="02010600030101010101" pitchFamily="2" charset="-122"/>
                <a:ea typeface="宋体" panose="02010600030101010101" pitchFamily="2" charset="-122"/>
              </a:rPr>
              <a:t>1.</a:t>
            </a:r>
            <a:r>
              <a:rPr lang="zh-CN" altLang="en-US" sz="2800" b="1" dirty="0">
                <a:latin typeface="宋体" panose="02010600030101010101" pitchFamily="2" charset="-122"/>
                <a:ea typeface="宋体" panose="02010600030101010101" pitchFamily="2" charset="-122"/>
              </a:rPr>
              <a:t>建立民主</a:t>
            </a:r>
            <a:endParaRPr lang="en-US" altLang="zh-CN" sz="2800" b="1" dirty="0">
              <a:latin typeface="宋体" panose="02010600030101010101" pitchFamily="2" charset="-122"/>
              <a:ea typeface="宋体" panose="02010600030101010101" pitchFamily="2" charset="-122"/>
            </a:endParaRPr>
          </a:p>
          <a:p>
            <a:pPr>
              <a:lnSpc>
                <a:spcPts val="3600"/>
              </a:lnSpc>
            </a:pPr>
            <a:endParaRPr lang="en-US" altLang="zh-CN" sz="2800" b="1" dirty="0">
              <a:latin typeface="宋体" panose="02010600030101010101" pitchFamily="2" charset="-122"/>
              <a:ea typeface="宋体" panose="02010600030101010101" pitchFamily="2" charset="-122"/>
            </a:endParaRPr>
          </a:p>
          <a:p>
            <a:pPr>
              <a:lnSpc>
                <a:spcPts val="3600"/>
              </a:lnSpc>
            </a:pPr>
            <a:r>
              <a:rPr lang="en-US" altLang="zh-CN" sz="2800" b="1" dirty="0">
                <a:latin typeface="宋体" panose="02010600030101010101" pitchFamily="2" charset="-122"/>
                <a:ea typeface="宋体" panose="02010600030101010101" pitchFamily="2" charset="-122"/>
              </a:rPr>
              <a:t>2.</a:t>
            </a:r>
            <a:r>
              <a:rPr lang="zh-CN" altLang="en-US" sz="2800" b="1" dirty="0">
                <a:latin typeface="宋体" panose="02010600030101010101" pitchFamily="2" charset="-122"/>
                <a:ea typeface="宋体" panose="02010600030101010101" pitchFamily="2" charset="-122"/>
              </a:rPr>
              <a:t>发展民主</a:t>
            </a:r>
            <a:endParaRPr lang="en-US" altLang="zh-CN" sz="2800" b="1" dirty="0">
              <a:latin typeface="宋体" panose="02010600030101010101" pitchFamily="2" charset="-122"/>
              <a:ea typeface="宋体" panose="02010600030101010101" pitchFamily="2" charset="-122"/>
            </a:endParaRPr>
          </a:p>
          <a:p>
            <a:pPr>
              <a:lnSpc>
                <a:spcPts val="3600"/>
              </a:lnSpc>
            </a:pPr>
            <a:endParaRPr lang="en-US" altLang="zh-CN" sz="2800" b="1" dirty="0">
              <a:latin typeface="宋体" panose="02010600030101010101" pitchFamily="2" charset="-122"/>
              <a:ea typeface="宋体" panose="02010600030101010101" pitchFamily="2" charset="-122"/>
            </a:endParaRPr>
          </a:p>
          <a:p>
            <a:pPr>
              <a:lnSpc>
                <a:spcPts val="3600"/>
              </a:lnSpc>
            </a:pPr>
            <a:r>
              <a:rPr lang="en-US" altLang="zh-CN" sz="2800" b="1" dirty="0">
                <a:latin typeface="宋体" panose="02010600030101010101" pitchFamily="2" charset="-122"/>
                <a:ea typeface="宋体" panose="02010600030101010101" pitchFamily="2" charset="-122"/>
              </a:rPr>
              <a:t>3.</a:t>
            </a:r>
            <a:r>
              <a:rPr lang="zh-CN" altLang="en-US" sz="2800" b="1" dirty="0">
                <a:latin typeface="宋体" panose="02010600030101010101" pitchFamily="2" charset="-122"/>
                <a:ea typeface="宋体" panose="02010600030101010101" pitchFamily="2" charset="-122"/>
              </a:rPr>
              <a:t>完善民主</a:t>
            </a:r>
            <a:endParaRPr lang="zh-CN" altLang="en-US" sz="2800" b="1" dirty="0">
              <a:latin typeface="宋体" panose="02010600030101010101" pitchFamily="2" charset="-122"/>
              <a:ea typeface="宋体" panose="02010600030101010101" pitchFamily="2" charset="-122"/>
            </a:endParaRPr>
          </a:p>
        </p:txBody>
      </p:sp>
      <p:sp>
        <p:nvSpPr>
          <p:cNvPr id="7" name="文本框 6"/>
          <p:cNvSpPr txBox="1"/>
          <p:nvPr/>
        </p:nvSpPr>
        <p:spPr>
          <a:xfrm>
            <a:off x="3175" y="2306955"/>
            <a:ext cx="8533130" cy="891540"/>
          </a:xfrm>
          <a:prstGeom prst="rect">
            <a:avLst/>
          </a:prstGeom>
          <a:noFill/>
        </p:spPr>
        <p:txBody>
          <a:bodyPr wrap="square" rtlCol="0">
            <a:spAutoFit/>
          </a:bodyPr>
          <a:lstStyle/>
          <a:p>
            <a:r>
              <a:rPr lang="zh-CN" altLang="en-US" sz="2600" dirty="0">
                <a:solidFill>
                  <a:srgbClr val="FF0000"/>
                </a:solidFill>
              </a:rPr>
              <a:t>光荣革命（</a:t>
            </a:r>
            <a:r>
              <a:rPr lang="en-US" altLang="zh-CN" sz="2600" dirty="0">
                <a:solidFill>
                  <a:srgbClr val="FF0000"/>
                </a:solidFill>
              </a:rPr>
              <a:t>1688</a:t>
            </a:r>
            <a:r>
              <a:rPr lang="zh-CN" altLang="en-US" sz="2600" dirty="0">
                <a:solidFill>
                  <a:srgbClr val="FF0000"/>
                </a:solidFill>
              </a:rPr>
              <a:t>年）</a:t>
            </a:r>
            <a:r>
              <a:rPr lang="en-US" altLang="zh-CN" sz="2600" dirty="0">
                <a:solidFill>
                  <a:srgbClr val="FF0000"/>
                </a:solidFill>
              </a:rPr>
              <a:t>——</a:t>
            </a:r>
            <a:r>
              <a:rPr lang="zh-CN" altLang="en-US" sz="2600" dirty="0">
                <a:solidFill>
                  <a:srgbClr val="0000FF"/>
                </a:solidFill>
              </a:rPr>
              <a:t>国家统治权由封建贵族转向资产阶级</a:t>
            </a:r>
            <a:endParaRPr lang="zh-CN" altLang="en-US" sz="2600" dirty="0">
              <a:solidFill>
                <a:srgbClr val="0000FF"/>
              </a:solidFill>
            </a:endParaRPr>
          </a:p>
        </p:txBody>
      </p:sp>
      <p:sp>
        <p:nvSpPr>
          <p:cNvPr id="8" name="文本框 7"/>
          <p:cNvSpPr txBox="1"/>
          <p:nvPr/>
        </p:nvSpPr>
        <p:spPr>
          <a:xfrm>
            <a:off x="251520" y="4172562"/>
            <a:ext cx="7447280" cy="491490"/>
          </a:xfrm>
          <a:prstGeom prst="rect">
            <a:avLst/>
          </a:prstGeom>
          <a:noFill/>
        </p:spPr>
        <p:txBody>
          <a:bodyPr wrap="none" rtlCol="0">
            <a:spAutoFit/>
          </a:bodyPr>
          <a:lstStyle/>
          <a:p>
            <a:r>
              <a:rPr lang="en-US" altLang="zh-CN" sz="2600" dirty="0">
                <a:solidFill>
                  <a:srgbClr val="FF0000"/>
                </a:solidFill>
                <a:latin typeface="+mn-ea"/>
              </a:rPr>
              <a:t>《</a:t>
            </a:r>
            <a:r>
              <a:rPr lang="zh-CN" altLang="en-US" sz="2600" dirty="0">
                <a:solidFill>
                  <a:srgbClr val="FF0000"/>
                </a:solidFill>
                <a:latin typeface="+mn-ea"/>
              </a:rPr>
              <a:t>权利法案</a:t>
            </a:r>
            <a:r>
              <a:rPr lang="en-US" altLang="zh-CN" sz="2600" dirty="0">
                <a:solidFill>
                  <a:srgbClr val="FF0000"/>
                </a:solidFill>
                <a:latin typeface="+mn-ea"/>
              </a:rPr>
              <a:t>》</a:t>
            </a:r>
            <a:r>
              <a:rPr lang="zh-CN" altLang="en-US" sz="2600" dirty="0">
                <a:solidFill>
                  <a:srgbClr val="FF0000"/>
                </a:solidFill>
                <a:latin typeface="+mn-ea"/>
              </a:rPr>
              <a:t>（</a:t>
            </a:r>
            <a:r>
              <a:rPr lang="en-US" altLang="zh-CN" sz="2600" dirty="0">
                <a:solidFill>
                  <a:srgbClr val="FF0000"/>
                </a:solidFill>
                <a:latin typeface="+mn-ea"/>
              </a:rPr>
              <a:t>1689</a:t>
            </a:r>
            <a:r>
              <a:rPr lang="zh-CN" altLang="en-US" sz="2600" dirty="0">
                <a:solidFill>
                  <a:srgbClr val="FF0000"/>
                </a:solidFill>
                <a:latin typeface="+mn-ea"/>
              </a:rPr>
              <a:t>年）</a:t>
            </a:r>
            <a:r>
              <a:rPr lang="zh-CN" altLang="en-US" sz="2600" dirty="0"/>
              <a:t>：</a:t>
            </a:r>
            <a:r>
              <a:rPr lang="zh-CN" altLang="en-US" sz="2600" dirty="0">
                <a:solidFill>
                  <a:srgbClr val="0000FF"/>
                </a:solidFill>
              </a:rPr>
              <a:t>立法权由国王转向议会</a:t>
            </a:r>
            <a:endParaRPr lang="zh-CN" altLang="en-US" sz="2600" dirty="0">
              <a:solidFill>
                <a:srgbClr val="0000FF"/>
              </a:solidFill>
            </a:endParaRPr>
          </a:p>
        </p:txBody>
      </p:sp>
      <p:sp>
        <p:nvSpPr>
          <p:cNvPr id="9" name="文本框 8"/>
          <p:cNvSpPr txBox="1"/>
          <p:nvPr/>
        </p:nvSpPr>
        <p:spPr>
          <a:xfrm>
            <a:off x="429615" y="5018173"/>
            <a:ext cx="7117080" cy="491490"/>
          </a:xfrm>
          <a:prstGeom prst="rect">
            <a:avLst/>
          </a:prstGeom>
          <a:noFill/>
        </p:spPr>
        <p:txBody>
          <a:bodyPr wrap="none" rtlCol="0">
            <a:spAutoFit/>
          </a:bodyPr>
          <a:lstStyle/>
          <a:p>
            <a:r>
              <a:rPr lang="zh-CN" altLang="en-US" sz="2600" dirty="0">
                <a:solidFill>
                  <a:srgbClr val="FF0000"/>
                </a:solidFill>
              </a:rPr>
              <a:t>责任制内阁（</a:t>
            </a:r>
            <a:r>
              <a:rPr lang="en-US" altLang="zh-CN" sz="2600" dirty="0">
                <a:solidFill>
                  <a:srgbClr val="FF0000"/>
                </a:solidFill>
              </a:rPr>
              <a:t>1721</a:t>
            </a:r>
            <a:r>
              <a:rPr lang="zh-CN" altLang="en-US" sz="2600" dirty="0">
                <a:solidFill>
                  <a:srgbClr val="FF0000"/>
                </a:solidFill>
              </a:rPr>
              <a:t>年）</a:t>
            </a:r>
            <a:r>
              <a:rPr lang="zh-CN" altLang="en-US" sz="2600" dirty="0"/>
              <a:t>：</a:t>
            </a:r>
            <a:r>
              <a:rPr lang="zh-CN" altLang="en-US" sz="2600" dirty="0">
                <a:solidFill>
                  <a:srgbClr val="0000FF"/>
                </a:solidFill>
              </a:rPr>
              <a:t>行政权由国王转向内阁</a:t>
            </a:r>
            <a:endParaRPr lang="zh-CN" altLang="en-US" sz="2600" dirty="0">
              <a:solidFill>
                <a:srgbClr val="0000FF"/>
              </a:solidFill>
            </a:endParaRPr>
          </a:p>
        </p:txBody>
      </p:sp>
      <p:sp>
        <p:nvSpPr>
          <p:cNvPr id="10" name="文本框 9"/>
          <p:cNvSpPr txBox="1"/>
          <p:nvPr/>
        </p:nvSpPr>
        <p:spPr>
          <a:xfrm>
            <a:off x="429895" y="5892800"/>
            <a:ext cx="7818755" cy="491490"/>
          </a:xfrm>
          <a:prstGeom prst="rect">
            <a:avLst/>
          </a:prstGeom>
          <a:noFill/>
        </p:spPr>
        <p:txBody>
          <a:bodyPr wrap="square" rtlCol="0">
            <a:spAutoFit/>
          </a:bodyPr>
          <a:lstStyle/>
          <a:p>
            <a:r>
              <a:rPr lang="en-US" altLang="zh-CN" sz="2600" dirty="0">
                <a:solidFill>
                  <a:srgbClr val="FF0000"/>
                </a:solidFill>
              </a:rPr>
              <a:t>1832</a:t>
            </a:r>
            <a:r>
              <a:rPr lang="zh-CN" altLang="en-US" sz="2600" dirty="0">
                <a:solidFill>
                  <a:srgbClr val="FF0000"/>
                </a:solidFill>
              </a:rPr>
              <a:t>年议会改革</a:t>
            </a:r>
            <a:r>
              <a:rPr lang="zh-CN" altLang="en-US" sz="2600" dirty="0"/>
              <a:t>：</a:t>
            </a:r>
            <a:r>
              <a:rPr lang="zh-CN" altLang="en-US" sz="2600" dirty="0">
                <a:solidFill>
                  <a:srgbClr val="0000FF"/>
                </a:solidFill>
              </a:rPr>
              <a:t>政治权力由贵族到工业资产阶级</a:t>
            </a:r>
            <a:endParaRPr lang="zh-CN" altLang="en-US" sz="2600"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7"/>
          <p:cNvSpPr txBox="1">
            <a:spLocks noChangeArrowheads="1"/>
          </p:cNvSpPr>
          <p:nvPr/>
        </p:nvSpPr>
        <p:spPr bwMode="auto">
          <a:xfrm>
            <a:off x="1239930" y="112958"/>
            <a:ext cx="6664139" cy="829945"/>
          </a:xfrm>
          <a:prstGeom prst="rect">
            <a:avLst/>
          </a:prstGeom>
          <a:solidFill>
            <a:srgbClr val="92D050"/>
          </a:solid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50000"/>
              </a:spcBef>
              <a:buFont typeface="Arial" panose="020B0604020202020204" pitchFamily="34" charset="0"/>
              <a:buNone/>
            </a:pPr>
            <a:r>
              <a:rPr lang="zh-CN" altLang="en-US" sz="4800" b="1" dirty="0">
                <a:latin typeface="华文琥珀" panose="02010800040101010101" pitchFamily="2" charset="-122"/>
                <a:ea typeface="华文琥珀" panose="02010800040101010101" pitchFamily="2" charset="-122"/>
              </a:rPr>
              <a:t>探究一：光荣革命</a:t>
            </a:r>
            <a:endParaRPr lang="zh-CN" altLang="en-US" sz="4800" b="1" dirty="0">
              <a:latin typeface="华文琥珀" panose="02010800040101010101" pitchFamily="2" charset="-122"/>
              <a:ea typeface="华文琥珀" panose="02010800040101010101" pitchFamily="2" charset="-122"/>
            </a:endParaRPr>
          </a:p>
        </p:txBody>
      </p:sp>
      <p:sp>
        <p:nvSpPr>
          <p:cNvPr id="28" name="Text Box 2"/>
          <p:cNvSpPr/>
          <p:nvPr>
            <p:custDataLst>
              <p:tags r:id="rId1"/>
            </p:custDataLst>
          </p:nvPr>
        </p:nvSpPr>
        <p:spPr>
          <a:xfrm>
            <a:off x="98673" y="944105"/>
            <a:ext cx="7056784" cy="2874010"/>
          </a:xfrm>
          <a:prstGeom prst="rect">
            <a:avLst/>
          </a:prstGeom>
          <a:noFill/>
          <a:ln w="19050" cap="flat" cmpd="sng">
            <a:solidFill>
              <a:srgbClr val="9900CC"/>
            </a:solidFill>
            <a:prstDash val="solid"/>
            <a:miter/>
            <a:headEnd type="none" w="med" len="med"/>
            <a:tailEnd type="none" w="med" len="med"/>
          </a:ln>
        </p:spPr>
        <p:txBody>
          <a:bodyPr wrap="square" anchor="t">
            <a:spAutoFit/>
          </a:bodyPr>
          <a:lstStyle/>
          <a:p>
            <a:pPr>
              <a:lnSpc>
                <a:spcPts val="3100"/>
              </a:lnSpc>
            </a:pPr>
            <a:r>
              <a:rPr lang="zh-CN" altLang="en-US" sz="2300" b="1" dirty="0">
                <a:latin typeface="仿宋" panose="02010609060101010101" pitchFamily="49" charset="-122"/>
                <a:ea typeface="仿宋" panose="02010609060101010101" pitchFamily="49" charset="-122"/>
              </a:rPr>
              <a:t>由于天主教徒国王</a:t>
            </a:r>
            <a:r>
              <a:rPr lang="zh-CN" altLang="en-US" sz="2300" b="1" dirty="0">
                <a:solidFill>
                  <a:srgbClr val="0000FF"/>
                </a:solidFill>
                <a:latin typeface="仿宋" panose="02010609060101010101" pitchFamily="49" charset="-122"/>
                <a:ea typeface="仿宋" panose="02010609060101010101" pitchFamily="49" charset="-122"/>
              </a:rPr>
              <a:t>詹姆士二世</a:t>
            </a:r>
            <a:r>
              <a:rPr lang="zh-CN" altLang="en-US" sz="2300" b="1" dirty="0">
                <a:latin typeface="仿宋" panose="02010609060101010101" pitchFamily="49" charset="-122"/>
                <a:ea typeface="仿宋" panose="02010609060101010101" pitchFamily="49" charset="-122"/>
              </a:rPr>
              <a:t>的专制统治，</a:t>
            </a:r>
            <a:r>
              <a:rPr lang="en-US" altLang="zh-CN" sz="2300" b="1" dirty="0">
                <a:latin typeface="仿宋" panose="02010609060101010101" pitchFamily="49" charset="-122"/>
                <a:ea typeface="仿宋" panose="02010609060101010101" pitchFamily="49" charset="-122"/>
              </a:rPr>
              <a:t>1688</a:t>
            </a:r>
            <a:r>
              <a:rPr lang="zh-CN" altLang="en-US" sz="2300" b="1" dirty="0">
                <a:latin typeface="仿宋" panose="02010609060101010101" pitchFamily="49" charset="-122"/>
                <a:ea typeface="仿宋" panose="02010609060101010101" pitchFamily="49" charset="-122"/>
              </a:rPr>
              <a:t>年，英国议会向荷兰执政</a:t>
            </a:r>
            <a:r>
              <a:rPr lang="zh-CN" altLang="en-US" sz="2300" b="1" dirty="0">
                <a:solidFill>
                  <a:srgbClr val="0000FF"/>
                </a:solidFill>
                <a:latin typeface="仿宋" panose="02010609060101010101" pitchFamily="49" charset="-122"/>
                <a:ea typeface="仿宋" panose="02010609060101010101" pitchFamily="49" charset="-122"/>
              </a:rPr>
              <a:t>威廉</a:t>
            </a:r>
            <a:r>
              <a:rPr lang="en-US" altLang="zh-CN" sz="2300" b="1" dirty="0">
                <a:latin typeface="仿宋" panose="02010609060101010101" pitchFamily="49" charset="-122"/>
                <a:ea typeface="仿宋" panose="02010609060101010101" pitchFamily="49" charset="-122"/>
              </a:rPr>
              <a:t>(</a:t>
            </a:r>
            <a:r>
              <a:rPr lang="zh-CN" altLang="en-US" sz="2300" b="1" dirty="0">
                <a:latin typeface="仿宋" panose="02010609060101010101" pitchFamily="49" charset="-122"/>
                <a:ea typeface="仿宋" panose="02010609060101010101" pitchFamily="49" charset="-122"/>
              </a:rPr>
              <a:t>其妻是英王的女儿新教徒</a:t>
            </a:r>
            <a:r>
              <a:rPr lang="zh-CN" altLang="en-US" sz="2300" b="1" dirty="0">
                <a:solidFill>
                  <a:srgbClr val="0000FF"/>
                </a:solidFill>
                <a:latin typeface="仿宋" panose="02010609060101010101" pitchFamily="49" charset="-122"/>
                <a:ea typeface="仿宋" panose="02010609060101010101" pitchFamily="49" charset="-122"/>
              </a:rPr>
              <a:t>玛丽</a:t>
            </a:r>
            <a:r>
              <a:rPr lang="en-US" altLang="zh-CN" sz="2300" b="1" dirty="0">
                <a:latin typeface="仿宋" panose="02010609060101010101" pitchFamily="49" charset="-122"/>
                <a:ea typeface="仿宋" panose="02010609060101010101" pitchFamily="49" charset="-122"/>
              </a:rPr>
              <a:t>)</a:t>
            </a:r>
            <a:r>
              <a:rPr lang="zh-CN" altLang="en-US" sz="2300" b="1" dirty="0">
                <a:latin typeface="仿宋" panose="02010609060101010101" pitchFamily="49" charset="-122"/>
                <a:ea typeface="仿宋" panose="02010609060101010101" pitchFamily="49" charset="-122"/>
              </a:rPr>
              <a:t>发出邀请书，请他立即到英国来保护他们的自由。威廉迅速发表宣言，表示要保护英国“新教、自由、财产及自由的议会。”</a:t>
            </a:r>
            <a:r>
              <a:rPr lang="en-US" altLang="zh-CN" sz="2300" b="1" dirty="0">
                <a:latin typeface="仿宋" panose="02010609060101010101" pitchFamily="49" charset="-122"/>
                <a:ea typeface="仿宋" panose="02010609060101010101" pitchFamily="49" charset="-122"/>
              </a:rPr>
              <a:t>11</a:t>
            </a:r>
            <a:r>
              <a:rPr lang="zh-CN" altLang="en-US" sz="2300" b="1" dirty="0">
                <a:latin typeface="仿宋" panose="02010609060101010101" pitchFamily="49" charset="-122"/>
                <a:ea typeface="仿宋" panose="02010609060101010101" pitchFamily="49" charset="-122"/>
              </a:rPr>
              <a:t>月，威廉率</a:t>
            </a:r>
            <a:r>
              <a:rPr lang="en-US" altLang="zh-CN" sz="2300" b="1" dirty="0">
                <a:latin typeface="仿宋" panose="02010609060101010101" pitchFamily="49" charset="-122"/>
                <a:ea typeface="仿宋" panose="02010609060101010101" pitchFamily="49" charset="-122"/>
              </a:rPr>
              <a:t>600</a:t>
            </a:r>
            <a:r>
              <a:rPr lang="zh-CN" altLang="en-US" sz="2300" b="1" dirty="0">
                <a:latin typeface="仿宋" panose="02010609060101010101" pitchFamily="49" charset="-122"/>
                <a:ea typeface="仿宋" panose="02010609060101010101" pitchFamily="49" charset="-122"/>
              </a:rPr>
              <a:t>艘军舰和</a:t>
            </a:r>
            <a:r>
              <a:rPr lang="en-US" altLang="zh-CN" sz="2300" b="1" dirty="0">
                <a:latin typeface="仿宋" panose="02010609060101010101" pitchFamily="49" charset="-122"/>
                <a:ea typeface="仿宋" panose="02010609060101010101" pitchFamily="49" charset="-122"/>
              </a:rPr>
              <a:t>1.5</a:t>
            </a:r>
            <a:r>
              <a:rPr lang="zh-CN" altLang="en-US" sz="2300" b="1" dirty="0">
                <a:latin typeface="仿宋" panose="02010609060101010101" pitchFamily="49" charset="-122"/>
                <a:ea typeface="仿宋" panose="02010609060101010101" pitchFamily="49" charset="-122"/>
              </a:rPr>
              <a:t>万名官兵，在英国登陆并进军伦敦，英国贵族、乡绅、军官也普遍支持威廉，詹姆士二世逃往法国。</a:t>
            </a:r>
            <a:endParaRPr lang="zh-CN" altLang="en-US" sz="2300" b="1" dirty="0">
              <a:latin typeface="仿宋" panose="02010609060101010101" pitchFamily="49" charset="-122"/>
              <a:ea typeface="仿宋" panose="02010609060101010101" pitchFamily="49" charset="-122"/>
            </a:endParaRPr>
          </a:p>
        </p:txBody>
      </p:sp>
      <p:sp>
        <p:nvSpPr>
          <p:cNvPr id="2" name="矩形 1"/>
          <p:cNvSpPr/>
          <p:nvPr/>
        </p:nvSpPr>
        <p:spPr>
          <a:xfrm>
            <a:off x="98673" y="3818195"/>
            <a:ext cx="8948619" cy="1200072"/>
          </a:xfrm>
          <a:prstGeom prst="rect">
            <a:avLst/>
          </a:prstGeom>
          <a:ln w="19050">
            <a:solidFill>
              <a:srgbClr val="9900CC"/>
            </a:solidFill>
          </a:ln>
        </p:spPr>
        <p:txBody>
          <a:bodyPr wrap="square">
            <a:spAutoFit/>
          </a:bodyPr>
          <a:lstStyle/>
          <a:p>
            <a:pPr>
              <a:lnSpc>
                <a:spcPts val="3000"/>
              </a:lnSpc>
            </a:pPr>
            <a:r>
              <a:rPr lang="zh-CN" altLang="en-US" sz="2300" b="1" dirty="0">
                <a:latin typeface="仿宋" panose="02010609060101010101" pitchFamily="49" charset="-122"/>
                <a:ea typeface="仿宋" panose="02010609060101010101" pitchFamily="49" charset="-122"/>
              </a:rPr>
              <a:t>“制度变迁不一定要用革命的手段，非革命的手段一样可行……和平和渐进的改革成为英国历史发展的特色” </a:t>
            </a:r>
            <a:endParaRPr lang="en-US" altLang="zh-CN" sz="2300" b="1" dirty="0">
              <a:latin typeface="仿宋" panose="02010609060101010101" pitchFamily="49" charset="-122"/>
              <a:ea typeface="仿宋" panose="02010609060101010101" pitchFamily="49" charset="-122"/>
            </a:endParaRPr>
          </a:p>
          <a:p>
            <a:pPr>
              <a:lnSpc>
                <a:spcPts val="3000"/>
              </a:lnSpc>
            </a:pPr>
            <a:r>
              <a:rPr lang="en-US" altLang="zh-CN" sz="2300" b="1" dirty="0">
                <a:latin typeface="仿宋" panose="02010609060101010101" pitchFamily="49" charset="-122"/>
                <a:ea typeface="仿宋" panose="02010609060101010101" pitchFamily="49" charset="-122"/>
              </a:rPr>
              <a:t>                     </a:t>
            </a:r>
            <a:r>
              <a:rPr lang="zh-CN" altLang="en-US" sz="2300" b="1" dirty="0">
                <a:latin typeface="仿宋" panose="02010609060101010101" pitchFamily="49" charset="-122"/>
                <a:ea typeface="仿宋" panose="02010609060101010101" pitchFamily="49" charset="-122"/>
              </a:rPr>
              <a:t>----钱乘旦、许洁明：</a:t>
            </a:r>
            <a:r>
              <a:rPr lang="en-US" altLang="zh-CN" sz="2300" b="1" dirty="0">
                <a:latin typeface="仿宋" panose="02010609060101010101" pitchFamily="49" charset="-122"/>
                <a:ea typeface="仿宋" panose="02010609060101010101" pitchFamily="49" charset="-122"/>
              </a:rPr>
              <a:t>《</a:t>
            </a:r>
            <a:r>
              <a:rPr lang="zh-CN" altLang="en-US" sz="2300" b="1" dirty="0">
                <a:latin typeface="仿宋" panose="02010609060101010101" pitchFamily="49" charset="-122"/>
                <a:ea typeface="仿宋" panose="02010609060101010101" pitchFamily="49" charset="-122"/>
              </a:rPr>
              <a:t>英国通史</a:t>
            </a:r>
            <a:r>
              <a:rPr lang="en-US" altLang="zh-CN" sz="2300" b="1" dirty="0">
                <a:latin typeface="仿宋" panose="02010609060101010101" pitchFamily="49" charset="-122"/>
                <a:ea typeface="仿宋" panose="02010609060101010101" pitchFamily="49" charset="-122"/>
              </a:rPr>
              <a:t>》</a:t>
            </a:r>
            <a:endParaRPr lang="en-US" altLang="zh-CN" sz="2300" b="1" dirty="0">
              <a:latin typeface="仿宋" panose="02010609060101010101" pitchFamily="49" charset="-122"/>
              <a:ea typeface="仿宋" panose="02010609060101010101" pitchFamily="49" charset="-122"/>
            </a:endParaRPr>
          </a:p>
        </p:txBody>
      </p:sp>
      <p:pic>
        <p:nvPicPr>
          <p:cNvPr id="29" name="Picture 4" descr="wl"/>
          <p:cNvPicPr>
            <a:picLocks noChangeAspect="1"/>
          </p:cNvPicPr>
          <p:nvPr>
            <p:custDataLst>
              <p:tags r:id="rId2"/>
            </p:custDataLst>
          </p:nvPr>
        </p:nvPicPr>
        <p:blipFill>
          <a:blip r:embed="rId3"/>
          <a:stretch>
            <a:fillRect/>
          </a:stretch>
        </p:blipFill>
        <p:spPr>
          <a:xfrm>
            <a:off x="7235543" y="1084925"/>
            <a:ext cx="1800319" cy="2700300"/>
          </a:xfrm>
          <a:prstGeom prst="rect">
            <a:avLst/>
          </a:prstGeom>
          <a:noFill/>
          <a:ln w="9525">
            <a:noFill/>
          </a:ln>
        </p:spPr>
      </p:pic>
      <p:sp>
        <p:nvSpPr>
          <p:cNvPr id="30" name="Text Box 5"/>
          <p:cNvSpPr/>
          <p:nvPr>
            <p:custDataLst>
              <p:tags r:id="rId4"/>
            </p:custDataLst>
          </p:nvPr>
        </p:nvSpPr>
        <p:spPr>
          <a:xfrm>
            <a:off x="7266023" y="3043996"/>
            <a:ext cx="1907822" cy="769441"/>
          </a:xfrm>
          <a:prstGeom prst="rect">
            <a:avLst/>
          </a:prstGeom>
          <a:noFill/>
          <a:ln w="9525">
            <a:noFill/>
          </a:ln>
        </p:spPr>
        <p:txBody>
          <a:bodyPr wrap="square" anchor="t">
            <a:spAutoFit/>
          </a:bodyPr>
          <a:lstStyle/>
          <a:p>
            <a:r>
              <a:rPr lang="en-US" altLang="zh-CN" sz="2200" b="1" dirty="0">
                <a:solidFill>
                  <a:schemeClr val="bg2">
                    <a:lumMod val="50000"/>
                  </a:schemeClr>
                </a:solidFill>
              </a:rPr>
              <a:t>“</a:t>
            </a:r>
            <a:r>
              <a:rPr lang="zh-CN" altLang="en-US" sz="2200" b="1" dirty="0">
                <a:solidFill>
                  <a:schemeClr val="bg2">
                    <a:lumMod val="50000"/>
                  </a:schemeClr>
                </a:solidFill>
              </a:rPr>
              <a:t>进口”的国王威廉三世</a:t>
            </a:r>
            <a:endParaRPr lang="zh-CN" altLang="en-US" sz="2200" b="1" dirty="0">
              <a:solidFill>
                <a:schemeClr val="bg2">
                  <a:lumMod val="50000"/>
                </a:schemeClr>
              </a:solidFill>
            </a:endParaRPr>
          </a:p>
        </p:txBody>
      </p:sp>
      <p:sp>
        <p:nvSpPr>
          <p:cNvPr id="3" name="文本框 2"/>
          <p:cNvSpPr txBox="1"/>
          <p:nvPr/>
        </p:nvSpPr>
        <p:spPr>
          <a:xfrm>
            <a:off x="30135" y="5018223"/>
            <a:ext cx="4832350" cy="491490"/>
          </a:xfrm>
          <a:prstGeom prst="rect">
            <a:avLst/>
          </a:prstGeom>
          <a:noFill/>
        </p:spPr>
        <p:txBody>
          <a:bodyPr wrap="none" rtlCol="0">
            <a:spAutoFit/>
          </a:bodyPr>
          <a:lstStyle/>
          <a:p>
            <a:r>
              <a:rPr lang="zh-CN" altLang="en-US" sz="2600" b="1" dirty="0">
                <a:latin typeface="楷体" panose="02010609060101010101" pitchFamily="49" charset="-122"/>
                <a:ea typeface="楷体" panose="02010609060101010101" pitchFamily="49" charset="-122"/>
              </a:rPr>
              <a:t>问题思考：“光荣”如何体现？</a:t>
            </a:r>
            <a:endParaRPr lang="zh-CN" altLang="en-US" sz="2600" b="1" dirty="0">
              <a:latin typeface="楷体" panose="02010609060101010101" pitchFamily="49" charset="-122"/>
              <a:ea typeface="楷体" panose="02010609060101010101" pitchFamily="49" charset="-122"/>
            </a:endParaRPr>
          </a:p>
        </p:txBody>
      </p:sp>
      <p:sp>
        <p:nvSpPr>
          <p:cNvPr id="32" name="文本框 31"/>
          <p:cNvSpPr txBox="1"/>
          <p:nvPr/>
        </p:nvSpPr>
        <p:spPr>
          <a:xfrm>
            <a:off x="98715" y="5509857"/>
            <a:ext cx="9144000" cy="1271270"/>
          </a:xfrm>
          <a:prstGeom prst="rect">
            <a:avLst/>
          </a:prstGeom>
          <a:noFill/>
        </p:spPr>
        <p:txBody>
          <a:bodyPr wrap="square" rtlCol="0">
            <a:spAutoFit/>
          </a:bodyPr>
          <a:lstStyle/>
          <a:p>
            <a:pPr>
              <a:lnSpc>
                <a:spcPts val="2300"/>
              </a:lnSpc>
            </a:pPr>
            <a:r>
              <a:rPr lang="zh-CN" altLang="en-US" sz="2600" b="1" dirty="0">
                <a:solidFill>
                  <a:srgbClr val="0000FF"/>
                </a:solidFill>
                <a:latin typeface="楷体" panose="02010609060101010101" pitchFamily="49" charset="-122"/>
                <a:ea typeface="楷体" panose="02010609060101010101" pitchFamily="49" charset="-122"/>
              </a:rPr>
              <a:t>体现：非革命手段（相对温和的谈判和政变）；维护了代表进步方向的新贵族和资产阶级的利益，标志着英国资产阶级革命的完成；体现了政治民主化的趋势，议会地位提高，王权受到限制。</a:t>
            </a:r>
            <a:endParaRPr lang="zh-CN" altLang="en-US" sz="2600" b="1" dirty="0">
              <a:solidFill>
                <a:srgbClr val="0000FF"/>
              </a:solidFill>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500"/>
                                        <p:tgtEl>
                                          <p:spTgt spid="2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par>
                                <p:cTn id="11" presetID="16" presetClass="entr" presetSubtype="21"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barn(inVertical)">
                                      <p:cBhvr>
                                        <p:cTn id="13" dur="500"/>
                                        <p:tgtEl>
                                          <p:spTgt spid="29"/>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barn(inVertical)">
                                      <p:cBhvr>
                                        <p:cTn id="16" dur="500"/>
                                        <p:tgtEl>
                                          <p:spTgt spid="30"/>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wipe(down)">
                                      <p:cBhvr>
                                        <p:cTn id="2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ldLvl="0" animBg="1"/>
      <p:bldP spid="2" grpId="0" bldLvl="0" animBg="1"/>
      <p:bldP spid="30" grpId="0"/>
      <p:bldP spid="3" grpId="0"/>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9517" y="116632"/>
            <a:ext cx="9144000" cy="3784600"/>
          </a:xfrm>
          <a:prstGeom prst="rect">
            <a:avLst/>
          </a:prstGeom>
        </p:spPr>
        <p:txBody>
          <a:bodyPr wrap="square">
            <a:spAutoFit/>
          </a:bodyPr>
          <a:lstStyle/>
          <a:p>
            <a:pPr>
              <a:lnSpc>
                <a:spcPts val="3200"/>
              </a:lnSpc>
              <a:spcAft>
                <a:spcPts val="0"/>
              </a:spcAft>
            </a:pPr>
            <a:r>
              <a:rPr lang="zh-CN" altLang="zh-CN" sz="2800" b="1" dirty="0">
                <a:solidFill>
                  <a:srgbClr val="000000"/>
                </a:solidFill>
                <a:latin typeface="仿宋" panose="02010609060101010101" pitchFamily="49" charset="-122"/>
                <a:ea typeface="仿宋" panose="02010609060101010101" pitchFamily="49" charset="-122"/>
                <a:cs typeface="宋体" panose="02010600030101010101" pitchFamily="2" charset="-122"/>
              </a:rPr>
              <a:t>材料：</a:t>
            </a:r>
            <a:r>
              <a:rPr lang="en-US" altLang="zh-CN" sz="2800" b="1" dirty="0">
                <a:solidFill>
                  <a:srgbClr val="000000"/>
                </a:solidFill>
                <a:latin typeface="仿宋" panose="02010609060101010101" pitchFamily="49" charset="-122"/>
                <a:ea typeface="仿宋" panose="02010609060101010101" pitchFamily="49" charset="-122"/>
                <a:cs typeface="宋体" panose="02010600030101010101" pitchFamily="2" charset="-122"/>
              </a:rPr>
              <a:t>1688</a:t>
            </a:r>
            <a:r>
              <a:rPr lang="zh-CN" altLang="zh-CN" sz="2800" b="1" dirty="0">
                <a:solidFill>
                  <a:srgbClr val="000000"/>
                </a:solidFill>
                <a:latin typeface="仿宋" panose="02010609060101010101" pitchFamily="49" charset="-122"/>
                <a:ea typeface="仿宋" panose="02010609060101010101" pitchFamily="49" charset="-122"/>
                <a:cs typeface="宋体" panose="02010600030101010101" pitchFamily="2" charset="-122"/>
              </a:rPr>
              <a:t>年英国“光荣革命”的性质和意义是中外史学界中一个长期存有争议的问题。有人认为它根本改变了英国的政治制度，是一次划时代的革命；也有人认为它是一次微不足道的宫廷政变，就是说它只是更换了一个国王；还有人认为它是荷兰执政者威廉为篡夺英国王位而策划的一次政治阴谋。</a:t>
            </a:r>
            <a:endParaRPr lang="en-US" altLang="zh-CN" sz="2800" b="1" dirty="0">
              <a:latin typeface="仿宋" panose="02010609060101010101" pitchFamily="49" charset="-122"/>
              <a:ea typeface="仿宋" panose="02010609060101010101" pitchFamily="49" charset="-122"/>
              <a:cs typeface="宋体" panose="02010600030101010101" pitchFamily="2" charset="-122"/>
            </a:endParaRPr>
          </a:p>
          <a:p>
            <a:pPr>
              <a:lnSpc>
                <a:spcPts val="3200"/>
              </a:lnSpc>
              <a:spcAft>
                <a:spcPts val="0"/>
              </a:spcAft>
            </a:pPr>
            <a:r>
              <a:rPr lang="en-US" altLang="zh-CN" sz="2800" b="1" dirty="0">
                <a:solidFill>
                  <a:srgbClr val="000000"/>
                </a:solidFill>
                <a:latin typeface="仿宋" panose="02010609060101010101" pitchFamily="49" charset="-122"/>
                <a:ea typeface="仿宋" panose="02010609060101010101" pitchFamily="49" charset="-122"/>
                <a:cs typeface="宋体" panose="02010600030101010101" pitchFamily="2" charset="-122"/>
              </a:rPr>
              <a:t>      </a:t>
            </a:r>
            <a:r>
              <a:rPr lang="zh-CN" altLang="zh-CN" sz="2800" b="1" dirty="0">
                <a:solidFill>
                  <a:srgbClr val="000000"/>
                </a:solidFill>
                <a:latin typeface="仿宋" panose="02010609060101010101" pitchFamily="49" charset="-122"/>
                <a:ea typeface="仿宋" panose="02010609060101010101" pitchFamily="49" charset="-122"/>
                <a:cs typeface="宋体" panose="02010600030101010101" pitchFamily="2" charset="-122"/>
              </a:rPr>
              <a:t>——摘自程汉大《革命与英国中央权力结构的变》</a:t>
            </a:r>
            <a:endParaRPr lang="zh-CN" altLang="zh-CN" sz="2800" b="1" dirty="0">
              <a:latin typeface="仿宋" panose="02010609060101010101" pitchFamily="49" charset="-122"/>
              <a:ea typeface="仿宋" panose="02010609060101010101" pitchFamily="49" charset="-122"/>
              <a:cs typeface="宋体" panose="02010600030101010101" pitchFamily="2" charset="-122"/>
            </a:endParaRPr>
          </a:p>
          <a:p>
            <a:pPr>
              <a:lnSpc>
                <a:spcPts val="3200"/>
              </a:lnSpc>
              <a:spcAft>
                <a:spcPts val="0"/>
              </a:spcAft>
            </a:pPr>
            <a:r>
              <a:rPr lang="zh-CN" altLang="zh-CN" sz="2600" b="1" dirty="0">
                <a:solidFill>
                  <a:srgbClr val="000000"/>
                </a:solidFill>
                <a:latin typeface="楷体" panose="02010609060101010101" pitchFamily="49" charset="-122"/>
                <a:ea typeface="楷体" panose="02010609060101010101" pitchFamily="49" charset="-122"/>
                <a:cs typeface="宋体" panose="02010600030101010101" pitchFamily="2" charset="-122"/>
              </a:rPr>
              <a:t>你同意材料中的哪种观点，运用所学知识给予说明。（要史论结合，言之有理）</a:t>
            </a:r>
            <a:endParaRPr lang="zh-CN" altLang="zh-CN" sz="2600" b="1" dirty="0">
              <a:latin typeface="楷体" panose="02010609060101010101" pitchFamily="49" charset="-122"/>
              <a:ea typeface="楷体" panose="02010609060101010101" pitchFamily="49" charset="-122"/>
              <a:cs typeface="宋体" panose="02010600030101010101" pitchFamily="2" charset="-122"/>
            </a:endParaRPr>
          </a:p>
        </p:txBody>
      </p:sp>
      <p:sp>
        <p:nvSpPr>
          <p:cNvPr id="8" name="矩形 7"/>
          <p:cNvSpPr/>
          <p:nvPr/>
        </p:nvSpPr>
        <p:spPr>
          <a:xfrm>
            <a:off x="9517" y="3856345"/>
            <a:ext cx="9144000" cy="2245360"/>
          </a:xfrm>
          <a:prstGeom prst="rect">
            <a:avLst/>
          </a:prstGeom>
        </p:spPr>
        <p:txBody>
          <a:bodyPr wrap="square">
            <a:spAutoFit/>
          </a:bodyPr>
          <a:lstStyle/>
          <a:p>
            <a:r>
              <a:rPr lang="zh-CN" altLang="en-US" sz="2800" b="1" dirty="0">
                <a:solidFill>
                  <a:srgbClr val="FF0000"/>
                </a:solidFill>
                <a:latin typeface="华文楷体" panose="02010600040101010101" pitchFamily="2" charset="-122"/>
                <a:ea typeface="华文楷体" panose="02010600040101010101" pitchFamily="2" charset="-122"/>
              </a:rPr>
              <a:t>观点一：同意“光荣革命是一次划时代的革命”</a:t>
            </a:r>
            <a:br>
              <a:rPr lang="zh-CN" altLang="en-US" sz="2800" b="1" dirty="0">
                <a:solidFill>
                  <a:srgbClr val="FF0000"/>
                </a:solidFill>
                <a:latin typeface="华文楷体" panose="02010600040101010101" pitchFamily="2" charset="-122"/>
                <a:ea typeface="华文楷体" panose="02010600040101010101" pitchFamily="2" charset="-122"/>
              </a:rPr>
            </a:br>
            <a:r>
              <a:rPr lang="zh-CN" altLang="en-US" sz="2800" b="1" dirty="0">
                <a:solidFill>
                  <a:srgbClr val="0000FF"/>
                </a:solidFill>
                <a:latin typeface="华文楷体" panose="02010600040101010101" pitchFamily="2" charset="-122"/>
                <a:ea typeface="华文楷体" panose="02010600040101010101" pitchFamily="2" charset="-122"/>
              </a:rPr>
              <a:t>理由：革命后通过</a:t>
            </a:r>
            <a:r>
              <a:rPr lang="en-US" altLang="zh-CN" sz="2800" b="1" dirty="0">
                <a:solidFill>
                  <a:srgbClr val="0000FF"/>
                </a:solidFill>
                <a:latin typeface="华文楷体" panose="02010600040101010101" pitchFamily="2" charset="-122"/>
                <a:ea typeface="华文楷体" panose="02010600040101010101" pitchFamily="2" charset="-122"/>
              </a:rPr>
              <a:t>《</a:t>
            </a:r>
            <a:r>
              <a:rPr lang="zh-CN" altLang="en-US" sz="2800" b="1" dirty="0">
                <a:solidFill>
                  <a:srgbClr val="0000FF"/>
                </a:solidFill>
                <a:latin typeface="华文楷体" panose="02010600040101010101" pitchFamily="2" charset="-122"/>
                <a:ea typeface="华文楷体" panose="02010600040101010101" pitchFamily="2" charset="-122"/>
              </a:rPr>
              <a:t>权利法案</a:t>
            </a:r>
            <a:r>
              <a:rPr lang="en-US" altLang="zh-CN" sz="2800" b="1" dirty="0">
                <a:solidFill>
                  <a:srgbClr val="0000FF"/>
                </a:solidFill>
                <a:latin typeface="华文楷体" panose="02010600040101010101" pitchFamily="2" charset="-122"/>
                <a:ea typeface="华文楷体" panose="02010600040101010101" pitchFamily="2" charset="-122"/>
              </a:rPr>
              <a:t>》</a:t>
            </a:r>
            <a:r>
              <a:rPr lang="zh-CN" altLang="en-US" sz="2800" b="1" dirty="0">
                <a:solidFill>
                  <a:srgbClr val="0000FF"/>
                </a:solidFill>
                <a:latin typeface="华文楷体" panose="02010600040101010101" pitchFamily="2" charset="-122"/>
                <a:ea typeface="华文楷体" panose="02010600040101010101" pitchFamily="2" charset="-122"/>
              </a:rPr>
              <a:t>，以法律的形式限制了王权，确立了“议会至上”的原则，从而奠定了英国君主立宪制的基础，从根本上改变了英国的政治制度，开创了资产阶级君主宪政的新体制。</a:t>
            </a:r>
            <a:endParaRPr lang="zh-CN" altLang="en-US" sz="2800" b="1" dirty="0">
              <a:solidFill>
                <a:srgbClr val="0000FF"/>
              </a:solidFill>
              <a:latin typeface="华文楷体" panose="02010600040101010101" pitchFamily="2" charset="-122"/>
              <a:ea typeface="华文楷体" panose="020106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3995" y="908720"/>
            <a:ext cx="9144000" cy="3322955"/>
          </a:xfrm>
          <a:prstGeom prst="rect">
            <a:avLst/>
          </a:prstGeom>
        </p:spPr>
        <p:txBody>
          <a:bodyPr wrap="square">
            <a:spAutoFit/>
          </a:bodyPr>
          <a:lstStyle/>
          <a:p>
            <a:pPr>
              <a:lnSpc>
                <a:spcPts val="3600"/>
              </a:lnSpc>
            </a:pPr>
            <a:r>
              <a:rPr lang="zh-CN" altLang="en-US" sz="2800" b="1" dirty="0">
                <a:solidFill>
                  <a:srgbClr val="FF0000"/>
                </a:solidFill>
                <a:latin typeface="隶书" panose="02010509060101010101" pitchFamily="49" charset="-122"/>
                <a:ea typeface="隶书" panose="02010509060101010101" pitchFamily="49" charset="-122"/>
              </a:rPr>
              <a:t>观点二：同意光荣革命是“一次政治阴谋”</a:t>
            </a:r>
            <a:br>
              <a:rPr lang="zh-CN" altLang="en-US" sz="2800" b="1" dirty="0">
                <a:solidFill>
                  <a:srgbClr val="FF0000"/>
                </a:solidFill>
                <a:latin typeface="隶书" panose="02010509060101010101" pitchFamily="49" charset="-122"/>
                <a:ea typeface="隶书" panose="02010509060101010101" pitchFamily="49" charset="-122"/>
              </a:rPr>
            </a:br>
            <a:r>
              <a:rPr lang="zh-CN" altLang="en-US" sz="2800" b="1" dirty="0">
                <a:solidFill>
                  <a:srgbClr val="0000FF"/>
                </a:solidFill>
                <a:latin typeface="华文楷体" panose="02010600040101010101" pitchFamily="2" charset="-122"/>
                <a:ea typeface="华文楷体" panose="02010600040101010101" pitchFamily="2" charset="-122"/>
              </a:rPr>
              <a:t>理由：革命只是英国社会上层与英王矛盾激化的结果，尽管通过</a:t>
            </a:r>
            <a:r>
              <a:rPr lang="en-US" altLang="zh-CN" sz="2800" b="1" dirty="0">
                <a:solidFill>
                  <a:srgbClr val="0000FF"/>
                </a:solidFill>
                <a:latin typeface="华文楷体" panose="02010600040101010101" pitchFamily="2" charset="-122"/>
                <a:ea typeface="华文楷体" panose="02010600040101010101" pitchFamily="2" charset="-122"/>
              </a:rPr>
              <a:t>《</a:t>
            </a:r>
            <a:r>
              <a:rPr lang="zh-CN" altLang="en-US" sz="2800" b="1" dirty="0">
                <a:solidFill>
                  <a:srgbClr val="0000FF"/>
                </a:solidFill>
                <a:latin typeface="华文楷体" panose="02010600040101010101" pitchFamily="2" charset="-122"/>
                <a:ea typeface="华文楷体" panose="02010600040101010101" pitchFamily="2" charset="-122"/>
              </a:rPr>
              <a:t>权利法案</a:t>
            </a:r>
            <a:r>
              <a:rPr lang="en-US" altLang="zh-CN" sz="2800" b="1" dirty="0">
                <a:solidFill>
                  <a:srgbClr val="0000FF"/>
                </a:solidFill>
                <a:latin typeface="华文楷体" panose="02010600040101010101" pitchFamily="2" charset="-122"/>
                <a:ea typeface="华文楷体" panose="02010600040101010101" pitchFamily="2" charset="-122"/>
              </a:rPr>
              <a:t>》</a:t>
            </a:r>
            <a:r>
              <a:rPr lang="zh-CN" altLang="en-US" sz="2800" b="1" dirty="0">
                <a:solidFill>
                  <a:srgbClr val="0000FF"/>
                </a:solidFill>
                <a:latin typeface="华文楷体" panose="02010600040101010101" pitchFamily="2" charset="-122"/>
                <a:ea typeface="华文楷体" panose="02010600040101010101" pitchFamily="2" charset="-122"/>
              </a:rPr>
              <a:t>限制了王权，但也只是对英国历史传统的维持。</a:t>
            </a:r>
            <a:endParaRPr lang="en-US" altLang="zh-CN" sz="2800" b="1" dirty="0">
              <a:solidFill>
                <a:srgbClr val="0000FF"/>
              </a:solidFill>
              <a:latin typeface="华文楷体" panose="02010600040101010101" pitchFamily="2" charset="-122"/>
              <a:ea typeface="华文楷体" panose="02010600040101010101" pitchFamily="2" charset="-122"/>
            </a:endParaRPr>
          </a:p>
          <a:p>
            <a:pPr>
              <a:lnSpc>
                <a:spcPts val="3600"/>
              </a:lnSpc>
            </a:pPr>
            <a:r>
              <a:rPr lang="zh-CN" altLang="en-US" sz="2800" b="1" dirty="0">
                <a:solidFill>
                  <a:srgbClr val="0000FF"/>
                </a:solidFill>
                <a:latin typeface="华文楷体" panose="02010600040101010101" pitchFamily="2" charset="-122"/>
                <a:ea typeface="华文楷体" panose="02010600040101010101" pitchFamily="2" charset="-122"/>
              </a:rPr>
              <a:t>英国形成君主立宪政体，只是后来随着社会经济、政治力量发生变化后，对政治体制不断改革而形成的，并非是光荣革命的结果。</a:t>
            </a:r>
            <a:endParaRPr lang="zh-CN" altLang="en-US" sz="2800" dirty="0">
              <a:latin typeface="华文楷体" panose="02010600040101010101" pitchFamily="2" charset="-122"/>
              <a:ea typeface="华文楷体" panose="0201060004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7"/>
          <p:cNvSpPr txBox="1">
            <a:spLocks noChangeArrowheads="1"/>
          </p:cNvSpPr>
          <p:nvPr/>
        </p:nvSpPr>
        <p:spPr bwMode="auto">
          <a:xfrm>
            <a:off x="818059" y="294680"/>
            <a:ext cx="7508534" cy="829945"/>
          </a:xfrm>
          <a:prstGeom prst="rect">
            <a:avLst/>
          </a:prstGeom>
          <a:solidFill>
            <a:srgbClr val="92D050"/>
          </a:solid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50000"/>
              </a:spcBef>
              <a:buFont typeface="Arial" panose="020B0604020202020204" pitchFamily="34" charset="0"/>
              <a:buNone/>
            </a:pPr>
            <a:r>
              <a:rPr lang="zh-CN" altLang="en-US" sz="4800" b="1" dirty="0">
                <a:latin typeface="华文琥珀" panose="02010800040101010101" pitchFamily="2" charset="-122"/>
                <a:ea typeface="华文琥珀" panose="02010800040101010101" pitchFamily="2" charset="-122"/>
              </a:rPr>
              <a:t>探究二：</a:t>
            </a:r>
            <a:r>
              <a:rPr lang="en-US" altLang="zh-CN" sz="4800" b="1" dirty="0">
                <a:latin typeface="华文琥珀" panose="02010800040101010101" pitchFamily="2" charset="-122"/>
                <a:ea typeface="华文琥珀" panose="02010800040101010101" pitchFamily="2" charset="-122"/>
              </a:rPr>
              <a:t>《</a:t>
            </a:r>
            <a:r>
              <a:rPr lang="zh-CN" altLang="en-US" sz="4800" b="1" dirty="0">
                <a:latin typeface="华文琥珀" panose="02010800040101010101" pitchFamily="2" charset="-122"/>
                <a:ea typeface="华文琥珀" panose="02010800040101010101" pitchFamily="2" charset="-122"/>
              </a:rPr>
              <a:t>权利法案</a:t>
            </a:r>
            <a:r>
              <a:rPr lang="en-US" altLang="zh-CN" sz="4800" b="1" dirty="0">
                <a:latin typeface="华文琥珀" panose="02010800040101010101" pitchFamily="2" charset="-122"/>
                <a:ea typeface="华文琥珀" panose="02010800040101010101" pitchFamily="2" charset="-122"/>
              </a:rPr>
              <a:t>》</a:t>
            </a:r>
            <a:endParaRPr lang="zh-CN" altLang="en-US" sz="4800" b="1" dirty="0">
              <a:latin typeface="华文琥珀" panose="02010800040101010101" pitchFamily="2" charset="-122"/>
              <a:ea typeface="华文琥珀" panose="02010800040101010101" pitchFamily="2" charset="-122"/>
            </a:endParaRPr>
          </a:p>
        </p:txBody>
      </p:sp>
      <p:grpSp>
        <p:nvGrpSpPr>
          <p:cNvPr id="7" name="组合 6"/>
          <p:cNvGrpSpPr/>
          <p:nvPr/>
        </p:nvGrpSpPr>
        <p:grpSpPr>
          <a:xfrm>
            <a:off x="997952" y="1445701"/>
            <a:ext cx="6886415" cy="2909409"/>
            <a:chOff x="1521235" y="3154154"/>
            <a:chExt cx="5830888" cy="3333926"/>
          </a:xfrm>
        </p:grpSpPr>
        <p:sp>
          <p:nvSpPr>
            <p:cNvPr id="8" name="矩形 7"/>
            <p:cNvSpPr/>
            <p:nvPr/>
          </p:nvSpPr>
          <p:spPr>
            <a:xfrm>
              <a:off x="3753261" y="3154154"/>
              <a:ext cx="1295400" cy="811175"/>
            </a:xfrm>
            <a:prstGeom prst="rect">
              <a:avLst/>
            </a:prstGeom>
            <a:noFill/>
            <a:ln w="28575">
              <a:solidFill>
                <a:srgbClr val="9900CC"/>
              </a:solid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5pPr>
            </a:lstStyle>
            <a:p>
              <a:pPr lvl="0" algn="ctr" eaLnBrk="1" hangingPunct="1">
                <a:spcBef>
                  <a:spcPct val="50000"/>
                </a:spcBef>
              </a:pPr>
              <a:r>
                <a:rPr lang="zh-CN" altLang="en-US" sz="4000" b="1" dirty="0"/>
                <a:t>英国</a:t>
              </a:r>
              <a:endParaRPr lang="zh-CN" altLang="en-US" sz="4000" b="1" dirty="0"/>
            </a:p>
          </p:txBody>
        </p:sp>
        <p:grpSp>
          <p:nvGrpSpPr>
            <p:cNvPr id="9" name="组合 8"/>
            <p:cNvGrpSpPr/>
            <p:nvPr/>
          </p:nvGrpSpPr>
          <p:grpSpPr>
            <a:xfrm>
              <a:off x="2313398" y="3874879"/>
              <a:ext cx="4319588" cy="719138"/>
              <a:chOff x="1338" y="1480"/>
              <a:chExt cx="2721" cy="453"/>
            </a:xfrm>
          </p:grpSpPr>
          <p:cxnSp>
            <p:nvCxnSpPr>
              <p:cNvPr id="16" name="直接连接符 15"/>
              <p:cNvCxnSpPr/>
              <p:nvPr/>
            </p:nvCxnSpPr>
            <p:spPr>
              <a:xfrm flipH="1">
                <a:off x="4059" y="1661"/>
                <a:ext cx="0" cy="272"/>
              </a:xfrm>
              <a:prstGeom prst="line">
                <a:avLst/>
              </a:prstGeom>
              <a:noFill/>
              <a:ln w="28575">
                <a:solidFill>
                  <a:srgbClr val="9900CC"/>
                </a:solidFill>
                <a:miter lim="800000"/>
              </a:ln>
            </p:spPr>
          </p:cxnSp>
          <p:grpSp>
            <p:nvGrpSpPr>
              <p:cNvPr id="17" name="组合 16"/>
              <p:cNvGrpSpPr/>
              <p:nvPr/>
            </p:nvGrpSpPr>
            <p:grpSpPr>
              <a:xfrm>
                <a:off x="1338" y="1480"/>
                <a:ext cx="2721" cy="453"/>
                <a:chOff x="1338" y="1480"/>
                <a:chExt cx="2721" cy="453"/>
              </a:xfrm>
            </p:grpSpPr>
            <p:cxnSp>
              <p:nvCxnSpPr>
                <p:cNvPr id="18" name="直接连接符 17"/>
                <p:cNvCxnSpPr/>
                <p:nvPr/>
              </p:nvCxnSpPr>
              <p:spPr>
                <a:xfrm flipH="1">
                  <a:off x="2608" y="1480"/>
                  <a:ext cx="0" cy="181"/>
                </a:xfrm>
                <a:prstGeom prst="line">
                  <a:avLst/>
                </a:prstGeom>
                <a:noFill/>
                <a:ln w="28575">
                  <a:solidFill>
                    <a:srgbClr val="9900CC"/>
                  </a:solidFill>
                  <a:miter lim="800000"/>
                </a:ln>
              </p:spPr>
            </p:cxnSp>
            <p:cxnSp>
              <p:nvCxnSpPr>
                <p:cNvPr id="19" name="直接连接符 18"/>
                <p:cNvCxnSpPr/>
                <p:nvPr/>
              </p:nvCxnSpPr>
              <p:spPr>
                <a:xfrm>
                  <a:off x="1338" y="1661"/>
                  <a:ext cx="2721" cy="0"/>
                </a:xfrm>
                <a:prstGeom prst="line">
                  <a:avLst/>
                </a:prstGeom>
                <a:noFill/>
                <a:ln w="28575">
                  <a:solidFill>
                    <a:srgbClr val="9900CC"/>
                  </a:solidFill>
                  <a:miter lim="800000"/>
                </a:ln>
              </p:spPr>
            </p:cxnSp>
            <p:cxnSp>
              <p:nvCxnSpPr>
                <p:cNvPr id="20" name="直接连接符 19"/>
                <p:cNvCxnSpPr/>
                <p:nvPr/>
              </p:nvCxnSpPr>
              <p:spPr>
                <a:xfrm flipH="1">
                  <a:off x="1338" y="1661"/>
                  <a:ext cx="0" cy="272"/>
                </a:xfrm>
                <a:prstGeom prst="line">
                  <a:avLst/>
                </a:prstGeom>
                <a:noFill/>
                <a:ln w="28575">
                  <a:solidFill>
                    <a:srgbClr val="9900CC"/>
                  </a:solidFill>
                  <a:miter lim="800000"/>
                </a:ln>
              </p:spPr>
            </p:cxnSp>
            <p:cxnSp>
              <p:nvCxnSpPr>
                <p:cNvPr id="21" name="直接连接符 20"/>
                <p:cNvCxnSpPr/>
                <p:nvPr/>
              </p:nvCxnSpPr>
              <p:spPr>
                <a:xfrm flipH="1">
                  <a:off x="2608" y="1661"/>
                  <a:ext cx="0" cy="272"/>
                </a:xfrm>
                <a:prstGeom prst="line">
                  <a:avLst/>
                </a:prstGeom>
                <a:noFill/>
                <a:ln w="28575">
                  <a:solidFill>
                    <a:srgbClr val="9900CC"/>
                  </a:solidFill>
                  <a:miter lim="800000"/>
                </a:ln>
              </p:spPr>
            </p:cxnSp>
          </p:grpSp>
        </p:grpSp>
        <p:sp>
          <p:nvSpPr>
            <p:cNvPr id="10" name="矩形 9"/>
            <p:cNvSpPr/>
            <p:nvPr/>
          </p:nvSpPr>
          <p:spPr>
            <a:xfrm>
              <a:off x="1521235" y="4667040"/>
              <a:ext cx="1511300" cy="670101"/>
            </a:xfrm>
            <a:prstGeom prst="rect">
              <a:avLst/>
            </a:prstGeom>
            <a:noFill/>
            <a:ln w="28575">
              <a:solidFill>
                <a:srgbClr val="9900CC"/>
              </a:solid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5pPr>
            </a:lstStyle>
            <a:p>
              <a:pPr lvl="0" algn="ctr" eaLnBrk="1" hangingPunct="1">
                <a:spcBef>
                  <a:spcPct val="50000"/>
                </a:spcBef>
              </a:pPr>
              <a:r>
                <a:rPr lang="zh-CN" altLang="en-US" sz="3200" b="1" dirty="0"/>
                <a:t>立法权</a:t>
              </a:r>
              <a:endParaRPr lang="zh-CN" altLang="en-US" sz="3200" b="1" dirty="0"/>
            </a:p>
          </p:txBody>
        </p:sp>
        <p:sp>
          <p:nvSpPr>
            <p:cNvPr id="11" name="矩形 10"/>
            <p:cNvSpPr/>
            <p:nvPr/>
          </p:nvSpPr>
          <p:spPr>
            <a:xfrm>
              <a:off x="1763489" y="5746541"/>
              <a:ext cx="1152525" cy="670101"/>
            </a:xfrm>
            <a:prstGeom prst="rect">
              <a:avLst/>
            </a:prstGeom>
            <a:noFill/>
            <a:ln w="28575">
              <a:solidFill>
                <a:srgbClr val="9900CC"/>
              </a:solid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5pPr>
            </a:lstStyle>
            <a:p>
              <a:pPr lvl="0" algn="ctr" eaLnBrk="1" hangingPunct="1">
                <a:spcBef>
                  <a:spcPct val="50000"/>
                </a:spcBef>
              </a:pPr>
              <a:r>
                <a:rPr lang="zh-CN" altLang="en-US" sz="3200" b="1" dirty="0"/>
                <a:t>议会</a:t>
              </a:r>
              <a:endParaRPr lang="zh-CN" altLang="en-US" sz="3200" b="1" dirty="0"/>
            </a:p>
          </p:txBody>
        </p:sp>
        <p:sp>
          <p:nvSpPr>
            <p:cNvPr id="12" name="矩形 11"/>
            <p:cNvSpPr/>
            <p:nvPr/>
          </p:nvSpPr>
          <p:spPr>
            <a:xfrm>
              <a:off x="3753261" y="5775117"/>
              <a:ext cx="1152525" cy="670100"/>
            </a:xfrm>
            <a:prstGeom prst="rect">
              <a:avLst/>
            </a:prstGeom>
            <a:noFill/>
            <a:ln w="28575">
              <a:solidFill>
                <a:srgbClr val="9900CC"/>
              </a:solid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5pPr>
            </a:lstStyle>
            <a:p>
              <a:pPr lvl="0" algn="ctr" eaLnBrk="1" hangingPunct="1">
                <a:spcBef>
                  <a:spcPct val="50000"/>
                </a:spcBef>
              </a:pPr>
              <a:r>
                <a:rPr lang="zh-CN" altLang="en-US" sz="3200" b="1" dirty="0"/>
                <a:t>国王</a:t>
              </a:r>
              <a:endParaRPr lang="zh-CN" altLang="en-US" sz="3200" b="1" dirty="0"/>
            </a:p>
          </p:txBody>
        </p:sp>
        <p:sp>
          <p:nvSpPr>
            <p:cNvPr id="13" name="矩形 12"/>
            <p:cNvSpPr/>
            <p:nvPr/>
          </p:nvSpPr>
          <p:spPr>
            <a:xfrm>
              <a:off x="6083077" y="5817979"/>
              <a:ext cx="1152525" cy="670101"/>
            </a:xfrm>
            <a:prstGeom prst="rect">
              <a:avLst/>
            </a:prstGeom>
            <a:noFill/>
            <a:ln w="28575">
              <a:solidFill>
                <a:srgbClr val="9900CC"/>
              </a:solid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5pPr>
            </a:lstStyle>
            <a:p>
              <a:pPr lvl="0" algn="ctr" eaLnBrk="1" hangingPunct="1">
                <a:spcBef>
                  <a:spcPct val="50000"/>
                </a:spcBef>
              </a:pPr>
              <a:r>
                <a:rPr lang="zh-CN" altLang="en-US" sz="3200" b="1" dirty="0"/>
                <a:t>独立</a:t>
              </a:r>
              <a:endParaRPr lang="zh-CN" altLang="en-US" sz="3200" b="1" dirty="0"/>
            </a:p>
          </p:txBody>
        </p:sp>
        <p:sp>
          <p:nvSpPr>
            <p:cNvPr id="14" name="矩形 13"/>
            <p:cNvSpPr/>
            <p:nvPr/>
          </p:nvSpPr>
          <p:spPr>
            <a:xfrm>
              <a:off x="5912261" y="4649579"/>
              <a:ext cx="1439862" cy="670101"/>
            </a:xfrm>
            <a:prstGeom prst="rect">
              <a:avLst/>
            </a:prstGeom>
            <a:noFill/>
            <a:ln w="28575">
              <a:solidFill>
                <a:srgbClr val="9900CC"/>
              </a:solid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5pPr>
            </a:lstStyle>
            <a:p>
              <a:pPr lvl="0" algn="ctr" eaLnBrk="1" hangingPunct="1">
                <a:spcBef>
                  <a:spcPct val="50000"/>
                </a:spcBef>
              </a:pPr>
              <a:r>
                <a:rPr lang="zh-CN" altLang="en-US" sz="3200" b="1" dirty="0"/>
                <a:t>司法权</a:t>
              </a:r>
              <a:endParaRPr lang="zh-CN" altLang="en-US" sz="3200" b="1" dirty="0"/>
            </a:p>
          </p:txBody>
        </p:sp>
        <p:sp>
          <p:nvSpPr>
            <p:cNvPr id="15" name="矩形 14"/>
            <p:cNvSpPr/>
            <p:nvPr/>
          </p:nvSpPr>
          <p:spPr>
            <a:xfrm>
              <a:off x="3610385" y="4649579"/>
              <a:ext cx="1439862" cy="670101"/>
            </a:xfrm>
            <a:prstGeom prst="rect">
              <a:avLst/>
            </a:prstGeom>
            <a:noFill/>
            <a:ln w="28575">
              <a:solidFill>
                <a:srgbClr val="9900CC"/>
              </a:solid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0"/>
                </a:spcBef>
                <a:spcAft>
                  <a:spcPct val="0"/>
                </a:spcAft>
                <a:buClrTx/>
                <a:buSzTx/>
                <a:buFontTx/>
                <a:buNone/>
                <a:defRPr kumimoji="0" lang="zh-CN" altLang="en-US" sz="1800" b="0" i="0" u="none" baseline="0">
                  <a:solidFill>
                    <a:schemeClr val="tx1"/>
                  </a:solidFill>
                  <a:latin typeface="Arial" panose="020B0604020202020204" pitchFamily="34" charset="0"/>
                  <a:ea typeface="宋体" panose="02010600030101010101" pitchFamily="2" charset="-122"/>
                </a:defRPr>
              </a:lvl5pPr>
            </a:lstStyle>
            <a:p>
              <a:pPr lvl="0" algn="ctr" eaLnBrk="1" hangingPunct="1">
                <a:spcBef>
                  <a:spcPct val="50000"/>
                </a:spcBef>
              </a:pPr>
              <a:r>
                <a:rPr lang="zh-CN" altLang="en-US" sz="3200" b="1" dirty="0">
                  <a:solidFill>
                    <a:srgbClr val="FF0000"/>
                  </a:solidFill>
                </a:rPr>
                <a:t>行政权</a:t>
              </a:r>
              <a:endParaRPr lang="zh-CN" altLang="en-US" sz="3200" b="1" dirty="0">
                <a:solidFill>
                  <a:srgbClr val="FF0000"/>
                </a:solidFill>
              </a:endParaRPr>
            </a:p>
          </p:txBody>
        </p:sp>
      </p:grpSp>
      <p:sp>
        <p:nvSpPr>
          <p:cNvPr id="22" name="Rectangle 3"/>
          <p:cNvSpPr/>
          <p:nvPr>
            <p:custDataLst>
              <p:tags r:id="rId1"/>
            </p:custDataLst>
          </p:nvPr>
        </p:nvSpPr>
        <p:spPr>
          <a:xfrm>
            <a:off x="122190" y="4519610"/>
            <a:ext cx="1727200" cy="720725"/>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lstStyle/>
          <a:p>
            <a:pPr algn="ctr"/>
            <a:r>
              <a:rPr lang="zh-CN" altLang="en-US" sz="3200" b="1" dirty="0">
                <a:latin typeface="Arial" panose="020B0604020202020204" pitchFamily="34" charset="0"/>
              </a:rPr>
              <a:t>英国国王</a:t>
            </a:r>
            <a:endParaRPr lang="zh-CN" altLang="en-US" sz="3200" b="1" dirty="0">
              <a:latin typeface="Arial" panose="020B0604020202020204" pitchFamily="34" charset="0"/>
            </a:endParaRPr>
          </a:p>
        </p:txBody>
      </p:sp>
      <p:sp>
        <p:nvSpPr>
          <p:cNvPr id="23" name="Text Box 4"/>
          <p:cNvSpPr txBox="1"/>
          <p:nvPr>
            <p:custDataLst>
              <p:tags r:id="rId2"/>
            </p:custDataLst>
          </p:nvPr>
        </p:nvSpPr>
        <p:spPr>
          <a:xfrm>
            <a:off x="1901065" y="4428603"/>
            <a:ext cx="5500556" cy="523220"/>
          </a:xfrm>
          <a:prstGeom prst="rect">
            <a:avLst/>
          </a:prstGeom>
          <a:noFill/>
          <a:ln w="12700">
            <a:solidFill>
              <a:srgbClr val="9900CC"/>
            </a:solidFill>
          </a:ln>
        </p:spPr>
        <p:txBody>
          <a:bodyPr wrap="square">
            <a:spAutoFit/>
          </a:bodyPr>
          <a:lstStyle/>
          <a:p>
            <a:r>
              <a:rPr lang="zh-CN" altLang="en-US" sz="2800" b="1" dirty="0">
                <a:solidFill>
                  <a:srgbClr val="FF0000"/>
                </a:solidFill>
                <a:latin typeface="仿宋" panose="02010609060101010101" pitchFamily="49" charset="-122"/>
                <a:ea typeface="仿宋" panose="02010609060101010101" pitchFamily="49" charset="-122"/>
              </a:rPr>
              <a:t>前：</a:t>
            </a:r>
            <a:r>
              <a:rPr lang="zh-CN" altLang="en-US" sz="2800" b="1" dirty="0">
                <a:latin typeface="仿宋" panose="02010609060101010101" pitchFamily="49" charset="-122"/>
                <a:ea typeface="仿宋" panose="02010609060101010101" pitchFamily="49" charset="-122"/>
              </a:rPr>
              <a:t>“君权神授”，王权专制</a:t>
            </a:r>
            <a:endParaRPr lang="zh-CN" altLang="en-US" sz="2800" b="1" dirty="0">
              <a:latin typeface="仿宋" panose="02010609060101010101" pitchFamily="49" charset="-122"/>
              <a:ea typeface="仿宋" panose="02010609060101010101" pitchFamily="49" charset="-122"/>
            </a:endParaRPr>
          </a:p>
        </p:txBody>
      </p:sp>
      <p:sp>
        <p:nvSpPr>
          <p:cNvPr id="24" name="Text Box 5"/>
          <p:cNvSpPr txBox="1"/>
          <p:nvPr>
            <p:custDataLst>
              <p:tags r:id="rId3"/>
            </p:custDataLst>
          </p:nvPr>
        </p:nvSpPr>
        <p:spPr>
          <a:xfrm>
            <a:off x="1901065" y="4964102"/>
            <a:ext cx="5500556" cy="492443"/>
          </a:xfrm>
          <a:prstGeom prst="rect">
            <a:avLst/>
          </a:prstGeom>
          <a:noFill/>
          <a:ln w="12700">
            <a:solidFill>
              <a:srgbClr val="9900CC"/>
            </a:solidFill>
          </a:ln>
        </p:spPr>
        <p:txBody>
          <a:bodyPr wrap="square">
            <a:spAutoFit/>
          </a:bodyPr>
          <a:lstStyle/>
          <a:p>
            <a:r>
              <a:rPr lang="zh-CN" altLang="en-US" sz="2600" b="1" dirty="0">
                <a:solidFill>
                  <a:srgbClr val="FF0000"/>
                </a:solidFill>
                <a:latin typeface="仿宋" panose="02010609060101010101" pitchFamily="49" charset="-122"/>
                <a:ea typeface="仿宋" panose="02010609060101010101" pitchFamily="49" charset="-122"/>
              </a:rPr>
              <a:t>后：</a:t>
            </a:r>
            <a:r>
              <a:rPr lang="zh-CN" altLang="en-US" sz="2600" b="1" dirty="0">
                <a:latin typeface="仿宋" panose="02010609060101010101" pitchFamily="49" charset="-122"/>
                <a:ea typeface="仿宋" panose="02010609060101010101" pitchFamily="49" charset="-122"/>
              </a:rPr>
              <a:t>法律从各方面限制王权</a:t>
            </a:r>
            <a:endParaRPr lang="zh-CN" altLang="en-US" sz="2600" b="1" dirty="0">
              <a:latin typeface="仿宋" panose="02010609060101010101" pitchFamily="49" charset="-122"/>
              <a:ea typeface="仿宋" panose="02010609060101010101" pitchFamily="49" charset="-122"/>
            </a:endParaRPr>
          </a:p>
        </p:txBody>
      </p:sp>
      <p:sp>
        <p:nvSpPr>
          <p:cNvPr id="25" name="Rectangle 6"/>
          <p:cNvSpPr/>
          <p:nvPr>
            <p:custDataLst>
              <p:tags r:id="rId4"/>
            </p:custDataLst>
          </p:nvPr>
        </p:nvSpPr>
        <p:spPr>
          <a:xfrm>
            <a:off x="111350" y="5714239"/>
            <a:ext cx="1727200" cy="720725"/>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lstStyle/>
          <a:p>
            <a:pPr algn="ctr"/>
            <a:r>
              <a:rPr lang="zh-CN" altLang="en-US" sz="3200" b="1" dirty="0">
                <a:latin typeface="Arial" panose="020B0604020202020204" pitchFamily="34" charset="0"/>
              </a:rPr>
              <a:t>议会权力</a:t>
            </a:r>
            <a:endParaRPr lang="zh-CN" altLang="en-US" sz="3200" b="1" dirty="0">
              <a:latin typeface="Arial" panose="020B0604020202020204" pitchFamily="34" charset="0"/>
            </a:endParaRPr>
          </a:p>
        </p:txBody>
      </p:sp>
      <p:sp>
        <p:nvSpPr>
          <p:cNvPr id="26" name="Text Box 7"/>
          <p:cNvSpPr txBox="1"/>
          <p:nvPr>
            <p:custDataLst>
              <p:tags r:id="rId5"/>
            </p:custDataLst>
          </p:nvPr>
        </p:nvSpPr>
        <p:spPr>
          <a:xfrm>
            <a:off x="1874920" y="5540134"/>
            <a:ext cx="7260545" cy="492443"/>
          </a:xfrm>
          <a:prstGeom prst="rect">
            <a:avLst/>
          </a:prstGeom>
          <a:noFill/>
          <a:ln w="12700">
            <a:solidFill>
              <a:srgbClr val="9900CC"/>
            </a:solidFill>
          </a:ln>
        </p:spPr>
        <p:txBody>
          <a:bodyPr wrap="square">
            <a:spAutoFit/>
          </a:bodyPr>
          <a:lstStyle/>
          <a:p>
            <a:r>
              <a:rPr lang="zh-CN" altLang="en-US" sz="2600" b="1" dirty="0">
                <a:solidFill>
                  <a:srgbClr val="FF0000"/>
                </a:solidFill>
                <a:latin typeface="仿宋" panose="02010609060101010101" pitchFamily="49" charset="-122"/>
                <a:ea typeface="仿宋" panose="02010609060101010101" pitchFamily="49" charset="-122"/>
              </a:rPr>
              <a:t>前：</a:t>
            </a:r>
            <a:r>
              <a:rPr lang="zh-CN" altLang="en-US" sz="2600" b="1" dirty="0">
                <a:latin typeface="仿宋" panose="02010609060101010101" pitchFamily="49" charset="-122"/>
                <a:ea typeface="仿宋" panose="02010609060101010101" pitchFamily="49" charset="-122"/>
              </a:rPr>
              <a:t>仅有赞成或拒绝征收新税的权力</a:t>
            </a:r>
            <a:endParaRPr lang="zh-CN" altLang="en-US" sz="2600" b="1" dirty="0">
              <a:latin typeface="仿宋" panose="02010609060101010101" pitchFamily="49" charset="-122"/>
              <a:ea typeface="仿宋" panose="02010609060101010101" pitchFamily="49" charset="-122"/>
            </a:endParaRPr>
          </a:p>
        </p:txBody>
      </p:sp>
      <p:sp>
        <p:nvSpPr>
          <p:cNvPr id="27" name="Text Box 8"/>
          <p:cNvSpPr txBox="1"/>
          <p:nvPr>
            <p:custDataLst>
              <p:tags r:id="rId6"/>
            </p:custDataLst>
          </p:nvPr>
        </p:nvSpPr>
        <p:spPr>
          <a:xfrm>
            <a:off x="1876844" y="6020168"/>
            <a:ext cx="7260545" cy="492443"/>
          </a:xfrm>
          <a:prstGeom prst="rect">
            <a:avLst/>
          </a:prstGeom>
          <a:noFill/>
          <a:ln w="12700">
            <a:solidFill>
              <a:srgbClr val="9900CC"/>
            </a:solidFill>
          </a:ln>
        </p:spPr>
        <p:txBody>
          <a:bodyPr wrap="square">
            <a:spAutoFit/>
          </a:bodyPr>
          <a:lstStyle/>
          <a:p>
            <a:r>
              <a:rPr lang="zh-CN" altLang="en-US" sz="2600" b="1" dirty="0">
                <a:solidFill>
                  <a:srgbClr val="FF0000"/>
                </a:solidFill>
                <a:latin typeface="仿宋" panose="02010609060101010101" pitchFamily="49" charset="-122"/>
                <a:ea typeface="仿宋" panose="02010609060101010101" pitchFamily="49" charset="-122"/>
              </a:rPr>
              <a:t>后：</a:t>
            </a:r>
            <a:r>
              <a:rPr lang="zh-CN" altLang="en-US" sz="2600" b="1" dirty="0">
                <a:latin typeface="仿宋" panose="02010609060101010101" pitchFamily="49" charset="-122"/>
                <a:ea typeface="仿宋" panose="02010609060101010101" pitchFamily="49" charset="-122"/>
              </a:rPr>
              <a:t>法律确立议会权力，王权置于议会法权之下</a:t>
            </a:r>
            <a:endParaRPr lang="zh-CN" altLang="en-US" sz="2600" b="1" dirty="0">
              <a:latin typeface="仿宋" panose="02010609060101010101" pitchFamily="49" charset="-122"/>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ppt_x"/>
                                          </p:val>
                                        </p:tav>
                                        <p:tav tm="100000">
                                          <p:val>
                                            <p:strVal val="#ppt_x"/>
                                          </p:val>
                                        </p:tav>
                                      </p:tavLst>
                                    </p:anim>
                                    <p:anim calcmode="lin" valueType="num">
                                      <p:cBhvr additive="base">
                                        <p:cTn id="12" dur="500" fill="hold"/>
                                        <p:tgtEl>
                                          <p:spTgt spid="2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500" fill="hold"/>
                                        <p:tgtEl>
                                          <p:spTgt spid="26"/>
                                        </p:tgtEl>
                                        <p:attrNameLst>
                                          <p:attrName>ppt_x</p:attrName>
                                        </p:attrNameLst>
                                      </p:cBhvr>
                                      <p:tavLst>
                                        <p:tav tm="0">
                                          <p:val>
                                            <p:strVal val="#ppt_x"/>
                                          </p:val>
                                        </p:tav>
                                        <p:tav tm="100000">
                                          <p:val>
                                            <p:strVal val="#ppt_x"/>
                                          </p:val>
                                        </p:tav>
                                      </p:tavLst>
                                    </p:anim>
                                    <p:anim calcmode="lin" valueType="num">
                                      <p:cBhvr additive="base">
                                        <p:cTn id="24" dur="500" fill="hold"/>
                                        <p:tgtEl>
                                          <p:spTgt spid="2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500" fill="hold"/>
                                        <p:tgtEl>
                                          <p:spTgt spid="27"/>
                                        </p:tgtEl>
                                        <p:attrNameLst>
                                          <p:attrName>ppt_x</p:attrName>
                                        </p:attrNameLst>
                                      </p:cBhvr>
                                      <p:tavLst>
                                        <p:tav tm="0">
                                          <p:val>
                                            <p:strVal val="#ppt_x"/>
                                          </p:val>
                                        </p:tav>
                                        <p:tav tm="100000">
                                          <p:val>
                                            <p:strVal val="#ppt_x"/>
                                          </p:val>
                                        </p:tav>
                                      </p:tavLst>
                                    </p:anim>
                                    <p:anim calcmode="lin" valueType="num">
                                      <p:cBhvr additive="base">
                                        <p:cTn id="28" dur="500" fill="hold"/>
                                        <p:tgtEl>
                                          <p:spTgt spid="2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animBg="1"/>
      <p:bldP spid="26"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210185" y="144145"/>
            <a:ext cx="8722995" cy="4154170"/>
          </a:xfrm>
          <a:prstGeom prst="rect">
            <a:avLst/>
          </a:prstGeom>
          <a:noFill/>
        </p:spPr>
        <p:txBody>
          <a:bodyPr wrap="square" rtlCol="0">
            <a:spAutoFit/>
          </a:bodyPr>
          <a:p>
            <a:r>
              <a:rPr lang="zh-CN" altLang="en-US" sz="2400"/>
              <a:t>17世纪前的两三个世纪里，议会同王权一起构成英国政治的两个权力中心。两者间大体保持着一种平衡。……1685年詹姆士二世继位。再度破坏传统，议会也被迫再次起来反抗。所不同的是，这一次人们吸取了当初革命的教训，冲突得到有效的控制。之后，鉴于政治传统屡遭破坏的历史。为防患于未然，议会于1689年通过《权利法案》，将作为惯例的种种传统权利和自由写入法律文件。所以，从某种角度看，《权利法案》的意义并不在于使议会获得多少新的权力。</a:t>
            </a:r>
            <a:endParaRPr lang="zh-CN" altLang="en-US" sz="2400"/>
          </a:p>
          <a:p>
            <a:r>
              <a:rPr lang="zh-CN" altLang="en-US" sz="2400"/>
              <a:t>            ——摘编自张新宇《从&lt;权利法案&gt;看英国革命》</a:t>
            </a:r>
            <a:endParaRPr lang="zh-CN" altLang="en-US" sz="2400"/>
          </a:p>
          <a:p>
            <a:r>
              <a:rPr lang="zh-CN" altLang="en-US" sz="2400">
                <a:solidFill>
                  <a:srgbClr val="002060"/>
                </a:solidFill>
              </a:rPr>
              <a:t>根据材料并结合所学知识，指出“吸取了当初革命的教训”的含义，并从材料一的视角，分析《权利法案》的历史意义。（</a:t>
            </a:r>
            <a:r>
              <a:rPr lang="en-US" altLang="zh-CN" sz="2400">
                <a:solidFill>
                  <a:srgbClr val="002060"/>
                </a:solidFill>
              </a:rPr>
              <a:t>6</a:t>
            </a:r>
            <a:r>
              <a:rPr lang="zh-CN" altLang="en-US" sz="2400">
                <a:solidFill>
                  <a:srgbClr val="002060"/>
                </a:solidFill>
              </a:rPr>
              <a:t>分）</a:t>
            </a:r>
            <a:endParaRPr lang="zh-CN" altLang="en-US" sz="2400">
              <a:solidFill>
                <a:srgbClr val="002060"/>
              </a:solidFill>
            </a:endParaRPr>
          </a:p>
        </p:txBody>
      </p:sp>
      <p:sp>
        <p:nvSpPr>
          <p:cNvPr id="5" name="文本框 4"/>
          <p:cNvSpPr txBox="1"/>
          <p:nvPr/>
        </p:nvSpPr>
        <p:spPr>
          <a:xfrm>
            <a:off x="0" y="4298315"/>
            <a:ext cx="9145270" cy="2306955"/>
          </a:xfrm>
          <a:prstGeom prst="rect">
            <a:avLst/>
          </a:prstGeom>
          <a:noFill/>
        </p:spPr>
        <p:txBody>
          <a:bodyPr wrap="square" rtlCol="0">
            <a:spAutoFit/>
          </a:bodyPr>
          <a:p>
            <a:r>
              <a:rPr lang="zh-CN" altLang="en-US" sz="2400">
                <a:solidFill>
                  <a:srgbClr val="C00000"/>
                </a:solidFill>
              </a:rPr>
              <a:t>含义：“吸取了当初革命的教训”是指没有采用激进的暴力手段，而是通过没有流血的宫廷政变即“光荣革命”结束了复辟王朝的专制统治。（2分）</a:t>
            </a:r>
            <a:endParaRPr lang="zh-CN" altLang="en-US" sz="2400">
              <a:solidFill>
                <a:srgbClr val="C00000"/>
              </a:solidFill>
            </a:endParaRPr>
          </a:p>
          <a:p>
            <a:r>
              <a:rPr lang="zh-CN" altLang="en-US" sz="2400">
                <a:solidFill>
                  <a:srgbClr val="C00000"/>
                </a:solidFill>
              </a:rPr>
              <a:t>历史意义：成文法的形式保障了资产阶级的权利和自由；明确划分了议会和国王的权力，奠定了君主立宪的法律基础；使政治平衡传统得到保持。（4分，答出两点即可）</a:t>
            </a:r>
            <a:endParaRPr lang="zh-CN" altLang="en-US" sz="240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2987824" y="864184"/>
            <a:ext cx="5976664" cy="2123658"/>
          </a:xfrm>
          <a:prstGeom prst="rect">
            <a:avLst/>
          </a:prstGeom>
          <a:noFill/>
          <a:ln w="19050">
            <a:solidFill>
              <a:srgbClr val="9900CC"/>
            </a:solidFill>
          </a:ln>
        </p:spPr>
        <p:txBody>
          <a:bodyPr wrap="square">
            <a:spAutoFit/>
          </a:bodyPr>
          <a:lstStyle/>
          <a:p>
            <a:pPr>
              <a:buFont typeface="Arial" panose="020B0604020202020204" pitchFamily="34" charset="0"/>
              <a:buNone/>
            </a:pPr>
            <a:r>
              <a:rPr lang="zh-CN" altLang="en-US" sz="2200" b="1" dirty="0">
                <a:solidFill>
                  <a:schemeClr val="tx1"/>
                </a:solidFill>
                <a:latin typeface="仿宋" panose="02010609060101010101" pitchFamily="49" charset="-122"/>
                <a:ea typeface="仿宋" panose="02010609060101010101" pitchFamily="49" charset="-122"/>
              </a:rPr>
              <a:t>这张单薄的羊皮纸，就是距今已有约八百年历史的《大宪章》，虽然它的边缘已经残破，……却成为对</a:t>
            </a:r>
            <a:r>
              <a:rPr lang="zh-CN" altLang="en-US" sz="2200" b="1" dirty="0">
                <a:latin typeface="仿宋" panose="02010609060101010101" pitchFamily="49" charset="-122"/>
                <a:ea typeface="仿宋" panose="02010609060101010101" pitchFamily="49" charset="-122"/>
              </a:rPr>
              <a:t>君主权力进行限制</a:t>
            </a:r>
            <a:r>
              <a:rPr lang="zh-CN" altLang="en-US" sz="2200" b="1" dirty="0">
                <a:solidFill>
                  <a:schemeClr val="tx1"/>
                </a:solidFill>
                <a:latin typeface="仿宋" panose="02010609060101010101" pitchFamily="49" charset="-122"/>
                <a:ea typeface="仿宋" panose="02010609060101010101" pitchFamily="49" charset="-122"/>
              </a:rPr>
              <a:t>的永久见证。 ……第一次把国王和贵族之间一直以来既约定俗成但又模糊不清的权利关系，转化为了明确的法律文字。  ——摘自《大国崛起》  </a:t>
            </a:r>
            <a:endParaRPr lang="zh-CN" altLang="en-US" sz="2200" b="1" dirty="0">
              <a:solidFill>
                <a:schemeClr val="tx1"/>
              </a:solidFill>
              <a:latin typeface="仿宋" panose="02010609060101010101" pitchFamily="49" charset="-122"/>
              <a:ea typeface="仿宋" panose="02010609060101010101" pitchFamily="49" charset="-122"/>
            </a:endParaRPr>
          </a:p>
        </p:txBody>
      </p:sp>
      <p:grpSp>
        <p:nvGrpSpPr>
          <p:cNvPr id="7" name="组合 6"/>
          <p:cNvGrpSpPr/>
          <p:nvPr>
            <p:custDataLst>
              <p:tags r:id="rId2"/>
            </p:custDataLst>
          </p:nvPr>
        </p:nvGrpSpPr>
        <p:grpSpPr>
          <a:xfrm>
            <a:off x="237167" y="864184"/>
            <a:ext cx="2534632" cy="2123658"/>
            <a:chOff x="0" y="0"/>
            <a:chExt cx="1296" cy="2784"/>
          </a:xfrm>
        </p:grpSpPr>
        <p:sp>
          <p:nvSpPr>
            <p:cNvPr id="8" name="矩形 7"/>
            <p:cNvSpPr/>
            <p:nvPr>
              <p:custDataLst>
                <p:tags r:id="rId3"/>
              </p:custDataLst>
            </p:nvPr>
          </p:nvSpPr>
          <p:spPr>
            <a:xfrm>
              <a:off x="0" y="0"/>
              <a:ext cx="1296" cy="2784"/>
            </a:xfrm>
            <a:prstGeom prst="rect">
              <a:avLst/>
            </a:prstGeom>
            <a:solidFill>
              <a:srgbClr val="FF0000"/>
            </a:solidFill>
            <a:ln w="9525" cap="flat" cmpd="sng">
              <a:solidFill>
                <a:schemeClr val="tx1"/>
              </a:solidFill>
              <a:prstDash val="solid"/>
              <a:miter/>
              <a:headEnd type="none" w="med" len="med"/>
              <a:tailEnd type="none" w="med" len="med"/>
            </a:ln>
          </p:spPr>
          <p:txBody>
            <a:bodyPr/>
            <a:lstStyle/>
            <a:p>
              <a:endParaRPr lang="zh-CN" altLang="en-US"/>
            </a:p>
          </p:txBody>
        </p:sp>
        <p:pic>
          <p:nvPicPr>
            <p:cNvPr id="9" name="图片 8" descr="72b19c02e9778c1c4afb5148"/>
            <p:cNvPicPr>
              <a:picLocks noChangeAspect="1"/>
            </p:cNvPicPr>
            <p:nvPr>
              <p:custDataLst>
                <p:tags r:id="rId4"/>
              </p:custDataLst>
            </p:nvPr>
          </p:nvPicPr>
          <p:blipFill>
            <a:blip r:embed="rId5"/>
            <a:stretch>
              <a:fillRect/>
            </a:stretch>
          </p:blipFill>
          <p:spPr>
            <a:xfrm>
              <a:off x="48" y="96"/>
              <a:ext cx="1200" cy="2498"/>
            </a:xfrm>
            <a:prstGeom prst="rect">
              <a:avLst/>
            </a:prstGeom>
            <a:noFill/>
            <a:ln w="9525">
              <a:noFill/>
            </a:ln>
          </p:spPr>
        </p:pic>
      </p:grpSp>
      <p:sp>
        <p:nvSpPr>
          <p:cNvPr id="10" name="矩形 9"/>
          <p:cNvSpPr/>
          <p:nvPr>
            <p:custDataLst>
              <p:tags r:id="rId6"/>
            </p:custDataLst>
          </p:nvPr>
        </p:nvSpPr>
        <p:spPr>
          <a:xfrm>
            <a:off x="355909" y="2492896"/>
            <a:ext cx="2230120" cy="400110"/>
          </a:xfrm>
          <a:prstGeom prst="rect">
            <a:avLst/>
          </a:prstGeom>
          <a:noFill/>
          <a:ln w="9525">
            <a:noFill/>
          </a:ln>
        </p:spPr>
        <p:txBody>
          <a:bodyPr wrap="square" anchor="t">
            <a:spAutoFit/>
          </a:bodyPr>
          <a:lstStyle/>
          <a:p>
            <a:pPr>
              <a:spcBef>
                <a:spcPct val="0"/>
              </a:spcBef>
              <a:buFont typeface="Arial" panose="020B0604020202020204" pitchFamily="34" charset="0"/>
              <a:buNone/>
            </a:pPr>
            <a:r>
              <a:rPr lang="en-US" altLang="zh-CN" sz="2000" b="1" dirty="0">
                <a:solidFill>
                  <a:schemeClr val="tx1"/>
                </a:solidFill>
                <a:latin typeface="Arial" panose="020B0604020202020204" pitchFamily="34" charset="0"/>
              </a:rPr>
              <a:t> </a:t>
            </a:r>
            <a:r>
              <a:rPr lang="en-US" altLang="zh-CN" sz="2000" b="1" dirty="0">
                <a:latin typeface="Arial" panose="020B0604020202020204" pitchFamily="34" charset="0"/>
              </a:rPr>
              <a:t>13</a:t>
            </a:r>
            <a:r>
              <a:rPr lang="zh-CN" altLang="en-US" sz="2000" b="1" dirty="0">
                <a:latin typeface="Arial" panose="020B0604020202020204" pitchFamily="34" charset="0"/>
              </a:rPr>
              <a:t>世纪</a:t>
            </a:r>
            <a:r>
              <a:rPr lang="en-US" altLang="zh-CN" sz="2000" b="1" dirty="0">
                <a:solidFill>
                  <a:schemeClr val="tx1"/>
                </a:solidFill>
                <a:latin typeface="Arial" panose="020B0604020202020204" pitchFamily="34" charset="0"/>
              </a:rPr>
              <a:t>《</a:t>
            </a:r>
            <a:r>
              <a:rPr lang="zh-CN" altLang="en-US" sz="2000" b="1" dirty="0">
                <a:solidFill>
                  <a:schemeClr val="tx1"/>
                </a:solidFill>
                <a:latin typeface="Arial" panose="020B0604020202020204" pitchFamily="34" charset="0"/>
              </a:rPr>
              <a:t>大宪章</a:t>
            </a:r>
            <a:r>
              <a:rPr lang="en-US" altLang="zh-CN" sz="2000" b="1" dirty="0">
                <a:solidFill>
                  <a:schemeClr val="tx1"/>
                </a:solidFill>
                <a:latin typeface="Arial" panose="020B0604020202020204" pitchFamily="34" charset="0"/>
              </a:rPr>
              <a:t>》</a:t>
            </a:r>
            <a:endParaRPr lang="zh-CN" altLang="en-US" sz="2000" b="1" dirty="0">
              <a:solidFill>
                <a:schemeClr val="tx1"/>
              </a:solidFill>
              <a:latin typeface="Arial" panose="020B0604020202020204" pitchFamily="34" charset="0"/>
            </a:endParaRPr>
          </a:p>
        </p:txBody>
      </p:sp>
      <p:sp>
        <p:nvSpPr>
          <p:cNvPr id="11" name="文本框 10"/>
          <p:cNvSpPr txBox="1"/>
          <p:nvPr/>
        </p:nvSpPr>
        <p:spPr>
          <a:xfrm>
            <a:off x="-1" y="144860"/>
            <a:ext cx="9114077" cy="569387"/>
          </a:xfrm>
          <a:prstGeom prst="rect">
            <a:avLst/>
          </a:prstGeom>
          <a:noFill/>
        </p:spPr>
        <p:txBody>
          <a:bodyPr wrap="square" rtlCol="0">
            <a:spAutoFit/>
          </a:bodyPr>
          <a:lstStyle/>
          <a:p>
            <a:r>
              <a:rPr lang="zh-CN" altLang="en-US" sz="3100" b="1" dirty="0">
                <a:solidFill>
                  <a:srgbClr val="FF0000"/>
                </a:solidFill>
                <a:latin typeface="+mn-ea"/>
              </a:rPr>
              <a:t>问题思考：英国因何能较早确立起君主立宪民主制？</a:t>
            </a:r>
            <a:endParaRPr lang="zh-CN" altLang="en-US" sz="3100" b="1" dirty="0">
              <a:solidFill>
                <a:srgbClr val="FF0000"/>
              </a:solidFill>
              <a:latin typeface="+mn-ea"/>
            </a:endParaRPr>
          </a:p>
        </p:txBody>
      </p:sp>
      <p:graphicFrame>
        <p:nvGraphicFramePr>
          <p:cNvPr id="12" name="Group 2"/>
          <p:cNvGraphicFramePr>
            <a:graphicFrameLocks noGrp="1"/>
          </p:cNvGraphicFramePr>
          <p:nvPr>
            <p:custDataLst>
              <p:tags r:id="rId7"/>
            </p:custDataLst>
          </p:nvPr>
        </p:nvGraphicFramePr>
        <p:xfrm>
          <a:off x="236914" y="2987437"/>
          <a:ext cx="8727321" cy="3415752"/>
        </p:xfrm>
        <a:graphic>
          <a:graphicData uri="http://schemas.openxmlformats.org/drawingml/2006/table">
            <a:tbl>
              <a:tblPr/>
              <a:tblGrid>
                <a:gridCol w="1043608"/>
                <a:gridCol w="7683713"/>
              </a:tblGrid>
              <a:tr h="472440">
                <a:tc>
                  <a:txBody>
                    <a:bodyPr/>
                    <a:lstStyle>
                      <a:defPPr>
                        <a:defRPr lang="zh-CN"/>
                      </a:defPPr>
                      <a:lvl1pPr marL="0" indent="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342900" indent="1143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685800" indent="2286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028700" indent="3429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371600" indent="4572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gn="ctr" eaLnBrk="1" hangingPunct="1">
                        <a:lnSpc>
                          <a:spcPct val="125000"/>
                        </a:lnSpc>
                        <a:buSzTx/>
                      </a:pPr>
                      <a:r>
                        <a:rPr lang="zh-CN" altLang="zh-CN" sz="2000" b="1" dirty="0">
                          <a:solidFill>
                            <a:schemeClr val="tx1"/>
                          </a:solidFill>
                          <a:latin typeface="仿宋" panose="02010609060101010101" pitchFamily="49" charset="-122"/>
                          <a:ea typeface="仿宋" panose="02010609060101010101" pitchFamily="49" charset="-122"/>
                        </a:rPr>
                        <a:t>年代</a:t>
                      </a:r>
                      <a:endParaRPr lang="zh-CN" altLang="zh-CN" sz="2000" dirty="0">
                        <a:solidFill>
                          <a:schemeClr val="tx1"/>
                        </a:solidFill>
                        <a:latin typeface="仿宋" panose="02010609060101010101" pitchFamily="49" charset="-122"/>
                        <a:ea typeface="仿宋" panose="02010609060101010101" pitchFamily="49" charset="-122"/>
                      </a:endParaRPr>
                    </a:p>
                  </a:txBody>
                  <a:tcPr marL="91452" marR="91452" marT="45716" marB="45716" anchor="ctr">
                    <a:lnL w="12700">
                      <a:solidFill>
                        <a:prstClr val="black"/>
                      </a:solidFill>
                      <a:round/>
                    </a:lnL>
                    <a:lnR w="12700">
                      <a:solidFill>
                        <a:prstClr val="black"/>
                      </a:solidFill>
                      <a:round/>
                    </a:lnR>
                    <a:lnT w="12700">
                      <a:solidFill>
                        <a:prstClr val="black"/>
                      </a:solidFill>
                      <a:round/>
                    </a:lnT>
                    <a:lnB w="12700">
                      <a:solidFill>
                        <a:prstClr val="black"/>
                      </a:solidFill>
                      <a:round/>
                    </a:lnB>
                    <a:solidFill>
                      <a:schemeClr val="bg1"/>
                    </a:solidFill>
                  </a:tcPr>
                </a:tc>
                <a:tc>
                  <a:txBody>
                    <a:bodyPr/>
                    <a:lstStyle>
                      <a:defPPr>
                        <a:defRPr lang="zh-CN"/>
                      </a:defPPr>
                      <a:lvl1pPr marL="0" indent="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342900" indent="1143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685800" indent="2286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028700" indent="3429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371600" indent="4572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gn="ctr" eaLnBrk="1" hangingPunct="1">
                        <a:lnSpc>
                          <a:spcPct val="125000"/>
                        </a:lnSpc>
                        <a:buSzTx/>
                      </a:pPr>
                      <a:r>
                        <a:rPr lang="zh-CN" altLang="zh-CN" sz="2000" b="1" dirty="0">
                          <a:solidFill>
                            <a:schemeClr val="tx1"/>
                          </a:solidFill>
                          <a:latin typeface="仿宋" panose="02010609060101010101" pitchFamily="49" charset="-122"/>
                          <a:ea typeface="仿宋" panose="02010609060101010101" pitchFamily="49" charset="-122"/>
                        </a:rPr>
                        <a:t>事   件</a:t>
                      </a:r>
                      <a:endParaRPr lang="zh-CN" altLang="zh-CN" sz="2000" dirty="0">
                        <a:solidFill>
                          <a:schemeClr val="tx1"/>
                        </a:solidFill>
                        <a:latin typeface="仿宋" panose="02010609060101010101" pitchFamily="49" charset="-122"/>
                        <a:ea typeface="仿宋" panose="02010609060101010101" pitchFamily="49" charset="-122"/>
                      </a:endParaRPr>
                    </a:p>
                  </a:txBody>
                  <a:tcPr marL="91452" marR="91452" marT="45716" marB="45716" anchor="ctr">
                    <a:lnL w="12700">
                      <a:solidFill>
                        <a:prstClr val="black"/>
                      </a:solidFill>
                      <a:round/>
                    </a:lnL>
                    <a:lnR w="12700">
                      <a:solidFill>
                        <a:prstClr val="black"/>
                      </a:solidFill>
                      <a:round/>
                    </a:lnR>
                    <a:lnT w="12700">
                      <a:solidFill>
                        <a:prstClr val="black"/>
                      </a:solidFill>
                      <a:round/>
                    </a:lnT>
                    <a:lnB w="12700">
                      <a:solidFill>
                        <a:prstClr val="black"/>
                      </a:solidFill>
                      <a:round/>
                    </a:lnB>
                    <a:solidFill>
                      <a:schemeClr val="bg1"/>
                    </a:solidFill>
                  </a:tcPr>
                </a:tc>
              </a:tr>
              <a:tr h="338854">
                <a:tc>
                  <a:txBody>
                    <a:bodyPr/>
                    <a:lstStyle>
                      <a:defPPr>
                        <a:defRPr lang="zh-CN"/>
                      </a:defPPr>
                      <a:lvl1pPr marL="0" indent="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342900" indent="1143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685800" indent="2286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028700" indent="3429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371600" indent="4572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gn="ctr" eaLnBrk="1" hangingPunct="1">
                        <a:lnSpc>
                          <a:spcPct val="125000"/>
                        </a:lnSpc>
                        <a:buSzTx/>
                      </a:pPr>
                      <a:r>
                        <a:rPr lang="en-US" altLang="zh-CN" sz="2000" b="1" dirty="0">
                          <a:solidFill>
                            <a:schemeClr val="tx1"/>
                          </a:solidFill>
                          <a:latin typeface="仿宋" panose="02010609060101010101" pitchFamily="49" charset="-122"/>
                          <a:ea typeface="仿宋" panose="02010609060101010101" pitchFamily="49" charset="-122"/>
                        </a:rPr>
                        <a:t>1215</a:t>
                      </a:r>
                      <a:r>
                        <a:rPr lang="zh-CN" altLang="en-US" sz="2000" b="1" dirty="0">
                          <a:solidFill>
                            <a:schemeClr val="tx1"/>
                          </a:solidFill>
                          <a:latin typeface="仿宋" panose="02010609060101010101" pitchFamily="49" charset="-122"/>
                          <a:ea typeface="仿宋" panose="02010609060101010101" pitchFamily="49" charset="-122"/>
                        </a:rPr>
                        <a:t>年</a:t>
                      </a:r>
                      <a:endParaRPr lang="zh-CN" altLang="en-US" sz="2000" b="1" dirty="0">
                        <a:solidFill>
                          <a:schemeClr val="tx1"/>
                        </a:solidFill>
                        <a:latin typeface="仿宋" panose="02010609060101010101" pitchFamily="49" charset="-122"/>
                        <a:ea typeface="仿宋" panose="02010609060101010101" pitchFamily="49" charset="-122"/>
                      </a:endParaRPr>
                    </a:p>
                  </a:txBody>
                  <a:tcPr marL="91452" marR="91452" marT="45716" marB="45716" anchor="ctr">
                    <a:lnL w="12700">
                      <a:solidFill>
                        <a:prstClr val="black"/>
                      </a:solidFill>
                      <a:round/>
                    </a:lnL>
                    <a:lnR w="12700">
                      <a:solidFill>
                        <a:prstClr val="black"/>
                      </a:solidFill>
                      <a:round/>
                    </a:lnR>
                    <a:lnT w="12700">
                      <a:solidFill>
                        <a:prstClr val="black"/>
                      </a:solidFill>
                      <a:round/>
                    </a:lnT>
                    <a:lnB w="12700">
                      <a:solidFill>
                        <a:prstClr val="black"/>
                      </a:solidFill>
                      <a:round/>
                    </a:lnB>
                    <a:solidFill>
                      <a:schemeClr val="bg1"/>
                    </a:solidFill>
                  </a:tcPr>
                </a:tc>
                <a:tc>
                  <a:txBody>
                    <a:bodyPr/>
                    <a:lstStyle>
                      <a:defPPr>
                        <a:defRPr lang="zh-CN"/>
                      </a:defPPr>
                      <a:lvl1pPr marL="0" indent="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342900" indent="1143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685800" indent="2286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028700" indent="3429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371600" indent="4572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gn="l" eaLnBrk="1" hangingPunct="1">
                        <a:lnSpc>
                          <a:spcPct val="125000"/>
                        </a:lnSpc>
                        <a:buSzTx/>
                      </a:pPr>
                      <a:r>
                        <a:rPr lang="zh-CN" altLang="en-US" sz="2000" b="1" dirty="0">
                          <a:latin typeface="仿宋" panose="02010609060101010101" pitchFamily="49" charset="-122"/>
                          <a:ea typeface="仿宋" panose="02010609060101010101" pitchFamily="49" charset="-122"/>
                        </a:rPr>
                        <a:t>约翰王签署《大宪章》，确立了</a:t>
                      </a:r>
                      <a:r>
                        <a:rPr lang="en-US" altLang="zh-CN" sz="2000" b="1" dirty="0">
                          <a:latin typeface="仿宋" panose="02010609060101010101" pitchFamily="49" charset="-122"/>
                          <a:ea typeface="仿宋" panose="02010609060101010101" pitchFamily="49" charset="-122"/>
                        </a:rPr>
                        <a:t>“</a:t>
                      </a:r>
                      <a:r>
                        <a:rPr lang="zh-CN" altLang="en-US" sz="2000" b="1" dirty="0">
                          <a:solidFill>
                            <a:srgbClr val="0000FF"/>
                          </a:solidFill>
                          <a:latin typeface="仿宋" panose="02010609060101010101" pitchFamily="49" charset="-122"/>
                          <a:ea typeface="仿宋" panose="02010609060101010101" pitchFamily="49" charset="-122"/>
                        </a:rPr>
                        <a:t>王在法下</a:t>
                      </a:r>
                      <a:r>
                        <a:rPr lang="en-US" altLang="zh-CN" sz="2000" b="1" dirty="0">
                          <a:latin typeface="仿宋" panose="02010609060101010101" pitchFamily="49" charset="-122"/>
                          <a:ea typeface="仿宋" panose="02010609060101010101" pitchFamily="49" charset="-122"/>
                        </a:rPr>
                        <a:t>”</a:t>
                      </a:r>
                      <a:r>
                        <a:rPr lang="zh-CN" altLang="en-US" sz="2000" b="1" dirty="0">
                          <a:latin typeface="仿宋" panose="02010609060101010101" pitchFamily="49" charset="-122"/>
                          <a:ea typeface="仿宋" panose="02010609060101010101" pitchFamily="49" charset="-122"/>
                        </a:rPr>
                        <a:t>的原则</a:t>
                      </a:r>
                      <a:endParaRPr lang="zh-CN" altLang="en-US" sz="2000" b="1" dirty="0">
                        <a:latin typeface="仿宋" panose="02010609060101010101" pitchFamily="49" charset="-122"/>
                        <a:ea typeface="仿宋" panose="02010609060101010101" pitchFamily="49" charset="-122"/>
                      </a:endParaRPr>
                    </a:p>
                  </a:txBody>
                  <a:tcPr marL="91452" marR="91452" marT="45716" marB="45716" anchor="ctr">
                    <a:lnL w="12700">
                      <a:solidFill>
                        <a:prstClr val="black"/>
                      </a:solidFill>
                      <a:round/>
                    </a:lnL>
                    <a:lnR w="12700">
                      <a:solidFill>
                        <a:prstClr val="black"/>
                      </a:solidFill>
                      <a:round/>
                    </a:lnR>
                    <a:lnT w="12700">
                      <a:solidFill>
                        <a:prstClr val="black"/>
                      </a:solidFill>
                      <a:round/>
                    </a:lnT>
                    <a:lnB w="12700">
                      <a:solidFill>
                        <a:prstClr val="black"/>
                      </a:solidFill>
                      <a:round/>
                    </a:lnB>
                    <a:solidFill>
                      <a:schemeClr val="bg1"/>
                    </a:solidFill>
                  </a:tcPr>
                </a:tc>
              </a:tr>
              <a:tr h="652392">
                <a:tc>
                  <a:txBody>
                    <a:bodyPr/>
                    <a:lstStyle>
                      <a:defPPr>
                        <a:defRPr lang="zh-CN"/>
                      </a:defPPr>
                      <a:lvl1pPr marL="0" indent="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342900" indent="1143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685800" indent="2286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028700" indent="3429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371600" indent="4572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gn="ctr" eaLnBrk="1" hangingPunct="1">
                        <a:lnSpc>
                          <a:spcPct val="125000"/>
                        </a:lnSpc>
                        <a:buSzTx/>
                      </a:pPr>
                      <a:r>
                        <a:rPr lang="en-US" altLang="zh-CN" sz="2000" b="1" dirty="0">
                          <a:solidFill>
                            <a:schemeClr val="tx1"/>
                          </a:solidFill>
                          <a:latin typeface="仿宋" panose="02010609060101010101" pitchFamily="49" charset="-122"/>
                          <a:ea typeface="仿宋" panose="02010609060101010101" pitchFamily="49" charset="-122"/>
                        </a:rPr>
                        <a:t>1258</a:t>
                      </a:r>
                      <a:r>
                        <a:rPr lang="zh-CN" altLang="en-US" sz="2000" b="1" dirty="0">
                          <a:solidFill>
                            <a:schemeClr val="tx1"/>
                          </a:solidFill>
                          <a:latin typeface="仿宋" panose="02010609060101010101" pitchFamily="49" charset="-122"/>
                          <a:ea typeface="仿宋" panose="02010609060101010101" pitchFamily="49" charset="-122"/>
                        </a:rPr>
                        <a:t>年</a:t>
                      </a:r>
                      <a:endParaRPr lang="zh-CN" altLang="en-US" sz="2000" dirty="0">
                        <a:solidFill>
                          <a:schemeClr val="tx1"/>
                        </a:solidFill>
                        <a:latin typeface="仿宋" panose="02010609060101010101" pitchFamily="49" charset="-122"/>
                        <a:ea typeface="仿宋" panose="02010609060101010101" pitchFamily="49" charset="-122"/>
                      </a:endParaRPr>
                    </a:p>
                  </a:txBody>
                  <a:tcPr marL="91452" marR="91452" marT="45716" marB="45716" anchor="ctr">
                    <a:lnL w="12700">
                      <a:solidFill>
                        <a:prstClr val="black"/>
                      </a:solidFill>
                      <a:round/>
                    </a:lnL>
                    <a:lnR w="12700">
                      <a:solidFill>
                        <a:prstClr val="black"/>
                      </a:solidFill>
                      <a:round/>
                    </a:lnR>
                    <a:lnT w="12700">
                      <a:solidFill>
                        <a:prstClr val="black"/>
                      </a:solidFill>
                      <a:round/>
                    </a:lnT>
                    <a:lnB w="12700">
                      <a:solidFill>
                        <a:prstClr val="black"/>
                      </a:solidFill>
                      <a:round/>
                    </a:lnB>
                    <a:solidFill>
                      <a:schemeClr val="bg1"/>
                    </a:solidFill>
                  </a:tcPr>
                </a:tc>
                <a:tc>
                  <a:txBody>
                    <a:bodyPr/>
                    <a:lstStyle>
                      <a:defPPr>
                        <a:defRPr lang="zh-CN"/>
                      </a:defPPr>
                      <a:lvl1pPr marL="0" indent="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342900" indent="1143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685800" indent="2286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028700" indent="3429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371600" indent="4572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gn="l" eaLnBrk="1" hangingPunct="1">
                        <a:lnSpc>
                          <a:spcPct val="125000"/>
                        </a:lnSpc>
                        <a:buSzTx/>
                      </a:pPr>
                      <a:r>
                        <a:rPr lang="zh-CN" altLang="en-US" sz="2000" b="1" dirty="0">
                          <a:latin typeface="仿宋" panose="02010609060101010101" pitchFamily="49" charset="-122"/>
                          <a:ea typeface="仿宋" panose="02010609060101010101" pitchFamily="49" charset="-122"/>
                        </a:rPr>
                        <a:t>亨利三世被迫接受</a:t>
                      </a:r>
                      <a:r>
                        <a:rPr lang="en-US" altLang="zh-CN" sz="2000" b="1" dirty="0">
                          <a:solidFill>
                            <a:srgbClr val="0000FF"/>
                          </a:solidFill>
                          <a:latin typeface="仿宋" panose="02010609060101010101" pitchFamily="49" charset="-122"/>
                          <a:ea typeface="仿宋" panose="02010609060101010101" pitchFamily="49" charset="-122"/>
                        </a:rPr>
                        <a:t>《</a:t>
                      </a:r>
                      <a:r>
                        <a:rPr lang="zh-CN" altLang="en-US" sz="2000" b="1" dirty="0">
                          <a:solidFill>
                            <a:srgbClr val="0000FF"/>
                          </a:solidFill>
                          <a:latin typeface="仿宋" panose="02010609060101010101" pitchFamily="49" charset="-122"/>
                          <a:ea typeface="仿宋" panose="02010609060101010101" pitchFamily="49" charset="-122"/>
                        </a:rPr>
                        <a:t>牛津条例</a:t>
                      </a:r>
                      <a:r>
                        <a:rPr lang="en-US" altLang="zh-CN" sz="2000" b="1" dirty="0">
                          <a:solidFill>
                            <a:srgbClr val="0000FF"/>
                          </a:solidFill>
                          <a:latin typeface="仿宋" panose="02010609060101010101" pitchFamily="49" charset="-122"/>
                          <a:ea typeface="仿宋" panose="02010609060101010101" pitchFamily="49" charset="-122"/>
                        </a:rPr>
                        <a:t>》</a:t>
                      </a:r>
                      <a:r>
                        <a:rPr lang="zh-CN" altLang="en-US" sz="2000" b="1" dirty="0">
                          <a:solidFill>
                            <a:srgbClr val="0000FF"/>
                          </a:solidFill>
                          <a:latin typeface="仿宋" panose="02010609060101010101" pitchFamily="49" charset="-122"/>
                          <a:ea typeface="仿宋" panose="02010609060101010101" pitchFamily="49" charset="-122"/>
                        </a:rPr>
                        <a:t>，</a:t>
                      </a:r>
                      <a:r>
                        <a:rPr lang="zh-CN" altLang="en-US" sz="2000" b="1" dirty="0">
                          <a:latin typeface="仿宋" panose="02010609060101010101" pitchFamily="49" charset="-122"/>
                          <a:ea typeface="仿宋" panose="02010609060101010101" pitchFamily="49" charset="-122"/>
                        </a:rPr>
                        <a:t>承认</a:t>
                      </a:r>
                      <a:r>
                        <a:rPr lang="zh-CN" altLang="en-US" sz="2000" b="1" dirty="0">
                          <a:solidFill>
                            <a:srgbClr val="0000FF"/>
                          </a:solidFill>
                          <a:latin typeface="仿宋" panose="02010609060101010101" pitchFamily="49" charset="-122"/>
                          <a:ea typeface="仿宋" panose="02010609060101010101" pitchFamily="49" charset="-122"/>
                        </a:rPr>
                        <a:t>议会独立于国王并定期开会</a:t>
                      </a:r>
                      <a:r>
                        <a:rPr lang="zh-CN" altLang="en-US" sz="2000" b="1" dirty="0">
                          <a:latin typeface="仿宋" panose="02010609060101010101" pitchFamily="49" charset="-122"/>
                          <a:ea typeface="仿宋" panose="02010609060101010101" pitchFamily="49" charset="-122"/>
                        </a:rPr>
                        <a:t>的法定存在。</a:t>
                      </a:r>
                      <a:endParaRPr lang="zh-CN" altLang="en-US" sz="2000" dirty="0">
                        <a:latin typeface="仿宋" panose="02010609060101010101" pitchFamily="49" charset="-122"/>
                        <a:ea typeface="仿宋" panose="02010609060101010101" pitchFamily="49" charset="-122"/>
                      </a:endParaRPr>
                    </a:p>
                  </a:txBody>
                  <a:tcPr marL="91452" marR="91452" marT="45716" marB="45716" anchor="ctr">
                    <a:lnL w="12700">
                      <a:solidFill>
                        <a:prstClr val="black"/>
                      </a:solidFill>
                      <a:round/>
                    </a:lnL>
                    <a:lnR w="12700">
                      <a:solidFill>
                        <a:prstClr val="black"/>
                      </a:solidFill>
                      <a:round/>
                    </a:lnR>
                    <a:lnT w="12700">
                      <a:solidFill>
                        <a:prstClr val="black"/>
                      </a:solidFill>
                      <a:round/>
                    </a:lnT>
                    <a:lnB w="12700">
                      <a:solidFill>
                        <a:prstClr val="black"/>
                      </a:solidFill>
                      <a:round/>
                    </a:lnB>
                    <a:solidFill>
                      <a:schemeClr val="bg1"/>
                    </a:solidFill>
                  </a:tcPr>
                </a:tc>
              </a:tr>
              <a:tr h="553527">
                <a:tc>
                  <a:txBody>
                    <a:bodyPr/>
                    <a:lstStyle>
                      <a:defPPr>
                        <a:defRPr lang="zh-CN"/>
                      </a:defPPr>
                      <a:lvl1pPr marL="0" indent="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342900" indent="1143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685800" indent="2286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028700" indent="3429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371600" indent="4572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gn="ctr" eaLnBrk="1" hangingPunct="1">
                        <a:lnSpc>
                          <a:spcPct val="125000"/>
                        </a:lnSpc>
                        <a:buSzTx/>
                      </a:pPr>
                      <a:r>
                        <a:rPr lang="en-US" altLang="zh-CN" sz="2000" b="1" dirty="0">
                          <a:solidFill>
                            <a:schemeClr val="tx1"/>
                          </a:solidFill>
                          <a:latin typeface="仿宋" panose="02010609060101010101" pitchFamily="49" charset="-122"/>
                          <a:ea typeface="仿宋" panose="02010609060101010101" pitchFamily="49" charset="-122"/>
                        </a:rPr>
                        <a:t>1295</a:t>
                      </a:r>
                      <a:r>
                        <a:rPr lang="zh-CN" altLang="en-US" sz="2000" b="1" dirty="0">
                          <a:solidFill>
                            <a:schemeClr val="tx1"/>
                          </a:solidFill>
                          <a:latin typeface="仿宋" panose="02010609060101010101" pitchFamily="49" charset="-122"/>
                          <a:ea typeface="仿宋" panose="02010609060101010101" pitchFamily="49" charset="-122"/>
                        </a:rPr>
                        <a:t>年</a:t>
                      </a:r>
                      <a:endParaRPr lang="zh-CN" altLang="en-US" sz="2000" b="1" dirty="0">
                        <a:solidFill>
                          <a:schemeClr val="tx1"/>
                        </a:solidFill>
                        <a:latin typeface="仿宋" panose="02010609060101010101" pitchFamily="49" charset="-122"/>
                        <a:ea typeface="仿宋" panose="02010609060101010101" pitchFamily="49" charset="-122"/>
                      </a:endParaRPr>
                    </a:p>
                  </a:txBody>
                  <a:tcPr marL="91452" marR="91452" marT="45716" marB="45716" anchor="ctr">
                    <a:lnL w="12700">
                      <a:solidFill>
                        <a:prstClr val="black"/>
                      </a:solidFill>
                      <a:round/>
                    </a:lnL>
                    <a:lnR w="12700">
                      <a:solidFill>
                        <a:prstClr val="black"/>
                      </a:solidFill>
                      <a:round/>
                    </a:lnR>
                    <a:lnT w="12700">
                      <a:solidFill>
                        <a:prstClr val="black"/>
                      </a:solidFill>
                      <a:round/>
                    </a:lnT>
                    <a:lnB w="12700">
                      <a:solidFill>
                        <a:prstClr val="black"/>
                      </a:solidFill>
                      <a:round/>
                    </a:lnB>
                    <a:solidFill>
                      <a:schemeClr val="bg1"/>
                    </a:solidFill>
                  </a:tcPr>
                </a:tc>
                <a:tc>
                  <a:txBody>
                    <a:bodyPr/>
                    <a:lstStyle>
                      <a:defPPr>
                        <a:defRPr lang="zh-CN"/>
                      </a:defPPr>
                      <a:lvl1pPr marL="0" indent="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342900" indent="1143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685800" indent="2286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028700" indent="3429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371600" indent="4572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gn="l" eaLnBrk="1" hangingPunct="1">
                        <a:lnSpc>
                          <a:spcPct val="125000"/>
                        </a:lnSpc>
                        <a:buSzTx/>
                      </a:pPr>
                      <a:r>
                        <a:rPr lang="zh-CN" altLang="en-US" sz="2000" b="1" dirty="0">
                          <a:latin typeface="仿宋" panose="02010609060101010101" pitchFamily="49" charset="-122"/>
                          <a:ea typeface="仿宋" panose="02010609060101010101" pitchFamily="49" charset="-122"/>
                        </a:rPr>
                        <a:t>爱德华一世为筹集军费召集“模范议会”，</a:t>
                      </a:r>
                      <a:r>
                        <a:rPr lang="zh-CN" altLang="en-US" sz="2000" b="1" dirty="0">
                          <a:solidFill>
                            <a:srgbClr val="0000FF"/>
                          </a:solidFill>
                          <a:latin typeface="仿宋" panose="02010609060101010101" pitchFamily="49" charset="-122"/>
                          <a:ea typeface="仿宋" panose="02010609060101010101" pitchFamily="49" charset="-122"/>
                        </a:rPr>
                        <a:t>议会正式建立</a:t>
                      </a:r>
                      <a:endParaRPr lang="zh-CN" altLang="en-US" sz="2000" b="1" dirty="0">
                        <a:solidFill>
                          <a:srgbClr val="0000FF"/>
                        </a:solidFill>
                        <a:latin typeface="仿宋" panose="02010609060101010101" pitchFamily="49" charset="-122"/>
                        <a:ea typeface="仿宋" panose="02010609060101010101" pitchFamily="49" charset="-122"/>
                      </a:endParaRPr>
                    </a:p>
                  </a:txBody>
                  <a:tcPr marL="91452" marR="91452" marT="45716" marB="45716" anchor="ctr">
                    <a:lnL w="12700">
                      <a:solidFill>
                        <a:prstClr val="black"/>
                      </a:solidFill>
                      <a:round/>
                    </a:lnL>
                    <a:lnR w="12700">
                      <a:solidFill>
                        <a:prstClr val="black"/>
                      </a:solidFill>
                      <a:round/>
                    </a:lnR>
                    <a:lnT w="12700">
                      <a:solidFill>
                        <a:prstClr val="black"/>
                      </a:solidFill>
                      <a:round/>
                    </a:lnT>
                    <a:lnB w="12700">
                      <a:solidFill>
                        <a:prstClr val="black"/>
                      </a:solidFill>
                      <a:round/>
                    </a:lnB>
                    <a:solidFill>
                      <a:schemeClr val="bg1"/>
                    </a:solidFill>
                  </a:tcPr>
                </a:tc>
              </a:tr>
              <a:tr h="652392">
                <a:tc>
                  <a:txBody>
                    <a:bodyPr/>
                    <a:lstStyle>
                      <a:defPPr>
                        <a:defRPr lang="zh-CN"/>
                      </a:defPPr>
                      <a:lvl1pPr marL="0" indent="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342900" indent="1143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685800" indent="2286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028700" indent="3429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371600" indent="4572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gn="ctr" eaLnBrk="1" hangingPunct="1">
                        <a:lnSpc>
                          <a:spcPct val="125000"/>
                        </a:lnSpc>
                        <a:buSzTx/>
                      </a:pPr>
                      <a:r>
                        <a:rPr lang="en-US" altLang="zh-CN" sz="2000" b="1" dirty="0">
                          <a:solidFill>
                            <a:schemeClr val="tx1"/>
                          </a:solidFill>
                          <a:latin typeface="仿宋" panose="02010609060101010101" pitchFamily="49" charset="-122"/>
                          <a:ea typeface="仿宋" panose="02010609060101010101" pitchFamily="49" charset="-122"/>
                        </a:rPr>
                        <a:t>1327</a:t>
                      </a:r>
                      <a:r>
                        <a:rPr lang="zh-CN" altLang="en-US" sz="2000" b="1" dirty="0">
                          <a:solidFill>
                            <a:schemeClr val="tx1"/>
                          </a:solidFill>
                          <a:latin typeface="仿宋" panose="02010609060101010101" pitchFamily="49" charset="-122"/>
                          <a:ea typeface="仿宋" panose="02010609060101010101" pitchFamily="49" charset="-122"/>
                        </a:rPr>
                        <a:t>年</a:t>
                      </a:r>
                      <a:endParaRPr lang="zh-CN" altLang="en-US" sz="2000" dirty="0">
                        <a:solidFill>
                          <a:schemeClr val="tx1"/>
                        </a:solidFill>
                        <a:latin typeface="仿宋" panose="02010609060101010101" pitchFamily="49" charset="-122"/>
                        <a:ea typeface="仿宋" panose="02010609060101010101" pitchFamily="49" charset="-122"/>
                      </a:endParaRPr>
                    </a:p>
                  </a:txBody>
                  <a:tcPr marL="91452" marR="91452" marT="45716" marB="45716" anchor="ctr">
                    <a:lnL w="12700">
                      <a:solidFill>
                        <a:prstClr val="black"/>
                      </a:solidFill>
                      <a:round/>
                    </a:lnL>
                    <a:lnR w="12700">
                      <a:solidFill>
                        <a:prstClr val="black"/>
                      </a:solidFill>
                      <a:round/>
                    </a:lnR>
                    <a:lnT w="12700">
                      <a:solidFill>
                        <a:prstClr val="black"/>
                      </a:solidFill>
                      <a:round/>
                    </a:lnT>
                    <a:lnB w="12700">
                      <a:solidFill>
                        <a:prstClr val="black"/>
                      </a:solidFill>
                      <a:round/>
                    </a:lnB>
                    <a:solidFill>
                      <a:schemeClr val="bg1"/>
                    </a:solidFill>
                  </a:tcPr>
                </a:tc>
                <a:tc>
                  <a:txBody>
                    <a:bodyPr/>
                    <a:lstStyle>
                      <a:defPPr>
                        <a:defRPr lang="zh-CN"/>
                      </a:defPPr>
                      <a:lvl1pPr marL="0" indent="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342900" indent="1143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685800" indent="2286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028700" indent="3429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371600" indent="4572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gn="l" eaLnBrk="1" hangingPunct="1">
                        <a:lnSpc>
                          <a:spcPct val="125000"/>
                        </a:lnSpc>
                        <a:buSzTx/>
                      </a:pPr>
                      <a:r>
                        <a:rPr lang="zh-CN" altLang="en-US" sz="2000" b="1" dirty="0">
                          <a:solidFill>
                            <a:srgbClr val="0000FF"/>
                          </a:solidFill>
                          <a:latin typeface="仿宋" panose="02010609060101010101" pitchFamily="49" charset="-122"/>
                          <a:ea typeface="仿宋" panose="02010609060101010101" pitchFamily="49" charset="-122"/>
                        </a:rPr>
                        <a:t>议会通过</a:t>
                      </a:r>
                      <a:r>
                        <a:rPr lang="en-US" altLang="zh-CN" sz="2000" b="1" dirty="0">
                          <a:solidFill>
                            <a:srgbClr val="0000FF"/>
                          </a:solidFill>
                          <a:latin typeface="仿宋" panose="02010609060101010101" pitchFamily="49" charset="-122"/>
                          <a:ea typeface="仿宋" panose="02010609060101010101" pitchFamily="49" charset="-122"/>
                        </a:rPr>
                        <a:t>《</a:t>
                      </a:r>
                      <a:r>
                        <a:rPr lang="zh-CN" altLang="en-US" sz="2000" b="1" dirty="0">
                          <a:solidFill>
                            <a:srgbClr val="0000FF"/>
                          </a:solidFill>
                          <a:latin typeface="仿宋" panose="02010609060101010101" pitchFamily="49" charset="-122"/>
                          <a:ea typeface="仿宋" panose="02010609060101010101" pitchFamily="49" charset="-122"/>
                        </a:rPr>
                        <a:t>斥国王书</a:t>
                      </a:r>
                      <a:r>
                        <a:rPr lang="en-US" altLang="zh-CN" sz="2000" b="1" dirty="0">
                          <a:solidFill>
                            <a:srgbClr val="0000FF"/>
                          </a:solidFill>
                          <a:latin typeface="仿宋" panose="02010609060101010101" pitchFamily="49" charset="-122"/>
                          <a:ea typeface="仿宋" panose="02010609060101010101" pitchFamily="49" charset="-122"/>
                        </a:rPr>
                        <a:t>》</a:t>
                      </a:r>
                      <a:r>
                        <a:rPr lang="zh-CN" altLang="en-US" sz="2000" b="1" dirty="0">
                          <a:latin typeface="仿宋" panose="02010609060101010101" pitchFamily="49" charset="-122"/>
                          <a:ea typeface="仿宋" panose="02010609060101010101" pitchFamily="49" charset="-122"/>
                        </a:rPr>
                        <a:t>，废黜爱德华二世，立其子为国王，开创了</a:t>
                      </a:r>
                      <a:r>
                        <a:rPr lang="zh-CN" altLang="en-US" sz="2000" b="1" dirty="0">
                          <a:solidFill>
                            <a:srgbClr val="0000FF"/>
                          </a:solidFill>
                          <a:latin typeface="仿宋" panose="02010609060101010101" pitchFamily="49" charset="-122"/>
                          <a:ea typeface="仿宋" panose="02010609060101010101" pitchFamily="49" charset="-122"/>
                        </a:rPr>
                        <a:t>议会弹劾国王</a:t>
                      </a:r>
                      <a:r>
                        <a:rPr lang="zh-CN" altLang="en-US" sz="2000" b="1" dirty="0">
                          <a:latin typeface="仿宋" panose="02010609060101010101" pitchFamily="49" charset="-122"/>
                          <a:ea typeface="仿宋" panose="02010609060101010101" pitchFamily="49" charset="-122"/>
                        </a:rPr>
                        <a:t>的先例</a:t>
                      </a:r>
                      <a:endParaRPr lang="zh-CN" altLang="en-US" sz="2000" dirty="0">
                        <a:latin typeface="仿宋" panose="02010609060101010101" pitchFamily="49" charset="-122"/>
                        <a:ea typeface="仿宋" panose="02010609060101010101" pitchFamily="49" charset="-122"/>
                      </a:endParaRPr>
                    </a:p>
                  </a:txBody>
                  <a:tcPr marL="91452" marR="91452" marT="45716" marB="45716" anchor="ctr">
                    <a:lnL w="12700">
                      <a:solidFill>
                        <a:prstClr val="black"/>
                      </a:solidFill>
                      <a:round/>
                    </a:lnL>
                    <a:lnR w="12700">
                      <a:solidFill>
                        <a:prstClr val="black"/>
                      </a:solidFill>
                      <a:round/>
                    </a:lnR>
                    <a:lnT w="12700">
                      <a:solidFill>
                        <a:prstClr val="black"/>
                      </a:solidFill>
                      <a:round/>
                    </a:lnT>
                    <a:lnB w="12700">
                      <a:solidFill>
                        <a:prstClr val="black"/>
                      </a:solidFill>
                      <a:round/>
                    </a:lnB>
                    <a:solidFill>
                      <a:schemeClr val="bg1"/>
                    </a:solidFill>
                  </a:tcPr>
                </a:tc>
              </a:tr>
              <a:tr h="338854">
                <a:tc>
                  <a:txBody>
                    <a:bodyPr/>
                    <a:lstStyle>
                      <a:defPPr>
                        <a:defRPr lang="zh-CN"/>
                      </a:defPPr>
                      <a:lvl1pPr marL="0" indent="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342900" indent="1143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685800" indent="2286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028700" indent="3429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371600" indent="4572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gn="ctr" eaLnBrk="1" hangingPunct="1">
                        <a:lnSpc>
                          <a:spcPct val="125000"/>
                        </a:lnSpc>
                        <a:buSzTx/>
                      </a:pPr>
                      <a:r>
                        <a:rPr lang="en-US" altLang="zh-CN" sz="2000" b="1" dirty="0">
                          <a:solidFill>
                            <a:schemeClr val="tx1"/>
                          </a:solidFill>
                          <a:latin typeface="仿宋" panose="02010609060101010101" pitchFamily="49" charset="-122"/>
                          <a:ea typeface="仿宋" panose="02010609060101010101" pitchFamily="49" charset="-122"/>
                        </a:rPr>
                        <a:t>1343</a:t>
                      </a:r>
                      <a:r>
                        <a:rPr lang="zh-CN" altLang="en-US" sz="2000" b="1" dirty="0">
                          <a:solidFill>
                            <a:schemeClr val="tx1"/>
                          </a:solidFill>
                          <a:latin typeface="仿宋" panose="02010609060101010101" pitchFamily="49" charset="-122"/>
                          <a:ea typeface="仿宋" panose="02010609060101010101" pitchFamily="49" charset="-122"/>
                        </a:rPr>
                        <a:t>年</a:t>
                      </a:r>
                      <a:endParaRPr lang="zh-CN" altLang="en-US" sz="2000" dirty="0">
                        <a:solidFill>
                          <a:schemeClr val="tx1"/>
                        </a:solidFill>
                        <a:latin typeface="仿宋" panose="02010609060101010101" pitchFamily="49" charset="-122"/>
                        <a:ea typeface="仿宋" panose="02010609060101010101" pitchFamily="49" charset="-122"/>
                      </a:endParaRPr>
                    </a:p>
                  </a:txBody>
                  <a:tcPr marL="91452" marR="91452" marT="45716" marB="45716" anchor="ctr">
                    <a:lnL w="12700">
                      <a:solidFill>
                        <a:prstClr val="black"/>
                      </a:solidFill>
                      <a:round/>
                    </a:lnL>
                    <a:lnR w="12700">
                      <a:solidFill>
                        <a:prstClr val="black"/>
                      </a:solidFill>
                      <a:round/>
                    </a:lnR>
                    <a:lnT w="12700">
                      <a:solidFill>
                        <a:prstClr val="black"/>
                      </a:solidFill>
                      <a:round/>
                    </a:lnT>
                    <a:lnB w="12700">
                      <a:solidFill>
                        <a:prstClr val="black"/>
                      </a:solidFill>
                      <a:round/>
                    </a:lnB>
                    <a:solidFill>
                      <a:schemeClr val="bg1"/>
                    </a:solidFill>
                  </a:tcPr>
                </a:tc>
                <a:tc>
                  <a:txBody>
                    <a:bodyPr/>
                    <a:lstStyle>
                      <a:defPPr>
                        <a:defRPr lang="zh-CN"/>
                      </a:defPPr>
                      <a:lvl1pPr marL="0" indent="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342900" indent="1143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685800" indent="2286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028700" indent="3429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371600" indent="457200" algn="l" defTabSz="914400" rtl="0" eaLnBrk="0" fontAlgn="base" hangingPunct="0">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gn="l" eaLnBrk="1" hangingPunct="1">
                        <a:lnSpc>
                          <a:spcPct val="125000"/>
                        </a:lnSpc>
                        <a:buSzTx/>
                      </a:pPr>
                      <a:r>
                        <a:rPr lang="zh-CN" altLang="zh-CN" sz="2000" b="1" dirty="0">
                          <a:latin typeface="仿宋" panose="02010609060101010101" pitchFamily="49" charset="-122"/>
                          <a:ea typeface="仿宋" panose="02010609060101010101" pitchFamily="49" charset="-122"/>
                        </a:rPr>
                        <a:t>在议会内部逐渐</a:t>
                      </a:r>
                      <a:r>
                        <a:rPr lang="zh-CN" altLang="zh-CN" sz="2000" b="1" dirty="0">
                          <a:solidFill>
                            <a:srgbClr val="0000FF"/>
                          </a:solidFill>
                          <a:latin typeface="仿宋" panose="02010609060101010101" pitchFamily="49" charset="-122"/>
                          <a:ea typeface="仿宋" panose="02010609060101010101" pitchFamily="49" charset="-122"/>
                        </a:rPr>
                        <a:t>分为上、下两院，即贵族院和平民院</a:t>
                      </a:r>
                      <a:endParaRPr lang="zh-CN" altLang="zh-CN" sz="2000" dirty="0">
                        <a:solidFill>
                          <a:srgbClr val="0000FF"/>
                        </a:solidFill>
                        <a:latin typeface="仿宋" panose="02010609060101010101" pitchFamily="49" charset="-122"/>
                        <a:ea typeface="仿宋" panose="02010609060101010101" pitchFamily="49" charset="-122"/>
                      </a:endParaRPr>
                    </a:p>
                  </a:txBody>
                  <a:tcPr marL="91452" marR="91452" marT="45716" marB="45716" anchor="ctr">
                    <a:lnL w="12700">
                      <a:solidFill>
                        <a:prstClr val="black"/>
                      </a:solidFill>
                      <a:round/>
                    </a:lnL>
                    <a:lnR w="12700">
                      <a:solidFill>
                        <a:prstClr val="black"/>
                      </a:solidFill>
                      <a:round/>
                    </a:lnR>
                    <a:lnT w="12700">
                      <a:solidFill>
                        <a:prstClr val="black"/>
                      </a:solidFill>
                      <a:round/>
                    </a:lnT>
                    <a:lnB w="12700">
                      <a:solidFill>
                        <a:prstClr val="black"/>
                      </a:solidFill>
                      <a:round/>
                    </a:lnB>
                    <a:solidFill>
                      <a:schemeClr val="bg1"/>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500"/>
                                        <p:tgtEl>
                                          <p:spTgt spid="10"/>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par>
                                <p:cTn id="14" presetID="16" presetClass="entr" presetSubtype="21"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arn(inVertical)">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Lst>
  </p:timing>
</p:sld>
</file>

<file path=ppt/tags/tag1.xml><?xml version="1.0" encoding="utf-8"?>
<p:tagLst xmlns:p="http://schemas.openxmlformats.org/presentationml/2006/main">
  <p:tag name="AS_UNIQUEID" val="60"/>
</p:tagLst>
</file>

<file path=ppt/tags/tag10.xml><?xml version="1.0" encoding="utf-8"?>
<p:tagLst xmlns:p="http://schemas.openxmlformats.org/presentationml/2006/main">
  <p:tag name="AS_UNIQUEID" val="258"/>
</p:tagLst>
</file>

<file path=ppt/tags/tag11.xml><?xml version="1.0" encoding="utf-8"?>
<p:tagLst xmlns:p="http://schemas.openxmlformats.org/presentationml/2006/main">
  <p:tag name="AS_UNIQUEID" val="260"/>
</p:tagLst>
</file>

<file path=ppt/tags/tag12.xml><?xml version="1.0" encoding="utf-8"?>
<p:tagLst xmlns:p="http://schemas.openxmlformats.org/presentationml/2006/main">
  <p:tag name="AS_UNIQUEID" val="261"/>
</p:tagLst>
</file>

<file path=ppt/tags/tag13.xml><?xml version="1.0" encoding="utf-8"?>
<p:tagLst xmlns:p="http://schemas.openxmlformats.org/presentationml/2006/main">
  <p:tag name="AS_UNIQUEID" val="262"/>
</p:tagLst>
</file>

<file path=ppt/tags/tag14.xml><?xml version="1.0" encoding="utf-8"?>
<p:tagLst xmlns:p="http://schemas.openxmlformats.org/presentationml/2006/main">
  <p:tag name="AS_UNIQUEID" val="259"/>
</p:tagLst>
</file>

<file path=ppt/tags/tag15.xml><?xml version="1.0" encoding="utf-8"?>
<p:tagLst xmlns:p="http://schemas.openxmlformats.org/presentationml/2006/main">
  <p:tag name="KSO_WM_UNIT_TABLE_BEAUTIFY" val="smartTable{c7448741-a983-47e3-92ca-5bbcba9fffd9}"/>
</p:tagLst>
</file>

<file path=ppt/tags/tag16.xml><?xml version="1.0" encoding="utf-8"?>
<p:tagLst xmlns:p="http://schemas.openxmlformats.org/presentationml/2006/main">
  <p:tag name="AS_UNIQUEID" val="67"/>
</p:tagLst>
</file>

<file path=ppt/tags/tag17.xml><?xml version="1.0" encoding="utf-8"?>
<p:tagLst xmlns:p="http://schemas.openxmlformats.org/presentationml/2006/main">
  <p:tag name="AS_UNIQUEID" val="68"/>
</p:tagLst>
</file>

<file path=ppt/tags/tag18.xml><?xml version="1.0" encoding="utf-8"?>
<p:tagLst xmlns:p="http://schemas.openxmlformats.org/presentationml/2006/main">
  <p:tag name="AS_UNIQUEID" val="69"/>
</p:tagLst>
</file>

<file path=ppt/tags/tag19.xml><?xml version="1.0" encoding="utf-8"?>
<p:tagLst xmlns:p="http://schemas.openxmlformats.org/presentationml/2006/main">
  <p:tag name="AS_UNIQUEID" val="70"/>
</p:tagLst>
</file>

<file path=ppt/tags/tag2.xml><?xml version="1.0" encoding="utf-8"?>
<p:tagLst xmlns:p="http://schemas.openxmlformats.org/presentationml/2006/main">
  <p:tag name="AS_UNIQUEID" val="62"/>
</p:tagLst>
</file>

<file path=ppt/tags/tag20.xml><?xml version="1.0" encoding="utf-8"?>
<p:tagLst xmlns:p="http://schemas.openxmlformats.org/presentationml/2006/main">
  <p:tag name="REFSHAPE" val="290111268"/>
</p:tagLst>
</file>

<file path=ppt/tags/tag21.xml><?xml version="1.0" encoding="utf-8"?>
<p:tagLst xmlns:p="http://schemas.openxmlformats.org/presentationml/2006/main">
  <p:tag name="REFSHAPE" val="290110996"/>
</p:tagLst>
</file>

<file path=ppt/tags/tag22.xml><?xml version="1.0" encoding="utf-8"?>
<p:tagLst xmlns:p="http://schemas.openxmlformats.org/presentationml/2006/main">
  <p:tag name="KSO_WM_UNIT_ISCONTENTSTITLE" val="0"/>
  <p:tag name="KSO_WM_UNIT_NOCLEAR" val="0"/>
  <p:tag name="KSO_WM_UNIT_VALUE" val="17"/>
  <p:tag name="KSO_WM_UNIT_HIGHLIGHT" val="0"/>
  <p:tag name="KSO_WM_UNIT_COMPATIBLE" val="0"/>
  <p:tag name="KSO_WM_UNIT_DIAGRAM_ISNUMVISUAL" val="0"/>
  <p:tag name="KSO_WM_UNIT_DIAGRAM_ISREFERUNIT" val="0"/>
  <p:tag name="KSO_WM_UNIT_TYPE" val="a"/>
  <p:tag name="KSO_WM_UNIT_INDEX" val="1"/>
  <p:tag name="KSO_WM_UNIT_ID" val="diagram20202170_1*a*1"/>
  <p:tag name="KSO_WM_TEMPLATE_CATEGORY" val="diagram"/>
  <p:tag name="KSO_WM_TEMPLATE_INDEX" val="20202170"/>
  <p:tag name="KSO_WM_UNIT_LAYERLEVEL" val="1"/>
  <p:tag name="KSO_WM_TAG_VERSION" val="1.0"/>
  <p:tag name="KSO_WM_BEAUTIFY_FLAG" val="#wm#"/>
  <p:tag name="KSO_WM_UNIT_PRESET_TEXT" val="单击此处添加大标题"/>
  <p:tag name="KSO_WM_UNIT_ISNUMDGMTITLE" val="0"/>
</p:tagLst>
</file>

<file path=ppt/tags/tag23.xml><?xml version="1.0" encoding="utf-8"?>
<p:tagLst xmlns:p="http://schemas.openxmlformats.org/presentationml/2006/main">
  <p:tag name="AS_UNIQUEID" val="77"/>
</p:tagLst>
</file>

<file path=ppt/tags/tag24.xml><?xml version="1.0" encoding="utf-8"?>
<p:tagLst xmlns:p="http://schemas.openxmlformats.org/presentationml/2006/main">
  <p:tag name="AS_UNIQUEID" val="72"/>
</p:tagLst>
</file>

<file path=ppt/tags/tag25.xml><?xml version="1.0" encoding="utf-8"?>
<p:tagLst xmlns:p="http://schemas.openxmlformats.org/presentationml/2006/main">
  <p:tag name="AS_UNIQUEID" val="73"/>
</p:tagLst>
</file>

<file path=ppt/tags/tag26.xml><?xml version="1.0" encoding="utf-8"?>
<p:tagLst xmlns:p="http://schemas.openxmlformats.org/presentationml/2006/main">
  <p:tag name="AS_UNIQUEID" val="74"/>
</p:tagLst>
</file>

<file path=ppt/tags/tag27.xml><?xml version="1.0" encoding="utf-8"?>
<p:tagLst xmlns:p="http://schemas.openxmlformats.org/presentationml/2006/main">
  <p:tag name="AS_UNIQUEID" val="78"/>
  <p:tag name="KSO_WM_UNIT_PLACING_PICTURE_USER_VIEWPORT" val="{&quot;height&quot;:4800,&quot;width&quot;:8560}"/>
</p:tagLst>
</file>

<file path=ppt/tags/tag28.xml><?xml version="1.0" encoding="utf-8"?>
<p:tagLst xmlns:p="http://schemas.openxmlformats.org/presentationml/2006/main">
  <p:tag name="AS_UNIQUEID" val="508"/>
</p:tagLst>
</file>

<file path=ppt/tags/tag29.xml><?xml version="1.0" encoding="utf-8"?>
<p:tagLst xmlns:p="http://schemas.openxmlformats.org/presentationml/2006/main">
  <p:tag name="AS_UNIQUEID" val="476"/>
</p:tagLst>
</file>

<file path=ppt/tags/tag3.xml><?xml version="1.0" encoding="utf-8"?>
<p:tagLst xmlns:p="http://schemas.openxmlformats.org/presentationml/2006/main">
  <p:tag name="AS_UNIQUEID" val="63"/>
</p:tagLst>
</file>

<file path=ppt/tags/tag30.xml><?xml version="1.0" encoding="utf-8"?>
<p:tagLst xmlns:p="http://schemas.openxmlformats.org/presentationml/2006/main">
  <p:tag name="AS_UNIQUEID" val="77"/>
</p:tagLst>
</file>

<file path=ppt/tags/tag31.xml><?xml version="1.0" encoding="utf-8"?>
<p:tagLst xmlns:p="http://schemas.openxmlformats.org/presentationml/2006/main">
  <p:tag name="AS_UNIQUEID" val="483"/>
</p:tagLst>
</file>

<file path=ppt/tags/tag32.xml><?xml version="1.0" encoding="utf-8"?>
<p:tagLst xmlns:p="http://schemas.openxmlformats.org/presentationml/2006/main">
  <p:tag name="AS_UNIQUEID" val="487"/>
</p:tagLst>
</file>

<file path=ppt/tags/tag4.xml><?xml version="1.0" encoding="utf-8"?>
<p:tagLst xmlns:p="http://schemas.openxmlformats.org/presentationml/2006/main">
  <p:tag name="AS_UNIQUEID" val="320"/>
</p:tagLst>
</file>

<file path=ppt/tags/tag5.xml><?xml version="1.0" encoding="utf-8"?>
<p:tagLst xmlns:p="http://schemas.openxmlformats.org/presentationml/2006/main">
  <p:tag name="AS_UNIQUEID" val="321"/>
</p:tagLst>
</file>

<file path=ppt/tags/tag6.xml><?xml version="1.0" encoding="utf-8"?>
<p:tagLst xmlns:p="http://schemas.openxmlformats.org/presentationml/2006/main">
  <p:tag name="AS_UNIQUEID" val="322"/>
</p:tagLst>
</file>

<file path=ppt/tags/tag7.xml><?xml version="1.0" encoding="utf-8"?>
<p:tagLst xmlns:p="http://schemas.openxmlformats.org/presentationml/2006/main">
  <p:tag name="AS_UNIQUEID" val="323"/>
</p:tagLst>
</file>

<file path=ppt/tags/tag8.xml><?xml version="1.0" encoding="utf-8"?>
<p:tagLst xmlns:p="http://schemas.openxmlformats.org/presentationml/2006/main">
  <p:tag name="AS_UNIQUEID" val="324"/>
</p:tagLst>
</file>

<file path=ppt/tags/tag9.xml><?xml version="1.0" encoding="utf-8"?>
<p:tagLst xmlns:p="http://schemas.openxmlformats.org/presentationml/2006/main">
  <p:tag name="AS_UNIQUEID" val="325"/>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Fan</Template>
  <TotalTime>0</TotalTime>
  <Words>5029</Words>
  <Application>WPS 演示</Application>
  <PresentationFormat>全屏显示(4:3)</PresentationFormat>
  <Paragraphs>267</Paragraphs>
  <Slides>22</Slides>
  <Notes>0</Notes>
  <HiddenSlides>0</HiddenSlides>
  <MMClips>0</MMClips>
  <ScaleCrop>false</ScaleCrop>
  <HeadingPairs>
    <vt:vector size="6" baseType="variant">
      <vt:variant>
        <vt:lpstr>已用的字体</vt:lpstr>
      </vt:variant>
      <vt:variant>
        <vt:i4>23</vt:i4>
      </vt:variant>
      <vt:variant>
        <vt:lpstr>主题</vt:lpstr>
      </vt:variant>
      <vt:variant>
        <vt:i4>1</vt:i4>
      </vt:variant>
      <vt:variant>
        <vt:lpstr>幻灯片标题</vt:lpstr>
      </vt:variant>
      <vt:variant>
        <vt:i4>22</vt:i4>
      </vt:variant>
    </vt:vector>
  </HeadingPairs>
  <TitlesOfParts>
    <vt:vector size="46" baseType="lpstr">
      <vt:lpstr>Arial</vt:lpstr>
      <vt:lpstr>宋体</vt:lpstr>
      <vt:lpstr>Wingdings</vt:lpstr>
      <vt:lpstr>Wingdings 2</vt:lpstr>
      <vt:lpstr>Arial</vt:lpstr>
      <vt:lpstr>华文新魏</vt:lpstr>
      <vt:lpstr>华文琥珀</vt:lpstr>
      <vt:lpstr>仿宋</vt:lpstr>
      <vt:lpstr>楷体</vt:lpstr>
      <vt:lpstr>华文楷体</vt:lpstr>
      <vt:lpstr>Times New Roman</vt:lpstr>
      <vt:lpstr>隶书</vt:lpstr>
      <vt:lpstr>微软雅黑</vt:lpstr>
      <vt:lpstr>Franklin Gothic Book</vt:lpstr>
      <vt:lpstr>黑体</vt:lpstr>
      <vt:lpstr>Arial Unicode MS</vt:lpstr>
      <vt:lpstr>Franklin Gothic Medium</vt:lpstr>
      <vt:lpstr>Wingdings</vt:lpstr>
      <vt:lpstr>Calibri</vt:lpstr>
      <vt:lpstr>Segoe UI</vt:lpstr>
      <vt:lpstr>华文中宋</vt:lpstr>
      <vt:lpstr>华文细黑</vt:lpstr>
      <vt:lpstr>Calibri</vt:lpstr>
      <vt:lpstr>暗香扑面</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PGOS</dc:creator>
  <cp:lastModifiedBy>Lenovo</cp:lastModifiedBy>
  <cp:revision>789</cp:revision>
  <dcterms:created xsi:type="dcterms:W3CDTF">2016-06-06T00:04:00Z</dcterms:created>
  <dcterms:modified xsi:type="dcterms:W3CDTF">2021-04-22T15:35:32Z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