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JPG" ContentType="image/.jp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9" r:id="rId5"/>
    <p:sldId id="260" r:id="rId7"/>
    <p:sldId id="261" r:id="rId8"/>
    <p:sldId id="262" r:id="rId9"/>
    <p:sldId id="263" r:id="rId10"/>
    <p:sldId id="264" r:id="rId11"/>
    <p:sldId id="265" r:id="rId12"/>
    <p:sldId id="258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8.wmf"/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7" Type="http://schemas.openxmlformats.org/officeDocument/2006/relationships/image" Target="../media/image15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6.xml"/><Relationship Id="rId2" Type="http://schemas.openxmlformats.org/officeDocument/2006/relationships/image" Target="../media/image1.jpeg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8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5.wmf"/><Relationship Id="rId11" Type="http://schemas.openxmlformats.org/officeDocument/2006/relationships/notesSlide" Target="../notesSlides/notesSlide3.xml"/><Relationship Id="rId10" Type="http://schemas.openxmlformats.org/officeDocument/2006/relationships/vmlDrawing" Target="../drawings/vmlDrawing1.vml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.bin"/><Relationship Id="rId8" Type="http://schemas.openxmlformats.org/officeDocument/2006/relationships/image" Target="../media/image12.wmf"/><Relationship Id="rId7" Type="http://schemas.openxmlformats.org/officeDocument/2006/relationships/oleObject" Target="../embeddings/oleObject8.bin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9.wmf"/><Relationship Id="rId19" Type="http://schemas.openxmlformats.org/officeDocument/2006/relationships/notesSlide" Target="../notesSlides/notesSlide4.xml"/><Relationship Id="rId18" Type="http://schemas.openxmlformats.org/officeDocument/2006/relationships/vmlDrawing" Target="../drawings/vmlDrawing2.vml"/><Relationship Id="rId17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5" Type="http://schemas.openxmlformats.org/officeDocument/2006/relationships/oleObject" Target="../embeddings/oleObject12.bin"/><Relationship Id="rId14" Type="http://schemas.openxmlformats.org/officeDocument/2006/relationships/image" Target="../media/image15.wmf"/><Relationship Id="rId13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11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1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1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wmf"/><Relationship Id="rId1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p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电磁感应中感生类问题综合</a:t>
            </a:r>
            <a:br>
              <a:rPr lang="zh-CN" altLang="en-US" b="1" dirty="0"/>
            </a:br>
            <a:endParaRPr lang="zh-CN" altLang="zh-CN"/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extimage18.jpe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/>
          <a:stretch>
            <a:fillRect/>
          </a:stretch>
        </p:blipFill>
        <p:spPr>
          <a:xfrm>
            <a:off x="2185035" y="1136650"/>
            <a:ext cx="6952615" cy="48653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23825" y="302260"/>
            <a:ext cx="446786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400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解答电磁感应中电路问题的步骤</a:t>
            </a:r>
            <a:endParaRPr lang="zh-CN" altLang="en-US" sz="2400" b="1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33760" y="529978"/>
            <a:ext cx="11369476" cy="48526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例 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(2020江苏常熟中学适应性考试)如图甲所示,水平虚线下方有垂直于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纸面方向的有界匀强磁场,磁感应强度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随时间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的变化规律如图乙所示,规定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垂直于纸面向里为磁场的正方向。相邻边长分别为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、2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的单匝长方形导体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闭合线框用细线悬挂,线框一半位于磁场内,力传感器记录了细线拉力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随时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间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的变化关系如图丙,设重力加速度为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,图乙、图丙中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r>
              <a:rPr lang="zh-CN" altLang="en-US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是已知量。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求: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(1)0~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时间内线框内感应电动势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(2)线框的质量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和电阻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endParaRPr lang="zh-CN" altLang="en-US" sz="180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046719"/>
            <a:ext cx="11369476" cy="18059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(3)若某时刻起磁场不再变化,磁感应强度恒为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r>
              <a:rPr lang="zh-CN" altLang="en-US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,剪断细线,结果线框在上边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进入磁场前已经做匀速运动,求线框从开始下落到上边刚到虚线位置过程中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产生的电热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sz="1805" dirty="0"/>
          </a:p>
        </p:txBody>
      </p:sp>
      <p:pic>
        <p:nvPicPr>
          <p:cNvPr id="3" name="图片 3" descr="textimage19.jpe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341007" y="3071568"/>
            <a:ext cx="2678784" cy="2631788"/>
          </a:xfrm>
          <a:prstGeom prst="rect">
            <a:avLst/>
          </a:prstGeom>
        </p:spPr>
      </p:pic>
      <p:pic>
        <p:nvPicPr>
          <p:cNvPr id="4" name="图片 3" descr="textimage2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7706" y="3790135"/>
            <a:ext cx="3242220" cy="1877074"/>
          </a:xfrm>
          <a:prstGeom prst="rect">
            <a:avLst/>
          </a:prstGeom>
        </p:spPr>
      </p:pic>
      <p:pic>
        <p:nvPicPr>
          <p:cNvPr id="5" name="图片 3" descr="textimage2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05723" y="3790135"/>
            <a:ext cx="3071577" cy="18770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414046" y="5811600"/>
            <a:ext cx="412750" cy="508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3235"/>
              </a:spcBef>
            </a:pPr>
            <a:r>
              <a:rPr lang="zh-CN" altLang="en-US" sz="180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甲</a:t>
            </a:r>
            <a:endParaRPr lang="zh-CN" altLang="en-US" sz="1805" dirty="0"/>
          </a:p>
        </p:txBody>
      </p:sp>
      <p:sp>
        <p:nvSpPr>
          <p:cNvPr id="7" name="矩形 6"/>
          <p:cNvSpPr/>
          <p:nvPr/>
        </p:nvSpPr>
        <p:spPr>
          <a:xfrm>
            <a:off x="5928357" y="5811600"/>
            <a:ext cx="412750" cy="508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3235"/>
              </a:spcBef>
            </a:pPr>
            <a:r>
              <a:rPr lang="zh-CN" altLang="en-US" sz="180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乙</a:t>
            </a:r>
            <a:endParaRPr lang="zh-CN" altLang="en-US" sz="1805" dirty="0"/>
          </a:p>
        </p:txBody>
      </p:sp>
      <p:sp>
        <p:nvSpPr>
          <p:cNvPr id="8" name="矩形 7"/>
          <p:cNvSpPr/>
          <p:nvPr/>
        </p:nvSpPr>
        <p:spPr>
          <a:xfrm>
            <a:off x="9967905" y="5811600"/>
            <a:ext cx="412750" cy="508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3235"/>
              </a:spcBef>
            </a:pPr>
            <a:r>
              <a:rPr lang="zh-CN" altLang="en-US" sz="1805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丙</a:t>
            </a:r>
            <a:endParaRPr lang="zh-CN" altLang="en-US" sz="180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046719"/>
            <a:ext cx="11369476" cy="4518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560"/>
              </a:spcBef>
              <a:buNone/>
            </a:pPr>
            <a:r>
              <a:rPr lang="zh-CN" altLang="en-US" sz="2610" b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(1)0~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时间内线框中产生的感应电动势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275" kern="0" spc="636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275" kern="0" spc="161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495" kern="0" spc="2665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65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=0时对线框分析则有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IL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+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mg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时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=0,则有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IL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mg</a:t>
            </a:r>
            <a:endParaRPr lang="en-US" altLang="zh-CN" sz="2610" i="1" kern="0" dirty="0" smtClean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又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=</a:t>
            </a:r>
            <a:endParaRPr lang="zh-CN" altLang="en-US" sz="1805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1143881" y="1835419"/>
          <a:ext cx="496587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" imgW="13106400" imgH="18592800" progId="Equation.DSMT4">
                  <p:embed/>
                </p:oleObj>
              </mc:Choice>
              <mc:Fallback>
                <p:oleObj name="Equation" r:id="rId1" imgW="13106400" imgH="18592800" progId="Equation.DSMT4">
                  <p:embed/>
                  <p:pic>
                    <p:nvPicPr>
                      <p:cNvPr id="0" name="图片 12293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43881" y="1835419"/>
                        <a:ext cx="496587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1827739" y="1835419"/>
          <a:ext cx="620734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3" imgW="16459200" imgH="18592800" progId="Equation.DSMT4">
                  <p:embed/>
                </p:oleObj>
              </mc:Choice>
              <mc:Fallback>
                <p:oleObj name="Equation" r:id="rId3" imgW="16459200" imgH="18592800" progId="Equation.DSMT4">
                  <p:embed/>
                  <p:pic>
                    <p:nvPicPr>
                      <p:cNvPr id="0" name="图片 1229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7739" y="1835419"/>
                        <a:ext cx="620734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2635744" y="1787446"/>
          <a:ext cx="783080" cy="754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5" imgW="20726400" imgH="19812000" progId="Equation.DSMT4">
                  <p:embed/>
                </p:oleObj>
              </mc:Choice>
              <mc:Fallback>
                <p:oleObj name="Equation" r:id="rId5" imgW="20726400" imgH="19812000" progId="Equation.DSMT4">
                  <p:embed/>
                  <p:pic>
                    <p:nvPicPr>
                      <p:cNvPr id="0" name="图片 12295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5744" y="1787446"/>
                        <a:ext cx="783080" cy="7544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1541005" y="4949270"/>
          <a:ext cx="286493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7" imgW="7620000" imgH="18592800" progId="Equation.DSMT4">
                  <p:embed/>
                </p:oleObj>
              </mc:Choice>
              <mc:Fallback>
                <p:oleObj name="Equation" r:id="rId7" imgW="7620000" imgH="18592800" progId="Equation.DSMT4">
                  <p:embed/>
                  <p:pic>
                    <p:nvPicPr>
                      <p:cNvPr id="0" name="图片 12296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41005" y="4949270"/>
                        <a:ext cx="286493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"/>
          <p:cNvSpPr txBox="1"/>
          <p:nvPr/>
        </p:nvSpPr>
        <p:spPr>
          <a:xfrm>
            <a:off x="753775" y="982531"/>
            <a:ext cx="11369476" cy="53232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5"/>
              </a:spcBef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联立可得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525" kern="0" spc="-217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   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720" kern="0" spc="2512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2805" dirty="0" smtClean="0">
              <a:solidFill>
                <a:srgbClr val="FF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ts val="150"/>
              </a:spcBef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(3)线框在上边进行磁场前已做匀速运动,设线框的速度为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,对线框有</a:t>
            </a:r>
            <a:endParaRPr lang="zh-CN" altLang="en-US" sz="2805" dirty="0" smtClean="0">
              <a:solidFill>
                <a:srgbClr val="FF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mg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IL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·</a:t>
            </a:r>
            <a:r>
              <a:rPr lang="zh-CN" altLang="en-US" sz="3275" kern="0" spc="1986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495" kern="0" spc="259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2805" dirty="0" smtClean="0">
              <a:solidFill>
                <a:srgbClr val="FF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ts val="65"/>
              </a:spcBef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可得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-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2805" dirty="0" smtClean="0">
              <a:solidFill>
                <a:srgbClr val="FF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ts val="5"/>
              </a:spcBef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线框从开始下落到上边刚到虚线位置过程中产生的电热</a:t>
            </a:r>
            <a:endParaRPr lang="zh-CN" altLang="en-US" sz="2805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mgL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r>
              <a:rPr lang="zh-CN" altLang="en-US" sz="3330" kern="0" spc="-15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mv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5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解得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       -</a:t>
            </a:r>
            <a:r>
              <a:rPr lang="zh-CN" altLang="en-US" sz="3690" kern="0" spc="1119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1805" dirty="0">
              <a:solidFill>
                <a:srgbClr val="FF0000"/>
              </a:solidFill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496581" y="1105805"/>
          <a:ext cx="420188" cy="763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" name="Equation" r:id="rId1" imgW="10972800" imgH="20116800" progId="Equation.DSMT4">
                  <p:embed/>
                </p:oleObj>
              </mc:Choice>
              <mc:Fallback>
                <p:oleObj name="Equation" r:id="rId1" imgW="10972800" imgH="20116800" progId="Equation.DSMT4">
                  <p:embed/>
                  <p:pic>
                    <p:nvPicPr>
                      <p:cNvPr id="0" name="图片 1331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96581" y="1105805"/>
                        <a:ext cx="420188" cy="7639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3641364" y="1135327"/>
          <a:ext cx="792630" cy="821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21031200" imgH="21640800" progId="Equation.DSMT4">
                  <p:embed/>
                </p:oleObj>
              </mc:Choice>
              <mc:Fallback>
                <p:oleObj name="Equation" r:id="rId3" imgW="21031200" imgH="21640800" progId="Equation.DSMT4">
                  <p:embed/>
                  <p:pic>
                    <p:nvPicPr>
                      <p:cNvPr id="0" name="图片 1331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1364" y="1135327"/>
                        <a:ext cx="792630" cy="82127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2538882" y="2583023"/>
          <a:ext cx="668482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17678400" imgH="18592800" progId="Equation.DSMT4">
                  <p:embed/>
                </p:oleObj>
              </mc:Choice>
              <mc:Fallback>
                <p:oleObj name="Equation" r:id="rId5" imgW="17678400" imgH="18592800" progId="Equation.DSMT4">
                  <p:embed/>
                  <p:pic>
                    <p:nvPicPr>
                      <p:cNvPr id="0" name="图片 13314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38882" y="2583023"/>
                        <a:ext cx="668482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3577188" y="2535685"/>
          <a:ext cx="773529" cy="754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20421600" imgH="19812000" progId="Equation.DSMT4">
                  <p:embed/>
                </p:oleObj>
              </mc:Choice>
              <mc:Fallback>
                <p:oleObj name="Equation" r:id="rId7" imgW="20421600" imgH="19812000" progId="Equation.DSMT4">
                  <p:embed/>
                  <p:pic>
                    <p:nvPicPr>
                      <p:cNvPr id="0" name="图片 13315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77188" y="2535685"/>
                        <a:ext cx="773529" cy="7544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1827672" y="3371598"/>
          <a:ext cx="420188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9" imgW="10972800" imgH="18592800" progId="Equation.DSMT4">
                  <p:embed/>
                </p:oleObj>
              </mc:Choice>
              <mc:Fallback>
                <p:oleObj name="Equation" r:id="rId9" imgW="10972800" imgH="18592800" progId="Equation.DSMT4">
                  <p:embed/>
                  <p:pic>
                    <p:nvPicPr>
                      <p:cNvPr id="0" name="图片 13316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27672" y="3371598"/>
                        <a:ext cx="420188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1880031" y="4774879"/>
          <a:ext cx="229194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1" imgW="6096000" imgH="18592800" progId="Equation.DSMT4">
                  <p:embed/>
                </p:oleObj>
              </mc:Choice>
              <mc:Fallback>
                <p:oleObj name="Equation" r:id="rId11" imgW="6096000" imgH="18592800" progId="Equation.DSMT4">
                  <p:embed/>
                  <p:pic>
                    <p:nvPicPr>
                      <p:cNvPr id="0" name="图片 13317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80031" y="4774879"/>
                        <a:ext cx="229194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1892720" y="5623398"/>
          <a:ext cx="515686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3" imgW="13716000" imgH="18592800" progId="Equation.DSMT4">
                  <p:embed/>
                </p:oleObj>
              </mc:Choice>
              <mc:Fallback>
                <p:oleObj name="Equation" r:id="rId13" imgW="13716000" imgH="18592800" progId="Equation.DSMT4">
                  <p:embed/>
                  <p:pic>
                    <p:nvPicPr>
                      <p:cNvPr id="0" name="图片 13318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892720" y="5623398"/>
                        <a:ext cx="515686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2590927" y="5577178"/>
          <a:ext cx="611185" cy="811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15" imgW="16154400" imgH="21336000" progId="Equation.DSMT4">
                  <p:embed/>
                </p:oleObj>
              </mc:Choice>
              <mc:Fallback>
                <p:oleObj name="Equation" r:id="rId15" imgW="16154400" imgH="21336000" progId="Equation.DSMT4">
                  <p:embed/>
                  <p:pic>
                    <p:nvPicPr>
                      <p:cNvPr id="0" name="图片 13319"/>
                      <p:cNvPicPr>
                        <a:picLocks noChangeAspect="1"/>
                      </p:cNvPicPr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590927" y="5577178"/>
                        <a:ext cx="611185" cy="81172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087771"/>
            <a:ext cx="11369476" cy="24079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变式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(2020江苏南京六校联合体联考)如图所示,图甲为手机及无线充电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板,图乙为充电原理示意图。充电板接交流电源,对充电板供电,充电板内的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送电线圈可产生交变磁场,从而使手机内的受电线圈产生交变电流,再经整流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电路转变成直流电后对手机电池充电,下列说法正确的是</a:t>
            </a:r>
            <a:r>
              <a:rPr lang="zh-CN" altLang="en-US" sz="2045" kern="0" spc="56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　　)</a:t>
            </a:r>
            <a:endParaRPr lang="zh-CN" altLang="en-US" sz="1805" dirty="0"/>
          </a:p>
        </p:txBody>
      </p:sp>
      <p:grpSp>
        <p:nvGrpSpPr>
          <p:cNvPr id="7" name="组合 6"/>
          <p:cNvGrpSpPr/>
          <p:nvPr/>
        </p:nvGrpSpPr>
        <p:grpSpPr>
          <a:xfrm>
            <a:off x="2125266" y="3717940"/>
            <a:ext cx="8107206" cy="2865606"/>
            <a:chOff x="1283387" y="1789488"/>
            <a:chExt cx="8086187" cy="2858177"/>
          </a:xfrm>
        </p:grpSpPr>
        <p:pic>
          <p:nvPicPr>
            <p:cNvPr id="8" name="图片 3" descr="textimage22.jpeg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283387" y="1789488"/>
              <a:ext cx="2256942" cy="2278853"/>
            </a:xfrm>
            <a:prstGeom prst="rect">
              <a:avLst/>
            </a:prstGeom>
          </p:spPr>
        </p:pic>
        <p:pic>
          <p:nvPicPr>
            <p:cNvPr id="9" name="图片 4" descr="textimage23.jpe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64199" y="1980109"/>
              <a:ext cx="4905375" cy="2247900"/>
            </a:xfrm>
            <a:prstGeom prst="rect">
              <a:avLst/>
            </a:prstGeom>
          </p:spPr>
        </p:pic>
        <p:sp>
          <p:nvSpPr>
            <p:cNvPr id="10" name="矩形 9"/>
            <p:cNvSpPr/>
            <p:nvPr/>
          </p:nvSpPr>
          <p:spPr>
            <a:xfrm>
              <a:off x="2231951" y="4140349"/>
              <a:ext cx="411680" cy="5073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latinLnBrk="1" hangingPunct="0">
                <a:lnSpc>
                  <a:spcPct val="150000"/>
                </a:lnSpc>
                <a:spcBef>
                  <a:spcPts val="2940"/>
                </a:spcBef>
              </a:pPr>
              <a:r>
                <a:rPr lang="zh-CN" altLang="en-US" sz="1805" kern="0" dirty="0" smtClean="0">
                  <a:solidFill>
                    <a:srgbClr val="000000"/>
                  </a:solidFill>
                  <a:latin typeface="Times New Roman" panose="02020603050405020304" pitchFamily="65" charset="-122"/>
                  <a:ea typeface="宋体" panose="02010600030101010101" pitchFamily="2" charset="-122"/>
                </a:rPr>
                <a:t>甲</a:t>
              </a:r>
              <a:endParaRPr lang="zh-CN" altLang="en-US" sz="1805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6937301" y="4140349"/>
              <a:ext cx="411680" cy="5073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latinLnBrk="1" hangingPunct="0">
                <a:lnSpc>
                  <a:spcPct val="150000"/>
                </a:lnSpc>
                <a:spcBef>
                  <a:spcPts val="2940"/>
                </a:spcBef>
              </a:pPr>
              <a:r>
                <a:rPr lang="zh-CN" altLang="en-US" sz="1805" kern="0" smtClean="0">
                  <a:solidFill>
                    <a:srgbClr val="000000"/>
                  </a:solidFill>
                  <a:latin typeface="Times New Roman" panose="02020603050405020304" pitchFamily="65" charset="-122"/>
                  <a:ea typeface="宋体" panose="02010600030101010101" pitchFamily="2" charset="-122"/>
                </a:rPr>
                <a:t>乙</a:t>
              </a:r>
              <a:endParaRPr lang="zh-CN" altLang="en-US" sz="1805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443743"/>
            <a:ext cx="11369476" cy="24618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A.手机外壳用金属材料制作可以减少能量损耗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B.如果图示方向的磁场在变强,受电线圈中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点的电势高于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点的电势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C.在送电线圈电压不变的情况下,增加送电线圈匝数可以提高受电线圈的电压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D.受电线圈中交变电流的频率与发射线圈中交变电流的频率相同</a:t>
            </a:r>
            <a:endParaRPr lang="zh-CN" altLang="en-US" sz="180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443743"/>
            <a:ext cx="11369476" cy="50812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b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D    手机外壳使用金属材料会屏蔽电磁波,导致无线充电不能完成,故</a:t>
            </a:r>
            <a:br>
              <a:rPr sz="1805" dirty="0">
                <a:solidFill>
                  <a:srgbClr val="FF0000"/>
                </a:solidFill>
              </a:rPr>
            </a:b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A项错误;根据楞次定律可知,受电线圈内部产生的感应电流方向俯视为顺时</a:t>
            </a:r>
            <a:br>
              <a:rPr sz="1805" dirty="0">
                <a:solidFill>
                  <a:srgbClr val="FF0000"/>
                </a:solidFill>
              </a:rPr>
            </a:b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针,受电线圈中感应电流方向由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到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,因此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点的电势低于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点的电势,故B项错</a:t>
            </a:r>
            <a:br>
              <a:rPr sz="1805" dirty="0">
                <a:solidFill>
                  <a:srgbClr val="FF0000"/>
                </a:solidFill>
              </a:rPr>
            </a:b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误;该设备利用电磁感应原理,因此根据原、副线圈感应电动势公式变形可得</a:t>
            </a:r>
            <a:br>
              <a:rPr sz="1805" dirty="0">
                <a:solidFill>
                  <a:srgbClr val="FF0000"/>
                </a:solidFill>
              </a:rPr>
            </a:b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·</a:t>
            </a:r>
            <a:r>
              <a:rPr lang="zh-CN" altLang="en-US" sz="3560" kern="0" spc="-849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,则当送线圈匝数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增加时,受电线圈的电压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减小,故C项错误;该设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355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备采用的是电磁感应原理,因此当发射线圈中电流方向改变时,受电线圈中的</a:t>
            </a:r>
            <a:br>
              <a:rPr sz="1805" dirty="0">
                <a:solidFill>
                  <a:srgbClr val="FF0000"/>
                </a:solidFill>
              </a:rPr>
            </a:b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电流方向也会改变,即受电线圈中交变电流的频率与发射线圈中交变电流的</a:t>
            </a:r>
            <a:br>
              <a:rPr sz="1805" dirty="0">
                <a:solidFill>
                  <a:srgbClr val="FF0000"/>
                </a:solidFill>
              </a:rPr>
            </a:b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频率相同,故D项正确。</a:t>
            </a:r>
            <a:endParaRPr lang="zh-CN" altLang="en-US" sz="1805" dirty="0">
              <a:solidFill>
                <a:srgbClr val="FF0000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669698" y="4006619"/>
          <a:ext cx="343790" cy="773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" name="Equation" r:id="rId1" imgW="9144000" imgH="20421600" progId="Equation.DSMT4">
                  <p:embed/>
                </p:oleObj>
              </mc:Choice>
              <mc:Fallback>
                <p:oleObj name="Equation" r:id="rId1" imgW="9144000" imgH="20421600" progId="Equation.DSMT4">
                  <p:embed/>
                  <p:pic>
                    <p:nvPicPr>
                      <p:cNvPr id="0" name="图片 1433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69698" y="4006619"/>
                        <a:ext cx="343790" cy="77352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UNIT_PLACING_PICTURE_USER_VIEWPORT" val="{&quot;height&quot;:5490,&quot;width&quot;:7845}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1041</Words>
  <Application>WPS 演示</Application>
  <PresentationFormat>宽屏</PresentationFormat>
  <Paragraphs>46</Paragraphs>
  <Slides>10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13</vt:i4>
      </vt:variant>
      <vt:variant>
        <vt:lpstr>幻灯片标题</vt:lpstr>
      </vt:variant>
      <vt:variant>
        <vt:i4>10</vt:i4>
      </vt:variant>
    </vt:vector>
  </HeadingPairs>
  <TitlesOfParts>
    <vt:vector size="32" baseType="lpstr">
      <vt:lpstr>Arial</vt:lpstr>
      <vt:lpstr>宋体</vt:lpstr>
      <vt:lpstr>Wingdings</vt:lpstr>
      <vt:lpstr>微软雅黑</vt:lpstr>
      <vt:lpstr>Wingdings</vt:lpstr>
      <vt:lpstr>Calibri</vt:lpstr>
      <vt:lpstr>Arial Unicode MS</vt:lpstr>
      <vt:lpstr>Times New Roman</vt:lpstr>
      <vt:lpstr>Office 主题​​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zhaiyujia</cp:lastModifiedBy>
  <cp:revision>172</cp:revision>
  <dcterms:created xsi:type="dcterms:W3CDTF">2019-06-19T02:08:00Z</dcterms:created>
  <dcterms:modified xsi:type="dcterms:W3CDTF">2021-04-26T09:06:03Z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DBD9B90D3C9B443485E75FD63D0C6006</vt:lpwstr>
  </property>
</Properties>
</file>