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3"/>
    <p:sldId id="424" r:id="rId4"/>
    <p:sldId id="410" r:id="rId5"/>
    <p:sldId id="411" r:id="rId6"/>
    <p:sldId id="414" r:id="rId7"/>
    <p:sldId id="412" r:id="rId8"/>
    <p:sldId id="413" r:id="rId9"/>
    <p:sldId id="417" r:id="rId10"/>
    <p:sldId id="416" r:id="rId11"/>
    <p:sldId id="42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4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5" Type="http://schemas.openxmlformats.org/officeDocument/2006/relationships/image" Target="../media/image11.emf"/><Relationship Id="rId4" Type="http://schemas.openxmlformats.org/officeDocument/2006/relationships/image" Target="../media/image10.emf"/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emf"/><Relationship Id="rId12" Type="http://schemas.openxmlformats.org/officeDocument/2006/relationships/vmlDrawing" Target="../drawings/vmlDrawing1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5.e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emf"/><Relationship Id="rId2" Type="http://schemas.openxmlformats.org/officeDocument/2006/relationships/oleObject" Target="../embeddings/oleObject6.bin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image" Target="../media/image10.e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7.emf"/><Relationship Id="rId13" Type="http://schemas.openxmlformats.org/officeDocument/2006/relationships/vmlDrawing" Target="../drawings/vmlDrawing3.v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68.xml"/><Relationship Id="rId10" Type="http://schemas.openxmlformats.org/officeDocument/2006/relationships/image" Target="../media/image11.emf"/><Relationship Id="rId1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6.bin"/><Relationship Id="rId8" Type="http://schemas.openxmlformats.org/officeDocument/2006/relationships/image" Target="../media/image15.emf"/><Relationship Id="rId7" Type="http://schemas.openxmlformats.org/officeDocument/2006/relationships/oleObject" Target="../embeddings/oleObject15.bin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e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12.emf"/><Relationship Id="rId14" Type="http://schemas.openxmlformats.org/officeDocument/2006/relationships/vmlDrawing" Target="../drawings/vmlDrawing4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7.emf"/><Relationship Id="rId11" Type="http://schemas.openxmlformats.org/officeDocument/2006/relationships/oleObject" Target="../embeddings/oleObject17.bin"/><Relationship Id="rId10" Type="http://schemas.openxmlformats.org/officeDocument/2006/relationships/image" Target="../media/image16.emf"/><Relationship Id="rId1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9.xml"/><Relationship Id="rId2" Type="http://schemas.openxmlformats.org/officeDocument/2006/relationships/image" Target="../media/image18.emf"/><Relationship Id="rId1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1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一模分析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--</a:t>
            </a:r>
            <a:r>
              <a:rPr lang="zh-CN" altLang="en-US"/>
              <a:t>高三数学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二模倒计时计划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3.15 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周周练讲解</a:t>
            </a:r>
            <a:endParaRPr lang="en-US" altLang="zh-CN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3.16 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专题三 空间立体几何  午练：概率统计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解析几何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3.17 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专题三 空间立体几何  订正复习概率基本知识点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3.18 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专题三 空间立体几何  午练：数列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+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函数与导数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3.19 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专题三 空间立体几何  订正复习导数基本知识点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3.20 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假期作业：二模模拟卷一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3.22 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假期作业讲解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</a:rPr>
              <a:t>3.23 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查漏补缺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941388" y="558800"/>
          <a:ext cx="205898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1167130" imgH="257175" progId="Word.Document.12">
                  <p:embed/>
                </p:oleObj>
              </mc:Choice>
              <mc:Fallback>
                <p:oleObj name="" r:id="rId1" imgW="1167130" imgH="257175" progId="Word.Document.12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41388" y="558800"/>
                        <a:ext cx="2058987" cy="452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492250" y="1011238"/>
          <a:ext cx="8702675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3" imgW="4924425" imgH="729615" progId="Word.Document.12">
                  <p:embed/>
                </p:oleObj>
              </mc:Choice>
              <mc:Fallback>
                <p:oleObj name="" r:id="rId3" imgW="4924425" imgH="729615" progId="Word.Document.12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2250" y="1011238"/>
                        <a:ext cx="8702675" cy="1284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92250" y="2154238"/>
          <a:ext cx="837882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5" imgW="4796155" imgH="473710" progId="Word.Document.12">
                  <p:embed/>
                </p:oleObj>
              </mc:Choice>
              <mc:Fallback>
                <p:oleObj name="" r:id="rId5" imgW="4796155" imgH="473710" progId="Word.Document.12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92250" y="2154238"/>
                        <a:ext cx="8378825" cy="8334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484313" y="2914650"/>
          <a:ext cx="8502650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7" imgW="4827905" imgH="475615" progId="Word.Document.12">
                  <p:embed/>
                </p:oleObj>
              </mc:Choice>
              <mc:Fallback>
                <p:oleObj name="" r:id="rId7" imgW="4827905" imgH="475615" progId="Word.Document.12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4313" y="2914650"/>
                        <a:ext cx="8502650" cy="833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484313" y="3735388"/>
          <a:ext cx="847248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9" imgW="4899025" imgH="593090" progId="Word.Document.12">
                  <p:embed/>
                </p:oleObj>
              </mc:Choice>
              <mc:Fallback>
                <p:oleObj name="" r:id="rId9" imgW="4899025" imgH="593090" progId="Word.Document.12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84313" y="3735388"/>
                        <a:ext cx="8472487" cy="1019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57200" y="704850"/>
          <a:ext cx="11447462" cy="5954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574"/>
                <a:gridCol w="880574"/>
                <a:gridCol w="880574"/>
                <a:gridCol w="880574"/>
                <a:gridCol w="880574"/>
                <a:gridCol w="880574"/>
                <a:gridCol w="880574"/>
                <a:gridCol w="880574"/>
                <a:gridCol w="880574"/>
                <a:gridCol w="880574"/>
                <a:gridCol w="880574"/>
                <a:gridCol w="880574"/>
                <a:gridCol w="880574"/>
              </a:tblGrid>
              <a:tr h="2959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</a:rPr>
                        <a:t>题号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小题号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答案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人数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呵呵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zh-CN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秦淮</a:t>
                      </a:r>
                      <a:endParaRPr lang="zh-CN" altLang="zh-CN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平均分</a:t>
                      </a:r>
                      <a:endParaRPr lang="zh-CN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标准差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得分率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满分率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零分率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难度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区分度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</a:rPr>
                        <a:t>单选</a:t>
                      </a:r>
                      <a:r>
                        <a:rPr lang="en-US" altLang="zh-CN" sz="1800" b="1" u="none" strike="noStrike" dirty="0">
                          <a:effectLst/>
                        </a:rPr>
                        <a:t>1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</a:rPr>
                        <a:t>　</a:t>
                      </a:r>
                      <a:endParaRPr lang="zh-CN" alt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B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4.67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4.57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4.62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1.32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92.4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92.4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7.6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0.92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0.16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2982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单选</a:t>
                      </a:r>
                      <a:r>
                        <a:rPr lang="en-US" altLang="zh-CN" sz="1800" b="1" u="none" strike="noStrike">
                          <a:effectLst/>
                        </a:rPr>
                        <a:t>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4.63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4.55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4.57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1.41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91.3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91.3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8.7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0.91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0.21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单选</a:t>
                      </a:r>
                      <a:r>
                        <a:rPr lang="en-US" altLang="zh-CN" sz="1800" b="1" u="none" strike="noStrike">
                          <a:effectLst/>
                        </a:rPr>
                        <a:t>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D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24894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4.47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3.84</a:t>
                      </a:r>
                      <a:endParaRPr lang="en-US" altLang="zh-CN" sz="18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4.26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1.78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85.1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85.1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14.9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0.85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单选</a:t>
                      </a:r>
                      <a:r>
                        <a:rPr lang="en-US" altLang="zh-CN" sz="1800" b="1" u="none" strike="noStrike">
                          <a:effectLst/>
                        </a:rPr>
                        <a:t>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4.89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4.89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4.87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0.79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97.5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97.5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0.97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0.05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单选</a:t>
                      </a:r>
                      <a:r>
                        <a:rPr lang="en-US" altLang="zh-CN" sz="1800" b="1" u="none" strike="noStrike">
                          <a:effectLst/>
                        </a:rPr>
                        <a:t>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B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3.56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3.35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3.48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69.6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69.6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30.4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0.47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单选</a:t>
                      </a:r>
                      <a:r>
                        <a:rPr lang="en-US" altLang="zh-CN" sz="1800" b="1" u="none" strike="noStrike">
                          <a:effectLst/>
                        </a:rPr>
                        <a:t>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A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4.30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4.15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4.17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1.86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83.3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83.3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16.7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0.83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0.32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</a:rPr>
                        <a:t>单选</a:t>
                      </a:r>
                      <a:r>
                        <a:rPr lang="en-US" altLang="zh-CN" sz="1800" b="1" u="none" strike="noStrike" dirty="0">
                          <a:effectLst/>
                        </a:rPr>
                        <a:t>7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</a:rPr>
                        <a:t>　</a:t>
                      </a:r>
                      <a:endParaRPr lang="zh-CN" alt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24894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2.46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1.76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2.48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2.5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49.7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49.7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50.3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0.63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单选</a:t>
                      </a:r>
                      <a:r>
                        <a:rPr lang="en-US" altLang="zh-CN" sz="1800" b="1" u="none" strike="noStrike">
                          <a:effectLst/>
                        </a:rPr>
                        <a:t>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B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1.36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1.55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1.98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2.45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39.7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39.7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60.3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0.35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</a:rPr>
                        <a:t>多选</a:t>
                      </a:r>
                      <a:r>
                        <a:rPr lang="en-US" altLang="zh-CN" sz="1800" b="1" u="none" strike="noStrike" dirty="0">
                          <a:effectLst/>
                        </a:rPr>
                        <a:t>9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ACD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24894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1.59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1.44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2.04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1.96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40.9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26.3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37.4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0.41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0.54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多选</a:t>
                      </a:r>
                      <a:r>
                        <a:rPr lang="en-US" altLang="zh-CN" sz="1800" b="1" u="none" strike="noStrike">
                          <a:effectLst/>
                        </a:rPr>
                        <a:t>10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AC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1.56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1.66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1.85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36.9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27.6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49.1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0.37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0.3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多选</a:t>
                      </a:r>
                      <a:r>
                        <a:rPr lang="en-US" altLang="zh-CN" sz="1800" b="1" u="none" strike="noStrike">
                          <a:effectLst/>
                        </a:rPr>
                        <a:t>11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AD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1.83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1.29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2.14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2.26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42.9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46.9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0.43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0.61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多选</a:t>
                      </a:r>
                      <a:r>
                        <a:rPr lang="en-US" altLang="zh-CN" sz="1800" b="1" u="none" strike="noStrike">
                          <a:effectLst/>
                        </a:rPr>
                        <a:t>12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BD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0.91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1.07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1.21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1.29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24.2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4.7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46.6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0.24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0.14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13-16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3.98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3.87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3.9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2.07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78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78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0.78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0.49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13-16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2.66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1.69</a:t>
                      </a:r>
                      <a:endParaRPr lang="en-US" altLang="zh-CN" sz="18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2.68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2.49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53.6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53.6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46.4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0.54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13-16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2.95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1.99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2.81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2.48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56.2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56.2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43.8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0.72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5525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13-16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1.25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1.13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1.5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1.56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29.9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10.9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42.1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0.3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0.32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63550" y="254000"/>
          <a:ext cx="20256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2" imgW="1167130" imgH="257175" progId="Word.Document.12">
                  <p:embed/>
                </p:oleObj>
              </mc:Choice>
              <mc:Fallback>
                <p:oleObj name="" r:id="rId2" imgW="1167130" imgH="257175" progId="Word.Document.12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3550" y="254000"/>
                        <a:ext cx="2025650" cy="439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12738" y="322263"/>
          <a:ext cx="11582402" cy="6256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954"/>
                <a:gridCol w="890954"/>
                <a:gridCol w="890954"/>
                <a:gridCol w="890954"/>
                <a:gridCol w="890954"/>
                <a:gridCol w="890954"/>
                <a:gridCol w="890954"/>
                <a:gridCol w="890954"/>
                <a:gridCol w="890954"/>
                <a:gridCol w="890954"/>
                <a:gridCol w="890954"/>
                <a:gridCol w="890954"/>
                <a:gridCol w="890954"/>
              </a:tblGrid>
              <a:tr h="28067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题号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小题号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答案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人数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呵呵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秦淮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平均分</a:t>
                      </a:r>
                      <a:endParaRPr lang="zh-CN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标准差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得分率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满分率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零分率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难度</a:t>
                      </a:r>
                      <a:endParaRPr lang="zh-CN" alt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区分度</a:t>
                      </a:r>
                      <a:endParaRPr lang="zh-CN" alt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17-1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4.15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3.56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3.86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1.68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77.2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8.7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0.56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17-2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2.44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1.66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2.76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2.45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55.2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43.3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0.55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0.89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-1.4</a:t>
                      </a:r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6.58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5.22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6.62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3.71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66.2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42.6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8.7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0.73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18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18-1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2.34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1.65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2.39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2.12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47.7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33.1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29.6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0.48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0.64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18-2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2.37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1.35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2.51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2.86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35.8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22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33.3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0.36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0.66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-1.89</a:t>
                      </a:r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4.71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3.00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4.89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4.42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40.8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15.1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19.8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0.41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0.65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19-1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4.85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4.03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4.53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1.92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75.6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49.1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8.1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19-2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3.29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1.81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3.46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2.81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57.6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51.5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35.6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0.58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0.83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-2.15</a:t>
                      </a:r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8.14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5.84</a:t>
                      </a:r>
                      <a:endParaRPr lang="en-US" altLang="zh-CN" sz="1800" b="1" i="0" u="none" strike="noStrike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7.99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4.12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66.6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34.4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7.7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0.66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20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20-1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2.91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3.30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3.1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1.61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77.5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74.9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18.4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0.58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20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20-2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1.88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1.88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2.94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3.36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36.8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25.1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43.5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0.37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0.67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20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-0.86</a:t>
                      </a:r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4.79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5.18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6.04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4.31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50.4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24.9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0.64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21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21-1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2.97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2.46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2.76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1.74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68.9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63.1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25.1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0.69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0.56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21-2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1.96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1.06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2.62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2.97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32.8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12.8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45.1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0.33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0.68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-1.86</a:t>
                      </a:r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4.93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3.52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5.38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3.98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44.9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11.2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19.2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0.45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0.64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22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22-1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 dirty="0">
                          <a:effectLst/>
                        </a:rPr>
                        <a:t>　</a:t>
                      </a:r>
                      <a:endParaRPr lang="zh-CN" alt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24894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0.49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 dirty="0">
                          <a:effectLst/>
                          <a:latin typeface="Arial" panose="020B0604020202020204" pitchFamily="34" charset="0"/>
                        </a:rPr>
                        <a:t>0.18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0.57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0.76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14.1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1.2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55.2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0.14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0.27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22-2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0.01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0.01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0.06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0.49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0.8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97.5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0.01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0.03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3319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-0.44</a:t>
                      </a:r>
                      <a:r>
                        <a:rPr lang="zh-CN" altLang="en-US" sz="1800" b="1" u="none" strike="noStrike">
                          <a:effectLst/>
                        </a:rPr>
                        <a:t>　</a:t>
                      </a:r>
                      <a:endParaRPr lang="zh-CN" alt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24894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0.50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u="none" strike="noStrike">
                          <a:effectLst/>
                          <a:latin typeface="Arial" panose="020B0604020202020204" pitchFamily="34" charset="0"/>
                        </a:rPr>
                        <a:t>0.19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0.63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1.04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5.2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0.1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>
                          <a:effectLst/>
                        </a:rPr>
                        <a:t>55.2</a:t>
                      </a:r>
                      <a:endParaRPr lang="en-US" altLang="zh-CN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0.05</a:t>
                      </a:r>
                      <a:endParaRPr lang="en-US" altLang="zh-CN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u="none" strike="noStrike" dirty="0">
                          <a:effectLst/>
                        </a:rPr>
                        <a:t>0.11</a:t>
                      </a:r>
                      <a:endParaRPr lang="en-US" altLang="zh-CN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763588" y="344488"/>
          <a:ext cx="201453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" imgW="1167130" imgH="257175" progId="Word.Document.12">
                  <p:embed/>
                </p:oleObj>
              </mc:Choice>
              <mc:Fallback>
                <p:oleObj name="" r:id="rId1" imgW="1167130" imgH="257175" progId="Word.Document.12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63588" y="344488"/>
                        <a:ext cx="2014537" cy="4397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63600" y="942975"/>
          <a:ext cx="41354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3" imgW="2361565" imgH="248285" progId="Word.Document.12">
                  <p:embed/>
                </p:oleObj>
              </mc:Choice>
              <mc:Fallback>
                <p:oleObj name="" r:id="rId3" imgW="2361565" imgH="248285" progId="Word.Document.12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600" y="942975"/>
                        <a:ext cx="4135438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827088" y="1491615"/>
          <a:ext cx="54276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5" imgW="3112770" imgH="278130" progId="Word.Document.12">
                  <p:embed/>
                </p:oleObj>
              </mc:Choice>
              <mc:Fallback>
                <p:oleObj name="" r:id="rId5" imgW="3112770" imgH="278130" progId="Word.Document.12">
                  <p:embed/>
                  <p:pic>
                    <p:nvPicPr>
                      <p:cNvPr id="0" name="图片 308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088" y="1491615"/>
                        <a:ext cx="5427662" cy="485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12800" y="2139950"/>
          <a:ext cx="25114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7" imgW="1454785" imgH="275590" progId="Word.Document.12">
                  <p:embed/>
                </p:oleObj>
              </mc:Choice>
              <mc:Fallback>
                <p:oleObj name="" r:id="rId7" imgW="1454785" imgH="275590" progId="Word.Document.12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2800" y="2139950"/>
                        <a:ext cx="2511425" cy="4746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809625" y="2896235"/>
          <a:ext cx="38544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9" imgW="2230755" imgH="254000" progId="Word.Document.12">
                  <p:embed/>
                </p:oleObj>
              </mc:Choice>
              <mc:Fallback>
                <p:oleObj name="" r:id="rId9" imgW="2230755" imgH="254000" progId="Word.Document.12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9625" y="2896235"/>
                        <a:ext cx="3854450" cy="439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82625" y="422275"/>
          <a:ext cx="20129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" imgW="1167130" imgH="257175" progId="Word.Document.12">
                  <p:embed/>
                </p:oleObj>
              </mc:Choice>
              <mc:Fallback>
                <p:oleObj name="" r:id="rId1" imgW="1167130" imgH="257175" progId="Word.Document.12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82625" y="422275"/>
                        <a:ext cx="2012950" cy="439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682625" y="857250"/>
          <a:ext cx="89947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3" imgW="5133340" imgH="270510" progId="Word.Document.12">
                  <p:embed/>
                </p:oleObj>
              </mc:Choice>
              <mc:Fallback>
                <p:oleObj name="" r:id="rId3" imgW="5133340" imgH="270510" progId="Word.Document.12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2625" y="857250"/>
                        <a:ext cx="8994775" cy="473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73100" y="1765300"/>
          <a:ext cx="89709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5" imgW="5133340" imgH="270510" progId="Word.Document.12">
                  <p:embed/>
                </p:oleObj>
              </mc:Choice>
              <mc:Fallback>
                <p:oleObj name="" r:id="rId5" imgW="5133340" imgH="270510" progId="Word.Document.12">
                  <p:embed/>
                  <p:pic>
                    <p:nvPicPr>
                      <p:cNvPr id="0" name="图片 309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3100" y="1765300"/>
                        <a:ext cx="8970963" cy="4619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671513" y="2541588"/>
          <a:ext cx="71850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7" imgW="4100195" imgH="199390" progId="Word.Document.12">
                  <p:embed/>
                </p:oleObj>
              </mc:Choice>
              <mc:Fallback>
                <p:oleObj name="" r:id="rId7" imgW="4100195" imgH="199390" progId="Word.Document.12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1513" y="2541588"/>
                        <a:ext cx="7185025" cy="346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671513" y="3525838"/>
          <a:ext cx="716438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9" imgW="4100195" imgH="199390" progId="Word.Document.12">
                  <p:embed/>
                </p:oleObj>
              </mc:Choice>
              <mc:Fallback>
                <p:oleObj name="" r:id="rId9" imgW="4100195" imgH="199390" progId="Word.Document.12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1513" y="3525838"/>
                        <a:ext cx="7164387" cy="336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681038" y="4527550"/>
          <a:ext cx="65913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1" imgW="3761105" imgH="199390" progId="Word.Document.12">
                  <p:embed/>
                </p:oleObj>
              </mc:Choice>
              <mc:Fallback>
                <p:oleObj name="" r:id="rId11" imgW="3761105" imgH="199390" progId="Word.Document.12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1038" y="4527550"/>
                        <a:ext cx="6591300" cy="346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87046" y="1276668"/>
          <a:ext cx="11217275" cy="2030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1" imgW="6638925" imgH="1200150" progId="Word.Document.12">
                  <p:embed/>
                </p:oleObj>
              </mc:Choice>
              <mc:Fallback>
                <p:oleObj name="" r:id="rId1" imgW="6638925" imgH="1200150" progId="Word.Document.12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7046" y="1276668"/>
                        <a:ext cx="11217275" cy="20307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9628" y="1862524"/>
            <a:ext cx="1650734" cy="891726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87142" tIns="43569" rIns="87142" bIns="43569" spcCol="0" rtlCol="0" anchor="ctr"/>
          <a:lstStyle/>
          <a:p>
            <a:pPr algn="ctr" defTabSz="1087755">
              <a:defRPr/>
            </a:pPr>
            <a:endParaRPr lang="zh-CN" altLang="en-US" sz="2000" b="1" kern="0" dirty="0">
              <a:solidFill>
                <a:prstClr val="white"/>
              </a:solidFill>
              <a:latin typeface="华文中宋" pitchFamily="2" charset="-122"/>
              <a:ea typeface="华文中宋" pitchFamily="2" charset="-122"/>
              <a:cs typeface="+mn-ea"/>
              <a:sym typeface="字魂59号-创粗黑" panose="00000500000000000000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1580" y="364009"/>
            <a:ext cx="7901256" cy="615315"/>
          </a:xfrm>
          <a:prstGeom prst="rect">
            <a:avLst/>
          </a:prstGeom>
          <a:noFill/>
        </p:spPr>
        <p:txBody>
          <a:bodyPr wrap="square" lIns="87178" tIns="43589" rIns="87178" bIns="43589" rtlCol="0">
            <a:spAutoFit/>
          </a:bodyPr>
          <a:lstStyle/>
          <a:p>
            <a:r>
              <a:rPr lang="zh-CN" altLang="en-US" sz="3435" b="1" dirty="0" smtClean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二</a:t>
            </a:r>
            <a:r>
              <a:rPr lang="en-US" altLang="zh-CN" sz="3435" b="1" dirty="0" smtClean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.</a:t>
            </a:r>
            <a:r>
              <a:rPr lang="zh-CN" altLang="en-US" sz="3435" b="1" dirty="0" smtClean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研准方向</a:t>
            </a:r>
            <a:r>
              <a:rPr lang="zh-CN" altLang="zh-CN" sz="3435" b="1" dirty="0" smtClean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zh-CN" altLang="en-US" sz="3435" b="1" dirty="0" smtClean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科学谋划</a:t>
            </a:r>
            <a:r>
              <a:rPr lang="zh-CN" altLang="zh-CN" sz="3435" b="1" dirty="0" smtClean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zh-CN" altLang="en-US" sz="3435" b="1" dirty="0" smtClean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二轮提能力</a:t>
            </a:r>
            <a:endParaRPr lang="zh-CN" altLang="en-US" sz="3435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0027" y="2975789"/>
            <a:ext cx="2308642" cy="443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90" b="1" dirty="0" smtClean="0">
                <a:solidFill>
                  <a:schemeClr val="bg1"/>
                </a:solidFill>
              </a:rPr>
              <a:t>1.</a:t>
            </a:r>
            <a:r>
              <a:rPr lang="zh-CN" altLang="en-US" sz="2290" b="1" dirty="0" smtClean="0">
                <a:solidFill>
                  <a:schemeClr val="bg1"/>
                </a:solidFill>
              </a:rPr>
              <a:t>研教</a:t>
            </a:r>
            <a:endParaRPr lang="zh-CN" altLang="en-US" sz="229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http://imgbdb3.bendibao.com/njbdb/edu/20207/11/2020711215107_50877.png"/>
          <p:cNvPicPr>
            <a:picLocks noChangeAspect="1" noChangeArrowheads="1"/>
          </p:cNvPicPr>
          <p:nvPr/>
        </p:nvPicPr>
        <p:blipFill>
          <a:blip r:embed="rId2"/>
          <a:srcRect l="10239" t="12096" r="10409" b="16312"/>
          <a:stretch>
            <a:fillRect/>
          </a:stretch>
        </p:blipFill>
        <p:spPr bwMode="auto">
          <a:xfrm>
            <a:off x="117911" y="1197602"/>
            <a:ext cx="4717257" cy="5660701"/>
          </a:xfrm>
          <a:prstGeom prst="rect">
            <a:avLst/>
          </a:prstGeom>
          <a:noFill/>
        </p:spPr>
      </p:pic>
      <p:cxnSp>
        <p:nvCxnSpPr>
          <p:cNvPr id="10" name="直接连接符 9"/>
          <p:cNvCxnSpPr/>
          <p:nvPr/>
        </p:nvCxnSpPr>
        <p:spPr>
          <a:xfrm>
            <a:off x="952655" y="3292923"/>
            <a:ext cx="2667764" cy="11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952655" y="3020465"/>
            <a:ext cx="2616460" cy="11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924537" y="3632337"/>
            <a:ext cx="2616460" cy="11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52655" y="4178408"/>
            <a:ext cx="2616460" cy="11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952655" y="4450865"/>
            <a:ext cx="2616460" cy="11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952655" y="4723322"/>
            <a:ext cx="2616460" cy="11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952655" y="4995779"/>
            <a:ext cx="2616460" cy="11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84540" y="3905951"/>
            <a:ext cx="2616460" cy="115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51871" y="0"/>
            <a:ext cx="2191651" cy="1167171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</p:spPr>
        <p:txBody>
          <a:bodyPr lIns="87142" tIns="43569" rIns="87142" bIns="43569" spcCol="0" rtlCol="0" anchor="ctr"/>
          <a:lstStyle/>
          <a:p>
            <a:pPr algn="ctr" defTabSz="1087755">
              <a:defRPr/>
            </a:pPr>
            <a:endParaRPr lang="zh-CN" altLang="en-US" sz="2000" b="1" kern="0" dirty="0">
              <a:solidFill>
                <a:prstClr val="white"/>
              </a:solidFill>
              <a:latin typeface="华文中宋" pitchFamily="2" charset="-122"/>
              <a:ea typeface="华文中宋" pitchFamily="2" charset="-122"/>
              <a:cs typeface="+mn-ea"/>
              <a:sym typeface="字魂59号-创粗黑" panose="00000500000000000000" pitchFamily="2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95395" y="1045151"/>
            <a:ext cx="3065142" cy="443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90" b="1" dirty="0" smtClean="0">
                <a:solidFill>
                  <a:schemeClr val="bg1"/>
                </a:solidFill>
              </a:rPr>
              <a:t>1.</a:t>
            </a:r>
            <a:r>
              <a:rPr lang="zh-CN" altLang="en-US" sz="2290" b="1" dirty="0" smtClean="0">
                <a:solidFill>
                  <a:schemeClr val="bg1"/>
                </a:solidFill>
              </a:rPr>
              <a:t>研教</a:t>
            </a:r>
            <a:endParaRPr lang="zh-CN" altLang="en-US" sz="2290" b="1" dirty="0">
              <a:solidFill>
                <a:schemeClr val="bg1"/>
              </a:solidFill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5187315" y="363855"/>
            <a:ext cx="5818505" cy="23069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教学安排</a:t>
            </a:r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二轮复习：（</a:t>
            </a:r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月</a:t>
            </a:r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-4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月底） </a:t>
            </a:r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原则：巩固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完善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综合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提高 </a:t>
            </a:r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突出“点”：考点、热点、重点、难点 </a:t>
            </a:r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5137785" y="2802255"/>
            <a:ext cx="581914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3.1-3.20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（第</a:t>
            </a:r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2-4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周）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：三角、数列</a:t>
            </a:r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5083175" y="4450715"/>
            <a:ext cx="7107555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3.29-5.1(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第</a:t>
            </a:r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6-10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周</a:t>
            </a:r>
            <a:r>
              <a:rPr lang="en-US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：立几、统计、解几、函数导数</a:t>
            </a:r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5104765" y="3633470"/>
            <a:ext cx="6085840" cy="4603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3.22-3.28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（第</a:t>
            </a:r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周）</a:t>
            </a:r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：二模复习考试及讲评</a:t>
            </a:r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Box 6"/>
          <p:cNvSpPr txBox="1"/>
          <p:nvPr/>
        </p:nvSpPr>
        <p:spPr>
          <a:xfrm>
            <a:off x="661035" y="1287780"/>
            <a:ext cx="9786620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以六个解答题模块为复习主线，完善知识体系、提高学生的基础知识、基本能力和基本素养；通过小专题穿插突出核心考点的深度学习</a:t>
            </a:r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735807" y="724680"/>
            <a:ext cx="874871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二轮复习基本策略</a:t>
            </a:r>
            <a:endParaRPr lang="zh-CN" altLang="en-US" sz="24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165" y="2126476"/>
            <a:ext cx="8072494" cy="10147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2.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继续夯实知识基础、深化理解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基础知识不牢靠，一切都无从谈起：</a:t>
            </a:r>
            <a:endParaRPr lang="en-US" altLang="zh-CN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基本概念、定理、公里、公式、相互关系</a:t>
            </a:r>
            <a:endParaRPr lang="en-US" altLang="zh-CN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知识本身蕴含着方法，在复习特别是解题过程中深化理解</a:t>
            </a:r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661163" y="3421212"/>
            <a:ext cx="9376599" cy="3987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综合训练：突出思想方法引领、注重关键能力提升</a:t>
            </a:r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731966" y="3990803"/>
            <a:ext cx="7929618" cy="13220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研究二轮复习课、试卷讲评课的授课模式，提高课堂效益，力争</a:t>
            </a:r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(1)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突出核心考点，深研解决方案</a:t>
            </a:r>
            <a:endParaRPr lang="en-US" altLang="zh-CN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(2)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面批面改，细化提分空间</a:t>
            </a:r>
            <a:endParaRPr lang="en-US" altLang="zh-CN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(3)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考后满分，哪里跌倒哪里爬起</a:t>
            </a:r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9"/>
          <p:cNvSpPr txBox="1"/>
          <p:nvPr/>
        </p:nvSpPr>
        <p:spPr>
          <a:xfrm>
            <a:off x="732155" y="5393690"/>
            <a:ext cx="9170670" cy="13220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①加强新题型的训练和规范答题指导， 重点学生的作业要指出问题“点” </a:t>
            </a:r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②每周检查学生的错题订正情况， 特别是错误原因分析和小题的过程订正 </a:t>
            </a:r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③重视练后分析，对周练进行分析， 发现并找准问题 ，寻找问题解决策略 </a:t>
            </a:r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zh-CN" altLang="en-US" sz="20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UNIT_TABLE_BEAUTIFY" val="smartTable{76e54eaa-93c2-4506-9127-f9c38b53f44b}"/>
</p:tagLst>
</file>

<file path=ppt/tags/tag67.xml><?xml version="1.0" encoding="utf-8"?>
<p:tagLst xmlns:p="http://schemas.openxmlformats.org/presentationml/2006/main">
  <p:tag name="KSO_WM_UNIT_TABLE_BEAUTIFY" val="smartTable{507a0b05-9a83-4763-988b-96aed4430515}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2341</Words>
  <Application>WPS 演示</Application>
  <PresentationFormat>宽屏</PresentationFormat>
  <Paragraphs>991</Paragraphs>
  <Slides>10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18</vt:i4>
      </vt:variant>
      <vt:variant>
        <vt:lpstr>幻灯片标题</vt:lpstr>
      </vt:variant>
      <vt:variant>
        <vt:i4>10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Wingdings</vt:lpstr>
      <vt:lpstr>华文中宋</vt:lpstr>
      <vt:lpstr>字魂59号-创粗黑</vt:lpstr>
      <vt:lpstr>Arial Unicode MS</vt:lpstr>
      <vt:lpstr>Calibri</vt:lpstr>
      <vt:lpstr>黑体</vt:lpstr>
      <vt:lpstr>Office 主题​​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Word.Document.12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老师傅</cp:lastModifiedBy>
  <cp:revision>157</cp:revision>
  <dcterms:created xsi:type="dcterms:W3CDTF">2019-06-19T02:08:00Z</dcterms:created>
  <dcterms:modified xsi:type="dcterms:W3CDTF">2021-03-12T02:30:29Z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