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jpeg" ContentType="image/jpeg"/>
  <Default Extension="JPG" ContentType="image/.jp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57" r:id="rId4"/>
    <p:sldId id="258" r:id="rId5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4" Type="http://schemas.openxmlformats.org/officeDocument/2006/relationships/image" Target="../media/image42.wmf"/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9" Type="http://schemas.openxmlformats.org/officeDocument/2006/relationships/image" Target="../media/image51.wmf"/><Relationship Id="rId8" Type="http://schemas.openxmlformats.org/officeDocument/2006/relationships/image" Target="../media/image50.wmf"/><Relationship Id="rId7" Type="http://schemas.openxmlformats.org/officeDocument/2006/relationships/image" Target="../media/image49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4" Type="http://schemas.openxmlformats.org/officeDocument/2006/relationships/image" Target="../media/image56.wmf"/><Relationship Id="rId13" Type="http://schemas.openxmlformats.org/officeDocument/2006/relationships/image" Target="../media/image55.wmf"/><Relationship Id="rId12" Type="http://schemas.openxmlformats.org/officeDocument/2006/relationships/image" Target="../media/image54.wmf"/><Relationship Id="rId11" Type="http://schemas.openxmlformats.org/officeDocument/2006/relationships/image" Target="../media/image53.wmf"/><Relationship Id="rId10" Type="http://schemas.openxmlformats.org/officeDocument/2006/relationships/image" Target="../media/image52.wmf"/><Relationship Id="rId1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4" Type="http://schemas.openxmlformats.org/officeDocument/2006/relationships/image" Target="../media/image8.wmf"/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4" Type="http://schemas.openxmlformats.org/officeDocument/2006/relationships/image" Target="../media/image22.wmf"/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7" Type="http://schemas.openxmlformats.org/officeDocument/2006/relationships/image" Target="../media/image29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7" Type="http://schemas.openxmlformats.org/officeDocument/2006/relationships/image" Target="../media/image37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8.jpeg"/><Relationship Id="rId1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22.wmf"/><Relationship Id="rId7" Type="http://schemas.openxmlformats.org/officeDocument/2006/relationships/oleObject" Target="../embeddings/oleObject15.bin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0.wmf"/><Relationship Id="rId3" Type="http://schemas.openxmlformats.org/officeDocument/2006/relationships/oleObject" Target="../embeddings/oleObject13.bin"/><Relationship Id="rId2" Type="http://schemas.openxmlformats.org/officeDocument/2006/relationships/image" Target="../media/image19.wmf"/><Relationship Id="rId11" Type="http://schemas.openxmlformats.org/officeDocument/2006/relationships/notesSlide" Target="../notesSlides/notesSlide10.xml"/><Relationship Id="rId10" Type="http://schemas.openxmlformats.org/officeDocument/2006/relationships/vmlDrawing" Target="../drawings/vmlDrawing7.vml"/><Relationship Id="rId1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0.bin"/><Relationship Id="rId8" Type="http://schemas.openxmlformats.org/officeDocument/2006/relationships/image" Target="../media/image26.wmf"/><Relationship Id="rId7" Type="http://schemas.openxmlformats.org/officeDocument/2006/relationships/oleObject" Target="../embeddings/oleObject19.bin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4.wmf"/><Relationship Id="rId3" Type="http://schemas.openxmlformats.org/officeDocument/2006/relationships/oleObject" Target="../embeddings/oleObject17.bin"/><Relationship Id="rId2" Type="http://schemas.openxmlformats.org/officeDocument/2006/relationships/image" Target="../media/image23.wmf"/><Relationship Id="rId19" Type="http://schemas.openxmlformats.org/officeDocument/2006/relationships/notesSlide" Target="../notesSlides/notesSlide11.xml"/><Relationship Id="rId18" Type="http://schemas.openxmlformats.org/officeDocument/2006/relationships/vmlDrawing" Target="../drawings/vmlDrawing8.vml"/><Relationship Id="rId17" Type="http://schemas.openxmlformats.org/officeDocument/2006/relationships/slideLayout" Target="../slideLayouts/slideLayout2.xml"/><Relationship Id="rId16" Type="http://schemas.openxmlformats.org/officeDocument/2006/relationships/image" Target="../media/image30.wmf"/><Relationship Id="rId15" Type="http://schemas.openxmlformats.org/officeDocument/2006/relationships/oleObject" Target="../embeddings/oleObject23.bin"/><Relationship Id="rId14" Type="http://schemas.openxmlformats.org/officeDocument/2006/relationships/image" Target="../media/image29.wmf"/><Relationship Id="rId13" Type="http://schemas.openxmlformats.org/officeDocument/2006/relationships/oleObject" Target="../embeddings/oleObject22.bin"/><Relationship Id="rId12" Type="http://schemas.openxmlformats.org/officeDocument/2006/relationships/image" Target="../media/image28.wmf"/><Relationship Id="rId11" Type="http://schemas.openxmlformats.org/officeDocument/2006/relationships/oleObject" Target="../embeddings/oleObject21.bin"/><Relationship Id="rId10" Type="http://schemas.openxmlformats.org/officeDocument/2006/relationships/image" Target="../media/image27.wmf"/><Relationship Id="rId1" Type="http://schemas.openxmlformats.org/officeDocument/2006/relationships/oleObject" Target="../embeddings/oleObject16.bin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8.bin"/><Relationship Id="rId8" Type="http://schemas.openxmlformats.org/officeDocument/2006/relationships/image" Target="../media/image34.wmf"/><Relationship Id="rId7" Type="http://schemas.openxmlformats.org/officeDocument/2006/relationships/oleObject" Target="../embeddings/oleObject27.bin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32.wmf"/><Relationship Id="rId3" Type="http://schemas.openxmlformats.org/officeDocument/2006/relationships/oleObject" Target="../embeddings/oleObject25.bin"/><Relationship Id="rId2" Type="http://schemas.openxmlformats.org/officeDocument/2006/relationships/image" Target="../media/image31.wmf"/><Relationship Id="rId17" Type="http://schemas.openxmlformats.org/officeDocument/2006/relationships/notesSlide" Target="../notesSlides/notesSlide12.xml"/><Relationship Id="rId16" Type="http://schemas.openxmlformats.org/officeDocument/2006/relationships/vmlDrawing" Target="../drawings/vmlDrawing9.vml"/><Relationship Id="rId15" Type="http://schemas.openxmlformats.org/officeDocument/2006/relationships/slideLayout" Target="../slideLayouts/slideLayout2.xml"/><Relationship Id="rId14" Type="http://schemas.openxmlformats.org/officeDocument/2006/relationships/image" Target="../media/image37.wmf"/><Relationship Id="rId13" Type="http://schemas.openxmlformats.org/officeDocument/2006/relationships/oleObject" Target="../embeddings/oleObject30.bin"/><Relationship Id="rId12" Type="http://schemas.openxmlformats.org/officeDocument/2006/relationships/image" Target="../media/image36.wmf"/><Relationship Id="rId11" Type="http://schemas.openxmlformats.org/officeDocument/2006/relationships/oleObject" Target="../embeddings/oleObject29.bin"/><Relationship Id="rId10" Type="http://schemas.openxmlformats.org/officeDocument/2006/relationships/image" Target="../media/image35.wmf"/><Relationship Id="rId1" Type="http://schemas.openxmlformats.org/officeDocument/2006/relationships/oleObject" Target="../embeddings/oleObject24.bin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image" Target="../media/image42.wmf"/><Relationship Id="rId8" Type="http://schemas.openxmlformats.org/officeDocument/2006/relationships/oleObject" Target="../embeddings/oleObject34.bin"/><Relationship Id="rId7" Type="http://schemas.openxmlformats.org/officeDocument/2006/relationships/image" Target="../media/image41.wmf"/><Relationship Id="rId6" Type="http://schemas.openxmlformats.org/officeDocument/2006/relationships/oleObject" Target="../embeddings/oleObject33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2.bin"/><Relationship Id="rId3" Type="http://schemas.openxmlformats.org/officeDocument/2006/relationships/image" Target="../media/image39.wmf"/><Relationship Id="rId2" Type="http://schemas.openxmlformats.org/officeDocument/2006/relationships/oleObject" Target="../embeddings/oleObject31.bin"/><Relationship Id="rId12" Type="http://schemas.openxmlformats.org/officeDocument/2006/relationships/notesSlide" Target="../notesSlides/notesSlide13.xml"/><Relationship Id="rId11" Type="http://schemas.openxmlformats.org/officeDocument/2006/relationships/vmlDrawing" Target="../drawings/vmlDrawing10.vml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38.jpe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9.bin"/><Relationship Id="rId8" Type="http://schemas.openxmlformats.org/officeDocument/2006/relationships/image" Target="../media/image46.wmf"/><Relationship Id="rId7" Type="http://schemas.openxmlformats.org/officeDocument/2006/relationships/oleObject" Target="../embeddings/oleObject38.bin"/><Relationship Id="rId6" Type="http://schemas.openxmlformats.org/officeDocument/2006/relationships/image" Target="../media/image45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44.wmf"/><Relationship Id="rId31" Type="http://schemas.openxmlformats.org/officeDocument/2006/relationships/notesSlide" Target="../notesSlides/notesSlide14.xml"/><Relationship Id="rId30" Type="http://schemas.openxmlformats.org/officeDocument/2006/relationships/vmlDrawing" Target="../drawings/vmlDrawing11.vml"/><Relationship Id="rId3" Type="http://schemas.openxmlformats.org/officeDocument/2006/relationships/oleObject" Target="../embeddings/oleObject36.bin"/><Relationship Id="rId29" Type="http://schemas.openxmlformats.org/officeDocument/2006/relationships/slideLayout" Target="../slideLayouts/slideLayout2.xml"/><Relationship Id="rId28" Type="http://schemas.openxmlformats.org/officeDocument/2006/relationships/image" Target="../media/image56.wmf"/><Relationship Id="rId27" Type="http://schemas.openxmlformats.org/officeDocument/2006/relationships/oleObject" Target="../embeddings/oleObject48.bin"/><Relationship Id="rId26" Type="http://schemas.openxmlformats.org/officeDocument/2006/relationships/image" Target="../media/image55.wmf"/><Relationship Id="rId25" Type="http://schemas.openxmlformats.org/officeDocument/2006/relationships/oleObject" Target="../embeddings/oleObject47.bin"/><Relationship Id="rId24" Type="http://schemas.openxmlformats.org/officeDocument/2006/relationships/image" Target="../media/image54.wmf"/><Relationship Id="rId23" Type="http://schemas.openxmlformats.org/officeDocument/2006/relationships/oleObject" Target="../embeddings/oleObject46.bin"/><Relationship Id="rId22" Type="http://schemas.openxmlformats.org/officeDocument/2006/relationships/image" Target="../media/image53.wmf"/><Relationship Id="rId21" Type="http://schemas.openxmlformats.org/officeDocument/2006/relationships/oleObject" Target="../embeddings/oleObject45.bin"/><Relationship Id="rId20" Type="http://schemas.openxmlformats.org/officeDocument/2006/relationships/image" Target="../media/image52.wmf"/><Relationship Id="rId2" Type="http://schemas.openxmlformats.org/officeDocument/2006/relationships/image" Target="../media/image43.wmf"/><Relationship Id="rId19" Type="http://schemas.openxmlformats.org/officeDocument/2006/relationships/oleObject" Target="../embeddings/oleObject44.bin"/><Relationship Id="rId18" Type="http://schemas.openxmlformats.org/officeDocument/2006/relationships/image" Target="../media/image51.wmf"/><Relationship Id="rId17" Type="http://schemas.openxmlformats.org/officeDocument/2006/relationships/oleObject" Target="../embeddings/oleObject43.bin"/><Relationship Id="rId16" Type="http://schemas.openxmlformats.org/officeDocument/2006/relationships/image" Target="../media/image50.wmf"/><Relationship Id="rId15" Type="http://schemas.openxmlformats.org/officeDocument/2006/relationships/oleObject" Target="../embeddings/oleObject42.bin"/><Relationship Id="rId14" Type="http://schemas.openxmlformats.org/officeDocument/2006/relationships/image" Target="../media/image49.wmf"/><Relationship Id="rId13" Type="http://schemas.openxmlformats.org/officeDocument/2006/relationships/oleObject" Target="../embeddings/oleObject41.bin"/><Relationship Id="rId12" Type="http://schemas.openxmlformats.org/officeDocument/2006/relationships/image" Target="../media/image48.wmf"/><Relationship Id="rId11" Type="http://schemas.openxmlformats.org/officeDocument/2006/relationships/oleObject" Target="../embeddings/oleObject40.bin"/><Relationship Id="rId10" Type="http://schemas.openxmlformats.org/officeDocument/2006/relationships/image" Target="../media/image47.wmf"/><Relationship Id="rId1" Type="http://schemas.openxmlformats.org/officeDocument/2006/relationships/oleObject" Target="../embeddings/oleObject3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5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8.wmf"/><Relationship Id="rId7" Type="http://schemas.openxmlformats.org/officeDocument/2006/relationships/oleObject" Target="../embeddings/oleObject5.bin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5.wmf"/><Relationship Id="rId11" Type="http://schemas.openxmlformats.org/officeDocument/2006/relationships/notesSlide" Target="../notesSlides/notesSlide3.xml"/><Relationship Id="rId10" Type="http://schemas.openxmlformats.org/officeDocument/2006/relationships/vmlDrawing" Target="../drawings/vmlDrawing2.vml"/><Relationship Id="rId1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vmlDrawing" Target="../drawings/vmlDrawing3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jpeg"/><Relationship Id="rId2" Type="http://schemas.openxmlformats.org/officeDocument/2006/relationships/image" Target="../media/image9.wmf"/><Relationship Id="rId1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5.xml"/><Relationship Id="rId5" Type="http://schemas.openxmlformats.org/officeDocument/2006/relationships/vmlDrawing" Target="../drawings/vmlDrawing4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2.jpeg"/><Relationship Id="rId2" Type="http://schemas.openxmlformats.org/officeDocument/2006/relationships/image" Target="../media/image11.wmf"/><Relationship Id="rId1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6.xml"/><Relationship Id="rId6" Type="http://schemas.openxmlformats.org/officeDocument/2006/relationships/vmlDrawing" Target="../drawings/vmlDrawing5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4.wmf"/><Relationship Id="rId3" Type="http://schemas.openxmlformats.org/officeDocument/2006/relationships/oleObject" Target="../embeddings/oleObject9.bin"/><Relationship Id="rId2" Type="http://schemas.openxmlformats.org/officeDocument/2006/relationships/image" Target="../media/image13.wmf"/><Relationship Id="rId1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7.xml"/><Relationship Id="rId6" Type="http://schemas.openxmlformats.org/officeDocument/2006/relationships/vmlDrawing" Target="../drawings/vmlDrawing6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6.wmf"/><Relationship Id="rId3" Type="http://schemas.openxmlformats.org/officeDocument/2006/relationships/oleObject" Target="../embeddings/oleObject11.bin"/><Relationship Id="rId2" Type="http://schemas.openxmlformats.org/officeDocument/2006/relationships/image" Target="../media/image15.wmf"/><Relationship Id="rId1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p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带电粒子在交变电磁场中的运动问题分析</a:t>
            </a:r>
            <a:br>
              <a:rPr lang="zh-CN" altLang="en-US" b="1" dirty="0"/>
            </a:br>
            <a:endParaRPr lang="zh-CN" altLang="zh-CN"/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1046719"/>
            <a:ext cx="11369476" cy="18059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</a:t>
            </a:r>
            <a:r>
              <a:rPr lang="zh-CN" altLang="en-US" sz="1970" kern="0" baseline="59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m/s的水平速度,从金属板左端沿中线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OO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'连续射入电场,进入磁场的带电粒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子从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轴上的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Q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(图中未画出,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为最高点、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Q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为最低点)间离开磁场。在每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个粒子通过电场区域的极短时间内,电场可视作恒定不变,忽略粒子重力,求:</a:t>
            </a:r>
            <a:endParaRPr lang="zh-CN" altLang="en-US" sz="1805" dirty="0"/>
          </a:p>
        </p:txBody>
      </p:sp>
      <p:pic>
        <p:nvPicPr>
          <p:cNvPr id="3" name="图片 3" descr="textimage29.jpe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595049" y="2851598"/>
            <a:ext cx="3816876" cy="3104392"/>
          </a:xfrm>
          <a:prstGeom prst="rect">
            <a:avLst/>
          </a:prstGeom>
        </p:spPr>
      </p:pic>
      <p:pic>
        <p:nvPicPr>
          <p:cNvPr id="4" name="图片 3" descr="textimage30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68195" y="3429159"/>
            <a:ext cx="4148016" cy="2612367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352583" y="6028186"/>
            <a:ext cx="412750" cy="5086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0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甲</a:t>
            </a:r>
            <a:endParaRPr lang="zh-CN" altLang="en-US" sz="1805" dirty="0"/>
          </a:p>
        </p:txBody>
      </p:sp>
      <p:sp>
        <p:nvSpPr>
          <p:cNvPr id="6" name="矩形 5"/>
          <p:cNvSpPr/>
          <p:nvPr/>
        </p:nvSpPr>
        <p:spPr>
          <a:xfrm>
            <a:off x="8089264" y="6028186"/>
            <a:ext cx="412750" cy="5086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0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乙</a:t>
            </a:r>
            <a:endParaRPr lang="zh-CN" altLang="en-US" sz="180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1443743"/>
            <a:ext cx="11369476" cy="30460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en-US" altLang="zh-CN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(1)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进入磁场的带电粒子在电场中运动的时间</a:t>
            </a:r>
            <a:r>
              <a:rPr lang="en-US" altLang="zh-CN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en-US" altLang="zh-CN" sz="1970" kern="0" baseline="-15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及在磁场中做圆周运动的最</a:t>
            </a:r>
            <a:br>
              <a:rPr lang="zh-CN" altLang="en-US" sz="2805" dirty="0" smtClean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小半径</a:t>
            </a:r>
            <a:r>
              <a:rPr lang="en-US" altLang="zh-CN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</a:t>
            </a:r>
            <a:r>
              <a:rPr lang="en-US" altLang="zh-CN" sz="1970" kern="0" baseline="-15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</a:t>
            </a:r>
            <a:r>
              <a:rPr lang="en-US" altLang="zh-CN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</a:t>
            </a:r>
            <a:endParaRPr lang="zh-CN" altLang="en-US" sz="2805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Q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两点的纵坐标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</a:t>
            </a:r>
            <a:r>
              <a:rPr lang="zh-CN" altLang="en-US" sz="1970" i="1" kern="0" baseline="-15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</a:t>
            </a:r>
            <a:r>
              <a:rPr lang="zh-CN" altLang="en-US" sz="1970" i="1" kern="0" baseline="-15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Q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(3)若粒子到达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Q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点的同时有粒子到达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点,满足此条件的电压变化周期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1970" kern="0" baseline="-15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的最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大值。</a:t>
            </a:r>
            <a:endParaRPr lang="zh-CN" altLang="en-US" sz="180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1191109"/>
            <a:ext cx="11369476" cy="51523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endParaRPr lang="zh-CN" altLang="en-US" sz="2610" b="1" kern="0" dirty="0" smtClean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b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(1)能从右侧离开电场的带电粒子在电场中运动的时间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560" kern="0" spc="-999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9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代入数据得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560" kern="0" spc="2975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s=3.46</a:t>
            </a:r>
            <a:r>
              <a:rPr lang="zh-CN" altLang="en-US" sz="2610" kern="0" dirty="0" smtClean="0">
                <a:solidFill>
                  <a:srgbClr val="FF0000"/>
                </a:solidFill>
                <a:latin typeface="Arial Narrow" panose="020B0606020202030204" pitchFamily="65" charset="-122"/>
                <a:ea typeface="Arial Unicode MS" pitchFamily="65" charset="-122"/>
              </a:rPr>
              <a:t>×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</a:t>
            </a:r>
            <a:r>
              <a:rPr lang="zh-CN" altLang="en-US" sz="1970" kern="0" baseline="59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-6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90"/>
              </a:spcBef>
              <a:buNone/>
            </a:pP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330" kern="0" spc="-1521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=0,1,2,3</a:t>
            </a:r>
            <a:r>
              <a:rPr lang="zh-CN" altLang="en-US" sz="2610" kern="0" dirty="0" smtClean="0">
                <a:solidFill>
                  <a:srgbClr val="FF0000"/>
                </a:solidFill>
                <a:latin typeface="黑体" panose="02010609060101010101" charset="-122"/>
                <a:ea typeface="宋体" panose="02010600030101010101" pitchFamily="2" charset="-122"/>
              </a:rPr>
              <a:t>…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)时刻射入电场的带电粒子不发生偏转(偏转电压为0),进入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磁场做圆周运动的半径最小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粒子在磁场中运动时有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qv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720" kern="0" spc="637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sz="1805" dirty="0">
              <a:solidFill>
                <a:srgbClr val="FF0000"/>
              </a:solidFill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1116318" y="2581376"/>
          <a:ext cx="324691" cy="773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1" name="Equation" r:id="rId1" imgW="8534400" imgH="20421600" progId="Equation.DSMT4">
                  <p:embed/>
                </p:oleObj>
              </mc:Choice>
              <mc:Fallback>
                <p:oleObj name="Equation" r:id="rId1" imgW="8534400" imgH="20421600" progId="Equation.DSMT4">
                  <p:embed/>
                  <p:pic>
                    <p:nvPicPr>
                      <p:cNvPr id="0" name="图片 25600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16318" y="2581376"/>
                        <a:ext cx="324691" cy="77352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2776622" y="3348952"/>
          <a:ext cx="830828" cy="773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Equation" r:id="rId3" imgW="21945600" imgH="20421600" progId="Equation.DSMT4">
                  <p:embed/>
                </p:oleObj>
              </mc:Choice>
              <mc:Fallback>
                <p:oleObj name="Equation" r:id="rId3" imgW="21945600" imgH="20421600" progId="Equation.DSMT4">
                  <p:embed/>
                  <p:pic>
                    <p:nvPicPr>
                      <p:cNvPr id="0" name="图片 25601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76622" y="3348952"/>
                        <a:ext cx="830828" cy="77352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1033302" y="4210615"/>
          <a:ext cx="229194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" name="Equation" r:id="rId5" imgW="6096000" imgH="18592800" progId="Equation.DSMT4">
                  <p:embed/>
                </p:oleObj>
              </mc:Choice>
              <mc:Fallback>
                <p:oleObj name="Equation" r:id="rId5" imgW="6096000" imgH="18592800" progId="Equation.DSMT4">
                  <p:embed/>
                  <p:pic>
                    <p:nvPicPr>
                      <p:cNvPr id="0" name="图片 25602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33302" y="4210615"/>
                        <a:ext cx="229194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4856141" y="5672279"/>
          <a:ext cx="553885" cy="821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Equation" r:id="rId7" imgW="14630400" imgH="21640800" progId="Equation.DSMT4">
                  <p:embed/>
                </p:oleObj>
              </mc:Choice>
              <mc:Fallback>
                <p:oleObj name="Equation" r:id="rId7" imgW="14630400" imgH="21640800" progId="Equation.DSMT4">
                  <p:embed/>
                  <p:pic>
                    <p:nvPicPr>
                      <p:cNvPr id="0" name="图片 25603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56141" y="5672279"/>
                        <a:ext cx="553885" cy="82127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1443743"/>
            <a:ext cx="11369476" cy="5064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代入数据得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=2.0 m。</a:t>
            </a:r>
            <a:endParaRPr lang="zh-CN" altLang="en-US" sz="1805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(2)设两板间电压为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时,带电粒子刚好从极板边缘射出电场,则有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q</a:t>
            </a:r>
            <a:r>
              <a:rPr lang="zh-CN" altLang="en-US" sz="3330" kern="0" spc="-396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endParaRPr lang="zh-CN" altLang="en-US" sz="1805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5"/>
              </a:spcBef>
              <a:buNone/>
            </a:pPr>
            <a:r>
              <a:rPr lang="zh-CN" altLang="en-US" sz="3330" kern="0" spc="-1521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330" kern="0" spc="-1521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</a:t>
            </a:r>
            <a:r>
              <a:rPr lang="zh-CN" altLang="en-US" sz="1845" kern="0" spc="-115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sz="1805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5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代入数据解得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330" kern="0" spc="2303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V,其中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330" kern="0" spc="-1596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Arial Narrow" panose="020B0606020202030204" pitchFamily="65" charset="-122"/>
                <a:ea typeface="Arial Unicode MS" pitchFamily="65" charset="-122"/>
              </a:rPr>
              <a:t>×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</a:t>
            </a:r>
            <a:r>
              <a:rPr lang="zh-CN" altLang="en-US" sz="1970" kern="0" baseline="59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m/s</a:t>
            </a:r>
            <a:r>
              <a:rPr lang="zh-CN" altLang="en-US" sz="1970" kern="0" baseline="59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sz="1805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5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在电压小于等于</a:t>
            </a:r>
            <a:r>
              <a:rPr lang="zh-CN" altLang="en-US" sz="3330" kern="0" spc="2303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V时,带电粒子才能从两极板间射出电场,电压大于</a:t>
            </a:r>
            <a:endParaRPr lang="zh-CN" altLang="en-US" sz="1805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3330" kern="0" spc="2303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V时,带电粒子打在极板上,不能从两极板射出。带电粒子刚好从极板</a:t>
            </a:r>
            <a:endParaRPr lang="zh-CN" altLang="en-US" sz="1805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边缘射出电场时,速度最大</a:t>
            </a:r>
            <a:endParaRPr lang="zh-CN" altLang="en-US" sz="1805">
              <a:solidFill>
                <a:srgbClr val="FF0000"/>
              </a:solidFill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10097365" y="2172748"/>
          <a:ext cx="372441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5" name="Equation" r:id="rId1" imgW="9753600" imgH="18592800" progId="Equation.DSMT4">
                  <p:embed/>
                </p:oleObj>
              </mc:Choice>
              <mc:Fallback>
                <p:oleObj name="Equation" r:id="rId1" imgW="9753600" imgH="18592800" progId="Equation.DSMT4">
                  <p:embed/>
                  <p:pic>
                    <p:nvPicPr>
                      <p:cNvPr id="0" name="图片 26624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097365" y="2172748"/>
                        <a:ext cx="372441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753775" y="2976889"/>
          <a:ext cx="229194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Equation" r:id="rId3" imgW="6096000" imgH="18592800" progId="Equation.DSMT4">
                  <p:embed/>
                </p:oleObj>
              </mc:Choice>
              <mc:Fallback>
                <p:oleObj name="Equation" r:id="rId3" imgW="6096000" imgH="18592800" progId="Equation.DSMT4">
                  <p:embed/>
                  <p:pic>
                    <p:nvPicPr>
                      <p:cNvPr id="0" name="图片 26625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3775" y="2976889"/>
                        <a:ext cx="229194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1336270" y="2976889"/>
          <a:ext cx="229194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name="Equation" r:id="rId5" imgW="6096000" imgH="18592800" progId="Equation.DSMT4">
                  <p:embed/>
                </p:oleObj>
              </mc:Choice>
              <mc:Fallback>
                <p:oleObj name="Equation" r:id="rId5" imgW="6096000" imgH="18592800" progId="Equation.DSMT4">
                  <p:embed/>
                  <p:pic>
                    <p:nvPicPr>
                      <p:cNvPr id="0" name="图片 26626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6270" y="2976889"/>
                        <a:ext cx="229194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1730534" y="3129797"/>
          <a:ext cx="219644" cy="3915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Equation" r:id="rId7" imgW="5791200" imgH="10363200" progId="Equation.DSMT4">
                  <p:embed/>
                </p:oleObj>
              </mc:Choice>
              <mc:Fallback>
                <p:oleObj name="Equation" r:id="rId7" imgW="5791200" imgH="10363200" progId="Equation.DSMT4">
                  <p:embed/>
                  <p:pic>
                    <p:nvPicPr>
                      <p:cNvPr id="0" name="图片 26627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30534" y="3129797"/>
                        <a:ext cx="219644" cy="39153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3256230" y="3712918"/>
          <a:ext cx="716232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Equation" r:id="rId9" imgW="18897600" imgH="18592800" progId="Equation.DSMT4">
                  <p:embed/>
                </p:oleObj>
              </mc:Choice>
              <mc:Fallback>
                <p:oleObj name="Equation" r:id="rId9" imgW="18897600" imgH="18592800" progId="Equation.DSMT4">
                  <p:embed/>
                  <p:pic>
                    <p:nvPicPr>
                      <p:cNvPr id="0" name="图片 26628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56230" y="3712918"/>
                        <a:ext cx="716232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5394759" y="3712918"/>
          <a:ext cx="219644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Equation" r:id="rId11" imgW="5791200" imgH="18592800" progId="Equation.DSMT4">
                  <p:embed/>
                </p:oleObj>
              </mc:Choice>
              <mc:Fallback>
                <p:oleObj name="Equation" r:id="rId11" imgW="5791200" imgH="18592800" progId="Equation.DSMT4">
                  <p:embed/>
                  <p:pic>
                    <p:nvPicPr>
                      <p:cNvPr id="0" name="图片 26629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94759" y="3712918"/>
                        <a:ext cx="219644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3078201" y="4483004"/>
          <a:ext cx="716232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Equation" r:id="rId13" imgW="18897600" imgH="18592800" progId="Equation.DSMT4">
                  <p:embed/>
                </p:oleObj>
              </mc:Choice>
              <mc:Fallback>
                <p:oleObj name="Equation" r:id="rId13" imgW="18897600" imgH="18592800" progId="Equation.DSMT4">
                  <p:embed/>
                  <p:pic>
                    <p:nvPicPr>
                      <p:cNvPr id="0" name="图片 26630"/>
                      <p:cNvPicPr>
                        <a:picLocks noChangeAspect="1"/>
                      </p:cNvPicPr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078201" y="4483004"/>
                        <a:ext cx="716232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/>
        </p:nvGraphicFramePr>
        <p:xfrm>
          <a:off x="753775" y="5269098"/>
          <a:ext cx="716232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Equation" r:id="rId15" imgW="18897600" imgH="18592800" progId="Equation.DSMT4">
                  <p:embed/>
                </p:oleObj>
              </mc:Choice>
              <mc:Fallback>
                <p:oleObj name="Equation" r:id="rId15" imgW="18897600" imgH="18592800" progId="Equation.DSMT4">
                  <p:embed/>
                  <p:pic>
                    <p:nvPicPr>
                      <p:cNvPr id="0" name="图片 26631"/>
                      <p:cNvPicPr>
                        <a:picLocks noChangeAspect="1"/>
                      </p:cNvPicPr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53775" y="5269098"/>
                        <a:ext cx="716232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1443743"/>
            <a:ext cx="11369476" cy="4424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设粒子恰好射出电场时速度为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,方向与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x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轴的夹角为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θ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,在磁场中做圆周运动</a:t>
            </a:r>
            <a:br>
              <a:rPr sz="1805" dirty="0">
                <a:solidFill>
                  <a:srgbClr val="FF0000"/>
                </a:solidFill>
              </a:rPr>
            </a:b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的半径为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,则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tan 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θ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560" kern="0" spc="-174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560" kern="0" spc="-99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qvB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470" kern="0" spc="887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,弦长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=2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cos 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θ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9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代入数据解得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θ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=30</a:t>
            </a:r>
            <a:r>
              <a:rPr lang="zh-CN" altLang="en-US" sz="2610" kern="0" dirty="0" smtClean="0">
                <a:solidFill>
                  <a:srgbClr val="FF0000"/>
                </a:solidFill>
                <a:latin typeface="Arial Narrow" panose="020B0606020202030204" pitchFamily="65" charset="-122"/>
                <a:ea typeface="Arial Unicode MS" pitchFamily="65" charset="-122"/>
              </a:rPr>
              <a:t>°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560" kern="0" spc="11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m,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515" kern="0" spc="5869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=4.0 m,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9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从极板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边缘射出的带电粒子,在磁场中转过120</a:t>
            </a:r>
            <a:r>
              <a:rPr lang="zh-CN" altLang="en-US" sz="2610" kern="0" dirty="0" smtClean="0">
                <a:solidFill>
                  <a:srgbClr val="FF0000"/>
                </a:solidFill>
                <a:latin typeface="Arial Narrow" panose="020B0606020202030204" pitchFamily="65" charset="-122"/>
                <a:ea typeface="Arial Unicode MS" pitchFamily="65" charset="-122"/>
              </a:rPr>
              <a:t>°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,经过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点,则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</a:t>
            </a:r>
            <a:r>
              <a:rPr lang="zh-CN" altLang="en-US" sz="1970" i="1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330" kern="0" spc="-1221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+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=4.1 m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5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从极板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边缘射出的带电粒子,在磁场中转过240</a:t>
            </a:r>
            <a:r>
              <a:rPr lang="zh-CN" altLang="en-US" sz="2610" kern="0" dirty="0" smtClean="0">
                <a:solidFill>
                  <a:srgbClr val="FF0000"/>
                </a:solidFill>
                <a:latin typeface="Arial Narrow" panose="020B0606020202030204" pitchFamily="65" charset="-122"/>
                <a:ea typeface="Arial Unicode MS" pitchFamily="65" charset="-122"/>
              </a:rPr>
              <a:t>°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,经过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Q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点,则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</a:t>
            </a:r>
            <a:r>
              <a:rPr lang="zh-CN" altLang="en-US" sz="1970" i="1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Q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=-</a:t>
            </a:r>
            <a:r>
              <a:rPr lang="zh-CN" altLang="en-US" sz="3330" kern="0" spc="-1221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+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=3.9 m</a:t>
            </a:r>
            <a:endParaRPr lang="zh-CN" altLang="en-US" sz="1805" dirty="0">
              <a:solidFill>
                <a:srgbClr val="FF0000"/>
              </a:solidFill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1588791" y="2815964"/>
          <a:ext cx="429739" cy="773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9" name="Equation" r:id="rId1" imgW="11277600" imgH="20421600" progId="Equation.DSMT4">
                  <p:embed/>
                </p:oleObj>
              </mc:Choice>
              <mc:Fallback>
                <p:oleObj name="Equation" r:id="rId1" imgW="11277600" imgH="20421600" progId="Equation.DSMT4">
                  <p:embed/>
                  <p:pic>
                    <p:nvPicPr>
                      <p:cNvPr id="0" name="图片 27648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588791" y="2815964"/>
                        <a:ext cx="429739" cy="77353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2205800" y="2749488"/>
          <a:ext cx="439289" cy="773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name="Equation" r:id="rId3" imgW="11582400" imgH="20421600" progId="Equation.DSMT4">
                  <p:embed/>
                </p:oleObj>
              </mc:Choice>
              <mc:Fallback>
                <p:oleObj name="Equation" r:id="rId3" imgW="11582400" imgH="20421600" progId="Equation.DSMT4">
                  <p:embed/>
                  <p:pic>
                    <p:nvPicPr>
                      <p:cNvPr id="0" name="图片 27649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05800" y="2749488"/>
                        <a:ext cx="439289" cy="77353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3426846" y="2767842"/>
          <a:ext cx="553885" cy="754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Equation" r:id="rId5" imgW="14630400" imgH="19812000" progId="Equation.DSMT4">
                  <p:embed/>
                </p:oleObj>
              </mc:Choice>
              <mc:Fallback>
                <p:oleObj name="Equation" r:id="rId5" imgW="14630400" imgH="19812000" progId="Equation.DSMT4">
                  <p:embed/>
                  <p:pic>
                    <p:nvPicPr>
                      <p:cNvPr id="0" name="图片 27650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26846" y="2767842"/>
                        <a:ext cx="553885" cy="75443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4239222" y="3583540"/>
          <a:ext cx="592085" cy="773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2" name="Equation" r:id="rId7" imgW="15544800" imgH="20421600" progId="Equation.DSMT4">
                  <p:embed/>
                </p:oleObj>
              </mc:Choice>
              <mc:Fallback>
                <p:oleObj name="Equation" r:id="rId7" imgW="15544800" imgH="20421600" progId="Equation.DSMT4">
                  <p:embed/>
                  <p:pic>
                    <p:nvPicPr>
                      <p:cNvPr id="0" name="图片 27651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39222" y="3583540"/>
                        <a:ext cx="592085" cy="77353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5610758" y="3649456"/>
          <a:ext cx="1193719" cy="763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Equation" r:id="rId9" imgW="31394400" imgH="20116800" progId="Equation.DSMT4">
                  <p:embed/>
                </p:oleObj>
              </mc:Choice>
              <mc:Fallback>
                <p:oleObj name="Equation" r:id="rId9" imgW="31394400" imgH="20116800" progId="Equation.DSMT4">
                  <p:embed/>
                  <p:pic>
                    <p:nvPicPr>
                      <p:cNvPr id="0" name="图片 27652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610758" y="3649456"/>
                        <a:ext cx="1193719" cy="76398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10058691" y="4445203"/>
          <a:ext cx="267393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Equation" r:id="rId11" imgW="7010400" imgH="18592800" progId="Equation.DSMT4">
                  <p:embed/>
                </p:oleObj>
              </mc:Choice>
              <mc:Fallback>
                <p:oleObj name="Equation" r:id="rId11" imgW="7010400" imgH="18592800" progId="Equation.DSMT4">
                  <p:embed/>
                  <p:pic>
                    <p:nvPicPr>
                      <p:cNvPr id="0" name="图片 27653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058691" y="4445203"/>
                        <a:ext cx="267393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10174353" y="5215288"/>
          <a:ext cx="267393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Equation" r:id="rId13" imgW="7010400" imgH="18592800" progId="Equation.DSMT4">
                  <p:embed/>
                </p:oleObj>
              </mc:Choice>
              <mc:Fallback>
                <p:oleObj name="Equation" r:id="rId13" imgW="7010400" imgH="18592800" progId="Equation.DSMT4">
                  <p:embed/>
                  <p:pic>
                    <p:nvPicPr>
                      <p:cNvPr id="0" name="图片 27654"/>
                      <p:cNvPicPr>
                        <a:picLocks noChangeAspect="1"/>
                      </p:cNvPicPr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0174353" y="5215288"/>
                        <a:ext cx="267393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4177521"/>
            <a:ext cx="11369476" cy="22034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(3)带电粒子在磁场中做圆周运动的周期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525" kern="0" spc="1507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75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粒子到达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Q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点的同时有粒子到达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点,则这两个粒子开始运动的时间差为</a:t>
            </a:r>
            <a:r>
              <a:rPr lang="zh-CN" altLang="en-US" sz="3330" kern="0" spc="878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T-   </a:t>
            </a:r>
            <a:endParaRPr lang="zh-CN" altLang="en-US" sz="2610" i="1" kern="0" dirty="0" smtClean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  <a:sym typeface="+mn-ea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75"/>
              </a:spcBef>
              <a:buNone/>
            </a:pP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      T= ,</a:t>
            </a:r>
            <a:endParaRPr lang="zh-CN" altLang="en-US" sz="2610" i="1" kern="0" dirty="0" smtClean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</p:txBody>
      </p:sp>
      <p:pic>
        <p:nvPicPr>
          <p:cNvPr id="3" name="图片 3" descr="textimage31.jpe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785754" y="1048241"/>
            <a:ext cx="3066938" cy="3340772"/>
          </a:xfrm>
          <a:prstGeom prst="rect">
            <a:avLst/>
          </a:prstGeom>
        </p:spPr>
      </p:pic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6823760" y="4302213"/>
          <a:ext cx="639833" cy="763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3" name="Equation" r:id="rId2" imgW="16764000" imgH="20116800" progId="Equation.DSMT4">
                  <p:embed/>
                </p:oleObj>
              </mc:Choice>
              <mc:Fallback>
                <p:oleObj name="Equation" r:id="rId2" imgW="16764000" imgH="20116800" progId="Equation.DSMT4">
                  <p:embed/>
                  <p:pic>
                    <p:nvPicPr>
                      <p:cNvPr id="0" name="图片 28672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823760" y="4302213"/>
                        <a:ext cx="639833" cy="76398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10909503" y="5094262"/>
          <a:ext cx="534785" cy="706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Equation" r:id="rId4" imgW="14020800" imgH="18592800" progId="Equation.DSMT4">
                  <p:embed/>
                </p:oleObj>
              </mc:Choice>
              <mc:Fallback>
                <p:oleObj name="Equation" r:id="rId4" imgW="14020800" imgH="18592800" progId="Equation.DSMT4">
                  <p:embed/>
                  <p:pic>
                    <p:nvPicPr>
                      <p:cNvPr id="0" name="图片 28673"/>
                      <p:cNvPicPr>
                        <a:picLocks noChangeAspect="1"/>
                      </p:cNvPicPr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909503" y="5094262"/>
                        <a:ext cx="534785" cy="70668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754046" y="5748294"/>
          <a:ext cx="515686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7" name="Equation" r:id="rId6" imgW="13716000" imgH="18592800" progId="Equation.DSMT4">
                  <p:embed/>
                </p:oleObj>
              </mc:Choice>
              <mc:Fallback>
                <p:oleObj name="Equation" r:id="rId6" imgW="13716000" imgH="18592800" progId="Equation.DSMT4">
                  <p:embed/>
                  <p:pic>
                    <p:nvPicPr>
                      <p:cNvPr id="0" name="图片 29696"/>
                      <p:cNvPicPr>
                        <a:picLocks noChangeAspect="1"/>
                      </p:cNvPicPr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4046" y="5748294"/>
                        <a:ext cx="515686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1644649" y="5755934"/>
          <a:ext cx="267392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" name="Equation" r:id="rId8" imgW="7010400" imgH="18592800" progId="Equation.DSMT4">
                  <p:embed/>
                </p:oleObj>
              </mc:Choice>
              <mc:Fallback>
                <p:oleObj name="Equation" r:id="rId8" imgW="7010400" imgH="18592800" progId="Equation.DSMT4">
                  <p:embed/>
                  <p:pic>
                    <p:nvPicPr>
                      <p:cNvPr id="0" name="图片 29697"/>
                      <p:cNvPicPr>
                        <a:picLocks noChangeAspect="1"/>
                      </p:cNvPicPr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644649" y="5755934"/>
                        <a:ext cx="267392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902328"/>
            <a:ext cx="11369476" cy="41465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3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到达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Q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点的粒子进入磁场的时刻可能是</a:t>
            </a:r>
            <a:r>
              <a:rPr lang="zh-CN" altLang="en-US" sz="3330" kern="0" spc="-621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</a:t>
            </a:r>
            <a:r>
              <a:rPr lang="zh-CN" altLang="en-US" sz="3330" kern="0" spc="278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</a:t>
            </a:r>
            <a:r>
              <a:rPr lang="zh-CN" altLang="en-US" sz="3330" kern="0" spc="1328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</a:t>
            </a:r>
            <a:r>
              <a:rPr lang="zh-CN" altLang="en-US" sz="3330" kern="0" spc="1403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</a:t>
            </a:r>
            <a:r>
              <a:rPr lang="zh-CN" altLang="en-US" sz="2610" kern="0" dirty="0" smtClean="0">
                <a:solidFill>
                  <a:srgbClr val="FF0000"/>
                </a:solidFill>
                <a:latin typeface="黑体" panose="02010609060101010101" charset="-122"/>
                <a:ea typeface="宋体" panose="02010600030101010101" pitchFamily="2" charset="-122"/>
              </a:rPr>
              <a:t>…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,(因为电压</a:t>
            </a:r>
            <a:endParaRPr lang="zh-CN" altLang="en-US" sz="1805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为正,带电粒子向下偏转)</a:t>
            </a:r>
            <a:endParaRPr lang="zh-CN" altLang="en-US" sz="1805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到达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点的粒子进入磁场的时刻可能是</a:t>
            </a:r>
            <a:r>
              <a:rPr lang="zh-CN" altLang="en-US" sz="3330" kern="0" spc="503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</a:t>
            </a:r>
            <a:r>
              <a:rPr lang="zh-CN" altLang="en-US" sz="3330" kern="0" spc="1178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</a:t>
            </a:r>
            <a:r>
              <a:rPr lang="zh-CN" altLang="en-US" sz="3330" kern="0" spc="1403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</a:t>
            </a:r>
            <a:r>
              <a:rPr lang="zh-CN" altLang="en-US" sz="3330" kern="0" spc="1553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</a:t>
            </a:r>
            <a:r>
              <a:rPr lang="zh-CN" altLang="en-US" sz="2610" kern="0" dirty="0" smtClean="0">
                <a:solidFill>
                  <a:srgbClr val="FF0000"/>
                </a:solidFill>
                <a:latin typeface="黑体" panose="02010609060101010101" charset="-122"/>
                <a:ea typeface="宋体" panose="02010600030101010101" pitchFamily="2" charset="-122"/>
              </a:rPr>
              <a:t>…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,(因为电</a:t>
            </a:r>
            <a:endParaRPr lang="zh-CN" altLang="en-US" sz="1805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压为负,带电粒子向上偏转)</a:t>
            </a:r>
            <a:endParaRPr lang="zh-CN" altLang="en-US" sz="1805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当电压变化周期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有最大值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时应满足的关系</a:t>
            </a:r>
            <a:r>
              <a:rPr lang="zh-CN" altLang="en-US" sz="3330" kern="0" spc="503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</a:t>
            </a:r>
            <a:r>
              <a:rPr lang="zh-CN" altLang="en-US" sz="3330" kern="0" spc="278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330" kern="0" spc="-1221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(因为</a:t>
            </a:r>
            <a:r>
              <a:rPr lang="zh-CN" altLang="en-US" sz="3330" kern="0" spc="-621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</a:t>
            </a:r>
            <a:r>
              <a:rPr lang="zh-CN" altLang="en-US" sz="3330" kern="0" spc="-621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最小,所</a:t>
            </a:r>
            <a:endParaRPr lang="zh-CN" altLang="en-US" sz="1805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以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最大)</a:t>
            </a:r>
            <a:endParaRPr lang="zh-CN" altLang="en-US" sz="1805">
              <a:solidFill>
                <a:srgbClr val="FF0000"/>
              </a:solidFill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6306553" y="1029287"/>
          <a:ext cx="343791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9" name="Equation" r:id="rId1" imgW="9144000" imgH="18592800" progId="Equation.DSMT4">
                  <p:embed/>
                </p:oleObj>
              </mc:Choice>
              <mc:Fallback>
                <p:oleObj name="Equation" r:id="rId1" imgW="9144000" imgH="18592800" progId="Equation.DSMT4">
                  <p:embed/>
                  <p:pic>
                    <p:nvPicPr>
                      <p:cNvPr id="0" name="图片 29698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306553" y="1029287"/>
                        <a:ext cx="343791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6982405" y="1029287"/>
          <a:ext cx="458387" cy="706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" name="Equation" r:id="rId3" imgW="12192000" imgH="18592800" progId="Equation.DSMT4">
                  <p:embed/>
                </p:oleObj>
              </mc:Choice>
              <mc:Fallback>
                <p:oleObj name="Equation" r:id="rId3" imgW="12192000" imgH="18592800" progId="Equation.DSMT4">
                  <p:embed/>
                  <p:pic>
                    <p:nvPicPr>
                      <p:cNvPr id="0" name="图片 29699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82405" y="1029287"/>
                        <a:ext cx="458387" cy="70668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7772854" y="1029287"/>
          <a:ext cx="592085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" name="Equation" r:id="rId5" imgW="15544800" imgH="18592800" progId="Equation.DSMT4">
                  <p:embed/>
                </p:oleObj>
              </mc:Choice>
              <mc:Fallback>
                <p:oleObj name="Equation" r:id="rId5" imgW="15544800" imgH="18592800" progId="Equation.DSMT4">
                  <p:embed/>
                  <p:pic>
                    <p:nvPicPr>
                      <p:cNvPr id="0" name="图片 29700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772854" y="1029287"/>
                        <a:ext cx="592085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8697000" y="1029287"/>
          <a:ext cx="601634" cy="706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name="Equation" r:id="rId7" imgW="15849600" imgH="18592800" progId="Equation.DSMT4">
                  <p:embed/>
                </p:oleObj>
              </mc:Choice>
              <mc:Fallback>
                <p:oleObj name="Equation" r:id="rId7" imgW="15849600" imgH="18592800" progId="Equation.DSMT4">
                  <p:embed/>
                  <p:pic>
                    <p:nvPicPr>
                      <p:cNvPr id="0" name="图片 29701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697000" y="1029287"/>
                        <a:ext cx="601634" cy="70668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6269893" y="2403722"/>
          <a:ext cx="487038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Equation" r:id="rId9" imgW="12801600" imgH="18592800" progId="Equation.DSMT4">
                  <p:embed/>
                </p:oleObj>
              </mc:Choice>
              <mc:Fallback>
                <p:oleObj name="Equation" r:id="rId9" imgW="12801600" imgH="18592800" progId="Equation.DSMT4">
                  <p:embed/>
                  <p:pic>
                    <p:nvPicPr>
                      <p:cNvPr id="0" name="图片 29702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269893" y="2403722"/>
                        <a:ext cx="487038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/>
        </p:nvGraphicFramePr>
        <p:xfrm>
          <a:off x="7088991" y="2403722"/>
          <a:ext cx="572986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4" name="Equation" r:id="rId11" imgW="15240000" imgH="18592800" progId="Equation.DSMT4">
                  <p:embed/>
                </p:oleObj>
              </mc:Choice>
              <mc:Fallback>
                <p:oleObj name="Equation" r:id="rId11" imgW="15240000" imgH="18592800" progId="Equation.DSMT4">
                  <p:embed/>
                  <p:pic>
                    <p:nvPicPr>
                      <p:cNvPr id="0" name="图片 29703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088991" y="2403722"/>
                        <a:ext cx="572986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/>
          <p:cNvGraphicFramePr>
            <a:graphicFrameLocks noChangeAspect="1"/>
          </p:cNvGraphicFramePr>
          <p:nvPr/>
        </p:nvGraphicFramePr>
        <p:xfrm>
          <a:off x="7994038" y="2403722"/>
          <a:ext cx="601634" cy="706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5" name="Equation" r:id="rId13" imgW="15849600" imgH="18592800" progId="Equation.DSMT4">
                  <p:embed/>
                </p:oleObj>
              </mc:Choice>
              <mc:Fallback>
                <p:oleObj name="Equation" r:id="rId13" imgW="15849600" imgH="18592800" progId="Equation.DSMT4">
                  <p:embed/>
                  <p:pic>
                    <p:nvPicPr>
                      <p:cNvPr id="0" name="图片 29704"/>
                      <p:cNvPicPr>
                        <a:picLocks noChangeAspect="1"/>
                      </p:cNvPicPr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994038" y="2403722"/>
                        <a:ext cx="601634" cy="70668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/>
          <p:cNvGraphicFramePr>
            <a:graphicFrameLocks noChangeAspect="1"/>
          </p:cNvGraphicFramePr>
          <p:nvPr/>
        </p:nvGraphicFramePr>
        <p:xfrm>
          <a:off x="8927734" y="2403722"/>
          <a:ext cx="620734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Equation" r:id="rId15" imgW="16459200" imgH="18592800" progId="Equation.DSMT4">
                  <p:embed/>
                </p:oleObj>
              </mc:Choice>
              <mc:Fallback>
                <p:oleObj name="Equation" r:id="rId15" imgW="16459200" imgH="18592800" progId="Equation.DSMT4">
                  <p:embed/>
                  <p:pic>
                    <p:nvPicPr>
                      <p:cNvPr id="0" name="图片 29705"/>
                      <p:cNvPicPr>
                        <a:picLocks noChangeAspect="1"/>
                      </p:cNvPicPr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927734" y="2403722"/>
                        <a:ext cx="620734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/>
          <p:cNvGraphicFramePr>
            <a:graphicFrameLocks noChangeAspect="1"/>
          </p:cNvGraphicFramePr>
          <p:nvPr/>
        </p:nvGraphicFramePr>
        <p:xfrm>
          <a:off x="7308135" y="3778158"/>
          <a:ext cx="487038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Equation" r:id="rId17" imgW="12801600" imgH="18592800" progId="Equation.DSMT4">
                  <p:embed/>
                </p:oleObj>
              </mc:Choice>
              <mc:Fallback>
                <p:oleObj name="Equation" r:id="rId17" imgW="12801600" imgH="18592800" progId="Equation.DSMT4">
                  <p:embed/>
                  <p:pic>
                    <p:nvPicPr>
                      <p:cNvPr id="0" name="图片 29706"/>
                      <p:cNvPicPr>
                        <a:picLocks noChangeAspect="1"/>
                      </p:cNvPicPr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308135" y="3778158"/>
                        <a:ext cx="487038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/>
        </p:nvGraphicFramePr>
        <p:xfrm>
          <a:off x="7905751" y="3778158"/>
          <a:ext cx="458387" cy="706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8" name="Equation" r:id="rId19" imgW="12192000" imgH="18592800" progId="Equation.DSMT4">
                  <p:embed/>
                </p:oleObj>
              </mc:Choice>
              <mc:Fallback>
                <p:oleObj name="Equation" r:id="rId19" imgW="12192000" imgH="18592800" progId="Equation.DSMT4">
                  <p:embed/>
                  <p:pic>
                    <p:nvPicPr>
                      <p:cNvPr id="0" name="图片 29707"/>
                      <p:cNvPicPr>
                        <a:picLocks noChangeAspect="1"/>
                      </p:cNvPicPr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905751" y="3778158"/>
                        <a:ext cx="458387" cy="70668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/>
          <p:cNvGraphicFramePr>
            <a:graphicFrameLocks noChangeAspect="1"/>
          </p:cNvGraphicFramePr>
          <p:nvPr/>
        </p:nvGraphicFramePr>
        <p:xfrm>
          <a:off x="8551410" y="3778158"/>
          <a:ext cx="267392" cy="706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9" name="Equation" r:id="rId21" imgW="7010400" imgH="18592800" progId="Equation.DSMT4">
                  <p:embed/>
                </p:oleObj>
              </mc:Choice>
              <mc:Fallback>
                <p:oleObj name="Equation" r:id="rId21" imgW="7010400" imgH="18592800" progId="Equation.DSMT4">
                  <p:embed/>
                  <p:pic>
                    <p:nvPicPr>
                      <p:cNvPr id="0" name="图片 29708"/>
                      <p:cNvPicPr>
                        <a:picLocks noChangeAspect="1"/>
                      </p:cNvPicPr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551410" y="3778158"/>
                        <a:ext cx="267392" cy="70668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/>
          <p:cNvGraphicFramePr>
            <a:graphicFrameLocks noChangeAspect="1"/>
          </p:cNvGraphicFramePr>
          <p:nvPr/>
        </p:nvGraphicFramePr>
        <p:xfrm>
          <a:off x="9593504" y="3778158"/>
          <a:ext cx="343790" cy="706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0" name="Equation" r:id="rId23" imgW="9144000" imgH="18592800" progId="Equation.DSMT4">
                  <p:embed/>
                </p:oleObj>
              </mc:Choice>
              <mc:Fallback>
                <p:oleObj name="Equation" r:id="rId23" imgW="9144000" imgH="18592800" progId="Equation.DSMT4">
                  <p:embed/>
                  <p:pic>
                    <p:nvPicPr>
                      <p:cNvPr id="0" name="图片 29709"/>
                      <p:cNvPicPr>
                        <a:picLocks noChangeAspect="1"/>
                      </p:cNvPicPr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9593504" y="3778158"/>
                        <a:ext cx="343790" cy="70668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/>
          <p:cNvGraphicFramePr>
            <a:graphicFrameLocks noChangeAspect="1"/>
          </p:cNvGraphicFramePr>
          <p:nvPr/>
        </p:nvGraphicFramePr>
        <p:xfrm>
          <a:off x="10047874" y="3778158"/>
          <a:ext cx="343790" cy="706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1" name="Equation" r:id="rId25" imgW="9144000" imgH="18592800" progId="Equation.DSMT4">
                  <p:embed/>
                </p:oleObj>
              </mc:Choice>
              <mc:Fallback>
                <p:oleObj name="Equation" r:id="rId25" imgW="9144000" imgH="18592800" progId="Equation.DSMT4">
                  <p:embed/>
                  <p:pic>
                    <p:nvPicPr>
                      <p:cNvPr id="0" name="图片 29710"/>
                      <p:cNvPicPr>
                        <a:picLocks noChangeAspect="1"/>
                      </p:cNvPicPr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0047874" y="3778158"/>
                        <a:ext cx="343790" cy="70668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2"/>
          <p:cNvSpPr txBox="1"/>
          <p:nvPr/>
        </p:nvSpPr>
        <p:spPr>
          <a:xfrm>
            <a:off x="753775" y="4876107"/>
            <a:ext cx="11369476" cy="7677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解得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330" kern="0" spc="53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Arial Narrow" panose="020B0606020202030204" pitchFamily="65" charset="-122"/>
                <a:ea typeface="Arial Unicode MS" pitchFamily="65" charset="-122"/>
              </a:rPr>
              <a:t>×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</a:t>
            </a:r>
            <a:r>
              <a:rPr lang="zh-CN" altLang="en-US" sz="1970" kern="0" baseline="59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-4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s=2.51</a:t>
            </a:r>
            <a:r>
              <a:rPr lang="zh-CN" altLang="en-US" sz="2610" kern="0" dirty="0" smtClean="0">
                <a:solidFill>
                  <a:srgbClr val="FF0000"/>
                </a:solidFill>
                <a:latin typeface="Arial Narrow" panose="020B0606020202030204" pitchFamily="65" charset="-122"/>
                <a:ea typeface="Arial Unicode MS" pitchFamily="65" charset="-122"/>
              </a:rPr>
              <a:t>×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</a:t>
            </a:r>
            <a:r>
              <a:rPr lang="zh-CN" altLang="en-US" sz="1970" kern="0" baseline="59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-4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s。</a:t>
            </a:r>
            <a:endParaRPr lang="zh-CN" altLang="en-US" sz="1805">
              <a:solidFill>
                <a:srgbClr val="FF0000"/>
              </a:solidFill>
            </a:endParaRPr>
          </a:p>
        </p:txBody>
      </p:sp>
      <p:graphicFrame>
        <p:nvGraphicFramePr>
          <p:cNvPr id="20" name="对象 19"/>
          <p:cNvGraphicFramePr>
            <a:graphicFrameLocks noChangeAspect="1"/>
          </p:cNvGraphicFramePr>
          <p:nvPr/>
        </p:nvGraphicFramePr>
        <p:xfrm>
          <a:off x="1916863" y="4982714"/>
          <a:ext cx="429739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2" name="Equation" r:id="rId27" imgW="11277600" imgH="18592800" progId="Equation.DSMT4">
                  <p:embed/>
                </p:oleObj>
              </mc:Choice>
              <mc:Fallback>
                <p:oleObj name="Equation" r:id="rId27" imgW="11277600" imgH="18592800" progId="Equation.DSMT4">
                  <p:embed/>
                  <p:pic>
                    <p:nvPicPr>
                      <p:cNvPr id="0" name="图片 29711"/>
                      <p:cNvPicPr>
                        <a:picLocks noChangeAspect="1"/>
                      </p:cNvPicPr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916863" y="4982714"/>
                        <a:ext cx="429739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基本思路</a:t>
            </a:r>
            <a:endParaRPr lang="zh-CN" altLang="en-US"/>
          </a:p>
        </p:txBody>
      </p:sp>
      <p:pic>
        <p:nvPicPr>
          <p:cNvPr id="4" name="图片 3" descr="textimage24.jpe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60665" y="1572467"/>
            <a:ext cx="7096124" cy="348615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1443743"/>
            <a:ext cx="11369476" cy="32111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例 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(2020江苏南京四模)如图甲所示,边长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=4 m的正方形区域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ABCD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在竖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直平面内,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CD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与水平面平行。其区域内有垂直于纸面向里的匀强磁场和竖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直向上的匀强电场(图中未画出),磁场和电场的变化规律如图乙所示,一比荷</a:t>
            </a:r>
            <a:br>
              <a:rPr sz="1805" dirty="0"/>
            </a:br>
            <a:r>
              <a:rPr lang="zh-CN" altLang="en-US" sz="3330" kern="0" spc="-99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=10</a:t>
            </a:r>
            <a:r>
              <a:rPr lang="zh-CN" altLang="en-US" sz="1970" kern="0" baseline="59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N/C的带正电粒子在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=0时刻在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CD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中点处由静止释放。(不计粒子重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27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力,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ABCD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边缘有电场、磁场)</a:t>
            </a:r>
            <a:endParaRPr lang="zh-CN" altLang="en-US" sz="1805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753775" y="3363403"/>
          <a:ext cx="296043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" name="Equation" r:id="rId1" imgW="7924800" imgH="18592800" progId="Equation.DSMT4">
                  <p:embed/>
                </p:oleObj>
              </mc:Choice>
              <mc:Fallback>
                <p:oleObj name="Equation" r:id="rId1" imgW="7924800" imgH="18592800" progId="Equation.DSMT4">
                  <p:embed/>
                  <p:pic>
                    <p:nvPicPr>
                      <p:cNvPr id="0" name="图片 19456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53775" y="3363403"/>
                        <a:ext cx="296043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1619899" y="922995"/>
            <a:ext cx="9058061" cy="3659872"/>
            <a:chOff x="1583879" y="1018377"/>
            <a:chExt cx="9034577" cy="3650383"/>
          </a:xfrm>
        </p:grpSpPr>
        <p:sp>
          <p:nvSpPr>
            <p:cNvPr id="2" name="TextBox 2"/>
            <p:cNvSpPr txBox="1"/>
            <p:nvPr/>
          </p:nvSpPr>
          <p:spPr>
            <a:xfrm>
              <a:off x="2736007" y="4068341"/>
              <a:ext cx="899057" cy="60041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indent="0" eaLnBrk="0" latinLnBrk="1" hangingPunct="0">
                <a:lnSpc>
                  <a:spcPct val="150000"/>
                </a:lnSpc>
                <a:spcBef>
                  <a:spcPts val="3040"/>
                </a:spcBef>
                <a:buNone/>
              </a:pPr>
              <a:r>
                <a:rPr lang="zh-CN" altLang="en-US" sz="2610" kern="0" dirty="0" smtClean="0">
                  <a:solidFill>
                    <a:srgbClr val="000000"/>
                  </a:solidFill>
                  <a:latin typeface="Times New Roman" panose="02020603050405020304" pitchFamily="65" charset="-122"/>
                  <a:ea typeface="宋体" panose="02010600030101010101" pitchFamily="2" charset="-122"/>
                </a:rPr>
                <a:t>甲</a:t>
              </a:r>
              <a:endParaRPr lang="zh-CN" altLang="en-US" sz="1805" dirty="0"/>
            </a:p>
          </p:txBody>
        </p:sp>
        <p:pic>
          <p:nvPicPr>
            <p:cNvPr id="3" name="图片 3" descr="textimage25.jpeg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1583879" y="1188021"/>
              <a:ext cx="3121772" cy="2782638"/>
            </a:xfrm>
            <a:prstGeom prst="rect">
              <a:avLst/>
            </a:prstGeom>
          </p:spPr>
        </p:pic>
        <p:pic>
          <p:nvPicPr>
            <p:cNvPr id="4" name="图片 3" descr="textimage26.jpe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36407" y="1018377"/>
              <a:ext cx="4282049" cy="3121972"/>
            </a:xfrm>
            <a:prstGeom prst="rect">
              <a:avLst/>
            </a:prstGeom>
          </p:spPr>
        </p:pic>
        <p:sp>
          <p:nvSpPr>
            <p:cNvPr id="5" name="TextBox 2"/>
            <p:cNvSpPr txBox="1"/>
            <p:nvPr/>
          </p:nvSpPr>
          <p:spPr>
            <a:xfrm>
              <a:off x="8374807" y="4068341"/>
              <a:ext cx="899057" cy="60041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indent="0" eaLnBrk="0" latinLnBrk="1" hangingPunct="0">
                <a:lnSpc>
                  <a:spcPct val="150000"/>
                </a:lnSpc>
                <a:spcBef>
                  <a:spcPts val="3040"/>
                </a:spcBef>
                <a:buNone/>
              </a:pPr>
              <a:r>
                <a:rPr lang="zh-CN" altLang="en-US" sz="2610" kern="0" dirty="0" smtClean="0">
                  <a:solidFill>
                    <a:srgbClr val="000000"/>
                  </a:solidFill>
                  <a:latin typeface="Times New Roman" panose="02020603050405020304" pitchFamily="65" charset="-122"/>
                  <a:ea typeface="宋体" panose="02010600030101010101" pitchFamily="2" charset="-122"/>
                </a:rPr>
                <a:t>乙</a:t>
              </a:r>
              <a:endParaRPr lang="zh-CN" altLang="en-US" sz="1805" dirty="0"/>
            </a:p>
          </p:txBody>
        </p:sp>
      </p:grpSp>
      <p:sp>
        <p:nvSpPr>
          <p:cNvPr id="6" name="TextBox 2"/>
          <p:cNvSpPr txBox="1"/>
          <p:nvPr/>
        </p:nvSpPr>
        <p:spPr>
          <a:xfrm>
            <a:off x="753775" y="4419021"/>
            <a:ext cx="11369476" cy="24441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(1)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=10</a:t>
            </a:r>
            <a:r>
              <a:rPr lang="zh-CN" altLang="en-US" sz="1970" kern="0" baseline="59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-4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s时,求粒子的位移大小和速度大小;</a:t>
            </a:r>
            <a:endParaRPr lang="zh-CN" altLang="en-US" sz="2805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(2)若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k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=π,求粒子离开正方形区域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ABCD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所需时间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</a:t>
            </a:r>
            <a:endParaRPr lang="zh-CN" altLang="en-US" sz="2805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(3)若使粒子做周期性运动,则在[0,π]的范围内,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k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的取值应为多少,并求出粒子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的运动周期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sz="180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1443743"/>
            <a:ext cx="11369476" cy="35915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5"/>
              </a:spcBef>
              <a:buNone/>
            </a:pPr>
            <a:r>
              <a:rPr lang="zh-CN" altLang="en-US" sz="2610" b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(1)粒子在10</a:t>
            </a:r>
            <a:r>
              <a:rPr lang="zh-CN" altLang="en-US" sz="1970" kern="0" baseline="59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-4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s的位移大小和速度大小分别为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330" kern="0" spc="53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=2</a:t>
            </a:r>
            <a:r>
              <a:rPr lang="zh-CN" altLang="en-US" sz="2610" kern="0" dirty="0" smtClean="0">
                <a:solidFill>
                  <a:srgbClr val="FF0000"/>
                </a:solidFill>
                <a:latin typeface="Arial Narrow" panose="020B0606020202030204" pitchFamily="65" charset="-122"/>
                <a:ea typeface="Arial Unicode MS" pitchFamily="65" charset="-122"/>
              </a:rPr>
              <a:t>×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</a:t>
            </a:r>
            <a:r>
              <a:rPr lang="zh-CN" altLang="en-US" sz="1970" kern="0" baseline="59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m/s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5"/>
              </a:spcBef>
              <a:buNone/>
            </a:pP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330" kern="0" spc="-1521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Arial Narrow" panose="020B0606020202030204" pitchFamily="65" charset="-122"/>
                <a:ea typeface="Arial Unicode MS" pitchFamily="65" charset="-122"/>
              </a:rPr>
              <a:t>×</a:t>
            </a:r>
            <a:r>
              <a:rPr lang="zh-CN" altLang="en-US" sz="3330" kern="0" spc="53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1970" kern="0" baseline="59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=1 m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5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(2)此时在磁场中运动的周期和半径分别为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525" kern="0" spc="-67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=1 m</a:t>
            </a:r>
            <a:endParaRPr lang="zh-CN" altLang="en-US" sz="1805" dirty="0">
              <a:solidFill>
                <a:srgbClr val="FF0000"/>
              </a:solidFill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1140963" y="2172748"/>
          <a:ext cx="401090" cy="706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1" name="Equation" r:id="rId1" imgW="10668000" imgH="18592800" progId="Equation.DSMT4">
                  <p:embed/>
                </p:oleObj>
              </mc:Choice>
              <mc:Fallback>
                <p:oleObj name="Equation" r:id="rId1" imgW="10668000" imgH="18592800" progId="Equation.DSMT4">
                  <p:embed/>
                  <p:pic>
                    <p:nvPicPr>
                      <p:cNvPr id="0" name="图片 20480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40963" y="2172748"/>
                        <a:ext cx="401090" cy="70668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1169796" y="2963081"/>
          <a:ext cx="229194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3" imgW="6096000" imgH="18592800" progId="Equation.DSMT4">
                  <p:embed/>
                </p:oleObj>
              </mc:Choice>
              <mc:Fallback>
                <p:oleObj name="Equation" r:id="rId3" imgW="6096000" imgH="18592800" progId="Equation.DSMT4">
                  <p:embed/>
                  <p:pic>
                    <p:nvPicPr>
                      <p:cNvPr id="0" name="图片 20482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9796" y="2963081"/>
                        <a:ext cx="229194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1658440" y="2886881"/>
          <a:ext cx="429739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5" imgW="11277600" imgH="18592800" progId="Equation.DSMT4">
                  <p:embed/>
                </p:oleObj>
              </mc:Choice>
              <mc:Fallback>
                <p:oleObj name="Equation" r:id="rId5" imgW="11277600" imgH="18592800" progId="Equation.DSMT4">
                  <p:embed/>
                  <p:pic>
                    <p:nvPicPr>
                      <p:cNvPr id="0" name="图片 20483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58440" y="2886881"/>
                        <a:ext cx="429739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1064258" y="4352233"/>
          <a:ext cx="439289" cy="763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7" imgW="11582400" imgH="20116800" progId="Equation.DSMT4">
                  <p:embed/>
                </p:oleObj>
              </mc:Choice>
              <mc:Fallback>
                <p:oleObj name="Equation" r:id="rId7" imgW="11582400" imgH="20116800" progId="Equation.DSMT4">
                  <p:embed/>
                  <p:pic>
                    <p:nvPicPr>
                      <p:cNvPr id="0" name="图片 20484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64258" y="4352233"/>
                        <a:ext cx="439289" cy="76398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1443743"/>
            <a:ext cx="11369476" cy="38881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磁场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525" kern="0" spc="1507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=π</a:t>
            </a:r>
            <a:r>
              <a:rPr lang="zh-CN" altLang="en-US" sz="2610" kern="0" dirty="0" smtClean="0">
                <a:solidFill>
                  <a:srgbClr val="FF0000"/>
                </a:solidFill>
                <a:latin typeface="Arial Narrow" panose="020B0606020202030204" pitchFamily="65" charset="-122"/>
                <a:ea typeface="Arial Unicode MS" pitchFamily="65" charset="-122"/>
              </a:rPr>
              <a:t>×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</a:t>
            </a:r>
            <a:r>
              <a:rPr lang="zh-CN" altLang="en-US" sz="1970" kern="0" baseline="59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-4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</a:t>
            </a:r>
            <a:endParaRPr lang="zh-CN" altLang="en-US" sz="1805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75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因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k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=π,粒子运动轨迹如下图所示,又初速度为0的匀加速直线运动连续相同时</a:t>
            </a:r>
            <a:br>
              <a:rPr sz="1805">
                <a:solidFill>
                  <a:srgbClr val="FF0000"/>
                </a:solidFill>
              </a:rPr>
            </a:b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间内的位移比为</a:t>
            </a:r>
            <a:endParaRPr lang="zh-CN" altLang="en-US" sz="1805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∶</a:t>
            </a: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=1∶3</a:t>
            </a:r>
            <a:endParaRPr lang="zh-CN" altLang="en-US" sz="1805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粒子经2次加速后恰飞出正方形区域,因此</a:t>
            </a:r>
            <a:endParaRPr lang="zh-CN" altLang="en-US" sz="1805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=(π+2)</a:t>
            </a:r>
            <a:r>
              <a:rPr lang="zh-CN" altLang="en-US" sz="2610" kern="0" dirty="0" smtClean="0">
                <a:solidFill>
                  <a:srgbClr val="FF0000"/>
                </a:solidFill>
                <a:latin typeface="Arial Narrow" panose="020B0606020202030204" pitchFamily="65" charset="-122"/>
                <a:ea typeface="Arial Unicode MS" pitchFamily="65" charset="-122"/>
              </a:rPr>
              <a:t>×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</a:t>
            </a:r>
            <a:r>
              <a:rPr lang="zh-CN" altLang="en-US" sz="1970" kern="0" baseline="59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-4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</a:t>
            </a:r>
            <a:endParaRPr lang="zh-CN" altLang="en-US" sz="1805">
              <a:solidFill>
                <a:srgbClr val="FF0000"/>
              </a:solidFill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1455658" y="1583216"/>
          <a:ext cx="639834" cy="763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5" name="Equation" r:id="rId1" imgW="16764000" imgH="20116800" progId="Equation.DSMT4">
                  <p:embed/>
                </p:oleObj>
              </mc:Choice>
              <mc:Fallback>
                <p:oleObj name="Equation" r:id="rId1" imgW="16764000" imgH="20116800" progId="Equation.DSMT4">
                  <p:embed/>
                  <p:pic>
                    <p:nvPicPr>
                      <p:cNvPr id="0" name="图片 21504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55658" y="1583216"/>
                        <a:ext cx="639834" cy="76398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图片 3" descr="textimage2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51123" y="2851598"/>
            <a:ext cx="3016821" cy="28342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1443743"/>
            <a:ext cx="11369476" cy="19907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311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(3)根据对称特点,可知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k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330" kern="0" spc="-152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π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5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粒子转过四分之三周期后做类平抛运动,运动轨迹如图所示</a:t>
            </a:r>
            <a:endParaRPr lang="zh-CN" altLang="en-US" sz="1805" dirty="0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1087152" y="2129646"/>
          <a:ext cx="229194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9" name="Equation" r:id="rId1" imgW="6096000" imgH="18592800" progId="Equation.DSMT4">
                  <p:embed/>
                </p:oleObj>
              </mc:Choice>
              <mc:Fallback>
                <p:oleObj name="Equation" r:id="rId1" imgW="6096000" imgH="18592800" progId="Equation.DSMT4">
                  <p:embed/>
                  <p:pic>
                    <p:nvPicPr>
                      <p:cNvPr id="0" name="图片 22528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87152" y="2129646"/>
                        <a:ext cx="229194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图片 3" descr="textimage28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35511" y="3501355"/>
            <a:ext cx="3016821" cy="28342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1443743"/>
            <a:ext cx="11369476" cy="18421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3110"/>
              </a:spcBef>
              <a:buNone/>
            </a:pP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x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=2 m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=1 m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=2</a:t>
            </a:r>
            <a:r>
              <a:rPr lang="zh-CN" altLang="en-US" sz="2215" kern="0" spc="939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Arial Narrow" panose="020B0606020202030204" pitchFamily="65" charset="-122"/>
                <a:ea typeface="Arial Unicode MS" pitchFamily="65" charset="-122"/>
              </a:rPr>
              <a:t>×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</a:t>
            </a:r>
            <a:r>
              <a:rPr lang="zh-CN" altLang="en-US" sz="1970" kern="0" baseline="59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-4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m/s</a:t>
            </a:r>
            <a:endParaRPr lang="zh-CN" altLang="en-US" sz="1805" dirty="0">
              <a:solidFill>
                <a:srgbClr val="FF0000"/>
              </a:solidFill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1253183" y="2827152"/>
          <a:ext cx="401089" cy="381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3" name="Equation" r:id="rId1" imgW="10668000" imgH="10058400" progId="Equation.DSMT4">
                  <p:embed/>
                </p:oleObj>
              </mc:Choice>
              <mc:Fallback>
                <p:oleObj name="Equation" r:id="rId1" imgW="10668000" imgH="10058400" progId="Equation.DSMT4">
                  <p:embed/>
                  <p:pic>
                    <p:nvPicPr>
                      <p:cNvPr id="0" name="图片 23552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253183" y="2827152"/>
                        <a:ext cx="401089" cy="38199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2"/>
          <p:cNvSpPr txBox="1"/>
          <p:nvPr/>
        </p:nvSpPr>
        <p:spPr>
          <a:xfrm>
            <a:off x="753775" y="3284769"/>
            <a:ext cx="11369476" cy="12039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</a:t>
            </a:r>
            <a:r>
              <a:rPr lang="zh-CN" altLang="en-US" sz="1970" kern="0" baseline="-15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2520" kern="0" spc="632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m</a:t>
            </a:r>
            <a:endParaRPr lang="zh-CN" altLang="en-US" sz="1805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610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=(3π+4)</a:t>
            </a:r>
            <a:r>
              <a:rPr lang="zh-CN" altLang="en-US" sz="2610" kern="0" dirty="0" smtClean="0">
                <a:solidFill>
                  <a:srgbClr val="FF0000"/>
                </a:solidFill>
                <a:latin typeface="Arial Narrow" panose="020B0606020202030204" pitchFamily="65" charset="-122"/>
                <a:ea typeface="Arial Unicode MS" pitchFamily="65" charset="-122"/>
              </a:rPr>
              <a:t>×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</a:t>
            </a:r>
            <a:r>
              <a:rPr lang="zh-CN" altLang="en-US" sz="1970" kern="0" baseline="5900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-4</a:t>
            </a:r>
            <a:r>
              <a:rPr lang="zh-CN" altLang="en-US" sz="2610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</a:t>
            </a:r>
            <a:endParaRPr lang="zh-CN" altLang="en-US" sz="1805" dirty="0">
              <a:solidFill>
                <a:srgbClr val="FF0000"/>
              </a:solidFill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1147909" y="3454951"/>
          <a:ext cx="401089" cy="3819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Equation" r:id="rId3" imgW="10668000" imgH="10058400" progId="Equation.DSMT4">
                  <p:embed/>
                </p:oleObj>
              </mc:Choice>
              <mc:Fallback>
                <p:oleObj name="Equation" r:id="rId3" imgW="10668000" imgH="10058400" progId="Equation.DSMT4">
                  <p:embed/>
                  <p:pic>
                    <p:nvPicPr>
                      <p:cNvPr id="0" name="图片 23553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7909" y="3454951"/>
                        <a:ext cx="401089" cy="38198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3775" y="1443743"/>
            <a:ext cx="11369476" cy="39979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610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变式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(2020江苏南通七市三模)如图甲所示,平行金属板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水平放置,板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长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</a:t>
            </a:r>
            <a:r>
              <a:rPr lang="zh-CN" altLang="en-US" sz="3560" kern="0" spc="-9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m、板间距离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=0.20 m。在竖直平面内建立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xOy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直角坐标系,使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x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轴与</a:t>
            </a:r>
            <a:endParaRPr lang="zh-CN" altLang="en-US" sz="1805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金属板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的中线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OO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'重合,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轴紧靠两金属板右端。在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轴右侧空间存在方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向垂直纸面向里、磁感应强度大小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=5.0</a:t>
            </a:r>
            <a:r>
              <a:rPr lang="zh-CN" altLang="en-US" sz="2610" kern="0" dirty="0" smtClean="0">
                <a:solidFill>
                  <a:srgbClr val="000000"/>
                </a:solidFill>
                <a:latin typeface="Arial Narrow" panose="020B0606020202030204" pitchFamily="65" charset="-122"/>
                <a:ea typeface="Arial Unicode MS" pitchFamily="65" charset="-122"/>
              </a:rPr>
              <a:t>×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</a:t>
            </a:r>
            <a:r>
              <a:rPr lang="zh-CN" altLang="en-US" sz="1970" kern="0" baseline="59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-3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T的匀强磁场,板间加随时间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按正弦规律变化的电压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</a:t>
            </a:r>
            <a:r>
              <a:rPr lang="zh-CN" altLang="en-US" sz="1970" i="1" kern="0" baseline="-15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MN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,如图乙所示,图中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</a:t>
            </a:r>
            <a:r>
              <a:rPr lang="zh-CN" altLang="en-US" sz="1970" kern="0" baseline="-15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未知,两板间电场可看做匀强</a:t>
            </a:r>
            <a:br>
              <a:rPr sz="1805" dirty="0"/>
            </a:b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电场,板外电场可忽略。大量比荷</a:t>
            </a:r>
            <a:r>
              <a:rPr lang="zh-CN" altLang="en-US" sz="3330" kern="0" spc="-99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=1.0</a:t>
            </a:r>
            <a:r>
              <a:rPr lang="zh-CN" altLang="en-US" sz="2610" kern="0" dirty="0" smtClean="0">
                <a:solidFill>
                  <a:srgbClr val="000000"/>
                </a:solidFill>
                <a:latin typeface="Arial Narrow" panose="020B0606020202030204" pitchFamily="65" charset="-122"/>
                <a:ea typeface="Arial Unicode MS" pitchFamily="65" charset="-122"/>
              </a:rPr>
              <a:t>×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</a:t>
            </a:r>
            <a:r>
              <a:rPr lang="zh-CN" altLang="en-US" sz="1970" kern="0" baseline="59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C/kg、带正电的粒子以</a:t>
            </a:r>
            <a:r>
              <a:rPr lang="zh-CN" altLang="en-US" sz="2610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970" kern="0" baseline="-1500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</a:t>
            </a:r>
            <a:r>
              <a:rPr lang="zh-CN" altLang="en-US" sz="26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=1.0</a:t>
            </a:r>
            <a:r>
              <a:rPr lang="zh-CN" altLang="en-US" sz="2610" kern="0" dirty="0" smtClean="0">
                <a:solidFill>
                  <a:srgbClr val="000000"/>
                </a:solidFill>
                <a:latin typeface="Arial Narrow" panose="020B0606020202030204" pitchFamily="65" charset="-122"/>
                <a:ea typeface="Arial Unicode MS" pitchFamily="65" charset="-122"/>
              </a:rPr>
              <a:t>×</a:t>
            </a:r>
            <a:endParaRPr lang="zh-CN" altLang="en-US" sz="1805" dirty="0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1455658" y="2081631"/>
          <a:ext cx="439289" cy="773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" name="Equation" r:id="rId1" imgW="11582400" imgH="20421600" progId="Equation.DSMT4">
                  <p:embed/>
                </p:oleObj>
              </mc:Choice>
              <mc:Fallback>
                <p:oleObj name="Equation" r:id="rId1" imgW="11582400" imgH="20421600" progId="Equation.DSMT4">
                  <p:embed/>
                  <p:pic>
                    <p:nvPicPr>
                      <p:cNvPr id="0" name="图片 24576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55658" y="2081631"/>
                        <a:ext cx="439289" cy="77353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5485643" y="4728673"/>
          <a:ext cx="296043" cy="70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Equation" r:id="rId3" imgW="7924800" imgH="18592800" progId="Equation.DSMT4">
                  <p:embed/>
                </p:oleObj>
              </mc:Choice>
              <mc:Fallback>
                <p:oleObj name="Equation" r:id="rId3" imgW="7924800" imgH="18592800" progId="Equation.DSMT4">
                  <p:embed/>
                  <p:pic>
                    <p:nvPicPr>
                      <p:cNvPr id="0" name="图片 24577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85643" y="4728673"/>
                        <a:ext cx="296043" cy="70668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1723</Words>
  <Application>WPS 演示</Application>
  <PresentationFormat>宽屏</PresentationFormat>
  <Paragraphs>85</Paragraphs>
  <Slides>16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48</vt:i4>
      </vt:variant>
      <vt:variant>
        <vt:lpstr>幻灯片标题</vt:lpstr>
      </vt:variant>
      <vt:variant>
        <vt:i4>16</vt:i4>
      </vt:variant>
    </vt:vector>
  </HeadingPairs>
  <TitlesOfParts>
    <vt:vector size="76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Times New Roman</vt:lpstr>
      <vt:lpstr>Arial Narrow</vt:lpstr>
      <vt:lpstr>Arial Unicode MS</vt:lpstr>
      <vt:lpstr>黑体</vt:lpstr>
      <vt:lpstr>Office 主题​​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空白演示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zhaiyujia</cp:lastModifiedBy>
  <cp:revision>172</cp:revision>
  <dcterms:created xsi:type="dcterms:W3CDTF">2019-06-19T02:08:00Z</dcterms:created>
  <dcterms:modified xsi:type="dcterms:W3CDTF">2021-04-21T02:49:32Z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2052-11.1.0.10463</vt:lpwstr>
  </property>
  <property fmtid="{D5CDD505-2E9C-101B-9397-08002B2CF9AE}" pid="3" name="ICV">
    <vt:lpwstr>F4508BD718804DE9AEC81568BC1DED35</vt:lpwstr>
  </property>
</Properties>
</file>