
<file path=[Content_Types].xml><?xml version="1.0" encoding="utf-8"?>
<Types xmlns="http://schemas.openxmlformats.org/package/2006/content-types">
  <Default Extension="vml" ContentType="application/vnd.openxmlformats-officedocument.vmlDrawing"/>
  <Default Extension="bin" ContentType="application/vnd.openxmlformats-officedocument.oleObject"/>
  <Default Extension="jpeg" ContentType="image/jpeg"/>
  <Default Extension="JPG" ContentType="image/.jpg"/>
  <Default Extension="wmf" ContentType="image/x-w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256" r:id="rId3"/>
    <p:sldId id="257" r:id="rId4"/>
    <p:sldId id="258" r:id="rId5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D9D9"/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99" d="100"/>
          <a:sy n="99" d="100"/>
        </p:scale>
        <p:origin x="84" y="58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2" Type="http://schemas.openxmlformats.org/officeDocument/2006/relationships/tableStyles" Target="tableStyles.xml"/><Relationship Id="rId21" Type="http://schemas.openxmlformats.org/officeDocument/2006/relationships/viewProps" Target="viewProps.xml"/><Relationship Id="rId20" Type="http://schemas.openxmlformats.org/officeDocument/2006/relationships/presProps" Target="presProps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4" Type="http://schemas.openxmlformats.org/officeDocument/2006/relationships/image" Target="../media/image42.wmf"/><Relationship Id="rId3" Type="http://schemas.openxmlformats.org/officeDocument/2006/relationships/image" Target="../media/image41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/Relationships>
</file>

<file path=ppt/drawings/_rels/vmlDrawing11.vml.rels><?xml version="1.0" encoding="UTF-8" standalone="yes"?>
<Relationships xmlns="http://schemas.openxmlformats.org/package/2006/relationships"><Relationship Id="rId9" Type="http://schemas.openxmlformats.org/officeDocument/2006/relationships/image" Target="../media/image51.wmf"/><Relationship Id="rId8" Type="http://schemas.openxmlformats.org/officeDocument/2006/relationships/image" Target="../media/image50.wmf"/><Relationship Id="rId7" Type="http://schemas.openxmlformats.org/officeDocument/2006/relationships/image" Target="../media/image49.wmf"/><Relationship Id="rId6" Type="http://schemas.openxmlformats.org/officeDocument/2006/relationships/image" Target="../media/image48.wmf"/><Relationship Id="rId5" Type="http://schemas.openxmlformats.org/officeDocument/2006/relationships/image" Target="../media/image47.wmf"/><Relationship Id="rId4" Type="http://schemas.openxmlformats.org/officeDocument/2006/relationships/image" Target="../media/image46.wmf"/><Relationship Id="rId3" Type="http://schemas.openxmlformats.org/officeDocument/2006/relationships/image" Target="../media/image45.wmf"/><Relationship Id="rId2" Type="http://schemas.openxmlformats.org/officeDocument/2006/relationships/image" Target="../media/image44.wmf"/><Relationship Id="rId14" Type="http://schemas.openxmlformats.org/officeDocument/2006/relationships/image" Target="../media/image56.wmf"/><Relationship Id="rId13" Type="http://schemas.openxmlformats.org/officeDocument/2006/relationships/image" Target="../media/image55.wmf"/><Relationship Id="rId12" Type="http://schemas.openxmlformats.org/officeDocument/2006/relationships/image" Target="../media/image54.wmf"/><Relationship Id="rId11" Type="http://schemas.openxmlformats.org/officeDocument/2006/relationships/image" Target="../media/image53.wmf"/><Relationship Id="rId10" Type="http://schemas.openxmlformats.org/officeDocument/2006/relationships/image" Target="../media/image52.wmf"/><Relationship Id="rId1" Type="http://schemas.openxmlformats.org/officeDocument/2006/relationships/image" Target="../media/image43.wmf"/></Relationships>
</file>

<file path=ppt/drawings/_rels/vmlDrawing2.vml.rels><?xml version="1.0" encoding="UTF-8" standalone="yes"?>
<Relationships xmlns="http://schemas.openxmlformats.org/package/2006/relationships"><Relationship Id="rId4" Type="http://schemas.openxmlformats.org/officeDocument/2006/relationships/image" Target="../media/image8.wmf"/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7.vml.rels><?xml version="1.0" encoding="UTF-8" standalone="yes"?>
<Relationships xmlns="http://schemas.openxmlformats.org/package/2006/relationships"><Relationship Id="rId4" Type="http://schemas.openxmlformats.org/officeDocument/2006/relationships/image" Target="../media/image22.wmf"/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7" Type="http://schemas.openxmlformats.org/officeDocument/2006/relationships/image" Target="../media/image29.wmf"/><Relationship Id="rId6" Type="http://schemas.openxmlformats.org/officeDocument/2006/relationships/image" Target="../media/image28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9.vml.rels><?xml version="1.0" encoding="UTF-8" standalone="yes"?>
<Relationships xmlns="http://schemas.openxmlformats.org/package/2006/relationships"><Relationship Id="rId7" Type="http://schemas.openxmlformats.org/officeDocument/2006/relationships/image" Target="../media/image37.wmf"/><Relationship Id="rId6" Type="http://schemas.openxmlformats.org/officeDocument/2006/relationships/image" Target="../media/image36.wmf"/><Relationship Id="rId5" Type="http://schemas.openxmlformats.org/officeDocument/2006/relationships/image" Target="../media/image35.wmf"/><Relationship Id="rId4" Type="http://schemas.openxmlformats.org/officeDocument/2006/relationships/image" Target="../media/image34.wmf"/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6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330" y="1555115"/>
            <a:ext cx="5233035" cy="4608195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  <a:endParaRPr dirty="0"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9D9D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  <p:custDataLst>
      <p:tags r:id="rId17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64.xml"/><Relationship Id="rId1" Type="http://schemas.openxmlformats.org/officeDocument/2006/relationships/tags" Target="../tags/tag63.xml"/></Relationships>
</file>

<file path=ppt/slides/_rels/slide10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8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8.jpeg"/><Relationship Id="rId1" Type="http://schemas.openxmlformats.org/officeDocument/2006/relationships/image" Target="../media/image17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.xml"/><Relationship Id="rId8" Type="http://schemas.openxmlformats.org/officeDocument/2006/relationships/image" Target="../media/image22.wmf"/><Relationship Id="rId7" Type="http://schemas.openxmlformats.org/officeDocument/2006/relationships/oleObject" Target="../embeddings/oleObject15.bin"/><Relationship Id="rId6" Type="http://schemas.openxmlformats.org/officeDocument/2006/relationships/image" Target="../media/image21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20.wmf"/><Relationship Id="rId3" Type="http://schemas.openxmlformats.org/officeDocument/2006/relationships/oleObject" Target="../embeddings/oleObject13.bin"/><Relationship Id="rId2" Type="http://schemas.openxmlformats.org/officeDocument/2006/relationships/image" Target="../media/image19.wmf"/><Relationship Id="rId11" Type="http://schemas.openxmlformats.org/officeDocument/2006/relationships/notesSlide" Target="../notesSlides/notesSlide10.xml"/><Relationship Id="rId10" Type="http://schemas.openxmlformats.org/officeDocument/2006/relationships/vmlDrawing" Target="../drawings/vmlDrawing7.vml"/><Relationship Id="rId1" Type="http://schemas.openxmlformats.org/officeDocument/2006/relationships/oleObject" Target="../embeddings/oleObject12.bin"/></Relationships>
</file>

<file path=ppt/slides/_rels/slide13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20.bin"/><Relationship Id="rId8" Type="http://schemas.openxmlformats.org/officeDocument/2006/relationships/image" Target="../media/image26.wmf"/><Relationship Id="rId7" Type="http://schemas.openxmlformats.org/officeDocument/2006/relationships/oleObject" Target="../embeddings/oleObject19.bin"/><Relationship Id="rId6" Type="http://schemas.openxmlformats.org/officeDocument/2006/relationships/image" Target="../media/image25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24.wmf"/><Relationship Id="rId3" Type="http://schemas.openxmlformats.org/officeDocument/2006/relationships/oleObject" Target="../embeddings/oleObject17.bin"/><Relationship Id="rId2" Type="http://schemas.openxmlformats.org/officeDocument/2006/relationships/image" Target="../media/image23.wmf"/><Relationship Id="rId19" Type="http://schemas.openxmlformats.org/officeDocument/2006/relationships/notesSlide" Target="../notesSlides/notesSlide11.xml"/><Relationship Id="rId18" Type="http://schemas.openxmlformats.org/officeDocument/2006/relationships/vmlDrawing" Target="../drawings/vmlDrawing8.vml"/><Relationship Id="rId17" Type="http://schemas.openxmlformats.org/officeDocument/2006/relationships/slideLayout" Target="../slideLayouts/slideLayout2.xml"/><Relationship Id="rId16" Type="http://schemas.openxmlformats.org/officeDocument/2006/relationships/image" Target="../media/image30.wmf"/><Relationship Id="rId15" Type="http://schemas.openxmlformats.org/officeDocument/2006/relationships/oleObject" Target="../embeddings/oleObject23.bin"/><Relationship Id="rId14" Type="http://schemas.openxmlformats.org/officeDocument/2006/relationships/image" Target="../media/image29.wmf"/><Relationship Id="rId13" Type="http://schemas.openxmlformats.org/officeDocument/2006/relationships/oleObject" Target="../embeddings/oleObject22.bin"/><Relationship Id="rId12" Type="http://schemas.openxmlformats.org/officeDocument/2006/relationships/image" Target="../media/image28.wmf"/><Relationship Id="rId11" Type="http://schemas.openxmlformats.org/officeDocument/2006/relationships/oleObject" Target="../embeddings/oleObject21.bin"/><Relationship Id="rId10" Type="http://schemas.openxmlformats.org/officeDocument/2006/relationships/image" Target="../media/image27.wmf"/><Relationship Id="rId1" Type="http://schemas.openxmlformats.org/officeDocument/2006/relationships/oleObject" Target="../embeddings/oleObject16.bin"/></Relationships>
</file>

<file path=ppt/slides/_rels/slide14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28.bin"/><Relationship Id="rId8" Type="http://schemas.openxmlformats.org/officeDocument/2006/relationships/image" Target="../media/image34.wmf"/><Relationship Id="rId7" Type="http://schemas.openxmlformats.org/officeDocument/2006/relationships/oleObject" Target="../embeddings/oleObject27.bin"/><Relationship Id="rId6" Type="http://schemas.openxmlformats.org/officeDocument/2006/relationships/image" Target="../media/image33.wmf"/><Relationship Id="rId5" Type="http://schemas.openxmlformats.org/officeDocument/2006/relationships/oleObject" Target="../embeddings/oleObject26.bin"/><Relationship Id="rId4" Type="http://schemas.openxmlformats.org/officeDocument/2006/relationships/image" Target="../media/image32.wmf"/><Relationship Id="rId3" Type="http://schemas.openxmlformats.org/officeDocument/2006/relationships/oleObject" Target="../embeddings/oleObject25.bin"/><Relationship Id="rId2" Type="http://schemas.openxmlformats.org/officeDocument/2006/relationships/image" Target="../media/image31.wmf"/><Relationship Id="rId17" Type="http://schemas.openxmlformats.org/officeDocument/2006/relationships/notesSlide" Target="../notesSlides/notesSlide12.xml"/><Relationship Id="rId16" Type="http://schemas.openxmlformats.org/officeDocument/2006/relationships/vmlDrawing" Target="../drawings/vmlDrawing9.vml"/><Relationship Id="rId15" Type="http://schemas.openxmlformats.org/officeDocument/2006/relationships/slideLayout" Target="../slideLayouts/slideLayout2.xml"/><Relationship Id="rId14" Type="http://schemas.openxmlformats.org/officeDocument/2006/relationships/image" Target="../media/image37.wmf"/><Relationship Id="rId13" Type="http://schemas.openxmlformats.org/officeDocument/2006/relationships/oleObject" Target="../embeddings/oleObject30.bin"/><Relationship Id="rId12" Type="http://schemas.openxmlformats.org/officeDocument/2006/relationships/image" Target="../media/image36.wmf"/><Relationship Id="rId11" Type="http://schemas.openxmlformats.org/officeDocument/2006/relationships/oleObject" Target="../embeddings/oleObject29.bin"/><Relationship Id="rId10" Type="http://schemas.openxmlformats.org/officeDocument/2006/relationships/image" Target="../media/image35.wmf"/><Relationship Id="rId1" Type="http://schemas.openxmlformats.org/officeDocument/2006/relationships/oleObject" Target="../embeddings/oleObject24.bin"/></Relationships>
</file>

<file path=ppt/slides/_rels/slide15.xml.rels><?xml version="1.0" encoding="UTF-8" standalone="yes"?>
<Relationships xmlns="http://schemas.openxmlformats.org/package/2006/relationships"><Relationship Id="rId9" Type="http://schemas.openxmlformats.org/officeDocument/2006/relationships/image" Target="../media/image42.wmf"/><Relationship Id="rId8" Type="http://schemas.openxmlformats.org/officeDocument/2006/relationships/oleObject" Target="../embeddings/oleObject34.bin"/><Relationship Id="rId7" Type="http://schemas.openxmlformats.org/officeDocument/2006/relationships/image" Target="../media/image41.wmf"/><Relationship Id="rId6" Type="http://schemas.openxmlformats.org/officeDocument/2006/relationships/oleObject" Target="../embeddings/oleObject33.bin"/><Relationship Id="rId5" Type="http://schemas.openxmlformats.org/officeDocument/2006/relationships/image" Target="../media/image40.wmf"/><Relationship Id="rId4" Type="http://schemas.openxmlformats.org/officeDocument/2006/relationships/oleObject" Target="../embeddings/oleObject32.bin"/><Relationship Id="rId3" Type="http://schemas.openxmlformats.org/officeDocument/2006/relationships/image" Target="../media/image39.wmf"/><Relationship Id="rId2" Type="http://schemas.openxmlformats.org/officeDocument/2006/relationships/oleObject" Target="../embeddings/oleObject31.bin"/><Relationship Id="rId12" Type="http://schemas.openxmlformats.org/officeDocument/2006/relationships/notesSlide" Target="../notesSlides/notesSlide13.xml"/><Relationship Id="rId11" Type="http://schemas.openxmlformats.org/officeDocument/2006/relationships/vmlDrawing" Target="../drawings/vmlDrawing10.vml"/><Relationship Id="rId10" Type="http://schemas.openxmlformats.org/officeDocument/2006/relationships/slideLayout" Target="../slideLayouts/slideLayout2.xml"/><Relationship Id="rId1" Type="http://schemas.openxmlformats.org/officeDocument/2006/relationships/image" Target="../media/image38.jpeg"/></Relationships>
</file>

<file path=ppt/slides/_rels/slide16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39.bin"/><Relationship Id="rId8" Type="http://schemas.openxmlformats.org/officeDocument/2006/relationships/image" Target="../media/image46.wmf"/><Relationship Id="rId7" Type="http://schemas.openxmlformats.org/officeDocument/2006/relationships/oleObject" Target="../embeddings/oleObject38.bin"/><Relationship Id="rId6" Type="http://schemas.openxmlformats.org/officeDocument/2006/relationships/image" Target="../media/image45.wmf"/><Relationship Id="rId5" Type="http://schemas.openxmlformats.org/officeDocument/2006/relationships/oleObject" Target="../embeddings/oleObject37.bin"/><Relationship Id="rId4" Type="http://schemas.openxmlformats.org/officeDocument/2006/relationships/image" Target="../media/image44.wmf"/><Relationship Id="rId31" Type="http://schemas.openxmlformats.org/officeDocument/2006/relationships/notesSlide" Target="../notesSlides/notesSlide14.xml"/><Relationship Id="rId30" Type="http://schemas.openxmlformats.org/officeDocument/2006/relationships/vmlDrawing" Target="../drawings/vmlDrawing11.vml"/><Relationship Id="rId3" Type="http://schemas.openxmlformats.org/officeDocument/2006/relationships/oleObject" Target="../embeddings/oleObject36.bin"/><Relationship Id="rId29" Type="http://schemas.openxmlformats.org/officeDocument/2006/relationships/slideLayout" Target="../slideLayouts/slideLayout2.xml"/><Relationship Id="rId28" Type="http://schemas.openxmlformats.org/officeDocument/2006/relationships/image" Target="../media/image56.wmf"/><Relationship Id="rId27" Type="http://schemas.openxmlformats.org/officeDocument/2006/relationships/oleObject" Target="../embeddings/oleObject48.bin"/><Relationship Id="rId26" Type="http://schemas.openxmlformats.org/officeDocument/2006/relationships/image" Target="../media/image55.wmf"/><Relationship Id="rId25" Type="http://schemas.openxmlformats.org/officeDocument/2006/relationships/oleObject" Target="../embeddings/oleObject47.bin"/><Relationship Id="rId24" Type="http://schemas.openxmlformats.org/officeDocument/2006/relationships/image" Target="../media/image54.wmf"/><Relationship Id="rId23" Type="http://schemas.openxmlformats.org/officeDocument/2006/relationships/oleObject" Target="../embeddings/oleObject46.bin"/><Relationship Id="rId22" Type="http://schemas.openxmlformats.org/officeDocument/2006/relationships/image" Target="../media/image53.wmf"/><Relationship Id="rId21" Type="http://schemas.openxmlformats.org/officeDocument/2006/relationships/oleObject" Target="../embeddings/oleObject45.bin"/><Relationship Id="rId20" Type="http://schemas.openxmlformats.org/officeDocument/2006/relationships/image" Target="../media/image52.wmf"/><Relationship Id="rId2" Type="http://schemas.openxmlformats.org/officeDocument/2006/relationships/image" Target="../media/image43.wmf"/><Relationship Id="rId19" Type="http://schemas.openxmlformats.org/officeDocument/2006/relationships/oleObject" Target="../embeddings/oleObject44.bin"/><Relationship Id="rId18" Type="http://schemas.openxmlformats.org/officeDocument/2006/relationships/image" Target="../media/image51.wmf"/><Relationship Id="rId17" Type="http://schemas.openxmlformats.org/officeDocument/2006/relationships/oleObject" Target="../embeddings/oleObject43.bin"/><Relationship Id="rId16" Type="http://schemas.openxmlformats.org/officeDocument/2006/relationships/image" Target="../media/image50.wmf"/><Relationship Id="rId15" Type="http://schemas.openxmlformats.org/officeDocument/2006/relationships/oleObject" Target="../embeddings/oleObject42.bin"/><Relationship Id="rId14" Type="http://schemas.openxmlformats.org/officeDocument/2006/relationships/image" Target="../media/image49.wmf"/><Relationship Id="rId13" Type="http://schemas.openxmlformats.org/officeDocument/2006/relationships/oleObject" Target="../embeddings/oleObject41.bin"/><Relationship Id="rId12" Type="http://schemas.openxmlformats.org/officeDocument/2006/relationships/image" Target="../media/image48.wmf"/><Relationship Id="rId11" Type="http://schemas.openxmlformats.org/officeDocument/2006/relationships/oleObject" Target="../embeddings/oleObject40.bin"/><Relationship Id="rId10" Type="http://schemas.openxmlformats.org/officeDocument/2006/relationships/image" Target="../media/image47.wmf"/><Relationship Id="rId1" Type="http://schemas.openxmlformats.org/officeDocument/2006/relationships/oleObject" Target="../embeddings/oleObject35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5.xml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.xml"/><Relationship Id="rId4" Type="http://schemas.openxmlformats.org/officeDocument/2006/relationships/vmlDrawing" Target="../drawings/vmlDrawing1.v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.wmf"/><Relationship Id="rId1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.xml"/><Relationship Id="rId8" Type="http://schemas.openxmlformats.org/officeDocument/2006/relationships/image" Target="../media/image8.wmf"/><Relationship Id="rId7" Type="http://schemas.openxmlformats.org/officeDocument/2006/relationships/oleObject" Target="../embeddings/oleObject5.bin"/><Relationship Id="rId6" Type="http://schemas.openxmlformats.org/officeDocument/2006/relationships/image" Target="../media/image7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6.wmf"/><Relationship Id="rId3" Type="http://schemas.openxmlformats.org/officeDocument/2006/relationships/oleObject" Target="../embeddings/oleObject3.bin"/><Relationship Id="rId2" Type="http://schemas.openxmlformats.org/officeDocument/2006/relationships/image" Target="../media/image5.wmf"/><Relationship Id="rId11" Type="http://schemas.openxmlformats.org/officeDocument/2006/relationships/notesSlide" Target="../notesSlides/notesSlide3.xml"/><Relationship Id="rId10" Type="http://schemas.openxmlformats.org/officeDocument/2006/relationships/vmlDrawing" Target="../drawings/vmlDrawing2.vml"/><Relationship Id="rId1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4.xml"/><Relationship Id="rId5" Type="http://schemas.openxmlformats.org/officeDocument/2006/relationships/vmlDrawing" Target="../drawings/vmlDrawing3.vml"/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10.jpeg"/><Relationship Id="rId2" Type="http://schemas.openxmlformats.org/officeDocument/2006/relationships/image" Target="../media/image9.wmf"/><Relationship Id="rId1" Type="http://schemas.openxmlformats.org/officeDocument/2006/relationships/oleObject" Target="../embeddings/oleObject6.bin"/></Relationships>
</file>

<file path=ppt/slides/_rels/slide7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5.xml"/><Relationship Id="rId5" Type="http://schemas.openxmlformats.org/officeDocument/2006/relationships/vmlDrawing" Target="../drawings/vmlDrawing4.vml"/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12.jpeg"/><Relationship Id="rId2" Type="http://schemas.openxmlformats.org/officeDocument/2006/relationships/image" Target="../media/image11.wmf"/><Relationship Id="rId1" Type="http://schemas.openxmlformats.org/officeDocument/2006/relationships/oleObject" Target="../embeddings/oleObject7.bin"/></Relationships>
</file>

<file path=ppt/slides/_rels/slide8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6.xml"/><Relationship Id="rId6" Type="http://schemas.openxmlformats.org/officeDocument/2006/relationships/vmlDrawing" Target="../drawings/vmlDrawing5.vml"/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14.wmf"/><Relationship Id="rId3" Type="http://schemas.openxmlformats.org/officeDocument/2006/relationships/oleObject" Target="../embeddings/oleObject9.bin"/><Relationship Id="rId2" Type="http://schemas.openxmlformats.org/officeDocument/2006/relationships/image" Target="../media/image13.wmf"/><Relationship Id="rId1" Type="http://schemas.openxmlformats.org/officeDocument/2006/relationships/oleObject" Target="../embeddings/oleObject8.bin"/></Relationships>
</file>

<file path=ppt/slides/_rels/slide9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7.xml"/><Relationship Id="rId6" Type="http://schemas.openxmlformats.org/officeDocument/2006/relationships/vmlDrawing" Target="../drawings/vmlDrawing6.vml"/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16.wmf"/><Relationship Id="rId3" Type="http://schemas.openxmlformats.org/officeDocument/2006/relationships/oleObject" Target="../embeddings/oleObject11.bin"/><Relationship Id="rId2" Type="http://schemas.openxmlformats.org/officeDocument/2006/relationships/image" Target="../media/image15.wmf"/><Relationship Id="rId1" Type="http://schemas.openxmlformats.org/officeDocument/2006/relationships/oleObject" Target="../embeddings/oleObject10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p>
            <a:r>
              <a:rPr lang="zh-CN" altLang="en-US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  <a:sym typeface="+mn-ea"/>
              </a:rPr>
              <a:t>带电粒子在交变电磁场中的运动问题分析</a:t>
            </a:r>
            <a:br>
              <a:rPr lang="zh-CN" altLang="en-US" b="1" dirty="0"/>
            </a:br>
            <a:endParaRPr lang="zh-CN" altLang="zh-CN"/>
          </a:p>
        </p:txBody>
      </p:sp>
    </p:spTree>
    <p:custDataLst>
      <p:tags r:id="rId2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753775" y="1046719"/>
            <a:ext cx="11369476" cy="18059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altLang="zh-CN" sz="26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</a:t>
            </a:r>
            <a:r>
              <a:rPr lang="zh-CN" altLang="en-US" sz="26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0</a:t>
            </a:r>
            <a:r>
              <a:rPr lang="zh-CN" altLang="en-US" sz="1970" kern="0" baseline="5900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5</a:t>
            </a:r>
            <a:r>
              <a:rPr lang="zh-CN" altLang="en-US" sz="26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m/s的水平速度,从金属板左端沿中线</a:t>
            </a:r>
            <a:r>
              <a:rPr lang="zh-CN" altLang="en-US" sz="2610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OO</a:t>
            </a:r>
            <a:r>
              <a:rPr lang="zh-CN" altLang="en-US" sz="26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'连续射入电场,进入磁场的带电粒</a:t>
            </a:r>
            <a:br>
              <a:rPr sz="1805" dirty="0"/>
            </a:br>
            <a:r>
              <a:rPr lang="zh-CN" altLang="en-US" sz="26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子从</a:t>
            </a:r>
            <a:r>
              <a:rPr lang="zh-CN" altLang="en-US" sz="2610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y</a:t>
            </a:r>
            <a:r>
              <a:rPr lang="zh-CN" altLang="en-US" sz="26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轴上的</a:t>
            </a:r>
            <a:r>
              <a:rPr lang="zh-CN" altLang="en-US" sz="2610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P</a:t>
            </a:r>
            <a:r>
              <a:rPr lang="zh-CN" altLang="en-US" sz="26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、</a:t>
            </a:r>
            <a:r>
              <a:rPr lang="zh-CN" altLang="en-US" sz="2610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Q</a:t>
            </a:r>
            <a:r>
              <a:rPr lang="zh-CN" altLang="en-US" sz="26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(图中未画出,</a:t>
            </a:r>
            <a:r>
              <a:rPr lang="zh-CN" altLang="en-US" sz="2610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P</a:t>
            </a:r>
            <a:r>
              <a:rPr lang="zh-CN" altLang="en-US" sz="26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为最高点、</a:t>
            </a:r>
            <a:r>
              <a:rPr lang="zh-CN" altLang="en-US" sz="2610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Q</a:t>
            </a:r>
            <a:r>
              <a:rPr lang="zh-CN" altLang="en-US" sz="26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为最低点)间离开磁场。在每</a:t>
            </a:r>
            <a:br>
              <a:rPr sz="1805" dirty="0"/>
            </a:br>
            <a:r>
              <a:rPr lang="zh-CN" altLang="en-US" sz="26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个粒子通过电场区域的极短时间内,电场可视作恒定不变,忽略粒子重力,求:</a:t>
            </a:r>
            <a:endParaRPr lang="zh-CN" altLang="en-US" sz="1805" dirty="0"/>
          </a:p>
        </p:txBody>
      </p:sp>
      <p:pic>
        <p:nvPicPr>
          <p:cNvPr id="3" name="图片 3" descr="textimage29.jpeg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1595049" y="2851598"/>
            <a:ext cx="3816876" cy="3104392"/>
          </a:xfrm>
          <a:prstGeom prst="rect">
            <a:avLst/>
          </a:prstGeom>
        </p:spPr>
      </p:pic>
      <p:pic>
        <p:nvPicPr>
          <p:cNvPr id="4" name="图片 3" descr="textimage30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68195" y="3429159"/>
            <a:ext cx="4148016" cy="2612367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3352583" y="6028186"/>
            <a:ext cx="412750" cy="50863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latinLnBrk="1" hangingPunct="0">
              <a:lnSpc>
                <a:spcPct val="150000"/>
              </a:lnSpc>
              <a:spcBef>
                <a:spcPts val="140"/>
              </a:spcBef>
            </a:pPr>
            <a:r>
              <a:rPr lang="zh-CN" altLang="en-US" sz="180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甲</a:t>
            </a:r>
            <a:endParaRPr lang="zh-CN" altLang="en-US" sz="1805" dirty="0"/>
          </a:p>
        </p:txBody>
      </p:sp>
      <p:sp>
        <p:nvSpPr>
          <p:cNvPr id="6" name="矩形 5"/>
          <p:cNvSpPr/>
          <p:nvPr/>
        </p:nvSpPr>
        <p:spPr>
          <a:xfrm>
            <a:off x="8089264" y="6028186"/>
            <a:ext cx="412750" cy="50863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latinLnBrk="1" hangingPunct="0">
              <a:lnSpc>
                <a:spcPct val="150000"/>
              </a:lnSpc>
              <a:spcBef>
                <a:spcPts val="140"/>
              </a:spcBef>
            </a:pPr>
            <a:r>
              <a:rPr lang="zh-CN" altLang="en-US" sz="180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乙</a:t>
            </a:r>
            <a:endParaRPr lang="zh-CN" altLang="en-US" sz="1805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753775" y="1443743"/>
            <a:ext cx="11369476" cy="304609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eaLnBrk="0" latinLnBrk="1" hangingPunct="0">
              <a:lnSpc>
                <a:spcPct val="150000"/>
              </a:lnSpc>
              <a:spcBef>
                <a:spcPts val="140"/>
              </a:spcBef>
            </a:pPr>
            <a:r>
              <a:rPr lang="en-US" altLang="zh-CN" sz="26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(1)</a:t>
            </a:r>
            <a:r>
              <a:rPr lang="zh-CN" altLang="en-US" sz="26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进入磁场的带电粒子在电场中运动的时间</a:t>
            </a:r>
            <a:r>
              <a:rPr lang="en-US" altLang="zh-CN" sz="2610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</a:t>
            </a:r>
            <a:r>
              <a:rPr lang="en-US" altLang="zh-CN" sz="1970" kern="0" baseline="-1500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0</a:t>
            </a:r>
            <a:r>
              <a:rPr lang="zh-CN" altLang="en-US" sz="26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及在磁场中做圆周运动的最</a:t>
            </a:r>
            <a:br>
              <a:rPr lang="zh-CN" altLang="en-US" sz="2805" dirty="0" smtClean="0"/>
            </a:br>
            <a:r>
              <a:rPr lang="zh-CN" altLang="en-US" sz="26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小半径</a:t>
            </a:r>
            <a:r>
              <a:rPr lang="en-US" altLang="zh-CN" sz="2610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r</a:t>
            </a:r>
            <a:r>
              <a:rPr lang="en-US" altLang="zh-CN" sz="1970" kern="0" baseline="-1500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0</a:t>
            </a:r>
            <a:r>
              <a:rPr lang="en-US" altLang="zh-CN" sz="26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;</a:t>
            </a:r>
            <a:endParaRPr lang="zh-CN" altLang="en-US" sz="2805" dirty="0" smtClean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26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(2)</a:t>
            </a:r>
            <a:r>
              <a:rPr lang="zh-CN" altLang="en-US" sz="2610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P</a:t>
            </a:r>
            <a:r>
              <a:rPr lang="zh-CN" altLang="en-US" sz="26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、</a:t>
            </a:r>
            <a:r>
              <a:rPr lang="zh-CN" altLang="en-US" sz="2610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Q</a:t>
            </a:r>
            <a:r>
              <a:rPr lang="zh-CN" altLang="en-US" sz="26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两点的纵坐标</a:t>
            </a:r>
            <a:r>
              <a:rPr lang="zh-CN" altLang="en-US" sz="2610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y</a:t>
            </a:r>
            <a:r>
              <a:rPr lang="zh-CN" altLang="en-US" sz="1970" i="1" kern="0" baseline="-1500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P</a:t>
            </a:r>
            <a:r>
              <a:rPr lang="zh-CN" altLang="en-US" sz="26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、</a:t>
            </a:r>
            <a:r>
              <a:rPr lang="zh-CN" altLang="en-US" sz="2610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y</a:t>
            </a:r>
            <a:r>
              <a:rPr lang="zh-CN" altLang="en-US" sz="1970" i="1" kern="0" baseline="-1500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Q</a:t>
            </a:r>
            <a:r>
              <a:rPr lang="zh-CN" altLang="en-US" sz="26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;</a:t>
            </a:r>
            <a:endParaRPr lang="zh-CN" altLang="en-US" sz="1805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26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(3)若粒子到达</a:t>
            </a:r>
            <a:r>
              <a:rPr lang="zh-CN" altLang="en-US" sz="2610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Q</a:t>
            </a:r>
            <a:r>
              <a:rPr lang="zh-CN" altLang="en-US" sz="26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点的同时有粒子到达</a:t>
            </a:r>
            <a:r>
              <a:rPr lang="zh-CN" altLang="en-US" sz="2610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P</a:t>
            </a:r>
            <a:r>
              <a:rPr lang="zh-CN" altLang="en-US" sz="26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点,满足此条件的电压变化周期</a:t>
            </a:r>
            <a:r>
              <a:rPr lang="zh-CN" altLang="en-US" sz="2610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</a:t>
            </a:r>
            <a:r>
              <a:rPr lang="zh-CN" altLang="en-US" sz="1970" kern="0" baseline="-1500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0</a:t>
            </a:r>
            <a:r>
              <a:rPr lang="zh-CN" altLang="en-US" sz="26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的最</a:t>
            </a:r>
            <a:br>
              <a:rPr sz="1805" dirty="0"/>
            </a:br>
            <a:r>
              <a:rPr lang="zh-CN" altLang="en-US" sz="26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大值。</a:t>
            </a:r>
            <a:endParaRPr lang="zh-CN" altLang="en-US" sz="1805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753775" y="1191109"/>
            <a:ext cx="11369476" cy="515239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endParaRPr lang="zh-CN" altLang="en-US" sz="2610" b="1" kern="0" dirty="0" smtClean="0">
              <a:solidFill>
                <a:srgbClr val="FF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2610" b="1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解析</a:t>
            </a:r>
            <a:r>
              <a:rPr lang="zh-CN" altLang="en-US" sz="2610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(1)能从右侧离开电场的带电粒子在电场中运动的时间</a:t>
            </a:r>
            <a:endParaRPr lang="zh-CN" altLang="en-US" sz="1805" dirty="0">
              <a:solidFill>
                <a:srgbClr val="FF0000"/>
              </a:solidFill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2610" i="1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</a:t>
            </a:r>
            <a:r>
              <a:rPr lang="zh-CN" altLang="en-US" sz="1970" kern="0" baseline="-1500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0</a:t>
            </a:r>
            <a:r>
              <a:rPr lang="zh-CN" altLang="en-US" sz="2610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=</a:t>
            </a:r>
            <a:r>
              <a:rPr lang="zh-CN" altLang="en-US" sz="3560" kern="0" spc="-999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endParaRPr lang="zh-CN" altLang="en-US" sz="1805" dirty="0">
              <a:solidFill>
                <a:srgbClr val="FF0000"/>
              </a:solidFill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90"/>
              </a:spcBef>
              <a:buNone/>
            </a:pPr>
            <a:r>
              <a:rPr lang="zh-CN" altLang="en-US" sz="2610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代入数据得</a:t>
            </a:r>
            <a:r>
              <a:rPr lang="zh-CN" altLang="en-US" sz="2610" i="1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</a:t>
            </a:r>
            <a:r>
              <a:rPr lang="zh-CN" altLang="en-US" sz="1970" kern="0" baseline="-1500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0</a:t>
            </a:r>
            <a:r>
              <a:rPr lang="zh-CN" altLang="en-US" sz="2610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=</a:t>
            </a:r>
            <a:r>
              <a:rPr lang="zh-CN" altLang="en-US" sz="3560" kern="0" spc="2975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2610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s=3.46</a:t>
            </a:r>
            <a:r>
              <a:rPr lang="zh-CN" altLang="en-US" sz="2610" kern="0" dirty="0" smtClean="0">
                <a:solidFill>
                  <a:srgbClr val="FF0000"/>
                </a:solidFill>
                <a:latin typeface="Arial Narrow" panose="020B0606020202030204" pitchFamily="65" charset="-122"/>
                <a:ea typeface="Arial Unicode MS" pitchFamily="65" charset="-122"/>
              </a:rPr>
              <a:t>×</a:t>
            </a:r>
            <a:r>
              <a:rPr lang="zh-CN" altLang="en-US" sz="2610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10</a:t>
            </a:r>
            <a:r>
              <a:rPr lang="zh-CN" altLang="en-US" sz="1970" kern="0" baseline="5900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-6</a:t>
            </a:r>
            <a:r>
              <a:rPr lang="zh-CN" altLang="en-US" sz="2610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s</a:t>
            </a:r>
            <a:endParaRPr lang="zh-CN" altLang="en-US" sz="1805" dirty="0">
              <a:solidFill>
                <a:srgbClr val="FF0000"/>
              </a:solidFill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90"/>
              </a:spcBef>
              <a:buNone/>
            </a:pPr>
            <a:r>
              <a:rPr lang="zh-CN" altLang="en-US" sz="2610" i="1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</a:t>
            </a:r>
            <a:r>
              <a:rPr lang="zh-CN" altLang="en-US" sz="2610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=</a:t>
            </a:r>
            <a:r>
              <a:rPr lang="zh-CN" altLang="en-US" sz="3330" kern="0" spc="-1521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2610" i="1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</a:t>
            </a:r>
            <a:r>
              <a:rPr lang="zh-CN" altLang="en-US" sz="1970" kern="0" baseline="-1500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0</a:t>
            </a:r>
            <a:r>
              <a:rPr lang="zh-CN" altLang="en-US" sz="2610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</a:t>
            </a:r>
            <a:r>
              <a:rPr lang="zh-CN" altLang="en-US" sz="2610" i="1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2610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=0,1,2,3</a:t>
            </a:r>
            <a:r>
              <a:rPr lang="zh-CN" altLang="en-US" sz="2610" kern="0" dirty="0" smtClean="0">
                <a:solidFill>
                  <a:srgbClr val="FF0000"/>
                </a:solidFill>
                <a:latin typeface="黑体" panose="02010609060101010101" charset="-122"/>
                <a:ea typeface="宋体" panose="02010600030101010101" pitchFamily="2" charset="-122"/>
              </a:rPr>
              <a:t>…</a:t>
            </a:r>
            <a:r>
              <a:rPr lang="zh-CN" altLang="en-US" sz="2610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)时刻射入电场的带电粒子不发生偏转(偏转电压为0),进入</a:t>
            </a:r>
            <a:endParaRPr lang="zh-CN" altLang="en-US" sz="1805" dirty="0">
              <a:solidFill>
                <a:srgbClr val="FF0000"/>
              </a:solidFill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2610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磁场做圆周运动的半径最小</a:t>
            </a:r>
            <a:endParaRPr lang="zh-CN" altLang="en-US" sz="1805" dirty="0">
              <a:solidFill>
                <a:srgbClr val="FF0000"/>
              </a:solidFill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2610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粒子在磁场中运动时有</a:t>
            </a:r>
            <a:r>
              <a:rPr lang="zh-CN" altLang="en-US" sz="2610" i="1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qv</a:t>
            </a:r>
            <a:r>
              <a:rPr lang="zh-CN" altLang="en-US" sz="1970" kern="0" baseline="-1500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0</a:t>
            </a:r>
            <a:r>
              <a:rPr lang="zh-CN" altLang="en-US" sz="2610" i="1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B</a:t>
            </a:r>
            <a:r>
              <a:rPr lang="zh-CN" altLang="en-US" sz="2610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=</a:t>
            </a:r>
            <a:r>
              <a:rPr lang="zh-CN" altLang="en-US" sz="3720" kern="0" spc="637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endParaRPr lang="zh-CN" altLang="en-US" sz="1805" dirty="0">
              <a:solidFill>
                <a:srgbClr val="FF0000"/>
              </a:solidFill>
            </a:endParaRPr>
          </a:p>
        </p:txBody>
      </p:sp>
      <p:graphicFrame>
        <p:nvGraphicFramePr>
          <p:cNvPr id="4" name="对象 3"/>
          <p:cNvGraphicFramePr>
            <a:graphicFrameLocks noChangeAspect="1"/>
          </p:cNvGraphicFramePr>
          <p:nvPr/>
        </p:nvGraphicFramePr>
        <p:xfrm>
          <a:off x="1116318" y="2581376"/>
          <a:ext cx="324691" cy="7735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1" name="Equation" r:id="rId1" imgW="8534400" imgH="20421600" progId="Equation.DSMT4">
                  <p:embed/>
                </p:oleObj>
              </mc:Choice>
              <mc:Fallback>
                <p:oleObj name="Equation" r:id="rId1" imgW="8534400" imgH="20421600" progId="Equation.DSMT4">
                  <p:embed/>
                  <p:pic>
                    <p:nvPicPr>
                      <p:cNvPr id="0" name="图片 25600"/>
                      <p:cNvPicPr>
                        <a:picLocks noChangeAspect="1"/>
                      </p:cNvPicPr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1116318" y="2581376"/>
                        <a:ext cx="324691" cy="773529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对象 4"/>
          <p:cNvGraphicFramePr>
            <a:graphicFrameLocks noChangeAspect="1"/>
          </p:cNvGraphicFramePr>
          <p:nvPr/>
        </p:nvGraphicFramePr>
        <p:xfrm>
          <a:off x="2776622" y="3348952"/>
          <a:ext cx="830828" cy="7735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2" name="Equation" r:id="rId3" imgW="21945600" imgH="20421600" progId="Equation.DSMT4">
                  <p:embed/>
                </p:oleObj>
              </mc:Choice>
              <mc:Fallback>
                <p:oleObj name="Equation" r:id="rId3" imgW="21945600" imgH="20421600" progId="Equation.DSMT4">
                  <p:embed/>
                  <p:pic>
                    <p:nvPicPr>
                      <p:cNvPr id="0" name="图片 25601"/>
                      <p:cNvPicPr>
                        <a:picLocks noChangeAspect="1"/>
                      </p:cNvPicPr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776622" y="3348952"/>
                        <a:ext cx="830828" cy="773529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对象 5"/>
          <p:cNvGraphicFramePr>
            <a:graphicFrameLocks noChangeAspect="1"/>
          </p:cNvGraphicFramePr>
          <p:nvPr/>
        </p:nvGraphicFramePr>
        <p:xfrm>
          <a:off x="1033302" y="4210615"/>
          <a:ext cx="229194" cy="7066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3" name="Equation" r:id="rId5" imgW="6096000" imgH="18592800" progId="Equation.DSMT4">
                  <p:embed/>
                </p:oleObj>
              </mc:Choice>
              <mc:Fallback>
                <p:oleObj name="Equation" r:id="rId5" imgW="6096000" imgH="18592800" progId="Equation.DSMT4">
                  <p:embed/>
                  <p:pic>
                    <p:nvPicPr>
                      <p:cNvPr id="0" name="图片 25602"/>
                      <p:cNvPicPr>
                        <a:picLocks noChangeAspect="1"/>
                      </p:cNvPicPr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033302" y="4210615"/>
                        <a:ext cx="229194" cy="706682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对象 6"/>
          <p:cNvGraphicFramePr>
            <a:graphicFrameLocks noChangeAspect="1"/>
          </p:cNvGraphicFramePr>
          <p:nvPr/>
        </p:nvGraphicFramePr>
        <p:xfrm>
          <a:off x="4856141" y="5672279"/>
          <a:ext cx="553885" cy="8212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4" name="Equation" r:id="rId7" imgW="14630400" imgH="21640800" progId="Equation.DSMT4">
                  <p:embed/>
                </p:oleObj>
              </mc:Choice>
              <mc:Fallback>
                <p:oleObj name="Equation" r:id="rId7" imgW="14630400" imgH="21640800" progId="Equation.DSMT4">
                  <p:embed/>
                  <p:pic>
                    <p:nvPicPr>
                      <p:cNvPr id="0" name="图片 25603"/>
                      <p:cNvPicPr>
                        <a:picLocks noChangeAspect="1"/>
                      </p:cNvPicPr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856141" y="5672279"/>
                        <a:ext cx="553885" cy="821278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753775" y="1443743"/>
            <a:ext cx="11369476" cy="5064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2610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代入数据得</a:t>
            </a:r>
            <a:r>
              <a:rPr lang="zh-CN" altLang="en-US" sz="2610" i="1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r</a:t>
            </a:r>
            <a:r>
              <a:rPr lang="zh-CN" altLang="en-US" sz="1970" kern="0" baseline="-1500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0</a:t>
            </a:r>
            <a:r>
              <a:rPr lang="zh-CN" altLang="en-US" sz="2610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=2.0 m。</a:t>
            </a:r>
            <a:endParaRPr lang="zh-CN" altLang="en-US" sz="1805">
              <a:solidFill>
                <a:srgbClr val="FF0000"/>
              </a:solidFill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2610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(2)设两板间电压为</a:t>
            </a:r>
            <a:r>
              <a:rPr lang="zh-CN" altLang="en-US" sz="2610" i="1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U</a:t>
            </a:r>
            <a:r>
              <a:rPr lang="zh-CN" altLang="en-US" sz="1970" kern="0" baseline="-1500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</a:t>
            </a:r>
            <a:r>
              <a:rPr lang="zh-CN" altLang="en-US" sz="2610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时,带电粒子刚好从极板边缘射出电场,则有</a:t>
            </a:r>
            <a:r>
              <a:rPr lang="zh-CN" altLang="en-US" sz="2610" i="1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q</a:t>
            </a:r>
            <a:r>
              <a:rPr lang="zh-CN" altLang="en-US" sz="3330" kern="0" spc="-396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2610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=</a:t>
            </a:r>
            <a:r>
              <a:rPr lang="zh-CN" altLang="en-US" sz="2610" i="1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ma</a:t>
            </a:r>
            <a:r>
              <a:rPr lang="zh-CN" altLang="en-US" sz="2610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,</a:t>
            </a:r>
            <a:endParaRPr lang="zh-CN" altLang="en-US" sz="1805">
              <a:solidFill>
                <a:srgbClr val="FF0000"/>
              </a:solidFill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5"/>
              </a:spcBef>
              <a:buNone/>
            </a:pPr>
            <a:r>
              <a:rPr lang="zh-CN" altLang="en-US" sz="3330" kern="0" spc="-1521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2610" i="1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d</a:t>
            </a:r>
            <a:r>
              <a:rPr lang="zh-CN" altLang="en-US" sz="2610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=</a:t>
            </a:r>
            <a:r>
              <a:rPr lang="zh-CN" altLang="en-US" sz="3330" kern="0" spc="-1521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2610" i="1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</a:t>
            </a:r>
            <a:r>
              <a:rPr lang="zh-CN" altLang="en-US" sz="1845" kern="0" spc="-115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endParaRPr lang="zh-CN" altLang="en-US" sz="1805">
              <a:solidFill>
                <a:srgbClr val="FF0000"/>
              </a:solidFill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5"/>
              </a:spcBef>
              <a:buNone/>
            </a:pPr>
            <a:r>
              <a:rPr lang="zh-CN" altLang="en-US" sz="2610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代入数据解得</a:t>
            </a:r>
            <a:r>
              <a:rPr lang="zh-CN" altLang="en-US" sz="2610" i="1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U</a:t>
            </a:r>
            <a:r>
              <a:rPr lang="zh-CN" altLang="en-US" sz="1970" kern="0" baseline="-1500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</a:t>
            </a:r>
            <a:r>
              <a:rPr lang="zh-CN" altLang="en-US" sz="2610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=</a:t>
            </a:r>
            <a:r>
              <a:rPr lang="zh-CN" altLang="en-US" sz="3330" kern="0" spc="2303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2610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V,其中</a:t>
            </a:r>
            <a:r>
              <a:rPr lang="zh-CN" altLang="en-US" sz="2610" i="1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</a:t>
            </a:r>
            <a:r>
              <a:rPr lang="zh-CN" altLang="en-US" sz="2610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=</a:t>
            </a:r>
            <a:r>
              <a:rPr lang="zh-CN" altLang="en-US" sz="3330" kern="0" spc="-1596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2610" kern="0" dirty="0" smtClean="0">
                <a:solidFill>
                  <a:srgbClr val="FF0000"/>
                </a:solidFill>
                <a:latin typeface="Arial Narrow" panose="020B0606020202030204" pitchFamily="65" charset="-122"/>
                <a:ea typeface="Arial Unicode MS" pitchFamily="65" charset="-122"/>
              </a:rPr>
              <a:t>×</a:t>
            </a:r>
            <a:r>
              <a:rPr lang="zh-CN" altLang="en-US" sz="2610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10</a:t>
            </a:r>
            <a:r>
              <a:rPr lang="zh-CN" altLang="en-US" sz="1970" kern="0" baseline="5900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11</a:t>
            </a:r>
            <a:r>
              <a:rPr lang="zh-CN" altLang="en-US" sz="2610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m/s</a:t>
            </a:r>
            <a:r>
              <a:rPr lang="zh-CN" altLang="en-US" sz="1970" kern="0" baseline="5900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2</a:t>
            </a:r>
            <a:r>
              <a:rPr lang="zh-CN" altLang="en-US" sz="2610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。</a:t>
            </a:r>
            <a:endParaRPr lang="zh-CN" altLang="en-US" sz="1805">
              <a:solidFill>
                <a:srgbClr val="FF0000"/>
              </a:solidFill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5"/>
              </a:spcBef>
              <a:buNone/>
            </a:pPr>
            <a:r>
              <a:rPr lang="zh-CN" altLang="en-US" sz="2610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在电压小于等于</a:t>
            </a:r>
            <a:r>
              <a:rPr lang="zh-CN" altLang="en-US" sz="3330" kern="0" spc="2303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2610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V时,带电粒子才能从两极板间射出电场,电压大于</a:t>
            </a:r>
            <a:endParaRPr lang="zh-CN" altLang="en-US" sz="1805">
              <a:solidFill>
                <a:srgbClr val="FF0000"/>
              </a:solidFill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3330" kern="0" spc="2303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2610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V时,带电粒子打在极板上,不能从两极板射出。带电粒子刚好从极板</a:t>
            </a:r>
            <a:endParaRPr lang="zh-CN" altLang="en-US" sz="1805">
              <a:solidFill>
                <a:srgbClr val="FF0000"/>
              </a:solidFill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2610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边缘射出电场时,速度最大</a:t>
            </a:r>
            <a:endParaRPr lang="zh-CN" altLang="en-US" sz="1805">
              <a:solidFill>
                <a:srgbClr val="FF0000"/>
              </a:solidFill>
            </a:endParaRPr>
          </a:p>
        </p:txBody>
      </p:sp>
      <p:graphicFrame>
        <p:nvGraphicFramePr>
          <p:cNvPr id="4" name="对象 3"/>
          <p:cNvGraphicFramePr>
            <a:graphicFrameLocks noChangeAspect="1"/>
          </p:cNvGraphicFramePr>
          <p:nvPr/>
        </p:nvGraphicFramePr>
        <p:xfrm>
          <a:off x="10097365" y="2172748"/>
          <a:ext cx="372441" cy="7066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25" name="Equation" r:id="rId1" imgW="9753600" imgH="18592800" progId="Equation.DSMT4">
                  <p:embed/>
                </p:oleObj>
              </mc:Choice>
              <mc:Fallback>
                <p:oleObj name="Equation" r:id="rId1" imgW="9753600" imgH="18592800" progId="Equation.DSMT4">
                  <p:embed/>
                  <p:pic>
                    <p:nvPicPr>
                      <p:cNvPr id="0" name="图片 26624"/>
                      <p:cNvPicPr>
                        <a:picLocks noChangeAspect="1"/>
                      </p:cNvPicPr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10097365" y="2172748"/>
                        <a:ext cx="372441" cy="706682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对象 4"/>
          <p:cNvGraphicFramePr>
            <a:graphicFrameLocks noChangeAspect="1"/>
          </p:cNvGraphicFramePr>
          <p:nvPr/>
        </p:nvGraphicFramePr>
        <p:xfrm>
          <a:off x="753775" y="2976889"/>
          <a:ext cx="229194" cy="7066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26" name="Equation" r:id="rId3" imgW="6096000" imgH="18592800" progId="Equation.DSMT4">
                  <p:embed/>
                </p:oleObj>
              </mc:Choice>
              <mc:Fallback>
                <p:oleObj name="Equation" r:id="rId3" imgW="6096000" imgH="18592800" progId="Equation.DSMT4">
                  <p:embed/>
                  <p:pic>
                    <p:nvPicPr>
                      <p:cNvPr id="0" name="图片 26625"/>
                      <p:cNvPicPr>
                        <a:picLocks noChangeAspect="1"/>
                      </p:cNvPicPr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53775" y="2976889"/>
                        <a:ext cx="229194" cy="706682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对象 5"/>
          <p:cNvGraphicFramePr>
            <a:graphicFrameLocks noChangeAspect="1"/>
          </p:cNvGraphicFramePr>
          <p:nvPr/>
        </p:nvGraphicFramePr>
        <p:xfrm>
          <a:off x="1336270" y="2976889"/>
          <a:ext cx="229194" cy="7066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27" name="Equation" r:id="rId5" imgW="6096000" imgH="18592800" progId="Equation.DSMT4">
                  <p:embed/>
                </p:oleObj>
              </mc:Choice>
              <mc:Fallback>
                <p:oleObj name="Equation" r:id="rId5" imgW="6096000" imgH="18592800" progId="Equation.DSMT4">
                  <p:embed/>
                  <p:pic>
                    <p:nvPicPr>
                      <p:cNvPr id="0" name="图片 26626"/>
                      <p:cNvPicPr>
                        <a:picLocks noChangeAspect="1"/>
                      </p:cNvPicPr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336270" y="2976889"/>
                        <a:ext cx="229194" cy="706682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对象 6"/>
          <p:cNvGraphicFramePr>
            <a:graphicFrameLocks noChangeAspect="1"/>
          </p:cNvGraphicFramePr>
          <p:nvPr/>
        </p:nvGraphicFramePr>
        <p:xfrm>
          <a:off x="1730534" y="3129797"/>
          <a:ext cx="219644" cy="3915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28" name="Equation" r:id="rId7" imgW="5791200" imgH="10363200" progId="Equation.DSMT4">
                  <p:embed/>
                </p:oleObj>
              </mc:Choice>
              <mc:Fallback>
                <p:oleObj name="Equation" r:id="rId7" imgW="5791200" imgH="10363200" progId="Equation.DSMT4">
                  <p:embed/>
                  <p:pic>
                    <p:nvPicPr>
                      <p:cNvPr id="0" name="图片 26627"/>
                      <p:cNvPicPr>
                        <a:picLocks noChangeAspect="1"/>
                      </p:cNvPicPr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730534" y="3129797"/>
                        <a:ext cx="219644" cy="391539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对象 7"/>
          <p:cNvGraphicFramePr>
            <a:graphicFrameLocks noChangeAspect="1"/>
          </p:cNvGraphicFramePr>
          <p:nvPr/>
        </p:nvGraphicFramePr>
        <p:xfrm>
          <a:off x="3256230" y="3712918"/>
          <a:ext cx="716232" cy="7066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29" name="Equation" r:id="rId9" imgW="18897600" imgH="18592800" progId="Equation.DSMT4">
                  <p:embed/>
                </p:oleObj>
              </mc:Choice>
              <mc:Fallback>
                <p:oleObj name="Equation" r:id="rId9" imgW="18897600" imgH="18592800" progId="Equation.DSMT4">
                  <p:embed/>
                  <p:pic>
                    <p:nvPicPr>
                      <p:cNvPr id="0" name="图片 26628"/>
                      <p:cNvPicPr>
                        <a:picLocks noChangeAspect="1"/>
                      </p:cNvPicPr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256230" y="3712918"/>
                        <a:ext cx="716232" cy="706682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对象 8"/>
          <p:cNvGraphicFramePr>
            <a:graphicFrameLocks noChangeAspect="1"/>
          </p:cNvGraphicFramePr>
          <p:nvPr/>
        </p:nvGraphicFramePr>
        <p:xfrm>
          <a:off x="5394759" y="3712918"/>
          <a:ext cx="219644" cy="7066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0" name="Equation" r:id="rId11" imgW="5791200" imgH="18592800" progId="Equation.DSMT4">
                  <p:embed/>
                </p:oleObj>
              </mc:Choice>
              <mc:Fallback>
                <p:oleObj name="Equation" r:id="rId11" imgW="5791200" imgH="18592800" progId="Equation.DSMT4">
                  <p:embed/>
                  <p:pic>
                    <p:nvPicPr>
                      <p:cNvPr id="0" name="图片 26629"/>
                      <p:cNvPicPr>
                        <a:picLocks noChangeAspect="1"/>
                      </p:cNvPicPr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5394759" y="3712918"/>
                        <a:ext cx="219644" cy="706682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对象 9"/>
          <p:cNvGraphicFramePr>
            <a:graphicFrameLocks noChangeAspect="1"/>
          </p:cNvGraphicFramePr>
          <p:nvPr/>
        </p:nvGraphicFramePr>
        <p:xfrm>
          <a:off x="3078201" y="4483004"/>
          <a:ext cx="716232" cy="7066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1" name="Equation" r:id="rId13" imgW="18897600" imgH="18592800" progId="Equation.DSMT4">
                  <p:embed/>
                </p:oleObj>
              </mc:Choice>
              <mc:Fallback>
                <p:oleObj name="Equation" r:id="rId13" imgW="18897600" imgH="18592800" progId="Equation.DSMT4">
                  <p:embed/>
                  <p:pic>
                    <p:nvPicPr>
                      <p:cNvPr id="0" name="图片 26630"/>
                      <p:cNvPicPr>
                        <a:picLocks noChangeAspect="1"/>
                      </p:cNvPicPr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3078201" y="4483004"/>
                        <a:ext cx="716232" cy="706682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对象 10"/>
          <p:cNvGraphicFramePr>
            <a:graphicFrameLocks noChangeAspect="1"/>
          </p:cNvGraphicFramePr>
          <p:nvPr/>
        </p:nvGraphicFramePr>
        <p:xfrm>
          <a:off x="753775" y="5269098"/>
          <a:ext cx="716232" cy="7066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2" name="Equation" r:id="rId15" imgW="18897600" imgH="18592800" progId="Equation.DSMT4">
                  <p:embed/>
                </p:oleObj>
              </mc:Choice>
              <mc:Fallback>
                <p:oleObj name="Equation" r:id="rId15" imgW="18897600" imgH="18592800" progId="Equation.DSMT4">
                  <p:embed/>
                  <p:pic>
                    <p:nvPicPr>
                      <p:cNvPr id="0" name="图片 26631"/>
                      <p:cNvPicPr>
                        <a:picLocks noChangeAspect="1"/>
                      </p:cNvPicPr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753775" y="5269098"/>
                        <a:ext cx="716232" cy="706682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753775" y="1443743"/>
            <a:ext cx="11369476" cy="442468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2610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设粒子恰好射出电场时速度为</a:t>
            </a:r>
            <a:r>
              <a:rPr lang="zh-CN" altLang="en-US" sz="2610" i="1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v</a:t>
            </a:r>
            <a:r>
              <a:rPr lang="zh-CN" altLang="en-US" sz="2610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,方向与</a:t>
            </a:r>
            <a:r>
              <a:rPr lang="zh-CN" altLang="en-US" sz="2610" i="1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x</a:t>
            </a:r>
            <a:r>
              <a:rPr lang="zh-CN" altLang="en-US" sz="2610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轴的夹角为</a:t>
            </a:r>
            <a:r>
              <a:rPr lang="zh-CN" altLang="en-US" sz="2610" i="1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θ</a:t>
            </a:r>
            <a:r>
              <a:rPr lang="zh-CN" altLang="en-US" sz="2610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,在磁场中做圆周运动</a:t>
            </a:r>
            <a:br>
              <a:rPr sz="1805" dirty="0">
                <a:solidFill>
                  <a:srgbClr val="FF0000"/>
                </a:solidFill>
              </a:rPr>
            </a:br>
            <a:r>
              <a:rPr lang="zh-CN" altLang="en-US" sz="2610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的半径为</a:t>
            </a:r>
            <a:r>
              <a:rPr lang="zh-CN" altLang="en-US" sz="2610" i="1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r</a:t>
            </a:r>
            <a:r>
              <a:rPr lang="zh-CN" altLang="en-US" sz="2610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,则</a:t>
            </a:r>
            <a:endParaRPr lang="zh-CN" altLang="en-US" sz="1805" dirty="0">
              <a:solidFill>
                <a:srgbClr val="FF0000"/>
              </a:solidFill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2610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tan </a:t>
            </a:r>
            <a:r>
              <a:rPr lang="zh-CN" altLang="en-US" sz="2610" i="1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θ</a:t>
            </a:r>
            <a:r>
              <a:rPr lang="zh-CN" altLang="en-US" sz="2610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=</a:t>
            </a:r>
            <a:r>
              <a:rPr lang="zh-CN" altLang="en-US" sz="3560" kern="0" spc="-174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2610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=</a:t>
            </a:r>
            <a:r>
              <a:rPr lang="zh-CN" altLang="en-US" sz="3560" kern="0" spc="-99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2610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,</a:t>
            </a:r>
            <a:r>
              <a:rPr lang="zh-CN" altLang="en-US" sz="2610" i="1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qvB</a:t>
            </a:r>
            <a:r>
              <a:rPr lang="zh-CN" altLang="en-US" sz="2610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=</a:t>
            </a:r>
            <a:r>
              <a:rPr lang="zh-CN" altLang="en-US" sz="3470" kern="0" spc="887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2610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,弦长</a:t>
            </a:r>
            <a:r>
              <a:rPr lang="zh-CN" altLang="en-US" sz="2610" i="1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D</a:t>
            </a:r>
            <a:r>
              <a:rPr lang="zh-CN" altLang="en-US" sz="2610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=2</a:t>
            </a:r>
            <a:r>
              <a:rPr lang="zh-CN" altLang="en-US" sz="2610" i="1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r</a:t>
            </a:r>
            <a:r>
              <a:rPr lang="zh-CN" altLang="en-US" sz="2610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cos </a:t>
            </a:r>
            <a:r>
              <a:rPr lang="zh-CN" altLang="en-US" sz="2610" i="1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θ</a:t>
            </a:r>
            <a:endParaRPr lang="zh-CN" altLang="en-US" sz="1805" dirty="0">
              <a:solidFill>
                <a:srgbClr val="FF0000"/>
              </a:solidFill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90"/>
              </a:spcBef>
              <a:buNone/>
            </a:pPr>
            <a:r>
              <a:rPr lang="zh-CN" altLang="en-US" sz="2610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代入数据解得</a:t>
            </a:r>
            <a:r>
              <a:rPr lang="zh-CN" altLang="en-US" sz="2610" i="1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θ</a:t>
            </a:r>
            <a:r>
              <a:rPr lang="zh-CN" altLang="en-US" sz="2610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=30</a:t>
            </a:r>
            <a:r>
              <a:rPr lang="zh-CN" altLang="en-US" sz="2610" kern="0" dirty="0" smtClean="0">
                <a:solidFill>
                  <a:srgbClr val="FF0000"/>
                </a:solidFill>
                <a:latin typeface="Arial Narrow" panose="020B0606020202030204" pitchFamily="65" charset="-122"/>
                <a:ea typeface="Arial Unicode MS" pitchFamily="65" charset="-122"/>
              </a:rPr>
              <a:t>°</a:t>
            </a:r>
            <a:r>
              <a:rPr lang="zh-CN" altLang="en-US" sz="2610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,</a:t>
            </a:r>
            <a:r>
              <a:rPr lang="zh-CN" altLang="en-US" sz="2610" i="1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r</a:t>
            </a:r>
            <a:r>
              <a:rPr lang="zh-CN" altLang="en-US" sz="2610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=</a:t>
            </a:r>
            <a:r>
              <a:rPr lang="zh-CN" altLang="en-US" sz="3560" kern="0" spc="110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2610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m,</a:t>
            </a:r>
            <a:r>
              <a:rPr lang="zh-CN" altLang="en-US" sz="2610" i="1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D</a:t>
            </a:r>
            <a:r>
              <a:rPr lang="zh-CN" altLang="en-US" sz="2610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=</a:t>
            </a:r>
            <a:r>
              <a:rPr lang="zh-CN" altLang="en-US" sz="3515" kern="0" spc="5869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2610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=4.0 m,</a:t>
            </a:r>
            <a:endParaRPr lang="zh-CN" altLang="en-US" sz="1805" dirty="0">
              <a:solidFill>
                <a:srgbClr val="FF0000"/>
              </a:solidFill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90"/>
              </a:spcBef>
              <a:buNone/>
            </a:pPr>
            <a:r>
              <a:rPr lang="zh-CN" altLang="en-US" sz="2610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从极板</a:t>
            </a:r>
            <a:r>
              <a:rPr lang="zh-CN" altLang="en-US" sz="2610" i="1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M</a:t>
            </a:r>
            <a:r>
              <a:rPr lang="zh-CN" altLang="en-US" sz="2610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边缘射出的带电粒子,在磁场中转过120</a:t>
            </a:r>
            <a:r>
              <a:rPr lang="zh-CN" altLang="en-US" sz="2610" kern="0" dirty="0" smtClean="0">
                <a:solidFill>
                  <a:srgbClr val="FF0000"/>
                </a:solidFill>
                <a:latin typeface="Arial Narrow" panose="020B0606020202030204" pitchFamily="65" charset="-122"/>
                <a:ea typeface="Arial Unicode MS" pitchFamily="65" charset="-122"/>
              </a:rPr>
              <a:t>°</a:t>
            </a:r>
            <a:r>
              <a:rPr lang="zh-CN" altLang="en-US" sz="2610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,经过</a:t>
            </a:r>
            <a:r>
              <a:rPr lang="zh-CN" altLang="en-US" sz="2610" i="1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P</a:t>
            </a:r>
            <a:r>
              <a:rPr lang="zh-CN" altLang="en-US" sz="2610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点,则</a:t>
            </a:r>
            <a:r>
              <a:rPr lang="zh-CN" altLang="en-US" sz="2610" i="1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y</a:t>
            </a:r>
            <a:r>
              <a:rPr lang="zh-CN" altLang="en-US" sz="1970" i="1" kern="0" baseline="-1500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P</a:t>
            </a:r>
            <a:r>
              <a:rPr lang="zh-CN" altLang="en-US" sz="2610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=</a:t>
            </a:r>
            <a:r>
              <a:rPr lang="zh-CN" altLang="en-US" sz="3330" kern="0" spc="-1221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2610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+</a:t>
            </a:r>
            <a:r>
              <a:rPr lang="zh-CN" altLang="en-US" sz="2610" i="1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D</a:t>
            </a:r>
            <a:r>
              <a:rPr lang="zh-CN" altLang="en-US" sz="2610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=4.1 m</a:t>
            </a:r>
            <a:endParaRPr lang="zh-CN" altLang="en-US" sz="1805" dirty="0">
              <a:solidFill>
                <a:srgbClr val="FF0000"/>
              </a:solidFill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5"/>
              </a:spcBef>
              <a:buNone/>
            </a:pPr>
            <a:r>
              <a:rPr lang="zh-CN" altLang="en-US" sz="2610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从极板</a:t>
            </a:r>
            <a:r>
              <a:rPr lang="zh-CN" altLang="en-US" sz="2610" i="1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2610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边缘射出的带电粒子,在磁场中转过240</a:t>
            </a:r>
            <a:r>
              <a:rPr lang="zh-CN" altLang="en-US" sz="2610" kern="0" dirty="0" smtClean="0">
                <a:solidFill>
                  <a:srgbClr val="FF0000"/>
                </a:solidFill>
                <a:latin typeface="Arial Narrow" panose="020B0606020202030204" pitchFamily="65" charset="-122"/>
                <a:ea typeface="Arial Unicode MS" pitchFamily="65" charset="-122"/>
              </a:rPr>
              <a:t>°</a:t>
            </a:r>
            <a:r>
              <a:rPr lang="zh-CN" altLang="en-US" sz="2610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,经过</a:t>
            </a:r>
            <a:r>
              <a:rPr lang="zh-CN" altLang="en-US" sz="2610" i="1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Q</a:t>
            </a:r>
            <a:r>
              <a:rPr lang="zh-CN" altLang="en-US" sz="2610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点,则</a:t>
            </a:r>
            <a:r>
              <a:rPr lang="zh-CN" altLang="en-US" sz="2610" i="1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y</a:t>
            </a:r>
            <a:r>
              <a:rPr lang="zh-CN" altLang="en-US" sz="1970" i="1" kern="0" baseline="-1500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Q</a:t>
            </a:r>
            <a:r>
              <a:rPr lang="zh-CN" altLang="en-US" sz="2610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=-</a:t>
            </a:r>
            <a:r>
              <a:rPr lang="zh-CN" altLang="en-US" sz="3330" kern="0" spc="-1221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2610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+</a:t>
            </a:r>
            <a:r>
              <a:rPr lang="zh-CN" altLang="en-US" sz="2610" i="1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D</a:t>
            </a:r>
            <a:r>
              <a:rPr lang="zh-CN" altLang="en-US" sz="2610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=3.9 m</a:t>
            </a:r>
            <a:endParaRPr lang="zh-CN" altLang="en-US" sz="1805" dirty="0">
              <a:solidFill>
                <a:srgbClr val="FF0000"/>
              </a:solidFill>
            </a:endParaRPr>
          </a:p>
        </p:txBody>
      </p:sp>
      <p:graphicFrame>
        <p:nvGraphicFramePr>
          <p:cNvPr id="4" name="对象 3"/>
          <p:cNvGraphicFramePr>
            <a:graphicFrameLocks noChangeAspect="1"/>
          </p:cNvGraphicFramePr>
          <p:nvPr/>
        </p:nvGraphicFramePr>
        <p:xfrm>
          <a:off x="1588791" y="2815964"/>
          <a:ext cx="429739" cy="7735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49" name="Equation" r:id="rId1" imgW="11277600" imgH="20421600" progId="Equation.DSMT4">
                  <p:embed/>
                </p:oleObj>
              </mc:Choice>
              <mc:Fallback>
                <p:oleObj name="Equation" r:id="rId1" imgW="11277600" imgH="20421600" progId="Equation.DSMT4">
                  <p:embed/>
                  <p:pic>
                    <p:nvPicPr>
                      <p:cNvPr id="0" name="图片 27648"/>
                      <p:cNvPicPr>
                        <a:picLocks noChangeAspect="1"/>
                      </p:cNvPicPr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1588791" y="2815964"/>
                        <a:ext cx="429739" cy="773530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对象 4"/>
          <p:cNvGraphicFramePr>
            <a:graphicFrameLocks noChangeAspect="1"/>
          </p:cNvGraphicFramePr>
          <p:nvPr/>
        </p:nvGraphicFramePr>
        <p:xfrm>
          <a:off x="2205800" y="2749488"/>
          <a:ext cx="439289" cy="7735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0" name="Equation" r:id="rId3" imgW="11582400" imgH="20421600" progId="Equation.DSMT4">
                  <p:embed/>
                </p:oleObj>
              </mc:Choice>
              <mc:Fallback>
                <p:oleObj name="Equation" r:id="rId3" imgW="11582400" imgH="20421600" progId="Equation.DSMT4">
                  <p:embed/>
                  <p:pic>
                    <p:nvPicPr>
                      <p:cNvPr id="0" name="图片 27649"/>
                      <p:cNvPicPr>
                        <a:picLocks noChangeAspect="1"/>
                      </p:cNvPicPr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05800" y="2749488"/>
                        <a:ext cx="439289" cy="773530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对象 5"/>
          <p:cNvGraphicFramePr>
            <a:graphicFrameLocks noChangeAspect="1"/>
          </p:cNvGraphicFramePr>
          <p:nvPr/>
        </p:nvGraphicFramePr>
        <p:xfrm>
          <a:off x="3426846" y="2767842"/>
          <a:ext cx="553885" cy="7544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1" name="Equation" r:id="rId5" imgW="14630400" imgH="19812000" progId="Equation.DSMT4">
                  <p:embed/>
                </p:oleObj>
              </mc:Choice>
              <mc:Fallback>
                <p:oleObj name="Equation" r:id="rId5" imgW="14630400" imgH="19812000" progId="Equation.DSMT4">
                  <p:embed/>
                  <p:pic>
                    <p:nvPicPr>
                      <p:cNvPr id="0" name="图片 27650"/>
                      <p:cNvPicPr>
                        <a:picLocks noChangeAspect="1"/>
                      </p:cNvPicPr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426846" y="2767842"/>
                        <a:ext cx="553885" cy="754430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对象 6"/>
          <p:cNvGraphicFramePr>
            <a:graphicFrameLocks noChangeAspect="1"/>
          </p:cNvGraphicFramePr>
          <p:nvPr/>
        </p:nvGraphicFramePr>
        <p:xfrm>
          <a:off x="4239222" y="3583540"/>
          <a:ext cx="592085" cy="7735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2" name="Equation" r:id="rId7" imgW="15544800" imgH="20421600" progId="Equation.DSMT4">
                  <p:embed/>
                </p:oleObj>
              </mc:Choice>
              <mc:Fallback>
                <p:oleObj name="Equation" r:id="rId7" imgW="15544800" imgH="20421600" progId="Equation.DSMT4">
                  <p:embed/>
                  <p:pic>
                    <p:nvPicPr>
                      <p:cNvPr id="0" name="图片 27651"/>
                      <p:cNvPicPr>
                        <a:picLocks noChangeAspect="1"/>
                      </p:cNvPicPr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239222" y="3583540"/>
                        <a:ext cx="592085" cy="773530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对象 7"/>
          <p:cNvGraphicFramePr>
            <a:graphicFrameLocks noChangeAspect="1"/>
          </p:cNvGraphicFramePr>
          <p:nvPr/>
        </p:nvGraphicFramePr>
        <p:xfrm>
          <a:off x="5610758" y="3649456"/>
          <a:ext cx="1193719" cy="7639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3" name="Equation" r:id="rId9" imgW="31394400" imgH="20116800" progId="Equation.DSMT4">
                  <p:embed/>
                </p:oleObj>
              </mc:Choice>
              <mc:Fallback>
                <p:oleObj name="Equation" r:id="rId9" imgW="31394400" imgH="20116800" progId="Equation.DSMT4">
                  <p:embed/>
                  <p:pic>
                    <p:nvPicPr>
                      <p:cNvPr id="0" name="图片 27652"/>
                      <p:cNvPicPr>
                        <a:picLocks noChangeAspect="1"/>
                      </p:cNvPicPr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610758" y="3649456"/>
                        <a:ext cx="1193719" cy="763980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对象 8"/>
          <p:cNvGraphicFramePr>
            <a:graphicFrameLocks noChangeAspect="1"/>
          </p:cNvGraphicFramePr>
          <p:nvPr/>
        </p:nvGraphicFramePr>
        <p:xfrm>
          <a:off x="10058691" y="4445203"/>
          <a:ext cx="267393" cy="7066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4" name="Equation" r:id="rId11" imgW="7010400" imgH="18592800" progId="Equation.DSMT4">
                  <p:embed/>
                </p:oleObj>
              </mc:Choice>
              <mc:Fallback>
                <p:oleObj name="Equation" r:id="rId11" imgW="7010400" imgH="18592800" progId="Equation.DSMT4">
                  <p:embed/>
                  <p:pic>
                    <p:nvPicPr>
                      <p:cNvPr id="0" name="图片 27653"/>
                      <p:cNvPicPr>
                        <a:picLocks noChangeAspect="1"/>
                      </p:cNvPicPr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0058691" y="4445203"/>
                        <a:ext cx="267393" cy="706682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对象 9"/>
          <p:cNvGraphicFramePr>
            <a:graphicFrameLocks noChangeAspect="1"/>
          </p:cNvGraphicFramePr>
          <p:nvPr/>
        </p:nvGraphicFramePr>
        <p:xfrm>
          <a:off x="10174353" y="5215288"/>
          <a:ext cx="267393" cy="7066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5" name="Equation" r:id="rId13" imgW="7010400" imgH="18592800" progId="Equation.DSMT4">
                  <p:embed/>
                </p:oleObj>
              </mc:Choice>
              <mc:Fallback>
                <p:oleObj name="Equation" r:id="rId13" imgW="7010400" imgH="18592800" progId="Equation.DSMT4">
                  <p:embed/>
                  <p:pic>
                    <p:nvPicPr>
                      <p:cNvPr id="0" name="图片 27654"/>
                      <p:cNvPicPr>
                        <a:picLocks noChangeAspect="1"/>
                      </p:cNvPicPr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0174353" y="5215288"/>
                        <a:ext cx="267393" cy="706682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753775" y="4177521"/>
            <a:ext cx="11369476" cy="220345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2610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(3)带电粒子在磁场中做圆周运动的周期</a:t>
            </a:r>
            <a:r>
              <a:rPr lang="zh-CN" altLang="en-US" sz="2610" i="1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</a:t>
            </a:r>
            <a:r>
              <a:rPr lang="zh-CN" altLang="en-US" sz="2610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=</a:t>
            </a:r>
            <a:r>
              <a:rPr lang="zh-CN" altLang="en-US" sz="3525" kern="0" spc="1507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endParaRPr lang="zh-CN" altLang="en-US" sz="1805" dirty="0">
              <a:solidFill>
                <a:srgbClr val="FF0000"/>
              </a:solidFill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75"/>
              </a:spcBef>
              <a:buNone/>
            </a:pPr>
            <a:r>
              <a:rPr lang="zh-CN" altLang="en-US" sz="2610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粒子到达</a:t>
            </a:r>
            <a:r>
              <a:rPr lang="zh-CN" altLang="en-US" sz="2610" i="1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Q</a:t>
            </a:r>
            <a:r>
              <a:rPr lang="zh-CN" altLang="en-US" sz="2610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点的同时有粒子到达</a:t>
            </a:r>
            <a:r>
              <a:rPr lang="zh-CN" altLang="en-US" sz="2610" i="1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P</a:t>
            </a:r>
            <a:r>
              <a:rPr lang="zh-CN" altLang="en-US" sz="2610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点,则这两个粒子开始运动的时间差为</a:t>
            </a:r>
            <a:r>
              <a:rPr lang="zh-CN" altLang="en-US" sz="3330" kern="0" spc="878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2610" i="1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  <a:sym typeface="+mn-ea"/>
              </a:rPr>
              <a:t>T-   </a:t>
            </a:r>
            <a:endParaRPr lang="zh-CN" altLang="en-US" sz="2610" i="1" kern="0" dirty="0" smtClean="0">
              <a:solidFill>
                <a:srgbClr val="FF0000"/>
              </a:solidFill>
              <a:latin typeface="Times New Roman" panose="02020603050405020304" pitchFamily="65" charset="-122"/>
              <a:ea typeface="宋体" panose="02010600030101010101" pitchFamily="2" charset="-122"/>
              <a:sym typeface="+mn-ea"/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75"/>
              </a:spcBef>
              <a:buNone/>
            </a:pPr>
            <a:r>
              <a:rPr lang="zh-CN" altLang="en-US" sz="2610" i="1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  <a:sym typeface="+mn-ea"/>
              </a:rPr>
              <a:t>      T= ,</a:t>
            </a:r>
            <a:endParaRPr lang="zh-CN" altLang="en-US" sz="2610" i="1" kern="0" dirty="0" smtClean="0">
              <a:solidFill>
                <a:srgbClr val="FF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</p:txBody>
      </p:sp>
      <p:pic>
        <p:nvPicPr>
          <p:cNvPr id="3" name="图片 3" descr="textimage31.jpeg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3785754" y="1048241"/>
            <a:ext cx="3066938" cy="3340772"/>
          </a:xfrm>
          <a:prstGeom prst="rect">
            <a:avLst/>
          </a:prstGeom>
        </p:spPr>
      </p:pic>
      <p:graphicFrame>
        <p:nvGraphicFramePr>
          <p:cNvPr id="5" name="对象 4"/>
          <p:cNvGraphicFramePr>
            <a:graphicFrameLocks noChangeAspect="1"/>
          </p:cNvGraphicFramePr>
          <p:nvPr/>
        </p:nvGraphicFramePr>
        <p:xfrm>
          <a:off x="6823760" y="4302213"/>
          <a:ext cx="639833" cy="7639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3" name="Equation" r:id="rId2" imgW="16764000" imgH="20116800" progId="Equation.DSMT4">
                  <p:embed/>
                </p:oleObj>
              </mc:Choice>
              <mc:Fallback>
                <p:oleObj name="Equation" r:id="rId2" imgW="16764000" imgH="20116800" progId="Equation.DSMT4">
                  <p:embed/>
                  <p:pic>
                    <p:nvPicPr>
                      <p:cNvPr id="0" name="图片 28672"/>
                      <p:cNvPicPr>
                        <a:picLocks noChangeAspect="1"/>
                      </p:cNvPicPr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6823760" y="4302213"/>
                        <a:ext cx="639833" cy="763980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对象 5"/>
          <p:cNvGraphicFramePr>
            <a:graphicFrameLocks noChangeAspect="1"/>
          </p:cNvGraphicFramePr>
          <p:nvPr/>
        </p:nvGraphicFramePr>
        <p:xfrm>
          <a:off x="10909503" y="5094262"/>
          <a:ext cx="534785" cy="7066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4" name="Equation" r:id="rId4" imgW="14020800" imgH="18592800" progId="Equation.DSMT4">
                  <p:embed/>
                </p:oleObj>
              </mc:Choice>
              <mc:Fallback>
                <p:oleObj name="Equation" r:id="rId4" imgW="14020800" imgH="18592800" progId="Equation.DSMT4">
                  <p:embed/>
                  <p:pic>
                    <p:nvPicPr>
                      <p:cNvPr id="0" name="图片 28673"/>
                      <p:cNvPicPr>
                        <a:picLocks noChangeAspect="1"/>
                      </p:cNvPicPr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0909503" y="5094262"/>
                        <a:ext cx="534785" cy="706681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对象 3"/>
          <p:cNvGraphicFramePr>
            <a:graphicFrameLocks noChangeAspect="1"/>
          </p:cNvGraphicFramePr>
          <p:nvPr/>
        </p:nvGraphicFramePr>
        <p:xfrm>
          <a:off x="754046" y="5748294"/>
          <a:ext cx="515686" cy="7066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697" name="Equation" r:id="rId6" imgW="13716000" imgH="18592800" progId="Equation.DSMT4">
                  <p:embed/>
                </p:oleObj>
              </mc:Choice>
              <mc:Fallback>
                <p:oleObj name="Equation" r:id="rId6" imgW="13716000" imgH="18592800" progId="Equation.DSMT4">
                  <p:embed/>
                  <p:pic>
                    <p:nvPicPr>
                      <p:cNvPr id="0" name="图片 29696"/>
                      <p:cNvPicPr>
                        <a:picLocks noChangeAspect="1"/>
                      </p:cNvPicPr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754046" y="5748294"/>
                        <a:ext cx="515686" cy="706682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对象 6"/>
          <p:cNvGraphicFramePr>
            <a:graphicFrameLocks noChangeAspect="1"/>
          </p:cNvGraphicFramePr>
          <p:nvPr/>
        </p:nvGraphicFramePr>
        <p:xfrm>
          <a:off x="1644649" y="5755934"/>
          <a:ext cx="267392" cy="7066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698" name="Equation" r:id="rId8" imgW="7010400" imgH="18592800" progId="Equation.DSMT4">
                  <p:embed/>
                </p:oleObj>
              </mc:Choice>
              <mc:Fallback>
                <p:oleObj name="Equation" r:id="rId8" imgW="7010400" imgH="18592800" progId="Equation.DSMT4">
                  <p:embed/>
                  <p:pic>
                    <p:nvPicPr>
                      <p:cNvPr id="0" name="图片 29697"/>
                      <p:cNvPicPr>
                        <a:picLocks noChangeAspect="1"/>
                      </p:cNvPicPr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644649" y="5755934"/>
                        <a:ext cx="267392" cy="706682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753775" y="902328"/>
            <a:ext cx="11369476" cy="414655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30"/>
              </a:spcBef>
              <a:buNone/>
            </a:pPr>
            <a:r>
              <a:rPr lang="zh-CN" altLang="en-US" sz="2610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到达</a:t>
            </a:r>
            <a:r>
              <a:rPr lang="zh-CN" altLang="en-US" sz="2610" i="1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Q</a:t>
            </a:r>
            <a:r>
              <a:rPr lang="zh-CN" altLang="en-US" sz="2610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点的粒子进入磁场的时刻可能是</a:t>
            </a:r>
            <a:r>
              <a:rPr lang="zh-CN" altLang="en-US" sz="3330" kern="0" spc="-621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2610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、</a:t>
            </a:r>
            <a:r>
              <a:rPr lang="zh-CN" altLang="en-US" sz="3330" kern="0" spc="278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2610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、</a:t>
            </a:r>
            <a:r>
              <a:rPr lang="zh-CN" altLang="en-US" sz="3330" kern="0" spc="1328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2610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、</a:t>
            </a:r>
            <a:r>
              <a:rPr lang="zh-CN" altLang="en-US" sz="3330" kern="0" spc="1403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2610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、</a:t>
            </a:r>
            <a:r>
              <a:rPr lang="zh-CN" altLang="en-US" sz="2610" kern="0" dirty="0" smtClean="0">
                <a:solidFill>
                  <a:srgbClr val="FF0000"/>
                </a:solidFill>
                <a:latin typeface="黑体" panose="02010609060101010101" charset="-122"/>
                <a:ea typeface="宋体" panose="02010600030101010101" pitchFamily="2" charset="-122"/>
              </a:rPr>
              <a:t>…</a:t>
            </a:r>
            <a:r>
              <a:rPr lang="zh-CN" altLang="en-US" sz="2610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,(因为电压</a:t>
            </a:r>
            <a:endParaRPr lang="zh-CN" altLang="en-US" sz="1805">
              <a:solidFill>
                <a:srgbClr val="FF0000"/>
              </a:solidFill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2610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为正,带电粒子向下偏转)</a:t>
            </a:r>
            <a:endParaRPr lang="zh-CN" altLang="en-US" sz="1805">
              <a:solidFill>
                <a:srgbClr val="FF0000"/>
              </a:solidFill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2610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到达</a:t>
            </a:r>
            <a:r>
              <a:rPr lang="zh-CN" altLang="en-US" sz="2610" i="1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P</a:t>
            </a:r>
            <a:r>
              <a:rPr lang="zh-CN" altLang="en-US" sz="2610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点的粒子进入磁场的时刻可能是</a:t>
            </a:r>
            <a:r>
              <a:rPr lang="zh-CN" altLang="en-US" sz="3330" kern="0" spc="503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2610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、</a:t>
            </a:r>
            <a:r>
              <a:rPr lang="zh-CN" altLang="en-US" sz="3330" kern="0" spc="1178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2610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、</a:t>
            </a:r>
            <a:r>
              <a:rPr lang="zh-CN" altLang="en-US" sz="3330" kern="0" spc="1403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2610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、</a:t>
            </a:r>
            <a:r>
              <a:rPr lang="zh-CN" altLang="en-US" sz="3330" kern="0" spc="1553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2610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、</a:t>
            </a:r>
            <a:r>
              <a:rPr lang="zh-CN" altLang="en-US" sz="2610" kern="0" dirty="0" smtClean="0">
                <a:solidFill>
                  <a:srgbClr val="FF0000"/>
                </a:solidFill>
                <a:latin typeface="黑体" panose="02010609060101010101" charset="-122"/>
                <a:ea typeface="宋体" panose="02010600030101010101" pitchFamily="2" charset="-122"/>
              </a:rPr>
              <a:t>…</a:t>
            </a:r>
            <a:r>
              <a:rPr lang="zh-CN" altLang="en-US" sz="2610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,(因为电</a:t>
            </a:r>
            <a:endParaRPr lang="zh-CN" altLang="en-US" sz="1805">
              <a:solidFill>
                <a:srgbClr val="FF0000"/>
              </a:solidFill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2610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压为负,带电粒子向上偏转)</a:t>
            </a:r>
            <a:endParaRPr lang="zh-CN" altLang="en-US" sz="1805">
              <a:solidFill>
                <a:srgbClr val="FF0000"/>
              </a:solidFill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2610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当电压变化周期</a:t>
            </a:r>
            <a:r>
              <a:rPr lang="zh-CN" altLang="en-US" sz="2610" i="1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</a:t>
            </a:r>
            <a:r>
              <a:rPr lang="zh-CN" altLang="en-US" sz="1970" kern="0" baseline="-1500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0</a:t>
            </a:r>
            <a:r>
              <a:rPr lang="zh-CN" altLang="en-US" sz="2610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有最大值</a:t>
            </a:r>
            <a:r>
              <a:rPr lang="zh-CN" altLang="en-US" sz="2610" i="1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</a:t>
            </a:r>
            <a:r>
              <a:rPr lang="zh-CN" altLang="en-US" sz="1970" kern="0" baseline="-1500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m</a:t>
            </a:r>
            <a:r>
              <a:rPr lang="zh-CN" altLang="en-US" sz="2610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时应满足的关系</a:t>
            </a:r>
            <a:r>
              <a:rPr lang="zh-CN" altLang="en-US" sz="3330" kern="0" spc="503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2610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-</a:t>
            </a:r>
            <a:r>
              <a:rPr lang="zh-CN" altLang="en-US" sz="3330" kern="0" spc="278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2610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=</a:t>
            </a:r>
            <a:r>
              <a:rPr lang="zh-CN" altLang="en-US" sz="3330" kern="0" spc="-1221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2610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(因为</a:t>
            </a:r>
            <a:r>
              <a:rPr lang="zh-CN" altLang="en-US" sz="3330" kern="0" spc="-621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2610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-</a:t>
            </a:r>
            <a:r>
              <a:rPr lang="zh-CN" altLang="en-US" sz="3330" kern="0" spc="-621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2610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最小,所</a:t>
            </a:r>
            <a:endParaRPr lang="zh-CN" altLang="en-US" sz="1805">
              <a:solidFill>
                <a:srgbClr val="FF0000"/>
              </a:solidFill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2610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以</a:t>
            </a:r>
            <a:r>
              <a:rPr lang="zh-CN" altLang="en-US" sz="2610" i="1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</a:t>
            </a:r>
            <a:r>
              <a:rPr lang="zh-CN" altLang="en-US" sz="1970" kern="0" baseline="-1500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0</a:t>
            </a:r>
            <a:r>
              <a:rPr lang="zh-CN" altLang="en-US" sz="2610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最大)</a:t>
            </a:r>
            <a:endParaRPr lang="zh-CN" altLang="en-US" sz="1805">
              <a:solidFill>
                <a:srgbClr val="FF0000"/>
              </a:solidFill>
            </a:endParaRPr>
          </a:p>
        </p:txBody>
      </p:sp>
      <p:graphicFrame>
        <p:nvGraphicFramePr>
          <p:cNvPr id="6" name="对象 5"/>
          <p:cNvGraphicFramePr>
            <a:graphicFrameLocks noChangeAspect="1"/>
          </p:cNvGraphicFramePr>
          <p:nvPr/>
        </p:nvGraphicFramePr>
        <p:xfrm>
          <a:off x="6306553" y="1029287"/>
          <a:ext cx="343791" cy="7066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699" name="Equation" r:id="rId1" imgW="9144000" imgH="18592800" progId="Equation.DSMT4">
                  <p:embed/>
                </p:oleObj>
              </mc:Choice>
              <mc:Fallback>
                <p:oleObj name="Equation" r:id="rId1" imgW="9144000" imgH="18592800" progId="Equation.DSMT4">
                  <p:embed/>
                  <p:pic>
                    <p:nvPicPr>
                      <p:cNvPr id="0" name="图片 29698"/>
                      <p:cNvPicPr>
                        <a:picLocks noChangeAspect="1"/>
                      </p:cNvPicPr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6306553" y="1029287"/>
                        <a:ext cx="343791" cy="706682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对象 6"/>
          <p:cNvGraphicFramePr>
            <a:graphicFrameLocks noChangeAspect="1"/>
          </p:cNvGraphicFramePr>
          <p:nvPr/>
        </p:nvGraphicFramePr>
        <p:xfrm>
          <a:off x="6982405" y="1029287"/>
          <a:ext cx="458387" cy="7066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0" name="Equation" r:id="rId3" imgW="12192000" imgH="18592800" progId="Equation.DSMT4">
                  <p:embed/>
                </p:oleObj>
              </mc:Choice>
              <mc:Fallback>
                <p:oleObj name="Equation" r:id="rId3" imgW="12192000" imgH="18592800" progId="Equation.DSMT4">
                  <p:embed/>
                  <p:pic>
                    <p:nvPicPr>
                      <p:cNvPr id="0" name="图片 29699"/>
                      <p:cNvPicPr>
                        <a:picLocks noChangeAspect="1"/>
                      </p:cNvPicPr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982405" y="1029287"/>
                        <a:ext cx="458387" cy="706681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对象 7"/>
          <p:cNvGraphicFramePr>
            <a:graphicFrameLocks noChangeAspect="1"/>
          </p:cNvGraphicFramePr>
          <p:nvPr/>
        </p:nvGraphicFramePr>
        <p:xfrm>
          <a:off x="7772854" y="1029287"/>
          <a:ext cx="592085" cy="7066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1" name="Equation" r:id="rId5" imgW="15544800" imgH="18592800" progId="Equation.DSMT4">
                  <p:embed/>
                </p:oleObj>
              </mc:Choice>
              <mc:Fallback>
                <p:oleObj name="Equation" r:id="rId5" imgW="15544800" imgH="18592800" progId="Equation.DSMT4">
                  <p:embed/>
                  <p:pic>
                    <p:nvPicPr>
                      <p:cNvPr id="0" name="图片 29700"/>
                      <p:cNvPicPr>
                        <a:picLocks noChangeAspect="1"/>
                      </p:cNvPicPr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772854" y="1029287"/>
                        <a:ext cx="592085" cy="706682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对象 8"/>
          <p:cNvGraphicFramePr>
            <a:graphicFrameLocks noChangeAspect="1"/>
          </p:cNvGraphicFramePr>
          <p:nvPr/>
        </p:nvGraphicFramePr>
        <p:xfrm>
          <a:off x="8697000" y="1029287"/>
          <a:ext cx="601634" cy="7066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2" name="Equation" r:id="rId7" imgW="15849600" imgH="18592800" progId="Equation.DSMT4">
                  <p:embed/>
                </p:oleObj>
              </mc:Choice>
              <mc:Fallback>
                <p:oleObj name="Equation" r:id="rId7" imgW="15849600" imgH="18592800" progId="Equation.DSMT4">
                  <p:embed/>
                  <p:pic>
                    <p:nvPicPr>
                      <p:cNvPr id="0" name="图片 29701"/>
                      <p:cNvPicPr>
                        <a:picLocks noChangeAspect="1"/>
                      </p:cNvPicPr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8697000" y="1029287"/>
                        <a:ext cx="601634" cy="706681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对象 9"/>
          <p:cNvGraphicFramePr>
            <a:graphicFrameLocks noChangeAspect="1"/>
          </p:cNvGraphicFramePr>
          <p:nvPr/>
        </p:nvGraphicFramePr>
        <p:xfrm>
          <a:off x="6269893" y="2403722"/>
          <a:ext cx="487038" cy="7066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3" name="Equation" r:id="rId9" imgW="12801600" imgH="18592800" progId="Equation.DSMT4">
                  <p:embed/>
                </p:oleObj>
              </mc:Choice>
              <mc:Fallback>
                <p:oleObj name="Equation" r:id="rId9" imgW="12801600" imgH="18592800" progId="Equation.DSMT4">
                  <p:embed/>
                  <p:pic>
                    <p:nvPicPr>
                      <p:cNvPr id="0" name="图片 29702"/>
                      <p:cNvPicPr>
                        <a:picLocks noChangeAspect="1"/>
                      </p:cNvPicPr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6269893" y="2403722"/>
                        <a:ext cx="487038" cy="706682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对象 10"/>
          <p:cNvGraphicFramePr>
            <a:graphicFrameLocks noChangeAspect="1"/>
          </p:cNvGraphicFramePr>
          <p:nvPr/>
        </p:nvGraphicFramePr>
        <p:xfrm>
          <a:off x="7088991" y="2403722"/>
          <a:ext cx="572986" cy="7066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4" name="Equation" r:id="rId11" imgW="15240000" imgH="18592800" progId="Equation.DSMT4">
                  <p:embed/>
                </p:oleObj>
              </mc:Choice>
              <mc:Fallback>
                <p:oleObj name="Equation" r:id="rId11" imgW="15240000" imgH="18592800" progId="Equation.DSMT4">
                  <p:embed/>
                  <p:pic>
                    <p:nvPicPr>
                      <p:cNvPr id="0" name="图片 29703"/>
                      <p:cNvPicPr>
                        <a:picLocks noChangeAspect="1"/>
                      </p:cNvPicPr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7088991" y="2403722"/>
                        <a:ext cx="572986" cy="706682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对象 11"/>
          <p:cNvGraphicFramePr>
            <a:graphicFrameLocks noChangeAspect="1"/>
          </p:cNvGraphicFramePr>
          <p:nvPr/>
        </p:nvGraphicFramePr>
        <p:xfrm>
          <a:off x="7994038" y="2403722"/>
          <a:ext cx="601634" cy="7066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5" name="Equation" r:id="rId13" imgW="15849600" imgH="18592800" progId="Equation.DSMT4">
                  <p:embed/>
                </p:oleObj>
              </mc:Choice>
              <mc:Fallback>
                <p:oleObj name="Equation" r:id="rId13" imgW="15849600" imgH="18592800" progId="Equation.DSMT4">
                  <p:embed/>
                  <p:pic>
                    <p:nvPicPr>
                      <p:cNvPr id="0" name="图片 29704"/>
                      <p:cNvPicPr>
                        <a:picLocks noChangeAspect="1"/>
                      </p:cNvPicPr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7994038" y="2403722"/>
                        <a:ext cx="601634" cy="706681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对象 12"/>
          <p:cNvGraphicFramePr>
            <a:graphicFrameLocks noChangeAspect="1"/>
          </p:cNvGraphicFramePr>
          <p:nvPr/>
        </p:nvGraphicFramePr>
        <p:xfrm>
          <a:off x="8927734" y="2403722"/>
          <a:ext cx="620734" cy="7066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6" name="Equation" r:id="rId15" imgW="16459200" imgH="18592800" progId="Equation.DSMT4">
                  <p:embed/>
                </p:oleObj>
              </mc:Choice>
              <mc:Fallback>
                <p:oleObj name="Equation" r:id="rId15" imgW="16459200" imgH="18592800" progId="Equation.DSMT4">
                  <p:embed/>
                  <p:pic>
                    <p:nvPicPr>
                      <p:cNvPr id="0" name="图片 29705"/>
                      <p:cNvPicPr>
                        <a:picLocks noChangeAspect="1"/>
                      </p:cNvPicPr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8927734" y="2403722"/>
                        <a:ext cx="620734" cy="706682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对象 13"/>
          <p:cNvGraphicFramePr>
            <a:graphicFrameLocks noChangeAspect="1"/>
          </p:cNvGraphicFramePr>
          <p:nvPr/>
        </p:nvGraphicFramePr>
        <p:xfrm>
          <a:off x="7308135" y="3778158"/>
          <a:ext cx="487038" cy="7066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7" name="Equation" r:id="rId17" imgW="12801600" imgH="18592800" progId="Equation.DSMT4">
                  <p:embed/>
                </p:oleObj>
              </mc:Choice>
              <mc:Fallback>
                <p:oleObj name="Equation" r:id="rId17" imgW="12801600" imgH="18592800" progId="Equation.DSMT4">
                  <p:embed/>
                  <p:pic>
                    <p:nvPicPr>
                      <p:cNvPr id="0" name="图片 29706"/>
                      <p:cNvPicPr>
                        <a:picLocks noChangeAspect="1"/>
                      </p:cNvPicPr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7308135" y="3778158"/>
                        <a:ext cx="487038" cy="706682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对象 14"/>
          <p:cNvGraphicFramePr>
            <a:graphicFrameLocks noChangeAspect="1"/>
          </p:cNvGraphicFramePr>
          <p:nvPr/>
        </p:nvGraphicFramePr>
        <p:xfrm>
          <a:off x="7905751" y="3778158"/>
          <a:ext cx="458387" cy="7066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8" name="Equation" r:id="rId19" imgW="12192000" imgH="18592800" progId="Equation.DSMT4">
                  <p:embed/>
                </p:oleObj>
              </mc:Choice>
              <mc:Fallback>
                <p:oleObj name="Equation" r:id="rId19" imgW="12192000" imgH="18592800" progId="Equation.DSMT4">
                  <p:embed/>
                  <p:pic>
                    <p:nvPicPr>
                      <p:cNvPr id="0" name="图片 29707"/>
                      <p:cNvPicPr>
                        <a:picLocks noChangeAspect="1"/>
                      </p:cNvPicPr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7905751" y="3778158"/>
                        <a:ext cx="458387" cy="706681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对象 15"/>
          <p:cNvGraphicFramePr>
            <a:graphicFrameLocks noChangeAspect="1"/>
          </p:cNvGraphicFramePr>
          <p:nvPr/>
        </p:nvGraphicFramePr>
        <p:xfrm>
          <a:off x="8551410" y="3778158"/>
          <a:ext cx="267392" cy="7066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9" name="Equation" r:id="rId21" imgW="7010400" imgH="18592800" progId="Equation.DSMT4">
                  <p:embed/>
                </p:oleObj>
              </mc:Choice>
              <mc:Fallback>
                <p:oleObj name="Equation" r:id="rId21" imgW="7010400" imgH="18592800" progId="Equation.DSMT4">
                  <p:embed/>
                  <p:pic>
                    <p:nvPicPr>
                      <p:cNvPr id="0" name="图片 29708"/>
                      <p:cNvPicPr>
                        <a:picLocks noChangeAspect="1"/>
                      </p:cNvPicPr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8551410" y="3778158"/>
                        <a:ext cx="267392" cy="706681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对象 16"/>
          <p:cNvGraphicFramePr>
            <a:graphicFrameLocks noChangeAspect="1"/>
          </p:cNvGraphicFramePr>
          <p:nvPr/>
        </p:nvGraphicFramePr>
        <p:xfrm>
          <a:off x="9593504" y="3778158"/>
          <a:ext cx="343790" cy="7066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0" name="Equation" r:id="rId23" imgW="9144000" imgH="18592800" progId="Equation.DSMT4">
                  <p:embed/>
                </p:oleObj>
              </mc:Choice>
              <mc:Fallback>
                <p:oleObj name="Equation" r:id="rId23" imgW="9144000" imgH="18592800" progId="Equation.DSMT4">
                  <p:embed/>
                  <p:pic>
                    <p:nvPicPr>
                      <p:cNvPr id="0" name="图片 29709"/>
                      <p:cNvPicPr>
                        <a:picLocks noChangeAspect="1"/>
                      </p:cNvPicPr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9593504" y="3778158"/>
                        <a:ext cx="343790" cy="706681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对象 17"/>
          <p:cNvGraphicFramePr>
            <a:graphicFrameLocks noChangeAspect="1"/>
          </p:cNvGraphicFramePr>
          <p:nvPr/>
        </p:nvGraphicFramePr>
        <p:xfrm>
          <a:off x="10047874" y="3778158"/>
          <a:ext cx="343790" cy="7066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1" name="Equation" r:id="rId25" imgW="9144000" imgH="18592800" progId="Equation.DSMT4">
                  <p:embed/>
                </p:oleObj>
              </mc:Choice>
              <mc:Fallback>
                <p:oleObj name="Equation" r:id="rId25" imgW="9144000" imgH="18592800" progId="Equation.DSMT4">
                  <p:embed/>
                  <p:pic>
                    <p:nvPicPr>
                      <p:cNvPr id="0" name="图片 29710"/>
                      <p:cNvPicPr>
                        <a:picLocks noChangeAspect="1"/>
                      </p:cNvPicPr>
                      <p:nvPr/>
                    </p:nvPicPr>
                    <p:blipFill>
                      <a:blip r:embed="rId26"/>
                      <a:stretch>
                        <a:fillRect/>
                      </a:stretch>
                    </p:blipFill>
                    <p:spPr>
                      <a:xfrm>
                        <a:off x="10047874" y="3778158"/>
                        <a:ext cx="343790" cy="706681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Box 2"/>
          <p:cNvSpPr txBox="1"/>
          <p:nvPr/>
        </p:nvSpPr>
        <p:spPr>
          <a:xfrm>
            <a:off x="753775" y="4876107"/>
            <a:ext cx="11369476" cy="76771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2610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解得</a:t>
            </a:r>
            <a:r>
              <a:rPr lang="zh-CN" altLang="en-US" sz="2610" i="1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</a:t>
            </a:r>
            <a:r>
              <a:rPr lang="zh-CN" altLang="en-US" sz="1970" kern="0" baseline="-1500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m</a:t>
            </a:r>
            <a:r>
              <a:rPr lang="zh-CN" altLang="en-US" sz="2610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=</a:t>
            </a:r>
            <a:r>
              <a:rPr lang="zh-CN" altLang="en-US" sz="3330" kern="0" spc="53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2610" kern="0" dirty="0" smtClean="0">
                <a:solidFill>
                  <a:srgbClr val="FF0000"/>
                </a:solidFill>
                <a:latin typeface="Arial Narrow" panose="020B0606020202030204" pitchFamily="65" charset="-122"/>
                <a:ea typeface="Arial Unicode MS" pitchFamily="65" charset="-122"/>
              </a:rPr>
              <a:t>×</a:t>
            </a:r>
            <a:r>
              <a:rPr lang="zh-CN" altLang="en-US" sz="2610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10</a:t>
            </a:r>
            <a:r>
              <a:rPr lang="zh-CN" altLang="en-US" sz="1970" kern="0" baseline="5900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-4</a:t>
            </a:r>
            <a:r>
              <a:rPr lang="zh-CN" altLang="en-US" sz="2610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s=2.51</a:t>
            </a:r>
            <a:r>
              <a:rPr lang="zh-CN" altLang="en-US" sz="2610" kern="0" dirty="0" smtClean="0">
                <a:solidFill>
                  <a:srgbClr val="FF0000"/>
                </a:solidFill>
                <a:latin typeface="Arial Narrow" panose="020B0606020202030204" pitchFamily="65" charset="-122"/>
                <a:ea typeface="Arial Unicode MS" pitchFamily="65" charset="-122"/>
              </a:rPr>
              <a:t>×</a:t>
            </a:r>
            <a:r>
              <a:rPr lang="zh-CN" altLang="en-US" sz="2610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10</a:t>
            </a:r>
            <a:r>
              <a:rPr lang="zh-CN" altLang="en-US" sz="1970" kern="0" baseline="5900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-4</a:t>
            </a:r>
            <a:r>
              <a:rPr lang="zh-CN" altLang="en-US" sz="2610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s。</a:t>
            </a:r>
            <a:endParaRPr lang="zh-CN" altLang="en-US" sz="1805">
              <a:solidFill>
                <a:srgbClr val="FF0000"/>
              </a:solidFill>
            </a:endParaRPr>
          </a:p>
        </p:txBody>
      </p:sp>
      <p:graphicFrame>
        <p:nvGraphicFramePr>
          <p:cNvPr id="20" name="对象 19"/>
          <p:cNvGraphicFramePr>
            <a:graphicFrameLocks noChangeAspect="1"/>
          </p:cNvGraphicFramePr>
          <p:nvPr/>
        </p:nvGraphicFramePr>
        <p:xfrm>
          <a:off x="1916863" y="4982714"/>
          <a:ext cx="429739" cy="7066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2" name="Equation" r:id="rId27" imgW="11277600" imgH="18592800" progId="Equation.DSMT4">
                  <p:embed/>
                </p:oleObj>
              </mc:Choice>
              <mc:Fallback>
                <p:oleObj name="Equation" r:id="rId27" imgW="11277600" imgH="18592800" progId="Equation.DSMT4">
                  <p:embed/>
                  <p:pic>
                    <p:nvPicPr>
                      <p:cNvPr id="0" name="图片 29711"/>
                      <p:cNvPicPr>
                        <a:picLocks noChangeAspect="1"/>
                      </p:cNvPicPr>
                      <p:nvPr/>
                    </p:nvPicPr>
                    <p:blipFill>
                      <a:blip r:embed="rId28"/>
                      <a:stretch>
                        <a:fillRect/>
                      </a:stretch>
                    </p:blipFill>
                    <p:spPr>
                      <a:xfrm>
                        <a:off x="1916863" y="4982714"/>
                        <a:ext cx="429739" cy="706682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基本思路</a:t>
            </a:r>
            <a:endParaRPr lang="zh-CN" altLang="en-US"/>
          </a:p>
        </p:txBody>
      </p:sp>
      <p:pic>
        <p:nvPicPr>
          <p:cNvPr id="4" name="图片 3" descr="textimage24.jpeg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960665" y="1572467"/>
            <a:ext cx="7096124" cy="3486150"/>
          </a:xfrm>
          <a:prstGeom prst="rect">
            <a:avLst/>
          </a:prstGeom>
        </p:spPr>
      </p:pic>
    </p:spTree>
    <p:custDataLst>
      <p:tags r:id="rId2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753775" y="1443743"/>
            <a:ext cx="11369476" cy="321119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2610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例 </a:t>
            </a:r>
            <a:r>
              <a:rPr lang="zh-CN" altLang="en-US" sz="26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   (2020江苏南京四模)如图甲所示,边长</a:t>
            </a:r>
            <a:r>
              <a:rPr lang="zh-CN" altLang="en-US" sz="2610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l</a:t>
            </a:r>
            <a:r>
              <a:rPr lang="zh-CN" altLang="en-US" sz="26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=4 m的正方形区域</a:t>
            </a:r>
            <a:r>
              <a:rPr lang="zh-CN" altLang="en-US" sz="2610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ABCD</a:t>
            </a:r>
            <a:r>
              <a:rPr lang="zh-CN" altLang="en-US" sz="26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在竖</a:t>
            </a:r>
            <a:br>
              <a:rPr sz="1805" dirty="0"/>
            </a:br>
            <a:r>
              <a:rPr lang="zh-CN" altLang="en-US" sz="26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直平面内,</a:t>
            </a:r>
            <a:r>
              <a:rPr lang="zh-CN" altLang="en-US" sz="2610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CD</a:t>
            </a:r>
            <a:r>
              <a:rPr lang="zh-CN" altLang="en-US" sz="26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与水平面平行。其区域内有垂直于纸面向里的匀强磁场和竖</a:t>
            </a:r>
            <a:br>
              <a:rPr sz="1805" dirty="0"/>
            </a:br>
            <a:r>
              <a:rPr lang="zh-CN" altLang="en-US" sz="26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直向上的匀强电场(图中未画出),磁场和电场的变化规律如图乙所示,一比荷</a:t>
            </a:r>
            <a:br>
              <a:rPr sz="1805" dirty="0"/>
            </a:br>
            <a:r>
              <a:rPr lang="zh-CN" altLang="en-US" sz="3330" kern="0" spc="-996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26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=10</a:t>
            </a:r>
            <a:r>
              <a:rPr lang="zh-CN" altLang="en-US" sz="1970" kern="0" baseline="5900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6</a:t>
            </a:r>
            <a:r>
              <a:rPr lang="zh-CN" altLang="en-US" sz="26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N/C的带正电粒子在</a:t>
            </a:r>
            <a:r>
              <a:rPr lang="zh-CN" altLang="en-US" sz="2610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</a:t>
            </a:r>
            <a:r>
              <a:rPr lang="zh-CN" altLang="en-US" sz="26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=0时刻在</a:t>
            </a:r>
            <a:r>
              <a:rPr lang="zh-CN" altLang="en-US" sz="2610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CD</a:t>
            </a:r>
            <a:r>
              <a:rPr lang="zh-CN" altLang="en-US" sz="26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中点处由静止释放。(不计粒子重</a:t>
            </a:r>
            <a:endParaRPr lang="zh-CN" altLang="en-US" sz="1805" dirty="0"/>
          </a:p>
          <a:p>
            <a:pPr marL="0" indent="0" eaLnBrk="0" latinLnBrk="1" hangingPunct="0">
              <a:lnSpc>
                <a:spcPct val="150000"/>
              </a:lnSpc>
              <a:spcBef>
                <a:spcPts val="270"/>
              </a:spcBef>
              <a:buNone/>
            </a:pPr>
            <a:r>
              <a:rPr lang="zh-CN" altLang="en-US" sz="26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力,</a:t>
            </a:r>
            <a:r>
              <a:rPr lang="zh-CN" altLang="en-US" sz="2610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ABCD</a:t>
            </a:r>
            <a:r>
              <a:rPr lang="zh-CN" altLang="en-US" sz="26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边缘有电场、磁场)</a:t>
            </a:r>
            <a:endParaRPr lang="zh-CN" altLang="en-US" sz="1805" dirty="0"/>
          </a:p>
        </p:txBody>
      </p:sp>
      <p:graphicFrame>
        <p:nvGraphicFramePr>
          <p:cNvPr id="4" name="对象 3"/>
          <p:cNvGraphicFramePr>
            <a:graphicFrameLocks noChangeAspect="1"/>
          </p:cNvGraphicFramePr>
          <p:nvPr/>
        </p:nvGraphicFramePr>
        <p:xfrm>
          <a:off x="753775" y="3363403"/>
          <a:ext cx="296043" cy="7066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57" name="Equation" r:id="rId1" imgW="7924800" imgH="18592800" progId="Equation.DSMT4">
                  <p:embed/>
                </p:oleObj>
              </mc:Choice>
              <mc:Fallback>
                <p:oleObj name="Equation" r:id="rId1" imgW="7924800" imgH="18592800" progId="Equation.DSMT4">
                  <p:embed/>
                  <p:pic>
                    <p:nvPicPr>
                      <p:cNvPr id="0" name="图片 19456"/>
                      <p:cNvPicPr>
                        <a:picLocks noChangeAspect="1"/>
                      </p:cNvPicPr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753775" y="3363403"/>
                        <a:ext cx="296043" cy="706682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/>
          <p:cNvGrpSpPr/>
          <p:nvPr/>
        </p:nvGrpSpPr>
        <p:grpSpPr>
          <a:xfrm>
            <a:off x="1619899" y="922995"/>
            <a:ext cx="9058061" cy="3659872"/>
            <a:chOff x="1583879" y="1018377"/>
            <a:chExt cx="9034577" cy="3650383"/>
          </a:xfrm>
        </p:grpSpPr>
        <p:sp>
          <p:nvSpPr>
            <p:cNvPr id="2" name="TextBox 2"/>
            <p:cNvSpPr txBox="1"/>
            <p:nvPr/>
          </p:nvSpPr>
          <p:spPr>
            <a:xfrm>
              <a:off x="2736007" y="4068341"/>
              <a:ext cx="899057" cy="60041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indent="0" eaLnBrk="0" latinLnBrk="1" hangingPunct="0">
                <a:lnSpc>
                  <a:spcPct val="150000"/>
                </a:lnSpc>
                <a:spcBef>
                  <a:spcPts val="3040"/>
                </a:spcBef>
                <a:buNone/>
              </a:pPr>
              <a:r>
                <a:rPr lang="zh-CN" altLang="en-US" sz="2610" kern="0" dirty="0" smtClean="0">
                  <a:solidFill>
                    <a:srgbClr val="000000"/>
                  </a:solidFill>
                  <a:latin typeface="Times New Roman" panose="02020603050405020304" pitchFamily="65" charset="-122"/>
                  <a:ea typeface="宋体" panose="02010600030101010101" pitchFamily="2" charset="-122"/>
                </a:rPr>
                <a:t>甲</a:t>
              </a:r>
              <a:endParaRPr lang="zh-CN" altLang="en-US" sz="1805" dirty="0"/>
            </a:p>
          </p:txBody>
        </p:sp>
        <p:pic>
          <p:nvPicPr>
            <p:cNvPr id="3" name="图片 3" descr="textimage25.jpeg"/>
            <p:cNvPicPr>
              <a:picLocks noChangeAspect="1"/>
            </p:cNvPicPr>
            <p:nvPr/>
          </p:nvPicPr>
          <p:blipFill>
            <a:blip r:embed="rId1" cstate="print"/>
            <a:stretch>
              <a:fillRect/>
            </a:stretch>
          </p:blipFill>
          <p:spPr>
            <a:xfrm>
              <a:off x="1583879" y="1188021"/>
              <a:ext cx="3121772" cy="2782638"/>
            </a:xfrm>
            <a:prstGeom prst="rect">
              <a:avLst/>
            </a:prstGeom>
          </p:spPr>
        </p:pic>
        <p:pic>
          <p:nvPicPr>
            <p:cNvPr id="4" name="图片 3" descr="textimage26.jpe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336407" y="1018377"/>
              <a:ext cx="4282049" cy="3121972"/>
            </a:xfrm>
            <a:prstGeom prst="rect">
              <a:avLst/>
            </a:prstGeom>
          </p:spPr>
        </p:pic>
        <p:sp>
          <p:nvSpPr>
            <p:cNvPr id="5" name="TextBox 2"/>
            <p:cNvSpPr txBox="1"/>
            <p:nvPr/>
          </p:nvSpPr>
          <p:spPr>
            <a:xfrm>
              <a:off x="8374807" y="4068341"/>
              <a:ext cx="899057" cy="60041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indent="0" eaLnBrk="0" latinLnBrk="1" hangingPunct="0">
                <a:lnSpc>
                  <a:spcPct val="150000"/>
                </a:lnSpc>
                <a:spcBef>
                  <a:spcPts val="3040"/>
                </a:spcBef>
                <a:buNone/>
              </a:pPr>
              <a:r>
                <a:rPr lang="zh-CN" altLang="en-US" sz="2610" kern="0" dirty="0" smtClean="0">
                  <a:solidFill>
                    <a:srgbClr val="000000"/>
                  </a:solidFill>
                  <a:latin typeface="Times New Roman" panose="02020603050405020304" pitchFamily="65" charset="-122"/>
                  <a:ea typeface="宋体" panose="02010600030101010101" pitchFamily="2" charset="-122"/>
                </a:rPr>
                <a:t>乙</a:t>
              </a:r>
              <a:endParaRPr lang="zh-CN" altLang="en-US" sz="1805" dirty="0"/>
            </a:p>
          </p:txBody>
        </p:sp>
      </p:grpSp>
      <p:sp>
        <p:nvSpPr>
          <p:cNvPr id="6" name="TextBox 2"/>
          <p:cNvSpPr txBox="1"/>
          <p:nvPr/>
        </p:nvSpPr>
        <p:spPr>
          <a:xfrm>
            <a:off x="753775" y="4419021"/>
            <a:ext cx="11369476" cy="244411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eaLnBrk="0" latinLnBrk="1" hangingPunct="0">
              <a:lnSpc>
                <a:spcPct val="150000"/>
              </a:lnSpc>
              <a:spcBef>
                <a:spcPts val="140"/>
              </a:spcBef>
            </a:pPr>
            <a:r>
              <a:rPr lang="zh-CN" altLang="en-US" sz="26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(1)</a:t>
            </a:r>
            <a:r>
              <a:rPr lang="zh-CN" altLang="en-US" sz="2610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</a:t>
            </a:r>
            <a:r>
              <a:rPr lang="zh-CN" altLang="en-US" sz="26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=10</a:t>
            </a:r>
            <a:r>
              <a:rPr lang="zh-CN" altLang="en-US" sz="1970" kern="0" baseline="5900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-4</a:t>
            </a:r>
            <a:r>
              <a:rPr lang="zh-CN" altLang="en-US" sz="26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s时,求粒子的位移大小和速度大小;</a:t>
            </a:r>
            <a:endParaRPr lang="zh-CN" altLang="en-US" sz="2805" dirty="0" smtClean="0"/>
          </a:p>
          <a:p>
            <a:pPr eaLnBrk="0" latinLnBrk="1" hangingPunct="0">
              <a:lnSpc>
                <a:spcPct val="150000"/>
              </a:lnSpc>
              <a:spcBef>
                <a:spcPts val="140"/>
              </a:spcBef>
            </a:pPr>
            <a:r>
              <a:rPr lang="zh-CN" altLang="en-US" sz="26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(2)若</a:t>
            </a:r>
            <a:r>
              <a:rPr lang="zh-CN" altLang="en-US" sz="2610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k</a:t>
            </a:r>
            <a:r>
              <a:rPr lang="zh-CN" altLang="en-US" sz="26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=π,求粒子离开正方形区域</a:t>
            </a:r>
            <a:r>
              <a:rPr lang="zh-CN" altLang="en-US" sz="2610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ABCD</a:t>
            </a:r>
            <a:r>
              <a:rPr lang="zh-CN" altLang="en-US" sz="26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所需时间</a:t>
            </a:r>
            <a:r>
              <a:rPr lang="zh-CN" altLang="en-US" sz="2610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</a:t>
            </a:r>
            <a:r>
              <a:rPr lang="zh-CN" altLang="en-US" sz="26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;</a:t>
            </a:r>
            <a:endParaRPr lang="zh-CN" altLang="en-US" sz="2805" dirty="0" smtClean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26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(3)若使粒子做周期性运动,则在[0,π]的范围内,</a:t>
            </a:r>
            <a:r>
              <a:rPr lang="zh-CN" altLang="en-US" sz="2610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k</a:t>
            </a:r>
            <a:r>
              <a:rPr lang="zh-CN" altLang="en-US" sz="26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的取值应为多少,并求出粒子</a:t>
            </a:r>
            <a:br>
              <a:rPr sz="1805" dirty="0"/>
            </a:br>
            <a:r>
              <a:rPr lang="zh-CN" altLang="en-US" sz="26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的运动周期</a:t>
            </a:r>
            <a:r>
              <a:rPr lang="zh-CN" altLang="en-US" sz="2610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</a:t>
            </a:r>
            <a:r>
              <a:rPr lang="zh-CN" altLang="en-US" sz="26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。</a:t>
            </a:r>
            <a:endParaRPr lang="zh-CN" altLang="en-US" sz="1805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753775" y="1443743"/>
            <a:ext cx="11369476" cy="35915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5"/>
              </a:spcBef>
              <a:buNone/>
            </a:pPr>
            <a:r>
              <a:rPr lang="zh-CN" altLang="en-US" sz="2610" b="1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解析</a:t>
            </a:r>
            <a:r>
              <a:rPr lang="zh-CN" altLang="en-US" sz="2610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(1)粒子在10</a:t>
            </a:r>
            <a:r>
              <a:rPr lang="zh-CN" altLang="en-US" sz="1970" kern="0" baseline="5900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-4</a:t>
            </a:r>
            <a:r>
              <a:rPr lang="zh-CN" altLang="en-US" sz="2610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s的位移大小和速度大小分别为</a:t>
            </a:r>
            <a:endParaRPr lang="zh-CN" altLang="en-US" sz="1805" dirty="0">
              <a:solidFill>
                <a:srgbClr val="FF0000"/>
              </a:solidFill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2610" i="1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v</a:t>
            </a:r>
            <a:r>
              <a:rPr lang="zh-CN" altLang="en-US" sz="2610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=</a:t>
            </a:r>
            <a:r>
              <a:rPr lang="zh-CN" altLang="en-US" sz="3330" kern="0" spc="53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2610" i="1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</a:t>
            </a:r>
            <a:r>
              <a:rPr lang="zh-CN" altLang="en-US" sz="2610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=2</a:t>
            </a:r>
            <a:r>
              <a:rPr lang="zh-CN" altLang="en-US" sz="2610" kern="0" dirty="0" smtClean="0">
                <a:solidFill>
                  <a:srgbClr val="FF0000"/>
                </a:solidFill>
                <a:latin typeface="Arial Narrow" panose="020B0606020202030204" pitchFamily="65" charset="-122"/>
                <a:ea typeface="Arial Unicode MS" pitchFamily="65" charset="-122"/>
              </a:rPr>
              <a:t>×</a:t>
            </a:r>
            <a:r>
              <a:rPr lang="zh-CN" altLang="en-US" sz="2610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10</a:t>
            </a:r>
            <a:r>
              <a:rPr lang="zh-CN" altLang="en-US" sz="1970" kern="0" baseline="5900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4</a:t>
            </a:r>
            <a:r>
              <a:rPr lang="zh-CN" altLang="en-US" sz="2610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m/s</a:t>
            </a:r>
            <a:endParaRPr lang="zh-CN" altLang="en-US" sz="1805" dirty="0">
              <a:solidFill>
                <a:srgbClr val="FF0000"/>
              </a:solidFill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5"/>
              </a:spcBef>
              <a:buNone/>
            </a:pPr>
            <a:r>
              <a:rPr lang="zh-CN" altLang="en-US" sz="2610" i="1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s</a:t>
            </a:r>
            <a:r>
              <a:rPr lang="zh-CN" altLang="en-US" sz="1970" kern="0" baseline="-1500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</a:t>
            </a:r>
            <a:r>
              <a:rPr lang="zh-CN" altLang="en-US" sz="2610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=</a:t>
            </a:r>
            <a:r>
              <a:rPr lang="zh-CN" altLang="en-US" sz="3330" kern="0" spc="-1521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2610" kern="0" dirty="0" smtClean="0">
                <a:solidFill>
                  <a:srgbClr val="FF0000"/>
                </a:solidFill>
                <a:latin typeface="Arial Narrow" panose="020B0606020202030204" pitchFamily="65" charset="-122"/>
                <a:ea typeface="Arial Unicode MS" pitchFamily="65" charset="-122"/>
              </a:rPr>
              <a:t>×</a:t>
            </a:r>
            <a:r>
              <a:rPr lang="zh-CN" altLang="en-US" sz="3330" kern="0" spc="53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2610" i="1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</a:t>
            </a:r>
            <a:r>
              <a:rPr lang="zh-CN" altLang="en-US" sz="1970" kern="0" baseline="5900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2</a:t>
            </a:r>
            <a:r>
              <a:rPr lang="zh-CN" altLang="en-US" sz="2610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=1 m</a:t>
            </a:r>
            <a:endParaRPr lang="zh-CN" altLang="en-US" sz="1805" dirty="0">
              <a:solidFill>
                <a:srgbClr val="FF0000"/>
              </a:solidFill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5"/>
              </a:spcBef>
              <a:buNone/>
            </a:pPr>
            <a:r>
              <a:rPr lang="zh-CN" altLang="en-US" sz="2610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(2)此时在磁场中运动的周期和半径分别为</a:t>
            </a:r>
            <a:endParaRPr lang="zh-CN" altLang="en-US" sz="1805" dirty="0">
              <a:solidFill>
                <a:srgbClr val="FF0000"/>
              </a:solidFill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2610" i="1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r</a:t>
            </a:r>
            <a:r>
              <a:rPr lang="zh-CN" altLang="en-US" sz="2610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=</a:t>
            </a:r>
            <a:r>
              <a:rPr lang="zh-CN" altLang="en-US" sz="3525" kern="0" spc="-67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2610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=1 m</a:t>
            </a:r>
            <a:endParaRPr lang="zh-CN" altLang="en-US" sz="1805" dirty="0">
              <a:solidFill>
                <a:srgbClr val="FF0000"/>
              </a:solidFill>
            </a:endParaRPr>
          </a:p>
        </p:txBody>
      </p:sp>
      <p:graphicFrame>
        <p:nvGraphicFramePr>
          <p:cNvPr id="4" name="对象 3"/>
          <p:cNvGraphicFramePr>
            <a:graphicFrameLocks noChangeAspect="1"/>
          </p:cNvGraphicFramePr>
          <p:nvPr/>
        </p:nvGraphicFramePr>
        <p:xfrm>
          <a:off x="1140963" y="2172748"/>
          <a:ext cx="401090" cy="7066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1" name="Equation" r:id="rId1" imgW="10668000" imgH="18592800" progId="Equation.DSMT4">
                  <p:embed/>
                </p:oleObj>
              </mc:Choice>
              <mc:Fallback>
                <p:oleObj name="Equation" r:id="rId1" imgW="10668000" imgH="18592800" progId="Equation.DSMT4">
                  <p:embed/>
                  <p:pic>
                    <p:nvPicPr>
                      <p:cNvPr id="0" name="图片 20480"/>
                      <p:cNvPicPr>
                        <a:picLocks noChangeAspect="1"/>
                      </p:cNvPicPr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1140963" y="2172748"/>
                        <a:ext cx="401090" cy="706681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对象 5"/>
          <p:cNvGraphicFramePr>
            <a:graphicFrameLocks noChangeAspect="1"/>
          </p:cNvGraphicFramePr>
          <p:nvPr/>
        </p:nvGraphicFramePr>
        <p:xfrm>
          <a:off x="1169796" y="2963081"/>
          <a:ext cx="229194" cy="7066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3" name="Equation" r:id="rId3" imgW="6096000" imgH="18592800" progId="Equation.DSMT4">
                  <p:embed/>
                </p:oleObj>
              </mc:Choice>
              <mc:Fallback>
                <p:oleObj name="Equation" r:id="rId3" imgW="6096000" imgH="18592800" progId="Equation.DSMT4">
                  <p:embed/>
                  <p:pic>
                    <p:nvPicPr>
                      <p:cNvPr id="0" name="图片 20482"/>
                      <p:cNvPicPr>
                        <a:picLocks noChangeAspect="1"/>
                      </p:cNvPicPr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69796" y="2963081"/>
                        <a:ext cx="229194" cy="706682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对象 6"/>
          <p:cNvGraphicFramePr>
            <a:graphicFrameLocks noChangeAspect="1"/>
          </p:cNvGraphicFramePr>
          <p:nvPr/>
        </p:nvGraphicFramePr>
        <p:xfrm>
          <a:off x="1658440" y="2886881"/>
          <a:ext cx="429739" cy="7066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4" name="Equation" r:id="rId5" imgW="11277600" imgH="18592800" progId="Equation.DSMT4">
                  <p:embed/>
                </p:oleObj>
              </mc:Choice>
              <mc:Fallback>
                <p:oleObj name="Equation" r:id="rId5" imgW="11277600" imgH="18592800" progId="Equation.DSMT4">
                  <p:embed/>
                  <p:pic>
                    <p:nvPicPr>
                      <p:cNvPr id="0" name="图片 20483"/>
                      <p:cNvPicPr>
                        <a:picLocks noChangeAspect="1"/>
                      </p:cNvPicPr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658440" y="2886881"/>
                        <a:ext cx="429739" cy="706682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对象 7"/>
          <p:cNvGraphicFramePr>
            <a:graphicFrameLocks noChangeAspect="1"/>
          </p:cNvGraphicFramePr>
          <p:nvPr/>
        </p:nvGraphicFramePr>
        <p:xfrm>
          <a:off x="1064258" y="4352233"/>
          <a:ext cx="439289" cy="7639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5" name="Equation" r:id="rId7" imgW="11582400" imgH="20116800" progId="Equation.DSMT4">
                  <p:embed/>
                </p:oleObj>
              </mc:Choice>
              <mc:Fallback>
                <p:oleObj name="Equation" r:id="rId7" imgW="11582400" imgH="20116800" progId="Equation.DSMT4">
                  <p:embed/>
                  <p:pic>
                    <p:nvPicPr>
                      <p:cNvPr id="0" name="图片 20484"/>
                      <p:cNvPicPr>
                        <a:picLocks noChangeAspect="1"/>
                      </p:cNvPicPr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064258" y="4352233"/>
                        <a:ext cx="439289" cy="763981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753775" y="1443743"/>
            <a:ext cx="11369476" cy="388810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2610" i="1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</a:t>
            </a:r>
            <a:r>
              <a:rPr lang="zh-CN" altLang="en-US" sz="1970" kern="0" baseline="-1500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磁场</a:t>
            </a:r>
            <a:r>
              <a:rPr lang="zh-CN" altLang="en-US" sz="2610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=</a:t>
            </a:r>
            <a:r>
              <a:rPr lang="zh-CN" altLang="en-US" sz="3525" kern="0" spc="1507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2610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=π</a:t>
            </a:r>
            <a:r>
              <a:rPr lang="zh-CN" altLang="en-US" sz="2610" kern="0" dirty="0" smtClean="0">
                <a:solidFill>
                  <a:srgbClr val="FF0000"/>
                </a:solidFill>
                <a:latin typeface="Arial Narrow" panose="020B0606020202030204" pitchFamily="65" charset="-122"/>
                <a:ea typeface="Arial Unicode MS" pitchFamily="65" charset="-122"/>
              </a:rPr>
              <a:t>×</a:t>
            </a:r>
            <a:r>
              <a:rPr lang="zh-CN" altLang="en-US" sz="2610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10</a:t>
            </a:r>
            <a:r>
              <a:rPr lang="zh-CN" altLang="en-US" sz="1970" kern="0" baseline="5900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-4</a:t>
            </a:r>
            <a:r>
              <a:rPr lang="zh-CN" altLang="en-US" sz="2610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s</a:t>
            </a:r>
            <a:endParaRPr lang="zh-CN" altLang="en-US" sz="1805">
              <a:solidFill>
                <a:srgbClr val="FF0000"/>
              </a:solidFill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75"/>
              </a:spcBef>
              <a:buNone/>
            </a:pPr>
            <a:r>
              <a:rPr lang="zh-CN" altLang="en-US" sz="2610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因</a:t>
            </a:r>
            <a:r>
              <a:rPr lang="zh-CN" altLang="en-US" sz="2610" i="1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k</a:t>
            </a:r>
            <a:r>
              <a:rPr lang="zh-CN" altLang="en-US" sz="2610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=π,粒子运动轨迹如下图所示,又初速度为0的匀加速直线运动连续相同时</a:t>
            </a:r>
            <a:br>
              <a:rPr sz="1805">
                <a:solidFill>
                  <a:srgbClr val="FF0000"/>
                </a:solidFill>
              </a:rPr>
            </a:br>
            <a:r>
              <a:rPr lang="zh-CN" altLang="en-US" sz="2610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间内的位移比为</a:t>
            </a:r>
            <a:endParaRPr lang="zh-CN" altLang="en-US" sz="1805">
              <a:solidFill>
                <a:srgbClr val="FF0000"/>
              </a:solidFill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2610" i="1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s</a:t>
            </a:r>
            <a:r>
              <a:rPr lang="zh-CN" altLang="en-US" sz="1970" kern="0" baseline="-1500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</a:t>
            </a:r>
            <a:r>
              <a:rPr lang="zh-CN" altLang="en-US" sz="2610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∶</a:t>
            </a:r>
            <a:r>
              <a:rPr lang="zh-CN" altLang="en-US" sz="2610" i="1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s</a:t>
            </a:r>
            <a:r>
              <a:rPr lang="zh-CN" altLang="en-US" sz="1970" kern="0" baseline="-1500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2</a:t>
            </a:r>
            <a:r>
              <a:rPr lang="zh-CN" altLang="en-US" sz="2610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=1∶3</a:t>
            </a:r>
            <a:endParaRPr lang="zh-CN" altLang="en-US" sz="1805">
              <a:solidFill>
                <a:srgbClr val="FF0000"/>
              </a:solidFill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2610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粒子经2次加速后恰飞出正方形区域,因此</a:t>
            </a:r>
            <a:endParaRPr lang="zh-CN" altLang="en-US" sz="1805">
              <a:solidFill>
                <a:srgbClr val="FF0000"/>
              </a:solidFill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2610" i="1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</a:t>
            </a:r>
            <a:r>
              <a:rPr lang="zh-CN" altLang="en-US" sz="2610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=(π+2)</a:t>
            </a:r>
            <a:r>
              <a:rPr lang="zh-CN" altLang="en-US" sz="2610" kern="0" dirty="0" smtClean="0">
                <a:solidFill>
                  <a:srgbClr val="FF0000"/>
                </a:solidFill>
                <a:latin typeface="Arial Narrow" panose="020B0606020202030204" pitchFamily="65" charset="-122"/>
                <a:ea typeface="Arial Unicode MS" pitchFamily="65" charset="-122"/>
              </a:rPr>
              <a:t>×</a:t>
            </a:r>
            <a:r>
              <a:rPr lang="zh-CN" altLang="en-US" sz="2610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10</a:t>
            </a:r>
            <a:r>
              <a:rPr lang="zh-CN" altLang="en-US" sz="1970" kern="0" baseline="5900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-4</a:t>
            </a:r>
            <a:r>
              <a:rPr lang="zh-CN" altLang="en-US" sz="2610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s</a:t>
            </a:r>
            <a:endParaRPr lang="zh-CN" altLang="en-US" sz="1805">
              <a:solidFill>
                <a:srgbClr val="FF0000"/>
              </a:solidFill>
            </a:endParaRPr>
          </a:p>
        </p:txBody>
      </p:sp>
      <p:graphicFrame>
        <p:nvGraphicFramePr>
          <p:cNvPr id="4" name="对象 3"/>
          <p:cNvGraphicFramePr>
            <a:graphicFrameLocks noChangeAspect="1"/>
          </p:cNvGraphicFramePr>
          <p:nvPr/>
        </p:nvGraphicFramePr>
        <p:xfrm>
          <a:off x="1455658" y="1583216"/>
          <a:ext cx="639834" cy="7639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5" name="Equation" r:id="rId1" imgW="16764000" imgH="20116800" progId="Equation.DSMT4">
                  <p:embed/>
                </p:oleObj>
              </mc:Choice>
              <mc:Fallback>
                <p:oleObj name="Equation" r:id="rId1" imgW="16764000" imgH="20116800" progId="Equation.DSMT4">
                  <p:embed/>
                  <p:pic>
                    <p:nvPicPr>
                      <p:cNvPr id="0" name="图片 21504"/>
                      <p:cNvPicPr>
                        <a:picLocks noChangeAspect="1"/>
                      </p:cNvPicPr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1455658" y="1583216"/>
                        <a:ext cx="639834" cy="763980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图片 3" descr="textimage27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51123" y="2851598"/>
            <a:ext cx="3016821" cy="283424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753775" y="1443743"/>
            <a:ext cx="11369476" cy="199072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3110"/>
              </a:spcBef>
              <a:buNone/>
            </a:pPr>
            <a:r>
              <a:rPr lang="zh-CN" altLang="en-US" sz="26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(3)根据对称特点,可知</a:t>
            </a:r>
            <a:endParaRPr lang="zh-CN" altLang="en-US" sz="1805" dirty="0"/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2610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k</a:t>
            </a:r>
            <a:r>
              <a:rPr lang="zh-CN" altLang="en-US" sz="26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=</a:t>
            </a:r>
            <a:r>
              <a:rPr lang="zh-CN" altLang="en-US" sz="3330" kern="0" spc="-1521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26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π</a:t>
            </a:r>
            <a:endParaRPr lang="zh-CN" altLang="en-US" sz="1805" dirty="0"/>
          </a:p>
          <a:p>
            <a:pPr marL="0" indent="0" eaLnBrk="0" latinLnBrk="1" hangingPunct="0">
              <a:lnSpc>
                <a:spcPct val="150000"/>
              </a:lnSpc>
              <a:spcBef>
                <a:spcPts val="5"/>
              </a:spcBef>
              <a:buNone/>
            </a:pPr>
            <a:r>
              <a:rPr lang="zh-CN" altLang="en-US" sz="26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粒子转过四分之三周期后做类平抛运动,运动轨迹如图所示</a:t>
            </a:r>
            <a:endParaRPr lang="zh-CN" altLang="en-US" sz="1805" dirty="0"/>
          </a:p>
        </p:txBody>
      </p:sp>
      <p:graphicFrame>
        <p:nvGraphicFramePr>
          <p:cNvPr id="5" name="对象 4"/>
          <p:cNvGraphicFramePr>
            <a:graphicFrameLocks noChangeAspect="1"/>
          </p:cNvGraphicFramePr>
          <p:nvPr/>
        </p:nvGraphicFramePr>
        <p:xfrm>
          <a:off x="1087152" y="2129646"/>
          <a:ext cx="229194" cy="7066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29" name="Equation" r:id="rId1" imgW="6096000" imgH="18592800" progId="Equation.DSMT4">
                  <p:embed/>
                </p:oleObj>
              </mc:Choice>
              <mc:Fallback>
                <p:oleObj name="Equation" r:id="rId1" imgW="6096000" imgH="18592800" progId="Equation.DSMT4">
                  <p:embed/>
                  <p:pic>
                    <p:nvPicPr>
                      <p:cNvPr id="0" name="图片 22528"/>
                      <p:cNvPicPr>
                        <a:picLocks noChangeAspect="1"/>
                      </p:cNvPicPr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1087152" y="2129646"/>
                        <a:ext cx="229194" cy="706682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图片 3" descr="textimage28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35511" y="3501355"/>
            <a:ext cx="3016821" cy="283424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753775" y="1443743"/>
            <a:ext cx="11369476" cy="184213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3110"/>
              </a:spcBef>
              <a:buNone/>
            </a:pPr>
            <a:r>
              <a:rPr lang="zh-CN" altLang="en-US" sz="2610" i="1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x</a:t>
            </a:r>
            <a:r>
              <a:rPr lang="zh-CN" altLang="en-US" sz="2610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=2 m</a:t>
            </a:r>
            <a:endParaRPr lang="zh-CN" altLang="en-US" sz="1805" dirty="0">
              <a:solidFill>
                <a:srgbClr val="FF0000"/>
              </a:solidFill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2610" i="1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y</a:t>
            </a:r>
            <a:r>
              <a:rPr lang="zh-CN" altLang="en-US" sz="1970" kern="0" baseline="-1500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2</a:t>
            </a:r>
            <a:r>
              <a:rPr lang="zh-CN" altLang="en-US" sz="2610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=1 m</a:t>
            </a:r>
            <a:endParaRPr lang="zh-CN" altLang="en-US" sz="1805" dirty="0">
              <a:solidFill>
                <a:srgbClr val="FF0000"/>
              </a:solidFill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2610" i="1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v</a:t>
            </a:r>
            <a:r>
              <a:rPr lang="zh-CN" altLang="en-US" sz="2610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=2</a:t>
            </a:r>
            <a:r>
              <a:rPr lang="zh-CN" altLang="en-US" sz="2215" kern="0" spc="939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2610" kern="0" dirty="0" smtClean="0">
                <a:solidFill>
                  <a:srgbClr val="FF0000"/>
                </a:solidFill>
                <a:latin typeface="Arial Narrow" panose="020B0606020202030204" pitchFamily="65" charset="-122"/>
                <a:ea typeface="Arial Unicode MS" pitchFamily="65" charset="-122"/>
              </a:rPr>
              <a:t>×</a:t>
            </a:r>
            <a:r>
              <a:rPr lang="zh-CN" altLang="en-US" sz="2610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10</a:t>
            </a:r>
            <a:r>
              <a:rPr lang="zh-CN" altLang="en-US" sz="1970" kern="0" baseline="5900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-4</a:t>
            </a:r>
            <a:r>
              <a:rPr lang="zh-CN" altLang="en-US" sz="2610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m/s</a:t>
            </a:r>
            <a:endParaRPr lang="zh-CN" altLang="en-US" sz="1805" dirty="0">
              <a:solidFill>
                <a:srgbClr val="FF0000"/>
              </a:solidFill>
            </a:endParaRPr>
          </a:p>
        </p:txBody>
      </p:sp>
      <p:graphicFrame>
        <p:nvGraphicFramePr>
          <p:cNvPr id="5" name="对象 4"/>
          <p:cNvGraphicFramePr>
            <a:graphicFrameLocks noChangeAspect="1"/>
          </p:cNvGraphicFramePr>
          <p:nvPr/>
        </p:nvGraphicFramePr>
        <p:xfrm>
          <a:off x="1253183" y="2827152"/>
          <a:ext cx="401089" cy="3819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3" name="Equation" r:id="rId1" imgW="10668000" imgH="10058400" progId="Equation.DSMT4">
                  <p:embed/>
                </p:oleObj>
              </mc:Choice>
              <mc:Fallback>
                <p:oleObj name="Equation" r:id="rId1" imgW="10668000" imgH="10058400" progId="Equation.DSMT4">
                  <p:embed/>
                  <p:pic>
                    <p:nvPicPr>
                      <p:cNvPr id="0" name="图片 23552"/>
                      <p:cNvPicPr>
                        <a:picLocks noChangeAspect="1"/>
                      </p:cNvPicPr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1253183" y="2827152"/>
                        <a:ext cx="401089" cy="381990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2"/>
          <p:cNvSpPr txBox="1"/>
          <p:nvPr/>
        </p:nvSpPr>
        <p:spPr>
          <a:xfrm>
            <a:off x="753775" y="3284769"/>
            <a:ext cx="11369476" cy="12039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2610" i="1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r</a:t>
            </a:r>
            <a:r>
              <a:rPr lang="zh-CN" altLang="en-US" sz="1970" kern="0" baseline="-1500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2</a:t>
            </a:r>
            <a:r>
              <a:rPr lang="zh-CN" altLang="en-US" sz="2610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=</a:t>
            </a:r>
            <a:r>
              <a:rPr lang="zh-CN" altLang="en-US" sz="2520" kern="0" spc="632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2610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m</a:t>
            </a:r>
            <a:endParaRPr lang="zh-CN" altLang="en-US" sz="1805" dirty="0">
              <a:solidFill>
                <a:srgbClr val="FF0000"/>
              </a:solidFill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2610" i="1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</a:t>
            </a:r>
            <a:r>
              <a:rPr lang="zh-CN" altLang="en-US" sz="2610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=(3π+4)</a:t>
            </a:r>
            <a:r>
              <a:rPr lang="zh-CN" altLang="en-US" sz="2610" kern="0" dirty="0" smtClean="0">
                <a:solidFill>
                  <a:srgbClr val="FF0000"/>
                </a:solidFill>
                <a:latin typeface="Arial Narrow" panose="020B0606020202030204" pitchFamily="65" charset="-122"/>
                <a:ea typeface="Arial Unicode MS" pitchFamily="65" charset="-122"/>
              </a:rPr>
              <a:t>×</a:t>
            </a:r>
            <a:r>
              <a:rPr lang="zh-CN" altLang="en-US" sz="2610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10</a:t>
            </a:r>
            <a:r>
              <a:rPr lang="zh-CN" altLang="en-US" sz="1970" kern="0" baseline="5900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-4</a:t>
            </a:r>
            <a:r>
              <a:rPr lang="zh-CN" altLang="en-US" sz="2610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s</a:t>
            </a:r>
            <a:endParaRPr lang="zh-CN" altLang="en-US" sz="1805" dirty="0">
              <a:solidFill>
                <a:srgbClr val="FF0000"/>
              </a:solidFill>
            </a:endParaRPr>
          </a:p>
        </p:txBody>
      </p:sp>
      <p:graphicFrame>
        <p:nvGraphicFramePr>
          <p:cNvPr id="7" name="对象 6"/>
          <p:cNvGraphicFramePr>
            <a:graphicFrameLocks noChangeAspect="1"/>
          </p:cNvGraphicFramePr>
          <p:nvPr/>
        </p:nvGraphicFramePr>
        <p:xfrm>
          <a:off x="1147909" y="3454951"/>
          <a:ext cx="401089" cy="3819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4" name="Equation" r:id="rId3" imgW="10668000" imgH="10058400" progId="Equation.DSMT4">
                  <p:embed/>
                </p:oleObj>
              </mc:Choice>
              <mc:Fallback>
                <p:oleObj name="Equation" r:id="rId3" imgW="10668000" imgH="10058400" progId="Equation.DSMT4">
                  <p:embed/>
                  <p:pic>
                    <p:nvPicPr>
                      <p:cNvPr id="0" name="图片 23553"/>
                      <p:cNvPicPr>
                        <a:picLocks noChangeAspect="1"/>
                      </p:cNvPicPr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47909" y="3454951"/>
                        <a:ext cx="401089" cy="381989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753775" y="1443743"/>
            <a:ext cx="11369476" cy="39979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140"/>
              </a:spcBef>
              <a:buNone/>
            </a:pPr>
            <a:r>
              <a:rPr lang="zh-CN" altLang="en-US" sz="2610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变式</a:t>
            </a:r>
            <a:r>
              <a:rPr lang="zh-CN" altLang="en-US" sz="26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(2020江苏南通七市三模)如图甲所示,平行金属板</a:t>
            </a:r>
            <a:r>
              <a:rPr lang="zh-CN" altLang="en-US" sz="2610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M</a:t>
            </a:r>
            <a:r>
              <a:rPr lang="zh-CN" altLang="en-US" sz="26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、</a:t>
            </a:r>
            <a:r>
              <a:rPr lang="zh-CN" altLang="en-US" sz="2610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26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水平放置,板</a:t>
            </a:r>
            <a:br>
              <a:rPr sz="1805" dirty="0"/>
            </a:br>
            <a:r>
              <a:rPr lang="zh-CN" altLang="en-US" sz="26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长</a:t>
            </a:r>
            <a:r>
              <a:rPr lang="zh-CN" altLang="en-US" sz="2610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L</a:t>
            </a:r>
            <a:r>
              <a:rPr lang="zh-CN" altLang="en-US" sz="26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=</a:t>
            </a:r>
            <a:r>
              <a:rPr lang="zh-CN" altLang="en-US" sz="3560" kern="0" spc="-99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26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m、板间距离</a:t>
            </a:r>
            <a:r>
              <a:rPr lang="zh-CN" altLang="en-US" sz="2610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d</a:t>
            </a:r>
            <a:r>
              <a:rPr lang="zh-CN" altLang="en-US" sz="26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=0.20 m。在竖直平面内建立</a:t>
            </a:r>
            <a:r>
              <a:rPr lang="zh-CN" altLang="en-US" sz="2610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xOy</a:t>
            </a:r>
            <a:r>
              <a:rPr lang="zh-CN" altLang="en-US" sz="26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直角坐标系,使</a:t>
            </a:r>
            <a:r>
              <a:rPr lang="zh-CN" altLang="en-US" sz="2610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x</a:t>
            </a:r>
            <a:r>
              <a:rPr lang="zh-CN" altLang="en-US" sz="26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轴与</a:t>
            </a:r>
            <a:endParaRPr lang="zh-CN" altLang="en-US" sz="1805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26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金属板</a:t>
            </a:r>
            <a:r>
              <a:rPr lang="zh-CN" altLang="en-US" sz="2610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M</a:t>
            </a:r>
            <a:r>
              <a:rPr lang="zh-CN" altLang="en-US" sz="26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、</a:t>
            </a:r>
            <a:r>
              <a:rPr lang="zh-CN" altLang="en-US" sz="2610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26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的中线</a:t>
            </a:r>
            <a:r>
              <a:rPr lang="zh-CN" altLang="en-US" sz="2610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OO</a:t>
            </a:r>
            <a:r>
              <a:rPr lang="zh-CN" altLang="en-US" sz="26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'重合,</a:t>
            </a:r>
            <a:r>
              <a:rPr lang="zh-CN" altLang="en-US" sz="2610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y</a:t>
            </a:r>
            <a:r>
              <a:rPr lang="zh-CN" altLang="en-US" sz="26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轴紧靠两金属板右端。在</a:t>
            </a:r>
            <a:r>
              <a:rPr lang="zh-CN" altLang="en-US" sz="2610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y</a:t>
            </a:r>
            <a:r>
              <a:rPr lang="zh-CN" altLang="en-US" sz="26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轴右侧空间存在方</a:t>
            </a:r>
            <a:br>
              <a:rPr sz="1805" dirty="0"/>
            </a:br>
            <a:r>
              <a:rPr lang="zh-CN" altLang="en-US" sz="26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向垂直纸面向里、磁感应强度大小</a:t>
            </a:r>
            <a:r>
              <a:rPr lang="zh-CN" altLang="en-US" sz="2610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B</a:t>
            </a:r>
            <a:r>
              <a:rPr lang="zh-CN" altLang="en-US" sz="26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=5.0</a:t>
            </a:r>
            <a:r>
              <a:rPr lang="zh-CN" altLang="en-US" sz="2610" kern="0" dirty="0" smtClean="0">
                <a:solidFill>
                  <a:srgbClr val="000000"/>
                </a:solidFill>
                <a:latin typeface="Arial Narrow" panose="020B0606020202030204" pitchFamily="65" charset="-122"/>
                <a:ea typeface="Arial Unicode MS" pitchFamily="65" charset="-122"/>
              </a:rPr>
              <a:t>×</a:t>
            </a:r>
            <a:r>
              <a:rPr lang="zh-CN" altLang="en-US" sz="26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10</a:t>
            </a:r>
            <a:r>
              <a:rPr lang="zh-CN" altLang="en-US" sz="1970" kern="0" baseline="5900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-3</a:t>
            </a:r>
            <a:r>
              <a:rPr lang="zh-CN" altLang="en-US" sz="26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T的匀强磁场,板间加随时间</a:t>
            </a:r>
            <a:r>
              <a:rPr lang="zh-CN" altLang="en-US" sz="2610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</a:t>
            </a:r>
            <a:br>
              <a:rPr sz="1805" dirty="0"/>
            </a:br>
            <a:r>
              <a:rPr lang="zh-CN" altLang="en-US" sz="26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按正弦规律变化的电压</a:t>
            </a:r>
            <a:r>
              <a:rPr lang="zh-CN" altLang="en-US" sz="2610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u</a:t>
            </a:r>
            <a:r>
              <a:rPr lang="zh-CN" altLang="en-US" sz="1970" i="1" kern="0" baseline="-1500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MN</a:t>
            </a:r>
            <a:r>
              <a:rPr lang="zh-CN" altLang="en-US" sz="26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,如图乙所示,图中</a:t>
            </a:r>
            <a:r>
              <a:rPr lang="zh-CN" altLang="en-US" sz="2610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</a:t>
            </a:r>
            <a:r>
              <a:rPr lang="zh-CN" altLang="en-US" sz="1970" kern="0" baseline="-1500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0</a:t>
            </a:r>
            <a:r>
              <a:rPr lang="zh-CN" altLang="en-US" sz="26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未知,两板间电场可看做匀强</a:t>
            </a:r>
            <a:br>
              <a:rPr sz="1805" dirty="0"/>
            </a:br>
            <a:r>
              <a:rPr lang="zh-CN" altLang="en-US" sz="26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电场,板外电场可忽略。大量比荷</a:t>
            </a:r>
            <a:r>
              <a:rPr lang="zh-CN" altLang="en-US" sz="3330" kern="0" spc="-996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26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=1.0</a:t>
            </a:r>
            <a:r>
              <a:rPr lang="zh-CN" altLang="en-US" sz="2610" kern="0" dirty="0" smtClean="0">
                <a:solidFill>
                  <a:srgbClr val="000000"/>
                </a:solidFill>
                <a:latin typeface="Arial Narrow" panose="020B0606020202030204" pitchFamily="65" charset="-122"/>
                <a:ea typeface="Arial Unicode MS" pitchFamily="65" charset="-122"/>
              </a:rPr>
              <a:t>×</a:t>
            </a:r>
            <a:r>
              <a:rPr lang="zh-CN" altLang="en-US" sz="26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10</a:t>
            </a:r>
            <a:r>
              <a:rPr lang="zh-CN" altLang="en-US" sz="1970" kern="0" baseline="5900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7</a:t>
            </a:r>
            <a:r>
              <a:rPr lang="zh-CN" altLang="en-US" sz="26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C/kg、带正电的粒子以</a:t>
            </a:r>
            <a:r>
              <a:rPr lang="zh-CN" altLang="en-US" sz="2610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v</a:t>
            </a:r>
            <a:r>
              <a:rPr lang="zh-CN" altLang="en-US" sz="1970" kern="0" baseline="-1500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0</a:t>
            </a:r>
            <a:r>
              <a:rPr lang="zh-CN" altLang="en-US" sz="26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=1.0</a:t>
            </a:r>
            <a:r>
              <a:rPr lang="zh-CN" altLang="en-US" sz="2610" kern="0" dirty="0" smtClean="0">
                <a:solidFill>
                  <a:srgbClr val="000000"/>
                </a:solidFill>
                <a:latin typeface="Arial Narrow" panose="020B0606020202030204" pitchFamily="65" charset="-122"/>
                <a:ea typeface="Arial Unicode MS" pitchFamily="65" charset="-122"/>
              </a:rPr>
              <a:t>×</a:t>
            </a:r>
            <a:endParaRPr lang="zh-CN" altLang="en-US" sz="1805" dirty="0"/>
          </a:p>
        </p:txBody>
      </p:sp>
      <p:graphicFrame>
        <p:nvGraphicFramePr>
          <p:cNvPr id="5" name="对象 4"/>
          <p:cNvGraphicFramePr>
            <a:graphicFrameLocks noChangeAspect="1"/>
          </p:cNvGraphicFramePr>
          <p:nvPr/>
        </p:nvGraphicFramePr>
        <p:xfrm>
          <a:off x="1455658" y="2081631"/>
          <a:ext cx="439289" cy="7735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77" name="Equation" r:id="rId1" imgW="11582400" imgH="20421600" progId="Equation.DSMT4">
                  <p:embed/>
                </p:oleObj>
              </mc:Choice>
              <mc:Fallback>
                <p:oleObj name="Equation" r:id="rId1" imgW="11582400" imgH="20421600" progId="Equation.DSMT4">
                  <p:embed/>
                  <p:pic>
                    <p:nvPicPr>
                      <p:cNvPr id="0" name="图片 24576"/>
                      <p:cNvPicPr>
                        <a:picLocks noChangeAspect="1"/>
                      </p:cNvPicPr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1455658" y="2081631"/>
                        <a:ext cx="439289" cy="773530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对象 5"/>
          <p:cNvGraphicFramePr>
            <a:graphicFrameLocks noChangeAspect="1"/>
          </p:cNvGraphicFramePr>
          <p:nvPr/>
        </p:nvGraphicFramePr>
        <p:xfrm>
          <a:off x="5485643" y="4728673"/>
          <a:ext cx="296043" cy="7066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78" name="Equation" r:id="rId3" imgW="7924800" imgH="18592800" progId="Equation.DSMT4">
                  <p:embed/>
                </p:oleObj>
              </mc:Choice>
              <mc:Fallback>
                <p:oleObj name="Equation" r:id="rId3" imgW="7924800" imgH="18592800" progId="Equation.DSMT4">
                  <p:embed/>
                  <p:pic>
                    <p:nvPicPr>
                      <p:cNvPr id="0" name="图片 24577"/>
                      <p:cNvPicPr>
                        <a:picLocks noChangeAspect="1"/>
                      </p:cNvPicPr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485643" y="4728673"/>
                        <a:ext cx="296043" cy="706682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176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UNIT_ISCONTENTSTITLE" val="0"/>
  <p:tag name="KSO_WM_UNIT_ISNUMDGMTITLE" val="0"/>
  <p:tag name="KSO_WM_UNIT_PRESET_TEXT" val="空白演示"/>
  <p:tag name="KSO_WM_UNIT_NOCLEAR" val="0"/>
  <p:tag name="KSO_WM_UNIT_SHOW_EDIT_AREA_INDICATION" val="1"/>
  <p:tag name="KSO_WM_UNIT_VALUE" val="28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5176_1*a*1"/>
  <p:tag name="KSO_WM_TEMPLATE_CATEGORY" val="custom"/>
  <p:tag name="KSO_WM_TEMPLATE_INDEX" val="20205176"/>
  <p:tag name="KSO_WM_UNIT_LAYERLEVEL" val="1"/>
  <p:tag name="KSO_WM_TAG_VERSION" val="1.0"/>
  <p:tag name="KSO_WM_BEAUTIFY_FLAG" val="#wm#"/>
</p:tagLst>
</file>

<file path=ppt/tags/tag64.xml><?xml version="1.0" encoding="utf-8"?>
<p:tagLst xmlns:p="http://schemas.openxmlformats.org/presentationml/2006/main">
  <p:tag name="KSO_WM_SLIDE_ID" val="custom20205176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176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65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1723</Words>
  <Application>WPS 演示</Application>
  <PresentationFormat>宽屏</PresentationFormat>
  <Paragraphs>85</Paragraphs>
  <Slides>16</Slides>
  <Notes>4</Notes>
  <HiddenSlides>0</HiddenSlides>
  <MMClips>0</MMClips>
  <ScaleCrop>false</ScaleCrop>
  <HeadingPairs>
    <vt:vector size="8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48</vt:i4>
      </vt:variant>
      <vt:variant>
        <vt:lpstr>幻灯片标题</vt:lpstr>
      </vt:variant>
      <vt:variant>
        <vt:i4>16</vt:i4>
      </vt:variant>
    </vt:vector>
  </HeadingPairs>
  <TitlesOfParts>
    <vt:vector size="76" baseType="lpstr">
      <vt:lpstr>Arial</vt:lpstr>
      <vt:lpstr>宋体</vt:lpstr>
      <vt:lpstr>Wingdings</vt:lpstr>
      <vt:lpstr>微软雅黑</vt:lpstr>
      <vt:lpstr>Wingdings</vt:lpstr>
      <vt:lpstr>Arial Unicode MS</vt:lpstr>
      <vt:lpstr>Calibri</vt:lpstr>
      <vt:lpstr>Times New Roman</vt:lpstr>
      <vt:lpstr>Arial Narrow</vt:lpstr>
      <vt:lpstr>Arial Unicode MS</vt:lpstr>
      <vt:lpstr>黑体</vt:lpstr>
      <vt:lpstr>Office 主题​​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空白演示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zhaiyujia</cp:lastModifiedBy>
  <cp:revision>172</cp:revision>
  <dcterms:created xsi:type="dcterms:W3CDTF">2019-06-19T02:08:00Z</dcterms:created>
  <dcterms:modified xsi:type="dcterms:W3CDTF">2021-04-21T02:49:32Z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2052-11.1.0.10463</vt:lpwstr>
  </property>
  <property fmtid="{D5CDD505-2E9C-101B-9397-08002B2CF9AE}" pid="3" name="ICV">
    <vt:lpwstr>F4508BD718804DE9AEC81568BC1DED35</vt:lpwstr>
  </property>
</Properties>
</file>