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1" r:id="rId3"/>
    <p:sldMasterId id="2147483653" r:id="rId4"/>
    <p:sldMasterId id="2147483655" r:id="rId5"/>
    <p:sldMasterId id="2147483658" r:id="rId6"/>
    <p:sldMasterId id="2147483664" r:id="rId7"/>
    <p:sldMasterId id="2147483666" r:id="rId8"/>
  </p:sldMasterIdLst>
  <p:notesMasterIdLst>
    <p:notesMasterId r:id="rId32"/>
  </p:notesMasterIdLst>
  <p:handoutMasterIdLst>
    <p:handoutMasterId r:id="rId33"/>
  </p:handoutMasterIdLst>
  <p:sldIdLst>
    <p:sldId id="1999" r:id="rId9"/>
    <p:sldId id="2231" r:id="rId10"/>
    <p:sldId id="2292" r:id="rId11"/>
    <p:sldId id="2294" r:id="rId12"/>
    <p:sldId id="2295" r:id="rId13"/>
    <p:sldId id="2296" r:id="rId14"/>
    <p:sldId id="2297" r:id="rId15"/>
    <p:sldId id="2322" r:id="rId16"/>
    <p:sldId id="2062" r:id="rId17"/>
    <p:sldId id="2063" r:id="rId18"/>
    <p:sldId id="2145" r:id="rId19"/>
    <p:sldId id="2321" r:id="rId20"/>
    <p:sldId id="2299" r:id="rId21"/>
    <p:sldId id="2300" r:id="rId22"/>
    <p:sldId id="1827" r:id="rId23"/>
    <p:sldId id="1828" r:id="rId24"/>
    <p:sldId id="1829" r:id="rId25"/>
    <p:sldId id="1941" r:id="rId26"/>
    <p:sldId id="2147" r:id="rId27"/>
    <p:sldId id="2067" r:id="rId28"/>
    <p:sldId id="2210" r:id="rId29"/>
    <p:sldId id="2211" r:id="rId30"/>
    <p:sldId id="2212" r:id="rId31"/>
  </p:sldIdLst>
  <p:sldSz cx="12190095" cy="6859270"/>
  <p:notesSz cx="6858000" cy="9144000"/>
  <p:custDataLst>
    <p:tags r:id="rId37"/>
  </p:custDataLst>
  <p:defaultTextStyle>
    <a:defPPr>
      <a:defRPr lang="zh-CN"/>
    </a:defPPr>
    <a:lvl1pPr marL="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2060"/>
    <a:srgbClr val="3333FF"/>
    <a:srgbClr val="CC0000"/>
    <a:srgbClr val="E1FFFC"/>
    <a:srgbClr val="6699FF"/>
    <a:srgbClr val="6666FF"/>
    <a:srgbClr val="FFCCFF"/>
    <a:srgbClr val="FFCC66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8" autoAdjust="0"/>
    <p:restoredTop sz="98122" autoAdjust="0"/>
  </p:normalViewPr>
  <p:slideViewPr>
    <p:cSldViewPr>
      <p:cViewPr>
        <p:scale>
          <a:sx n="75" d="100"/>
          <a:sy n="75" d="100"/>
        </p:scale>
        <p:origin x="-58" y="-58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96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1.xml"/><Relationship Id="rId8" Type="http://schemas.openxmlformats.org/officeDocument/2006/relationships/slideMaster" Target="slideMasters/slideMaster7.xml"/><Relationship Id="rId7" Type="http://schemas.openxmlformats.org/officeDocument/2006/relationships/slideMaster" Target="slideMasters/slideMaster6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7" Type="http://schemas.openxmlformats.org/officeDocument/2006/relationships/tags" Target="tags/tag3.xml"/><Relationship Id="rId36" Type="http://schemas.openxmlformats.org/officeDocument/2006/relationships/tableStyles" Target="tableStyles.xml"/><Relationship Id="rId35" Type="http://schemas.openxmlformats.org/officeDocument/2006/relationships/viewProps" Target="viewProps.xml"/><Relationship Id="rId34" Type="http://schemas.openxmlformats.org/officeDocument/2006/relationships/presProps" Target="presProps.xml"/><Relationship Id="rId33" Type="http://schemas.openxmlformats.org/officeDocument/2006/relationships/handoutMaster" Target="handoutMasters/handoutMaster1.xml"/><Relationship Id="rId32" Type="http://schemas.openxmlformats.org/officeDocument/2006/relationships/notesMaster" Target="notesMasters/notesMaster1.xml"/><Relationship Id="rId31" Type="http://schemas.openxmlformats.org/officeDocument/2006/relationships/slide" Target="slides/slide23.xml"/><Relationship Id="rId30" Type="http://schemas.openxmlformats.org/officeDocument/2006/relationships/slide" Target="slides/slide22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1.xml"/><Relationship Id="rId28" Type="http://schemas.openxmlformats.org/officeDocument/2006/relationships/slide" Target="slides/slide20.xml"/><Relationship Id="rId27" Type="http://schemas.openxmlformats.org/officeDocument/2006/relationships/slide" Target="slides/slide19.xml"/><Relationship Id="rId26" Type="http://schemas.openxmlformats.org/officeDocument/2006/relationships/slide" Target="slides/slide18.xml"/><Relationship Id="rId25" Type="http://schemas.openxmlformats.org/officeDocument/2006/relationships/slide" Target="slides/slide17.xml"/><Relationship Id="rId24" Type="http://schemas.openxmlformats.org/officeDocument/2006/relationships/slide" Target="slides/slide16.xml"/><Relationship Id="rId23" Type="http://schemas.openxmlformats.org/officeDocument/2006/relationships/slide" Target="slides/slide15.xml"/><Relationship Id="rId22" Type="http://schemas.openxmlformats.org/officeDocument/2006/relationships/slide" Target="slides/slide14.xml"/><Relationship Id="rId21" Type="http://schemas.openxmlformats.org/officeDocument/2006/relationships/slide" Target="slides/slide13.xml"/><Relationship Id="rId20" Type="http://schemas.openxmlformats.org/officeDocument/2006/relationships/slide" Target="slides/slide12.xml"/><Relationship Id="rId2" Type="http://schemas.openxmlformats.org/officeDocument/2006/relationships/theme" Target="theme/theme1.xml"/><Relationship Id="rId19" Type="http://schemas.openxmlformats.org/officeDocument/2006/relationships/slide" Target="slides/slide11.xml"/><Relationship Id="rId18" Type="http://schemas.openxmlformats.org/officeDocument/2006/relationships/slide" Target="slides/slide10.xml"/><Relationship Id="rId17" Type="http://schemas.openxmlformats.org/officeDocument/2006/relationships/slide" Target="slides/slide9.xml"/><Relationship Id="rId16" Type="http://schemas.openxmlformats.org/officeDocument/2006/relationships/slide" Target="slides/slide8.xml"/><Relationship Id="rId15" Type="http://schemas.openxmlformats.org/officeDocument/2006/relationships/slide" Target="slides/slide7.xml"/><Relationship Id="rId14" Type="http://schemas.openxmlformats.org/officeDocument/2006/relationships/slide" Target="slides/slide6.xml"/><Relationship Id="rId13" Type="http://schemas.openxmlformats.org/officeDocument/2006/relationships/slide" Target="slides/slide5.xml"/><Relationship Id="rId12" Type="http://schemas.openxmlformats.org/officeDocument/2006/relationships/slide" Target="slides/slide4.xml"/><Relationship Id="rId11" Type="http://schemas.openxmlformats.org/officeDocument/2006/relationships/slide" Target="slides/slide3.xml"/><Relationship Id="rId10" Type="http://schemas.openxmlformats.org/officeDocument/2006/relationships/slide" Target="slides/slide2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D594FB-2808-45A5-BDC8-80C0F481B27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B4082-C5AE-46D0-A000-D929E8B2595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9FAA0F-2349-45DA-9EBD-9D94C9A1CFA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37086-15D0-443D-AF17-A3F21825C04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05" y="274689"/>
            <a:ext cx="10971086" cy="114321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505" y="1600496"/>
            <a:ext cx="10971086" cy="452680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505" y="6246382"/>
            <a:ext cx="2844356" cy="476338"/>
          </a:xfrm>
        </p:spPr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>
              <a:latin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4949" y="6246382"/>
            <a:ext cx="3860197" cy="476338"/>
          </a:xfrm>
        </p:spPr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6235" y="6246382"/>
            <a:ext cx="2844356" cy="476338"/>
          </a:xfrm>
        </p:spPr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3762" y="1122571"/>
            <a:ext cx="9142571" cy="238804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3762" y="3602705"/>
            <a:ext cx="9142571" cy="1656069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8035" indent="0" algn="ctr">
              <a:buNone/>
              <a:defRPr sz="1200"/>
            </a:lvl7pPr>
            <a:lvl8pPr marL="2400935" indent="0" algn="ctr">
              <a:buNone/>
              <a:defRPr sz="1200"/>
            </a:lvl8pPr>
            <a:lvl9pPr marL="2743835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505" y="6246382"/>
            <a:ext cx="2844356" cy="476338"/>
          </a:xfrm>
        </p:spPr>
        <p:txBody>
          <a:bodyPr/>
          <a:lstStyle/>
          <a:p>
            <a:pPr lvl="0"/>
            <a:fld id="{BB962C8B-B14F-4D97-AF65-F5344CB8AC3E}" type="datetimeFigureOut">
              <a:rPr lang="zh-CN" altLang="en-US" dirty="0"/>
            </a:fld>
            <a:endParaRPr lang="zh-CN" altLang="en-US" dirty="0">
              <a:latin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4949" y="6246382"/>
            <a:ext cx="3860197" cy="476338"/>
          </a:xfrm>
        </p:spPr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6235" y="6246382"/>
            <a:ext cx="2844356" cy="476338"/>
          </a:xfrm>
        </p:spPr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>
    <p:circl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3762" y="1122571"/>
            <a:ext cx="9142571" cy="238804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3762" y="3602705"/>
            <a:ext cx="9142571" cy="1656069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8035" indent="0" algn="ctr">
              <a:buNone/>
              <a:defRPr sz="1200"/>
            </a:lvl7pPr>
            <a:lvl8pPr marL="2400935" indent="0" algn="ctr">
              <a:buNone/>
              <a:defRPr sz="1200"/>
            </a:lvl8pPr>
            <a:lvl9pPr marL="2743835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FigureOut">
              <a:rPr lang="zh-CN" altLang="en-US" dirty="0"/>
            </a:fld>
            <a:endParaRPr lang="zh-CN" altLang="en-US" dirty="0">
              <a:latin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>
    <p:circl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>
              <a:latin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>
    <p:circl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721" y="1710055"/>
            <a:ext cx="10513957" cy="2853265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721" y="4590313"/>
            <a:ext cx="10513957" cy="1500465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803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93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83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FigureOut">
              <a:rPr lang="zh-CN" altLang="en-US" dirty="0"/>
            </a:fld>
            <a:endParaRPr lang="zh-CN" altLang="en-US" dirty="0">
              <a:latin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>
    <p:circl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505" y="1600496"/>
            <a:ext cx="5375832" cy="452680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4758" y="1600496"/>
            <a:ext cx="5375832" cy="452680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FigureOut">
              <a:rPr lang="zh-CN" altLang="en-US" dirty="0"/>
            </a:fld>
            <a:endParaRPr lang="zh-CN" altLang="en-US" dirty="0">
              <a:latin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>
    <p:circl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657" y="365193"/>
            <a:ext cx="10513957" cy="1325808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589" y="1778767"/>
            <a:ext cx="4872813" cy="824065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8035" indent="0">
              <a:buNone/>
              <a:defRPr sz="1350"/>
            </a:lvl7pPr>
            <a:lvl8pPr marL="2400935" indent="0">
              <a:buNone/>
              <a:defRPr sz="1350"/>
            </a:lvl8pPr>
            <a:lvl9pPr marL="2743835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589" y="2665873"/>
            <a:ext cx="4872813" cy="352493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5961" y="1778767"/>
            <a:ext cx="4896811" cy="824065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8035" indent="0">
              <a:buNone/>
              <a:defRPr sz="1350"/>
            </a:lvl7pPr>
            <a:lvl8pPr marL="2400935" indent="0">
              <a:buNone/>
              <a:defRPr sz="1350"/>
            </a:lvl8pPr>
            <a:lvl9pPr marL="2743835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5961" y="2665873"/>
            <a:ext cx="4896811" cy="352493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FigureOut">
              <a:rPr lang="zh-CN" altLang="en-US" dirty="0"/>
            </a:fld>
            <a:endParaRPr lang="zh-CN" altLang="en-US" dirty="0">
              <a:latin typeface="宋体" panose="02010600030101010101" pitchFamily="2" charset="-122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>
    <p:circl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FigureOut">
              <a:rPr lang="zh-CN" altLang="en-US" dirty="0"/>
            </a:fld>
            <a:endParaRPr lang="zh-CN" altLang="en-US" dirty="0">
              <a:latin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>
    <p:circl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FigureOut">
              <a:rPr lang="zh-CN" altLang="en-US" dirty="0"/>
            </a:fld>
            <a:endParaRPr lang="zh-CN" altLang="en-US" dirty="0">
              <a:latin typeface="宋体" panose="02010600030101010101" pitchFamily="2" charset="-122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657" y="457285"/>
            <a:ext cx="3931623" cy="1600496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2378" y="987608"/>
            <a:ext cx="6171236" cy="4874528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657" y="2057781"/>
            <a:ext cx="3931623" cy="381229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8035" indent="0">
              <a:buNone/>
              <a:defRPr sz="750"/>
            </a:lvl7pPr>
            <a:lvl8pPr marL="2400935" indent="0">
              <a:buNone/>
              <a:defRPr sz="750"/>
            </a:lvl8pPr>
            <a:lvl9pPr marL="2743835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FigureOut">
              <a:rPr lang="zh-CN" altLang="en-US" dirty="0"/>
            </a:fld>
            <a:endParaRPr lang="zh-CN" altLang="en-US" dirty="0">
              <a:latin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>
    <p:circl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657" y="457285"/>
            <a:ext cx="4164698" cy="1600496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2378" y="457286"/>
            <a:ext cx="6171236" cy="5404851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8035" indent="0">
              <a:buNone/>
              <a:defRPr sz="1500"/>
            </a:lvl7pPr>
            <a:lvl8pPr marL="2400935" indent="0">
              <a:buNone/>
              <a:defRPr sz="1500"/>
            </a:lvl8pPr>
            <a:lvl9pPr marL="2743835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657" y="2057781"/>
            <a:ext cx="4164698" cy="3812294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8035" indent="0">
              <a:buNone/>
              <a:defRPr sz="1050"/>
            </a:lvl7pPr>
            <a:lvl8pPr marL="2400935" indent="0">
              <a:buNone/>
              <a:defRPr sz="1050"/>
            </a:lvl8pPr>
            <a:lvl9pPr marL="2743835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FigureOut">
              <a:rPr lang="zh-CN" altLang="en-US" dirty="0"/>
            </a:fld>
            <a:endParaRPr lang="zh-CN" altLang="en-US" dirty="0">
              <a:latin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>
    <p:circl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FigureOut">
              <a:rPr lang="zh-CN" altLang="en-US" dirty="0"/>
            </a:fld>
            <a:endParaRPr lang="zh-CN" altLang="en-US" dirty="0">
              <a:latin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>
    <p:circl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7819" y="274689"/>
            <a:ext cx="2742771" cy="585260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505" y="274689"/>
            <a:ext cx="8069312" cy="585260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FigureOut">
              <a:rPr lang="zh-CN" altLang="en-US" dirty="0"/>
            </a:fld>
            <a:endParaRPr lang="zh-CN" altLang="en-US" dirty="0">
              <a:latin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两栏内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标题幻灯片">
    <p:bg>
      <p:bgPr>
        <a:solidFill>
          <a:srgbClr val="F3EF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 userDrawn="1"/>
        </p:nvSpPr>
        <p:spPr>
          <a:xfrm>
            <a:off x="0" y="2199743"/>
            <a:ext cx="12190413" cy="246010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zh-CN" altLang="en-US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2.xml"/></Relationships>
</file>

<file path=ppt/slideMasters/_rels/slideMaster7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2" Type="http://schemas.openxmlformats.org/officeDocument/2006/relationships/theme" Target="../theme/theme7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9"/>
          <p:cNvSpPr>
            <a:spLocks noChangeArrowheads="1"/>
          </p:cNvSpPr>
          <p:nvPr/>
        </p:nvSpPr>
        <p:spPr bwMode="auto">
          <a:xfrm>
            <a:off x="0" y="2"/>
            <a:ext cx="12192530" cy="827809"/>
          </a:xfrm>
          <a:prstGeom prst="rect">
            <a:avLst/>
          </a:prstGeom>
          <a:gradFill rotWithShape="1">
            <a:gsLst>
              <a:gs pos="0">
                <a:srgbClr val="0099FF">
                  <a:gamma/>
                  <a:shade val="19216"/>
                  <a:invGamma/>
                </a:srgbClr>
              </a:gs>
              <a:gs pos="100000">
                <a:srgbClr val="0099FF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21898" tIns="60948" rIns="121898" bIns="60948" anchor="ctr"/>
          <a:lstStyle/>
          <a:p>
            <a:endParaRPr lang="zh-CN" altLang="en-US" sz="2400" b="0"/>
          </a:p>
        </p:txBody>
      </p:sp>
      <p:sp>
        <p:nvSpPr>
          <p:cNvPr id="3" name="TextBox 11"/>
          <p:cNvSpPr txBox="1">
            <a:spLocks noChangeArrowheads="1"/>
          </p:cNvSpPr>
          <p:nvPr/>
        </p:nvSpPr>
        <p:spPr bwMode="auto">
          <a:xfrm>
            <a:off x="146033" y="40226"/>
            <a:ext cx="6239121" cy="692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898" tIns="60948" rIns="121898" bIns="60948">
            <a:spAutoFit/>
          </a:bodyPr>
          <a:lstStyle>
            <a:lvl1pPr algn="l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700" dirty="0" smtClean="0">
                <a:solidFill>
                  <a:srgbClr val="FFFF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剖析题型</a:t>
            </a:r>
            <a:r>
              <a:rPr lang="zh-CN" altLang="en-US" sz="3700" baseline="0" dirty="0" smtClean="0">
                <a:solidFill>
                  <a:srgbClr val="FFFF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提炼方法</a:t>
            </a:r>
            <a:endParaRPr lang="zh-CN" altLang="en-US" sz="3700" dirty="0">
              <a:solidFill>
                <a:srgbClr val="FFFF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1219200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39"/>
          <p:cNvSpPr>
            <a:spLocks noChangeArrowheads="1"/>
          </p:cNvSpPr>
          <p:nvPr/>
        </p:nvSpPr>
        <p:spPr bwMode="auto">
          <a:xfrm>
            <a:off x="0" y="2"/>
            <a:ext cx="12192530" cy="827809"/>
          </a:xfrm>
          <a:prstGeom prst="rect">
            <a:avLst/>
          </a:prstGeom>
          <a:gradFill rotWithShape="1">
            <a:gsLst>
              <a:gs pos="0">
                <a:srgbClr val="0099FF">
                  <a:gamma/>
                  <a:shade val="19216"/>
                  <a:invGamma/>
                </a:srgbClr>
              </a:gs>
              <a:gs pos="100000">
                <a:srgbClr val="0099FF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21898" tIns="60948" rIns="121898" bIns="60948" anchor="ctr"/>
          <a:lstStyle/>
          <a:p>
            <a:endParaRPr lang="zh-CN" altLang="en-US" sz="2400" b="0"/>
          </a:p>
        </p:txBody>
      </p:sp>
      <p:sp>
        <p:nvSpPr>
          <p:cNvPr id="18" name="TextBox 11"/>
          <p:cNvSpPr txBox="1">
            <a:spLocks noChangeArrowheads="1"/>
          </p:cNvSpPr>
          <p:nvPr/>
        </p:nvSpPr>
        <p:spPr bwMode="auto">
          <a:xfrm>
            <a:off x="146033" y="40226"/>
            <a:ext cx="6239121" cy="692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898" tIns="60948" rIns="121898" bIns="60948">
            <a:spAutoFit/>
          </a:bodyPr>
          <a:lstStyle>
            <a:lvl1pPr algn="l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700" dirty="0" smtClean="0">
                <a:solidFill>
                  <a:srgbClr val="FFFF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实验解读</a:t>
            </a:r>
            <a:endParaRPr lang="zh-CN" altLang="en-US" sz="3700" dirty="0">
              <a:solidFill>
                <a:srgbClr val="FFFF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txStyles>
    <p:titleStyle>
      <a:lvl1pPr algn="ctr" defTabSz="1219200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39"/>
          <p:cNvSpPr>
            <a:spLocks noChangeArrowheads="1"/>
          </p:cNvSpPr>
          <p:nvPr/>
        </p:nvSpPr>
        <p:spPr bwMode="auto">
          <a:xfrm>
            <a:off x="0" y="2"/>
            <a:ext cx="12192530" cy="827809"/>
          </a:xfrm>
          <a:prstGeom prst="rect">
            <a:avLst/>
          </a:prstGeom>
          <a:gradFill rotWithShape="1">
            <a:gsLst>
              <a:gs pos="0">
                <a:srgbClr val="0099FF">
                  <a:gamma/>
                  <a:shade val="19216"/>
                  <a:invGamma/>
                </a:srgbClr>
              </a:gs>
              <a:gs pos="100000">
                <a:srgbClr val="0099FF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21898" tIns="60948" rIns="121898" bIns="60948" anchor="ctr"/>
          <a:lstStyle/>
          <a:p>
            <a:endParaRPr lang="zh-CN" altLang="en-US" sz="2400" b="0"/>
          </a:p>
        </p:txBody>
      </p:sp>
      <p:sp>
        <p:nvSpPr>
          <p:cNvPr id="18" name="TextBox 11"/>
          <p:cNvSpPr txBox="1">
            <a:spLocks noChangeArrowheads="1"/>
          </p:cNvSpPr>
          <p:nvPr/>
        </p:nvSpPr>
        <p:spPr bwMode="auto">
          <a:xfrm>
            <a:off x="146033" y="40226"/>
            <a:ext cx="9405109" cy="692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898" tIns="60948" rIns="121898" bIns="60948">
            <a:spAutoFit/>
          </a:bodyPr>
          <a:lstStyle>
            <a:lvl1pPr algn="l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700" dirty="0" smtClean="0">
                <a:solidFill>
                  <a:srgbClr val="FFFF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构建知识网络  强化答题语句</a:t>
            </a:r>
            <a:endParaRPr lang="zh-CN" altLang="en-US" sz="3700" dirty="0">
              <a:solidFill>
                <a:srgbClr val="FFFF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iming>
    <p:tnLst>
      <p:par>
        <p:cTn id="1" dur="indefinite" restart="never" nodeType="tmRoot"/>
      </p:par>
    </p:tnLst>
  </p:timing>
  <p:txStyles>
    <p:titleStyle>
      <a:lvl1pPr algn="ctr" defTabSz="1219200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39"/>
          <p:cNvSpPr>
            <a:spLocks noChangeArrowheads="1"/>
          </p:cNvSpPr>
          <p:nvPr/>
        </p:nvSpPr>
        <p:spPr bwMode="auto">
          <a:xfrm>
            <a:off x="0" y="2"/>
            <a:ext cx="12192530" cy="827809"/>
          </a:xfrm>
          <a:prstGeom prst="rect">
            <a:avLst/>
          </a:prstGeom>
          <a:gradFill rotWithShape="1">
            <a:gsLst>
              <a:gs pos="0">
                <a:srgbClr val="0099FF">
                  <a:gamma/>
                  <a:shade val="19216"/>
                  <a:invGamma/>
                </a:srgbClr>
              </a:gs>
              <a:gs pos="100000">
                <a:srgbClr val="0099FF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21898" tIns="60948" rIns="121898" bIns="60948" anchor="ctr"/>
          <a:lstStyle/>
          <a:p>
            <a:endParaRPr lang="zh-CN" altLang="en-US" sz="2400" b="0"/>
          </a:p>
        </p:txBody>
      </p:sp>
      <p:sp>
        <p:nvSpPr>
          <p:cNvPr id="4" name="TextBox 11"/>
          <p:cNvSpPr txBox="1">
            <a:spLocks noChangeArrowheads="1"/>
          </p:cNvSpPr>
          <p:nvPr/>
        </p:nvSpPr>
        <p:spPr bwMode="auto">
          <a:xfrm>
            <a:off x="-624666" y="21174"/>
            <a:ext cx="6944971" cy="69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898" tIns="60948" rIns="121898" bIns="60948">
            <a:spAutoFit/>
          </a:bodyPr>
          <a:lstStyle>
            <a:lvl1pPr algn="l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3700" dirty="0" smtClean="0">
                <a:solidFill>
                  <a:srgbClr val="FFFF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探究高考</a:t>
            </a:r>
            <a:r>
              <a:rPr lang="zh-CN" altLang="en-US" sz="3700" baseline="0" dirty="0" smtClean="0">
                <a:solidFill>
                  <a:srgbClr val="FFFF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明确考向</a:t>
            </a:r>
            <a:endParaRPr lang="zh-CN" altLang="en-US" sz="3700" dirty="0">
              <a:solidFill>
                <a:srgbClr val="FFFF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5896107" y="157563"/>
          <a:ext cx="6022485" cy="519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4497"/>
                <a:gridCol w="1204497"/>
                <a:gridCol w="1204497"/>
                <a:gridCol w="1204497"/>
                <a:gridCol w="1204497"/>
              </a:tblGrid>
              <a:tr h="519643">
                <a:tc>
                  <a:txBody>
                    <a:bodyPr/>
                    <a:lstStyle/>
                    <a:p>
                      <a:pPr>
                        <a:lnSpc>
                          <a:spcPct val="50000"/>
                        </a:lnSpc>
                      </a:pPr>
                      <a:endParaRPr lang="zh-CN" altLang="en-US" sz="1900" baseline="0" dirty="0"/>
                    </a:p>
                  </a:txBody>
                  <a:tcPr marL="121904" marR="121904" marT="60974" marB="6097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50000"/>
                        </a:lnSpc>
                      </a:pPr>
                      <a:endParaRPr lang="zh-CN" altLang="en-US" sz="1900" baseline="0" dirty="0"/>
                    </a:p>
                  </a:txBody>
                  <a:tcPr marL="121904" marR="121904" marT="60974" marB="609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50000"/>
                        </a:lnSpc>
                      </a:pPr>
                      <a:endParaRPr lang="zh-CN" altLang="en-US" sz="1900" baseline="0" dirty="0"/>
                    </a:p>
                  </a:txBody>
                  <a:tcPr marL="121904" marR="121904" marT="60974" marB="609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50000"/>
                        </a:lnSpc>
                      </a:pPr>
                      <a:endParaRPr lang="zh-CN" altLang="en-US" sz="1900" baseline="0"/>
                    </a:p>
                  </a:txBody>
                  <a:tcPr marL="121904" marR="121904" marT="60974" marB="609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50000"/>
                        </a:lnSpc>
                      </a:pPr>
                      <a:endParaRPr lang="zh-CN" altLang="en-US" sz="1900" baseline="0" dirty="0"/>
                    </a:p>
                  </a:txBody>
                  <a:tcPr marL="121904" marR="121904" marT="60974" marB="609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</p:sldLayoutIdLst>
  <p:timing>
    <p:tnLst>
      <p:par>
        <p:cTn id="1" dur="indefinite" restart="never" nodeType="tmRoot"/>
      </p:par>
    </p:tnLst>
  </p:timing>
  <p:txStyles>
    <p:titleStyle>
      <a:lvl1pPr algn="ctr" defTabSz="1219200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</p:sldLayoutIdLst>
  <p:timing>
    <p:tnLst>
      <p:par>
        <p:cTn id="1" dur="indefinite" restart="never" nodeType="tmRoot"/>
      </p:par>
    </p:tnLst>
  </p:timing>
  <p:txStyles>
    <p:titleStyle>
      <a:lvl1pPr algn="ctr" defTabSz="1219200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6"/>
          <p:cNvSpPr>
            <a:spLocks noChangeArrowheads="1"/>
          </p:cNvSpPr>
          <p:nvPr/>
        </p:nvSpPr>
        <p:spPr bwMode="gray">
          <a:xfrm>
            <a:off x="-370369" y="10718"/>
            <a:ext cx="12880358" cy="61609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lIns="121898" tIns="60948" rIns="121898" bIns="60948" anchor="ctr"/>
          <a:lstStyle/>
          <a:p>
            <a:pPr algn="ctr">
              <a:defRPr/>
            </a:pPr>
            <a:endParaRPr lang="zh-CN" altLang="en-US" sz="24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175836" y="68643"/>
          <a:ext cx="11807768" cy="507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3412"/>
                <a:gridCol w="843412"/>
                <a:gridCol w="843412"/>
                <a:gridCol w="843412"/>
                <a:gridCol w="843412"/>
                <a:gridCol w="843412"/>
                <a:gridCol w="843412"/>
                <a:gridCol w="843412"/>
                <a:gridCol w="843412"/>
                <a:gridCol w="843412"/>
                <a:gridCol w="843412"/>
                <a:gridCol w="843412"/>
                <a:gridCol w="843412"/>
                <a:gridCol w="843412"/>
              </a:tblGrid>
              <a:tr h="507356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zh-CN" altLang="en-US" sz="2100" baseline="0" dirty="0"/>
                    </a:p>
                  </a:txBody>
                  <a:tcPr marL="121904" marR="121904" marT="60974" marB="6097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zh-CN" altLang="en-US" sz="2100" baseline="0" dirty="0"/>
                    </a:p>
                  </a:txBody>
                  <a:tcPr marL="121904" marR="121904" marT="60974" marB="609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zh-CN" altLang="en-US" sz="2100" baseline="0" dirty="0"/>
                    </a:p>
                  </a:txBody>
                  <a:tcPr marL="121904" marR="121904" marT="60974" marB="609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zh-CN" altLang="en-US" sz="2100" baseline="0" dirty="0"/>
                    </a:p>
                  </a:txBody>
                  <a:tcPr marL="121904" marR="121904" marT="60974" marB="609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zh-CN" altLang="en-US" sz="2100" baseline="0"/>
                    </a:p>
                  </a:txBody>
                  <a:tcPr marL="121904" marR="121904" marT="60974" marB="609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zh-CN" altLang="en-US" sz="2100" baseline="0"/>
                    </a:p>
                  </a:txBody>
                  <a:tcPr marL="121904" marR="121904" marT="60974" marB="609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zh-CN" altLang="en-US" sz="2100" baseline="0" dirty="0"/>
                    </a:p>
                  </a:txBody>
                  <a:tcPr marL="121904" marR="121904" marT="60974" marB="609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zh-CN" altLang="en-US" sz="2100" baseline="0"/>
                    </a:p>
                  </a:txBody>
                  <a:tcPr marL="121904" marR="121904" marT="60974" marB="609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zh-CN" altLang="en-US" sz="2100" baseline="0"/>
                    </a:p>
                  </a:txBody>
                  <a:tcPr marL="121904" marR="121904" marT="60974" marB="609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zh-CN" altLang="en-US" sz="2100" baseline="0" dirty="0"/>
                    </a:p>
                  </a:txBody>
                  <a:tcPr marL="121904" marR="121904" marT="60974" marB="609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zh-CN" altLang="en-US" sz="2100" baseline="0" dirty="0"/>
                    </a:p>
                  </a:txBody>
                  <a:tcPr marL="121904" marR="121904" marT="60974" marB="609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zh-CN" altLang="en-US" sz="2100" baseline="0"/>
                    </a:p>
                  </a:txBody>
                  <a:tcPr marL="121904" marR="121904" marT="60974" marB="609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zh-CN" altLang="en-US" sz="2100" baseline="0" dirty="0"/>
                    </a:p>
                  </a:txBody>
                  <a:tcPr marL="121904" marR="121904" marT="60974" marB="609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zh-CN" altLang="en-US" sz="2100" baseline="0" dirty="0"/>
                    </a:p>
                  </a:txBody>
                  <a:tcPr marL="121904" marR="121904" marT="60974" marB="609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iming>
    <p:tnLst>
      <p:par>
        <p:cTn id="1" dur="indefinite" restart="never" nodeType="tmRoot"/>
      </p:par>
    </p:tnLst>
  </p:timing>
  <p:txStyles>
    <p:titleStyle>
      <a:lvl1pPr algn="ctr" defTabSz="1219200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730562" name="标题 1730561"/>
          <p:cNvSpPr>
            <a:spLocks noGrp="1"/>
          </p:cNvSpPr>
          <p:nvPr>
            <p:ph type="title"/>
          </p:nvPr>
        </p:nvSpPr>
        <p:spPr>
          <a:xfrm>
            <a:off x="609505" y="274689"/>
            <a:ext cx="10971086" cy="1143212"/>
          </a:xfrm>
          <a:prstGeom prst="rect">
            <a:avLst/>
          </a:prstGeom>
          <a:noFill/>
          <a:ln w="9525">
            <a:noFill/>
          </a:ln>
        </p:spPr>
        <p:txBody>
          <a:bodyPr lIns="91391" tIns="45696" rIns="91391" bIns="45696"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730563" name="文本占位符 1730562"/>
          <p:cNvSpPr>
            <a:spLocks noGrp="1"/>
          </p:cNvSpPr>
          <p:nvPr>
            <p:ph type="body" idx="1"/>
          </p:nvPr>
        </p:nvSpPr>
        <p:spPr>
          <a:xfrm>
            <a:off x="609505" y="1600496"/>
            <a:ext cx="10971086" cy="4526801"/>
          </a:xfrm>
          <a:prstGeom prst="rect">
            <a:avLst/>
          </a:prstGeom>
          <a:noFill/>
          <a:ln w="9525">
            <a:noFill/>
          </a:ln>
        </p:spPr>
        <p:txBody>
          <a:bodyPr lIns="91391" tIns="45696" rIns="91391" bIns="45696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730564" name="日期占位符 1730563"/>
          <p:cNvSpPr>
            <a:spLocks noGrp="1"/>
          </p:cNvSpPr>
          <p:nvPr>
            <p:ph type="dt" sz="half" idx="2"/>
          </p:nvPr>
        </p:nvSpPr>
        <p:spPr>
          <a:xfrm>
            <a:off x="609505" y="6246382"/>
            <a:ext cx="2844356" cy="476338"/>
          </a:xfrm>
          <a:prstGeom prst="rect">
            <a:avLst/>
          </a:prstGeom>
          <a:noFill/>
          <a:ln w="9525">
            <a:noFill/>
          </a:ln>
        </p:spPr>
        <p:txBody>
          <a:bodyPr lIns="91391" tIns="45696" rIns="91391" bIns="45696"/>
          <a:lstStyle>
            <a:lvl1pPr>
              <a:defRPr sz="1400" b="0">
                <a:latin typeface="Arial" panose="020B0604020202020204" pitchFamily="34" charset="0"/>
              </a:defRPr>
            </a:lvl1pPr>
          </a:lstStyle>
          <a:p>
            <a:pPr lvl="0"/>
            <a:fld id="{BB962C8B-B14F-4D97-AF65-F5344CB8AC3E}" type="datetime1">
              <a:rPr lang="zh-CN" altLang="en-US" dirty="0"/>
            </a:fld>
            <a:endParaRPr lang="zh-CN" altLang="en-US" dirty="0">
              <a:latin typeface="宋体" panose="02010600030101010101" pitchFamily="2" charset="-122"/>
            </a:endParaRPr>
          </a:p>
        </p:txBody>
      </p:sp>
      <p:sp>
        <p:nvSpPr>
          <p:cNvPr id="1730565" name="页脚占位符 1730564"/>
          <p:cNvSpPr>
            <a:spLocks noGrp="1"/>
          </p:cNvSpPr>
          <p:nvPr>
            <p:ph type="ftr" sz="quarter" idx="3"/>
          </p:nvPr>
        </p:nvSpPr>
        <p:spPr>
          <a:xfrm>
            <a:off x="4164949" y="6246382"/>
            <a:ext cx="3860197" cy="476338"/>
          </a:xfrm>
          <a:prstGeom prst="rect">
            <a:avLst/>
          </a:prstGeom>
          <a:noFill/>
          <a:ln w="9525">
            <a:noFill/>
          </a:ln>
        </p:spPr>
        <p:txBody>
          <a:bodyPr lIns="91391" tIns="45696" rIns="91391" bIns="45696"/>
          <a:lstStyle>
            <a:lvl1pPr algn="ctr">
              <a:defRPr sz="1400" b="0">
                <a:latin typeface="Arial" panose="020B0604020202020204" pitchFamily="34" charset="0"/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1730566" name="灯片编号占位符 1730565"/>
          <p:cNvSpPr>
            <a:spLocks noGrp="1"/>
          </p:cNvSpPr>
          <p:nvPr>
            <p:ph type="sldNum" sz="quarter" idx="4"/>
          </p:nvPr>
        </p:nvSpPr>
        <p:spPr>
          <a:xfrm>
            <a:off x="8736235" y="6246382"/>
            <a:ext cx="2844356" cy="476338"/>
          </a:xfrm>
          <a:prstGeom prst="rect">
            <a:avLst/>
          </a:prstGeom>
          <a:noFill/>
          <a:ln w="9525">
            <a:noFill/>
          </a:ln>
        </p:spPr>
        <p:txBody>
          <a:bodyPr lIns="91391" tIns="45696" rIns="91391" bIns="45696"/>
          <a:lstStyle>
            <a:lvl1pPr algn="r">
              <a:defRPr sz="1400" b="0">
                <a:latin typeface="Arial" panose="020B0604020202020204" pitchFamily="34" charset="0"/>
              </a:defRPr>
            </a:lvl1pPr>
          </a:lstStyle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ransition>
    <p:circle/>
  </p:transition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6765" lvl="4" indent="-22733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5235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2435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635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835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None/>
        <a:defRPr sz="3200" b="1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None/>
        <a:defRPr sz="3200" b="1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None/>
        <a:defRPr sz="3200" b="1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9435" lvl="4" indent="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None/>
        <a:defRPr sz="3200" b="1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635" lvl="5" indent="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None/>
        <a:defRPr sz="3200" b="1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835" lvl="6" indent="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None/>
        <a:defRPr sz="3200" b="1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1035" lvl="7" indent="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None/>
        <a:defRPr sz="3200" b="1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8235" lvl="8" indent="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None/>
        <a:defRPr sz="3200" b="1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8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image" Target="../media/image8.e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image" Target="../media/image9.e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image" Target="../media/image10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0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6146" name="Object 2"/>
          <p:cNvGraphicFramePr/>
          <p:nvPr/>
        </p:nvGraphicFramePr>
        <p:xfrm>
          <a:off x="97155" y="981075"/>
          <a:ext cx="11939270" cy="57289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9230360" imgH="5958840" progId="Word.Document.8">
                  <p:embed/>
                </p:oleObj>
              </mc:Choice>
              <mc:Fallback>
                <p:oleObj name="" r:id="rId1" imgW="9230360" imgH="5958840" progId="Word.Document.8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97155" y="981075"/>
                        <a:ext cx="11939270" cy="572897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WordArt 2"/>
          <p:cNvSpPr/>
          <p:nvPr/>
        </p:nvSpPr>
        <p:spPr>
          <a:xfrm>
            <a:off x="248285" y="0"/>
            <a:ext cx="1950720" cy="76009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3600" b="1">
                <a:ln w="19050" cap="flat" cmpd="sng">
                  <a:solidFill>
                    <a:srgbClr val="008000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prstShdw prst="shdw11" dir="16200000">
                    <a:srgbClr val="C0C0C0">
                      <a:alpha val="75000"/>
                    </a:srgbClr>
                  </a:prst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时空坐标：</a:t>
            </a:r>
            <a:endParaRPr lang="zh-CN" altLang="en-US" sz="3600" b="1">
              <a:ln w="19050" cap="flat" cmpd="sng">
                <a:solidFill>
                  <a:srgbClr val="008000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prstShdw prst="shdw11" dir="16200000">
                  <a:srgbClr val="C0C0C0">
                    <a:alpha val="75000"/>
                  </a:srgbClr>
                </a:prstShdw>
              </a:effectLst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28570" y="238125"/>
            <a:ext cx="906462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近代中国的新方向与近代化的曲折前进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（1919—1949）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158115" y="127000"/>
            <a:ext cx="11843385" cy="249047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1218565" fontAlgn="auto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b="1" kern="0" spc="100" dirty="0">
                <a:solidFill>
                  <a:srgbClr val="FF0000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积累了新的现代化因素</a:t>
            </a:r>
            <a:endParaRPr lang="zh-CN" altLang="zh-CN" sz="1050" kern="0" spc="100" dirty="0">
              <a:latin typeface="宋体" panose="02010600030101010101" pitchFamily="2" charset="-122"/>
              <a:cs typeface="Courier New" panose="02070309020205020404"/>
            </a:endParaRPr>
          </a:p>
          <a:p>
            <a:pPr algn="just" defTabSz="1218565" fontAlgn="auto">
              <a:lnSpc>
                <a:spcPct val="10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①政治民主化层面：</a:t>
            </a:r>
            <a:r>
              <a:rPr lang="zh-CN" altLang="zh-CN" sz="2800" kern="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 以共产党为代表的进步力量逐步发展壮大，在其领导的敌后抗日根据地，基层政权的普遍选举制和抗日民主政权中的三三制原则，表明了中国社会出现了完全不同于以往的新民主主义社会的雏形，为中国的政治民主化积累了经验</a:t>
            </a:r>
            <a:r>
              <a:rPr lang="zh-CN" altLang="zh-CN" sz="2800" kern="0" dirty="0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。</a:t>
            </a:r>
            <a:endParaRPr lang="zh-CN" altLang="zh-CN" sz="2800" kern="0" dirty="0" smtClean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58115" y="2617470"/>
            <a:ext cx="1184338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just" defTabSz="1219200" fontAlgn="auto">
              <a:lnSpc>
                <a:spcPct val="10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/>
                <a:ea typeface="华文细黑"/>
                <a:cs typeface="Times New Roman" panose="02020603050405020304"/>
                <a:sym typeface="+mn-ea"/>
              </a:rPr>
              <a:t>②国家统一层面：</a:t>
            </a:r>
            <a:r>
              <a:rPr lang="zh-CN" altLang="zh-CN" kern="1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  <a:effectLst/>
                <a:latin typeface="Times New Roman" panose="02020603050405020304"/>
                <a:ea typeface="华文细黑"/>
                <a:cs typeface="Times New Roman" panose="02020603050405020304"/>
                <a:sym typeface="+mn-ea"/>
              </a:rPr>
              <a:t>各民族、各阶层团结抗日成为国内统一的基础</a:t>
            </a:r>
            <a:r>
              <a:rPr lang="zh-CN" altLang="zh-CN" kern="100" dirty="0">
                <a:solidFill>
                  <a:schemeClr val="tx1"/>
                </a:solidFill>
                <a:latin typeface="Times New Roman" panose="02020603050405020304"/>
                <a:ea typeface="华文细黑"/>
                <a:cs typeface="Times New Roman" panose="02020603050405020304"/>
                <a:sym typeface="+mn-ea"/>
              </a:rPr>
              <a:t>。人民在</a:t>
            </a:r>
            <a:r>
              <a:rPr lang="zh-CN" altLang="zh-CN" kern="100" spc="100" dirty="0">
                <a:solidFill>
                  <a:schemeClr val="tx1"/>
                </a:solidFill>
                <a:latin typeface="Times New Roman" panose="02020603050405020304"/>
                <a:ea typeface="华文细黑"/>
                <a:cs typeface="Times New Roman" panose="02020603050405020304"/>
                <a:sym typeface="+mn-ea"/>
              </a:rPr>
              <a:t>战争中自觉选择了中国共产党为中国的领导者，为随后统一全国积攒了力</a:t>
            </a:r>
            <a:r>
              <a:rPr lang="zh-CN" altLang="zh-CN" kern="100" dirty="0">
                <a:solidFill>
                  <a:schemeClr val="tx1"/>
                </a:solidFill>
                <a:latin typeface="Times New Roman" panose="02020603050405020304"/>
                <a:ea typeface="华文细黑"/>
                <a:cs typeface="Times New Roman" panose="02020603050405020304"/>
                <a:sym typeface="+mn-ea"/>
              </a:rPr>
              <a:t>量</a:t>
            </a:r>
            <a:r>
              <a:rPr lang="zh-CN" altLang="zh-CN" kern="100" dirty="0" smtClean="0">
                <a:solidFill>
                  <a:schemeClr val="tx1"/>
                </a:solidFill>
                <a:latin typeface="Times New Roman" panose="02020603050405020304"/>
                <a:ea typeface="华文细黑"/>
                <a:cs typeface="Times New Roman" panose="02020603050405020304"/>
                <a:sym typeface="+mn-ea"/>
              </a:rPr>
              <a:t>。</a:t>
            </a:r>
            <a:endParaRPr lang="en-US" altLang="zh-CN" kern="100" dirty="0" smtClean="0">
              <a:latin typeface="Times New Roman" panose="02020603050405020304"/>
              <a:ea typeface="华文细黑"/>
              <a:cs typeface="Times New Roman" panose="02020603050405020304"/>
            </a:endParaRPr>
          </a:p>
          <a:p>
            <a:pPr algn="just" defTabSz="1219200" fontAlgn="auto">
              <a:lnSpc>
                <a:spcPct val="100000"/>
              </a:lnSpc>
              <a:spcAft>
                <a:spcPts val="0"/>
              </a:spcAft>
              <a:tabLst>
                <a:tab pos="2430780" algn="l"/>
              </a:tabLst>
            </a:pP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229870" y="3597275"/>
            <a:ext cx="11699875" cy="2676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just" defTabSz="1219200" fontAlgn="auto">
              <a:lnSpc>
                <a:spcPct val="10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/>
                <a:ea typeface="华文细黑"/>
                <a:cs typeface="Times New Roman" panose="02020603050405020304"/>
                <a:sym typeface="+mn-ea"/>
              </a:rPr>
              <a:t>③经济层面：</a:t>
            </a:r>
            <a:endParaRPr lang="zh-CN" altLang="zh-CN" sz="2800" b="1" kern="100" dirty="0">
              <a:solidFill>
                <a:srgbClr val="0000FF"/>
              </a:solidFill>
              <a:latin typeface="Times New Roman" panose="02020603050405020304"/>
              <a:ea typeface="华文细黑"/>
              <a:cs typeface="Times New Roman" panose="02020603050405020304"/>
            </a:endParaRPr>
          </a:p>
          <a:p>
            <a:pPr algn="just" defTabSz="1219200" fontAlgn="auto">
              <a:lnSpc>
                <a:spcPct val="10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kern="100" dirty="0">
                <a:latin typeface="Times New Roman" panose="02020603050405020304"/>
                <a:ea typeface="华文细黑"/>
                <a:cs typeface="Times New Roman" panose="02020603050405020304"/>
                <a:sym typeface="+mn-ea"/>
              </a:rPr>
              <a:t>        国民政府在</a:t>
            </a:r>
            <a:r>
              <a:rPr lang="zh-CN" altLang="zh-CN" kern="1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anose="02020603050405020304"/>
                <a:ea typeface="华文细黑"/>
                <a:cs typeface="Times New Roman" panose="02020603050405020304"/>
                <a:sym typeface="+mn-ea"/>
              </a:rPr>
              <a:t>战时建立起了战时体制</a:t>
            </a:r>
            <a:r>
              <a:rPr lang="zh-CN" altLang="zh-CN" kern="100" dirty="0">
                <a:latin typeface="Times New Roman" panose="02020603050405020304"/>
                <a:ea typeface="华文细黑"/>
                <a:cs typeface="Times New Roman" panose="02020603050405020304"/>
                <a:sym typeface="+mn-ea"/>
              </a:rPr>
              <a:t>，在工业结构的调整等方面都表现出了现代化因素。</a:t>
            </a:r>
            <a:r>
              <a:rPr lang="zh-CN" altLang="zh-CN" kern="100" dirty="0">
                <a:solidFill>
                  <a:srgbClr val="FF0000"/>
                </a:solidFill>
                <a:latin typeface="Times New Roman" panose="02020603050405020304"/>
                <a:ea typeface="华文细黑"/>
                <a:cs typeface="Times New Roman" panose="02020603050405020304"/>
                <a:sym typeface="+mn-ea"/>
              </a:rPr>
              <a:t>尤其是沿海工业的内迁，改变了中国西部工业落后的状况，为抗日战争的最终胜利奠定了物质基础。</a:t>
            </a:r>
            <a:endParaRPr lang="zh-CN" altLang="zh-CN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algn="just" defTabSz="1219200" fontAlgn="auto">
              <a:lnSpc>
                <a:spcPct val="10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kern="100" dirty="0">
                <a:latin typeface="Times New Roman" panose="02020603050405020304"/>
                <a:ea typeface="华文细黑"/>
                <a:cs typeface="Times New Roman" panose="02020603050405020304"/>
                <a:sym typeface="+mn-ea"/>
              </a:rPr>
              <a:t>       共产党在敌后根据地实行</a:t>
            </a:r>
            <a:r>
              <a:rPr lang="en-US" altLang="zh-CN" kern="1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anose="02020603050405020304"/>
                <a:ea typeface="华文细黑"/>
                <a:cs typeface="Times New Roman" panose="02020603050405020304"/>
                <a:sym typeface="+mn-ea"/>
              </a:rPr>
              <a:t>“</a:t>
            </a:r>
            <a:r>
              <a:rPr lang="zh-CN" altLang="zh-CN" kern="1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anose="02020603050405020304"/>
                <a:ea typeface="华文细黑"/>
                <a:cs typeface="Times New Roman" panose="02020603050405020304"/>
                <a:sym typeface="+mn-ea"/>
              </a:rPr>
              <a:t>地主减租减息、农民交租交息</a:t>
            </a:r>
            <a:r>
              <a:rPr lang="en-US" altLang="zh-CN" kern="1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anose="02020603050405020304"/>
                <a:ea typeface="华文细黑"/>
                <a:cs typeface="Times New Roman" panose="02020603050405020304"/>
                <a:sym typeface="+mn-ea"/>
              </a:rPr>
              <a:t>”</a:t>
            </a:r>
            <a:r>
              <a:rPr lang="zh-CN" altLang="zh-CN" kern="1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anose="02020603050405020304"/>
                <a:ea typeface="华文细黑"/>
                <a:cs typeface="Times New Roman" panose="02020603050405020304"/>
                <a:sym typeface="+mn-ea"/>
              </a:rPr>
              <a:t>等政策</a:t>
            </a:r>
            <a:r>
              <a:rPr lang="zh-CN" altLang="zh-CN" kern="100" dirty="0">
                <a:solidFill>
                  <a:srgbClr val="FF0000"/>
                </a:solidFill>
                <a:latin typeface="Times New Roman" panose="02020603050405020304"/>
                <a:ea typeface="华文细黑"/>
                <a:cs typeface="Times New Roman" panose="02020603050405020304"/>
                <a:sym typeface="+mn-ea"/>
              </a:rPr>
              <a:t>，</a:t>
            </a:r>
            <a:r>
              <a:rPr lang="zh-CN" altLang="zh-CN" kern="100" dirty="0">
                <a:latin typeface="Times New Roman" panose="02020603050405020304"/>
                <a:ea typeface="华文细黑"/>
                <a:cs typeface="Times New Roman" panose="02020603050405020304"/>
                <a:sym typeface="+mn-ea"/>
              </a:rPr>
              <a:t>在一定程度上改善了人民的物质生活，阶级构成的比例也由此发生变化，为后来的土地改革准备了条件</a:t>
            </a:r>
            <a:r>
              <a:rPr lang="zh-CN" altLang="zh-CN" kern="100" dirty="0" smtClean="0">
                <a:latin typeface="Times New Roman" panose="02020603050405020304"/>
                <a:ea typeface="华文细黑"/>
                <a:cs typeface="Times New Roman" panose="02020603050405020304"/>
                <a:sym typeface="+mn-ea"/>
              </a:rPr>
              <a:t>。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135255" y="1107440"/>
            <a:ext cx="11920220" cy="4645025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80" dirty="0" smtClean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en-US" altLang="zh-CN" sz="2800" b="1" kern="80" dirty="0" smtClean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</a:t>
            </a:r>
            <a:r>
              <a:rPr lang="zh-CN" altLang="zh-CN" sz="2800" b="1" kern="80" dirty="0" smtClean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三三制原则：</a:t>
            </a:r>
            <a:r>
              <a:rPr lang="zh-CN" altLang="zh-CN" sz="2800" b="1" kern="80" dirty="0" smtClean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在抗日民主政权的机构中，代表工人阶级和贫农的共产党员、代表小资产阶级的左派进步分子、代表中等资产阶级和开明绅士的中间分子各占三分之一的名额。</a:t>
            </a:r>
            <a:endParaRPr lang="zh-CN" altLang="zh-CN" sz="2800" b="1" kern="80" dirty="0" smtClean="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just" fontAlgn="auto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b="1" kern="80" dirty="0" smtClean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1941</a:t>
            </a:r>
            <a:r>
              <a:rPr lang="zh-CN" altLang="en-US" sz="2800" b="1" kern="80" dirty="0" smtClean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年冬，陕甘宁边区召开了参议会，选出了林伯渠、</a:t>
            </a:r>
            <a:r>
              <a:rPr lang="zh-CN" altLang="zh-CN" sz="2800" b="1" kern="80" dirty="0" smtClean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徐特立等1</a:t>
            </a:r>
            <a:r>
              <a:rPr lang="en-US" altLang="zh-CN" sz="2800" b="1" kern="80" dirty="0" smtClean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8</a:t>
            </a:r>
            <a:r>
              <a:rPr lang="zh-CN" altLang="en-US" sz="2800" b="1" kern="80" dirty="0" smtClean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人为边区政府委员</a:t>
            </a:r>
            <a:r>
              <a:rPr lang="zh-CN" altLang="zh-CN" sz="2800" b="1" kern="80" dirty="0" smtClean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，其中共产党员七人，超过了“三三制”的规定。徐特立当即声明退出，经大全以党外人士递补。1942年，边区又检查了各级政权，对不符合“三三制”规定的都加以纠正。</a:t>
            </a:r>
            <a:endParaRPr lang="zh-CN" altLang="zh-CN" sz="2800" b="1" kern="80" dirty="0" smtClean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345488" y="108083"/>
            <a:ext cx="11499437" cy="593725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④民族精神层面：</a:t>
            </a:r>
            <a:r>
              <a:rPr lang="zh-CN" altLang="zh-CN" sz="2800" kern="1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/>
                <a:ea typeface="华文细黑"/>
                <a:cs typeface="Times New Roman" panose="02020603050405020304"/>
              </a:rPr>
              <a:t>唤醒了全体中华民族的觉醒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。在爱国主义旗帜的召唤下，</a:t>
            </a:r>
            <a:r>
              <a:rPr lang="zh-CN" altLang="zh-CN" sz="2800" kern="1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/>
                <a:ea typeface="华文细黑"/>
                <a:cs typeface="Times New Roman" panose="02020603050405020304"/>
              </a:rPr>
              <a:t>中华民族焕发出强大的民族精神，支撑抗战取得最终胜利</a:t>
            </a:r>
            <a:r>
              <a:rPr lang="zh-CN" altLang="zh-CN" sz="2800" kern="10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/>
                <a:ea typeface="华文细黑"/>
                <a:cs typeface="Times New Roman" panose="02020603050405020304"/>
              </a:rPr>
              <a:t>。</a:t>
            </a:r>
            <a:endParaRPr lang="zh-CN" altLang="zh-CN" sz="2800" kern="100" dirty="0" smtClean="0">
              <a:latin typeface="Times New Roman" panose="02020603050405020304"/>
              <a:ea typeface="华文细黑"/>
              <a:cs typeface="Times New Roman" panose="02020603050405020304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endParaRPr lang="en-US" altLang="zh-CN" sz="2800" kern="100" dirty="0" smtClean="0">
              <a:latin typeface="Times New Roman" panose="02020603050405020304"/>
              <a:ea typeface="华文细黑"/>
              <a:cs typeface="Times New Roman" panose="02020603050405020304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⑤国家主权层面：</a:t>
            </a:r>
            <a:r>
              <a:rPr lang="zh-CN" altLang="zh-CN" sz="2800" kern="1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/>
                <a:ea typeface="华文细黑"/>
                <a:cs typeface="Times New Roman" panose="02020603050405020304"/>
              </a:rPr>
              <a:t>为中国赢得国际地位和大国声望，收回并明确了台湾的领土主权。</a:t>
            </a:r>
            <a:r>
              <a:rPr lang="en-US" altLang="zh-CN" sz="2800" kern="100" dirty="0">
                <a:latin typeface="Times New Roman" panose="02020603050405020304"/>
                <a:ea typeface="华文细黑"/>
                <a:cs typeface="Courier New" panose="02070309020205020404"/>
              </a:rPr>
              <a:t>1942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年，中国参与了联合国的创建，并于战后成为安理会五大常任理事国之一。</a:t>
            </a:r>
            <a:r>
              <a:rPr lang="en-US" altLang="zh-CN" sz="2800" kern="100" dirty="0">
                <a:latin typeface="Times New Roman" panose="02020603050405020304"/>
                <a:ea typeface="华文细黑"/>
                <a:cs typeface="Courier New" panose="02070309020205020404"/>
              </a:rPr>
              <a:t>1943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年，中国与美、英等国签署了废除旧约、签订新约的协议，获得了一个独立主权国家应有的尊严。</a:t>
            </a:r>
            <a:r>
              <a:rPr lang="en-US" altLang="zh-CN" sz="2800" kern="100" dirty="0">
                <a:latin typeface="Times New Roman" panose="02020603050405020304"/>
                <a:ea typeface="华文细黑"/>
                <a:cs typeface="Courier New" panose="02070309020205020404"/>
              </a:rPr>
              <a:t>1943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年，《开罗宣言》明确了中国对东北、台湾全岛及所有附属各岛屿、澎湖列岛等领土的主权，中国政府于战后收回了这些领土的主权</a:t>
            </a:r>
            <a:r>
              <a:rPr lang="zh-CN" altLang="zh-CN" sz="2800" kern="100" dirty="0" smtClean="0">
                <a:latin typeface="Times New Roman" panose="02020603050405020304"/>
                <a:ea typeface="华文细黑"/>
                <a:cs typeface="Times New Roman" panose="02020603050405020304"/>
              </a:rPr>
              <a:t>。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345986" name="Object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2201" y="0"/>
            <a:ext cx="9145693" cy="342963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45987" name="Objec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2201" y="3142245"/>
            <a:ext cx="8750333" cy="37170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circl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347010" name="Object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46111" y="0"/>
            <a:ext cx="8642363" cy="473956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47011" name="Objec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3072" y="4480755"/>
            <a:ext cx="8894822" cy="237851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circl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29919" y="1269554"/>
            <a:ext cx="11730575" cy="548045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4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b="1" kern="100" dirty="0">
                <a:latin typeface="Times New Roman" panose="02020603050405020304"/>
                <a:ea typeface="华文细黑"/>
                <a:cs typeface="Courier New" panose="02070309020205020404"/>
              </a:rPr>
              <a:t>1.</a:t>
            </a:r>
            <a:r>
              <a:rPr lang="zh-CN" altLang="zh-CN" sz="2800" b="1" kern="100" dirty="0">
                <a:latin typeface="Times New Roman" panose="02020603050405020304"/>
                <a:ea typeface="华文细黑"/>
                <a:cs typeface="Times New Roman" panose="02020603050405020304"/>
              </a:rPr>
              <a:t>南京国民政府统治前期的经济措施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solidFill>
                  <a:srgbClr val="FF0000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(1)</a:t>
            </a:r>
            <a:r>
              <a:rPr lang="zh-CN" altLang="zh-CN" sz="2800" kern="100" dirty="0">
                <a:solidFill>
                  <a:srgbClr val="FF0000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整顿税务。国民政府加强对关税、盐税、统税的控制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。统税是国民政府对国内工业产品征收的税。统税按一物一税的原则一次性征收以后，就可以通行全国，沿途不再征收厘金、杂捐，改变了从前</a:t>
            </a:r>
            <a:r>
              <a:rPr lang="en-US" altLang="zh-CN" sz="2800" kern="100" dirty="0">
                <a:latin typeface="宋体" panose="02010600030101010101" pitchFamily="2" charset="-122"/>
                <a:ea typeface="华文细黑"/>
                <a:cs typeface="Times New Roman" panose="02020603050405020304"/>
              </a:rPr>
              <a:t>“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厘卡林立，重叠征收</a:t>
            </a:r>
            <a:r>
              <a:rPr lang="en-US" altLang="zh-CN" sz="2800" kern="100" dirty="0">
                <a:latin typeface="宋体" panose="02010600030101010101" pitchFamily="2" charset="-122"/>
                <a:ea typeface="华文细黑"/>
                <a:cs typeface="Times New Roman" panose="02020603050405020304"/>
              </a:rPr>
              <a:t>”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的弊病。国民政府还实行印花税、所得税等新税目。</a:t>
            </a:r>
            <a:r>
              <a:rPr lang="zh-CN" altLang="zh-CN" sz="2800" kern="100" dirty="0">
                <a:solidFill>
                  <a:srgbClr val="FF0000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整顿税务增加了中央财政收入。</a:t>
            </a:r>
            <a:endParaRPr lang="zh-CN" altLang="zh-CN" sz="1050" kern="100" dirty="0">
              <a:solidFill>
                <a:srgbClr val="FF0000"/>
              </a:solidFill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solidFill>
                  <a:srgbClr val="FF0000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(2)</a:t>
            </a:r>
            <a:r>
              <a:rPr lang="zh-CN" altLang="zh-CN" sz="2800" kern="100" dirty="0">
                <a:solidFill>
                  <a:srgbClr val="FF0000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控制金融。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国民政府先后</a:t>
            </a:r>
            <a:r>
              <a:rPr lang="zh-CN" altLang="zh-CN" sz="2800" kern="100" dirty="0">
                <a:solidFill>
                  <a:srgbClr val="FF0000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设立了中央银行和中国农民银行，改组了中国银行和交通银行。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这四大银行负责经营国库、发行钞票和公债。它们的分支机构遍布全国，逐渐形成一个金融垄断网。</a:t>
            </a:r>
            <a:endParaRPr lang="zh-CN" altLang="zh-CN" sz="1050" kern="100" dirty="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8434" y="581993"/>
            <a:ext cx="2178147" cy="6875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ts val="5300"/>
              </a:lnSpc>
              <a:spcBef>
                <a:spcPts val="400"/>
              </a:spcBef>
              <a:buFont typeface="Wingdings" panose="05000000000000000000" pitchFamily="2" charset="2"/>
              <a:buChar char="n"/>
            </a:pP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认知深化</a:t>
            </a:r>
            <a:endParaRPr lang="zh-CN" altLang="en-US" sz="28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314" name="Text Box 2"/>
          <p:cNvSpPr txBox="1"/>
          <p:nvPr/>
        </p:nvSpPr>
        <p:spPr>
          <a:xfrm>
            <a:off x="3662045" y="134620"/>
            <a:ext cx="6217285" cy="583565"/>
          </a:xfrm>
          <a:prstGeom prst="rect">
            <a:avLst/>
          </a:prstGeom>
          <a:solidFill>
            <a:srgbClr val="0000FF"/>
          </a:solidFill>
          <a:ln w="9525">
            <a:noFill/>
          </a:ln>
        </p:spPr>
        <p:txBody>
          <a:bodyPr wrap="square">
            <a:spAutoFit/>
          </a:bodyPr>
          <a:p>
            <a:r>
              <a:rPr lang="zh-CN" altLang="en-US" sz="3200" b="1" dirty="0">
                <a:solidFill>
                  <a:srgbClr val="FFFF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七：南京国民政府时期的经济</a:t>
            </a:r>
            <a:endParaRPr lang="zh-CN" altLang="en-US" sz="32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00025" y="1107440"/>
            <a:ext cx="11790045" cy="3998595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solidFill>
                  <a:srgbClr val="FF0000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(3)</a:t>
            </a:r>
            <a:r>
              <a:rPr lang="zh-CN" altLang="zh-CN" sz="2800" kern="100" dirty="0">
                <a:solidFill>
                  <a:srgbClr val="FF0000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改革币制。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为了防止白银外流，国民政府于</a:t>
            </a:r>
            <a:r>
              <a:rPr lang="en-US" altLang="zh-CN" sz="2800" kern="100" dirty="0">
                <a:solidFill>
                  <a:srgbClr val="FF0000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1935</a:t>
            </a:r>
            <a:r>
              <a:rPr lang="zh-CN" altLang="zh-CN" sz="2800" kern="100" dirty="0">
                <a:solidFill>
                  <a:srgbClr val="FF0000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年实行</a:t>
            </a:r>
            <a:r>
              <a:rPr lang="en-US" altLang="zh-CN" sz="2800" kern="100" dirty="0">
                <a:solidFill>
                  <a:srgbClr val="FF0000"/>
                </a:solidFill>
                <a:latin typeface="宋体" panose="02010600030101010101" pitchFamily="2" charset="-122"/>
                <a:ea typeface="华文细黑"/>
                <a:cs typeface="Times New Roman" panose="02020603050405020304"/>
              </a:rPr>
              <a:t>“</a:t>
            </a:r>
            <a:r>
              <a:rPr lang="zh-CN" altLang="zh-CN" sz="2800" kern="100" dirty="0">
                <a:solidFill>
                  <a:srgbClr val="FF0000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法币政策</a:t>
            </a:r>
            <a:r>
              <a:rPr lang="en-US" altLang="zh-CN" sz="2800" kern="100" dirty="0">
                <a:solidFill>
                  <a:srgbClr val="FF0000"/>
                </a:solidFill>
                <a:latin typeface="宋体" panose="02010600030101010101" pitchFamily="2" charset="-122"/>
                <a:ea typeface="华文细黑"/>
                <a:cs typeface="Times New Roman" panose="02020603050405020304"/>
              </a:rPr>
              <a:t>”</a:t>
            </a:r>
            <a:r>
              <a:rPr lang="zh-CN" altLang="zh-CN" sz="2800" kern="100" dirty="0">
                <a:solidFill>
                  <a:srgbClr val="FF0000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。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latin typeface="宋体" panose="02010600030101010101" pitchFamily="2" charset="-122"/>
                <a:ea typeface="华文细黑"/>
                <a:cs typeface="Times New Roman" panose="02020603050405020304"/>
              </a:rPr>
              <a:t>①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集中货币发行和使用权。以中央银行、中国银行、交通银行和中国农民银行发行的纸币为</a:t>
            </a:r>
            <a:r>
              <a:rPr lang="en-US" altLang="zh-CN" sz="2800" kern="100" dirty="0">
                <a:latin typeface="宋体" panose="02010600030101010101" pitchFamily="2" charset="-122"/>
                <a:ea typeface="华文细黑"/>
                <a:cs typeface="Times New Roman" panose="02020603050405020304"/>
              </a:rPr>
              <a:t>“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法币</a:t>
            </a:r>
            <a:r>
              <a:rPr lang="en-US" altLang="zh-CN" sz="2800" kern="100" dirty="0">
                <a:latin typeface="宋体" panose="02010600030101010101" pitchFamily="2" charset="-122"/>
                <a:ea typeface="华文细黑"/>
                <a:cs typeface="Times New Roman" panose="02020603050405020304"/>
              </a:rPr>
              <a:t>”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。完粮纳税、公私款收，一律使用法币。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latin typeface="宋体" panose="02010600030101010101" pitchFamily="2" charset="-122"/>
                <a:ea typeface="华文细黑"/>
                <a:cs typeface="Times New Roman" panose="02020603050405020304"/>
              </a:rPr>
              <a:t>②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白银归国家所有，禁止流通，所有白银限期到银行兑换法币。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法币政策是中国货币史上一次重大改革。</a:t>
            </a:r>
            <a:r>
              <a:rPr lang="zh-CN" altLang="zh-CN" sz="2800" kern="100" dirty="0">
                <a:solidFill>
                  <a:srgbClr val="FF0000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它的实施对防止白银外流，稳定金融市场，促使物价回升，刺激生产复苏，起到一定作用</a:t>
            </a:r>
            <a:r>
              <a:rPr lang="zh-CN" altLang="zh-CN" sz="2800" kern="100" dirty="0" smtClean="0">
                <a:solidFill>
                  <a:srgbClr val="FF0000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。</a:t>
            </a:r>
            <a:endParaRPr lang="zh-CN" altLang="zh-CN" sz="2800" kern="100" dirty="0" smtClean="0">
              <a:solidFill>
                <a:srgbClr val="FF0000"/>
              </a:solidFill>
              <a:latin typeface="Times New Roman" panose="02020603050405020304"/>
              <a:ea typeface="华文细黑"/>
              <a:cs typeface="Times New Roman" panose="020206030504050203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29919" y="156722"/>
            <a:ext cx="11730575" cy="658368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b="1" kern="100" dirty="0">
                <a:solidFill>
                  <a:srgbClr val="FF0000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(4)</a:t>
            </a:r>
            <a:r>
              <a:rPr lang="zh-CN" altLang="zh-CN" sz="2800" b="1" kern="100" dirty="0">
                <a:solidFill>
                  <a:srgbClr val="FF0000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开展</a:t>
            </a:r>
            <a:r>
              <a:rPr lang="en-US" altLang="zh-CN" sz="2800" b="1" kern="100" dirty="0">
                <a:solidFill>
                  <a:srgbClr val="FF0000"/>
                </a:solidFill>
                <a:latin typeface="宋体" panose="02010600030101010101" pitchFamily="2" charset="-122"/>
                <a:ea typeface="华文细黑"/>
                <a:cs typeface="Times New Roman" panose="02020603050405020304"/>
              </a:rPr>
              <a:t>“</a:t>
            </a:r>
            <a:r>
              <a:rPr lang="zh-CN" altLang="zh-CN" sz="2800" b="1" kern="100" dirty="0">
                <a:solidFill>
                  <a:srgbClr val="FF0000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国民经济建设运动</a:t>
            </a:r>
            <a:r>
              <a:rPr lang="en-US" altLang="zh-CN" sz="2800" b="1" kern="100" dirty="0">
                <a:solidFill>
                  <a:srgbClr val="FF0000"/>
                </a:solidFill>
                <a:latin typeface="宋体" panose="02010600030101010101" pitchFamily="2" charset="-122"/>
                <a:ea typeface="华文细黑"/>
                <a:cs typeface="Times New Roman" panose="02020603050405020304"/>
              </a:rPr>
              <a:t>”</a:t>
            </a:r>
            <a:r>
              <a:rPr lang="zh-CN" altLang="zh-CN" sz="2800" b="1" kern="100" dirty="0">
                <a:solidFill>
                  <a:srgbClr val="FF0000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。</a:t>
            </a:r>
            <a:r>
              <a:rPr lang="en-US" altLang="zh-CN" sz="2800" kern="100" dirty="0">
                <a:solidFill>
                  <a:srgbClr val="FF0000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1935</a:t>
            </a:r>
            <a:r>
              <a:rPr lang="zh-CN" altLang="zh-CN" sz="2800" kern="100" dirty="0">
                <a:solidFill>
                  <a:srgbClr val="FF0000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年，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提出开展</a:t>
            </a:r>
            <a:r>
              <a:rPr lang="en-US" altLang="zh-CN" sz="2800" kern="100" dirty="0">
                <a:latin typeface="宋体" panose="02010600030101010101" pitchFamily="2" charset="-122"/>
                <a:ea typeface="华文细黑"/>
                <a:cs typeface="Times New Roman" panose="02020603050405020304"/>
              </a:rPr>
              <a:t>“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国民经济建设运动</a:t>
            </a:r>
            <a:r>
              <a:rPr lang="en-US" altLang="zh-CN" sz="2800" kern="100" dirty="0">
                <a:latin typeface="宋体" panose="02010600030101010101" pitchFamily="2" charset="-122"/>
                <a:ea typeface="华文细黑"/>
                <a:cs typeface="Times New Roman" panose="02020603050405020304"/>
              </a:rPr>
              <a:t>”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。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latin typeface="宋体" panose="02010600030101010101" pitchFamily="2" charset="-122"/>
                <a:ea typeface="华文细黑"/>
                <a:cs typeface="Times New Roman" panose="02020603050405020304"/>
              </a:rPr>
              <a:t>“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国民经济建设运动</a:t>
            </a:r>
            <a:r>
              <a:rPr lang="en-US" altLang="zh-CN" sz="2800" kern="100" dirty="0">
                <a:latin typeface="宋体" panose="02010600030101010101" pitchFamily="2" charset="-122"/>
                <a:ea typeface="华文细黑"/>
                <a:cs typeface="Times New Roman" panose="02020603050405020304"/>
              </a:rPr>
              <a:t>”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的内容共有八条，即提倡征工、振兴农业、鼓励垦牧、调节消费、振兴工业、开发矿产、流畅货运、调节金融。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在</a:t>
            </a:r>
            <a:r>
              <a:rPr lang="en-US" altLang="zh-CN" sz="2800" kern="100" dirty="0">
                <a:latin typeface="宋体" panose="02010600030101010101" pitchFamily="2" charset="-122"/>
                <a:ea typeface="华文细黑"/>
                <a:cs typeface="Times New Roman" panose="02020603050405020304"/>
              </a:rPr>
              <a:t>“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国民经济建设运动</a:t>
            </a:r>
            <a:r>
              <a:rPr lang="en-US" altLang="zh-CN" sz="2800" kern="100" dirty="0">
                <a:latin typeface="宋体" panose="02010600030101010101" pitchFamily="2" charset="-122"/>
                <a:ea typeface="华文细黑"/>
                <a:cs typeface="Times New Roman" panose="02020603050405020304"/>
              </a:rPr>
              <a:t>”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中，南京政府采取了许多相应的措施来发展国民经济。例如，</a:t>
            </a:r>
            <a:r>
              <a:rPr lang="zh-CN" altLang="zh-CN" sz="2800" kern="100" dirty="0">
                <a:solidFill>
                  <a:srgbClr val="FF0000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在工业方面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，加快国营企业的发展力度，对民营工业采取了一些</a:t>
            </a:r>
            <a:r>
              <a:rPr lang="zh-CN" altLang="zh-CN" sz="2800" kern="100" dirty="0">
                <a:solidFill>
                  <a:srgbClr val="FF0000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奖励、救济与扶助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措施；</a:t>
            </a:r>
            <a:r>
              <a:rPr lang="zh-CN" altLang="zh-CN" sz="2800" kern="100" dirty="0">
                <a:solidFill>
                  <a:srgbClr val="FF0000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在商业方面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，加强对工农业产品的检验工作，以增进商品信誉与促进生产改良，</a:t>
            </a:r>
            <a:r>
              <a:rPr lang="zh-CN" altLang="zh-CN" sz="2800" kern="100" dirty="0">
                <a:solidFill>
                  <a:srgbClr val="FF0000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提倡国货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，对有些民营企业</a:t>
            </a:r>
            <a:r>
              <a:rPr lang="zh-CN" altLang="zh-CN" sz="2800" kern="100" dirty="0">
                <a:solidFill>
                  <a:srgbClr val="FF0000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减免关税或降低运费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；</a:t>
            </a:r>
            <a:r>
              <a:rPr lang="zh-CN" altLang="zh-CN" sz="2800" kern="100" dirty="0">
                <a:solidFill>
                  <a:srgbClr val="FF0000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在金融方面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，推行币制改革，废除银本位制，实行</a:t>
            </a:r>
            <a:r>
              <a:rPr lang="en-US" altLang="zh-CN" sz="2800" kern="100" dirty="0">
                <a:latin typeface="宋体" panose="02010600030101010101" pitchFamily="2" charset="-122"/>
                <a:ea typeface="华文细黑"/>
                <a:cs typeface="Times New Roman" panose="02020603050405020304"/>
              </a:rPr>
              <a:t>“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法币政策</a:t>
            </a:r>
            <a:r>
              <a:rPr lang="en-US" altLang="zh-CN" sz="2800" kern="100" dirty="0">
                <a:latin typeface="宋体" panose="02010600030101010101" pitchFamily="2" charset="-122"/>
                <a:ea typeface="华文细黑"/>
                <a:cs typeface="Times New Roman" panose="02020603050405020304"/>
              </a:rPr>
              <a:t>”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，实现了货币发行的集中和货币统一；等等。这些措施的推行，</a:t>
            </a:r>
            <a:r>
              <a:rPr lang="zh-CN" altLang="zh-CN" sz="2800" kern="100" dirty="0">
                <a:solidFill>
                  <a:srgbClr val="FF0000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在一定程度上使中国经济得到了某些发展，推动了中国的近代化</a:t>
            </a:r>
            <a:r>
              <a:rPr lang="zh-CN" altLang="zh-CN" sz="2800" kern="100" dirty="0" smtClean="0">
                <a:solidFill>
                  <a:srgbClr val="FF0000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。</a:t>
            </a:r>
            <a:endParaRPr lang="zh-CN" altLang="zh-CN" sz="2800" kern="100" dirty="0" smtClean="0">
              <a:solidFill>
                <a:srgbClr val="FF0000"/>
              </a:solidFill>
              <a:latin typeface="Times New Roman" panose="02020603050405020304"/>
              <a:ea typeface="华文细黑"/>
              <a:cs typeface="Times New Roman" panose="020206030504050203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29870" y="86360"/>
            <a:ext cx="11868150" cy="598043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4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3200" b="1" kern="100" dirty="0">
                <a:latin typeface="Times New Roman" panose="02020603050405020304"/>
                <a:ea typeface="华文细黑"/>
                <a:cs typeface="Courier New" panose="02070309020205020404"/>
              </a:rPr>
              <a:t>2.</a:t>
            </a:r>
            <a:r>
              <a:rPr lang="zh-CN" altLang="zh-CN" sz="3200" b="1" kern="100" dirty="0">
                <a:latin typeface="Times New Roman" panose="02020603050405020304"/>
                <a:ea typeface="华文细黑"/>
                <a:cs typeface="Times New Roman" panose="02020603050405020304"/>
              </a:rPr>
              <a:t>抗战时期国统区、沦陷区和根据地的经济政策和状况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algn="just" fontAlgn="auto">
              <a:lnSpc>
                <a:spcPct val="20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anose="02020603050405020304"/>
                <a:ea typeface="华文细黑"/>
                <a:cs typeface="Courier New" panose="02070309020205020404"/>
              </a:rPr>
              <a:t>(1)</a:t>
            </a:r>
            <a:r>
              <a:rPr lang="zh-CN" altLang="zh-CN" sz="2800" kern="1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anose="02020603050405020304"/>
                <a:ea typeface="华文细黑"/>
                <a:cs typeface="Times New Roman" panose="02020603050405020304"/>
              </a:rPr>
              <a:t>国统区：</a:t>
            </a:r>
            <a:r>
              <a:rPr lang="zh-CN" altLang="zh-CN" sz="2800" kern="100" dirty="0">
                <a:solidFill>
                  <a:srgbClr val="FF0000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官僚资本膨胀。国民政府在经济上，实行统制经济政策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，</a:t>
            </a:r>
            <a:r>
              <a:rPr lang="zh-CN" altLang="zh-CN" sz="2800" kern="100" dirty="0">
                <a:solidFill>
                  <a:srgbClr val="FF0000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进一步加强经济垄断地位，官僚资本急剧膨胀起来，民族工业遭到破产，大批工人失业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。</a:t>
            </a:r>
            <a:r>
              <a:rPr lang="zh-CN" altLang="zh-CN" sz="2800" kern="100" dirty="0">
                <a:solidFill>
                  <a:srgbClr val="FF0000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在农业上，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采取</a:t>
            </a:r>
            <a:r>
              <a:rPr lang="en-US" altLang="zh-CN" sz="2800" kern="100" dirty="0">
                <a:latin typeface="宋体" panose="02010600030101010101" pitchFamily="2" charset="-122"/>
                <a:ea typeface="华文细黑"/>
                <a:cs typeface="Times New Roman" panose="02020603050405020304"/>
              </a:rPr>
              <a:t>“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粮食征购</a:t>
            </a:r>
            <a:r>
              <a:rPr lang="en-US" altLang="zh-CN" sz="2800" kern="100" dirty="0">
                <a:latin typeface="宋体" panose="02010600030101010101" pitchFamily="2" charset="-122"/>
                <a:ea typeface="华文细黑"/>
                <a:cs typeface="Times New Roman" panose="02020603050405020304"/>
              </a:rPr>
              <a:t>”“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征借</a:t>
            </a:r>
            <a:r>
              <a:rPr lang="en-US" altLang="zh-CN" sz="2800" kern="100" dirty="0">
                <a:latin typeface="宋体" panose="02010600030101010101" pitchFamily="2" charset="-122"/>
                <a:ea typeface="华文细黑"/>
                <a:cs typeface="Times New Roman" panose="02020603050405020304"/>
              </a:rPr>
              <a:t>”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等手段，加重对农民的剥削，造成农村经济的衰败。</a:t>
            </a:r>
            <a:r>
              <a:rPr lang="zh-CN" altLang="zh-CN" sz="2800" kern="100" dirty="0">
                <a:solidFill>
                  <a:srgbClr val="FF0000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在商业上，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实行专卖政策，从中获取巨额利润。国民政府还独占了全国的</a:t>
            </a:r>
            <a:r>
              <a:rPr lang="zh-CN" altLang="zh-CN" sz="2800" kern="100" dirty="0">
                <a:solidFill>
                  <a:srgbClr val="FF0000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金融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。全国的财富迅速集中。</a:t>
            </a:r>
            <a:r>
              <a:rPr lang="zh-CN" altLang="zh-CN" sz="2800" kern="100" dirty="0">
                <a:solidFill>
                  <a:srgbClr val="FF0000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到</a:t>
            </a:r>
            <a:r>
              <a:rPr lang="en-US" altLang="zh-CN" sz="2800" kern="100" dirty="0">
                <a:solidFill>
                  <a:srgbClr val="FF0000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1941</a:t>
            </a:r>
            <a:r>
              <a:rPr lang="zh-CN" altLang="zh-CN" sz="2800" kern="100" dirty="0">
                <a:solidFill>
                  <a:srgbClr val="FF0000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年底，官僚资本已占全国资本总额的一半</a:t>
            </a:r>
            <a:r>
              <a:rPr lang="zh-CN" altLang="zh-CN" sz="2800" kern="100" dirty="0" smtClean="0">
                <a:solidFill>
                  <a:srgbClr val="FF0000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。</a:t>
            </a:r>
            <a:endParaRPr lang="zh-CN" altLang="zh-CN" sz="2800" kern="100" dirty="0" smtClean="0">
              <a:solidFill>
                <a:srgbClr val="FF0000"/>
              </a:solidFill>
              <a:latin typeface="Times New Roman" panose="02020603050405020304"/>
              <a:ea typeface="华文细黑"/>
              <a:cs typeface="Times New Roman" panose="020206030504050203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29919" y="45418"/>
            <a:ext cx="11730575" cy="551688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lnSpc>
                <a:spcPct val="20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b="1" kern="1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anose="02020603050405020304"/>
                <a:ea typeface="华文细黑"/>
                <a:cs typeface="Courier New" panose="02070309020205020404"/>
              </a:rPr>
              <a:t>(2)</a:t>
            </a:r>
            <a:r>
              <a:rPr lang="zh-CN" altLang="zh-CN" sz="2800" b="1" kern="1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anose="02020603050405020304"/>
                <a:ea typeface="华文细黑"/>
                <a:cs typeface="Times New Roman" panose="02020603050405020304"/>
              </a:rPr>
              <a:t>沦陷区：</a:t>
            </a:r>
            <a:r>
              <a:rPr lang="zh-CN" altLang="zh-CN" sz="2800" kern="1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anose="02020603050405020304"/>
                <a:ea typeface="华文细黑"/>
                <a:cs typeface="Times New Roman" panose="02020603050405020304"/>
              </a:rPr>
              <a:t>日本疯狂掠夺。</a:t>
            </a:r>
            <a:endParaRPr lang="zh-CN" altLang="zh-CN" sz="2800" kern="100" dirty="0">
              <a:latin typeface="Times New Roman" panose="02020603050405020304"/>
              <a:ea typeface="华文细黑"/>
              <a:cs typeface="Times New Roman" panose="02020603050405020304"/>
            </a:endParaRPr>
          </a:p>
          <a:p>
            <a:pPr algn="just" fontAlgn="auto">
              <a:lnSpc>
                <a:spcPct val="20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solidFill>
                  <a:srgbClr val="FF0000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农业方面：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强占大量耕地，低价收购农产品，造成农村普遍粮荒。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algn="just" fontAlgn="auto">
              <a:lnSpc>
                <a:spcPct val="20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solidFill>
                  <a:srgbClr val="FF0000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工矿交通运输方面：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将沦陷区矿业、钢铁工业和交通运输业等定为</a:t>
            </a:r>
            <a:r>
              <a:rPr lang="en-US" altLang="zh-CN" sz="2800" kern="100" dirty="0">
                <a:latin typeface="宋体" panose="02010600030101010101" pitchFamily="2" charset="-122"/>
                <a:ea typeface="华文细黑"/>
                <a:cs typeface="Times New Roman" panose="02020603050405020304"/>
              </a:rPr>
              <a:t>“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统制事业</a:t>
            </a:r>
            <a:r>
              <a:rPr lang="en-US" altLang="zh-CN" sz="2800" kern="100" dirty="0">
                <a:latin typeface="宋体" panose="02010600030101010101" pitchFamily="2" charset="-122"/>
                <a:ea typeface="华文细黑"/>
                <a:cs typeface="Times New Roman" panose="02020603050405020304"/>
              </a:rPr>
              <a:t>”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由日本公司专营，变沦陷区为日本工业的原料产地。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algn="just" fontAlgn="auto">
              <a:lnSpc>
                <a:spcPct val="20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solidFill>
                  <a:srgbClr val="FF0000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金融方面：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抢占沦陷区银行，掠夺金银和现款，开设满洲中央银行等多家金融机构，滥发伪币，攫取中国资财，印制大量军用票在沦陷区流通。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  <a:tabLst>
                <a:tab pos="2430780" algn="l"/>
              </a:tabLst>
            </a:pPr>
            <a:endParaRPr lang="zh-CN" altLang="zh-CN" sz="1050" kern="100" dirty="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72258" name="TextBox 2"/>
          <p:cNvSpPr/>
          <p:nvPr/>
        </p:nvSpPr>
        <p:spPr>
          <a:xfrm>
            <a:off x="2152556" y="851058"/>
            <a:ext cx="8566148" cy="297751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p>
            <a:pPr eaLnBrk="0" latinLnBrk="1" hangingPunct="0">
              <a:lnSpc>
                <a:spcPct val="150000"/>
              </a:lnSpc>
              <a:spcBef>
                <a:spcPts val="140"/>
              </a:spcBef>
              <a:buFont typeface="Arial" panose="020B0604020202020204" pitchFamily="34" charset="0"/>
            </a:pPr>
            <a:r>
              <a:rPr lang="zh-CN" altLang="en-US" sz="129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  <a:sym typeface="Times New Roman" panose="02020603050405020304" pitchFamily="18" charset="0"/>
              </a:rPr>
              <a:t> </a:t>
            </a:r>
            <a:r>
              <a:rPr lang="zh-CN" altLang="en-US" sz="22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  <a:sym typeface="Times New Roman" panose="02020603050405020304" pitchFamily="18" charset="0"/>
              </a:rPr>
              <a:t> </a:t>
            </a:r>
            <a:endParaRPr lang="zh-CN" altLang="en-US" sz="1800" b="0" dirty="0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pic>
        <p:nvPicPr>
          <p:cNvPr id="2272259" name="图片 5" descr="textimage8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2201" y="188948"/>
            <a:ext cx="9145693" cy="64813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" name="WordArt 2"/>
          <p:cNvSpPr/>
          <p:nvPr/>
        </p:nvSpPr>
        <p:spPr>
          <a:xfrm>
            <a:off x="325755" y="133985"/>
            <a:ext cx="2260600" cy="6743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3600" b="1">
                <a:ln w="19050" cap="flat" cmpd="sng">
                  <a:solidFill>
                    <a:srgbClr val="008000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prstShdw prst="shdw11" dir="16200000">
                    <a:srgbClr val="C0C0C0">
                      <a:alpha val="75000"/>
                    </a:srgbClr>
                  </a:prst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知识结构：</a:t>
            </a:r>
            <a:endParaRPr lang="zh-CN" altLang="en-US" sz="3600" b="1">
              <a:ln w="19050" cap="flat" cmpd="sng">
                <a:solidFill>
                  <a:srgbClr val="008000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prstShdw prst="shdw11" dir="16200000">
                  <a:srgbClr val="C0C0C0">
                    <a:alpha val="75000"/>
                  </a:srgbClr>
                </a:prstShdw>
              </a:effectLst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circl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29919" y="45418"/>
            <a:ext cx="11730575" cy="4655185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40000"/>
              </a:lnSpc>
              <a:spcAft>
                <a:spcPts val="0"/>
              </a:spcAft>
              <a:tabLst>
                <a:tab pos="2430780" algn="l"/>
              </a:tabLst>
            </a:pP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algn="just" fontAlgn="auto">
              <a:lnSpc>
                <a:spcPct val="20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anose="02020603050405020304"/>
                <a:ea typeface="华文细黑"/>
                <a:cs typeface="Courier New" panose="02070309020205020404"/>
              </a:rPr>
              <a:t>(3)</a:t>
            </a:r>
            <a:r>
              <a:rPr lang="zh-CN" altLang="zh-CN" sz="2800" kern="1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anose="02020603050405020304"/>
                <a:ea typeface="华文细黑"/>
                <a:cs typeface="Times New Roman" panose="02020603050405020304"/>
              </a:rPr>
              <a:t>中国共产党的抗日根据地：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抗战积极性高涨，</a:t>
            </a:r>
            <a:r>
              <a:rPr lang="zh-CN" altLang="zh-CN" sz="2800" kern="1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/>
                <a:ea typeface="华文细黑"/>
                <a:cs typeface="Times New Roman" panose="02020603050405020304"/>
              </a:rPr>
              <a:t>实行地主减租减息，农民交租交息的土地政策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，这既提高了农民抗日和生产的积极性，又有利于联合地主阶级一致抗日。同时，根据地军民开展了轰轰烈烈的</a:t>
            </a:r>
            <a:r>
              <a:rPr lang="zh-CN" altLang="zh-CN" sz="2800" kern="1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/>
                <a:ea typeface="华文细黑"/>
                <a:cs typeface="Times New Roman" panose="02020603050405020304"/>
              </a:rPr>
              <a:t>大生产运动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，</a:t>
            </a:r>
            <a:r>
              <a:rPr lang="en-US" altLang="zh-CN" sz="2800" kern="100" dirty="0">
                <a:latin typeface="宋体" panose="02010600030101010101" pitchFamily="2" charset="-122"/>
                <a:ea typeface="华文细黑"/>
                <a:cs typeface="Times New Roman" panose="02020603050405020304"/>
              </a:rPr>
              <a:t>“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自己动手，丰衣足食</a:t>
            </a:r>
            <a:r>
              <a:rPr lang="en-US" altLang="zh-CN" sz="2800" kern="100" dirty="0">
                <a:latin typeface="宋体" panose="02010600030101010101" pitchFamily="2" charset="-122"/>
                <a:ea typeface="华文细黑"/>
                <a:cs typeface="Times New Roman" panose="02020603050405020304"/>
              </a:rPr>
              <a:t>”</a:t>
            </a:r>
            <a:r>
              <a:rPr lang="zh-CN" altLang="zh-CN" sz="2800" kern="100" dirty="0">
                <a:latin typeface="Times New Roman" panose="02020603050405020304"/>
                <a:ea typeface="华文细黑"/>
                <a:cs typeface="Times New Roman" panose="02020603050405020304"/>
              </a:rPr>
              <a:t>，大生产运动使根据地渡过了严重的经济困难时期，</a:t>
            </a:r>
            <a:r>
              <a:rPr lang="zh-CN" altLang="zh-CN" sz="2800" kern="1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/>
                <a:ea typeface="华文细黑"/>
                <a:cs typeface="Times New Roman" panose="02020603050405020304"/>
              </a:rPr>
              <a:t>为争取抗日战争的胜利奠定了物质基础。</a:t>
            </a:r>
            <a:endParaRPr lang="zh-CN" altLang="zh-CN" sz="2800" kern="10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/>
              <a:ea typeface="华文细黑"/>
              <a:cs typeface="Times New Roman" panose="020206030504050203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482178" name="Object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96875" y="718185"/>
            <a:ext cx="10610850" cy="630999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4" name="Text Box 2"/>
          <p:cNvSpPr txBox="1"/>
          <p:nvPr/>
        </p:nvSpPr>
        <p:spPr>
          <a:xfrm>
            <a:off x="3662045" y="134620"/>
            <a:ext cx="6217285" cy="583565"/>
          </a:xfrm>
          <a:prstGeom prst="rect">
            <a:avLst/>
          </a:prstGeom>
          <a:solidFill>
            <a:srgbClr val="0000FF"/>
          </a:solidFill>
          <a:ln w="9525">
            <a:noFill/>
          </a:ln>
        </p:spPr>
        <p:txBody>
          <a:bodyPr wrap="square">
            <a:spAutoFit/>
          </a:bodyPr>
          <a:p>
            <a:r>
              <a:rPr lang="zh-CN" altLang="en-US" sz="3200" b="1" dirty="0">
                <a:solidFill>
                  <a:srgbClr val="FFFF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八：中国近代的民族主义</a:t>
            </a:r>
            <a:endParaRPr lang="zh-CN" altLang="en-US" sz="32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circl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483202" name="Object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14450" y="621030"/>
            <a:ext cx="9762490" cy="519684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circl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484226" name="Object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37512" y="835167"/>
            <a:ext cx="8715402" cy="4123501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circl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72258" name="TextBox 2"/>
          <p:cNvSpPr/>
          <p:nvPr/>
        </p:nvSpPr>
        <p:spPr>
          <a:xfrm>
            <a:off x="2152556" y="851058"/>
            <a:ext cx="8566148" cy="297751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p>
            <a:pPr eaLnBrk="0" latinLnBrk="1" hangingPunct="0">
              <a:lnSpc>
                <a:spcPct val="150000"/>
              </a:lnSpc>
              <a:spcBef>
                <a:spcPts val="140"/>
              </a:spcBef>
              <a:buFont typeface="Arial" panose="020B0604020202020204" pitchFamily="34" charset="0"/>
            </a:pPr>
            <a:r>
              <a:rPr lang="zh-CN" altLang="en-US" sz="129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  <a:sym typeface="Times New Roman" panose="02020603050405020304" pitchFamily="18" charset="0"/>
              </a:rPr>
              <a:t> </a:t>
            </a:r>
            <a:r>
              <a:rPr lang="zh-CN" altLang="en-US" sz="22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  <a:sym typeface="Times New Roman" panose="02020603050405020304" pitchFamily="18" charset="0"/>
              </a:rPr>
              <a:t> </a:t>
            </a:r>
            <a:endParaRPr lang="zh-CN" altLang="en-US" sz="1800" b="0" dirty="0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2" name="WordArt 2"/>
          <p:cNvSpPr/>
          <p:nvPr/>
        </p:nvSpPr>
        <p:spPr>
          <a:xfrm>
            <a:off x="325755" y="136525"/>
            <a:ext cx="2260600" cy="6743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3600" b="1">
                <a:ln w="19050" cap="flat" cmpd="sng">
                  <a:solidFill>
                    <a:srgbClr val="008000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prstShdw prst="shdw11" dir="16200000">
                    <a:srgbClr val="C0C0C0">
                      <a:alpha val="75000"/>
                    </a:srgbClr>
                  </a:prst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阶段特征：</a:t>
            </a:r>
            <a:endParaRPr lang="zh-CN" altLang="en-US" sz="3600" b="1">
              <a:ln w="19050" cap="flat" cmpd="sng">
                <a:solidFill>
                  <a:srgbClr val="008000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prstShdw prst="shdw11" dir="16200000">
                  <a:srgbClr val="C0C0C0">
                    <a:alpha val="75000"/>
                  </a:srgbClr>
                </a:prstShdw>
              </a:effectLst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342900" y="1268730"/>
          <a:ext cx="11522710" cy="2228215"/>
        </p:xfrm>
        <a:graphic>
          <a:graphicData uri="http://schemas.openxmlformats.org/drawingml/2006/table">
            <a:tbl>
              <a:tblPr/>
              <a:tblGrid>
                <a:gridCol w="889000"/>
                <a:gridCol w="10633710"/>
              </a:tblGrid>
              <a:tr h="548640">
                <a:tc>
                  <a:txBody>
                    <a:bodyPr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600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 </a:t>
                      </a:r>
                      <a:endParaRPr lang="zh-CN" altLang="en-US" sz="1600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720" marR="45720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rowSpan="2">
                  <a:txBody>
                    <a:bodyPr/>
                    <a:p>
                      <a:pPr algn="l">
                        <a:lnSpc>
                          <a:spcPct val="120000"/>
                        </a:lnSpc>
                      </a:pPr>
                      <a:r>
                        <a:rPr lang="zh-CN" altLang="en-US" sz="2335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sym typeface="Arial" panose="020B0604020202020204" pitchFamily="34" charset="0"/>
                        </a:rPr>
                        <a:t>国共关系的演变是主线。</a:t>
                      </a:r>
                      <a:endParaRPr lang="zh-CN" altLang="en-US" sz="2335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sym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20000"/>
                        </a:lnSpc>
                      </a:pPr>
                      <a:r>
                        <a:rPr lang="zh-CN" altLang="en-US" sz="2335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sym typeface="Arial" panose="020B0604020202020204" pitchFamily="34" charset="0"/>
                        </a:rPr>
                        <a:t>中国共产党起了主导作用，是领导阶级，经历了从幼稚到成熟的过程，先后开展了国民大革命，开辟了“工农武装割据”的革命道路，取得了抗日战争和解放战争的胜利，建立了新中国，取得新民主主义革命的胜利。</a:t>
                      </a:r>
                      <a:endParaRPr lang="en-US" altLang="zh-CN" sz="2335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sym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20000"/>
                        </a:lnSpc>
                      </a:pPr>
                      <a:endParaRPr lang="en-US" altLang="zh-CN" sz="2335" b="1" kern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楷体" panose="02010609060101010101" charset="-122"/>
                        <a:cs typeface="楷体" panose="02010609060101010101" charset="-122"/>
                        <a:sym typeface="Arial" panose="020B0604020202020204" pitchFamily="34" charset="0"/>
                      </a:endParaRPr>
                    </a:p>
                  </a:txBody>
                  <a:tcPr marL="45720" marR="45720"/>
                </a:tc>
              </a:tr>
              <a:tr h="1679575">
                <a:tc>
                  <a:txBody>
                    <a:bodyPr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endParaRPr lang="zh-CN" altLang="en-US" sz="2000" b="1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2000" b="1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政治</a:t>
                      </a:r>
                      <a:endParaRPr lang="zh-CN" altLang="en-US" sz="2000" b="1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720" marR="45720"/>
                </a:tc>
                <a:tc vMerge="1">
                  <a:tcPr marL="45720" marR="45720"/>
                </a:tc>
              </a:tr>
            </a:tbl>
          </a:graphicData>
        </a:graphic>
      </p:graphicFrame>
      <p:graphicFrame>
        <p:nvGraphicFramePr>
          <p:cNvPr id="13" name="表格 12"/>
          <p:cNvGraphicFramePr>
            <a:graphicFrameLocks noGrp="1"/>
          </p:cNvGraphicFramePr>
          <p:nvPr/>
        </p:nvGraphicFramePr>
        <p:xfrm>
          <a:off x="330200" y="3531870"/>
          <a:ext cx="11535410" cy="1490345"/>
        </p:xfrm>
        <a:graphic>
          <a:graphicData uri="http://schemas.openxmlformats.org/drawingml/2006/table">
            <a:tbl>
              <a:tblPr/>
              <a:tblGrid>
                <a:gridCol w="941705"/>
                <a:gridCol w="10593705"/>
              </a:tblGrid>
              <a:tr h="1490345">
                <a:tc>
                  <a:txBody>
                    <a:bodyPr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endParaRPr lang="zh-CN" altLang="en-US" sz="20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20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经济</a:t>
                      </a:r>
                      <a:endParaRPr lang="zh-CN" altLang="en-US" sz="20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</a:pPr>
                      <a:r>
                        <a:rPr lang="zh-CN" altLang="en-US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sym typeface="Arial" panose="020B0604020202020204" pitchFamily="34" charset="0"/>
                        </a:rPr>
                        <a:t>民族资本主义继续艰难发展。</a:t>
                      </a:r>
                      <a:endParaRPr lang="zh-CN" alt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sym typeface="Arial" panose="020B0604020202020204" pitchFamily="34" charset="0"/>
                      </a:endParaRPr>
                    </a:p>
                    <a:p>
                      <a:pPr indent="0">
                        <a:lnSpc>
                          <a:spcPct val="120000"/>
                        </a:lnSpc>
                      </a:pPr>
                      <a:r>
                        <a:rPr lang="zh-CN" altLang="en-US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sym typeface="Arial" panose="020B0604020202020204" pitchFamily="34" charset="0"/>
                        </a:rPr>
                        <a:t>国民政府前期得到一定程度发展，抗日战争期间遭到摧残，解放战争期间陷入绝境。</a:t>
                      </a:r>
                      <a:endParaRPr lang="zh-CN" alt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  <a:sym typeface="Arial" panose="020B0604020202020204" pitchFamily="34" charset="0"/>
                      </a:endParaRPr>
                    </a:p>
                  </a:txBody>
                  <a:tcPr marL="45720" marR="45720"/>
                </a:tc>
              </a:tr>
            </a:tbl>
          </a:graphicData>
        </a:graphic>
      </p:graphicFrame>
      <p:graphicFrame>
        <p:nvGraphicFramePr>
          <p:cNvPr id="18" name="表格 17"/>
          <p:cNvGraphicFramePr>
            <a:graphicFrameLocks noGrp="1"/>
          </p:cNvGraphicFramePr>
          <p:nvPr/>
        </p:nvGraphicFramePr>
        <p:xfrm>
          <a:off x="316230" y="5022215"/>
          <a:ext cx="11567795" cy="1574800"/>
        </p:xfrm>
        <a:graphic>
          <a:graphicData uri="http://schemas.openxmlformats.org/drawingml/2006/table">
            <a:tbl>
              <a:tblPr/>
              <a:tblGrid>
                <a:gridCol w="915035"/>
                <a:gridCol w="10652760"/>
              </a:tblGrid>
              <a:tr h="1574800">
                <a:tc>
                  <a:txBody>
                    <a:bodyPr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2000" b="1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思想</a:t>
                      </a:r>
                      <a:endParaRPr lang="zh-CN" altLang="en-US" sz="2000" b="1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2000" b="1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文化</a:t>
                      </a:r>
                      <a:endParaRPr lang="zh-CN" altLang="en-US" sz="2000" b="1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</a:pPr>
                      <a:r>
                        <a:rPr lang="zh-CN" altLang="en-US" sz="2335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sym typeface="Arial" panose="020B0604020202020204" pitchFamily="34" charset="0"/>
                        </a:rPr>
                        <a:t>新三民主义成为国民大革命时期国共合作的政治基础。</a:t>
                      </a:r>
                      <a:endParaRPr lang="zh-CN" altLang="en-US" sz="2335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sym typeface="Arial" panose="020B0604020202020204" pitchFamily="34" charset="0"/>
                      </a:endParaRPr>
                    </a:p>
                    <a:p>
                      <a:pPr indent="0">
                        <a:lnSpc>
                          <a:spcPct val="120000"/>
                        </a:lnSpc>
                      </a:pPr>
                      <a:r>
                        <a:rPr lang="zh-CN" altLang="en-US" sz="2335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sym typeface="Arial" panose="020B0604020202020204" pitchFamily="34" charset="0"/>
                        </a:rPr>
                        <a:t>毛泽东思想形成并成熟，指导了中国新民主主义革命并走向胜利。</a:t>
                      </a:r>
                      <a:endParaRPr lang="zh-CN" altLang="en-US" sz="2335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sym typeface="Arial" panose="020B0604020202020204" pitchFamily="34" charset="0"/>
                      </a:endParaRPr>
                    </a:p>
                    <a:p>
                      <a:pPr indent="0">
                        <a:lnSpc>
                          <a:spcPct val="120000"/>
                        </a:lnSpc>
                      </a:pPr>
                      <a:endParaRPr lang="zh-CN" altLang="en-US" sz="2335" b="1" kern="0" smtClean="0">
                        <a:ln>
                          <a:noFill/>
                        </a:ln>
                        <a:effectLst/>
                        <a:uLnTx/>
                        <a:uFillTx/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  <a:sym typeface="+mn-ea"/>
                      </a:endParaRPr>
                    </a:p>
                  </a:txBody>
                  <a:tcPr marL="45720" marR="45720"/>
                </a:tc>
              </a:tr>
            </a:tbl>
          </a:graphicData>
        </a:graphic>
      </p:graphicFrame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9" name="1. 政权演变…"/>
          <p:cNvSpPr txBox="1"/>
          <p:nvPr/>
        </p:nvSpPr>
        <p:spPr>
          <a:xfrm>
            <a:off x="398680" y="1142958"/>
            <a:ext cx="11392581" cy="4573905"/>
          </a:xfrm>
          <a:prstGeom prst="rect">
            <a:avLst/>
          </a:prstGeom>
          <a:ln w="12700">
            <a:miter lim="400000"/>
          </a:ln>
        </p:spPr>
        <p:txBody>
          <a:bodyPr wrap="square" lIns="25396" tIns="25396" rIns="25396" bIns="25396" anchor="ctr">
            <a:spAutoFit/>
          </a:bodyPr>
          <a:lstStyle/>
          <a:p>
            <a:pPr algn="just" defTabSz="266700">
              <a:lnSpc>
                <a:spcPct val="150000"/>
              </a:lnSpc>
              <a:defRPr sz="40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pPr>
            <a:r>
              <a:rPr sz="28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北洋军阀政权：</a:t>
            </a:r>
            <a:r>
              <a:rPr sz="28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1912年3月至1928年东北易帜，</a:t>
            </a:r>
            <a:r>
              <a:rPr sz="2800" b="1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代表大地主大买办阶级和帝国主义的利益的独裁政权</a:t>
            </a:r>
            <a:endParaRPr sz="28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Times New Roman" panose="02020603050405020304"/>
            </a:endParaRPr>
          </a:p>
          <a:p>
            <a:pPr algn="just" defTabSz="266700">
              <a:lnSpc>
                <a:spcPct val="150000"/>
              </a:lnSpc>
              <a:defRPr sz="35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宋体" panose="02010600030101010101" pitchFamily="2" charset="-122"/>
              </a:defRPr>
            </a:pPr>
            <a:r>
              <a:rPr sz="28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革命政权：</a:t>
            </a:r>
            <a:r>
              <a:rPr sz="28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广东革命政府（192</a:t>
            </a:r>
            <a:r>
              <a:rPr lang="en-US" sz="28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3</a:t>
            </a:r>
            <a:r>
              <a:rPr sz="28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年建立的陆海军大元帅府）、1925年7月改组为广州国民政府、1927年迁往武汉（七·一五反革命政变前）</a:t>
            </a:r>
            <a:endParaRPr sz="28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Times New Roman" panose="02020603050405020304"/>
            </a:endParaRPr>
          </a:p>
          <a:p>
            <a:pPr algn="just" defTabSz="266700">
              <a:lnSpc>
                <a:spcPct val="150000"/>
              </a:lnSpc>
              <a:defRPr sz="35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宋体" panose="02010600030101010101" pitchFamily="2" charset="-122"/>
              </a:defRPr>
            </a:pPr>
            <a:r>
              <a:rPr sz="28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南京国民政府：</a:t>
            </a:r>
            <a:r>
              <a:rPr sz="28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1927年4月18日，蒋介石在南京成立，代表大地主大资产阶级利益的政权。</a:t>
            </a:r>
            <a:endParaRPr sz="28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Times New Roman" panose="02020603050405020304"/>
            </a:endParaRPr>
          </a:p>
          <a:p>
            <a:pPr algn="just" defTabSz="266700">
              <a:lnSpc>
                <a:spcPct val="150000"/>
              </a:lnSpc>
              <a:defRPr sz="35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宋体" panose="02010600030101010101" pitchFamily="2" charset="-122"/>
              </a:defRPr>
            </a:pPr>
            <a:r>
              <a:rPr sz="28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宁汉合流：</a:t>
            </a:r>
            <a:r>
              <a:rPr sz="28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1927年九月，武汉国民政府迁往南京，与南京国民政府合并。</a:t>
            </a:r>
            <a:endParaRPr sz="28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16" name="WordArt 2"/>
          <p:cNvSpPr/>
          <p:nvPr/>
        </p:nvSpPr>
        <p:spPr>
          <a:xfrm>
            <a:off x="146685" y="83185"/>
            <a:ext cx="2260600" cy="6743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3600" b="1">
                <a:ln w="19050" cap="flat" cmpd="sng">
                  <a:solidFill>
                    <a:srgbClr val="008000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prstShdw prst="shdw11" dir="16200000">
                    <a:srgbClr val="C0C0C0">
                      <a:alpha val="75000"/>
                    </a:srgbClr>
                  </a:prst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重点提升：</a:t>
            </a:r>
            <a:endParaRPr lang="zh-CN" altLang="en-US" sz="3600" b="1">
              <a:ln w="19050" cap="flat" cmpd="sng">
                <a:solidFill>
                  <a:srgbClr val="008000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prstShdw prst="shdw11" dir="16200000">
                  <a:srgbClr val="C0C0C0">
                    <a:alpha val="75000"/>
                  </a:srgbClr>
                </a:prstShdw>
              </a:effectLst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3314" name="Text Box 2"/>
          <p:cNvSpPr txBox="1"/>
          <p:nvPr/>
        </p:nvSpPr>
        <p:spPr>
          <a:xfrm>
            <a:off x="3674745" y="224790"/>
            <a:ext cx="4486910" cy="583565"/>
          </a:xfrm>
          <a:prstGeom prst="rect">
            <a:avLst/>
          </a:prstGeom>
          <a:solidFill>
            <a:srgbClr val="0000FF"/>
          </a:solidFill>
          <a:ln w="9525">
            <a:noFill/>
          </a:ln>
        </p:spPr>
        <p:txBody>
          <a:bodyPr wrap="square">
            <a:spAutoFit/>
          </a:bodyPr>
          <a:p>
            <a:r>
              <a:rPr lang="en-US" altLang="zh-CN" sz="3200" b="1" dirty="0">
                <a:solidFill>
                  <a:srgbClr val="FFFF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altLang="en-US" sz="3200" b="1" dirty="0">
                <a:solidFill>
                  <a:srgbClr val="FFFF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一：政权演变 </a:t>
            </a:r>
            <a:endParaRPr lang="zh-CN" altLang="en-US" sz="32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9457" name="Picture 2" descr="http://imgsrc.baidu.com/forum/w%3D580/sign=7a30604b596034a829e2b889fb1249d9/1724ab18972bd407d6ef3ab77e899e510fb30954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2201" y="0"/>
            <a:ext cx="9145693" cy="685927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circl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73891" name="表格 73890"/>
          <p:cNvGraphicFramePr/>
          <p:nvPr>
            <p:custDataLst>
              <p:tags r:id="rId1"/>
            </p:custDataLst>
          </p:nvPr>
        </p:nvGraphicFramePr>
        <p:xfrm>
          <a:off x="1739722" y="773268"/>
          <a:ext cx="8786495" cy="3569335"/>
        </p:xfrm>
        <a:graphic>
          <a:graphicData uri="http://schemas.openxmlformats.org/drawingml/2006/table">
            <a:tbl>
              <a:tblPr/>
              <a:tblGrid>
                <a:gridCol w="1510030"/>
                <a:gridCol w="3297555"/>
                <a:gridCol w="3978910"/>
              </a:tblGrid>
              <a:tr h="41783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b="1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比较点</a:t>
                      </a:r>
                      <a:endParaRPr lang="zh-CN" altLang="en-US" sz="2000" b="1" dirty="0">
                        <a:latin typeface="黑体" panose="02010609060101010101" pitchFamily="2" charset="-122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56" marR="91456" marT="45728" marB="45728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b="1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第一次国共合作</a:t>
                      </a:r>
                      <a:endParaRPr lang="zh-CN" altLang="en-US" sz="2000" b="1" dirty="0">
                        <a:latin typeface="黑体" panose="02010609060101010101" pitchFamily="2" charset="-122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56" marR="91456" marT="45728" marB="45728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b="1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第二次国共合作</a:t>
                      </a:r>
                      <a:endParaRPr lang="zh-CN" altLang="en-US" sz="2000" b="1" dirty="0">
                        <a:latin typeface="黑体" panose="02010609060101010101" pitchFamily="2" charset="-122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56" marR="91456" marT="45728" marB="45728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19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b="1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建立标志</a:t>
                      </a:r>
                      <a:endParaRPr lang="zh-CN" altLang="en-US" sz="2000" b="1" dirty="0">
                        <a:latin typeface="黑体" panose="02010609060101010101" pitchFamily="2" charset="-122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56" marR="91456" marT="45728" marB="45728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000" b="1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黑体" panose="02010609060101010101" pitchFamily="2" charset="-122"/>
                        </a:rPr>
                        <a:t>1924</a:t>
                      </a:r>
                      <a:r>
                        <a:rPr lang="zh-CN" altLang="en-US" sz="2000" b="1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黑体" panose="02010609060101010101" pitchFamily="2" charset="-122"/>
                        </a:rPr>
                        <a:t>年国民党一大召开</a:t>
                      </a:r>
                      <a:endParaRPr lang="zh-CN" altLang="en-US" sz="2000" b="1" dirty="0">
                        <a:latin typeface="黑体" panose="02010609060101010101" pitchFamily="2" charset="-122"/>
                        <a:ea typeface="黑体" panose="02010609060101010101" pitchFamily="2" charset="-122"/>
                        <a:cs typeface="黑体" panose="02010609060101010101" pitchFamily="2" charset="-122"/>
                      </a:endParaRPr>
                    </a:p>
                  </a:txBody>
                  <a:tcPr marL="91456" marR="91456" marT="45728" marB="45728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000" b="1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黑体" panose="02010609060101010101" pitchFamily="2" charset="-122"/>
                        </a:rPr>
                        <a:t>1937</a:t>
                      </a:r>
                      <a:r>
                        <a:rPr lang="zh-CN" altLang="en-US" sz="2000" b="1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黑体" panose="02010609060101010101" pitchFamily="2" charset="-122"/>
                        </a:rPr>
                        <a:t>年国民党公布国共合作宣言</a:t>
                      </a:r>
                      <a:endParaRPr lang="zh-CN" altLang="en-US" sz="2000" b="1" dirty="0">
                        <a:latin typeface="黑体" panose="02010609060101010101" pitchFamily="2" charset="-122"/>
                        <a:ea typeface="黑体" panose="02010609060101010101" pitchFamily="2" charset="-122"/>
                        <a:cs typeface="黑体" panose="02010609060101010101" pitchFamily="2" charset="-122"/>
                      </a:endParaRPr>
                    </a:p>
                  </a:txBody>
                  <a:tcPr marL="91456" marR="91456" marT="45728" marB="45728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b="1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斗争目标</a:t>
                      </a:r>
                      <a:endParaRPr lang="zh-CN" altLang="en-US" sz="2000" b="1" dirty="0">
                        <a:latin typeface="黑体" panose="02010609060101010101" pitchFamily="2" charset="-122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56" marR="91456" marT="45728" marB="45728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b="1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黑体" panose="02010609060101010101" pitchFamily="2" charset="-122"/>
                        </a:rPr>
                        <a:t>“打倒列强，除军阀”</a:t>
                      </a:r>
                      <a:endParaRPr lang="zh-CN" altLang="en-US" sz="2000" b="1" dirty="0">
                        <a:latin typeface="黑体" panose="02010609060101010101" pitchFamily="2" charset="-122"/>
                        <a:ea typeface="黑体" panose="02010609060101010101" pitchFamily="2" charset="-122"/>
                        <a:cs typeface="黑体" panose="02010609060101010101" pitchFamily="2" charset="-122"/>
                      </a:endParaRPr>
                    </a:p>
                  </a:txBody>
                  <a:tcPr marL="91456" marR="91456" marT="45728" marB="45728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b="1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抗日救亡</a:t>
                      </a:r>
                      <a:endParaRPr lang="zh-CN" altLang="en-US" sz="2000" b="1" dirty="0">
                        <a:latin typeface="黑体" panose="02010609060101010101" pitchFamily="2" charset="-122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56" marR="91456" marT="45728" marB="45728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b="1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合作方式</a:t>
                      </a:r>
                      <a:endParaRPr lang="zh-CN" altLang="en-US" sz="2000" b="1" dirty="0">
                        <a:latin typeface="黑体" panose="02010609060101010101" pitchFamily="2" charset="-122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56" marR="91456" marT="45728" marB="45728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b="1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党内合作</a:t>
                      </a:r>
                      <a:endParaRPr lang="zh-CN" altLang="en-US" sz="2000" b="1" dirty="0">
                        <a:latin typeface="黑体" panose="02010609060101010101" pitchFamily="2" charset="-122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56" marR="91456" marT="45728" marB="45728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b="1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党外合作</a:t>
                      </a:r>
                      <a:endParaRPr lang="zh-CN" altLang="en-US" sz="2000" b="1" dirty="0">
                        <a:latin typeface="黑体" panose="02010609060101010101" pitchFamily="2" charset="-122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56" marR="91456" marT="45728" marB="45728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14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b="1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政治基础</a:t>
                      </a:r>
                      <a:endParaRPr lang="zh-CN" altLang="en-US" sz="2000" b="1" dirty="0">
                        <a:latin typeface="黑体" panose="02010609060101010101" pitchFamily="2" charset="-122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56" marR="91456" marT="45728" marB="45728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b="1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新三民主义</a:t>
                      </a:r>
                      <a:endParaRPr lang="zh-CN" altLang="en-US" sz="2000" b="1" dirty="0">
                        <a:latin typeface="黑体" panose="02010609060101010101" pitchFamily="2" charset="-122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56" marR="91456" marT="45728" marB="45728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b="1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抗日救国</a:t>
                      </a:r>
                      <a:endParaRPr lang="zh-CN" altLang="en-US" sz="2000" b="1" dirty="0">
                        <a:latin typeface="黑体" panose="02010609060101010101" pitchFamily="2" charset="-122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56" marR="91456" marT="45728" marB="45728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04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b="1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两党地位</a:t>
                      </a:r>
                      <a:endParaRPr lang="zh-CN" altLang="en-US" sz="2000" b="1" dirty="0">
                        <a:latin typeface="黑体" panose="02010609060101010101" pitchFamily="2" charset="-122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56" marR="91456" marT="45728" marB="45728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b="1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国民党主导</a:t>
                      </a:r>
                      <a:endParaRPr lang="zh-CN" altLang="en-US" sz="2000" b="1" dirty="0">
                        <a:latin typeface="黑体" panose="02010609060101010101" pitchFamily="2" charset="-122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56" marR="91456" marT="45728" marB="45728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b="1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两党都有自己的政权、军队。中共独立自主。</a:t>
                      </a:r>
                      <a:endParaRPr lang="zh-CN" altLang="en-US" sz="2000" b="1" dirty="0">
                        <a:latin typeface="黑体" panose="02010609060101010101" pitchFamily="2" charset="-122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56" marR="91456" marT="45728" marB="45728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83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b="1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合作破裂</a:t>
                      </a:r>
                      <a:endParaRPr lang="zh-CN" altLang="en-US" sz="2000" b="1" dirty="0">
                        <a:latin typeface="黑体" panose="02010609060101010101" pitchFamily="2" charset="-122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56" marR="91456" marT="45728" marB="45728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b="1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四一二政变、七一五政变</a:t>
                      </a:r>
                      <a:endParaRPr lang="zh-CN" altLang="en-US" sz="2000" b="1" dirty="0">
                        <a:latin typeface="黑体" panose="02010609060101010101" pitchFamily="2" charset="-122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56" marR="91456" marT="45728" marB="45728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000" b="1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黑体" panose="02010609060101010101" pitchFamily="2" charset="-122"/>
                        </a:rPr>
                        <a:t>1946</a:t>
                      </a:r>
                      <a:r>
                        <a:rPr lang="zh-CN" altLang="en-US" sz="2000" b="1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黑体" panose="02010609060101010101" pitchFamily="2" charset="-122"/>
                        </a:rPr>
                        <a:t>年国民党发动全面内战</a:t>
                      </a:r>
                      <a:endParaRPr lang="zh-CN" altLang="en-US" sz="2000" b="1" dirty="0">
                        <a:latin typeface="黑体" panose="02010609060101010101" pitchFamily="2" charset="-122"/>
                        <a:ea typeface="黑体" panose="02010609060101010101" pitchFamily="2" charset="-122"/>
                        <a:cs typeface="黑体" panose="02010609060101010101" pitchFamily="2" charset="-122"/>
                      </a:endParaRPr>
                    </a:p>
                  </a:txBody>
                  <a:tcPr marL="91456" marR="91456" marT="45728" marB="45728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19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b="1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合作成果</a:t>
                      </a:r>
                      <a:endParaRPr lang="zh-CN" altLang="en-US" sz="2000" b="1" dirty="0">
                        <a:latin typeface="黑体" panose="02010609060101010101" pitchFamily="2" charset="-122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56" marR="91456" marT="45728" marB="45728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b="1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基本推翻北洋军阀反动统治</a:t>
                      </a:r>
                      <a:endParaRPr lang="zh-CN" altLang="en-US" sz="2000" b="1" dirty="0">
                        <a:latin typeface="黑体" panose="02010609060101010101" pitchFamily="2" charset="-122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56" marR="91456" marT="45728" marB="45728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b="1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赢得抗日战争的伟大胜利</a:t>
                      </a:r>
                      <a:endParaRPr lang="zh-CN" altLang="en-US" sz="2000" b="1" dirty="0">
                        <a:latin typeface="黑体" panose="02010609060101010101" pitchFamily="2" charset="-122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56" marR="91456" marT="45728" marB="45728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3885" name="文本框 73884"/>
          <p:cNvSpPr txBox="1"/>
          <p:nvPr/>
        </p:nvSpPr>
        <p:spPr>
          <a:xfrm>
            <a:off x="194310" y="4342765"/>
            <a:ext cx="11996420" cy="22453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fontAlgn="auto"/>
            <a:endParaRPr lang="zh-CN" alt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fontAlgn="auto"/>
            <a:r>
              <a:rPr lang="zh-CN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“革命根据地”：</a:t>
            </a:r>
            <a:r>
              <a:rPr lang="zh-CN" altLang="en-US" sz="2000" b="1" dirty="0">
                <a:latin typeface="Arial" panose="020B0604020202020204" pitchFamily="34" charset="0"/>
              </a:rPr>
              <a:t>特指</a:t>
            </a:r>
            <a:r>
              <a:rPr lang="en-US" altLang="zh-CN" sz="2000" b="1" dirty="0">
                <a:latin typeface="Arial" panose="020B0604020202020204" pitchFamily="34" charset="0"/>
              </a:rPr>
              <a:t>1927</a:t>
            </a:r>
            <a:r>
              <a:rPr lang="zh-CN" altLang="en-US" sz="2000" b="1" dirty="0">
                <a:latin typeface="Arial" panose="020B0604020202020204" pitchFamily="34" charset="0"/>
              </a:rPr>
              <a:t>年至</a:t>
            </a:r>
            <a:r>
              <a:rPr lang="en-US" altLang="zh-CN" sz="2000" b="1" dirty="0">
                <a:latin typeface="Arial" panose="020B0604020202020204" pitchFamily="34" charset="0"/>
              </a:rPr>
              <a:t>1937</a:t>
            </a:r>
            <a:r>
              <a:rPr lang="zh-CN" altLang="en-US" sz="2000" b="1" dirty="0">
                <a:latin typeface="Arial" panose="020B0604020202020204" pitchFamily="34" charset="0"/>
              </a:rPr>
              <a:t>年，中国共产党控制下的地区。由于大部分革命根据地都建立了苏维埃政权，所以又被称作“苏区”</a:t>
            </a:r>
            <a:r>
              <a:rPr lang="en-US" altLang="zh-CN" sz="2000" b="1" dirty="0">
                <a:latin typeface="Arial" panose="020B0604020202020204" pitchFamily="34" charset="0"/>
              </a:rPr>
              <a:t>(</a:t>
            </a:r>
            <a:r>
              <a:rPr lang="zh-CN" altLang="en-US" sz="2000" b="1" dirty="0">
                <a:latin typeface="Arial" panose="020B0604020202020204" pitchFamily="34" charset="0"/>
              </a:rPr>
              <a:t>苏维埃区域的简称</a:t>
            </a:r>
            <a:r>
              <a:rPr lang="en-US" altLang="zh-CN" sz="2000" b="1" dirty="0">
                <a:latin typeface="Arial" panose="020B0604020202020204" pitchFamily="34" charset="0"/>
              </a:rPr>
              <a:t>)</a:t>
            </a:r>
            <a:r>
              <a:rPr lang="zh-CN" altLang="en-US" sz="2000" b="1" dirty="0">
                <a:latin typeface="Arial" panose="020B0604020202020204" pitchFamily="34" charset="0"/>
              </a:rPr>
              <a:t>。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fontAlgn="auto"/>
            <a:r>
              <a:rPr lang="zh-CN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“敌后抗日根据地”：</a:t>
            </a:r>
            <a:r>
              <a:rPr lang="zh-CN" altLang="en-US" sz="2000" b="1" dirty="0">
                <a:latin typeface="Arial" panose="020B0604020202020204" pitchFamily="34" charset="0"/>
              </a:rPr>
              <a:t>主要指</a:t>
            </a:r>
            <a:r>
              <a:rPr lang="en-US" altLang="zh-CN" sz="2000" b="1" dirty="0">
                <a:latin typeface="Arial" panose="020B0604020202020204" pitchFamily="34" charset="0"/>
              </a:rPr>
              <a:t>1937</a:t>
            </a:r>
            <a:r>
              <a:rPr lang="zh-CN" altLang="en-US" sz="2000" b="1" dirty="0">
                <a:latin typeface="Arial" panose="020B0604020202020204" pitchFamily="34" charset="0"/>
              </a:rPr>
              <a:t>年到</a:t>
            </a:r>
            <a:r>
              <a:rPr lang="en-US" altLang="zh-CN" sz="2000" b="1" dirty="0">
                <a:latin typeface="Arial" panose="020B0604020202020204" pitchFamily="34" charset="0"/>
              </a:rPr>
              <a:t>1945</a:t>
            </a:r>
            <a:r>
              <a:rPr lang="zh-CN" altLang="en-US" sz="2000" b="1" dirty="0">
                <a:latin typeface="Arial" panose="020B0604020202020204" pitchFamily="34" charset="0"/>
              </a:rPr>
              <a:t>年即抗日战争时期中国共产党领导和控制下的地区。“敌后”主要指这些根据地绝大部分位于敌人</a:t>
            </a:r>
            <a:r>
              <a:rPr lang="en-US" altLang="zh-CN" sz="2000" b="1" dirty="0">
                <a:latin typeface="Arial" panose="020B0604020202020204" pitchFamily="34" charset="0"/>
              </a:rPr>
              <a:t>(</a:t>
            </a:r>
            <a:r>
              <a:rPr lang="zh-CN" altLang="en-US" sz="2000" b="1" dirty="0">
                <a:latin typeface="Arial" panose="020B0604020202020204" pitchFamily="34" charset="0"/>
              </a:rPr>
              <a:t>日军</a:t>
            </a:r>
            <a:r>
              <a:rPr lang="en-US" altLang="zh-CN" sz="2000" b="1" dirty="0">
                <a:latin typeface="Arial" panose="020B0604020202020204" pitchFamily="34" charset="0"/>
              </a:rPr>
              <a:t>)</a:t>
            </a:r>
            <a:r>
              <a:rPr lang="zh-CN" altLang="en-US" sz="2000" b="1" dirty="0">
                <a:latin typeface="Arial" panose="020B0604020202020204" pitchFamily="34" charset="0"/>
              </a:rPr>
              <a:t>的后方；“抗日”则指明了这一时期根据地存在的目的和主要的作战任务。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fontAlgn="auto"/>
            <a:r>
              <a:rPr lang="zh-CN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“解放区”：</a:t>
            </a:r>
            <a:r>
              <a:rPr lang="zh-CN" altLang="en-US" sz="2000" b="1" dirty="0">
                <a:latin typeface="Arial" panose="020B0604020202020204" pitchFamily="34" charset="0"/>
              </a:rPr>
              <a:t>是指人民解放战争时期中国共产党控制下的区域，以区别于国民党统治的区域</a:t>
            </a:r>
            <a:r>
              <a:rPr lang="en-US" altLang="zh-CN" sz="2000" b="1" dirty="0">
                <a:latin typeface="Arial" panose="020B0604020202020204" pitchFamily="34" charset="0"/>
              </a:rPr>
              <a:t>(“</a:t>
            </a:r>
            <a:r>
              <a:rPr lang="zh-CN" altLang="en-US" sz="2000" b="1" dirty="0">
                <a:latin typeface="Arial" panose="020B0604020202020204" pitchFamily="34" charset="0"/>
              </a:rPr>
              <a:t>国统区”</a:t>
            </a:r>
            <a:r>
              <a:rPr lang="en-US" altLang="zh-CN" sz="2000" b="1" dirty="0">
                <a:latin typeface="Arial" panose="020B0604020202020204" pitchFamily="34" charset="0"/>
              </a:rPr>
              <a:t>)</a:t>
            </a:r>
            <a:r>
              <a:rPr lang="zh-CN" altLang="en-US" sz="2000" b="1" dirty="0">
                <a:latin typeface="Arial" panose="020B0604020202020204" pitchFamily="34" charset="0"/>
              </a:rPr>
              <a:t>。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13314" name="Text Box 2"/>
          <p:cNvSpPr txBox="1"/>
          <p:nvPr/>
        </p:nvSpPr>
        <p:spPr>
          <a:xfrm>
            <a:off x="3662045" y="134620"/>
            <a:ext cx="5291455" cy="583565"/>
          </a:xfrm>
          <a:prstGeom prst="rect">
            <a:avLst/>
          </a:prstGeom>
          <a:solidFill>
            <a:srgbClr val="0000FF"/>
          </a:solidFill>
          <a:ln w="9525">
            <a:noFill/>
          </a:ln>
        </p:spPr>
        <p:txBody>
          <a:bodyPr wrap="square">
            <a:spAutoFit/>
          </a:bodyPr>
          <a:p>
            <a:r>
              <a:rPr lang="en-US" altLang="zh-CN" sz="3200" b="1" dirty="0">
                <a:solidFill>
                  <a:srgbClr val="FFFF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altLang="en-US" sz="3200" b="1" dirty="0">
                <a:solidFill>
                  <a:srgbClr val="FFFF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二</a:t>
            </a:r>
            <a:r>
              <a:rPr lang="zh-CN" altLang="en-US" sz="3200" b="1" dirty="0">
                <a:solidFill>
                  <a:srgbClr val="FFFF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：国共两次合作的不同 </a:t>
            </a:r>
            <a:endParaRPr lang="zh-CN" altLang="en-US" sz="32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circl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2707" name="文本框 72706"/>
          <p:cNvSpPr txBox="1"/>
          <p:nvPr/>
        </p:nvSpPr>
        <p:spPr>
          <a:xfrm>
            <a:off x="714912" y="758081"/>
            <a:ext cx="4428357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Tx/>
            </a:pPr>
            <a:r>
              <a:rPr lang="en-US" altLang="zh-CN" b="1">
                <a:solidFill>
                  <a:srgbClr val="3333FF"/>
                </a:solidFill>
                <a:effectLst/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(1)</a:t>
            </a:r>
            <a:r>
              <a:rPr lang="zh-CN" altLang="en-US" b="1" dirty="0">
                <a:solidFill>
                  <a:srgbClr val="3333FF"/>
                </a:solidFill>
                <a:effectLst/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从中共一大到二大：</a:t>
            </a:r>
            <a:endParaRPr lang="zh-CN" altLang="en-US" b="1">
              <a:solidFill>
                <a:srgbClr val="FF0000"/>
              </a:solidFill>
              <a:effectLst/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  <p:sp>
        <p:nvSpPr>
          <p:cNvPr id="72708" name="文本框 72707"/>
          <p:cNvSpPr txBox="1"/>
          <p:nvPr/>
        </p:nvSpPr>
        <p:spPr>
          <a:xfrm>
            <a:off x="3965781" y="758188"/>
            <a:ext cx="5365156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FontTx/>
            </a:pP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最高纲领到最高纲领和最低纲领。</a:t>
            </a:r>
            <a:endParaRPr lang="zh-CN" altLang="en-US" b="1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72709" name="文本框 72708"/>
          <p:cNvSpPr txBox="1"/>
          <p:nvPr/>
        </p:nvSpPr>
        <p:spPr>
          <a:xfrm>
            <a:off x="714912" y="1323431"/>
            <a:ext cx="550964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Tx/>
            </a:pPr>
            <a:r>
              <a:rPr lang="en-US" altLang="zh-CN" b="1">
                <a:solidFill>
                  <a:srgbClr val="3333FF"/>
                </a:solidFill>
                <a:effectLst/>
                <a:latin typeface="Times New Roman" panose="02020603050405020304" pitchFamily="18" charset="0"/>
                <a:ea typeface="黑体" panose="02010609060101010101" pitchFamily="2" charset="-122"/>
              </a:rPr>
              <a:t>(2)</a:t>
            </a:r>
            <a:r>
              <a:rPr lang="zh-CN" altLang="en-US" b="1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ea typeface="黑体" panose="02010609060101010101" pitchFamily="2" charset="-122"/>
              </a:rPr>
              <a:t>从第一工人运动高潮到国民大革命：</a:t>
            </a:r>
            <a:endParaRPr lang="zh-CN" altLang="en-US" b="1">
              <a:solidFill>
                <a:srgbClr val="FF0000"/>
              </a:solidFill>
              <a:effectLst/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2710" name="文本框 72709"/>
          <p:cNvSpPr txBox="1"/>
          <p:nvPr/>
        </p:nvSpPr>
        <p:spPr>
          <a:xfrm>
            <a:off x="870691" y="1783635"/>
            <a:ext cx="867729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FontTx/>
            </a:pP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工人单枪匹马到国共第一次合作，建立革命统一战线。</a:t>
            </a:r>
            <a:endParaRPr lang="zh-CN" altLang="en-US" b="1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72711" name="文本框 72710"/>
          <p:cNvSpPr txBox="1"/>
          <p:nvPr/>
        </p:nvSpPr>
        <p:spPr>
          <a:xfrm>
            <a:off x="714926" y="2243800"/>
            <a:ext cx="680528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Tx/>
            </a:pPr>
            <a:r>
              <a:rPr lang="en-US" altLang="zh-CN" b="1">
                <a:solidFill>
                  <a:srgbClr val="3333FF"/>
                </a:solidFill>
                <a:effectLst/>
                <a:latin typeface="Times New Roman" panose="02020603050405020304" pitchFamily="18" charset="0"/>
                <a:ea typeface="黑体" panose="02010609060101010101" pitchFamily="2" charset="-122"/>
              </a:rPr>
              <a:t>(3)</a:t>
            </a:r>
            <a:r>
              <a:rPr lang="zh-CN" altLang="en-US" b="1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ea typeface="黑体" panose="02010609060101010101" pitchFamily="2" charset="-122"/>
              </a:rPr>
              <a:t>从国民大革命到南昌起义、秋收起义：</a:t>
            </a:r>
            <a:endParaRPr lang="zh-CN" altLang="en-US" b="1">
              <a:solidFill>
                <a:srgbClr val="FF0000"/>
              </a:solidFill>
              <a:effectLst/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2712" name="文本框 72711"/>
          <p:cNvSpPr txBox="1"/>
          <p:nvPr/>
        </p:nvSpPr>
        <p:spPr>
          <a:xfrm>
            <a:off x="1001561" y="2704585"/>
            <a:ext cx="9145693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FontTx/>
            </a:pP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放弃对革命和武装的领导权到武装反抗国民党反动派。</a:t>
            </a:r>
            <a:endParaRPr lang="zh-CN" altLang="en-US" b="1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72713" name="文本框 72712"/>
          <p:cNvSpPr txBox="1"/>
          <p:nvPr/>
        </p:nvSpPr>
        <p:spPr>
          <a:xfrm>
            <a:off x="714912" y="3271733"/>
            <a:ext cx="680528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Tx/>
            </a:pPr>
            <a:r>
              <a:rPr lang="en-US" altLang="zh-CN" b="1">
                <a:solidFill>
                  <a:srgbClr val="3333FF"/>
                </a:solidFill>
                <a:effectLst/>
                <a:latin typeface="Times New Roman" panose="02020603050405020304" pitchFamily="18" charset="0"/>
                <a:ea typeface="黑体" panose="02010609060101010101" pitchFamily="2" charset="-122"/>
              </a:rPr>
              <a:t>(4)</a:t>
            </a:r>
            <a:r>
              <a:rPr lang="zh-CN" altLang="en-US" b="1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ea typeface="黑体" panose="02010609060101010101" pitchFamily="2" charset="-122"/>
              </a:rPr>
              <a:t>从南昌起义、秋收起义到井冈山革命根据地：</a:t>
            </a:r>
            <a:endParaRPr lang="zh-CN" altLang="en-US" b="1">
              <a:solidFill>
                <a:srgbClr val="3333FF"/>
              </a:solidFill>
              <a:effectLst/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72714" name="文本框 72713"/>
          <p:cNvSpPr txBox="1"/>
          <p:nvPr/>
        </p:nvSpPr>
        <p:spPr>
          <a:xfrm>
            <a:off x="715162" y="3731858"/>
            <a:ext cx="9145693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FontTx/>
            </a:pP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攻打中心城市到建立农村革命根据地、开展土地革命。</a:t>
            </a:r>
            <a:endParaRPr lang="zh-CN" altLang="en-US" b="1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72715" name="文本框 72714"/>
          <p:cNvSpPr txBox="1"/>
          <p:nvPr/>
        </p:nvSpPr>
        <p:spPr>
          <a:xfrm>
            <a:off x="793652" y="4192340"/>
            <a:ext cx="3277207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Tx/>
            </a:pPr>
            <a:r>
              <a:rPr lang="en-US" altLang="zh-CN" b="1">
                <a:solidFill>
                  <a:srgbClr val="3333FF"/>
                </a:solidFill>
                <a:effectLst/>
                <a:latin typeface="Times New Roman" panose="02020603050405020304" pitchFamily="18" charset="0"/>
                <a:ea typeface="黑体" panose="02010609060101010101" pitchFamily="2" charset="-122"/>
              </a:rPr>
              <a:t>(5)</a:t>
            </a:r>
            <a:r>
              <a:rPr lang="zh-CN" altLang="en-US" b="1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ea typeface="黑体" panose="02010609060101010101" pitchFamily="2" charset="-122"/>
              </a:rPr>
              <a:t>遵义会议：</a:t>
            </a:r>
            <a:endParaRPr lang="zh-CN" altLang="en-US" b="1">
              <a:solidFill>
                <a:srgbClr val="3333FF"/>
              </a:solidFill>
              <a:effectLst/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72716" name="文本框 72715"/>
          <p:cNvSpPr txBox="1"/>
          <p:nvPr/>
        </p:nvSpPr>
        <p:spPr>
          <a:xfrm>
            <a:off x="870407" y="5077623"/>
            <a:ext cx="9145693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FontTx/>
            </a:pPr>
            <a:r>
              <a:rPr lang="zh-CN" b="1">
                <a:ea typeface="宋体" panose="02010600030101010101" pitchFamily="2" charset="-122"/>
                <a:sym typeface="+mn-ea"/>
              </a:rPr>
              <a:t>国共第二次合作</a:t>
            </a:r>
            <a:r>
              <a:rPr lang="zh-CN" b="1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，</a:t>
            </a:r>
            <a:r>
              <a:rPr lang="zh-CN" b="1">
                <a:ea typeface="宋体" panose="02010600030101010101" pitchFamily="2" charset="-122"/>
                <a:sym typeface="+mn-ea"/>
              </a:rPr>
              <a:t>开展抗日战争</a:t>
            </a:r>
            <a:r>
              <a:rPr lang="zh-CN" b="1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，</a:t>
            </a:r>
            <a:r>
              <a:rPr lang="zh-CN" b="1">
                <a:ea typeface="宋体" panose="02010600030101010101" pitchFamily="2" charset="-122"/>
                <a:sym typeface="+mn-ea"/>
              </a:rPr>
              <a:t>取得抗日战</a:t>
            </a:r>
            <a:r>
              <a:rPr lang="zh-CN" b="1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争的胜利。</a:t>
            </a:r>
            <a:endParaRPr lang="zh-CN" altLang="en-US" b="1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589280" y="5537835"/>
            <a:ext cx="421005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b="1">
                <a:solidFill>
                  <a:srgbClr val="0033CC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（</a:t>
            </a:r>
            <a:r>
              <a:rPr lang="en-US" b="1">
                <a:solidFill>
                  <a:srgbClr val="0033CC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7</a:t>
            </a:r>
            <a:r>
              <a:rPr lang="zh-CN" b="1">
                <a:solidFill>
                  <a:srgbClr val="0033CC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）从农村再到城市：</a:t>
            </a:r>
            <a:endParaRPr lang="zh-CN" altLang="en-US"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  <p:sp>
        <p:nvSpPr>
          <p:cNvPr id="13314" name="Text Box 2"/>
          <p:cNvSpPr txBox="1"/>
          <p:nvPr/>
        </p:nvSpPr>
        <p:spPr>
          <a:xfrm>
            <a:off x="3662045" y="134620"/>
            <a:ext cx="5291455" cy="583565"/>
          </a:xfrm>
          <a:prstGeom prst="rect">
            <a:avLst/>
          </a:prstGeom>
          <a:solidFill>
            <a:srgbClr val="0000FF"/>
          </a:solidFill>
          <a:ln w="9525">
            <a:noFill/>
          </a:ln>
        </p:spPr>
        <p:txBody>
          <a:bodyPr wrap="square">
            <a:spAutoFit/>
          </a:bodyPr>
          <a:p>
            <a:r>
              <a:rPr lang="en-US" altLang="zh-CN" sz="3200" b="1" dirty="0">
                <a:solidFill>
                  <a:srgbClr val="FFFF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altLang="en-US" sz="3200" b="1" dirty="0">
                <a:solidFill>
                  <a:srgbClr val="FFFF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三</a:t>
            </a:r>
            <a:r>
              <a:rPr lang="zh-CN" altLang="en-US" sz="3200" b="1" dirty="0">
                <a:solidFill>
                  <a:srgbClr val="FFFF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：中共走向成熟的过程</a:t>
            </a:r>
            <a:endParaRPr lang="zh-CN" altLang="en-US" sz="3200" dirty="0">
              <a:latin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89280" y="4652645"/>
            <a:ext cx="431546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b="1">
                <a:solidFill>
                  <a:srgbClr val="0033CC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（</a:t>
            </a:r>
            <a:r>
              <a:rPr lang="en-US" b="1">
                <a:solidFill>
                  <a:srgbClr val="0033CC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6</a:t>
            </a:r>
            <a:r>
              <a:rPr lang="zh-CN" b="1">
                <a:solidFill>
                  <a:srgbClr val="0033CC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）从反蒋抗日到联蒋抗日：</a:t>
            </a:r>
            <a:endParaRPr lang="zh-CN" altLang="en-US"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32485" y="5857875"/>
            <a:ext cx="1102233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/>
            <a:r>
              <a:rPr lang="zh-CN" b="1">
                <a:ea typeface="宋体" panose="02010600030101010101" pitchFamily="2" charset="-122"/>
                <a:sym typeface="+mn-ea"/>
              </a:rPr>
              <a:t>人民解放战争</a:t>
            </a:r>
            <a:r>
              <a:rPr lang="zh-CN" b="1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，</a:t>
            </a:r>
            <a:r>
              <a:rPr lang="zh-CN" b="1">
                <a:ea typeface="宋体" panose="02010600030101010101" pitchFamily="2" charset="-122"/>
                <a:sym typeface="+mn-ea"/>
              </a:rPr>
              <a:t>从战略防御、战略反攻</a:t>
            </a:r>
            <a:r>
              <a:rPr lang="zh-CN" b="1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，</a:t>
            </a:r>
            <a:r>
              <a:rPr lang="zh-CN" b="1">
                <a:ea typeface="宋体" panose="02010600030101010101" pitchFamily="2" charset="-122"/>
                <a:sym typeface="+mn-ea"/>
              </a:rPr>
              <a:t>到三大战役战略决战</a:t>
            </a:r>
            <a:r>
              <a:rPr lang="zh-CN" b="1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，</a:t>
            </a:r>
            <a:r>
              <a:rPr lang="zh-CN" b="1">
                <a:ea typeface="宋体" panose="02010600030101010101" pitchFamily="2" charset="-122"/>
                <a:sym typeface="+mn-ea"/>
              </a:rPr>
              <a:t>渡江战役推翻国民党的统治</a:t>
            </a:r>
            <a:r>
              <a:rPr lang="zh-CN" b="1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，</a:t>
            </a:r>
            <a:r>
              <a:rPr lang="zh-CN" b="1">
                <a:ea typeface="宋体" panose="02010600030101010101" pitchFamily="2" charset="-122"/>
                <a:sym typeface="+mn-ea"/>
              </a:rPr>
              <a:t>工作中心从农村转到城市。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2824937" y="4192433"/>
            <a:ext cx="9145693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FontTx/>
            </a:pPr>
            <a:r>
              <a:rPr lang="zh-CN" altLang="en-US" b="1">
                <a:latin typeface="楷体_GB2312" pitchFamily="49" charset="-122"/>
                <a:ea typeface="楷体_GB2312" pitchFamily="49" charset="-122"/>
              </a:rPr>
              <a:t>从听命于共产国际到独立而正确的解决自己的问题。</a:t>
            </a:r>
            <a:endParaRPr lang="zh-CN" altLang="en-US" b="1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2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72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72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2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2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/>
      <p:bldP spid="72708" grpId="0"/>
      <p:bldP spid="72709" grpId="0"/>
      <p:bldP spid="72710" grpId="0"/>
      <p:bldP spid="72711" grpId="0"/>
      <p:bldP spid="72712" grpId="0"/>
      <p:bldP spid="72713" grpId="0"/>
      <p:bldP spid="72714" grpId="0"/>
      <p:bldP spid="72715" grpId="0"/>
      <p:bldP spid="4" grpId="0"/>
      <p:bldP spid="2" grpId="0"/>
      <p:bldP spid="72716" grpId="0"/>
      <p:bldP spid="100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95843" name="文本占位符 2595842"/>
          <p:cNvSpPr>
            <a:spLocks noGrp="1"/>
          </p:cNvSpPr>
          <p:nvPr>
            <p:ph type="body" idx="1"/>
          </p:nvPr>
        </p:nvSpPr>
        <p:spPr>
          <a:xfrm>
            <a:off x="850265" y="718185"/>
            <a:ext cx="9803765" cy="5794375"/>
          </a:xfrm>
        </p:spPr>
        <p:txBody>
          <a:bodyPr lIns="91407" tIns="45704" rIns="91407" bIns="45704"/>
          <a:p>
            <a:pPr marL="0" indent="0">
              <a:lnSpc>
                <a:spcPct val="80000"/>
              </a:lnSpc>
              <a:buNone/>
            </a:pPr>
            <a:endParaRPr lang="zh-CN" altLang="en-US" sz="28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zh-CN" altLang="en-US" sz="2800" b="1" dirty="0"/>
              <a:t>        ①</a:t>
            </a:r>
            <a:r>
              <a:rPr lang="en-US" altLang="zh-CN" sz="2800" b="1"/>
              <a:t>1935</a:t>
            </a:r>
            <a:r>
              <a:rPr lang="zh-CN" altLang="en-US" sz="2800" b="1" dirty="0"/>
              <a:t>年华北事变后，中共发表</a:t>
            </a:r>
            <a:r>
              <a:rPr lang="en-US" altLang="zh-CN" sz="2800" b="1"/>
              <a:t>《</a:t>
            </a:r>
            <a:r>
              <a:rPr lang="zh-CN" altLang="en-US" sz="2800" b="1" dirty="0"/>
              <a:t>八一宣言</a:t>
            </a:r>
            <a:r>
              <a:rPr lang="en-US" altLang="zh-CN" sz="2800" b="1"/>
              <a:t>》</a:t>
            </a:r>
            <a:r>
              <a:rPr lang="zh-CN" altLang="en-US" sz="2800" b="1" dirty="0"/>
              <a:t>，号召停止内战，一致对外。</a:t>
            </a:r>
            <a:endParaRPr lang="zh-CN" altLang="en-US" sz="2800" b="1" dirty="0"/>
          </a:p>
          <a:p>
            <a:pPr>
              <a:lnSpc>
                <a:spcPct val="80000"/>
              </a:lnSpc>
            </a:pPr>
            <a:r>
              <a:rPr lang="zh-CN" altLang="en-US" sz="2800" b="1" dirty="0"/>
              <a:t>        ②</a:t>
            </a:r>
            <a:r>
              <a:rPr lang="en-US" altLang="zh-CN" sz="2800" b="1"/>
              <a:t>1935</a:t>
            </a:r>
            <a:r>
              <a:rPr lang="zh-CN" altLang="en-US" sz="2800" b="1" dirty="0"/>
              <a:t>年红军到达陕北后，通过瓦窑堡会议确立了建立统一战线的方针。                 </a:t>
            </a:r>
            <a:endParaRPr lang="zh-CN" altLang="en-US" sz="2800" b="1" dirty="0"/>
          </a:p>
          <a:p>
            <a:pPr>
              <a:lnSpc>
                <a:spcPct val="80000"/>
              </a:lnSpc>
            </a:pPr>
            <a:r>
              <a:rPr lang="zh-CN" altLang="en-US" sz="2800" b="1" dirty="0"/>
              <a:t>        ③</a:t>
            </a:r>
            <a:r>
              <a:rPr lang="en-US" altLang="zh-CN" sz="2800" b="1"/>
              <a:t>1936</a:t>
            </a:r>
            <a:r>
              <a:rPr lang="zh-CN" altLang="en-US" sz="2800" b="1" dirty="0"/>
              <a:t>年西安事变的和平解决，标志着抗日民族统一战线的初步形成。</a:t>
            </a:r>
            <a:endParaRPr lang="zh-CN" altLang="en-US" sz="2800" b="1" dirty="0"/>
          </a:p>
          <a:p>
            <a:pPr>
              <a:lnSpc>
                <a:spcPct val="80000"/>
              </a:lnSpc>
            </a:pPr>
            <a:r>
              <a:rPr lang="zh-CN" altLang="en-US" sz="2800" b="1" dirty="0"/>
              <a:t>        ④</a:t>
            </a:r>
            <a:r>
              <a:rPr lang="en-US" altLang="zh-CN" sz="2800" b="1"/>
              <a:t>1937</a:t>
            </a:r>
            <a:r>
              <a:rPr lang="zh-CN" altLang="en-US" sz="2800" b="1" dirty="0"/>
              <a:t>年“七</a:t>
            </a:r>
            <a:r>
              <a:rPr lang="en-US" altLang="zh-CN" sz="2800" b="1">
                <a:latin typeface="Arial" panose="020B0604020202020204" pitchFamily="34" charset="0"/>
              </a:rPr>
              <a:t>·</a:t>
            </a:r>
            <a:r>
              <a:rPr lang="zh-CN" altLang="en-US" sz="2800" b="1" dirty="0"/>
              <a:t>七”事变后，中共发表通电，要求两党合作，加快了合作步伐。</a:t>
            </a:r>
            <a:endParaRPr lang="zh-CN" altLang="en-US" sz="2800" b="1" dirty="0"/>
          </a:p>
          <a:p>
            <a:pPr>
              <a:lnSpc>
                <a:spcPct val="80000"/>
              </a:lnSpc>
            </a:pPr>
            <a:r>
              <a:rPr lang="zh-CN" altLang="en-US" sz="2800" b="1" dirty="0"/>
              <a:t>        ⑤“八</a:t>
            </a:r>
            <a:r>
              <a:rPr lang="en-US" altLang="zh-CN" sz="2800" b="1">
                <a:latin typeface="Arial" panose="020B0604020202020204" pitchFamily="34" charset="0"/>
              </a:rPr>
              <a:t>·</a:t>
            </a:r>
            <a:r>
              <a:rPr lang="zh-CN" altLang="en-US" sz="2800" b="1" dirty="0"/>
              <a:t>一三”事变后，国民政府发表自卫宣言，表示抗战；中共武装开始改编为八路军和新四军，统一战线进 入到实施阶段。</a:t>
            </a:r>
            <a:endParaRPr lang="zh-CN" altLang="en-US" sz="2800" b="1" dirty="0"/>
          </a:p>
          <a:p>
            <a:pPr>
              <a:lnSpc>
                <a:spcPct val="80000"/>
              </a:lnSpc>
            </a:pPr>
            <a:r>
              <a:rPr lang="zh-CN" altLang="en-US" sz="2800" b="1" dirty="0"/>
              <a:t>        ⑥</a:t>
            </a:r>
            <a:r>
              <a:rPr lang="en-US" altLang="zh-CN" sz="2800" b="1"/>
              <a:t>1937 </a:t>
            </a:r>
            <a:r>
              <a:rPr lang="zh-CN" altLang="en-US" sz="2800" b="1" dirty="0"/>
              <a:t>年 </a:t>
            </a:r>
            <a:r>
              <a:rPr lang="en-US" altLang="zh-CN" sz="2800" b="1"/>
              <a:t>9 </a:t>
            </a:r>
            <a:r>
              <a:rPr lang="zh-CN" altLang="en-US" sz="2800" b="1" dirty="0"/>
              <a:t>月，国民党公布了中共提交的国共合作宣言，抗日民族统一战线最终形成。</a:t>
            </a:r>
            <a:endParaRPr lang="zh-CN" altLang="en-US" sz="2800" dirty="0"/>
          </a:p>
        </p:txBody>
      </p:sp>
      <p:sp>
        <p:nvSpPr>
          <p:cNvPr id="13314" name="Text Box 2"/>
          <p:cNvSpPr txBox="1"/>
          <p:nvPr/>
        </p:nvSpPr>
        <p:spPr>
          <a:xfrm>
            <a:off x="3662045" y="134620"/>
            <a:ext cx="6252210" cy="583565"/>
          </a:xfrm>
          <a:prstGeom prst="rect">
            <a:avLst/>
          </a:prstGeom>
          <a:solidFill>
            <a:srgbClr val="0000FF"/>
          </a:solidFill>
          <a:ln w="9525">
            <a:noFill/>
          </a:ln>
        </p:spPr>
        <p:txBody>
          <a:bodyPr wrap="square">
            <a:spAutoFit/>
          </a:bodyPr>
          <a:p>
            <a:r>
              <a:rPr lang="en-US" altLang="zh-CN" sz="3200" b="1" dirty="0">
                <a:solidFill>
                  <a:srgbClr val="FFFF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altLang="en-US" sz="3200" b="1" dirty="0">
                <a:solidFill>
                  <a:srgbClr val="FFFF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四</a:t>
            </a:r>
            <a:r>
              <a:rPr lang="zh-CN" altLang="en-US" sz="3200" b="1" dirty="0">
                <a:solidFill>
                  <a:srgbClr val="FFFF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：抗日民族统一战线的形成</a:t>
            </a:r>
            <a:endParaRPr lang="zh-CN" altLang="en-US" sz="32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circl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38125" y="978535"/>
            <a:ext cx="11713845" cy="4518025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4000" b="1" kern="1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/>
              </a:rPr>
              <a:t>打断了中国原有的现代化进程</a:t>
            </a:r>
            <a:endParaRPr lang="zh-CN" altLang="zh-CN" sz="4000" kern="100" dirty="0">
              <a:latin typeface="黑体" panose="02010609060101010101" pitchFamily="2" charset="-122"/>
              <a:ea typeface="黑体" panose="02010609060101010101" pitchFamily="2" charset="-122"/>
              <a:cs typeface="Courier New" panose="02070309020205020404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b="1" kern="100" dirty="0">
                <a:solidFill>
                  <a:srgbClr val="0000FF"/>
                </a:solidFill>
                <a:latin typeface="宋体" panose="02010600030101010101" pitchFamily="2" charset="-122"/>
                <a:ea typeface="华文细黑"/>
                <a:cs typeface="Times New Roman" panose="02020603050405020304"/>
              </a:rPr>
              <a:t>①</a:t>
            </a: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工业化进程：</a:t>
            </a:r>
            <a:r>
              <a:rPr lang="zh-CN" altLang="zh-CN" sz="2800" b="1" kern="100" dirty="0">
                <a:latin typeface="Times New Roman" panose="02020603050405020304"/>
                <a:ea typeface="华文细黑"/>
                <a:cs typeface="Times New Roman" panose="02020603050405020304"/>
              </a:rPr>
              <a:t>在全民族抗战爆发前的十年里，在国民经济建设运动等推动下，中国现代化工业高速发展，但日本对中国的侵略，</a:t>
            </a: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彻底地打断了中国原有的工业化进程。</a:t>
            </a:r>
            <a:endParaRPr lang="zh-CN" altLang="zh-CN" sz="1050" b="1" kern="100" dirty="0">
              <a:solidFill>
                <a:srgbClr val="0000FF"/>
              </a:solidFill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b="1" kern="100" dirty="0">
                <a:solidFill>
                  <a:srgbClr val="0000FF"/>
                </a:solidFill>
                <a:latin typeface="宋体" panose="02010600030101010101" pitchFamily="2" charset="-122"/>
                <a:ea typeface="华文细黑"/>
                <a:cs typeface="Times New Roman" panose="02020603050405020304"/>
              </a:rPr>
              <a:t>②</a:t>
            </a: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民主化进程：</a:t>
            </a:r>
            <a:r>
              <a:rPr lang="zh-CN" altLang="zh-CN" sz="2800" b="1" kern="100" dirty="0">
                <a:latin typeface="Times New Roman" panose="02020603050405020304"/>
                <a:ea typeface="华文细黑"/>
                <a:cs typeface="Times New Roman" panose="02020603050405020304"/>
              </a:rPr>
              <a:t>抗战时期建立起来的战时体制使</a:t>
            </a: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国民党加紧建立国民党一党独裁专制</a:t>
            </a:r>
            <a:r>
              <a:rPr lang="zh-CN" altLang="zh-CN" sz="2800" b="1" kern="100" dirty="0">
                <a:latin typeface="Times New Roman" panose="02020603050405020304"/>
                <a:ea typeface="华文细黑"/>
                <a:cs typeface="Times New Roman" panose="02020603050405020304"/>
              </a:rPr>
              <a:t>，排斥其他民主力量，</a:t>
            </a: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增加了在中国推行民主的难度。</a:t>
            </a:r>
            <a:endParaRPr lang="zh-CN" altLang="zh-CN" sz="2800" b="1" kern="100" dirty="0">
              <a:solidFill>
                <a:srgbClr val="0000FF"/>
              </a:solidFill>
              <a:effectLst/>
              <a:latin typeface="Times New Roman" panose="02020603050405020304"/>
              <a:ea typeface="华文细黑"/>
              <a:cs typeface="Times New Roman" panose="02020603050405020304"/>
            </a:endParaRPr>
          </a:p>
        </p:txBody>
      </p:sp>
      <p:sp>
        <p:nvSpPr>
          <p:cNvPr id="13314" name="Text Box 2"/>
          <p:cNvSpPr txBox="1"/>
          <p:nvPr/>
        </p:nvSpPr>
        <p:spPr>
          <a:xfrm>
            <a:off x="3662045" y="134620"/>
            <a:ext cx="5291455" cy="583565"/>
          </a:xfrm>
          <a:prstGeom prst="rect">
            <a:avLst/>
          </a:prstGeom>
          <a:solidFill>
            <a:srgbClr val="0000FF"/>
          </a:solidFill>
          <a:ln w="9525">
            <a:noFill/>
          </a:ln>
        </p:spPr>
        <p:txBody>
          <a:bodyPr wrap="square">
            <a:spAutoFit/>
          </a:bodyPr>
          <a:p>
            <a:r>
              <a:rPr lang="en-US" altLang="zh-CN" sz="3200" b="1" dirty="0">
                <a:solidFill>
                  <a:srgbClr val="FFFF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altLang="en-US" sz="3200" b="1" dirty="0">
                <a:solidFill>
                  <a:srgbClr val="FFFF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六</a:t>
            </a:r>
            <a:r>
              <a:rPr lang="zh-CN" altLang="en-US" sz="3200" b="1" dirty="0">
                <a:solidFill>
                  <a:srgbClr val="FFFF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：抗日战争的影响</a:t>
            </a:r>
            <a:endParaRPr lang="zh-CN" altLang="en-US" sz="32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TABLE_BEAUTIFY" val="smartTable{d4f2c764-8b1e-41f7-b7b2-343f669fc735}"/>
  <p:tag name="TABLE_ENDDRAG_ORIGIN_RECT" val="907*170"/>
  <p:tag name="TABLE_ENDDRAG_RECT" val="27*99*907*170"/>
</p:tagLst>
</file>

<file path=ppt/tags/tag2.xml><?xml version="1.0" encoding="utf-8"?>
<p:tagLst xmlns:p="http://schemas.openxmlformats.org/presentationml/2006/main">
  <p:tag name="KSO_WM_UNIT_TABLE_BEAUTIFY" val="smartTable{fc02cbde-7e6e-4451-b688-8501c2baa9b7}"/>
</p:tagLst>
</file>

<file path=ppt/tags/tag3.xml><?xml version="1.0" encoding="utf-8"?>
<p:tagLst xmlns:p="http://schemas.openxmlformats.org/presentationml/2006/main">
  <p:tag name="KSO_WM_DOC_GUID" val="{ad646af7-9b06-4209-b4f4-e2a950c02214}"/>
</p:tagLst>
</file>

<file path=ppt/theme/theme1.xml><?xml version="1.0" encoding="utf-8"?>
<a:theme xmlns:a="http://schemas.openxmlformats.org/drawingml/2006/main" name="2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基本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基本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基本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基本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7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基本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6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基本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3881</Words>
  <Application>WPS 演示</Application>
  <PresentationFormat>自定义</PresentationFormat>
  <Paragraphs>191</Paragraphs>
  <Slides>23</Slides>
  <Notes>1</Notes>
  <HiddenSlides>9</HiddenSlides>
  <MMClips>0</MMClips>
  <ScaleCrop>false</ScaleCrop>
  <HeadingPairs>
    <vt:vector size="8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7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47" baseType="lpstr">
      <vt:lpstr>Arial</vt:lpstr>
      <vt:lpstr>宋体</vt:lpstr>
      <vt:lpstr>Wingdings</vt:lpstr>
      <vt:lpstr>Calibri</vt:lpstr>
      <vt:lpstr>黑体</vt:lpstr>
      <vt:lpstr>微软雅黑</vt:lpstr>
      <vt:lpstr>Times New Roman</vt:lpstr>
      <vt:lpstr>Times New Roman</vt:lpstr>
      <vt:lpstr>楷体</vt:lpstr>
      <vt:lpstr>Times New Roman</vt:lpstr>
      <vt:lpstr>楷体_GB2312</vt:lpstr>
      <vt:lpstr>新宋体</vt:lpstr>
      <vt:lpstr>Courier New</vt:lpstr>
      <vt:lpstr>华文细黑</vt:lpstr>
      <vt:lpstr>Arial Unicode MS</vt:lpstr>
      <vt:lpstr>Arial Black</vt:lpstr>
      <vt:lpstr>2_Office 主题</vt:lpstr>
      <vt:lpstr>3_Office 主题</vt:lpstr>
      <vt:lpstr>4_Office 主题</vt:lpstr>
      <vt:lpstr>5_Office 主题</vt:lpstr>
      <vt:lpstr>7_Office 主题</vt:lpstr>
      <vt:lpstr>6_Office 主题</vt:lpstr>
      <vt:lpstr>1_默认设计模板</vt:lpstr>
      <vt:lpstr>Word.Document.8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zhouhong</cp:lastModifiedBy>
  <cp:revision>5724</cp:revision>
  <dcterms:created xsi:type="dcterms:W3CDTF">2014-11-27T01:03:00Z</dcterms:created>
  <dcterms:modified xsi:type="dcterms:W3CDTF">2021-01-26T14:07:43Z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