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1620" r:id="rId4"/>
    <p:sldId id="365" r:id="rId6"/>
    <p:sldId id="302" r:id="rId7"/>
    <p:sldId id="307" r:id="rId8"/>
    <p:sldId id="349" r:id="rId9"/>
    <p:sldId id="356" r:id="rId10"/>
    <p:sldId id="329" r:id="rId11"/>
    <p:sldId id="1640" r:id="rId12"/>
    <p:sldId id="1605" r:id="rId13"/>
    <p:sldId id="1642" r:id="rId14"/>
    <p:sldId id="1647" r:id="rId15"/>
    <p:sldId id="1649" r:id="rId16"/>
    <p:sldId id="1609" r:id="rId17"/>
    <p:sldId id="1610" r:id="rId18"/>
    <p:sldId id="437" r:id="rId19"/>
    <p:sldId id="326" r:id="rId20"/>
    <p:sldId id="1655" r:id="rId21"/>
    <p:sldId id="1650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Jian" initials="T" lastIdx="0" clrIdx="0"/>
  <p:cmAuthor id="2" name="lenovo" initials="l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0000"/>
    <a:srgbClr val="0033CC"/>
    <a:srgbClr val="F2F2F2"/>
    <a:srgbClr val="0000FF"/>
    <a:srgbClr val="F4F4F3"/>
    <a:srgbClr val="5B6769"/>
    <a:srgbClr val="F3F5F7"/>
    <a:srgbClr val="FEF3B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/>
    <p:restoredTop sz="94660"/>
  </p:normalViewPr>
  <p:slideViewPr>
    <p:cSldViewPr showGuides="1">
      <p:cViewPr varScale="1">
        <p:scale>
          <a:sx n="100" d="100"/>
          <a:sy n="100" d="100"/>
        </p:scale>
        <p:origin x="294" y="-108"/>
      </p:cViewPr>
      <p:guideLst>
        <p:guide orient="horz" pos="2237"/>
        <p:guide pos="27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8D403D-4013-4D27-A15D-E35A7EAB0E8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tags" Target="../tags/tag12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NULL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tags" Target="../tags/tag21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tags" Target="../tags/tag26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tags" Target="../tags/tag31.xml"/><Relationship Id="rId4" Type="http://schemas.openxmlformats.org/officeDocument/2006/relationships/image" Target="NULL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tags" Target="../tags/tag39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tags" Target="../tags/tag44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tags" Target="../tags/tag49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image" Target="../media/image6.png"/><Relationship Id="rId5" Type="http://schemas.openxmlformats.org/officeDocument/2006/relationships/tags" Target="../tags/tag58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6.png"/><Relationship Id="rId6" Type="http://schemas.openxmlformats.org/officeDocument/2006/relationships/tags" Target="../tags/tag64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6.png"/><Relationship Id="rId6" Type="http://schemas.openxmlformats.org/officeDocument/2006/relationships/tags" Target="../tags/tag75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../media/image6.png"/><Relationship Id="rId6" Type="http://schemas.openxmlformats.org/officeDocument/2006/relationships/tags" Target="../tags/tag81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../media/image6.png"/><Relationship Id="rId6" Type="http://schemas.openxmlformats.org/officeDocument/2006/relationships/tags" Target="../tags/tag87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10.png"/><Relationship Id="rId6" Type="http://schemas.openxmlformats.org/officeDocument/2006/relationships/tags" Target="../tags/tag93.xml"/><Relationship Id="rId5" Type="http://schemas.openxmlformats.org/officeDocument/2006/relationships/image" Target="NULL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未知"/>
          <p:cNvSpPr/>
          <p:nvPr/>
        </p:nvSpPr>
        <p:spPr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" name="未知"/>
          <p:cNvSpPr/>
          <p:nvPr/>
        </p:nvSpPr>
        <p:spPr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未知"/>
          <p:cNvSpPr/>
          <p:nvPr/>
        </p:nvSpPr>
        <p:spPr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" name="未知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2" name="未知"/>
          <p:cNvSpPr/>
          <p:nvPr/>
        </p:nvSpPr>
        <p:spPr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" name="未知"/>
          <p:cNvSpPr/>
          <p:nvPr/>
        </p:nvSpPr>
        <p:spPr bwMode="auto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4" name="Line 8"/>
          <p:cNvSpPr/>
          <p:nvPr/>
        </p:nvSpPr>
        <p:spPr>
          <a:xfrm>
            <a:off x="250825" y="1588"/>
            <a:ext cx="0" cy="601503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85" name="Line 9"/>
          <p:cNvSpPr/>
          <p:nvPr/>
        </p:nvSpPr>
        <p:spPr>
          <a:xfrm>
            <a:off x="1293813" y="1588"/>
            <a:ext cx="0" cy="62071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86" name="Line 10"/>
          <p:cNvSpPr/>
          <p:nvPr/>
        </p:nvSpPr>
        <p:spPr>
          <a:xfrm>
            <a:off x="2338388" y="1588"/>
            <a:ext cx="0" cy="6183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87" name="Line 11"/>
          <p:cNvSpPr/>
          <p:nvPr/>
        </p:nvSpPr>
        <p:spPr>
          <a:xfrm>
            <a:off x="3382963" y="1588"/>
            <a:ext cx="0" cy="59721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88" name="Line 12"/>
          <p:cNvSpPr/>
          <p:nvPr/>
        </p:nvSpPr>
        <p:spPr>
          <a:xfrm>
            <a:off x="4427538" y="1588"/>
            <a:ext cx="0" cy="54498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89" name="Line 13"/>
          <p:cNvSpPr/>
          <p:nvPr/>
        </p:nvSpPr>
        <p:spPr>
          <a:xfrm rot="5400000">
            <a:off x="2913063" y="-2654300"/>
            <a:ext cx="0" cy="58134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90" name="Line 14"/>
          <p:cNvSpPr/>
          <p:nvPr/>
        </p:nvSpPr>
        <p:spPr>
          <a:xfrm rot="5400000">
            <a:off x="3006725" y="-1682750"/>
            <a:ext cx="0" cy="600075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91" name="Line 15"/>
          <p:cNvSpPr/>
          <p:nvPr/>
        </p:nvSpPr>
        <p:spPr>
          <a:xfrm rot="5400000">
            <a:off x="3011488" y="-622300"/>
            <a:ext cx="0" cy="60102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92" name="Line 16"/>
          <p:cNvSpPr/>
          <p:nvPr/>
        </p:nvSpPr>
        <p:spPr>
          <a:xfrm rot="5400000">
            <a:off x="2906713" y="547688"/>
            <a:ext cx="0" cy="5802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93" name="Line 17"/>
          <p:cNvSpPr/>
          <p:nvPr/>
        </p:nvSpPr>
        <p:spPr>
          <a:xfrm rot="5400000">
            <a:off x="2665413" y="1852613"/>
            <a:ext cx="0" cy="532130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094" name="Line 18"/>
          <p:cNvSpPr/>
          <p:nvPr/>
        </p:nvSpPr>
        <p:spPr>
          <a:xfrm rot="5400000">
            <a:off x="2112963" y="3470275"/>
            <a:ext cx="0" cy="4217988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9" name="未知"/>
          <p:cNvSpPr/>
          <p:nvPr/>
        </p:nvSpPr>
        <p:spPr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333375" y="4714875"/>
            <a:ext cx="1301750" cy="427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rPr>
              <a:t>L/O/G/O</a:t>
            </a:r>
            <a:endParaRPr kumimoji="0" lang="en-US" altLang="zh-CN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Gulim" pitchFamily="34" charset="-127"/>
              <a:cs typeface="+mn-cs"/>
            </a:endParaRPr>
          </a:p>
        </p:txBody>
      </p:sp>
      <p:grpSp>
        <p:nvGrpSpPr>
          <p:cNvPr id="57" name="Group 30"/>
          <p:cNvGrpSpPr/>
          <p:nvPr/>
        </p:nvGrpSpPr>
        <p:grpSpPr>
          <a:xfrm>
            <a:off x="8077200" y="0"/>
            <a:ext cx="1076325" cy="6858000"/>
            <a:chOff x="0" y="0"/>
            <a:chExt cx="678" cy="4320"/>
          </a:xfrm>
        </p:grpSpPr>
        <p:sp>
          <p:nvSpPr>
            <p:cNvPr id="3075" name="未知"/>
            <p:cNvSpPr/>
            <p:nvPr userDrawn="1"/>
          </p:nvSpPr>
          <p:spPr>
            <a:xfrm>
              <a:off x="0" y="0"/>
              <a:ext cx="672" cy="70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412"/>
                </a:cxn>
                <a:cxn ang="0">
                  <a:pos x="0" y="248"/>
                </a:cxn>
              </a:cxnLst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6" name="未知"/>
            <p:cNvSpPr/>
            <p:nvPr userDrawn="1"/>
          </p:nvSpPr>
          <p:spPr>
            <a:xfrm>
              <a:off x="514" y="3496"/>
              <a:ext cx="164" cy="8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2"/>
                </a:cxn>
                <a:cxn ang="0">
                  <a:pos x="2" y="824"/>
                </a:cxn>
                <a:cxn ang="0">
                  <a:pos x="2" y="822"/>
                </a:cxn>
                <a:cxn ang="0">
                  <a:pos x="2" y="0"/>
                </a:cxn>
              </a:cxnLst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Line 34"/>
          <p:cNvSpPr/>
          <p:nvPr/>
        </p:nvSpPr>
        <p:spPr>
          <a:xfrm>
            <a:off x="5480050" y="1588"/>
            <a:ext cx="0" cy="42386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80" name="Picture 37" descr="water"/>
          <p:cNvPicPr>
            <a:picLocks noChangeAspect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3" name="Rectangle 2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fontAlgn="base"/>
            <a:r>
              <a:rPr lang="zh-CN" strike="noStrike" noProof="1"/>
              <a:t>마스터 부제목 스타일 편집</a:t>
            </a:r>
            <a:endParaRPr lang="zh-CN" strike="noStrike" noProof="1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pPr fontAlgn="base"/>
            <a:r>
              <a:rPr lang="zh-CN" strike="noStrike" noProof="1"/>
              <a:t>마스터 제목 스타일 편집</a:t>
            </a:r>
            <a:endParaRPr lang="zh-CN" strike="noStrike" noProof="1"/>
          </a:p>
        </p:txBody>
      </p:sp>
      <p:sp>
        <p:nvSpPr>
          <p:cNvPr id="6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7150"/>
            <a:ext cx="2133600" cy="314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7150"/>
            <a:ext cx="2895600" cy="314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314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9144000" cy="13152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 descr="C:/Users/1V994W2/PycharmProjects/PPT_Background_Generation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 userDrawn="1">
            <p:custDataLst>
              <p:tags r:id="rId5"/>
            </p:custDataLst>
          </p:nvPr>
        </p:nvCxnSpPr>
        <p:spPr>
          <a:xfrm>
            <a:off x="4953000" y="3416300"/>
            <a:ext cx="32639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953239" y="4012883"/>
            <a:ext cx="1601629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6615352" y="4012883"/>
            <a:ext cx="1601629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4953239" y="2538413"/>
            <a:ext cx="3619024" cy="72818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4953239" y="3569971"/>
            <a:ext cx="3263741" cy="277654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8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6148" name="图片 7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6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434138" y="1905000"/>
            <a:ext cx="2709862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1476138" y="3463528"/>
            <a:ext cx="4762976" cy="839153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 baseline="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9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8196" name="图片 8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7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11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9220" name="图片 10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图片 9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6" descr="C:/Users/1V994W2/Documents/Tencent%20Files/574576071/FileRecv/拼装素材/简约满版-60/37/subject_holdleft_72,89,89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5622925" y="2503488"/>
            <a:ext cx="329247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5" descr="C:/Users/1V994W2/PycharmProjects/PPT_Background_Generation/pic_temp/0_pic_quater_left_up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55308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9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12292" name="图片 8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图片 7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8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13316" name="图片 7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图片 6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1"/>
          <p:cNvGrpSpPr/>
          <p:nvPr userDrawn="1"/>
        </p:nvGrpSpPr>
        <p:grpSpPr>
          <a:xfrm>
            <a:off x="0" y="857250"/>
            <a:ext cx="9144000" cy="469900"/>
            <a:chOff x="0" y="0"/>
            <a:chExt cx="19200" cy="988"/>
          </a:xfrm>
        </p:grpSpPr>
        <p:pic>
          <p:nvPicPr>
            <p:cNvPr id="14340" name="图片 7" descr="C:/Users/1V994W2/PycharmProjects/PPT_Background_Generation/pic_temp/0_pic_quater_left_up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图片 5" descr="C:/Users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5" descr="C:/Users/1V994W2/PycharmProjects/PPT_Background_Generation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5060633" y="4021931"/>
            <a:ext cx="3708559" cy="818198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5060633" y="3089434"/>
            <a:ext cx="3708083" cy="87915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6" descr="C:/Users/1V994W2/PycharmProjects/PPT_Background_Generation/pic_temp/0_pic_quater_left_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8572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5" descr="C:/Users/1V994W2/PycharmProjects/PPT_Background_Generation/pic_temp/1_pic_quater_right_up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857250"/>
            <a:ext cx="539750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17412" name="图片 8" descr="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8572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7" descr="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857250"/>
            <a:ext cx="539750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18436" name="图片 7" descr="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8572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14350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1802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19460" name="图片 9" descr="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8572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7" descr="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857250"/>
            <a:ext cx="539750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462915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0484" name="图片 9" descr="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8572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7" descr="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857250"/>
            <a:ext cx="539750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1508" name="图片 11" descr="C:/Users/1V994W2/PycharmProjects/PPT_Background_Generation/pic_temp/0_pic_quater_left_up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5530850"/>
            <a:ext cx="53975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9" descr="C:/Users/1V994W2/PycharmProjects/PPT_Background_Generation/pic_temp/1_pic_quater_right_up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5532438"/>
            <a:ext cx="539750" cy="46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3213"/>
            <a:ext cx="9144000" cy="371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2532" name="图片 8" descr="C:/Users/1V994W2/PycharmProjects/PPT_Background_Generation/pic_temp/0_pic_quater_right_down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927975" y="4941888"/>
            <a:ext cx="1216025" cy="105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7" descr="C:/Users/1V994W2/PycharmProjects/PPT_Background_Generation/pic_temp/1_pic_quater_left_down.png"/>
          <p:cNvPicPr/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4946650"/>
            <a:ext cx="1214438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75435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2"/>
          <p:cNvPicPr>
            <a:picLocks noChangeAspect="1"/>
          </p:cNvPicPr>
          <p:nvPr userDrawn="1"/>
        </p:nvPicPr>
        <p:blipFill>
          <a:blip r:embed="rId2"/>
          <a:srcRect l="41154"/>
          <a:stretch>
            <a:fillRect/>
          </a:stretch>
        </p:blipFill>
        <p:spPr>
          <a:xfrm>
            <a:off x="5749925" y="5200650"/>
            <a:ext cx="339407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5"/>
          <p:cNvPicPr>
            <a:picLocks noChangeAspect="1"/>
          </p:cNvPicPr>
          <p:nvPr userDrawn="1"/>
        </p:nvPicPr>
        <p:blipFill>
          <a:blip r:embed="rId2"/>
          <a:srcRect l="42769" r="48248" b="5353"/>
          <a:stretch>
            <a:fillRect/>
          </a:stretch>
        </p:blipFill>
        <p:spPr>
          <a:xfrm>
            <a:off x="5392738" y="3940175"/>
            <a:ext cx="647700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6"/>
          <p:cNvPicPr>
            <a:picLocks noChangeAspect="1"/>
          </p:cNvPicPr>
          <p:nvPr userDrawn="1"/>
        </p:nvPicPr>
        <p:blipFill>
          <a:blip r:embed="rId2"/>
          <a:srcRect l="42769" r="48248" b="6511"/>
          <a:stretch>
            <a:fillRect/>
          </a:stretch>
        </p:blipFill>
        <p:spPr>
          <a:xfrm>
            <a:off x="5173663" y="4775200"/>
            <a:ext cx="647700" cy="208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6" Type="http://schemas.openxmlformats.org/officeDocument/2006/relationships/theme" Target="../theme/theme2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未知"/>
          <p:cNvSpPr/>
          <p:nvPr/>
        </p:nvSpPr>
        <p:spPr bwMode="auto">
          <a:xfrm>
            <a:off x="0" y="0"/>
            <a:ext cx="9147175" cy="6862763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未知"/>
          <p:cNvSpPr/>
          <p:nvPr/>
        </p:nvSpPr>
        <p:spPr>
          <a:xfrm>
            <a:off x="0" y="5500688"/>
            <a:ext cx="1436688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Line 4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29" name="Line 5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0" name="Line 6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1" name="Line 7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2" name="Line 8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3" name="Line 9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4" name="Line 10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5" name="Line 11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6" name="Line 1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7" name="Line 1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8" name="Line 1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39" name="Line 1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40" name="Line 1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41" name="Line 1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29999"/>
              </a:schemeClr>
            </a:outerShdw>
          </a:effectLst>
        </p:spPr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" name="Rectangle 2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마스터 텍스트 스타일을 편집합니다</a:t>
            </a:r>
            <a:endParaRPr lang="zh-CN" altLang="zh-CN" dirty="0"/>
          </a:p>
          <a:p>
            <a:pPr lvl="1"/>
            <a:r>
              <a:rPr lang="zh-CN" altLang="zh-CN" dirty="0"/>
              <a:t>둘째 수준</a:t>
            </a:r>
            <a:endParaRPr lang="zh-CN" altLang="zh-CN" dirty="0"/>
          </a:p>
          <a:p>
            <a:pPr lvl="2"/>
            <a:r>
              <a:rPr lang="zh-CN" altLang="zh-CN" dirty="0"/>
              <a:t>셋째 수준</a:t>
            </a:r>
            <a:endParaRPr lang="zh-CN" altLang="zh-CN" dirty="0"/>
          </a:p>
          <a:p>
            <a:pPr lvl="3"/>
            <a:r>
              <a:rPr lang="zh-CN" altLang="zh-CN" dirty="0"/>
              <a:t>넷째 수준</a:t>
            </a:r>
            <a:endParaRPr lang="zh-CN" altLang="zh-CN" dirty="0"/>
          </a:p>
          <a:p>
            <a:pPr lvl="4"/>
            <a:r>
              <a:rPr lang="zh-CN" altLang="zh-CN" dirty="0"/>
              <a:t>다섯째 수준</a:t>
            </a:r>
            <a:endParaRPr lang="zh-CN" altLang="zh-CN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Gulim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Gulim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53" name="未知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" name="Rectangle 30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 anchorCtr="0"/>
          <a:p>
            <a:pPr lvl="0"/>
            <a:r>
              <a:rPr lang="zh-CN" altLang="zh-CN" dirty="0"/>
              <a:t>마스터 제목 스타일 편집</a:t>
            </a:r>
            <a:endParaRPr lang="zh-CN" altLang="zh-CN" dirty="0"/>
          </a:p>
        </p:txBody>
      </p:sp>
      <p:pic>
        <p:nvPicPr>
          <p:cNvPr id="1055" name="Picture 31" descr="water"/>
          <p:cNvPicPr>
            <a:picLocks noChangeAspect="1"/>
          </p:cNvPicPr>
          <p:nvPr/>
        </p:nvPicPr>
        <p:blipFill>
          <a:blip r:embed="rId14"/>
          <a:srcRect l="22409" t="16374" b="27486"/>
          <a:stretch>
            <a:fillRect/>
          </a:stretch>
        </p:blipFill>
        <p:spPr>
          <a:xfrm rot="786797">
            <a:off x="6629400" y="-371475"/>
            <a:ext cx="2417763" cy="198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6" name="Picture 32" descr="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79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2.png"/><Relationship Id="rId1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08.xml"/><Relationship Id="rId7" Type="http://schemas.openxmlformats.org/officeDocument/2006/relationships/image" Target="../media/image15.jpeg"/><Relationship Id="rId6" Type="http://schemas.openxmlformats.org/officeDocument/2006/relationships/tags" Target="../tags/tag107.xml"/><Relationship Id="rId5" Type="http://schemas.openxmlformats.org/officeDocument/2006/relationships/image" Target="../media/image14.png"/><Relationship Id="rId4" Type="http://schemas.openxmlformats.org/officeDocument/2006/relationships/tags" Target="../tags/tag106.xml"/><Relationship Id="rId3" Type="http://schemas.openxmlformats.org/officeDocument/2006/relationships/image" Target="../media/image13.jpeg"/><Relationship Id="rId2" Type="http://schemas.openxmlformats.org/officeDocument/2006/relationships/tags" Target="../tags/tag105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36830" y="1772603"/>
            <a:ext cx="9144000" cy="194627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 dirty="0">
              <a:solidFill>
                <a:sysClr val="windowText" lastClr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898" y="1916113"/>
            <a:ext cx="9093200" cy="240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95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400" b="1" noProof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第三节 化学反应的速率和限度</a:t>
            </a:r>
            <a:endParaRPr lang="en-US" altLang="zh-CN" sz="4400" b="1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3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</a:t>
            </a:r>
            <a:r>
              <a:rPr lang="zh-CN" altLang="en-US" sz="33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第一课时：</a:t>
            </a:r>
            <a:r>
              <a:rPr lang="zh-CN" altLang="en-US" sz="3300" b="1" noProof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化学反应的速率</a:t>
            </a:r>
            <a:endParaRPr lang="zh-CN" altLang="en-US" sz="3300" b="1" noProof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zh-CN" altLang="en-US" sz="3300" b="1" noProof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857250"/>
            <a:ext cx="9147175" cy="3333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 dirty="0">
              <a:solidFill>
                <a:sysClr val="windowText" lastClr="000000"/>
              </a:solidFill>
            </a:endParaRPr>
          </a:p>
        </p:txBody>
      </p:sp>
      <p:pic>
        <p:nvPicPr>
          <p:cNvPr id="25604" name="图片 1" descr="C:\Users\RDD\Desktop\图片2(1)_edit_342269594712356.png图片2(1)_edit_3422695947123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34645" y="4023360"/>
            <a:ext cx="3331845" cy="264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文本框 2"/>
          <p:cNvSpPr txBox="1"/>
          <p:nvPr/>
        </p:nvSpPr>
        <p:spPr>
          <a:xfrm>
            <a:off x="4068763" y="5013325"/>
            <a:ext cx="4027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南京市秦淮中学 荣丹丹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4"/>
          <p:cNvSpPr txBox="1"/>
          <p:nvPr/>
        </p:nvSpPr>
        <p:spPr>
          <a:xfrm>
            <a:off x="323850" y="3140393"/>
            <a:ext cx="2987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设计实验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23850" y="1052195"/>
            <a:ext cx="8387080" cy="1714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【假设】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影响化学反应速率的因素可能有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催化剂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、反应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温度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反应物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浓度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等。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65" y="3932555"/>
            <a:ext cx="8408670" cy="1714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【实验用品】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5%H</a:t>
            </a:r>
            <a:r>
              <a:rPr lang="en-US" altLang="zh-CN" sz="32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32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溶液、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30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%H</a:t>
            </a:r>
            <a:r>
              <a:rPr lang="en-US" altLang="zh-CN" sz="32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32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溶液、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MnO</a:t>
            </a:r>
            <a:r>
              <a:rPr lang="en-US" altLang="zh-CN" sz="3200" b="1" baseline="-25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、热水、试管、试管夹、烧杯。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86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4"/>
          <p:cNvSpPr txBox="1"/>
          <p:nvPr/>
        </p:nvSpPr>
        <p:spPr>
          <a:xfrm>
            <a:off x="-36195" y="115888"/>
            <a:ext cx="2987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验证猜想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3340" y="836295"/>
          <a:ext cx="8899525" cy="457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330"/>
                <a:gridCol w="2957195"/>
              </a:tblGrid>
              <a:tr h="470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  验</a:t>
                      </a:r>
                      <a:endParaRPr lang="en-US" altLang="zh-CN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22" marR="91422" marT="45718" marB="45718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象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2" marR="91422" marT="45718" marB="45718"/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①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号</a:t>
                      </a:r>
                      <a:r>
                        <a:rPr lang="zh-CN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试管：</a:t>
                      </a:r>
                      <a:endParaRPr lang="zh-CN" sz="24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91422" marR="91422" marT="45718" marB="45718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观察试管中反应速率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22" marR="91422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  <a:sym typeface="+mn-ea"/>
                        </a:rPr>
                        <a:t>②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号试管：</a:t>
                      </a:r>
                      <a:endParaRPr lang="zh-CN" altLang="en-US" sz="24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91422" marR="91422" marT="45718" marB="45718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22" marR="91422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37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  <a:sym typeface="+mn-ea"/>
                        </a:rPr>
                        <a:t>③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号</a:t>
                      </a:r>
                      <a:r>
                        <a:rPr lang="zh-CN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试管：</a:t>
                      </a:r>
                      <a:endParaRPr lang="zh-CN" sz="2400" dirty="0">
                        <a:solidFill>
                          <a:srgbClr val="0033CC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91422" marR="91422" marT="45718" marB="45718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22" marR="91422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53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  <a:sym typeface="+mn-ea"/>
                        </a:rPr>
                        <a:t>④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号</a:t>
                      </a:r>
                      <a:r>
                        <a:rPr lang="zh-CN" sz="24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试管：</a:t>
                      </a:r>
                      <a:endParaRPr lang="zh-CN" sz="2400" dirty="0">
                        <a:solidFill>
                          <a:srgbClr val="0033CC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91422" marR="91422" marT="45718" marB="45718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22" marR="91422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5852795" y="1310640"/>
            <a:ext cx="3156585" cy="3811904"/>
            <a:chOff x="9187" y="523"/>
            <a:chExt cx="5495" cy="688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6" name="组合 35"/>
            <p:cNvGrpSpPr/>
            <p:nvPr/>
          </p:nvGrpSpPr>
          <p:grpSpPr>
            <a:xfrm>
              <a:off x="9187" y="523"/>
              <a:ext cx="5495" cy="6881"/>
              <a:chOff x="9394" y="-1253"/>
              <a:chExt cx="5495" cy="6881"/>
            </a:xfrm>
            <a:grpFill/>
          </p:grpSpPr>
          <p:sp>
            <p:nvSpPr>
              <p:cNvPr id="2" name="文本框 1"/>
              <p:cNvSpPr txBox="1"/>
              <p:nvPr/>
            </p:nvSpPr>
            <p:spPr>
              <a:xfrm>
                <a:off x="9394" y="-1253"/>
                <a:ext cx="5495" cy="6881"/>
              </a:xfrm>
              <a:prstGeom prst="rect">
                <a:avLst/>
              </a:prstGeom>
              <a:grpFill/>
              <a:ln w="3175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【实验用品】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3200" b="1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    </a:t>
                </a:r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32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10093" y="1772"/>
                <a:ext cx="4378" cy="3708"/>
                <a:chOff x="2497" y="6590"/>
                <a:chExt cx="4378" cy="3708"/>
              </a:xfrm>
              <a:grpFill/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2497" y="6590"/>
                  <a:ext cx="3531" cy="8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30</a:t>
                  </a:r>
                  <a:r>
                    <a: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%H</a:t>
                  </a:r>
                  <a:r>
                    <a:rPr lang="en-US" altLang="zh-CN" sz="2400" b="1" baseline="-25000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2</a:t>
                  </a:r>
                  <a:r>
                    <a: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O</a:t>
                  </a:r>
                  <a:r>
                    <a:rPr lang="en-US" altLang="zh-CN" sz="2400" b="1" baseline="-25000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2</a:t>
                  </a:r>
                  <a:r>
                    <a: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溶液</a:t>
                  </a:r>
                  <a:endParaRPr lang="zh-CN" altLang="en-US" sz="2400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2768" y="7805"/>
                  <a:ext cx="3836" cy="8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MnO</a:t>
                  </a:r>
                  <a:r>
                    <a:rPr lang="en-US" altLang="zh-CN" sz="2400" b="1" baseline="-25000">
                      <a:uFillTx/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2</a:t>
                  </a:r>
                  <a:r>
                    <a:rPr lang="zh-CN" altLang="en-US" sz="2400" b="1">
                      <a:solidFill>
                        <a:schemeClr val="tx1"/>
                      </a:solidFill>
                      <a:uFillTx/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粉末</a:t>
                  </a:r>
                  <a:endParaRPr lang="zh-CN" altLang="en-US" sz="2400" b="1">
                    <a:solidFill>
                      <a:schemeClr val="tx1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4590" y="9467"/>
                  <a:ext cx="2285" cy="8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  <a:sym typeface="+mn-ea"/>
                    </a:rPr>
                    <a:t>热水</a:t>
                  </a:r>
                  <a:endParaRPr lang="zh-CN" altLang="en-US" sz="2400"/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497" y="9467"/>
                  <a:ext cx="1480" cy="8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常温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9886" y="2014"/>
              <a:ext cx="4379" cy="8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5%H</a:t>
              </a:r>
              <a:r>
                <a:rPr lang="en-US" altLang="zh-CN" sz="2400" b="1" baseline="-25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O</a:t>
              </a:r>
              <a:r>
                <a:rPr lang="en-US" altLang="zh-CN" sz="2400" b="1" baseline="-25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溶液</a:t>
              </a:r>
              <a:endParaRPr lang="zh-CN" altLang="en-US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8920" y="1676400"/>
            <a:ext cx="184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5%H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493645" y="1676400"/>
            <a:ext cx="93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常温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920" y="2580640"/>
            <a:ext cx="184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5%H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溶液、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131695" y="2580640"/>
            <a:ext cx="1233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MnO</a:t>
            </a:r>
            <a:r>
              <a:rPr lang="en-US" altLang="zh-CN" sz="2400" b="1" baseline="-25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67640" y="3625215"/>
            <a:ext cx="184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5%H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溶液、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2131695" y="3659505"/>
            <a:ext cx="128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MnO</a:t>
            </a:r>
            <a:r>
              <a:rPr lang="en-US" altLang="zh-CN" sz="2400" b="1" baseline="-25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3777615" y="3625215"/>
            <a:ext cx="145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热水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49225" y="4580255"/>
            <a:ext cx="186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%H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</a:t>
            </a:r>
            <a:r>
              <a:rPr lang="en-US" altLang="zh-CN" sz="2400" b="1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溶液、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2163445" y="4580255"/>
            <a:ext cx="1270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MnO</a:t>
            </a:r>
            <a:r>
              <a:rPr lang="en-US" altLang="zh-CN" sz="2400" b="1" baseline="-25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3777615" y="4580255"/>
            <a:ext cx="145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常温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3777615" y="2580640"/>
            <a:ext cx="93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常温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3975" y="5588000"/>
            <a:ext cx="8955405" cy="1568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对照试管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 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催化剂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对反应速率的影响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对照试管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 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温度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对反应速率的影响，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对照试管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 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反应物浓度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对反应速率的影响，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4920" y="5588000"/>
            <a:ext cx="385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95500" y="5588000"/>
            <a:ext cx="33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ln>
                  <a:noFill/>
                </a:ln>
                <a:solidFill>
                  <a:srgbClr val="0033CC"/>
                </a:solidFill>
                <a:effectLst/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②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76985" y="5956300"/>
            <a:ext cx="395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ln>
                  <a:noFill/>
                </a:ln>
                <a:solidFill>
                  <a:srgbClr val="0033CC"/>
                </a:solidFill>
                <a:effectLst/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②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131695" y="5956300"/>
            <a:ext cx="25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ln>
                  <a:noFill/>
                </a:ln>
                <a:solidFill>
                  <a:srgbClr val="0033CC"/>
                </a:solidFill>
                <a:effectLst/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③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76985" y="6324600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ln>
                  <a:noFill/>
                </a:ln>
                <a:solidFill>
                  <a:srgbClr val="0033CC"/>
                </a:solidFill>
                <a:effectLst/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②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49475" y="6324600"/>
            <a:ext cx="276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ln>
                  <a:noFill/>
                </a:ln>
                <a:solidFill>
                  <a:srgbClr val="0033CC"/>
                </a:solidFill>
                <a:effectLst/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④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7" grpId="0"/>
      <p:bldP spid="9" grpId="0"/>
      <p:bldP spid="10" grpId="0"/>
      <p:bldP spid="11" grpId="0"/>
      <p:bldP spid="12" grpId="0"/>
      <p:bldP spid="13" grpId="0"/>
      <p:bldP spid="15" grpId="0"/>
      <p:bldP spid="8" grpId="0"/>
      <p:bldP spid="19" grpId="0"/>
      <p:bldP spid="20" grpId="0"/>
      <p:bldP spid="21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33375" y="908685"/>
            <a:ext cx="8387080" cy="1617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【得出结论】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结论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其它条件不变时，使用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催化剂</a:t>
            </a:r>
            <a:r>
              <a:rPr lang="zh-CN" altLang="en-US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一般</a:t>
            </a:r>
            <a:r>
              <a:rPr lang="zh-CN" altLang="en-US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能显著地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增大反应速率</a:t>
            </a:r>
            <a:r>
              <a:rPr lang="zh-CN" altLang="en-US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 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375" y="2780665"/>
            <a:ext cx="8406130" cy="1076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结论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其它条件不变时，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升高温度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，化学反应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速率增大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；降低温度，化学反应速率减小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375" y="4364990"/>
            <a:ext cx="8406130" cy="1568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结论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其它条件不变时，</a:t>
            </a:r>
            <a:r>
              <a:rPr lang="zh-CN" altLang="zh-CN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增大反应物的浓度可以加快反应速率，</a:t>
            </a:r>
            <a:r>
              <a:rPr lang="zh-CN" altLang="zh-CN" sz="32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浓度越大</a:t>
            </a:r>
            <a:r>
              <a:rPr lang="zh-CN" altLang="zh-CN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反应</a:t>
            </a:r>
            <a:r>
              <a:rPr lang="zh-CN" altLang="zh-CN" sz="32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速率越快</a:t>
            </a:r>
            <a:r>
              <a:rPr lang="zh-CN" altLang="zh-CN" sz="32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zh-CN" sz="3200" b="1" dirty="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(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正催化剂和负催化剂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09" name="Text Box 4"/>
          <p:cNvSpPr txBox="1"/>
          <p:nvPr/>
        </p:nvSpPr>
        <p:spPr>
          <a:xfrm>
            <a:off x="158433" y="908368"/>
            <a:ext cx="29876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实验探究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4】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79388" y="1844358"/>
            <a:ext cx="5735638" cy="4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压强对化学反应速率的影响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Text Box 3"/>
          <p:cNvSpPr txBox="1"/>
          <p:nvPr>
            <p:custDataLst>
              <p:tags r:id="rId2"/>
            </p:custDataLst>
          </p:nvPr>
        </p:nvSpPr>
        <p:spPr>
          <a:xfrm>
            <a:off x="251143" y="3068638"/>
            <a:ext cx="71993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想一想：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气体参加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的反应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压强与体积有什么关系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31"/>
          <p:cNvSpPr/>
          <p:nvPr>
            <p:custDataLst>
              <p:tags r:id="rId3"/>
            </p:custDataLst>
          </p:nvPr>
        </p:nvSpPr>
        <p:spPr>
          <a:xfrm>
            <a:off x="251460" y="3890645"/>
            <a:ext cx="8785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增大压强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→容器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体积减小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→反应物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浓度增大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→化学反应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速率增大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Rectangle 11"/>
          <p:cNvSpPr/>
          <p:nvPr>
            <p:custDataLst>
              <p:tags r:id="rId4"/>
            </p:custDataLst>
          </p:nvPr>
        </p:nvSpPr>
        <p:spPr>
          <a:xfrm>
            <a:off x="142875" y="4725035"/>
            <a:ext cx="8975090" cy="2061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结论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其它条件不变时，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气体参加的反应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增大压强可以加快反应速率，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压强越大</a:t>
            </a:r>
            <a:r>
              <a:rPr lang="zh-CN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反应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速率越快</a:t>
            </a:r>
            <a:r>
              <a:rPr lang="zh-CN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3014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63845" y="836295"/>
            <a:ext cx="3038475" cy="2247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7" name="圆角矩形 6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17270" y="5732780"/>
            <a:ext cx="8019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/>
            <a:r>
              <a:rPr lang="zh-CN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如果反应物是固体、液体或溶液时，改变压强速率影响可以忽略）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7" name="Text Box 4"/>
          <p:cNvSpPr txBox="1"/>
          <p:nvPr/>
        </p:nvSpPr>
        <p:spPr>
          <a:xfrm>
            <a:off x="178753" y="764540"/>
            <a:ext cx="29892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问题与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5】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78753" y="1821498"/>
            <a:ext cx="5873750" cy="4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(5)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反应物的接触面积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/>
          <p:nvPr>
            <p:custDataLst>
              <p:tags r:id="rId2"/>
            </p:custDataLst>
          </p:nvPr>
        </p:nvSpPr>
        <p:spPr>
          <a:xfrm>
            <a:off x="333058" y="2564130"/>
            <a:ext cx="8335962" cy="11245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块状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CaCO</a:t>
            </a:r>
            <a:r>
              <a:rPr lang="en-US" altLang="zh-CN" sz="2800" b="1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粉末状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CaCO</a:t>
            </a:r>
            <a:r>
              <a:rPr lang="en-US" altLang="zh-CN" sz="2800" b="1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0.1 mol/L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的盐酸反应谁快谁慢？为什么？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11"/>
          <p:cNvSpPr/>
          <p:nvPr>
            <p:custDataLst>
              <p:tags r:id="rId3"/>
            </p:custDataLst>
          </p:nvPr>
        </p:nvSpPr>
        <p:spPr>
          <a:xfrm>
            <a:off x="178753" y="4778693"/>
            <a:ext cx="9153525" cy="9540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其他条件不变时，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增大反应物表面积可以加快反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应速率（接触充分）。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7" name="圆角矩形 6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9400" y="1057275"/>
          <a:ext cx="8469630" cy="5220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216"/>
                <a:gridCol w="1703262"/>
                <a:gridCol w="5929835"/>
              </a:tblGrid>
              <a:tr h="109507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u="sng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350">
                <a:tc vMerge="1"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088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754380">
                <a:tc vMerge="1"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691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402" marR="68402" marT="34197" marB="3419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12" name="Rectangle 44"/>
          <p:cNvSpPr/>
          <p:nvPr>
            <p:custDataLst>
              <p:tags r:id="rId2"/>
            </p:custDataLst>
          </p:nvPr>
        </p:nvSpPr>
        <p:spPr>
          <a:xfrm>
            <a:off x="3105150" y="1295400"/>
            <a:ext cx="4416425" cy="896938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规律 </a:t>
            </a:r>
            <a:r>
              <a:rPr lang="en-US" altLang="zh-CN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在其它条件相同时</a:t>
            </a:r>
            <a:r>
              <a:rPr lang="en-US" altLang="zh-CN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CN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13" name="Rectangle 42"/>
          <p:cNvSpPr/>
          <p:nvPr>
            <p:custDataLst>
              <p:tags r:id="rId3"/>
            </p:custDataLst>
          </p:nvPr>
        </p:nvSpPr>
        <p:spPr>
          <a:xfrm>
            <a:off x="625475" y="1217613"/>
            <a:ext cx="1717675" cy="896937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影响化学反应速率的因素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52"/>
          <p:cNvSpPr/>
          <p:nvPr>
            <p:custDataLst>
              <p:tags r:id="rId4"/>
            </p:custDataLst>
          </p:nvPr>
        </p:nvSpPr>
        <p:spPr>
          <a:xfrm>
            <a:off x="1355725" y="4281488"/>
            <a:ext cx="1135063" cy="669925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催化剂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Rectangle 49"/>
          <p:cNvSpPr/>
          <p:nvPr>
            <p:custDataLst>
              <p:tags r:id="rId5"/>
            </p:custDataLst>
          </p:nvPr>
        </p:nvSpPr>
        <p:spPr>
          <a:xfrm>
            <a:off x="1539875" y="2889250"/>
            <a:ext cx="1133475" cy="854075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温度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16" name="Rectangle 48"/>
          <p:cNvSpPr/>
          <p:nvPr>
            <p:custDataLst>
              <p:tags r:id="rId6"/>
            </p:custDataLst>
          </p:nvPr>
        </p:nvSpPr>
        <p:spPr>
          <a:xfrm>
            <a:off x="395288" y="3870325"/>
            <a:ext cx="485775" cy="1492250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 外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 因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Rectangle 46"/>
          <p:cNvSpPr/>
          <p:nvPr>
            <p:custDataLst>
              <p:tags r:id="rId7"/>
            </p:custDataLst>
          </p:nvPr>
        </p:nvSpPr>
        <p:spPr>
          <a:xfrm>
            <a:off x="1188085" y="2098675"/>
            <a:ext cx="1485265" cy="896620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反应物性质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18" name="Rectangle 45"/>
          <p:cNvSpPr/>
          <p:nvPr>
            <p:custDataLst>
              <p:tags r:id="rId8"/>
            </p:custDataLst>
          </p:nvPr>
        </p:nvSpPr>
        <p:spPr>
          <a:xfrm>
            <a:off x="250825" y="2098675"/>
            <a:ext cx="881063" cy="896938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 内因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Rectangle 6"/>
          <p:cNvSpPr/>
          <p:nvPr>
            <p:custDataLst>
              <p:tags r:id="rId9"/>
            </p:custDataLst>
          </p:nvPr>
        </p:nvSpPr>
        <p:spPr>
          <a:xfrm>
            <a:off x="625475" y="3552190"/>
            <a:ext cx="2595880" cy="857250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反应物的浓度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Rectangle 6"/>
          <p:cNvSpPr/>
          <p:nvPr>
            <p:custDataLst>
              <p:tags r:id="rId10"/>
            </p:custDataLst>
          </p:nvPr>
        </p:nvSpPr>
        <p:spPr>
          <a:xfrm>
            <a:off x="1101725" y="4890770"/>
            <a:ext cx="1833563" cy="766763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反应物表面积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Rectangle 53"/>
          <p:cNvSpPr/>
          <p:nvPr>
            <p:custDataLst>
              <p:tags r:id="rId11"/>
            </p:custDataLst>
          </p:nvPr>
        </p:nvSpPr>
        <p:spPr>
          <a:xfrm>
            <a:off x="3034983" y="4220528"/>
            <a:ext cx="4416425" cy="669925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催化剂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，化学反应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一般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速率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加快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50"/>
          <p:cNvSpPr/>
          <p:nvPr>
            <p:custDataLst>
              <p:tags r:id="rId12"/>
            </p:custDataLst>
          </p:nvPr>
        </p:nvSpPr>
        <p:spPr>
          <a:xfrm>
            <a:off x="3098800" y="2973388"/>
            <a:ext cx="5270500" cy="614362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升温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，化学反应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速率加快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；反之减慢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Rectangle 47"/>
          <p:cNvSpPr/>
          <p:nvPr>
            <p:custDataLst>
              <p:tags r:id="rId13"/>
            </p:custDataLst>
          </p:nvPr>
        </p:nvSpPr>
        <p:spPr>
          <a:xfrm>
            <a:off x="2749550" y="2076450"/>
            <a:ext cx="6330950" cy="896938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反应物的化学性质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越活泼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，化学反应速率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越快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反之则越慢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Rectangle 7"/>
          <p:cNvSpPr/>
          <p:nvPr>
            <p:custDataLst>
              <p:tags r:id="rId14"/>
            </p:custDataLst>
          </p:nvPr>
        </p:nvSpPr>
        <p:spPr>
          <a:xfrm>
            <a:off x="2935288" y="3743008"/>
            <a:ext cx="5597525" cy="598487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t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增大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反应物的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浓度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，化学反应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加快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；反之减慢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Rectangle 7"/>
          <p:cNvSpPr/>
          <p:nvPr>
            <p:custDataLst>
              <p:tags r:id="rId15"/>
            </p:custDataLst>
          </p:nvPr>
        </p:nvSpPr>
        <p:spPr>
          <a:xfrm>
            <a:off x="2781300" y="5059045"/>
            <a:ext cx="5751513" cy="598488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t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增大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反应物固体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面积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，化学反应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加快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；反之减慢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26" name="Rectangle 140"/>
          <p:cNvSpPr/>
          <p:nvPr/>
        </p:nvSpPr>
        <p:spPr>
          <a:xfrm>
            <a:off x="279400" y="339725"/>
            <a:ext cx="9109075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</a:t>
            </a:r>
            <a:r>
              <a:rPr 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总结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】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：影响化学反应速率的因素 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Rectangle 52"/>
          <p:cNvSpPr/>
          <p:nvPr>
            <p:custDataLst>
              <p:tags r:id="rId16"/>
            </p:custDataLst>
          </p:nvPr>
        </p:nvSpPr>
        <p:spPr>
          <a:xfrm>
            <a:off x="1450975" y="5657533"/>
            <a:ext cx="1135063" cy="669925"/>
          </a:xfrm>
          <a:prstGeom prst="rect">
            <a:avLst/>
          </a:prstGeom>
          <a:noFill/>
          <a:ln w="9525">
            <a:noFill/>
          </a:ln>
        </p:spPr>
        <p:txBody>
          <a:bodyPr lIns="67333" tIns="35013" rIns="67333" bIns="35013" anchor="ctr" anchorCtr="1"/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solidFill>
                  <a:srgbClr val="111111"/>
                </a:solidFill>
                <a:latin typeface="黑体" panose="02010609060101010101" charset="-122"/>
                <a:ea typeface="黑体" panose="02010609060101010101" charset="-122"/>
              </a:rPr>
              <a:t>压强</a:t>
            </a:r>
            <a:endParaRPr lang="zh-CN" altLang="en-US" sz="2000" b="1" dirty="0">
              <a:solidFill>
                <a:srgbClr val="11111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5" name="Text Box 2"/>
          <p:cNvSpPr txBox="1"/>
          <p:nvPr/>
        </p:nvSpPr>
        <p:spPr>
          <a:xfrm>
            <a:off x="3348355" y="62230"/>
            <a:ext cx="43586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</a:t>
            </a:r>
            <a:r>
              <a:rPr 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总结收获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】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06" name="Text Box 3"/>
          <p:cNvSpPr txBox="1"/>
          <p:nvPr/>
        </p:nvSpPr>
        <p:spPr>
          <a:xfrm>
            <a:off x="179388" y="1164273"/>
            <a:ext cx="799306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化学反应速率及其表示方法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7109" name="Group 23"/>
          <p:cNvGrpSpPr/>
          <p:nvPr/>
        </p:nvGrpSpPr>
        <p:grpSpPr>
          <a:xfrm rot="0">
            <a:off x="179705" y="1988820"/>
            <a:ext cx="6705600" cy="1447800"/>
            <a:chOff x="748" y="1614"/>
            <a:chExt cx="3597" cy="912"/>
          </a:xfrm>
        </p:grpSpPr>
        <p:sp>
          <p:nvSpPr>
            <p:cNvPr id="47110" name="Text Box 4"/>
            <p:cNvSpPr txBox="1"/>
            <p:nvPr/>
          </p:nvSpPr>
          <p:spPr>
            <a:xfrm>
              <a:off x="748" y="1797"/>
              <a:ext cx="2313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计算公式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7111" name="Group 22"/>
            <p:cNvGrpSpPr/>
            <p:nvPr/>
          </p:nvGrpSpPr>
          <p:grpSpPr>
            <a:xfrm>
              <a:off x="2409" y="1614"/>
              <a:ext cx="1936" cy="912"/>
              <a:chOff x="2409" y="1479"/>
              <a:chExt cx="1936" cy="912"/>
            </a:xfrm>
          </p:grpSpPr>
          <p:sp>
            <p:nvSpPr>
              <p:cNvPr id="47112" name="Text Box 15"/>
              <p:cNvSpPr txBox="1"/>
              <p:nvPr/>
            </p:nvSpPr>
            <p:spPr>
              <a:xfrm>
                <a:off x="2409" y="1615"/>
                <a:ext cx="108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l-GR" altLang="zh-CN" sz="4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ν</a:t>
                </a:r>
                <a:r>
                  <a:rPr lang="en-US" altLang="zh-CN" sz="32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(B )</a:t>
                </a: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＝</a:t>
                </a:r>
                <a:endParaRPr lang="zh-CN" altLang="el-GR" sz="32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13" name="Text Box 17"/>
              <p:cNvSpPr txBox="1"/>
              <p:nvPr/>
            </p:nvSpPr>
            <p:spPr>
              <a:xfrm>
                <a:off x="3438" y="1479"/>
                <a:ext cx="90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△</a:t>
                </a: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32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(B)</a:t>
                </a:r>
                <a:endParaRPr lang="en-US" altLang="zh-CN" sz="3200" b="1" baseline="-25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14" name="Line 18"/>
              <p:cNvSpPr/>
              <p:nvPr/>
            </p:nvSpPr>
            <p:spPr>
              <a:xfrm flipV="1">
                <a:off x="3385" y="1927"/>
                <a:ext cx="764" cy="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sp>
          <p:sp>
            <p:nvSpPr>
              <p:cNvPr id="47115" name="Text Box 19"/>
              <p:cNvSpPr txBox="1"/>
              <p:nvPr/>
            </p:nvSpPr>
            <p:spPr>
              <a:xfrm>
                <a:off x="3568" y="2023"/>
                <a:ext cx="68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黑体" panose="02010609060101010101" charset="-122"/>
                    <a:ea typeface="黑体" panose="02010609060101010101" charset="-122"/>
                  </a:rPr>
                  <a:t>△</a:t>
                </a: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t</a:t>
                </a:r>
                <a:endPara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8632" name="Text Box 24"/>
          <p:cNvSpPr>
            <a:spLocks noGrp="1"/>
          </p:cNvSpPr>
          <p:nvPr>
            <p:ph type="body"/>
          </p:nvPr>
        </p:nvSpPr>
        <p:spPr>
          <a:xfrm>
            <a:off x="121920" y="3284855"/>
            <a:ext cx="8610600" cy="717550"/>
          </a:xfrm>
        </p:spPr>
        <p:txBody>
          <a:bodyPr vert="horz" wrap="square" lIns="91440" tIns="45720" rIns="91440" bIns="45720" anchor="t" anchorCtr="0"/>
          <a:p>
            <a:pPr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、影响化学反应速率的因素</a:t>
            </a:r>
            <a:endParaRPr lang="zh-CN" altLang="en-US" b="1" dirty="0">
              <a:solidFill>
                <a:srgbClr val="1C1C1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8633" name="Rectangle 25"/>
          <p:cNvSpPr/>
          <p:nvPr/>
        </p:nvSpPr>
        <p:spPr>
          <a:xfrm>
            <a:off x="683895" y="5156835"/>
            <a:ext cx="833628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浓度、温度、催化剂 、压强 、固体的表面积、反应物的状态等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8634" name="Rectangle 26"/>
          <p:cNvSpPr/>
          <p:nvPr/>
        </p:nvSpPr>
        <p:spPr>
          <a:xfrm>
            <a:off x="323850" y="4292600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内部因素：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5" name="Rectangle 27"/>
          <p:cNvSpPr/>
          <p:nvPr/>
        </p:nvSpPr>
        <p:spPr>
          <a:xfrm>
            <a:off x="2147253" y="4292600"/>
            <a:ext cx="58991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反应物本身的性质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（主要因素）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7" name="Rectangle 29"/>
          <p:cNvSpPr/>
          <p:nvPr/>
        </p:nvSpPr>
        <p:spPr>
          <a:xfrm>
            <a:off x="331311" y="5156518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外界因素：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315" y="0"/>
            <a:ext cx="2943860" cy="622935"/>
            <a:chOff x="170" y="151"/>
            <a:chExt cx="5868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4" name="文本框 21"/>
            <p:cNvSpPr txBox="1"/>
            <p:nvPr/>
          </p:nvSpPr>
          <p:spPr>
            <a:xfrm>
              <a:off x="510" y="242"/>
              <a:ext cx="5062" cy="7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化学反应速率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3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2" grpId="0" build="p"/>
      <p:bldP spid="68633" grpId="0"/>
      <p:bldP spid="68634" grpId="0"/>
      <p:bldP spid="68635" grpId="0"/>
      <p:bldP spid="686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0930" y="548640"/>
            <a:ext cx="204660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【拓展训练】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54685" y="1282700"/>
            <a:ext cx="8160385" cy="3538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/>
              <a:t>【例2】反应A(g)＋3B(g) </a:t>
            </a:r>
            <a:r>
              <a:rPr lang="en-US" altLang="zh-CN" sz="3200"/>
              <a:t>==</a:t>
            </a:r>
            <a:r>
              <a:rPr lang="zh-CN" altLang="en-US" sz="3200"/>
              <a:t>2C(g)＋2D(g)，在不同情况下测得反应速率如下，其中反应速率最快的是（</a:t>
            </a:r>
            <a:r>
              <a:rPr lang="en-US" altLang="zh-CN" sz="3200"/>
              <a:t>    </a:t>
            </a:r>
            <a:r>
              <a:rPr lang="zh-CN" altLang="en-US" sz="3200"/>
              <a:t>）</a:t>
            </a:r>
            <a:endParaRPr lang="zh-CN" altLang="en-US" sz="3200"/>
          </a:p>
          <a:p>
            <a:r>
              <a:rPr lang="zh-CN" altLang="en-US" sz="3200"/>
              <a:t>A．v(A)＝0.15 mol·L</a:t>
            </a:r>
            <a:r>
              <a:rPr lang="zh-CN" altLang="en-US" sz="3200" baseline="30000">
                <a:solidFill>
                  <a:schemeClr val="tx1"/>
                </a:solidFill>
                <a:uFillTx/>
              </a:rPr>
              <a:t>－1</a:t>
            </a:r>
            <a:r>
              <a:rPr lang="zh-CN" altLang="en-US" sz="3200"/>
              <a:t>·s</a:t>
            </a:r>
            <a:r>
              <a:rPr lang="zh-CN" altLang="en-US" sz="3200" baseline="30000">
                <a:solidFill>
                  <a:schemeClr val="tx1"/>
                </a:solidFill>
                <a:uFillTx/>
              </a:rPr>
              <a:t>－1  </a:t>
            </a:r>
            <a:r>
              <a:rPr lang="zh-CN" altLang="en-US" sz="3200"/>
              <a:t>           </a:t>
            </a:r>
            <a:endParaRPr lang="zh-CN" altLang="en-US" sz="3200"/>
          </a:p>
          <a:p>
            <a:r>
              <a:rPr lang="zh-CN" altLang="en-US" sz="3200"/>
              <a:t>B．v(B)＝0.50 </a:t>
            </a:r>
            <a:r>
              <a:rPr lang="zh-CN" altLang="en-US" sz="3200">
                <a:sym typeface="+mn-ea"/>
              </a:rPr>
              <a:t> mol·L</a:t>
            </a:r>
            <a:r>
              <a:rPr lang="zh-CN" altLang="en-US" sz="3200" baseline="30000">
                <a:uFillTx/>
                <a:sym typeface="+mn-ea"/>
              </a:rPr>
              <a:t>－1</a:t>
            </a:r>
            <a:r>
              <a:rPr lang="zh-CN" altLang="en-US" sz="3200">
                <a:sym typeface="+mn-ea"/>
              </a:rPr>
              <a:t>·s</a:t>
            </a:r>
            <a:r>
              <a:rPr lang="zh-CN" altLang="en-US" sz="3200" baseline="30000">
                <a:uFillTx/>
                <a:sym typeface="+mn-ea"/>
              </a:rPr>
              <a:t>－1  </a:t>
            </a:r>
            <a:endParaRPr lang="zh-CN" altLang="en-US" sz="3200" baseline="30000">
              <a:uFillTx/>
              <a:sym typeface="+mn-ea"/>
            </a:endParaRPr>
          </a:p>
          <a:p>
            <a:r>
              <a:rPr lang="zh-CN" altLang="en-US" sz="3200"/>
              <a:t>C．v(C)＝0.32</a:t>
            </a:r>
            <a:r>
              <a:rPr lang="zh-CN" altLang="en-US" sz="3200">
                <a:sym typeface="+mn-ea"/>
              </a:rPr>
              <a:t> mol·L</a:t>
            </a:r>
            <a:r>
              <a:rPr lang="zh-CN" altLang="en-US" sz="3200" baseline="30000">
                <a:uFillTx/>
                <a:sym typeface="+mn-ea"/>
              </a:rPr>
              <a:t>－1</a:t>
            </a:r>
            <a:r>
              <a:rPr lang="zh-CN" altLang="en-US" sz="3200">
                <a:sym typeface="+mn-ea"/>
              </a:rPr>
              <a:t>·s</a:t>
            </a:r>
            <a:r>
              <a:rPr lang="zh-CN" altLang="en-US" sz="3200" baseline="30000">
                <a:uFillTx/>
                <a:sym typeface="+mn-ea"/>
              </a:rPr>
              <a:t>－1  </a:t>
            </a:r>
            <a:r>
              <a:rPr lang="zh-CN" altLang="en-US" sz="3200"/>
              <a:t>        </a:t>
            </a:r>
            <a:endParaRPr lang="zh-CN" altLang="en-US" sz="3200"/>
          </a:p>
          <a:p>
            <a:r>
              <a:rPr lang="zh-CN" altLang="en-US" sz="3200"/>
              <a:t>D．v(D)＝5.40</a:t>
            </a:r>
            <a:r>
              <a:rPr lang="zh-CN" altLang="en-US" sz="3200">
                <a:sym typeface="+mn-ea"/>
              </a:rPr>
              <a:t> mol·L</a:t>
            </a:r>
            <a:r>
              <a:rPr lang="zh-CN" altLang="en-US" sz="3200" baseline="30000">
                <a:uFillTx/>
                <a:sym typeface="+mn-ea"/>
              </a:rPr>
              <a:t>－1</a:t>
            </a:r>
            <a:r>
              <a:rPr lang="zh-CN" altLang="en-US" sz="3200">
                <a:sym typeface="+mn-ea"/>
              </a:rPr>
              <a:t>·s</a:t>
            </a:r>
            <a:r>
              <a:rPr lang="zh-CN" altLang="en-US" sz="3200" baseline="30000">
                <a:uFillTx/>
                <a:sym typeface="+mn-ea"/>
              </a:rPr>
              <a:t>－1  </a:t>
            </a:r>
            <a:endParaRPr lang="zh-CN" alt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Box 1"/>
          <p:cNvSpPr txBox="1"/>
          <p:nvPr/>
        </p:nvSpPr>
        <p:spPr>
          <a:xfrm>
            <a:off x="1042988" y="2579688"/>
            <a:ext cx="655320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9600" b="1" dirty="0">
                <a:solidFill>
                  <a:schemeClr val="accent1"/>
                </a:solidFill>
                <a:latin typeface="Calibri" panose="020F0502020204030204" charset="0"/>
                <a:ea typeface="宋体" panose="02010600030101010101" pitchFamily="2" charset="-122"/>
              </a:rPr>
              <a:t>谢 谢 指 导！</a:t>
            </a:r>
            <a:endParaRPr lang="zh-CN" altLang="en-US" sz="9600" b="1" dirty="0">
              <a:solidFill>
                <a:schemeClr val="accent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179705" y="103188"/>
            <a:ext cx="403383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生活情境：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1" name="文本框 4"/>
          <p:cNvSpPr txBox="1"/>
          <p:nvPr>
            <p:custDataLst>
              <p:tags r:id="rId1"/>
            </p:custDataLst>
          </p:nvPr>
        </p:nvSpPr>
        <p:spPr>
          <a:xfrm>
            <a:off x="25400" y="1041400"/>
            <a:ext cx="8893175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【思考与讨论】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下图涉及的化学反应有快有慢，快到什么程度？慢到什么程度？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反应的快慢程度与我们有什么关系？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9705" y="1967548"/>
            <a:ext cx="8924925" cy="3446462"/>
            <a:chOff x="185450" y="2256356"/>
            <a:chExt cx="11961329" cy="3273456"/>
          </a:xfrm>
        </p:grpSpPr>
        <p:pic>
          <p:nvPicPr>
            <p:cNvPr id="27653" name="Picture 2" descr="爆破－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85450" y="2285306"/>
              <a:ext cx="2308864" cy="2717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4" name="Picture 7" descr="溶洞－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14536"/>
            <a:stretch>
              <a:fillRect/>
            </a:stretch>
          </p:blipFill>
          <p:spPr>
            <a:xfrm>
              <a:off x="9453315" y="2256356"/>
              <a:ext cx="2693464" cy="27332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5" name="Picture 11" descr="铁锈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433359" y="2289516"/>
              <a:ext cx="2462226" cy="27498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6" name="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t="6325" b="8572"/>
            <a:stretch>
              <a:fillRect/>
            </a:stretch>
          </p:blipFill>
          <p:spPr>
            <a:xfrm>
              <a:off x="3335363" y="2285538"/>
              <a:ext cx="2354988" cy="27324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7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790393" y="5074920"/>
              <a:ext cx="1111251" cy="437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爆炸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7658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3395798" y="5092700"/>
              <a:ext cx="2621675" cy="437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牛奶变质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7659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6325789" y="5041534"/>
              <a:ext cx="2048595" cy="437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钢铁生锈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7660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9725187" y="5043814"/>
              <a:ext cx="2316283" cy="437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溶洞形成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03350" y="5805488"/>
            <a:ext cx="73167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你对化学反应有什么新的认识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?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045" y="142875"/>
            <a:ext cx="2508279" cy="544195"/>
            <a:chOff x="167" y="169"/>
            <a:chExt cx="6435" cy="913"/>
          </a:xfrm>
        </p:grpSpPr>
        <p:sp>
          <p:nvSpPr>
            <p:cNvPr id="14" name="圆角矩形 13"/>
            <p:cNvSpPr/>
            <p:nvPr/>
          </p:nvSpPr>
          <p:spPr>
            <a:xfrm>
              <a:off x="167" y="169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solidFill>
                <a:schemeClr val="accent2"/>
              </a:soli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4" name="文本框 21"/>
            <p:cNvSpPr txBox="1"/>
            <p:nvPr/>
          </p:nvSpPr>
          <p:spPr>
            <a:xfrm>
              <a:off x="358" y="176"/>
              <a:ext cx="6244" cy="8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生活情境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" name="Rectangle 2"/>
          <p:cNvSpPr/>
          <p:nvPr/>
        </p:nvSpPr>
        <p:spPr>
          <a:xfrm>
            <a:off x="617538" y="1155700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如何定量的描述化学反应的快慢？</a:t>
            </a:r>
            <a:endParaRPr lang="zh-CN" altLang="en-US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未知"/>
          <p:cNvSpPr/>
          <p:nvPr/>
        </p:nvSpPr>
        <p:spPr bwMode="auto">
          <a:xfrm>
            <a:off x="3540125" y="2152650"/>
            <a:ext cx="1284288" cy="8556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" name="Group 51"/>
          <p:cNvGrpSpPr/>
          <p:nvPr/>
        </p:nvGrpSpPr>
        <p:grpSpPr>
          <a:xfrm>
            <a:off x="766763" y="2420938"/>
            <a:ext cx="2619375" cy="3589337"/>
            <a:chOff x="385" y="1866"/>
            <a:chExt cx="1446" cy="2214"/>
          </a:xfrm>
        </p:grpSpPr>
        <p:grpSp>
          <p:nvGrpSpPr>
            <p:cNvPr id="29700" name="Group 43"/>
            <p:cNvGrpSpPr/>
            <p:nvPr/>
          </p:nvGrpSpPr>
          <p:grpSpPr>
            <a:xfrm>
              <a:off x="385" y="1866"/>
              <a:ext cx="1446" cy="2214"/>
              <a:chOff x="385" y="1533"/>
              <a:chExt cx="1446" cy="2214"/>
            </a:xfrm>
          </p:grpSpPr>
          <p:sp>
            <p:nvSpPr>
              <p:cNvPr id="29701" name="AutoShape 44"/>
              <p:cNvSpPr/>
              <p:nvPr/>
            </p:nvSpPr>
            <p:spPr>
              <a:xfrm>
                <a:off x="385" y="1718"/>
                <a:ext cx="1446" cy="2029"/>
              </a:xfrm>
              <a:prstGeom prst="roundRect">
                <a:avLst>
                  <a:gd name="adj" fmla="val 4690"/>
                </a:avLst>
              </a:prstGeom>
              <a:noFill/>
              <a:ln w="5715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45"/>
              <p:cNvSpPr>
                <a:spLocks noChangeArrowheads="1"/>
              </p:cNvSpPr>
              <p:nvPr/>
            </p:nvSpPr>
            <p:spPr bwMode="auto">
              <a:xfrm>
                <a:off x="511" y="1533"/>
                <a:ext cx="1185" cy="3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9703" name="Text Box 46"/>
            <p:cNvSpPr txBox="1"/>
            <p:nvPr/>
          </p:nvSpPr>
          <p:spPr>
            <a:xfrm>
              <a:off x="552" y="1890"/>
              <a:ext cx="1037" cy="3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学科链接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4" name="Text Box 47"/>
            <p:cNvSpPr txBox="1"/>
            <p:nvPr/>
          </p:nvSpPr>
          <p:spPr>
            <a:xfrm>
              <a:off x="476" y="2358"/>
              <a:ext cx="1270" cy="1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111111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物理学中用什么方式来定量表示物体运动的快慢？</a:t>
              </a:r>
              <a:r>
                <a:rPr lang="zh-CN" altLang="en-US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Group 60"/>
          <p:cNvGrpSpPr/>
          <p:nvPr/>
        </p:nvGrpSpPr>
        <p:grpSpPr>
          <a:xfrm>
            <a:off x="3916363" y="3044825"/>
            <a:ext cx="3176587" cy="1360488"/>
            <a:chOff x="2112" y="3660"/>
            <a:chExt cx="1257" cy="774"/>
          </a:xfrm>
        </p:grpSpPr>
        <p:sp>
          <p:nvSpPr>
            <p:cNvPr id="29706" name="Text Box 56"/>
            <p:cNvSpPr txBox="1"/>
            <p:nvPr/>
          </p:nvSpPr>
          <p:spPr>
            <a:xfrm>
              <a:off x="2112" y="3816"/>
              <a:ext cx="684" cy="4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4800" b="1" dirty="0">
                  <a:solidFill>
                    <a:srgbClr val="FF0000"/>
                  </a:solidFill>
                  <a:latin typeface="Monotype Corsiva" panose="03010101010201010101" pitchFamily="66" charset="0"/>
                  <a:ea typeface="MingLiU" pitchFamily="49" charset="-128"/>
                </a:rPr>
                <a:t>v</a:t>
              </a:r>
              <a:r>
                <a:rPr lang="zh-CN" altLang="en-US" sz="48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＝</a:t>
              </a:r>
              <a:endPara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9707" name="Line 57"/>
            <p:cNvSpPr/>
            <p:nvPr/>
          </p:nvSpPr>
          <p:spPr>
            <a:xfrm>
              <a:off x="2592" y="4032"/>
              <a:ext cx="777" cy="0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708" name="Text Box 58"/>
            <p:cNvSpPr txBox="1"/>
            <p:nvPr/>
          </p:nvSpPr>
          <p:spPr>
            <a:xfrm>
              <a:off x="2760" y="3660"/>
              <a:ext cx="404" cy="67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△</a:t>
              </a:r>
              <a:r>
                <a:rPr lang="en-US" altLang="zh-CN" sz="32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  <a:endPara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Text Box 59"/>
            <p:cNvSpPr txBox="1"/>
            <p:nvPr/>
          </p:nvSpPr>
          <p:spPr>
            <a:xfrm>
              <a:off x="2760" y="4066"/>
              <a:ext cx="479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△</a:t>
              </a:r>
              <a:r>
                <a:rPr lang="en-US" altLang="zh-CN" sz="32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</a:t>
              </a:r>
              <a:endPara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47" name="Picture 61" descr="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5475" y="224631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07950" y="95885"/>
            <a:ext cx="3912235" cy="579755"/>
            <a:chOff x="170" y="151"/>
            <a:chExt cx="6161" cy="913"/>
          </a:xfrm>
        </p:grpSpPr>
        <p:sp>
          <p:nvSpPr>
            <p:cNvPr id="14" name="圆角矩形 13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398" y="195"/>
              <a:ext cx="2152" cy="848"/>
              <a:chOff x="55" y="209"/>
              <a:chExt cx="2154" cy="849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1317" y="210"/>
                <a:ext cx="892" cy="848"/>
                <a:chOff x="2879874" y="1479408"/>
                <a:chExt cx="754055" cy="7173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38052" y="1539094"/>
                  <a:ext cx="657686" cy="657686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879874" y="1479408"/>
                  <a:ext cx="754055" cy="6974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55" y="209"/>
                <a:ext cx="1733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2505" y="214"/>
              <a:ext cx="38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化学反应速率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5" name="Rectangle 4"/>
          <p:cNvSpPr/>
          <p:nvPr/>
        </p:nvSpPr>
        <p:spPr>
          <a:xfrm>
            <a:off x="107950" y="1038860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一、化学反应的速率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Text Box 2"/>
          <p:cNvSpPr txBox="1"/>
          <p:nvPr/>
        </p:nvSpPr>
        <p:spPr>
          <a:xfrm>
            <a:off x="468313" y="1557338"/>
            <a:ext cx="579120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1" name="Text Box 3"/>
          <p:cNvSpPr txBox="1"/>
          <p:nvPr/>
        </p:nvSpPr>
        <p:spPr>
          <a:xfrm>
            <a:off x="611188" y="2060575"/>
            <a:ext cx="75438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用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单位时间内</a:t>
            </a:r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反应物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浓度的减小</a:t>
            </a:r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或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生成物浓度的增大</a:t>
            </a:r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来表示。</a:t>
            </a:r>
            <a:endParaRPr lang="zh-CN" altLang="en-US" sz="28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8" name="Text Box 5"/>
          <p:cNvSpPr txBox="1"/>
          <p:nvPr/>
        </p:nvSpPr>
        <p:spPr>
          <a:xfrm>
            <a:off x="614363" y="3498850"/>
            <a:ext cx="6407150" cy="2420938"/>
          </a:xfrm>
          <a:prstGeom prst="rect">
            <a:avLst/>
          </a:prstGeom>
          <a:noFill/>
          <a:ln w="9525">
            <a:noFill/>
          </a:ln>
        </p:spPr>
        <p:txBody>
          <a:bodyPr tIns="0" bIns="0" anchor="t" anchorCtr="0">
            <a:spAutoFit/>
          </a:bodyPr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                       △ 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c(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)</a:t>
            </a:r>
            <a:endParaRPr lang="en-US" altLang="zh-CN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algn="just">
              <a:lnSpc>
                <a:spcPct val="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v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(B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=  ———</a:t>
            </a:r>
            <a:endParaRPr lang="en-US" altLang="zh-CN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lnSpc>
                <a:spcPct val="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                          △ t</a:t>
            </a:r>
            <a:endParaRPr lang="en-US" altLang="zh-CN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lnSpc>
                <a:spcPct val="0"/>
              </a:lnSpc>
              <a:spcBef>
                <a:spcPct val="35000"/>
              </a:spcBef>
              <a:spcAft>
                <a:spcPct val="35000"/>
              </a:spcAft>
            </a:pPr>
            <a:endParaRPr lang="en-US" altLang="zh-CN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35000"/>
              </a:spcBef>
              <a:spcAft>
                <a:spcPct val="35000"/>
              </a:spcAft>
            </a:pPr>
            <a:endParaRPr lang="en-US" altLang="zh-CN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1750" name="TextBox 14"/>
          <p:cNvSpPr txBox="1"/>
          <p:nvPr/>
        </p:nvSpPr>
        <p:spPr>
          <a:xfrm>
            <a:off x="590550" y="4625975"/>
            <a:ext cx="280828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常用单位：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4" name="TextBox 17"/>
          <p:cNvSpPr txBox="1"/>
          <p:nvPr/>
        </p:nvSpPr>
        <p:spPr>
          <a:xfrm>
            <a:off x="1692275" y="5229225"/>
            <a:ext cx="6192838" cy="10398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mol/(L·s)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·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(L·s)</a:t>
            </a:r>
            <a:r>
              <a:rPr lang="zh-CN" altLang="en-US" sz="28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8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800" b="1" baseline="30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mol/(L·min)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mol·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(L·min)</a:t>
            </a:r>
            <a:r>
              <a:rPr lang="zh-CN" altLang="en-US" sz="28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8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800" b="1" baseline="30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346700" y="2978150"/>
            <a:ext cx="3400425" cy="1746250"/>
          </a:xfrm>
          <a:prstGeom prst="cloudCallout">
            <a:avLst>
              <a:gd name="adj1" fmla="val -76532"/>
              <a:gd name="adj2" fmla="val 29773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平均速率，不是瞬间速率，无负值！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1753" name="文本框 1"/>
          <p:cNvSpPr txBox="1"/>
          <p:nvPr/>
        </p:nvSpPr>
        <p:spPr>
          <a:xfrm>
            <a:off x="579438" y="3190875"/>
            <a:ext cx="19812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表达式：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3" name="文本框 1"/>
          <p:cNvSpPr txBox="1"/>
          <p:nvPr/>
        </p:nvSpPr>
        <p:spPr>
          <a:xfrm>
            <a:off x="6472238" y="4776788"/>
            <a:ext cx="2274887" cy="523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指明物质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950" y="95885"/>
            <a:ext cx="3912235" cy="579755"/>
            <a:chOff x="170" y="151"/>
            <a:chExt cx="6161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398" y="195"/>
              <a:ext cx="2152" cy="848"/>
              <a:chOff x="55" y="209"/>
              <a:chExt cx="2154" cy="849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1317" y="210"/>
                <a:ext cx="892" cy="848"/>
                <a:chOff x="2879874" y="1479408"/>
                <a:chExt cx="754055" cy="7173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38052" y="1539094"/>
                  <a:ext cx="657686" cy="657686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879874" y="1479408"/>
                  <a:ext cx="754055" cy="6974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55" y="209"/>
                <a:ext cx="1733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2505" y="214"/>
              <a:ext cx="38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化学反应速率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8198" grpId="0"/>
      <p:bldP spid="9224" grpId="0"/>
      <p:bldP spid="19" grpId="0" bldLvl="0" animBg="1"/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0" y="95885"/>
            <a:ext cx="3912235" cy="579755"/>
            <a:chOff x="170" y="151"/>
            <a:chExt cx="6161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396" y="196"/>
              <a:ext cx="2154" cy="847"/>
              <a:chOff x="53" y="210"/>
              <a:chExt cx="2156" cy="848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1317" y="210"/>
                <a:ext cx="892" cy="848"/>
                <a:chOff x="2879874" y="1479408"/>
                <a:chExt cx="754055" cy="7173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38052" y="1539094"/>
                  <a:ext cx="657686" cy="657686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879874" y="1479408"/>
                  <a:ext cx="754055" cy="6974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53" y="210"/>
                <a:ext cx="1733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2505" y="214"/>
              <a:ext cx="38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化学反应速率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3215" y="1340485"/>
            <a:ext cx="8748395" cy="2061210"/>
            <a:chOff x="509" y="2111"/>
            <a:chExt cx="13777" cy="3246"/>
          </a:xfrm>
        </p:grpSpPr>
        <p:sp>
          <p:nvSpPr>
            <p:cNvPr id="32771" name="Text Box 6"/>
            <p:cNvSpPr txBox="1"/>
            <p:nvPr/>
          </p:nvSpPr>
          <p:spPr>
            <a:xfrm>
              <a:off x="509" y="2111"/>
              <a:ext cx="13777" cy="3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ClrTx/>
                <a:buFontTx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例题</a:t>
              </a: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：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 L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的密闭容器中，加入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1 mol N</a:t>
              </a:r>
              <a:r>
                <a:rPr lang="en-US" altLang="zh-CN" sz="3200" b="1" baseline="-300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和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3 mol H</a:t>
              </a:r>
              <a:r>
                <a:rPr lang="en-US" altLang="zh-CN" sz="3200" b="1" baseline="-300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，发生 </a:t>
              </a: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altLang="zh-CN" sz="3200" baseline="-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+3H</a:t>
              </a:r>
              <a:r>
                <a:rPr lang="en-US" altLang="zh-CN" sz="3200" baseline="-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 </a:t>
              </a: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 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2NH</a:t>
              </a:r>
              <a:r>
                <a:rPr lang="en-US" altLang="zh-CN" sz="3200" baseline="-300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32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3200" b="1" smtClean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</a:t>
              </a:r>
              <a:r>
                <a:rPr lang="en-US" altLang="zh-CN" sz="3200" b="1" smtClean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2s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末时，测得容器中含有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0.4 mol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NH</a:t>
              </a:r>
              <a:r>
                <a:rPr lang="en-US" altLang="zh-CN" sz="3200" b="1" baseline="-300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3</a:t>
              </a:r>
              <a:r>
                <a:rPr lang="zh-CN" altLang="en-US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，求</a:t>
              </a:r>
              <a:r>
                <a:rPr lang="en-US" altLang="zh-CN" sz="3200" b="1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V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(NH</a:t>
              </a:r>
              <a:r>
                <a:rPr lang="en-US" altLang="zh-CN" sz="3200" b="1" baseline="-250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3</a:t>
              </a:r>
              <a:r>
                <a:rPr lang="en-US" altLang="zh-CN" sz="3200" b="1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3200" b="1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、</a:t>
              </a:r>
              <a:r>
                <a:rPr lang="en-US" altLang="zh-CN" sz="3200" b="1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V</a:t>
              </a:r>
              <a:r>
                <a:rPr lang="en-US" altLang="zh-CN" sz="3200" b="1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(N</a:t>
              </a:r>
              <a:r>
                <a:rPr lang="en-US" altLang="zh-CN" sz="3200" b="1" baseline="-2500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en-US" altLang="zh-CN" sz="3200" b="1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3200" b="1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、</a:t>
              </a:r>
              <a:r>
                <a:rPr lang="en-US" altLang="zh-CN" sz="3200" b="1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V(H</a:t>
              </a:r>
              <a:r>
                <a:rPr lang="en-US" altLang="zh-CN" sz="3200" b="1" baseline="-2500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en-US" altLang="zh-CN" sz="32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pSp>
          <p:nvGrpSpPr>
            <p:cNvPr id="8195" name="组合 11289"/>
            <p:cNvGrpSpPr/>
            <p:nvPr/>
          </p:nvGrpSpPr>
          <p:grpSpPr>
            <a:xfrm>
              <a:off x="6781" y="3133"/>
              <a:ext cx="838" cy="337"/>
              <a:chOff x="1973" y="2841"/>
              <a:chExt cx="453" cy="135"/>
            </a:xfrm>
          </p:grpSpPr>
          <p:sp>
            <p:nvSpPr>
              <p:cNvPr id="8196" name="直接连接符 11285"/>
              <p:cNvSpPr/>
              <p:nvPr/>
            </p:nvSpPr>
            <p:spPr>
              <a:xfrm>
                <a:off x="1973" y="2886"/>
                <a:ext cx="45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sp>
            <p:nvSpPr>
              <p:cNvPr id="8197" name="直接连接符 11286"/>
              <p:cNvSpPr/>
              <p:nvPr/>
            </p:nvSpPr>
            <p:spPr>
              <a:xfrm>
                <a:off x="1973" y="2931"/>
                <a:ext cx="45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sp>
            <p:nvSpPr>
              <p:cNvPr id="8198" name="直接连接符 11287"/>
              <p:cNvSpPr/>
              <p:nvPr/>
            </p:nvSpPr>
            <p:spPr>
              <a:xfrm>
                <a:off x="1973" y="2931"/>
                <a:ext cx="91" cy="4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sp>
            <p:nvSpPr>
              <p:cNvPr id="8199" name="直接连接符 11288"/>
              <p:cNvSpPr/>
              <p:nvPr/>
            </p:nvSpPr>
            <p:spPr>
              <a:xfrm>
                <a:off x="2335" y="2841"/>
                <a:ext cx="91" cy="4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</p:grpSp>
      </p:grpSp>
      <p:sp>
        <p:nvSpPr>
          <p:cNvPr id="4" name="文本框 3"/>
          <p:cNvSpPr txBox="1"/>
          <p:nvPr/>
        </p:nvSpPr>
        <p:spPr>
          <a:xfrm>
            <a:off x="968375" y="4436745"/>
            <a:ext cx="6844030" cy="1137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思考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用不同物质表示的化学反应速率在数值上有何规律？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文本框 2"/>
          <p:cNvSpPr txBox="1"/>
          <p:nvPr/>
        </p:nvSpPr>
        <p:spPr>
          <a:xfrm>
            <a:off x="394970" y="980123"/>
            <a:ext cx="806450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同一反应的速率可用不同物质来表示，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可能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数值不同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，但表示的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意义相同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，所以需要指明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具体物质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，如</a:t>
            </a:r>
            <a:r>
              <a:rPr lang="en-US" altLang="zh-CN" sz="3200" b="1" i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V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(CO)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315" name="矩形 2"/>
          <p:cNvSpPr/>
          <p:nvPr/>
        </p:nvSpPr>
        <p:spPr>
          <a:xfrm>
            <a:off x="557213" y="3468688"/>
            <a:ext cx="851535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同一化学反应中，各物质的反应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速率之比等于该化学计量数之比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394970" y="5156518"/>
            <a:ext cx="8521700" cy="20612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化学反应速率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适用于气体或溶液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，固体、纯液体的浓度视为常数，不能用来表示化学反应速率。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7213" y="2780665"/>
            <a:ext cx="84264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均取正值，且是某一段时间内的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平均速率</a:t>
            </a:r>
            <a:r>
              <a:rPr lang="zh-CN" altLang="en-US" sz="3200" b="1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315" y="44450"/>
            <a:ext cx="6759575" cy="706755"/>
            <a:chOff x="133" y="125"/>
            <a:chExt cx="5868" cy="1113"/>
          </a:xfrm>
        </p:grpSpPr>
        <p:sp>
          <p:nvSpPr>
            <p:cNvPr id="5" name="圆角矩形 4"/>
            <p:cNvSpPr/>
            <p:nvPr/>
          </p:nvSpPr>
          <p:spPr>
            <a:xfrm>
              <a:off x="133" y="125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3" name="文本框 19"/>
            <p:cNvSpPr txBox="1"/>
            <p:nvPr/>
          </p:nvSpPr>
          <p:spPr>
            <a:xfrm>
              <a:off x="282" y="125"/>
              <a:ext cx="1731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40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小结</a:t>
              </a:r>
              <a:endPara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4" name="文本框 21"/>
            <p:cNvSpPr txBox="1"/>
            <p:nvPr/>
          </p:nvSpPr>
          <p:spPr>
            <a:xfrm>
              <a:off x="1509" y="174"/>
              <a:ext cx="433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36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化学反应速率的特点</a:t>
              </a:r>
              <a:endParaRPr lang="zh-CN" altLang="zh-CN" sz="3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95605" y="1052195"/>
            <a:ext cx="3163570" cy="583565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【实验探究】</a:t>
            </a:r>
            <a:endParaRPr kumimoji="1" lang="zh-CN" sz="3200" b="1" u="sng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395288" y="1916113"/>
            <a:ext cx="7693025" cy="1568450"/>
          </a:xfrm>
          <a:prstGeom prst="rect">
            <a:avLst/>
          </a:prstGeom>
          <a:solidFill>
            <a:srgbClr val="FFFDE8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各取一根镁条、一根铝条和一根铜条分置于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支均加有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4mL 3mol/L 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盐酸溶液的试管中，观察现象。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5856" y="3501819"/>
            <a:ext cx="6254764" cy="3325066"/>
            <a:chOff x="2649" y="4179"/>
            <a:chExt cx="8628" cy="5531"/>
          </a:xfrm>
        </p:grpSpPr>
        <p:sp>
          <p:nvSpPr>
            <p:cNvPr id="11268" name="菱形 32771"/>
            <p:cNvSpPr/>
            <p:nvPr/>
          </p:nvSpPr>
          <p:spPr>
            <a:xfrm>
              <a:off x="8311" y="4184"/>
              <a:ext cx="2966" cy="1325"/>
            </a:xfrm>
            <a:prstGeom prst="diamond">
              <a:avLst/>
            </a:prstGeom>
            <a:solidFill>
              <a:schemeClr val="folHlink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4400" b="1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铝片</a:t>
              </a:r>
              <a:endPara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1269" name="图片 32772" descr="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70" y="6118"/>
              <a:ext cx="1605" cy="3592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</p:pic>
        <p:pic>
          <p:nvPicPr>
            <p:cNvPr id="11270" name="图片 32773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0" y="6173"/>
              <a:ext cx="1668" cy="3537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</p:pic>
        <p:sp>
          <p:nvSpPr>
            <p:cNvPr id="4" name="菱形 32769"/>
            <p:cNvSpPr/>
            <p:nvPr/>
          </p:nvSpPr>
          <p:spPr>
            <a:xfrm>
              <a:off x="2649" y="4179"/>
              <a:ext cx="2664" cy="1329"/>
            </a:xfrm>
            <a:prstGeom prst="diamond">
              <a:avLst/>
            </a:prstGeom>
            <a:solidFill>
              <a:schemeClr val="folHlink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4400" b="1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铜条</a:t>
              </a:r>
              <a:endPara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菱形 32770"/>
            <p:cNvSpPr/>
            <p:nvPr/>
          </p:nvSpPr>
          <p:spPr>
            <a:xfrm>
              <a:off x="5401" y="4180"/>
              <a:ext cx="2802" cy="1257"/>
            </a:xfrm>
            <a:prstGeom prst="diamond">
              <a:avLst/>
            </a:prstGeom>
            <a:solidFill>
              <a:schemeClr val="folHlink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4400" b="1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镁条</a:t>
              </a:r>
              <a:endPara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32774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5" y="6093"/>
              <a:ext cx="1755" cy="3540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9" name="圆角矩形 8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11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5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ldLvl="0" animBg="1"/>
      <p:bldP spid="4505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7355" y="2564765"/>
            <a:ext cx="3131820" cy="583565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【猜想与假设】</a:t>
            </a:r>
            <a:endParaRPr kumimoji="1" lang="zh-CN" sz="3200" b="1" u="sng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323850" y="3429000"/>
            <a:ext cx="8193405" cy="3046095"/>
          </a:xfrm>
          <a:prstGeom prst="rect">
            <a:avLst/>
          </a:prstGeom>
          <a:solidFill>
            <a:srgbClr val="FFFDE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化学反应速率可能还与哪些因素有关？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buClrTx/>
              <a:buFontTx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ClrTx/>
              <a:buFontTx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ClrTx/>
              <a:buFontTx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这些因素对化学反应会产生怎样的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影响？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ClrTx/>
              <a:buFontTx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290" name="文本框 39939"/>
          <p:cNvSpPr txBox="1"/>
          <p:nvPr/>
        </p:nvSpPr>
        <p:spPr>
          <a:xfrm>
            <a:off x="252095" y="980440"/>
            <a:ext cx="705643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二、影响化学反应速率的因素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1" name="矩形 39940"/>
          <p:cNvSpPr/>
          <p:nvPr/>
        </p:nvSpPr>
        <p:spPr>
          <a:xfrm>
            <a:off x="252095" y="1772285"/>
            <a:ext cx="22637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内因：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矩形 39941"/>
          <p:cNvSpPr/>
          <p:nvPr/>
        </p:nvSpPr>
        <p:spPr>
          <a:xfrm>
            <a:off x="1763713" y="1772285"/>
            <a:ext cx="446405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反应物本身的性质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矩形 39942"/>
          <p:cNvSpPr/>
          <p:nvPr/>
        </p:nvSpPr>
        <p:spPr>
          <a:xfrm>
            <a:off x="5364480" y="1772285"/>
            <a:ext cx="24949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起决定作用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4" name="圆角矩形 3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6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37615" y="4037330"/>
            <a:ext cx="3960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FontTx/>
            </a:pP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外界环境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ldLvl="0" animBg="1"/>
      <p:bldP spid="45059" grpId="0" bldLvl="0" animBg="1"/>
      <p:bldP spid="39941" grpId="0"/>
      <p:bldP spid="39942" grpId="0"/>
      <p:bldP spid="39943" grpId="0"/>
      <p:bldP spid="12290" grpId="0"/>
      <p:bldP spid="12290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5" name="Text Box 4"/>
          <p:cNvSpPr txBox="1"/>
          <p:nvPr/>
        </p:nvSpPr>
        <p:spPr>
          <a:xfrm>
            <a:off x="467995" y="1051878"/>
            <a:ext cx="29876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方法与引导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66" name="文本框 3"/>
          <p:cNvSpPr txBox="1"/>
          <p:nvPr>
            <p:custDataLst>
              <p:tags r:id="rId1"/>
            </p:custDataLst>
          </p:nvPr>
        </p:nvSpPr>
        <p:spPr>
          <a:xfrm>
            <a:off x="627063" y="1700213"/>
            <a:ext cx="7445375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影响化学反应速率的因素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P45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23533" y="2564765"/>
            <a:ext cx="7889875" cy="3540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20000"/>
              </a:lnSpc>
            </a:pPr>
            <a:r>
              <a:rPr lang="zh-CN" altLang="zh-CN" sz="2700" b="1" dirty="0">
                <a:latin typeface="黑体" panose="02010609060101010101" charset="-122"/>
                <a:ea typeface="黑体" panose="02010609060101010101" charset="-122"/>
              </a:rPr>
              <a:t>变量控制</a:t>
            </a:r>
            <a:endParaRPr lang="zh-CN" altLang="zh-CN" sz="27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zh-CN" sz="2700" b="1" dirty="0">
                <a:latin typeface="黑体" panose="02010609060101010101" charset="-122"/>
                <a:ea typeface="黑体" panose="02010609060101010101" charset="-122"/>
              </a:rPr>
              <a:t>    科学研究中，对于多因素（多变量）的问题，常常采用</a:t>
            </a:r>
            <a:r>
              <a:rPr lang="zh-CN" altLang="zh-CN" sz="27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只改变其中的某一个因素，控制其他因素不变的研究方法</a:t>
            </a:r>
            <a:r>
              <a:rPr lang="zh-CN" altLang="zh-CN" sz="2700" b="1" dirty="0">
                <a:latin typeface="黑体" panose="02010609060101010101" charset="-122"/>
                <a:ea typeface="黑体" panose="02010609060101010101" charset="-122"/>
              </a:rPr>
              <a:t>，使多因素的问题变成几个单因素的问题分别加以研究，最后再将几个单因素问题的研究结果加以综合。这种变量控制的方法是科学探究中常用的方法</a:t>
            </a:r>
            <a:r>
              <a:rPr lang="zh-CN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5" y="58420"/>
            <a:ext cx="5751830" cy="579755"/>
            <a:chOff x="170" y="151"/>
            <a:chExt cx="5868" cy="913"/>
          </a:xfrm>
        </p:grpSpPr>
        <p:sp>
          <p:nvSpPr>
            <p:cNvPr id="3" name="圆角矩形 2"/>
            <p:cNvSpPr/>
            <p:nvPr/>
          </p:nvSpPr>
          <p:spPr>
            <a:xfrm>
              <a:off x="170" y="151"/>
              <a:ext cx="5868" cy="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559" name="组合 14"/>
            <p:cNvGrpSpPr/>
            <p:nvPr/>
          </p:nvGrpSpPr>
          <p:grpSpPr>
            <a:xfrm>
              <a:off x="170" y="220"/>
              <a:ext cx="1507" cy="822"/>
              <a:chOff x="-173" y="234"/>
              <a:chExt cx="1508" cy="823"/>
            </a:xfrm>
          </p:grpSpPr>
          <p:grpSp>
            <p:nvGrpSpPr>
              <p:cNvPr id="23560" name="组合 15"/>
              <p:cNvGrpSpPr/>
              <p:nvPr/>
            </p:nvGrpSpPr>
            <p:grpSpPr>
              <a:xfrm>
                <a:off x="719" y="235"/>
                <a:ext cx="616" cy="823"/>
                <a:chOff x="2374372" y="1500134"/>
                <a:chExt cx="520832" cy="69619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74372" y="1500134"/>
                  <a:ext cx="520832" cy="658085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562" name="文本框 5"/>
                <p:cNvSpPr txBox="1"/>
                <p:nvPr/>
              </p:nvSpPr>
              <p:spPr>
                <a:xfrm>
                  <a:off x="2374372" y="1500134"/>
                  <a:ext cx="491296" cy="696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algn="ctr"/>
                  <a:r>
                    <a:rPr lang="en-US" altLang="zh-CN" sz="2800" dirty="0">
                      <a:solidFill>
                        <a:srgbClr val="FFFFFF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3" name="文本框 19"/>
              <p:cNvSpPr txBox="1"/>
              <p:nvPr/>
            </p:nvSpPr>
            <p:spPr>
              <a:xfrm>
                <a:off x="-173" y="234"/>
                <a:ext cx="101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任务</a:t>
                </a:r>
                <a:endPara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564" name="文本框 21"/>
            <p:cNvSpPr txBox="1"/>
            <p:nvPr/>
          </p:nvSpPr>
          <p:spPr>
            <a:xfrm>
              <a:off x="1677" y="242"/>
              <a:ext cx="4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影响化学反应速率的因素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AS_UNIQUEID" val="10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9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6、19、20、21、22、25、30、33、38"/>
</p:tagLst>
</file>

<file path=ppt/tags/tag103.xml><?xml version="1.0" encoding="utf-8"?>
<p:tagLst xmlns:p="http://schemas.openxmlformats.org/presentationml/2006/main">
  <p:tag name="KSO_WM_UNIT_PLACING_PICTURE_USER_VIEWPORT" val="{&quot;height&quot;:3811,&quot;width&quot;:4781}"/>
</p:tagLst>
</file>

<file path=ppt/tags/tag104.xml><?xml version="1.0" encoding="utf-8"?>
<p:tagLst xmlns:p="http://schemas.openxmlformats.org/presentationml/2006/main">
  <p:tag name="AS_UNIQUEID" val="678"/>
</p:tagLst>
</file>

<file path=ppt/tags/tag105.xml><?xml version="1.0" encoding="utf-8"?>
<p:tagLst xmlns:p="http://schemas.openxmlformats.org/presentationml/2006/main">
  <p:tag name="AS_UNIQUEID" val="750"/>
  <p:tag name="KSO_WM_UNIT_PLACING_PICTURE_USER_VIEWPORT" val="{&quot;height&quot;:3984.0488188976378,&quot;width&quot;:3330.5244094488189}"/>
</p:tagLst>
</file>

<file path=ppt/tags/tag106.xml><?xml version="1.0" encoding="utf-8"?>
<p:tagLst xmlns:p="http://schemas.openxmlformats.org/presentationml/2006/main">
  <p:tag name="AS_UNIQUEID" val="751"/>
  <p:tag name="KSO_WM_UNIT_PLACING_PICTURE_USER_VIEWPORT" val="{&quot;height&quot;:3996.6377952755906,&quot;width&quot;:4658.5385826771653}"/>
</p:tagLst>
</file>

<file path=ppt/tags/tag107.xml><?xml version="1.0" encoding="utf-8"?>
<p:tagLst xmlns:p="http://schemas.openxmlformats.org/presentationml/2006/main">
  <p:tag name="AS_UNIQUEID" val="752"/>
  <p:tag name="KSO_WM_UNIT_PLACING_PICTURE_USER_VIEWPORT" val="{&quot;height&quot;:4051.0251968503935,&quot;width&quot;:4195.7417322834644}"/>
</p:tagLst>
</file>

<file path=ppt/tags/tag108.xml><?xml version="1.0" encoding="utf-8"?>
<p:tagLst xmlns:p="http://schemas.openxmlformats.org/presentationml/2006/main">
  <p:tag name="AS_UNIQUEID" val="753"/>
  <p:tag name="KSO_WM_UNIT_PLACING_PICTURE_USER_VIEWPORT" val="{&quot;height&quot;:4160.9732283464564,&quot;width&quot;:3119.6094488188978}"/>
</p:tagLst>
</file>

<file path=ppt/tags/tag109.xml><?xml version="1.0" encoding="utf-8"?>
<p:tagLst xmlns:p="http://schemas.openxmlformats.org/presentationml/2006/main">
  <p:tag name="AS_UNIQUEID" val="75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755"/>
</p:tagLst>
</file>

<file path=ppt/tags/tag111.xml><?xml version="1.0" encoding="utf-8"?>
<p:tagLst xmlns:p="http://schemas.openxmlformats.org/presentationml/2006/main">
  <p:tag name="AS_UNIQUEID" val="756"/>
</p:tagLst>
</file>

<file path=ppt/tags/tag112.xml><?xml version="1.0" encoding="utf-8"?>
<p:tagLst xmlns:p="http://schemas.openxmlformats.org/presentationml/2006/main">
  <p:tag name="AS_UNIQUEID" val="757"/>
</p:tagLst>
</file>

<file path=ppt/tags/tag113.xml><?xml version="1.0" encoding="utf-8"?>
<p:tagLst xmlns:p="http://schemas.openxmlformats.org/presentationml/2006/main">
  <p:tag name="AS_UNIQUEID" val="790"/>
</p:tagLst>
</file>

<file path=ppt/tags/tag114.xml><?xml version="1.0" encoding="utf-8"?>
<p:tagLst xmlns:p="http://schemas.openxmlformats.org/presentationml/2006/main">
  <p:tag name="AS_UNIQUEID" val="803"/>
</p:tagLst>
</file>

<file path=ppt/tags/tag115.xml><?xml version="1.0" encoding="utf-8"?>
<p:tagLst xmlns:p="http://schemas.openxmlformats.org/presentationml/2006/main">
  <p:tag name="KSO_WM_UNIT_TABLE_BEAUTIFY" val="smartTable{3d414714-e6a9-4d64-ad03-799c401ef9a0}"/>
  <p:tag name="TABLE_ENDDRAG_ORIGIN_RECT" val="700*358"/>
  <p:tag name="TABLE_ENDDRAG_RECT" val="4*65*700*358"/>
</p:tagLst>
</file>

<file path=ppt/tags/tag116.xml><?xml version="1.0" encoding="utf-8"?>
<p:tagLst xmlns:p="http://schemas.openxmlformats.org/presentationml/2006/main">
  <p:tag name="AS_UNIQUEID" val="11"/>
</p:tagLst>
</file>

<file path=ppt/tags/tag117.xml><?xml version="1.0" encoding="utf-8"?>
<p:tagLst xmlns:p="http://schemas.openxmlformats.org/presentationml/2006/main">
  <p:tag name="AS_UNIQUEID" val="9"/>
</p:tagLst>
</file>

<file path=ppt/tags/tag118.xml><?xml version="1.0" encoding="utf-8"?>
<p:tagLst xmlns:p="http://schemas.openxmlformats.org/presentationml/2006/main">
  <p:tag name="AS_UNIQUEID" val="10"/>
</p:tagLst>
</file>

<file path=ppt/tags/tag119.xml><?xml version="1.0" encoding="utf-8"?>
<p:tagLst xmlns:p="http://schemas.openxmlformats.org/presentationml/2006/main">
  <p:tag name="AS_UNIQUEID" val="1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3"/>
  <p:tag name="KSO_WM_UNIT_PLACING_PICTURE_USER_VIEWPORT" val="{&quot;height&quot;:5024,&quot;width&quot;:6463}"/>
</p:tagLst>
</file>

<file path=ppt/tags/tag121.xml><?xml version="1.0" encoding="utf-8"?>
<p:tagLst xmlns:p="http://schemas.openxmlformats.org/presentationml/2006/main">
  <p:tag name="AS_UNIQUEID" val="24"/>
</p:tagLst>
</file>

<file path=ppt/tags/tag122.xml><?xml version="1.0" encoding="utf-8"?>
<p:tagLst xmlns:p="http://schemas.openxmlformats.org/presentationml/2006/main">
  <p:tag name="AS_UNIQUEID" val="25"/>
</p:tagLst>
</file>

<file path=ppt/tags/tag123.xml><?xml version="1.0" encoding="utf-8"?>
<p:tagLst xmlns:p="http://schemas.openxmlformats.org/presentationml/2006/main">
  <p:tag name="AS_UNIQUEID" val="26"/>
</p:tagLst>
</file>

<file path=ppt/tags/tag124.xml><?xml version="1.0" encoding="utf-8"?>
<p:tagLst xmlns:p="http://schemas.openxmlformats.org/presentationml/2006/main">
  <p:tag name="KSO_WM_UNIT_TABLE_BEAUTIFY" val="smartTable{7950d701-6d89-48e1-9e43-913f9f0bcf15}"/>
</p:tagLst>
</file>

<file path=ppt/tags/tag125.xml><?xml version="1.0" encoding="utf-8"?>
<p:tagLst xmlns:p="http://schemas.openxmlformats.org/presentationml/2006/main">
  <p:tag name="AS_UNIQUEID" val="30"/>
</p:tagLst>
</file>

<file path=ppt/tags/tag126.xml><?xml version="1.0" encoding="utf-8"?>
<p:tagLst xmlns:p="http://schemas.openxmlformats.org/presentationml/2006/main">
  <p:tag name="AS_UNIQUEID" val="31"/>
</p:tagLst>
</file>

<file path=ppt/tags/tag127.xml><?xml version="1.0" encoding="utf-8"?>
<p:tagLst xmlns:p="http://schemas.openxmlformats.org/presentationml/2006/main">
  <p:tag name="AS_UNIQUEID" val="32"/>
</p:tagLst>
</file>

<file path=ppt/tags/tag128.xml><?xml version="1.0" encoding="utf-8"?>
<p:tagLst xmlns:p="http://schemas.openxmlformats.org/presentationml/2006/main">
  <p:tag name="AS_UNIQUEID" val="33"/>
</p:tagLst>
</file>

<file path=ppt/tags/tag129.xml><?xml version="1.0" encoding="utf-8"?>
<p:tagLst xmlns:p="http://schemas.openxmlformats.org/presentationml/2006/main">
  <p:tag name="AS_UNIQUEID" val="3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5"/>
</p:tagLst>
</file>

<file path=ppt/tags/tag131.xml><?xml version="1.0" encoding="utf-8"?>
<p:tagLst xmlns:p="http://schemas.openxmlformats.org/presentationml/2006/main">
  <p:tag name="AS_UNIQUEID" val="36"/>
</p:tagLst>
</file>

<file path=ppt/tags/tag132.xml><?xml version="1.0" encoding="utf-8"?>
<p:tagLst xmlns:p="http://schemas.openxmlformats.org/presentationml/2006/main">
  <p:tag name="AS_UNIQUEID" val="37"/>
</p:tagLst>
</file>

<file path=ppt/tags/tag133.xml><?xml version="1.0" encoding="utf-8"?>
<p:tagLst xmlns:p="http://schemas.openxmlformats.org/presentationml/2006/main">
  <p:tag name="AS_UNIQUEID" val="38"/>
</p:tagLst>
</file>

<file path=ppt/tags/tag134.xml><?xml version="1.0" encoding="utf-8"?>
<p:tagLst xmlns:p="http://schemas.openxmlformats.org/presentationml/2006/main">
  <p:tag name="AS_UNIQUEID" val="39"/>
</p:tagLst>
</file>

<file path=ppt/tags/tag135.xml><?xml version="1.0" encoding="utf-8"?>
<p:tagLst xmlns:p="http://schemas.openxmlformats.org/presentationml/2006/main">
  <p:tag name="AS_UNIQUEID" val="40"/>
</p:tagLst>
</file>

<file path=ppt/tags/tag136.xml><?xml version="1.0" encoding="utf-8"?>
<p:tagLst xmlns:p="http://schemas.openxmlformats.org/presentationml/2006/main">
  <p:tag name="AS_UNIQUEID" val="41"/>
</p:tagLst>
</file>

<file path=ppt/tags/tag137.xml><?xml version="1.0" encoding="utf-8"?>
<p:tagLst xmlns:p="http://schemas.openxmlformats.org/presentationml/2006/main">
  <p:tag name="AS_UNIQUEID" val="42"/>
</p:tagLst>
</file>

<file path=ppt/tags/tag138.xml><?xml version="1.0" encoding="utf-8"?>
<p:tagLst xmlns:p="http://schemas.openxmlformats.org/presentationml/2006/main">
  <p:tag name="AS_UNIQUEID" val="43"/>
</p:tagLst>
</file>

<file path=ppt/tags/tag139.xml><?xml version="1.0" encoding="utf-8"?>
<p:tagLst xmlns:p="http://schemas.openxmlformats.org/presentationml/2006/main">
  <p:tag name="AS_UNIQUEID" val="3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AS_UNIQUEID" val="10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AS_UNIQUEID" val="106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AS_UNIQUEID" val="106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AS_UNIQUEID" val="106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6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6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7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2367</Words>
  <Application>WPS 演示</Application>
  <PresentationFormat>全屏显示(4:3)</PresentationFormat>
  <Paragraphs>352</Paragraphs>
  <Slides>18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Gulim</vt:lpstr>
      <vt:lpstr>Malgun Gothic</vt:lpstr>
      <vt:lpstr>Arial Black</vt:lpstr>
      <vt:lpstr>Times New Roman</vt:lpstr>
      <vt:lpstr>微软雅黑</vt:lpstr>
      <vt:lpstr>汉仪旗黑-85S</vt:lpstr>
      <vt:lpstr>黑体</vt:lpstr>
      <vt:lpstr>楷体</vt:lpstr>
      <vt:lpstr>华文行楷</vt:lpstr>
      <vt:lpstr>Monotype Corsiva</vt:lpstr>
      <vt:lpstr>MingLiU</vt:lpstr>
      <vt:lpstr>Yu Gothic</vt:lpstr>
      <vt:lpstr>隶书</vt:lpstr>
      <vt:lpstr>Impact</vt:lpstr>
      <vt:lpstr>华文新魏</vt:lpstr>
      <vt:lpstr>Calibri</vt:lpstr>
      <vt:lpstr>Arial Unicode MS</vt:lpstr>
      <vt:lpstr>580TGp_general_light_ani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shymlapchy</dc:creator>
  <cp:lastModifiedBy>danny rong</cp:lastModifiedBy>
  <cp:revision>187</cp:revision>
  <dcterms:created xsi:type="dcterms:W3CDTF">2012-03-24T05:35:00Z</dcterms:created>
  <dcterms:modified xsi:type="dcterms:W3CDTF">2021-04-13T01:57:52Z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C2572004A0D2445487855D9D2E217102</vt:lpwstr>
  </property>
</Properties>
</file>