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</p:sldMasterIdLst>
  <p:notesMasterIdLst>
    <p:notesMasterId r:id="rId26"/>
  </p:notesMasterIdLst>
  <p:sldIdLst>
    <p:sldId id="257" r:id="rId2"/>
    <p:sldId id="536" r:id="rId3"/>
    <p:sldId id="412" r:id="rId4"/>
    <p:sldId id="486" r:id="rId5"/>
    <p:sldId id="506" r:id="rId6"/>
    <p:sldId id="507" r:id="rId7"/>
    <p:sldId id="488" r:id="rId8"/>
    <p:sldId id="503" r:id="rId9"/>
    <p:sldId id="487" r:id="rId10"/>
    <p:sldId id="491" r:id="rId11"/>
    <p:sldId id="530" r:id="rId12"/>
    <p:sldId id="531" r:id="rId13"/>
    <p:sldId id="533" r:id="rId14"/>
    <p:sldId id="529" r:id="rId15"/>
    <p:sldId id="534" r:id="rId16"/>
    <p:sldId id="494" r:id="rId17"/>
    <p:sldId id="496" r:id="rId18"/>
    <p:sldId id="535" r:id="rId19"/>
    <p:sldId id="497" r:id="rId20"/>
    <p:sldId id="528" r:id="rId21"/>
    <p:sldId id="513" r:id="rId22"/>
    <p:sldId id="515" r:id="rId23"/>
    <p:sldId id="514" r:id="rId24"/>
    <p:sldId id="277" r:id="rId25"/>
  </p:sldIdLst>
  <p:sldSz cx="12192000" cy="6858000"/>
  <p:notesSz cx="6858000" cy="9144000"/>
  <p:embeddedFontLst>
    <p:embeddedFont>
      <p:font typeface="华文中宋" panose="02010600040101010101" pitchFamily="2" charset="-122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华文细黑" panose="0201060004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幼圆" panose="02010509060101010101" pitchFamily="49" charset="-122"/>
      <p:regular r:id="rId37"/>
    </p:embeddedFont>
    <p:embeddedFont>
      <p:font typeface="华文琥珀" panose="02010800040101010101" pitchFamily="2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8">
          <p15:clr>
            <a:srgbClr val="A4A3A4"/>
          </p15:clr>
        </p15:guide>
        <p15:guide id="2" pos="3758">
          <p15:clr>
            <a:srgbClr val="A4A3A4"/>
          </p15:clr>
        </p15:guide>
        <p15:guide id="3" orient="horz" pos="2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3F0"/>
    <a:srgbClr val="44546A"/>
    <a:srgbClr val="C0000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72" y="1020"/>
      </p:cViewPr>
      <p:guideLst>
        <p:guide orient="horz" pos="3138"/>
        <p:guide pos="3758"/>
        <p:guide orient="horz" pos="22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2020/6/29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21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22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23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1920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7" y="2150304"/>
            <a:ext cx="2883924" cy="239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53" y="6051924"/>
            <a:ext cx="1524347" cy="8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4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0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7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35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品位QQ：15439767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4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296095"/>
            <a:ext cx="10697029" cy="15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08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318" cy="685831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8418"/>
            <a:ext cx="12192318" cy="41499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12192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53" y="6051924"/>
            <a:ext cx="1524347" cy="818776"/>
          </a:xfrm>
          <a:prstGeom prst="rect">
            <a:avLst/>
          </a:prstGeom>
        </p:spPr>
      </p:pic>
      <p:pic>
        <p:nvPicPr>
          <p:cNvPr id="5" name="图片 4" descr="icon40ea2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03109"/>
            <a:ext cx="1333500" cy="1066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615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85" r:id="rId3"/>
    <p:sldLayoutId id="2147483690" r:id="rId4"/>
    <p:sldLayoutId id="2147483691" r:id="rId5"/>
    <p:sldLayoutId id="2147483692" r:id="rId6"/>
    <p:sldLayoutId id="2147483663" r:id="rId7"/>
    <p:sldLayoutId id="2147483664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99" kern="1200">
          <a:solidFill>
            <a:srgbClr val="EC7B2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99">
          <a:solidFill>
            <a:srgbClr val="EC7B2D"/>
          </a:solidFill>
          <a:latin typeface="Times New Roman" panose="02020603050405020304" pitchFamily="18" charset="0"/>
          <a:ea typeface="华文中宋" panose="02010600040101010101" pitchFamily="2" charset="-122"/>
          <a:cs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99">
          <a:solidFill>
            <a:srgbClr val="EC7B2D"/>
          </a:solidFill>
          <a:latin typeface="Times New Roman" panose="02020603050405020304" pitchFamily="18" charset="0"/>
          <a:ea typeface="华文中宋" panose="02010600040101010101" pitchFamily="2" charset="-122"/>
          <a:cs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99">
          <a:solidFill>
            <a:srgbClr val="EC7B2D"/>
          </a:solidFill>
          <a:latin typeface="Times New Roman" panose="02020603050405020304" pitchFamily="18" charset="0"/>
          <a:ea typeface="华文中宋" panose="02010600040101010101" pitchFamily="2" charset="-122"/>
          <a:cs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99">
          <a:solidFill>
            <a:srgbClr val="EC7B2D"/>
          </a:solidFill>
          <a:latin typeface="Times New Roman" panose="02020603050405020304" pitchFamily="18" charset="0"/>
          <a:ea typeface="华文中宋" panose="02010600040101010101" pitchFamily="2" charset="-122"/>
          <a:cs typeface="宋体" panose="02010600030101010101" pitchFamily="2" charset="-122"/>
        </a:defRPr>
      </a:lvl5pPr>
      <a:lvl6pPr marL="457067" algn="ctr" rtl="0" eaLnBrk="1" fontAlgn="base" hangingPunct="1">
        <a:spcBef>
          <a:spcPct val="0"/>
        </a:spcBef>
        <a:spcAft>
          <a:spcPct val="0"/>
        </a:spcAft>
        <a:defRPr sz="2799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  <a:cs typeface="宋体" panose="02010600030101010101" pitchFamily="2" charset="-122"/>
        </a:defRPr>
      </a:lvl6pPr>
      <a:lvl7pPr marL="914133" algn="ctr" rtl="0" eaLnBrk="1" fontAlgn="base" hangingPunct="1">
        <a:spcBef>
          <a:spcPct val="0"/>
        </a:spcBef>
        <a:spcAft>
          <a:spcPct val="0"/>
        </a:spcAft>
        <a:defRPr sz="2799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  <a:cs typeface="宋体" panose="02010600030101010101" pitchFamily="2" charset="-122"/>
        </a:defRPr>
      </a:lvl7pPr>
      <a:lvl8pPr marL="1371200" algn="ctr" rtl="0" eaLnBrk="1" fontAlgn="base" hangingPunct="1">
        <a:spcBef>
          <a:spcPct val="0"/>
        </a:spcBef>
        <a:spcAft>
          <a:spcPct val="0"/>
        </a:spcAft>
        <a:defRPr sz="2799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  <a:cs typeface="宋体" panose="02010600030101010101" pitchFamily="2" charset="-122"/>
        </a:defRPr>
      </a:lvl8pPr>
      <a:lvl9pPr marL="1828266" algn="ctr" rtl="0" eaLnBrk="1" fontAlgn="base" hangingPunct="1">
        <a:spcBef>
          <a:spcPct val="0"/>
        </a:spcBef>
        <a:spcAft>
          <a:spcPct val="0"/>
        </a:spcAft>
        <a:defRPr sz="2799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  <a:cs typeface="宋体" panose="02010600030101010101" pitchFamily="2" charset="-122"/>
        </a:defRPr>
      </a:lvl9pPr>
    </p:titleStyle>
    <p:bodyStyle>
      <a:lvl1pPr marL="342799" indent="-342799" algn="l" rtl="0" eaLnBrk="1" fontAlgn="base" hangingPunct="1">
        <a:spcBef>
          <a:spcPts val="1800"/>
        </a:spcBef>
        <a:spcAft>
          <a:spcPct val="0"/>
        </a:spcAft>
        <a:buClr>
          <a:srgbClr val="7F4F49"/>
        </a:buClr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57084" indent="-357084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2666" indent="-228533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33" indent="-228533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01" indent="-228533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6" indent="-228533" algn="l" defTabSz="9141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4" indent="-228533" algn="l" defTabSz="9141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0" indent="-228533" algn="l" defTabSz="9141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67" indent="-228533" algn="l" defTabSz="9141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6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4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9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6" Type="http://schemas.openxmlformats.org/officeDocument/2006/relationships/hyperlink" Target="mailto:info@eyefulpresentations.co.uk" TargetMode="Externa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3831290" y="3138907"/>
            <a:ext cx="695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多聚酶链式反应扩增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DNA</a:t>
            </a: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片段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591C1B-A1DB-41A5-A8BC-D30CA7DA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3" y="2724485"/>
            <a:ext cx="1285592" cy="12861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圆角矩形 23553"/>
          <p:cNvSpPr/>
          <p:nvPr/>
        </p:nvSpPr>
        <p:spPr>
          <a:xfrm>
            <a:off x="425450" y="1594485"/>
            <a:ext cx="1032510" cy="3860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变性</a:t>
            </a:r>
          </a:p>
        </p:txBody>
      </p:sp>
      <p:sp>
        <p:nvSpPr>
          <p:cNvPr id="18435" name="圆角矩形 23554"/>
          <p:cNvSpPr/>
          <p:nvPr/>
        </p:nvSpPr>
        <p:spPr>
          <a:xfrm>
            <a:off x="438785" y="2947670"/>
            <a:ext cx="1019810" cy="400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复性</a:t>
            </a:r>
          </a:p>
        </p:txBody>
      </p:sp>
      <p:sp>
        <p:nvSpPr>
          <p:cNvPr id="18436" name="圆角矩形 23555"/>
          <p:cNvSpPr/>
          <p:nvPr/>
        </p:nvSpPr>
        <p:spPr>
          <a:xfrm>
            <a:off x="438785" y="4525010"/>
            <a:ext cx="1019810" cy="3911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9BD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延伸</a:t>
            </a:r>
          </a:p>
        </p:txBody>
      </p:sp>
      <p:cxnSp>
        <p:nvCxnSpPr>
          <p:cNvPr id="18437" name="直接箭头连接符 23556"/>
          <p:cNvCxnSpPr>
            <a:stCxn id="18434" idx="2"/>
            <a:endCxn id="18435" idx="0"/>
          </p:cNvCxnSpPr>
          <p:nvPr/>
        </p:nvCxnSpPr>
        <p:spPr>
          <a:xfrm>
            <a:off x="941705" y="1980248"/>
            <a:ext cx="6985" cy="967105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cxnSp>
      <p:cxnSp>
        <p:nvCxnSpPr>
          <p:cNvPr id="18438" name="直接箭头连接符 23557"/>
          <p:cNvCxnSpPr>
            <a:stCxn id="18435" idx="2"/>
            <a:endCxn id="18436" idx="0"/>
          </p:cNvCxnSpPr>
          <p:nvPr/>
        </p:nvCxnSpPr>
        <p:spPr>
          <a:xfrm>
            <a:off x="948690" y="3347720"/>
            <a:ext cx="0" cy="117729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cxnSp>
      <p:sp>
        <p:nvSpPr>
          <p:cNvPr id="23559" name="矩形 23558"/>
          <p:cNvSpPr/>
          <p:nvPr/>
        </p:nvSpPr>
        <p:spPr>
          <a:xfrm>
            <a:off x="1721394" y="1010940"/>
            <a:ext cx="4467390" cy="1025058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加热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到</a:t>
            </a:r>
            <a:r>
              <a:rPr lang="en-US" altLang="zh-CN" sz="2600" b="1" u="sng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90℃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链解旋</a:t>
            </a:r>
            <a:endParaRPr lang="en-US" altLang="zh-CN" sz="26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为单链。</a:t>
            </a:r>
            <a:endParaRPr lang="zh-CN" altLang="en-US" sz="2600" b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矩形 23559"/>
          <p:cNvSpPr/>
          <p:nvPr/>
        </p:nvSpPr>
        <p:spPr>
          <a:xfrm>
            <a:off x="1721394" y="2621125"/>
            <a:ext cx="4783112" cy="1265864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温度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降到</a:t>
            </a:r>
            <a:r>
              <a:rPr lang="en-US" altLang="zh-CN" sz="2600" b="1" u="sng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50℃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引物通过碱基</a:t>
            </a: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互补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配对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两条单链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6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1" name="矩形 23560"/>
          <p:cNvSpPr/>
          <p:nvPr/>
        </p:nvSpPr>
        <p:spPr>
          <a:xfrm>
            <a:off x="1537116" y="4203503"/>
            <a:ext cx="4862945" cy="1875858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升温到</a:t>
            </a:r>
            <a:r>
              <a:rPr lang="en-US" altLang="zh-CN" sz="2600" b="1" u="sng">
                <a:latin typeface="Times New Roman" panose="02020603050405020304" pitchFamily="18" charset="0"/>
                <a:ea typeface="宋体" panose="02010600030101010101" pitchFamily="2" charset="-122"/>
              </a:rPr>
              <a:t>72℃ </a:t>
            </a: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，四种脱氧核苷酸</a:t>
            </a:r>
          </a:p>
          <a:p>
            <a:pPr>
              <a:lnSpc>
                <a:spcPct val="150000"/>
              </a:lnSpc>
            </a:pP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 </a:t>
            </a:r>
            <a:r>
              <a:rPr lang="zh-CN" altLang="zh-CN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聚合酶</a:t>
            </a: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作用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下</a:t>
            </a: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，根据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碱基互补</a:t>
            </a:r>
            <a:r>
              <a:rPr lang="zh-CN" altLang="zh-CN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配对</a:t>
            </a: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原则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合成新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</a:p>
          <a:p>
            <a:pPr>
              <a:lnSpc>
                <a:spcPct val="150000"/>
              </a:lnSpc>
            </a:pP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链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8444" name="肘形连接符 23563"/>
          <p:cNvCxnSpPr>
            <a:stCxn id="18436" idx="1"/>
            <a:endCxn id="18434" idx="1"/>
          </p:cNvCxnSpPr>
          <p:nvPr/>
        </p:nvCxnSpPr>
        <p:spPr>
          <a:xfrm rot="10800000">
            <a:off x="425450" y="1787525"/>
            <a:ext cx="13335" cy="2933065"/>
          </a:xfrm>
          <a:prstGeom prst="bentConnector3">
            <a:avLst>
              <a:gd name="adj1" fmla="val 1885714"/>
            </a:avLst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026" name="Picture 2" descr="L1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88" y="970171"/>
            <a:ext cx="4941080" cy="14299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28" y="2986638"/>
            <a:ext cx="6453351" cy="950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2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42" y="4784157"/>
            <a:ext cx="5183306" cy="714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箭头连接符 1"/>
          <p:cNvCxnSpPr/>
          <p:nvPr/>
        </p:nvCxnSpPr>
        <p:spPr>
          <a:xfrm>
            <a:off x="9168765" y="2285365"/>
            <a:ext cx="0" cy="54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9226550" y="3858895"/>
            <a:ext cx="0" cy="540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305627" y="336458"/>
            <a:ext cx="34695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PCR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的反应过程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51201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119" y="152275"/>
            <a:ext cx="2531881" cy="312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矩形 51202"/>
          <p:cNvSpPr/>
          <p:nvPr/>
        </p:nvSpPr>
        <p:spPr>
          <a:xfrm>
            <a:off x="10105209" y="3278862"/>
            <a:ext cx="1883591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PCR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仪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5407" y="729814"/>
            <a:ext cx="198419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1.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实验</a:t>
            </a:r>
            <a:r>
              <a:rPr lang="zh-CN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用具</a:t>
            </a:r>
            <a:endParaRPr lang="zh-CN" altLang="zh-CN" sz="26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9749" y="152275"/>
            <a:ext cx="259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实验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操作</a:t>
            </a:r>
            <a:endParaRPr lang="zh-CN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706176"/>
              </p:ext>
            </p:extLst>
          </p:nvPr>
        </p:nvGraphicFramePr>
        <p:xfrm>
          <a:off x="1165407" y="1574130"/>
          <a:ext cx="9285945" cy="45044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0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仪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3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自动调控</a:t>
                      </a:r>
                      <a:r>
                        <a:rPr lang="en-US" alt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实现</a:t>
                      </a: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的扩增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微量离心管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实际上是进行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反应的</a:t>
                      </a:r>
                      <a:r>
                        <a:rPr lang="en-US" altLang="zh-CN" sz="2600" b="1" u="none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微量移液器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用于向微量离心管中转移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配方中的液体，每吸取一种试剂后，其上的枪头都必须</a:t>
                      </a:r>
                      <a:r>
                        <a:rPr lang="en-US" altLang="zh-CN" sz="2600" b="1" u="none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离心机</a:t>
                      </a:r>
                      <a:endParaRPr lang="zh-CN" altLang="en-US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可将离心管中的溶液经离心后集中在离心管底部，便于在PCR仪中进行反应</a:t>
                      </a:r>
                      <a:endParaRPr lang="zh-CN" altLang="en-US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700464" y="238908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452554"/>
              </p:ext>
            </p:extLst>
          </p:nvPr>
        </p:nvGraphicFramePr>
        <p:xfrm>
          <a:off x="1080589" y="1518279"/>
          <a:ext cx="9108440" cy="38729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2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仪</a:t>
                      </a:r>
                      <a:endParaRPr lang="zh-CN" sz="2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3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自动调控</a:t>
                      </a:r>
                      <a:r>
                        <a:rPr lang="zh-CN" altLang="en-US" sz="2600" b="1" kern="1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，实现</a:t>
                      </a:r>
                      <a:r>
                        <a:rPr lang="en-US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的扩增</a:t>
                      </a:r>
                      <a:endParaRPr lang="zh-CN" sz="2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微量离心管</a:t>
                      </a:r>
                      <a:endParaRPr lang="zh-CN" sz="2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2600" b="1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实际上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是进行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反应的</a:t>
                      </a:r>
                      <a:endParaRPr lang="zh-CN" altLang="en-US" sz="2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微量移液器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用于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向微量离心管中转移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配方中的液体，每吸取一种试剂后，其上的枪头都必须</a:t>
                      </a:r>
                      <a:r>
                        <a:rPr lang="en-US" altLang="zh-CN" sz="2600" b="1" u="none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离心机</a:t>
                      </a:r>
                      <a:endParaRPr lang="zh-CN" altLang="en-US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可将离心管中的溶液经离心后集中在离心管底部，便于在PCR仪中进行反应</a:t>
                      </a:r>
                      <a:endParaRPr lang="zh-CN" altLang="en-US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图片 7" descr="P17-1"/>
          <p:cNvPicPr>
            <a:picLocks noChangeAspect="1"/>
          </p:cNvPicPr>
          <p:nvPr/>
        </p:nvPicPr>
        <p:blipFill>
          <a:blip r:embed="rId3">
            <a:lum brigh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4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4005" y="1140006"/>
            <a:ext cx="831037" cy="2169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0077569" y="3598539"/>
            <a:ext cx="225957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微量离心管</a:t>
            </a:r>
          </a:p>
        </p:txBody>
      </p:sp>
      <p:sp>
        <p:nvSpPr>
          <p:cNvPr id="4" name="矩形 3"/>
          <p:cNvSpPr/>
          <p:nvPr/>
        </p:nvSpPr>
        <p:spPr>
          <a:xfrm>
            <a:off x="8601290" y="276402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场所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59406"/>
              </p:ext>
            </p:extLst>
          </p:nvPr>
        </p:nvGraphicFramePr>
        <p:xfrm>
          <a:off x="1225732" y="1339776"/>
          <a:ext cx="9885680" cy="41758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1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仪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3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自动调控</a:t>
                      </a:r>
                      <a:r>
                        <a:rPr lang="zh-CN" altLang="en-US" sz="2600" b="1" kern="1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，实现</a:t>
                      </a: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的扩增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微量离心管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实际上是进行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反应的</a:t>
                      </a:r>
                      <a:r>
                        <a:rPr lang="zh-CN" altLang="en-US" sz="2600" b="1" kern="1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场所</a:t>
                      </a:r>
                      <a:endParaRPr lang="zh-CN" altLang="en-US" sz="2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微量移液器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用于向微量离心管中转移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配方中的液体，每吸取一种试剂后，其上的枪头都必须</a:t>
                      </a:r>
                      <a:r>
                        <a:rPr lang="en-US" altLang="zh-CN" sz="2600" b="1" u="none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6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离心机</a:t>
                      </a:r>
                      <a:endParaRPr lang="zh-CN" altLang="en-US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可将离心管中的溶液经离心后集中在离心管底部，便于在PCR仪中进行反应</a:t>
                      </a:r>
                      <a:endParaRPr lang="zh-CN" altLang="en-US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52225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115378"/>
            <a:ext cx="7191375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52226"/>
          <p:cNvSpPr txBox="1"/>
          <p:nvPr/>
        </p:nvSpPr>
        <p:spPr>
          <a:xfrm>
            <a:off x="1733550" y="3850640"/>
            <a:ext cx="2092325" cy="89255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  次  性</a:t>
            </a:r>
          </a:p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吸液枪头</a:t>
            </a:r>
          </a:p>
        </p:txBody>
      </p:sp>
      <p:sp>
        <p:nvSpPr>
          <p:cNvPr id="46084" name="直接连接符 52227"/>
          <p:cNvSpPr/>
          <p:nvPr/>
        </p:nvSpPr>
        <p:spPr>
          <a:xfrm>
            <a:off x="2741613" y="4714240"/>
            <a:ext cx="287337" cy="4333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085" name="文本框 52228"/>
          <p:cNvSpPr txBox="1"/>
          <p:nvPr/>
        </p:nvSpPr>
        <p:spPr>
          <a:xfrm>
            <a:off x="6753225" y="1305878"/>
            <a:ext cx="1820863" cy="49244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调节轮</a:t>
            </a:r>
          </a:p>
        </p:txBody>
      </p:sp>
      <p:sp>
        <p:nvSpPr>
          <p:cNvPr id="46086" name="直接连接符 52229"/>
          <p:cNvSpPr/>
          <p:nvPr/>
        </p:nvSpPr>
        <p:spPr>
          <a:xfrm>
            <a:off x="7637463" y="1834515"/>
            <a:ext cx="576262" cy="5762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088" name="直接连接符 52231"/>
          <p:cNvSpPr/>
          <p:nvPr/>
        </p:nvSpPr>
        <p:spPr>
          <a:xfrm flipH="1" flipV="1">
            <a:off x="8789988" y="2987040"/>
            <a:ext cx="144462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089" name="文本框 52232"/>
          <p:cNvSpPr txBox="1"/>
          <p:nvPr/>
        </p:nvSpPr>
        <p:spPr>
          <a:xfrm>
            <a:off x="7350125" y="658178"/>
            <a:ext cx="2447925" cy="49244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推动按钮</a:t>
            </a:r>
          </a:p>
        </p:txBody>
      </p:sp>
      <p:sp>
        <p:nvSpPr>
          <p:cNvPr id="46090" name="直接连接符 52233"/>
          <p:cNvSpPr/>
          <p:nvPr/>
        </p:nvSpPr>
        <p:spPr>
          <a:xfrm>
            <a:off x="8431213" y="1113790"/>
            <a:ext cx="430212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091" name="文本框 52234"/>
          <p:cNvSpPr txBox="1"/>
          <p:nvPr/>
        </p:nvSpPr>
        <p:spPr>
          <a:xfrm>
            <a:off x="5476875" y="4571365"/>
            <a:ext cx="2232025" cy="49244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卸枪头器</a:t>
            </a:r>
          </a:p>
        </p:txBody>
      </p:sp>
      <p:sp>
        <p:nvSpPr>
          <p:cNvPr id="46092" name="直接连接符 52235"/>
          <p:cNvSpPr/>
          <p:nvPr/>
        </p:nvSpPr>
        <p:spPr>
          <a:xfrm flipH="1" flipV="1">
            <a:off x="6486525" y="4066540"/>
            <a:ext cx="142875" cy="504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237" name="矩形 52236"/>
          <p:cNvSpPr/>
          <p:nvPr/>
        </p:nvSpPr>
        <p:spPr>
          <a:xfrm>
            <a:off x="5066030" y="5575935"/>
            <a:ext cx="2808288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微量移液器</a:t>
            </a:r>
          </a:p>
        </p:txBody>
      </p:sp>
      <p:sp>
        <p:nvSpPr>
          <p:cNvPr id="46087" name="文本框 52230"/>
          <p:cNvSpPr txBox="1"/>
          <p:nvPr/>
        </p:nvSpPr>
        <p:spPr>
          <a:xfrm>
            <a:off x="7893368" y="3716020"/>
            <a:ext cx="2592387" cy="49244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卸枪头按钮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329081"/>
              </p:ext>
            </p:extLst>
          </p:nvPr>
        </p:nvGraphicFramePr>
        <p:xfrm>
          <a:off x="1144106" y="1405619"/>
          <a:ext cx="9885680" cy="40690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1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仪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3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自动调控</a:t>
                      </a:r>
                      <a:r>
                        <a:rPr lang="zh-CN" altLang="en-US" sz="2600" b="1" kern="1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，实现</a:t>
                      </a:r>
                      <a:r>
                        <a:rPr lang="en-US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的扩增</a:t>
                      </a:r>
                      <a:endParaRPr lang="zh-CN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微量离心管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实际上是进行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反应的</a:t>
                      </a:r>
                      <a:r>
                        <a:rPr lang="zh-CN" altLang="en-US" sz="2600" b="1" kern="1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场所</a:t>
                      </a:r>
                      <a:endParaRPr lang="zh-CN" altLang="en-US" sz="26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微量移液器</a:t>
                      </a:r>
                      <a:endParaRPr lang="zh-CN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用于向微量离心管中转移</a:t>
                      </a:r>
                      <a:r>
                        <a:rPr lang="en-US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PCR</a:t>
                      </a:r>
                      <a:r>
                        <a:rPr lang="zh-CN" sz="2600" b="1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配方中的液体，每吸取一种试剂后，其上的枪头</a:t>
                      </a: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都必须</a:t>
                      </a:r>
                      <a:endParaRPr lang="zh-CN" altLang="en-US" sz="2600" b="1" kern="1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离心机</a:t>
                      </a:r>
                      <a:endParaRPr lang="zh-CN" altLang="en-US" sz="2600" b="1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600" b="1" kern="1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可将离心管中的溶液经离心后集中在离心管底部，便于在PCR仪中进行反应</a:t>
                      </a:r>
                      <a:endParaRPr lang="zh-CN" altLang="en-US" sz="2600" b="1" u="none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65" marR="494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500159" y="369019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更换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0000" y="935049"/>
            <a:ext cx="1141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准备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：按照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PCR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反应需要的物质和条件，将需要的试剂和仪器准备好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移液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微量移液</a:t>
            </a:r>
            <a:r>
              <a:rPr lang="zh-CN" altLang="en-US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器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按照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配方在微量离心管中依次加入各试剂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混合：盖严离心管口的盖子，用手指轻轻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击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管的</a:t>
            </a:r>
            <a:r>
              <a:rPr lang="zh-CN" altLang="en-US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侧壁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使反应液混合均匀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离心：将微量离心管放在离心机上，离心约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s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，使反应液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离心管</a:t>
            </a:r>
            <a:r>
              <a:rPr lang="zh-CN" altLang="en-US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底部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反应：将离心管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入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PCR</a:t>
            </a:r>
            <a:r>
              <a:rPr lang="zh-CN" altLang="en-US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仪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进行反应</a:t>
            </a:r>
            <a:endParaRPr lang="zh-CN" altLang="zh-CN" sz="2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7133" name="Group 2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330630"/>
              </p:ext>
            </p:extLst>
          </p:nvPr>
        </p:nvGraphicFramePr>
        <p:xfrm>
          <a:off x="1608659" y="2229178"/>
          <a:ext cx="8885168" cy="3124034"/>
        </p:xfrm>
        <a:graphic>
          <a:graphicData uri="http://schemas.openxmlformats.org/drawingml/2006/table">
            <a:tbl>
              <a:tblPr/>
              <a:tblGrid>
                <a:gridCol w="204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循环数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变性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复性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延伸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预变性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94°C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９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4℃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55℃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72℃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最后一次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９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4℃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55℃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72℃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072007" y="283339"/>
            <a:ext cx="177484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实验步骤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08799" y="608298"/>
            <a:ext cx="10773601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1.PCR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实验中离心的目的是什么？在离心的过程中，微量离心管的盖子一定要盖严的原因是什么？</a:t>
            </a:r>
            <a:endParaRPr lang="zh-CN" altLang="zh-CN" sz="26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endParaRPr lang="en-US" altLang="zh-CN" sz="2600" b="1" kern="10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endParaRPr lang="en-US" altLang="zh-CN" sz="26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2.PCR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实验中使用的微量离心管、枪头、缓冲液以及蒸馏水等在使用前必须进行高压灭菌，为什么这样操作？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endParaRPr lang="en-US" altLang="zh-CN" sz="2600" b="1" kern="1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如何判断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扩增成功</a:t>
            </a:r>
            <a:r>
              <a:rPr lang="zh-CN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6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8799" y="1724287"/>
            <a:ext cx="1090423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离心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的目的是使反应液集中在离心管底部，提高反应效率。微量离心管的盖子一定要盖严，防止实验中脱落或液体外溢。</a:t>
            </a:r>
            <a:endParaRPr lang="zh-CN" altLang="zh-CN" sz="2600" b="1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避免外源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等的污染。</a:t>
            </a:r>
            <a:endParaRPr lang="zh-CN" altLang="zh-CN" sz="2600" b="1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1)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可以通过计算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含量来评价扩增的效果。</a:t>
            </a:r>
            <a:endParaRPr lang="zh-CN" altLang="zh-CN" sz="2600" b="1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电泳检测的方法，可以通过在紫外线下直接观察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带的分布及粗细程度来评价扩增的效果。</a:t>
            </a:r>
            <a:endParaRPr lang="zh-CN" altLang="zh-CN" sz="2600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799" y="-8281"/>
            <a:ext cx="1774845" cy="61657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注意事项</a:t>
            </a:r>
            <a:endParaRPr lang="zh-CN" altLang="en-US" sz="26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未定标题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76250"/>
            <a:ext cx="53768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832850" y="663575"/>
            <a:ext cx="31704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DNA Marker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33800" y="457200"/>
            <a:ext cx="990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NGF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809038" y="1916113"/>
            <a:ext cx="18011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←2000bp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759825" y="2492375"/>
            <a:ext cx="1807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←1000bp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810625" y="2781300"/>
            <a:ext cx="14803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←750bp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810625" y="3141663"/>
            <a:ext cx="14803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←500bp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810625" y="3716338"/>
            <a:ext cx="14803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←250bp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810625" y="4221163"/>
            <a:ext cx="14803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←100bp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43301" y="3634106"/>
            <a:ext cx="19578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220bp→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2250" y="246053"/>
            <a:ext cx="10946024" cy="48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</a:t>
            </a:r>
            <a:r>
              <a:rPr 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结果分析与评价</a:t>
            </a:r>
          </a:p>
          <a:p>
            <a:pPr>
              <a:lnSpc>
                <a:spcPct val="135000"/>
              </a:lnSpc>
            </a:pP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1</a:t>
            </a: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）理论上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DNA</a:t>
            </a: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扩增数目的计算</a:t>
            </a:r>
          </a:p>
          <a:p>
            <a:pPr>
              <a:lnSpc>
                <a:spcPct val="135000"/>
              </a:lnSpc>
            </a:pPr>
            <a:endParaRPr lang="zh-CN" altLang="en-US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endParaRPr lang="zh-CN" altLang="en-US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endParaRPr lang="zh-CN" altLang="en-US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（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）实验中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DNA</a:t>
            </a: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含量的测定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①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测定原理：</a:t>
            </a: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260 </a:t>
            </a:r>
            <a:r>
              <a:rPr lang="en-US" altLang="zh-CN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nm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紫外线波段有一强烈的吸收峰，峰值的</a:t>
            </a:r>
            <a:r>
              <a:rPr lang="zh-CN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大小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含量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②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计算方法：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含量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μg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/mL</a:t>
            </a: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50×(260 nm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的读数</a:t>
            </a:r>
            <a:r>
              <a:rPr lang="en-US" altLang="zh-CN" sz="26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稀释倍数。</a:t>
            </a:r>
            <a:endParaRPr lang="zh-CN" altLang="zh-CN" sz="2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583" name="组合 22534"/>
          <p:cNvGrpSpPr/>
          <p:nvPr/>
        </p:nvGrpSpPr>
        <p:grpSpPr>
          <a:xfrm>
            <a:off x="7941901" y="845050"/>
            <a:ext cx="2303462" cy="2230437"/>
            <a:chOff x="0" y="0"/>
            <a:chExt cx="3765" cy="3402"/>
          </a:xfrm>
        </p:grpSpPr>
        <p:sp>
          <p:nvSpPr>
            <p:cNvPr id="24593" name="直接连接符 22535"/>
            <p:cNvSpPr/>
            <p:nvPr/>
          </p:nvSpPr>
          <p:spPr>
            <a:xfrm flipV="1">
              <a:off x="10" y="0"/>
              <a:ext cx="0" cy="340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直接连接符 22536"/>
            <p:cNvSpPr/>
            <p:nvPr/>
          </p:nvSpPr>
          <p:spPr>
            <a:xfrm>
              <a:off x="0" y="3392"/>
              <a:ext cx="3765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直接连接符 22537"/>
            <p:cNvSpPr/>
            <p:nvPr/>
          </p:nvSpPr>
          <p:spPr>
            <a:xfrm flipV="1">
              <a:off x="908" y="3301"/>
              <a:ext cx="0" cy="9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直接连接符 22538"/>
            <p:cNvSpPr/>
            <p:nvPr/>
          </p:nvSpPr>
          <p:spPr>
            <a:xfrm flipV="1">
              <a:off x="1769" y="3301"/>
              <a:ext cx="0" cy="9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直接连接符 22539"/>
            <p:cNvSpPr/>
            <p:nvPr/>
          </p:nvSpPr>
          <p:spPr>
            <a:xfrm flipV="1">
              <a:off x="2631" y="3301"/>
              <a:ext cx="0" cy="9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直接连接符 22540"/>
            <p:cNvSpPr/>
            <p:nvPr/>
          </p:nvSpPr>
          <p:spPr>
            <a:xfrm>
              <a:off x="0" y="2349"/>
              <a:ext cx="91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直接连接符 22541"/>
            <p:cNvSpPr/>
            <p:nvPr/>
          </p:nvSpPr>
          <p:spPr>
            <a:xfrm>
              <a:off x="0" y="1351"/>
              <a:ext cx="91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直接连接符 22542"/>
            <p:cNvSpPr/>
            <p:nvPr/>
          </p:nvSpPr>
          <p:spPr>
            <a:xfrm>
              <a:off x="0" y="308"/>
              <a:ext cx="91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4" name="文本框 22543"/>
          <p:cNvSpPr txBox="1"/>
          <p:nvPr/>
        </p:nvSpPr>
        <p:spPr>
          <a:xfrm>
            <a:off x="8038163" y="573587"/>
            <a:ext cx="584775" cy="11017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en-US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光吸收</a:t>
            </a:r>
          </a:p>
        </p:txBody>
      </p:sp>
      <p:sp>
        <p:nvSpPr>
          <p:cNvPr id="24585" name="文本框 22544"/>
          <p:cNvSpPr txBox="1"/>
          <p:nvPr/>
        </p:nvSpPr>
        <p:spPr>
          <a:xfrm>
            <a:off x="10335851" y="3009269"/>
            <a:ext cx="182063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波长／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nm</a:t>
            </a:r>
          </a:p>
        </p:txBody>
      </p:sp>
      <p:sp>
        <p:nvSpPr>
          <p:cNvPr id="24586" name="任意多边形 22545"/>
          <p:cNvSpPr/>
          <p:nvPr/>
        </p:nvSpPr>
        <p:spPr>
          <a:xfrm>
            <a:off x="8157801" y="627562"/>
            <a:ext cx="1800225" cy="2520950"/>
          </a:xfrm>
          <a:custGeom>
            <a:avLst/>
            <a:gdLst/>
            <a:ahLst/>
            <a:cxnLst>
              <a:cxn ang="0">
                <a:pos x="0" y="1021193"/>
              </a:cxn>
              <a:cxn ang="0">
                <a:pos x="251465" y="1476601"/>
              </a:cxn>
              <a:cxn ang="0">
                <a:pos x="956456" y="111150"/>
              </a:cxn>
              <a:cxn ang="0">
                <a:pos x="1662002" y="2141958"/>
              </a:cxn>
              <a:cxn ang="0">
                <a:pos x="1787457" y="2386643"/>
              </a:cxn>
            </a:cxnLst>
            <a:rect l="0" t="0" r="0" b="0"/>
            <a:pathLst>
              <a:path w="3243" h="3266">
                <a:moveTo>
                  <a:pt x="0" y="1323"/>
                </a:moveTo>
                <a:cubicBezTo>
                  <a:pt x="83" y="1716"/>
                  <a:pt x="166" y="2109"/>
                  <a:pt x="453" y="1913"/>
                </a:cubicBezTo>
                <a:cubicBezTo>
                  <a:pt x="740" y="1717"/>
                  <a:pt x="1299" y="0"/>
                  <a:pt x="1723" y="144"/>
                </a:cubicBezTo>
                <a:cubicBezTo>
                  <a:pt x="2147" y="288"/>
                  <a:pt x="2745" y="2284"/>
                  <a:pt x="2994" y="2775"/>
                </a:cubicBezTo>
                <a:cubicBezTo>
                  <a:pt x="3243" y="3266"/>
                  <a:pt x="3190" y="3039"/>
                  <a:pt x="3220" y="3092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7" name="文本框 22546"/>
          <p:cNvSpPr txBox="1"/>
          <p:nvPr/>
        </p:nvSpPr>
        <p:spPr>
          <a:xfrm>
            <a:off x="8516576" y="3075487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260</a:t>
            </a:r>
          </a:p>
        </p:txBody>
      </p:sp>
      <p:sp>
        <p:nvSpPr>
          <p:cNvPr id="24588" name="文本框 22547"/>
          <p:cNvSpPr txBox="1"/>
          <p:nvPr/>
        </p:nvSpPr>
        <p:spPr>
          <a:xfrm>
            <a:off x="7941901" y="3075487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240</a:t>
            </a:r>
          </a:p>
        </p:txBody>
      </p:sp>
      <p:sp>
        <p:nvSpPr>
          <p:cNvPr id="24589" name="文本框 22548"/>
          <p:cNvSpPr txBox="1"/>
          <p:nvPr/>
        </p:nvSpPr>
        <p:spPr>
          <a:xfrm>
            <a:off x="7221176" y="3075487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220</a:t>
            </a:r>
          </a:p>
        </p:txBody>
      </p:sp>
      <p:sp>
        <p:nvSpPr>
          <p:cNvPr id="24590" name="文本框 22549"/>
          <p:cNvSpPr txBox="1"/>
          <p:nvPr/>
        </p:nvSpPr>
        <p:spPr>
          <a:xfrm>
            <a:off x="9237301" y="3075487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280</a:t>
            </a:r>
          </a:p>
        </p:txBody>
      </p:sp>
      <p:sp>
        <p:nvSpPr>
          <p:cNvPr id="24591" name="文本框 22550"/>
          <p:cNvSpPr txBox="1"/>
          <p:nvPr/>
        </p:nvSpPr>
        <p:spPr>
          <a:xfrm>
            <a:off x="6644913" y="2211887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0.1</a:t>
            </a:r>
          </a:p>
        </p:txBody>
      </p:sp>
      <p:sp>
        <p:nvSpPr>
          <p:cNvPr id="24592" name="文本框 22551"/>
          <p:cNvSpPr txBox="1"/>
          <p:nvPr/>
        </p:nvSpPr>
        <p:spPr>
          <a:xfrm>
            <a:off x="6644913" y="1419725"/>
            <a:ext cx="14605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0.2</a:t>
            </a:r>
          </a:p>
        </p:txBody>
      </p:sp>
      <p:sp>
        <p:nvSpPr>
          <p:cNvPr id="642052" name="Rectangle 4"/>
          <p:cNvSpPr/>
          <p:nvPr/>
        </p:nvSpPr>
        <p:spPr>
          <a:xfrm>
            <a:off x="962250" y="1569801"/>
            <a:ext cx="5275263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一条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，复制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 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endParaRPr lang="en-US" altLang="zh-CN" sz="26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2053" name="Rectangle 5"/>
          <p:cNvSpPr/>
          <p:nvPr/>
        </p:nvSpPr>
        <p:spPr>
          <a:xfrm>
            <a:off x="944099" y="2276118"/>
            <a:ext cx="5491163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②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，复制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 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endParaRPr lang="en-US" altLang="zh-CN" sz="26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0942" y="1603260"/>
            <a:ext cx="88328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</a:t>
            </a:r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04525" y="2243621"/>
            <a:ext cx="96012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 x2</a:t>
            </a:r>
            <a:r>
              <a:rPr lang="en-US" altLang="zh-CN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</a:t>
            </a:r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5326845" y="1226350"/>
            <a:ext cx="151836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课题背景</a:t>
            </a:r>
            <a:endParaRPr lang="en-US" altLang="zh-CN" sz="26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35063" y="2140242"/>
            <a:ext cx="9700698" cy="2793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在刑事侦破案件中常需要对样品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进行分析，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PCR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技术能快速扩增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片段，在几个小时内复制出上百万份的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拷贝，有效地解决了因为样品中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含量太低而难以对样品进行分析研究的问题。现在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PCR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技术已广泛应用于遗传病的诊断、刑侦破案、古生物学、基因克隆和基因测序。</a:t>
            </a:r>
          </a:p>
        </p:txBody>
      </p:sp>
    </p:spTree>
    <p:extLst>
      <p:ext uri="{BB962C8B-B14F-4D97-AF65-F5344CB8AC3E}">
        <p14:creationId xmlns:p14="http://schemas.microsoft.com/office/powerpoint/2010/main" val="68524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369953" y="258273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课堂小结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56059" y="862604"/>
            <a:ext cx="22428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一、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PCR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原理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63061" y="1591028"/>
            <a:ext cx="1439818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变性：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54520" y="1500695"/>
            <a:ext cx="8923082" cy="571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温度上升到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90 ℃(90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96 ℃)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以上时，双链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解旋为单链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63061" y="2438416"/>
            <a:ext cx="1439818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复性：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54520" y="2438416"/>
            <a:ext cx="8648444" cy="1111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温度下降到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℃(40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60 ℃)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左右时，两种引物通过碱基互补配对与两条单链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结合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90149" y="3510666"/>
            <a:ext cx="1439818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延伸：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54520" y="3510666"/>
            <a:ext cx="8719883" cy="11726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溶液中的四种脱氧核苷酸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(A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G)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Taq 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聚合酶的作用下，根据碱基互补配对原则合成新的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链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63061" y="4542259"/>
            <a:ext cx="2335878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二、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PCR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操作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36288" y="5174906"/>
            <a:ext cx="1214438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准备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50726" y="5174906"/>
            <a:ext cx="1285875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移液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265163" y="5174906"/>
            <a:ext cx="110479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混合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79601" y="5174906"/>
            <a:ext cx="110479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离心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622601" y="5174906"/>
            <a:ext cx="110479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12935" y="1863448"/>
            <a:ext cx="94154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下列关于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复制和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PCR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技术的描述中，正确的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 ）</a:t>
            </a:r>
            <a:endParaRPr lang="zh-CN" altLang="zh-CN" sz="2600" b="1" kern="1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A.DNA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聚合酶不能从头开始合成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，只能从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端延伸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</a:t>
            </a:r>
            <a:endParaRPr lang="zh-CN" altLang="zh-CN" sz="2600" b="1" kern="1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复制不需要引物</a:t>
            </a:r>
            <a:endParaRPr lang="zh-CN" altLang="zh-CN" sz="2600" b="1" kern="1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C.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引物与</a:t>
            </a: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母链通过碱基互补配对进行结合</a:t>
            </a:r>
            <a:endParaRPr lang="zh-CN" altLang="zh-CN" sz="2600" b="1" kern="1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D.PCR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扩增的对象是氨基酸序列</a:t>
            </a:r>
            <a:endParaRPr lang="zh-CN" altLang="zh-CN" sz="2600" b="1" kern="10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69953" y="258273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课堂巩固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13510" y="20483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58336" y="1659940"/>
            <a:ext cx="10385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PCR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技术的叙述，不正确</a:t>
            </a:r>
            <a:r>
              <a:rPr lang="zh-CN" altLang="zh-CN" sz="24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4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）</a:t>
            </a:r>
            <a:endParaRPr lang="zh-CN" altLang="zh-CN" sz="24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A.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多聚酶链式反应，是用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聚合酶在体外扩增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片段的技术</a:t>
            </a:r>
            <a:endParaRPr lang="zh-CN" altLang="zh-CN" sz="24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在用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PCR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技术扩增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的复制过程与细胞内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的复制类似</a:t>
            </a:r>
            <a:endParaRPr lang="zh-CN" altLang="zh-CN" sz="24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C.PCR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反应需在一定的缓冲溶液中进行，只需提供</a:t>
            </a: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DNA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模板以及四种脱氧核苷酸即可</a:t>
            </a:r>
            <a:endParaRPr lang="zh-CN" altLang="zh-CN" sz="24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D.PCR</a:t>
            </a:r>
            <a:r>
              <a:rPr lang="zh-CN" altLang="zh-CN" sz="24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一般要经历三十多次循环，每次循环可以分为变性、复性和延伸三步</a:t>
            </a:r>
            <a:endParaRPr lang="zh-CN" altLang="zh-CN" sz="2400" b="1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1546" y="17677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8744" y="1063263"/>
            <a:ext cx="106540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下图所示为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PCR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扩增的产物，请分析此产物是哪次循环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产物</a:t>
            </a:r>
            <a:r>
              <a:rPr lang="zh-CN" altLang="en-US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）</a:t>
            </a:r>
            <a:endParaRPr lang="zh-CN" altLang="zh-CN" sz="2600" b="1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2" descr="5-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64" y="2007481"/>
            <a:ext cx="4816659" cy="139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295820" y="3564370"/>
            <a:ext cx="61461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第一次循环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	</a:t>
            </a:r>
            <a:r>
              <a:rPr lang="en-US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	B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第二次循环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lang="zh-CN" altLang="zh-CN" sz="26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第三次循环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	</a:t>
            </a:r>
            <a:r>
              <a:rPr lang="en-US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	D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第四次循环</a:t>
            </a:r>
            <a:endParaRPr lang="zh-CN" altLang="zh-CN" sz="2600" b="1" kern="1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94318" y="117867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</a:rPr>
              <a:t>A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4225925" y="2495550"/>
            <a:ext cx="471488" cy="1365250"/>
          </a:xfrm>
          <a:custGeom>
            <a:avLst/>
            <a:gdLst>
              <a:gd name="connsiteX0" fmla="*/ 0 w 269082"/>
              <a:gd name="connsiteY0" fmla="*/ 0 h 1114425"/>
              <a:gd name="connsiteX1" fmla="*/ 269082 w 269082"/>
              <a:gd name="connsiteY1" fmla="*/ 188119 h 1114425"/>
              <a:gd name="connsiteX2" fmla="*/ 185738 w 269082"/>
              <a:gd name="connsiteY2" fmla="*/ 1114425 h 1114425"/>
              <a:gd name="connsiteX3" fmla="*/ 0 w 269082"/>
              <a:gd name="connsiteY3" fmla="*/ 0 h 1114425"/>
              <a:gd name="connsiteX0" fmla="*/ 0 w 269082"/>
              <a:gd name="connsiteY0" fmla="*/ 0 h 1114425"/>
              <a:gd name="connsiteX1" fmla="*/ 269082 w 269082"/>
              <a:gd name="connsiteY1" fmla="*/ 188119 h 1114425"/>
              <a:gd name="connsiteX2" fmla="*/ 182563 w 269082"/>
              <a:gd name="connsiteY2" fmla="*/ 1114425 h 1114425"/>
              <a:gd name="connsiteX3" fmla="*/ 0 w 269082"/>
              <a:gd name="connsiteY3" fmla="*/ 0 h 1114425"/>
              <a:gd name="connsiteX0" fmla="*/ 0 w 389732"/>
              <a:gd name="connsiteY0" fmla="*/ 0 h 1114425"/>
              <a:gd name="connsiteX1" fmla="*/ 389732 w 389732"/>
              <a:gd name="connsiteY1" fmla="*/ 207169 h 1114425"/>
              <a:gd name="connsiteX2" fmla="*/ 182563 w 389732"/>
              <a:gd name="connsiteY2" fmla="*/ 1114425 h 1114425"/>
              <a:gd name="connsiteX3" fmla="*/ 0 w 389732"/>
              <a:gd name="connsiteY3" fmla="*/ 0 h 1114425"/>
              <a:gd name="connsiteX0" fmla="*/ 0 w 389732"/>
              <a:gd name="connsiteY0" fmla="*/ 0 h 1112485"/>
              <a:gd name="connsiteX1" fmla="*/ 389732 w 389732"/>
              <a:gd name="connsiteY1" fmla="*/ 207169 h 1112485"/>
              <a:gd name="connsiteX2" fmla="*/ 190325 w 389732"/>
              <a:gd name="connsiteY2" fmla="*/ 1112485 h 1112485"/>
              <a:gd name="connsiteX3" fmla="*/ 0 w 389732"/>
              <a:gd name="connsiteY3" fmla="*/ 0 h 1112485"/>
              <a:gd name="connsiteX0" fmla="*/ 0 w 383911"/>
              <a:gd name="connsiteY0" fmla="*/ 0 h 1112485"/>
              <a:gd name="connsiteX1" fmla="*/ 383911 w 383911"/>
              <a:gd name="connsiteY1" fmla="*/ 207169 h 1112485"/>
              <a:gd name="connsiteX2" fmla="*/ 184504 w 383911"/>
              <a:gd name="connsiteY2" fmla="*/ 1112485 h 1112485"/>
              <a:gd name="connsiteX3" fmla="*/ 0 w 383911"/>
              <a:gd name="connsiteY3" fmla="*/ 0 h 111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11" h="1112485">
                <a:moveTo>
                  <a:pt x="0" y="0"/>
                </a:moveTo>
                <a:lnTo>
                  <a:pt x="383911" y="207169"/>
                </a:lnTo>
                <a:lnTo>
                  <a:pt x="184504" y="1112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5953125" y="2535238"/>
            <a:ext cx="190500" cy="1370012"/>
          </a:xfrm>
          <a:custGeom>
            <a:avLst/>
            <a:gdLst>
              <a:gd name="connsiteX0" fmla="*/ 26193 w 164306"/>
              <a:gd name="connsiteY0" fmla="*/ 0 h 1112043"/>
              <a:gd name="connsiteX1" fmla="*/ 0 w 164306"/>
              <a:gd name="connsiteY1" fmla="*/ 1112043 h 1112043"/>
              <a:gd name="connsiteX2" fmla="*/ 164306 w 164306"/>
              <a:gd name="connsiteY2" fmla="*/ 890587 h 1112043"/>
              <a:gd name="connsiteX3" fmla="*/ 26193 w 164306"/>
              <a:gd name="connsiteY3" fmla="*/ 0 h 1112043"/>
              <a:gd name="connsiteX0" fmla="*/ 26193 w 164306"/>
              <a:gd name="connsiteY0" fmla="*/ 0 h 1115218"/>
              <a:gd name="connsiteX1" fmla="*/ 0 w 164306"/>
              <a:gd name="connsiteY1" fmla="*/ 1115218 h 1115218"/>
              <a:gd name="connsiteX2" fmla="*/ 164306 w 164306"/>
              <a:gd name="connsiteY2" fmla="*/ 890587 h 1115218"/>
              <a:gd name="connsiteX3" fmla="*/ 26193 w 164306"/>
              <a:gd name="connsiteY3" fmla="*/ 0 h 1115218"/>
              <a:gd name="connsiteX0" fmla="*/ 33955 w 164306"/>
              <a:gd name="connsiteY0" fmla="*/ 0 h 1115218"/>
              <a:gd name="connsiteX1" fmla="*/ 0 w 164306"/>
              <a:gd name="connsiteY1" fmla="*/ 1115218 h 1115218"/>
              <a:gd name="connsiteX2" fmla="*/ 164306 w 164306"/>
              <a:gd name="connsiteY2" fmla="*/ 890587 h 1115218"/>
              <a:gd name="connsiteX3" fmla="*/ 33955 w 164306"/>
              <a:gd name="connsiteY3" fmla="*/ 0 h 1115218"/>
              <a:gd name="connsiteX0" fmla="*/ 24252 w 154603"/>
              <a:gd name="connsiteY0" fmla="*/ 0 h 1121044"/>
              <a:gd name="connsiteX1" fmla="*/ 0 w 154603"/>
              <a:gd name="connsiteY1" fmla="*/ 1121044 h 1121044"/>
              <a:gd name="connsiteX2" fmla="*/ 154603 w 154603"/>
              <a:gd name="connsiteY2" fmla="*/ 890587 h 1121044"/>
              <a:gd name="connsiteX3" fmla="*/ 24252 w 154603"/>
              <a:gd name="connsiteY3" fmla="*/ 0 h 11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03" h="1121044">
                <a:moveTo>
                  <a:pt x="24252" y="0"/>
                </a:moveTo>
                <a:lnTo>
                  <a:pt x="0" y="1121044"/>
                </a:lnTo>
                <a:lnTo>
                  <a:pt x="154603" y="890587"/>
                </a:lnTo>
                <a:lnTo>
                  <a:pt x="2425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5973763" y="2336800"/>
            <a:ext cx="1630362" cy="1495425"/>
          </a:xfrm>
          <a:custGeom>
            <a:avLst/>
            <a:gdLst>
              <a:gd name="connsiteX0" fmla="*/ 1458158 w 1630564"/>
              <a:gd name="connsiteY0" fmla="*/ 0 h 1496145"/>
              <a:gd name="connsiteX1" fmla="*/ 1630564 w 1630564"/>
              <a:gd name="connsiteY1" fmla="*/ 1358803 h 1496145"/>
              <a:gd name="connsiteX2" fmla="*/ 166563 w 1630564"/>
              <a:gd name="connsiteY2" fmla="*/ 1496145 h 1496145"/>
              <a:gd name="connsiteX3" fmla="*/ 0 w 1630564"/>
              <a:gd name="connsiteY3" fmla="*/ 149029 h 149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564" h="1496145">
                <a:moveTo>
                  <a:pt x="1458158" y="0"/>
                </a:moveTo>
                <a:lnTo>
                  <a:pt x="1630564" y="1358803"/>
                </a:lnTo>
                <a:lnTo>
                  <a:pt x="166563" y="1496145"/>
                </a:lnTo>
                <a:lnTo>
                  <a:pt x="0" y="149029"/>
                </a:lnTo>
                <a:close/>
              </a:path>
            </a:pathLst>
          </a:custGeom>
          <a:solidFill>
            <a:srgbClr val="C09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观</a:t>
            </a: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7424738" y="2335213"/>
            <a:ext cx="214312" cy="1050925"/>
          </a:xfrm>
          <a:custGeom>
            <a:avLst/>
            <a:gdLst>
              <a:gd name="connsiteX0" fmla="*/ 0 w 180975"/>
              <a:gd name="connsiteY0" fmla="*/ 0 h 852487"/>
              <a:gd name="connsiteX1" fmla="*/ 180975 w 180975"/>
              <a:gd name="connsiteY1" fmla="*/ 85725 h 852487"/>
              <a:gd name="connsiteX2" fmla="*/ 119062 w 180975"/>
              <a:gd name="connsiteY2" fmla="*/ 852487 h 852487"/>
              <a:gd name="connsiteX3" fmla="*/ 0 w 180975"/>
              <a:gd name="connsiteY3" fmla="*/ 0 h 852487"/>
              <a:gd name="connsiteX0" fmla="*/ 0 w 174625"/>
              <a:gd name="connsiteY0" fmla="*/ 0 h 855662"/>
              <a:gd name="connsiteX1" fmla="*/ 174625 w 174625"/>
              <a:gd name="connsiteY1" fmla="*/ 88900 h 855662"/>
              <a:gd name="connsiteX2" fmla="*/ 112712 w 174625"/>
              <a:gd name="connsiteY2" fmla="*/ 855662 h 855662"/>
              <a:gd name="connsiteX3" fmla="*/ 0 w 174625"/>
              <a:gd name="connsiteY3" fmla="*/ 0 h 85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25" h="855662">
                <a:moveTo>
                  <a:pt x="0" y="0"/>
                </a:moveTo>
                <a:lnTo>
                  <a:pt x="174625" y="88900"/>
                </a:lnTo>
                <a:lnTo>
                  <a:pt x="112712" y="855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8985250" y="2465388"/>
            <a:ext cx="211138" cy="1362075"/>
          </a:xfrm>
          <a:custGeom>
            <a:avLst/>
            <a:gdLst>
              <a:gd name="connsiteX0" fmla="*/ 95250 w 171450"/>
              <a:gd name="connsiteY0" fmla="*/ 0 h 1102519"/>
              <a:gd name="connsiteX1" fmla="*/ 171450 w 171450"/>
              <a:gd name="connsiteY1" fmla="*/ 245269 h 1102519"/>
              <a:gd name="connsiteX2" fmla="*/ 0 w 171450"/>
              <a:gd name="connsiteY2" fmla="*/ 1102519 h 1102519"/>
              <a:gd name="connsiteX3" fmla="*/ 95250 w 171450"/>
              <a:gd name="connsiteY3" fmla="*/ 0 h 1102519"/>
              <a:gd name="connsiteX0" fmla="*/ 92075 w 171450"/>
              <a:gd name="connsiteY0" fmla="*/ 0 h 1105694"/>
              <a:gd name="connsiteX1" fmla="*/ 171450 w 171450"/>
              <a:gd name="connsiteY1" fmla="*/ 248444 h 1105694"/>
              <a:gd name="connsiteX2" fmla="*/ 0 w 171450"/>
              <a:gd name="connsiteY2" fmla="*/ 1105694 h 1105694"/>
              <a:gd name="connsiteX3" fmla="*/ 92075 w 171450"/>
              <a:gd name="connsiteY3" fmla="*/ 0 h 1105694"/>
              <a:gd name="connsiteX0" fmla="*/ 101600 w 171450"/>
              <a:gd name="connsiteY0" fmla="*/ 0 h 1108869"/>
              <a:gd name="connsiteX1" fmla="*/ 171450 w 171450"/>
              <a:gd name="connsiteY1" fmla="*/ 251619 h 1108869"/>
              <a:gd name="connsiteX2" fmla="*/ 0 w 171450"/>
              <a:gd name="connsiteY2" fmla="*/ 1108869 h 1108869"/>
              <a:gd name="connsiteX3" fmla="*/ 101600 w 171450"/>
              <a:gd name="connsiteY3" fmla="*/ 0 h 11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08869">
                <a:moveTo>
                  <a:pt x="101600" y="0"/>
                </a:moveTo>
                <a:lnTo>
                  <a:pt x="171450" y="251619"/>
                </a:lnTo>
                <a:lnTo>
                  <a:pt x="0" y="1108869"/>
                </a:lnTo>
                <a:lnTo>
                  <a:pt x="101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5964238" y="3983038"/>
            <a:ext cx="198437" cy="163512"/>
          </a:xfrm>
          <a:custGeom>
            <a:avLst/>
            <a:gdLst>
              <a:gd name="connsiteX0" fmla="*/ 0 w 161925"/>
              <a:gd name="connsiteY0" fmla="*/ 0 h 133350"/>
              <a:gd name="connsiteX1" fmla="*/ 95250 w 161925"/>
              <a:gd name="connsiteY1" fmla="*/ 133350 h 133350"/>
              <a:gd name="connsiteX2" fmla="*/ 161925 w 161925"/>
              <a:gd name="connsiteY2" fmla="*/ 25400 h 133350"/>
              <a:gd name="connsiteX3" fmla="*/ 0 w 16192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133350">
                <a:moveTo>
                  <a:pt x="0" y="0"/>
                </a:moveTo>
                <a:lnTo>
                  <a:pt x="95250" y="133350"/>
                </a:lnTo>
                <a:lnTo>
                  <a:pt x="161925" y="25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9193213" y="3409950"/>
            <a:ext cx="125412" cy="230188"/>
          </a:xfrm>
          <a:custGeom>
            <a:avLst/>
            <a:gdLst>
              <a:gd name="connsiteX0" fmla="*/ 101600 w 101600"/>
              <a:gd name="connsiteY0" fmla="*/ 0 h 187325"/>
              <a:gd name="connsiteX1" fmla="*/ 101600 w 101600"/>
              <a:gd name="connsiteY1" fmla="*/ 187325 h 187325"/>
              <a:gd name="connsiteX2" fmla="*/ 0 w 101600"/>
              <a:gd name="connsiteY2" fmla="*/ 79375 h 187325"/>
              <a:gd name="connsiteX3" fmla="*/ 101600 w 101600"/>
              <a:gd name="connsiteY3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187325">
                <a:moveTo>
                  <a:pt x="101600" y="0"/>
                </a:moveTo>
                <a:lnTo>
                  <a:pt x="101600" y="187325"/>
                </a:lnTo>
                <a:lnTo>
                  <a:pt x="0" y="79375"/>
                </a:lnTo>
                <a:lnTo>
                  <a:pt x="10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8"/>
            </p:custDataLst>
          </p:nvPr>
        </p:nvSpPr>
        <p:spPr>
          <a:xfrm>
            <a:off x="9026525" y="2214563"/>
            <a:ext cx="142875" cy="217487"/>
          </a:xfrm>
          <a:custGeom>
            <a:avLst/>
            <a:gdLst>
              <a:gd name="connsiteX0" fmla="*/ 60325 w 117475"/>
              <a:gd name="connsiteY0" fmla="*/ 0 h 177800"/>
              <a:gd name="connsiteX1" fmla="*/ 117475 w 117475"/>
              <a:gd name="connsiteY1" fmla="*/ 123825 h 177800"/>
              <a:gd name="connsiteX2" fmla="*/ 0 w 117475"/>
              <a:gd name="connsiteY2" fmla="*/ 177800 h 177800"/>
              <a:gd name="connsiteX3" fmla="*/ 60325 w 117475"/>
              <a:gd name="connsiteY3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77800">
                <a:moveTo>
                  <a:pt x="60325" y="0"/>
                </a:moveTo>
                <a:lnTo>
                  <a:pt x="117475" y="123825"/>
                </a:lnTo>
                <a:lnTo>
                  <a:pt x="0" y="177800"/>
                </a:lnTo>
                <a:lnTo>
                  <a:pt x="60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>
          <a:xfrm>
            <a:off x="4314825" y="3983038"/>
            <a:ext cx="268288" cy="238125"/>
          </a:xfrm>
          <a:custGeom>
            <a:avLst/>
            <a:gdLst>
              <a:gd name="connsiteX0" fmla="*/ 177800 w 219075"/>
              <a:gd name="connsiteY0" fmla="*/ 0 h 193675"/>
              <a:gd name="connsiteX1" fmla="*/ 219075 w 219075"/>
              <a:gd name="connsiteY1" fmla="*/ 193675 h 193675"/>
              <a:gd name="connsiteX2" fmla="*/ 0 w 219075"/>
              <a:gd name="connsiteY2" fmla="*/ 155575 h 193675"/>
              <a:gd name="connsiteX3" fmla="*/ 177800 w 219075"/>
              <a:gd name="connsiteY3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193675">
                <a:moveTo>
                  <a:pt x="177800" y="0"/>
                </a:moveTo>
                <a:lnTo>
                  <a:pt x="219075" y="193675"/>
                </a:lnTo>
                <a:lnTo>
                  <a:pt x="0" y="155575"/>
                </a:lnTo>
                <a:lnTo>
                  <a:pt x="177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>
          <a:xfrm>
            <a:off x="2451100" y="2425700"/>
            <a:ext cx="342900" cy="265113"/>
          </a:xfrm>
          <a:custGeom>
            <a:avLst/>
            <a:gdLst>
              <a:gd name="connsiteX0" fmla="*/ 0 w 279400"/>
              <a:gd name="connsiteY0" fmla="*/ 0 h 215900"/>
              <a:gd name="connsiteX1" fmla="*/ 279400 w 279400"/>
              <a:gd name="connsiteY1" fmla="*/ 98425 h 215900"/>
              <a:gd name="connsiteX2" fmla="*/ 187325 w 279400"/>
              <a:gd name="connsiteY2" fmla="*/ 215900 h 215900"/>
              <a:gd name="connsiteX3" fmla="*/ 0 w 279400"/>
              <a:gd name="connsiteY3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" h="215900">
                <a:moveTo>
                  <a:pt x="0" y="0"/>
                </a:moveTo>
                <a:lnTo>
                  <a:pt x="279400" y="98425"/>
                </a:lnTo>
                <a:lnTo>
                  <a:pt x="187325" y="215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11"/>
            </p:custDataLst>
          </p:nvPr>
        </p:nvSpPr>
        <p:spPr>
          <a:xfrm>
            <a:off x="2484438" y="2887663"/>
            <a:ext cx="284162" cy="350837"/>
          </a:xfrm>
          <a:custGeom>
            <a:avLst/>
            <a:gdLst>
              <a:gd name="connsiteX0" fmla="*/ 0 w 231775"/>
              <a:gd name="connsiteY0" fmla="*/ 6350 h 285750"/>
              <a:gd name="connsiteX1" fmla="*/ 19050 w 231775"/>
              <a:gd name="connsiteY1" fmla="*/ 285750 h 285750"/>
              <a:gd name="connsiteX2" fmla="*/ 231775 w 231775"/>
              <a:gd name="connsiteY2" fmla="*/ 0 h 285750"/>
              <a:gd name="connsiteX3" fmla="*/ 0 w 231775"/>
              <a:gd name="connsiteY3" fmla="*/ 63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75" h="285750">
                <a:moveTo>
                  <a:pt x="0" y="6350"/>
                </a:moveTo>
                <a:lnTo>
                  <a:pt x="19050" y="285750"/>
                </a:lnTo>
                <a:lnTo>
                  <a:pt x="231775" y="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 rot="20909277">
            <a:off x="2870200" y="2574925"/>
            <a:ext cx="1504950" cy="1435100"/>
          </a:xfrm>
          <a:custGeom>
            <a:avLst/>
            <a:gdLst>
              <a:gd name="connsiteX0" fmla="*/ 1505606 w 1505606"/>
              <a:gd name="connsiteY0" fmla="*/ 56639 h 1435877"/>
              <a:gd name="connsiteX1" fmla="*/ 1454320 w 1505606"/>
              <a:gd name="connsiteY1" fmla="*/ 1435877 h 1435877"/>
              <a:gd name="connsiteX2" fmla="*/ 0 w 1505606"/>
              <a:gd name="connsiteY2" fmla="*/ 1387192 h 1435877"/>
              <a:gd name="connsiteX3" fmla="*/ 70798 w 1505606"/>
              <a:gd name="connsiteY3" fmla="*/ 0 h 143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606" h="1435877">
                <a:moveTo>
                  <a:pt x="1505606" y="56639"/>
                </a:moveTo>
                <a:lnTo>
                  <a:pt x="1454320" y="1435877"/>
                </a:lnTo>
                <a:lnTo>
                  <a:pt x="0" y="1387192"/>
                </a:lnTo>
                <a:lnTo>
                  <a:pt x="707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</a:t>
            </a: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 rot="346644">
            <a:off x="7559675" y="2393950"/>
            <a:ext cx="1500188" cy="1416050"/>
          </a:xfrm>
          <a:custGeom>
            <a:avLst/>
            <a:gdLst>
              <a:gd name="connsiteX0" fmla="*/ 0 w 1500122"/>
              <a:gd name="connsiteY0" fmla="*/ 59304 h 1417123"/>
              <a:gd name="connsiteX1" fmla="*/ 1486035 w 1500122"/>
              <a:gd name="connsiteY1" fmla="*/ 0 h 1417123"/>
              <a:gd name="connsiteX2" fmla="*/ 1500122 w 1500122"/>
              <a:gd name="connsiteY2" fmla="*/ 1358442 h 1417123"/>
              <a:gd name="connsiteX3" fmla="*/ 49268 w 1500122"/>
              <a:gd name="connsiteY3" fmla="*/ 1417123 h 14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122" h="1417123">
                <a:moveTo>
                  <a:pt x="0" y="59304"/>
                </a:moveTo>
                <a:lnTo>
                  <a:pt x="1486035" y="0"/>
                </a:lnTo>
                <a:lnTo>
                  <a:pt x="1500122" y="1358442"/>
                </a:lnTo>
                <a:lnTo>
                  <a:pt x="49268" y="14171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看</a:t>
            </a:r>
          </a:p>
        </p:txBody>
      </p:sp>
      <p:sp>
        <p:nvSpPr>
          <p:cNvPr id="15" name="任意多边形 14"/>
          <p:cNvSpPr/>
          <p:nvPr>
            <p:custDataLst>
              <p:tags r:id="rId14"/>
            </p:custDataLst>
          </p:nvPr>
        </p:nvSpPr>
        <p:spPr>
          <a:xfrm rot="226785">
            <a:off x="4471988" y="2487613"/>
            <a:ext cx="1525587" cy="1444625"/>
          </a:xfrm>
          <a:custGeom>
            <a:avLst/>
            <a:gdLst>
              <a:gd name="connsiteX0" fmla="*/ 0 w 1525086"/>
              <a:gd name="connsiteY0" fmla="*/ 47132 h 1444932"/>
              <a:gd name="connsiteX1" fmla="*/ 1467007 w 1525086"/>
              <a:gd name="connsiteY1" fmla="*/ 0 h 1444932"/>
              <a:gd name="connsiteX2" fmla="*/ 1525086 w 1525086"/>
              <a:gd name="connsiteY2" fmla="*/ 1366715 h 1444932"/>
              <a:gd name="connsiteX3" fmla="*/ 30847 w 1525086"/>
              <a:gd name="connsiteY3" fmla="*/ 1444932 h 144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086" h="1444932">
                <a:moveTo>
                  <a:pt x="0" y="47132"/>
                </a:moveTo>
                <a:lnTo>
                  <a:pt x="1467007" y="0"/>
                </a:lnTo>
                <a:lnTo>
                  <a:pt x="1525086" y="1366715"/>
                </a:lnTo>
                <a:lnTo>
                  <a:pt x="30847" y="14449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</a:t>
            </a:r>
          </a:p>
        </p:txBody>
      </p:sp>
      <p:sp>
        <p:nvSpPr>
          <p:cNvPr id="16" name="Text Box 54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3455988" y="4368800"/>
            <a:ext cx="60071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http://www.91taoke.com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4907283" y="3025938"/>
            <a:ext cx="843844" cy="424786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Box 78"/>
          <p:cNvSpPr txBox="1"/>
          <p:nvPr/>
        </p:nvSpPr>
        <p:spPr>
          <a:xfrm>
            <a:off x="5944235" y="2793878"/>
            <a:ext cx="1615409" cy="65684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实验原理</a:t>
            </a:r>
            <a:endParaRPr 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2" name="Freeform 9"/>
          <p:cNvSpPr>
            <a:spLocks noEditPoints="1"/>
          </p:cNvSpPr>
          <p:nvPr/>
        </p:nvSpPr>
        <p:spPr bwMode="auto">
          <a:xfrm>
            <a:off x="4907283" y="4187504"/>
            <a:ext cx="843844" cy="424786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78"/>
          <p:cNvSpPr txBox="1"/>
          <p:nvPr/>
        </p:nvSpPr>
        <p:spPr>
          <a:xfrm>
            <a:off x="5944235" y="3955444"/>
            <a:ext cx="1678783" cy="65684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实验操作</a:t>
            </a:r>
            <a:endParaRPr 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970" y="2424561"/>
            <a:ext cx="2179205" cy="352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88845" y="784087"/>
            <a:ext cx="993985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/>
              </a:rPr>
              <a:t>1.PCR</a:t>
            </a:r>
            <a:r>
              <a:rPr lang="zh-CN" altLang="en-US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/>
              </a:rPr>
              <a:t>的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概念</a:t>
            </a:r>
            <a:endParaRPr lang="zh-CN" altLang="zh-CN" sz="26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tabLst>
                <a:tab pos="2970530" algn="l"/>
              </a:tabLst>
            </a:pPr>
            <a:r>
              <a:rPr lang="en-US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/>
              </a:rPr>
              <a:t>PCR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即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多聚酶</a:t>
            </a:r>
            <a:r>
              <a:rPr lang="zh-CN" altLang="zh-CN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链式反应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是一种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体外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迅速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扩增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片段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的技术。它能以极</a:t>
            </a:r>
            <a:r>
              <a:rPr lang="zh-CN" altLang="zh-CN" sz="2600" b="1" kern="1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少量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的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zh-CN" sz="2600" b="1" kern="1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为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模板，在几小时内复制出上百万份的</a:t>
            </a: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/>
              </a:rPr>
              <a:t>DNA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拷贝</a:t>
            </a:r>
            <a:r>
              <a:rPr lang="zh-CN" altLang="zh-CN" sz="2600" b="1" kern="1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26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9427" y="215183"/>
            <a:ext cx="221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实验原理</a:t>
            </a:r>
            <a:endParaRPr lang="zh-CN" altLang="en-US" sz="26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137" y="2662920"/>
            <a:ext cx="2124299" cy="61657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/>
                <a:sym typeface="+mn-ea"/>
              </a:rPr>
              <a:t>2.PCR</a:t>
            </a:r>
            <a:r>
              <a:rPr lang="zh-CN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的原理</a:t>
            </a:r>
            <a:endParaRPr lang="zh-CN" altLang="en-US" sz="2600" b="1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8917" y="2753374"/>
            <a:ext cx="3248005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——DNA</a:t>
            </a:r>
            <a:r>
              <a:rPr lang="zh-CN" altLang="en-US" sz="2600" b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的双链复制</a:t>
            </a:r>
            <a:endParaRPr lang="zh-CN" altLang="en-US" sz="26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5126"/>
          <p:cNvSpPr txBox="1"/>
          <p:nvPr/>
        </p:nvSpPr>
        <p:spPr>
          <a:xfrm>
            <a:off x="1088845" y="3506223"/>
            <a:ext cx="341210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的基本单位：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09384" y="3548185"/>
            <a:ext cx="2087562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脱氧核苷酸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795666" y="4052946"/>
            <a:ext cx="5735955" cy="1784350"/>
            <a:chOff x="0" y="0"/>
            <a:chExt cx="1747" cy="555"/>
          </a:xfrm>
          <a:solidFill>
            <a:srgbClr val="3333FF"/>
          </a:solidFill>
        </p:grpSpPr>
        <p:sp>
          <p:nvSpPr>
            <p:cNvPr id="12" name="矩形 5129"/>
            <p:cNvSpPr/>
            <p:nvPr/>
          </p:nvSpPr>
          <p:spPr>
            <a:xfrm>
              <a:off x="1385" y="227"/>
              <a:ext cx="362" cy="182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碱基</a:t>
              </a:r>
            </a:p>
          </p:txBody>
        </p:sp>
        <p:sp>
          <p:nvSpPr>
            <p:cNvPr id="13" name="正五边形 5130"/>
            <p:cNvSpPr/>
            <p:nvPr/>
          </p:nvSpPr>
          <p:spPr>
            <a:xfrm>
              <a:off x="523" y="102"/>
              <a:ext cx="590" cy="453"/>
            </a:xfrm>
            <a:prstGeom prst="pentagon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脱氧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核糖</a:t>
              </a:r>
            </a:p>
          </p:txBody>
        </p:sp>
        <p:sp>
          <p:nvSpPr>
            <p:cNvPr id="14" name="任意多边形 5131"/>
            <p:cNvSpPr/>
            <p:nvPr/>
          </p:nvSpPr>
          <p:spPr>
            <a:xfrm>
              <a:off x="190" y="186"/>
              <a:ext cx="328" cy="102"/>
            </a:xfrm>
            <a:custGeom>
              <a:avLst/>
              <a:gdLst/>
              <a:ahLst/>
              <a:cxnLst/>
              <a:rect l="0" t="0" r="0" b="0"/>
              <a:pathLst>
                <a:path w="328" h="102">
                  <a:moveTo>
                    <a:pt x="328" y="102"/>
                  </a:moveTo>
                  <a:lnTo>
                    <a:pt x="63" y="102"/>
                  </a:lnTo>
                  <a:lnTo>
                    <a:pt x="0" y="0"/>
                  </a:lnTo>
                </a:path>
              </a:pathLst>
            </a:custGeom>
            <a:grp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5132"/>
            <p:cNvSpPr/>
            <p:nvPr/>
          </p:nvSpPr>
          <p:spPr>
            <a:xfrm>
              <a:off x="0" y="0"/>
              <a:ext cx="227" cy="22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x-none" sz="2600" b="0" i="0" u="none" strike="noStrike" kern="1200" cap="none" spc="0" normalizeH="0" baseline="0" noProof="1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P</a:t>
              </a:r>
            </a:p>
          </p:txBody>
        </p:sp>
        <p:sp>
          <p:nvSpPr>
            <p:cNvPr id="16" name="直接连接符 5133"/>
            <p:cNvSpPr/>
            <p:nvPr/>
          </p:nvSpPr>
          <p:spPr>
            <a:xfrm>
              <a:off x="1113" y="296"/>
              <a:ext cx="272" cy="0"/>
            </a:xfrm>
            <a:prstGeom prst="lin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20858" y="5577079"/>
            <a:ext cx="1952625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T G 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169" descr="DNA的基本单位—脱氧核苷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78" y="827313"/>
            <a:ext cx="8305800" cy="568960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7170"/>
          <p:cNvGrpSpPr/>
          <p:nvPr/>
        </p:nvGrpSpPr>
        <p:grpSpPr>
          <a:xfrm>
            <a:off x="4689475" y="3244850"/>
            <a:ext cx="4456113" cy="3124201"/>
            <a:chOff x="0" y="-100"/>
            <a:chExt cx="2807" cy="1968"/>
          </a:xfrm>
        </p:grpSpPr>
        <p:sp>
          <p:nvSpPr>
            <p:cNvPr id="6155" name="文本框 7171"/>
            <p:cNvSpPr txBox="1"/>
            <p:nvPr/>
          </p:nvSpPr>
          <p:spPr>
            <a:xfrm>
              <a:off x="2580" y="744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156" name="文本框 7172"/>
            <p:cNvSpPr txBox="1"/>
            <p:nvPr/>
          </p:nvSpPr>
          <p:spPr>
            <a:xfrm>
              <a:off x="1841" y="1550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6157" name="文本框 7173"/>
            <p:cNvSpPr txBox="1"/>
            <p:nvPr/>
          </p:nvSpPr>
          <p:spPr>
            <a:xfrm>
              <a:off x="726" y="1558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58" name="文本框 7174"/>
            <p:cNvSpPr txBox="1"/>
            <p:nvPr/>
          </p:nvSpPr>
          <p:spPr>
            <a:xfrm>
              <a:off x="0" y="755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59" name="文本框 7175"/>
            <p:cNvSpPr txBox="1"/>
            <p:nvPr/>
          </p:nvSpPr>
          <p:spPr>
            <a:xfrm>
              <a:off x="9" y="-100"/>
              <a:ext cx="22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6148" name="文本框 7176"/>
          <p:cNvSpPr txBox="1"/>
          <p:nvPr/>
        </p:nvSpPr>
        <p:spPr>
          <a:xfrm>
            <a:off x="4275138" y="1484313"/>
            <a:ext cx="184731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9" name="文本框 7177"/>
          <p:cNvSpPr txBox="1"/>
          <p:nvPr/>
        </p:nvSpPr>
        <p:spPr>
          <a:xfrm>
            <a:off x="5016500" y="3213100"/>
            <a:ext cx="277640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</a:p>
        </p:txBody>
      </p:sp>
      <p:sp>
        <p:nvSpPr>
          <p:cNvPr id="6150" name="文本框 7178"/>
          <p:cNvSpPr txBox="1"/>
          <p:nvPr/>
        </p:nvSpPr>
        <p:spPr>
          <a:xfrm>
            <a:off x="4511675" y="4508500"/>
            <a:ext cx="444352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4'</a:t>
            </a:r>
          </a:p>
        </p:txBody>
      </p:sp>
      <p:sp>
        <p:nvSpPr>
          <p:cNvPr id="6151" name="文本框 7179"/>
          <p:cNvSpPr txBox="1"/>
          <p:nvPr/>
        </p:nvSpPr>
        <p:spPr>
          <a:xfrm>
            <a:off x="7896225" y="5805488"/>
            <a:ext cx="277640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</a:p>
        </p:txBody>
      </p:sp>
      <p:sp>
        <p:nvSpPr>
          <p:cNvPr id="6152" name="文本框 7180"/>
          <p:cNvSpPr txBox="1"/>
          <p:nvPr/>
        </p:nvSpPr>
        <p:spPr>
          <a:xfrm>
            <a:off x="5664200" y="5876925"/>
            <a:ext cx="444352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3'</a:t>
            </a:r>
          </a:p>
        </p:txBody>
      </p:sp>
      <p:sp>
        <p:nvSpPr>
          <p:cNvPr id="6153" name="文本框 7181"/>
          <p:cNvSpPr txBox="1"/>
          <p:nvPr/>
        </p:nvSpPr>
        <p:spPr>
          <a:xfrm>
            <a:off x="9048750" y="4508500"/>
            <a:ext cx="277640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</a:p>
        </p:txBody>
      </p:sp>
      <p:sp>
        <p:nvSpPr>
          <p:cNvPr id="6154" name="标题 1"/>
          <p:cNvSpPr>
            <a:spLocks noGrp="1"/>
          </p:cNvSpPr>
          <p:nvPr>
            <p:ph type="title" idx="4294967295"/>
          </p:nvPr>
        </p:nvSpPr>
        <p:spPr>
          <a:xfrm>
            <a:off x="865414" y="527051"/>
            <a:ext cx="6245225" cy="114300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磷酸基团（在 5' 的位置上）</a:t>
            </a:r>
            <a:endParaRPr lang="zh-CN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截图_202003251619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53" y="4172041"/>
            <a:ext cx="7296785" cy="1757405"/>
          </a:xfrm>
          <a:prstGeom prst="rect">
            <a:avLst/>
          </a:prstGeom>
        </p:spPr>
      </p:pic>
      <p:sp>
        <p:nvSpPr>
          <p:cNvPr id="7170" name="文本框 6145"/>
          <p:cNvSpPr txBox="1"/>
          <p:nvPr/>
        </p:nvSpPr>
        <p:spPr>
          <a:xfrm>
            <a:off x="1005257" y="1203864"/>
            <a:ext cx="7447681" cy="5293757"/>
          </a:xfrm>
          <a:prstGeom prst="rect">
            <a:avLst/>
          </a:prstGeom>
          <a:solidFill>
            <a:srgbClr val="DDF3F0"/>
          </a:solidFill>
          <a:ln w="9525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文本框 6146"/>
          <p:cNvSpPr txBox="1"/>
          <p:nvPr/>
        </p:nvSpPr>
        <p:spPr>
          <a:xfrm>
            <a:off x="902285" y="392568"/>
            <a:ext cx="2755315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）化学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结构：</a:t>
            </a:r>
          </a:p>
        </p:txBody>
      </p:sp>
      <p:grpSp>
        <p:nvGrpSpPr>
          <p:cNvPr id="7172" name="组合 6147"/>
          <p:cNvGrpSpPr/>
          <p:nvPr/>
        </p:nvGrpSpPr>
        <p:grpSpPr>
          <a:xfrm>
            <a:off x="2145166" y="1574574"/>
            <a:ext cx="5470525" cy="4192587"/>
            <a:chOff x="0" y="0"/>
            <a:chExt cx="2417" cy="1853"/>
          </a:xfrm>
        </p:grpSpPr>
        <p:grpSp>
          <p:nvGrpSpPr>
            <p:cNvPr id="7180" name="组合 6148"/>
            <p:cNvGrpSpPr/>
            <p:nvPr/>
          </p:nvGrpSpPr>
          <p:grpSpPr>
            <a:xfrm>
              <a:off x="0" y="0"/>
              <a:ext cx="966" cy="354"/>
              <a:chOff x="0" y="0"/>
              <a:chExt cx="966" cy="354"/>
            </a:xfrm>
          </p:grpSpPr>
          <p:sp>
            <p:nvSpPr>
              <p:cNvPr id="7244" name="矩形 6149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45" name="正五边形 6150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46" name="直接连接符 6151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47" name="直接连接符 6152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48" name="直接连接符 6153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55" name="椭圆 6154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grpSp>
          <p:nvGrpSpPr>
            <p:cNvPr id="7181" name="组合 6155"/>
            <p:cNvGrpSpPr/>
            <p:nvPr/>
          </p:nvGrpSpPr>
          <p:grpSpPr>
            <a:xfrm>
              <a:off x="0" y="450"/>
              <a:ext cx="966" cy="354"/>
              <a:chOff x="0" y="0"/>
              <a:chExt cx="966" cy="354"/>
            </a:xfrm>
          </p:grpSpPr>
          <p:sp>
            <p:nvSpPr>
              <p:cNvPr id="7238" name="矩形 6156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39" name="正五边形 6157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40" name="直接连接符 6158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41" name="直接连接符 6159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42" name="直接连接符 6160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62" name="椭圆 6161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grpSp>
          <p:nvGrpSpPr>
            <p:cNvPr id="7182" name="组合 6162"/>
            <p:cNvGrpSpPr/>
            <p:nvPr/>
          </p:nvGrpSpPr>
          <p:grpSpPr>
            <a:xfrm>
              <a:off x="0" y="852"/>
              <a:ext cx="966" cy="354"/>
              <a:chOff x="0" y="0"/>
              <a:chExt cx="966" cy="354"/>
            </a:xfrm>
          </p:grpSpPr>
          <p:sp>
            <p:nvSpPr>
              <p:cNvPr id="7232" name="矩形 6163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33" name="正五边形 6164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34" name="直接连接符 6165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35" name="直接连接符 6166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36" name="直接连接符 6167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69" name="椭圆 6168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sp>
          <p:nvSpPr>
            <p:cNvPr id="7183" name="直接连接符 6169"/>
            <p:cNvSpPr/>
            <p:nvPr/>
          </p:nvSpPr>
          <p:spPr>
            <a:xfrm>
              <a:off x="499" y="1262"/>
              <a:ext cx="0" cy="222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7184" name="组合 6170"/>
            <p:cNvGrpSpPr/>
            <p:nvPr/>
          </p:nvGrpSpPr>
          <p:grpSpPr>
            <a:xfrm>
              <a:off x="0" y="1365"/>
              <a:ext cx="966" cy="354"/>
              <a:chOff x="0" y="0"/>
              <a:chExt cx="966" cy="354"/>
            </a:xfrm>
          </p:grpSpPr>
          <p:sp>
            <p:nvSpPr>
              <p:cNvPr id="7226" name="矩形 6171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27" name="正五边形 6172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28" name="直接连接符 6173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29" name="直接连接符 6174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30" name="直接连接符 6175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77" name="椭圆 6176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sp>
          <p:nvSpPr>
            <p:cNvPr id="7185" name="直接连接符 6177"/>
            <p:cNvSpPr/>
            <p:nvPr/>
          </p:nvSpPr>
          <p:spPr>
            <a:xfrm flipH="1">
              <a:off x="181" y="342"/>
              <a:ext cx="259" cy="144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86" name="直接连接符 6178"/>
            <p:cNvSpPr/>
            <p:nvPr/>
          </p:nvSpPr>
          <p:spPr>
            <a:xfrm flipH="1">
              <a:off x="173" y="800"/>
              <a:ext cx="259" cy="144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87" name="直接连接符 6179"/>
            <p:cNvSpPr/>
            <p:nvPr/>
          </p:nvSpPr>
          <p:spPr>
            <a:xfrm flipH="1">
              <a:off x="165" y="1346"/>
              <a:ext cx="70" cy="39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88" name="直接连接符 6180"/>
            <p:cNvSpPr/>
            <p:nvPr/>
          </p:nvSpPr>
          <p:spPr>
            <a:xfrm flipH="1">
              <a:off x="362" y="1202"/>
              <a:ext cx="70" cy="39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7189" name="组合 6181"/>
            <p:cNvGrpSpPr/>
            <p:nvPr/>
          </p:nvGrpSpPr>
          <p:grpSpPr>
            <a:xfrm rot="10800000">
              <a:off x="1451" y="141"/>
              <a:ext cx="966" cy="354"/>
              <a:chOff x="0" y="0"/>
              <a:chExt cx="966" cy="354"/>
            </a:xfrm>
          </p:grpSpPr>
          <p:sp>
            <p:nvSpPr>
              <p:cNvPr id="7220" name="矩形 6182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21" name="正五边形 6183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22" name="直接连接符 6184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23" name="直接连接符 6185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24" name="直接连接符 6186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88" name="椭圆 6187"/>
              <p:cNvSpPr/>
              <p:nvPr/>
            </p:nvSpPr>
            <p:spPr>
              <a:xfrm>
                <a:off x="0" y="-1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grpSp>
          <p:nvGrpSpPr>
            <p:cNvPr id="7190" name="组合 6188"/>
            <p:cNvGrpSpPr/>
            <p:nvPr/>
          </p:nvGrpSpPr>
          <p:grpSpPr>
            <a:xfrm rot="10800000">
              <a:off x="1451" y="583"/>
              <a:ext cx="966" cy="354"/>
              <a:chOff x="0" y="0"/>
              <a:chExt cx="966" cy="354"/>
            </a:xfrm>
          </p:grpSpPr>
          <p:sp>
            <p:nvSpPr>
              <p:cNvPr id="7214" name="矩形 6189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5" name="正五边形 6190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6" name="直接连接符 6191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17" name="直接连接符 6192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18" name="直接连接符 6193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95" name="椭圆 6194"/>
              <p:cNvSpPr/>
              <p:nvPr/>
            </p:nvSpPr>
            <p:spPr>
              <a:xfrm>
                <a:off x="0" y="1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grpSp>
          <p:nvGrpSpPr>
            <p:cNvPr id="7191" name="组合 6195"/>
            <p:cNvGrpSpPr/>
            <p:nvPr/>
          </p:nvGrpSpPr>
          <p:grpSpPr>
            <a:xfrm rot="10800000">
              <a:off x="1451" y="986"/>
              <a:ext cx="966" cy="354"/>
              <a:chOff x="0" y="0"/>
              <a:chExt cx="966" cy="354"/>
            </a:xfrm>
          </p:grpSpPr>
          <p:sp>
            <p:nvSpPr>
              <p:cNvPr id="7208" name="矩形 6196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9" name="正五边形 6197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0" name="直接连接符 6198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11" name="直接连接符 6199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12" name="直接连接符 6200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02" name="椭圆 6201"/>
              <p:cNvSpPr/>
              <p:nvPr/>
            </p:nvSpPr>
            <p:spPr>
              <a:xfrm>
                <a:off x="0" y="-1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grpSp>
          <p:nvGrpSpPr>
            <p:cNvPr id="7192" name="组合 6202"/>
            <p:cNvGrpSpPr/>
            <p:nvPr/>
          </p:nvGrpSpPr>
          <p:grpSpPr>
            <a:xfrm rot="10800000">
              <a:off x="1451" y="1499"/>
              <a:ext cx="966" cy="354"/>
              <a:chOff x="0" y="0"/>
              <a:chExt cx="966" cy="354"/>
            </a:xfrm>
          </p:grpSpPr>
          <p:sp>
            <p:nvSpPr>
              <p:cNvPr id="7202" name="矩形 6203"/>
              <p:cNvSpPr/>
              <p:nvPr/>
            </p:nvSpPr>
            <p:spPr>
              <a:xfrm>
                <a:off x="785" y="205"/>
                <a:ext cx="181" cy="91"/>
              </a:xfrm>
              <a:prstGeom prst="rect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3" name="正五边形 6204"/>
              <p:cNvSpPr/>
              <p:nvPr/>
            </p:nvSpPr>
            <p:spPr>
              <a:xfrm>
                <a:off x="411" y="173"/>
                <a:ext cx="182" cy="181"/>
              </a:xfrm>
              <a:prstGeom prst="pentagon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6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4" name="直接连接符 6205"/>
              <p:cNvSpPr/>
              <p:nvPr/>
            </p:nvSpPr>
            <p:spPr>
              <a:xfrm>
                <a:off x="593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05" name="直接连接符 6206"/>
              <p:cNvSpPr/>
              <p:nvPr/>
            </p:nvSpPr>
            <p:spPr>
              <a:xfrm>
                <a:off x="222" y="245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06" name="直接连接符 6207"/>
              <p:cNvSpPr/>
              <p:nvPr/>
            </p:nvSpPr>
            <p:spPr>
              <a:xfrm>
                <a:off x="147" y="154"/>
                <a:ext cx="73" cy="91"/>
              </a:xfrm>
              <a:prstGeom prst="line">
                <a:avLst/>
              </a:prstGeom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09" name="椭圆 6208"/>
              <p:cNvSpPr/>
              <p:nvPr/>
            </p:nvSpPr>
            <p:spPr>
              <a:xfrm>
                <a:off x="0" y="-1"/>
                <a:ext cx="182" cy="182"/>
              </a:xfrm>
              <a:prstGeom prst="ellipse">
                <a:avLst/>
              </a:prstGeom>
              <a:noFill/>
              <a:ln w="9525" cap="flat" cmpd="sng">
                <a:solidFill>
                  <a:schemeClr val="tx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6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  <p:sp>
          <p:nvSpPr>
            <p:cNvPr id="7193" name="直接连接符 6209"/>
            <p:cNvSpPr/>
            <p:nvPr/>
          </p:nvSpPr>
          <p:spPr>
            <a:xfrm>
              <a:off x="1911" y="1223"/>
              <a:ext cx="0" cy="222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4" name="直接连接符 6210"/>
            <p:cNvSpPr/>
            <p:nvPr/>
          </p:nvSpPr>
          <p:spPr>
            <a:xfrm flipH="1">
              <a:off x="1972" y="436"/>
              <a:ext cx="259" cy="144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5" name="直接连接符 6211"/>
            <p:cNvSpPr/>
            <p:nvPr/>
          </p:nvSpPr>
          <p:spPr>
            <a:xfrm flipH="1">
              <a:off x="1972" y="839"/>
              <a:ext cx="259" cy="144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6" name="直接连接符 6212"/>
            <p:cNvSpPr/>
            <p:nvPr/>
          </p:nvSpPr>
          <p:spPr>
            <a:xfrm flipH="1">
              <a:off x="2153" y="1289"/>
              <a:ext cx="70" cy="39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7" name="直接连接符 6213"/>
            <p:cNvSpPr/>
            <p:nvPr/>
          </p:nvSpPr>
          <p:spPr>
            <a:xfrm flipH="1">
              <a:off x="1972" y="1457"/>
              <a:ext cx="70" cy="39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8" name="直接连接符 6214"/>
            <p:cNvSpPr/>
            <p:nvPr/>
          </p:nvSpPr>
          <p:spPr>
            <a:xfrm>
              <a:off x="976" y="243"/>
              <a:ext cx="456" cy="0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99" name="直接连接符 6215"/>
            <p:cNvSpPr/>
            <p:nvPr/>
          </p:nvSpPr>
          <p:spPr>
            <a:xfrm>
              <a:off x="991" y="701"/>
              <a:ext cx="456" cy="0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200" name="直接连接符 6216"/>
            <p:cNvSpPr/>
            <p:nvPr/>
          </p:nvSpPr>
          <p:spPr>
            <a:xfrm>
              <a:off x="984" y="1096"/>
              <a:ext cx="456" cy="0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201" name="直接连接符 6217"/>
            <p:cNvSpPr/>
            <p:nvPr/>
          </p:nvSpPr>
          <p:spPr>
            <a:xfrm>
              <a:off x="991" y="1616"/>
              <a:ext cx="456" cy="0"/>
            </a:xfrm>
            <a:prstGeom prst="line">
              <a:avLst/>
            </a:prstGeom>
            <a:ln w="9525" cap="flat" cmpd="sng">
              <a:solidFill>
                <a:schemeClr val="tx1">
                  <a:lumMod val="50000"/>
                </a:schemeClr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7173" name="文本框 6218"/>
          <p:cNvSpPr txBox="1"/>
          <p:nvPr/>
        </p:nvSpPr>
        <p:spPr>
          <a:xfrm>
            <a:off x="8620680" y="1203864"/>
            <a:ext cx="2505596" cy="4893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分子是由两条反向平行的脱氧核苷酸长链（即一条链为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3′→5′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，另一条链为</a:t>
            </a:r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5′→3′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）盘旋而成的规则双螺旋结构。</a:t>
            </a:r>
          </a:p>
        </p:txBody>
      </p:sp>
      <p:sp>
        <p:nvSpPr>
          <p:cNvPr id="6220" name="文本框 6219"/>
          <p:cNvSpPr txBox="1"/>
          <p:nvPr/>
        </p:nvSpPr>
        <p:spPr>
          <a:xfrm>
            <a:off x="1348241" y="1380899"/>
            <a:ext cx="1008062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5'</a:t>
            </a:r>
          </a:p>
        </p:txBody>
      </p:sp>
      <p:sp>
        <p:nvSpPr>
          <p:cNvPr id="6221" name="文本框 6220"/>
          <p:cNvSpPr txBox="1"/>
          <p:nvPr/>
        </p:nvSpPr>
        <p:spPr>
          <a:xfrm>
            <a:off x="7683953" y="5341711"/>
            <a:ext cx="1008063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5'</a:t>
            </a:r>
          </a:p>
        </p:txBody>
      </p:sp>
      <p:sp>
        <p:nvSpPr>
          <p:cNvPr id="6222" name="文本框 6221"/>
          <p:cNvSpPr txBox="1"/>
          <p:nvPr/>
        </p:nvSpPr>
        <p:spPr>
          <a:xfrm>
            <a:off x="1611748" y="5067561"/>
            <a:ext cx="1008062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3'</a:t>
            </a:r>
          </a:p>
        </p:txBody>
      </p:sp>
      <p:sp>
        <p:nvSpPr>
          <p:cNvPr id="6223" name="文本框 6222"/>
          <p:cNvSpPr txBox="1"/>
          <p:nvPr/>
        </p:nvSpPr>
        <p:spPr>
          <a:xfrm>
            <a:off x="7541078" y="1452336"/>
            <a:ext cx="1008063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3'</a:t>
            </a:r>
          </a:p>
        </p:txBody>
      </p:sp>
      <p:sp>
        <p:nvSpPr>
          <p:cNvPr id="7178" name="直接连接符 6223"/>
          <p:cNvSpPr/>
          <p:nvPr/>
        </p:nvSpPr>
        <p:spPr>
          <a:xfrm flipV="1">
            <a:off x="2498861" y="4293644"/>
            <a:ext cx="576262" cy="431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79" name="直接连接符 6224"/>
          <p:cNvSpPr/>
          <p:nvPr/>
        </p:nvSpPr>
        <p:spPr>
          <a:xfrm flipH="1">
            <a:off x="6627631" y="4454299"/>
            <a:ext cx="576262" cy="504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0" grpId="0"/>
      <p:bldP spid="6221" grpId="0"/>
      <p:bldP spid="6222" grpId="0"/>
      <p:bldP spid="6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6790" y="350992"/>
            <a:ext cx="4092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细胞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</a:t>
            </a:r>
            <a:r>
              <a:rPr lang="en-US" altLang="zh-CN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复制的过程</a:t>
            </a:r>
          </a:p>
        </p:txBody>
      </p:sp>
      <p:pic>
        <p:nvPicPr>
          <p:cNvPr id="9219" name="图片 9218" descr="DNA复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4255" y="0"/>
            <a:ext cx="4397745" cy="6171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700988" y="350992"/>
            <a:ext cx="2933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边解旋边复制</a:t>
            </a:r>
            <a:r>
              <a:rPr lang="zh-CN" altLang="en-US" sz="26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3759" y="1086308"/>
            <a:ext cx="6966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解旋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：在细胞供应的能量和解旋酶的作用下，氢键断裂，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双螺旋打开。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650" y="2178915"/>
            <a:ext cx="7012630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②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RNA</a:t>
            </a: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引物与模板链结合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PCR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过程中也可用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引物）</a:t>
            </a:r>
            <a:endParaRPr lang="zh-CN" altLang="en-US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243" y="3265223"/>
            <a:ext cx="7022012" cy="1541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③生成子链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：以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单链为模板，在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聚合酶的作用下，从引物的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3’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端开始连接脱氧核苷酸，合成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1756" y="4943173"/>
            <a:ext cx="7364298" cy="1092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引物：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它能与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DNA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母链的一段碱基序列互补配对。用于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PCR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的引物长度通常为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20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30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个核苷酸。</a:t>
            </a:r>
            <a:endParaRPr lang="zh-CN" altLang="en-US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4881885" y="228440"/>
            <a:ext cx="3140075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复制的方向</a:t>
            </a:r>
            <a:endParaRPr lang="zh-CN" altLang="en-US" sz="2600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43" name="图片 10243" descr="扫描0018副本"/>
          <p:cNvPicPr>
            <a:picLocks noChangeAspect="1"/>
          </p:cNvPicPr>
          <p:nvPr/>
        </p:nvPicPr>
        <p:blipFill>
          <a:blip r:embed="rId2"/>
          <a:srcRect r="29" b="-17"/>
          <a:stretch>
            <a:fillRect/>
          </a:stretch>
        </p:blipFill>
        <p:spPr>
          <a:xfrm>
            <a:off x="1974850" y="1492250"/>
            <a:ext cx="8378825" cy="508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0244"/>
          <p:cNvSpPr txBox="1"/>
          <p:nvPr/>
        </p:nvSpPr>
        <p:spPr>
          <a:xfrm>
            <a:off x="6024563" y="5229225"/>
            <a:ext cx="854721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引物</a:t>
            </a:r>
          </a:p>
        </p:txBody>
      </p:sp>
      <p:sp>
        <p:nvSpPr>
          <p:cNvPr id="10245" name="直接连接符 10245"/>
          <p:cNvSpPr/>
          <p:nvPr/>
        </p:nvSpPr>
        <p:spPr>
          <a:xfrm>
            <a:off x="5664200" y="4724400"/>
            <a:ext cx="720725" cy="5032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矩形 10246"/>
          <p:cNvSpPr/>
          <p:nvPr/>
        </p:nvSpPr>
        <p:spPr>
          <a:xfrm>
            <a:off x="1762125" y="3524250"/>
            <a:ext cx="4067175" cy="247015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7" name="矩形 10247"/>
          <p:cNvSpPr/>
          <p:nvPr/>
        </p:nvSpPr>
        <p:spPr>
          <a:xfrm>
            <a:off x="1762125" y="1492250"/>
            <a:ext cx="8804275" cy="193675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8" name="文本框 10248"/>
          <p:cNvSpPr txBox="1"/>
          <p:nvPr/>
        </p:nvSpPr>
        <p:spPr>
          <a:xfrm>
            <a:off x="7126288" y="3713163"/>
            <a:ext cx="1576072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母链</a:t>
            </a:r>
          </a:p>
        </p:txBody>
      </p:sp>
      <p:sp>
        <p:nvSpPr>
          <p:cNvPr id="10249" name="直接连接符 10249"/>
          <p:cNvSpPr/>
          <p:nvPr/>
        </p:nvSpPr>
        <p:spPr>
          <a:xfrm>
            <a:off x="6765925" y="3200400"/>
            <a:ext cx="360363" cy="647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文本框 10250"/>
          <p:cNvSpPr txBox="1"/>
          <p:nvPr/>
        </p:nvSpPr>
        <p:spPr>
          <a:xfrm>
            <a:off x="1892849" y="832168"/>
            <a:ext cx="8110537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DNA的复制方向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总是从</a:t>
            </a:r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子链的5’端向3’端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延伸</a:t>
            </a:r>
            <a:endParaRPr lang="zh-CN" altLang="en-US" sz="2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5679" y="6249034"/>
            <a:ext cx="4262438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引物从模板链</a:t>
            </a:r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3’端结合</a:t>
            </a:r>
            <a:endParaRPr lang="zh-CN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399" y="1431676"/>
            <a:ext cx="5077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细胞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内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复制所需的基本条件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78295" y="2220142"/>
            <a:ext cx="4693920" cy="3170555"/>
            <a:chOff x="1089" y="3076"/>
            <a:chExt cx="7392" cy="4993"/>
          </a:xfrm>
        </p:grpSpPr>
        <p:grpSp>
          <p:nvGrpSpPr>
            <p:cNvPr id="28" name="组合 27"/>
            <p:cNvGrpSpPr/>
            <p:nvPr/>
          </p:nvGrpSpPr>
          <p:grpSpPr>
            <a:xfrm>
              <a:off x="1089" y="3076"/>
              <a:ext cx="7392" cy="4993"/>
              <a:chOff x="1089" y="3076"/>
              <a:chExt cx="7392" cy="4993"/>
            </a:xfrm>
          </p:grpSpPr>
          <p:sp>
            <p:nvSpPr>
              <p:cNvPr id="12" name="文本框 8197"/>
              <p:cNvSpPr txBox="1"/>
              <p:nvPr/>
            </p:nvSpPr>
            <p:spPr>
              <a:xfrm>
                <a:off x="1157" y="6011"/>
                <a:ext cx="1774" cy="10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引物：</a:t>
                </a: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089" y="3076"/>
                <a:ext cx="7233" cy="4993"/>
                <a:chOff x="2249" y="2561"/>
                <a:chExt cx="7234" cy="4994"/>
              </a:xfrm>
            </p:grpSpPr>
            <p:sp>
              <p:nvSpPr>
                <p:cNvPr id="14" name="文本框 8194"/>
                <p:cNvSpPr txBox="1"/>
                <p:nvPr/>
              </p:nvSpPr>
              <p:spPr>
                <a:xfrm>
                  <a:off x="2262" y="2561"/>
                  <a:ext cx="1736" cy="10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模板：</a:t>
                  </a:r>
                </a:p>
              </p:txBody>
            </p:sp>
            <p:sp>
              <p:nvSpPr>
                <p:cNvPr id="15" name="文本框 8195"/>
                <p:cNvSpPr txBox="1"/>
                <p:nvPr/>
              </p:nvSpPr>
              <p:spPr>
                <a:xfrm>
                  <a:off x="2249" y="3491"/>
                  <a:ext cx="7115" cy="10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原料：</a:t>
                  </a:r>
                </a:p>
              </p:txBody>
            </p:sp>
            <p:sp>
              <p:nvSpPr>
                <p:cNvPr id="16" name="文本框 8196"/>
                <p:cNvSpPr txBox="1"/>
                <p:nvPr/>
              </p:nvSpPr>
              <p:spPr>
                <a:xfrm>
                  <a:off x="2368" y="4508"/>
                  <a:ext cx="7115" cy="10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酶：</a:t>
                  </a:r>
                </a:p>
              </p:txBody>
            </p:sp>
            <p:sp>
              <p:nvSpPr>
                <p:cNvPr id="17" name="文本框 8198"/>
                <p:cNvSpPr txBox="1"/>
                <p:nvPr/>
              </p:nvSpPr>
              <p:spPr>
                <a:xfrm>
                  <a:off x="2368" y="6464"/>
                  <a:ext cx="7115" cy="10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能量：</a:t>
                  </a: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2618" y="3096"/>
                <a:ext cx="4153" cy="9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DNA</a:t>
                </a: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的两条链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555" y="4056"/>
                <a:ext cx="5767" cy="9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四种游离的脱氧核苷酸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10" y="5134"/>
                <a:ext cx="5871" cy="10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解旋酶</a:t>
                </a: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、DNA聚合酶</a:t>
                </a:r>
              </a:p>
            </p:txBody>
          </p:sp>
          <p:sp>
            <p:nvSpPr>
              <p:cNvPr id="21" name="文本框 8202"/>
              <p:cNvSpPr txBox="1"/>
              <p:nvPr/>
            </p:nvSpPr>
            <p:spPr>
              <a:xfrm>
                <a:off x="2931" y="6978"/>
                <a:ext cx="1468" cy="10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ATP</a:t>
                </a:r>
              </a:p>
            </p:txBody>
          </p:sp>
        </p:grpSp>
        <p:sp>
          <p:nvSpPr>
            <p:cNvPr id="22" name="文本框 8203"/>
            <p:cNvSpPr txBox="1"/>
            <p:nvPr/>
          </p:nvSpPr>
          <p:spPr>
            <a:xfrm>
              <a:off x="2709" y="6143"/>
              <a:ext cx="3380" cy="1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一小段</a:t>
              </a: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RNA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02110" y="1481002"/>
            <a:ext cx="5715635" cy="3695700"/>
            <a:chOff x="9315" y="1098"/>
            <a:chExt cx="9001" cy="5820"/>
          </a:xfrm>
        </p:grpSpPr>
        <p:sp>
          <p:nvSpPr>
            <p:cNvPr id="25" name="文本框 24"/>
            <p:cNvSpPr txBox="1"/>
            <p:nvPr/>
          </p:nvSpPr>
          <p:spPr>
            <a:xfrm>
              <a:off x="10851" y="4802"/>
              <a:ext cx="7465" cy="7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耐高温的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DNA</a:t>
              </a:r>
              <a:r>
                <a:rPr lang="zh-CN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聚合酶（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Taq</a:t>
              </a:r>
              <a:r>
                <a:rPr lang="zh-CN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酶）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15" y="2362"/>
              <a:ext cx="9001" cy="4556"/>
              <a:chOff x="9315" y="2362"/>
              <a:chExt cx="9001" cy="4556"/>
            </a:xfrm>
          </p:grpSpPr>
          <p:sp>
            <p:nvSpPr>
              <p:cNvPr id="3" name="文本框 8197"/>
              <p:cNvSpPr txBox="1"/>
              <p:nvPr/>
            </p:nvSpPr>
            <p:spPr>
              <a:xfrm>
                <a:off x="9315" y="6004"/>
                <a:ext cx="1774" cy="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引物：</a:t>
                </a: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9536" y="2379"/>
                <a:ext cx="7114" cy="3209"/>
                <a:chOff x="2421" y="2072"/>
                <a:chExt cx="7115" cy="3209"/>
              </a:xfrm>
            </p:grpSpPr>
            <p:sp>
              <p:nvSpPr>
                <p:cNvPr id="6" name="文本框 8194"/>
                <p:cNvSpPr txBox="1"/>
                <p:nvPr/>
              </p:nvSpPr>
              <p:spPr>
                <a:xfrm>
                  <a:off x="2421" y="2072"/>
                  <a:ext cx="1736" cy="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模板：</a:t>
                  </a:r>
                  <a:endPara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文本框 8195"/>
                <p:cNvSpPr txBox="1"/>
                <p:nvPr/>
              </p:nvSpPr>
              <p:spPr>
                <a:xfrm>
                  <a:off x="2421" y="3313"/>
                  <a:ext cx="7115" cy="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原料：</a:t>
                  </a:r>
                </a:p>
              </p:txBody>
            </p:sp>
            <p:sp>
              <p:nvSpPr>
                <p:cNvPr id="8" name="文本框 8196"/>
                <p:cNvSpPr txBox="1"/>
                <p:nvPr/>
              </p:nvSpPr>
              <p:spPr>
                <a:xfrm>
                  <a:off x="2421" y="4505"/>
                  <a:ext cx="1268" cy="7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6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酶：</a:t>
                  </a: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11272" y="2362"/>
                <a:ext cx="4153" cy="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目的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DNA</a:t>
                </a: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片段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291" y="3708"/>
                <a:ext cx="6663" cy="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四种游离的脱氧核苷酸</a:t>
                </a:r>
              </a:p>
            </p:txBody>
          </p:sp>
          <p:sp>
            <p:nvSpPr>
              <p:cNvPr id="27" name="文本框 8203"/>
              <p:cNvSpPr txBox="1"/>
              <p:nvPr/>
            </p:nvSpPr>
            <p:spPr>
              <a:xfrm>
                <a:off x="10774" y="6142"/>
                <a:ext cx="7542" cy="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一小段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RNA(</a:t>
                </a:r>
                <a:r>
                  <a:rPr lang="zh-CN" altLang="en-US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或一小段单链DNA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pitchFamily="34" charset="-122"/>
                  </a:rPr>
                  <a:t>)</a:t>
                </a: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9517" y="1098"/>
              <a:ext cx="6657" cy="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PCR</a:t>
              </a:r>
              <a:r>
                <a:rPr lang="zh-CN" altLang="en-US" sz="2600" b="1">
                  <a:latin typeface="Times New Roman" panose="02020603050405020304" pitchFamily="18" charset="0"/>
                  <a:ea typeface="宋体" panose="02010600030101010101" pitchFamily="2" charset="-122"/>
                </a:rPr>
                <a:t>反应的基本条件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331180" y="233850"/>
            <a:ext cx="3985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PCR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反应的基本条件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59163428"/>
  <p:tag name="KSO_WM_UNIT_PLACING_PICTURE_USER_VIEWPORT" val="{&quot;height&quot;:7045,&quot;width&quot;:635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85f6d-0e4d-494b-b034-93b3f15701f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85f6d-0e4d-494b-b034-93b3f15701f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85f6d-0e4d-494b-b034-93b3f15701f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85f6d-0e4d-494b-b034-93b3f15701f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89f9912-e73f-4d9c-9714-178a3dbd87d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212162627"/>
  <p:tag name="MH_LIBRARY" val="GRAPHIC"/>
  <p:tag name="MH_ORDER" val="Freeform 27"/>
</p:tagLst>
</file>

<file path=ppt/theme/theme1.xml><?xml version="1.0" encoding="utf-8"?>
<a:theme xmlns:a="http://schemas.openxmlformats.org/drawingml/2006/main" name="A000120141114A08KWBG">
  <a:themeElements>
    <a:clrScheme name="自定义 1">
      <a:dk1>
        <a:srgbClr val="47494B"/>
      </a:dk1>
      <a:lt1>
        <a:srgbClr val="FFFFFF"/>
      </a:lt1>
      <a:dk2>
        <a:srgbClr val="47494B"/>
      </a:dk2>
      <a:lt2>
        <a:srgbClr val="FFFFFF"/>
      </a:lt2>
      <a:accent1>
        <a:srgbClr val="F4B183"/>
      </a:accent1>
      <a:accent2>
        <a:srgbClr val="A66C65"/>
      </a:accent2>
      <a:accent3>
        <a:srgbClr val="D0A976"/>
      </a:accent3>
      <a:accent4>
        <a:srgbClr val="A2D7DB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1628</Words>
  <Application>Microsoft Office PowerPoint</Application>
  <PresentationFormat>宽屏</PresentationFormat>
  <Paragraphs>256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华文中宋</vt:lpstr>
      <vt:lpstr>宋体</vt:lpstr>
      <vt:lpstr>Tahoma</vt:lpstr>
      <vt:lpstr>华文细黑</vt:lpstr>
      <vt:lpstr>微软雅黑</vt:lpstr>
      <vt:lpstr>Calibri</vt:lpstr>
      <vt:lpstr>幼圆</vt:lpstr>
      <vt:lpstr>Courier New</vt:lpstr>
      <vt:lpstr>华文琥珀</vt:lpstr>
      <vt:lpstr>Wingdings</vt:lpstr>
      <vt:lpstr>Arial</vt:lpstr>
      <vt:lpstr>Times New Roman</vt:lpstr>
      <vt:lpstr>A000120141114A08KWBG</vt:lpstr>
      <vt:lpstr>PowerPoint 演示文稿</vt:lpstr>
      <vt:lpstr>PowerPoint 演示文稿</vt:lpstr>
      <vt:lpstr>PowerPoint 演示文稿</vt:lpstr>
      <vt:lpstr>PowerPoint 演示文稿</vt:lpstr>
      <vt:lpstr>磷酸基团（在 5' 的位置上）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品位设计 qq:1543976785</dc:creator>
  <cp:lastModifiedBy>Administrator</cp:lastModifiedBy>
  <cp:revision>54</cp:revision>
  <dcterms:created xsi:type="dcterms:W3CDTF">2016-08-23T09:15:00Z</dcterms:created>
  <dcterms:modified xsi:type="dcterms:W3CDTF">2020-06-29T03:07:02Z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