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56" r:id="rId4"/>
    <p:sldMasterId id="2147483660" r:id="rId5"/>
    <p:sldMasterId id="2147483664" r:id="rId6"/>
  </p:sldMasterIdLst>
  <p:notesMasterIdLst>
    <p:notesMasterId r:id="rId8"/>
  </p:notesMasterIdLst>
  <p:sldIdLst>
    <p:sldId id="257" r:id="rId7"/>
    <p:sldId id="361" r:id="rId9"/>
    <p:sldId id="363" r:id="rId10"/>
    <p:sldId id="364" r:id="rId11"/>
    <p:sldId id="366" r:id="rId12"/>
    <p:sldId id="367" r:id="rId13"/>
    <p:sldId id="368" r:id="rId14"/>
    <p:sldId id="370" r:id="rId15"/>
    <p:sldId id="371" r:id="rId16"/>
    <p:sldId id="372" r:id="rId17"/>
    <p:sldId id="373" r:id="rId18"/>
    <p:sldId id="375" r:id="rId19"/>
    <p:sldId id="376" r:id="rId20"/>
    <p:sldId id="377" r:id="rId21"/>
    <p:sldId id="378" r:id="rId22"/>
    <p:sldId id="418" r:id="rId23"/>
    <p:sldId id="379" r:id="rId24"/>
    <p:sldId id="381" r:id="rId25"/>
    <p:sldId id="382" r:id="rId26"/>
    <p:sldId id="383" r:id="rId27"/>
    <p:sldId id="384" r:id="rId28"/>
  </p:sldIdLst>
  <p:sldSz cx="12096750" cy="684022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142" autoAdjust="0"/>
  </p:normalViewPr>
  <p:slideViewPr>
    <p:cSldViewPr>
      <p:cViewPr varScale="1">
        <p:scale>
          <a:sx n="86" d="100"/>
          <a:sy n="86" d="100"/>
        </p:scale>
        <p:origin x="557"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notesMaster" Target="notesMasters/notesMaster1.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slide" Target="slides/slide21.xml"/><Relationship Id="rId27" Type="http://schemas.openxmlformats.org/officeDocument/2006/relationships/slide" Target="slides/slide20.xml"/><Relationship Id="rId26" Type="http://schemas.openxmlformats.org/officeDocument/2006/relationships/slide" Target="slides/slide19.xml"/><Relationship Id="rId25" Type="http://schemas.openxmlformats.org/officeDocument/2006/relationships/slide" Target="slides/slide18.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slide" Target="slides/slide13.xml"/><Relationship Id="rId2" Type="http://schemas.openxmlformats.org/officeDocument/2006/relationships/theme" Target="theme/theme1.xml"/><Relationship Id="rId19" Type="http://schemas.openxmlformats.org/officeDocument/2006/relationships/slide" Target="slides/slide12.xml"/><Relationship Id="rId18" Type="http://schemas.openxmlformats.org/officeDocument/2006/relationships/slide" Target="slides/slide11.xml"/><Relationship Id="rId17" Type="http://schemas.openxmlformats.org/officeDocument/2006/relationships/slide" Target="slides/slide10.xml"/><Relationship Id="rId16" Type="http://schemas.openxmlformats.org/officeDocument/2006/relationships/slide" Target="slides/slide9.xml"/><Relationship Id="rId15" Type="http://schemas.openxmlformats.org/officeDocument/2006/relationships/slide" Target="slides/slide8.xml"/><Relationship Id="rId14" Type="http://schemas.openxmlformats.org/officeDocument/2006/relationships/slide" Target="slides/slide7.xml"/><Relationship Id="rId13" Type="http://schemas.openxmlformats.org/officeDocument/2006/relationships/slide" Target="slides/slide6.xml"/><Relationship Id="rId12" Type="http://schemas.openxmlformats.org/officeDocument/2006/relationships/slide" Target="slides/slide5.xml"/><Relationship Id="rId11" Type="http://schemas.openxmlformats.org/officeDocument/2006/relationships/slide" Target="slides/slide4.xml"/><Relationship Id="rId10" Type="http://schemas.openxmlformats.org/officeDocument/2006/relationships/slide" Target="slides/slide3.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2E16A1-CD54-44AD-AAEF-7C010026770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C518D-AE7E-41F4-BDAF-13DD522B5C6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normAutofit/>
          </a:bodyPr>
          <a:lstStyle/>
          <a:p>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slide" Target="../slides/slide17.xml"/><Relationship Id="rId4" Type="http://schemas.openxmlformats.org/officeDocument/2006/relationships/slide" Target="../slides/slide16.xml"/><Relationship Id="rId3" Type="http://schemas.openxmlformats.org/officeDocument/2006/relationships/slide" Target="../slides/slide2.xml"/><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5" Type="http://schemas.openxmlformats.org/officeDocument/2006/relationships/slide" Target="../slides/slide17.xml"/><Relationship Id="rId4" Type="http://schemas.openxmlformats.org/officeDocument/2006/relationships/slide" Target="../slides/slide16.xml"/><Relationship Id="rId3" Type="http://schemas.openxmlformats.org/officeDocument/2006/relationships/slide" Target="../slides/slide2.xml"/><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6" Type="http://schemas.openxmlformats.org/officeDocument/2006/relationships/slide" Target="../slides/slide17.xml"/><Relationship Id="rId5" Type="http://schemas.openxmlformats.org/officeDocument/2006/relationships/slide" Target="../slides/slide16.xml"/><Relationship Id="rId4" Type="http://schemas.openxmlformats.org/officeDocument/2006/relationships/slide" Target="../slides/slide2.xml"/><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自定义版式">
    <p:spTree>
      <p:nvGrpSpPr>
        <p:cNvPr id="1" name=""/>
        <p:cNvGrpSpPr/>
        <p:nvPr/>
      </p:nvGrpSpPr>
      <p:grpSpPr>
        <a:xfrm>
          <a:off x="0" y="0"/>
          <a:ext cx="0" cy="0"/>
          <a:chOff x="0" y="0"/>
          <a:chExt cx="0" cy="0"/>
        </a:xfrm>
      </p:grpSpPr>
      <p:sp>
        <p:nvSpPr>
          <p:cNvPr id="3" name="矩形 2"/>
          <p:cNvSpPr/>
          <p:nvPr/>
        </p:nvSpPr>
        <p:spPr>
          <a:xfrm>
            <a:off x="0" y="1"/>
            <a:ext cx="12096750" cy="9474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Picture 1"/>
          <p:cNvPicPr>
            <a:picLocks noChangeAspect="1" noChangeArrowheads="1"/>
          </p:cNvPicPr>
          <p:nvPr/>
        </p:nvPicPr>
        <p:blipFill>
          <a:blip r:embed="rId2" cstate="print"/>
          <a:srcRect/>
          <a:stretch>
            <a:fillRect/>
          </a:stretch>
        </p:blipFill>
        <p:spPr bwMode="auto">
          <a:xfrm>
            <a:off x="2173155" y="-11017"/>
            <a:ext cx="6395264" cy="6863157"/>
          </a:xfrm>
          <a:prstGeom prst="rect">
            <a:avLst/>
          </a:prstGeom>
          <a:noFill/>
          <a:ln w="9525">
            <a:noFill/>
            <a:miter lim="800000"/>
            <a:headEnd/>
            <a:tailEnd/>
          </a:ln>
          <a:effectLst/>
        </p:spPr>
      </p:pic>
      <p:sp>
        <p:nvSpPr>
          <p:cNvPr id="5" name="文本框 6"/>
          <p:cNvSpPr txBox="1"/>
          <p:nvPr/>
        </p:nvSpPr>
        <p:spPr>
          <a:xfrm>
            <a:off x="6585671" y="5014339"/>
            <a:ext cx="2526447" cy="769441"/>
          </a:xfrm>
          <a:prstGeom prst="rect">
            <a:avLst/>
          </a:prstGeom>
          <a:noFill/>
        </p:spPr>
        <p:txBody>
          <a:bodyPr wrap="square" rtlCol="0">
            <a:spAutoFit/>
          </a:bodyPr>
          <a:lstStyle/>
          <a:p>
            <a:pPr algn="ctr"/>
            <a:r>
              <a:rPr lang="zh-CN" altLang="en-US" sz="4400" b="1" dirty="0">
                <a:solidFill>
                  <a:srgbClr val="ED6D00"/>
                </a:solidFill>
                <a:latin typeface="微软雅黑" panose="020B0503020204020204" charset="-122"/>
                <a:ea typeface="微软雅黑" panose="020B0503020204020204" charset="-122"/>
                <a:cs typeface="方正大黑简体" panose="03000509000000000000" charset="-122"/>
              </a:rPr>
              <a:t>化  学</a:t>
            </a:r>
            <a:endParaRPr lang="zh-CN" altLang="en-US" sz="4400" b="1" dirty="0">
              <a:solidFill>
                <a:srgbClr val="ED6D00"/>
              </a:solidFill>
              <a:latin typeface="微软雅黑" panose="020B0503020204020204" charset="-122"/>
              <a:ea typeface="微软雅黑" panose="020B0503020204020204" charset="-122"/>
              <a:cs typeface="方正大黑简体" panose="03000509000000000000" charset="-122"/>
            </a:endParaRPr>
          </a:p>
        </p:txBody>
      </p:sp>
      <p:sp>
        <p:nvSpPr>
          <p:cNvPr id="6" name="文本框 3"/>
          <p:cNvSpPr txBox="1"/>
          <p:nvPr/>
        </p:nvSpPr>
        <p:spPr>
          <a:xfrm>
            <a:off x="6382375" y="5684705"/>
            <a:ext cx="2976977" cy="523220"/>
          </a:xfrm>
          <a:prstGeom prst="rect">
            <a:avLst/>
          </a:prstGeom>
          <a:noFill/>
        </p:spPr>
        <p:txBody>
          <a:bodyPr wrap="square" rtlCol="0">
            <a:spAutoFit/>
          </a:bodyPr>
          <a:lstStyle/>
          <a:p>
            <a:pPr algn="ctr"/>
            <a:r>
              <a:rPr lang="en-US" altLang="zh-CN" sz="2800" kern="0" spc="300" dirty="0">
                <a:solidFill>
                  <a:srgbClr val="000000"/>
                </a:solidFill>
                <a:latin typeface="方正黑体_GBK" pitchFamily="65" charset="-122"/>
                <a:ea typeface="方正黑体_GBK" pitchFamily="65" charset="-122"/>
                <a:sym typeface="+mn-ea"/>
              </a:rPr>
              <a:t>(</a:t>
            </a:r>
            <a:r>
              <a:rPr lang="zh-CN" altLang="en-US" sz="2800" kern="0" spc="300" dirty="0">
                <a:solidFill>
                  <a:srgbClr val="000000"/>
                </a:solidFill>
                <a:latin typeface="方正黑体_GBK" pitchFamily="65" charset="-122"/>
                <a:ea typeface="方正黑体_GBK" pitchFamily="65" charset="-122"/>
                <a:sym typeface="+mn-ea"/>
              </a:rPr>
              <a:t>新高考</a:t>
            </a:r>
            <a:r>
              <a:rPr lang="en-US" altLang="zh-CN" sz="2800" kern="0" spc="300" dirty="0">
                <a:solidFill>
                  <a:srgbClr val="000000"/>
                </a:solidFill>
                <a:latin typeface="方正黑体_GBK" pitchFamily="65" charset="-122"/>
                <a:ea typeface="方正黑体_GBK" pitchFamily="65" charset="-122"/>
                <a:sym typeface="+mn-ea"/>
              </a:rPr>
              <a:t>1</a:t>
            </a:r>
            <a:r>
              <a:rPr lang="zh-CN" altLang="en-US" sz="2600" kern="0" spc="300" dirty="0">
                <a:solidFill>
                  <a:srgbClr val="000000"/>
                </a:solidFill>
                <a:latin typeface="方正黑体_GBK" pitchFamily="65" charset="-122"/>
                <a:ea typeface="方正黑体_GBK" pitchFamily="65" charset="-122"/>
                <a:sym typeface="+mn-ea"/>
              </a:rPr>
              <a:t>版</a:t>
            </a:r>
            <a:r>
              <a:rPr lang="en-US" altLang="zh-CN" sz="2800" kern="0" spc="300" dirty="0">
                <a:solidFill>
                  <a:srgbClr val="000000"/>
                </a:solidFill>
                <a:latin typeface="方正黑体_GBK" pitchFamily="65" charset="-122"/>
                <a:ea typeface="方正黑体_GBK" pitchFamily="65" charset="-122"/>
                <a:sym typeface="+mn-ea"/>
              </a:rPr>
              <a:t>)</a:t>
            </a:r>
            <a:endParaRPr lang="zh-CN" altLang="en-US" sz="2800" kern="0" spc="300" dirty="0">
              <a:solidFill>
                <a:srgbClr val="000000"/>
              </a:solidFill>
              <a:latin typeface="方正黑体_GBK" pitchFamily="65" charset="-122"/>
              <a:ea typeface="方正黑体_GBK" pitchFamily="65" charset="-122"/>
              <a:sym typeface="+mn-e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2" name="圆角矩形 1"/>
          <p:cNvSpPr/>
          <p:nvPr userDrawn="1"/>
        </p:nvSpPr>
        <p:spPr>
          <a:xfrm>
            <a:off x="1565834"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3" name="圆角矩形 2"/>
          <p:cNvSpPr/>
          <p:nvPr userDrawn="1"/>
        </p:nvSpPr>
        <p:spPr>
          <a:xfrm>
            <a:off x="4795011"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4" name="圆角矩形 3"/>
          <p:cNvSpPr/>
          <p:nvPr userDrawn="1"/>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5" name="Picture 3"/>
          <p:cNvPicPr>
            <a:picLocks noChangeAspect="1" noChangeArrowheads="1"/>
          </p:cNvPicPr>
          <p:nvPr userDrawn="1"/>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6" name="直接连接符 5"/>
          <p:cNvCxnSpPr/>
          <p:nvPr userDrawn="1"/>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userDrawn="1"/>
        </p:nvSpPr>
        <p:spPr>
          <a:xfrm>
            <a:off x="1671579"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4" action="ppaction://hlinksldjump"/>
          </p:cNvPr>
          <p:cNvSpPr txBox="1"/>
          <p:nvPr userDrawn="1"/>
        </p:nvSpPr>
        <p:spPr>
          <a:xfrm>
            <a:off x="4900756"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5" action="ppaction://hlinksldjump"/>
          </p:cNvPr>
          <p:cNvSpPr txBox="1"/>
          <p:nvPr userDrawn="1"/>
        </p:nvSpPr>
        <p:spPr bwMode="gray">
          <a:xfrm>
            <a:off x="8129932"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自定义版式">
    <p:spTree>
      <p:nvGrpSpPr>
        <p:cNvPr id="1" name=""/>
        <p:cNvGrpSpPr/>
        <p:nvPr/>
      </p:nvGrpSpPr>
      <p:grpSpPr>
        <a:xfrm>
          <a:off x="0" y="0"/>
          <a:ext cx="0" cy="0"/>
          <a:chOff x="0" y="0"/>
          <a:chExt cx="0" cy="0"/>
        </a:xfrm>
      </p:grpSpPr>
      <p:sp>
        <p:nvSpPr>
          <p:cNvPr id="13" name="圆角矩形 12"/>
          <p:cNvSpPr/>
          <p:nvPr userDrawn="1"/>
        </p:nvSpPr>
        <p:spPr>
          <a:xfrm>
            <a:off x="1565834"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4" name="圆角矩形 13"/>
          <p:cNvSpPr/>
          <p:nvPr userDrawn="1"/>
        </p:nvSpPr>
        <p:spPr>
          <a:xfrm>
            <a:off x="4795011"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5" name="圆角矩形 14"/>
          <p:cNvSpPr/>
          <p:nvPr userDrawn="1"/>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16" name="Picture 3"/>
          <p:cNvPicPr>
            <a:picLocks noChangeAspect="1" noChangeArrowheads="1"/>
          </p:cNvPicPr>
          <p:nvPr userDrawn="1"/>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17" name="直接连接符 16"/>
          <p:cNvCxnSpPr/>
          <p:nvPr userDrawn="1"/>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userDrawn="1"/>
        </p:nvSpPr>
        <p:spPr>
          <a:xfrm>
            <a:off x="1671579"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4" action="ppaction://hlinksldjump"/>
          </p:cNvPr>
          <p:cNvSpPr txBox="1"/>
          <p:nvPr userDrawn="1"/>
        </p:nvSpPr>
        <p:spPr>
          <a:xfrm>
            <a:off x="4900756"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5" action="ppaction://hlinksldjump"/>
          </p:cNvPr>
          <p:cNvSpPr txBox="1"/>
          <p:nvPr userDrawn="1"/>
        </p:nvSpPr>
        <p:spPr bwMode="gray">
          <a:xfrm>
            <a:off x="8129932"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10" name="圆角矩形 9">
            <a:hlinkClick r:id="rId2" action="ppaction://hlinksldjump"/>
          </p:cNvPr>
          <p:cNvSpPr/>
          <p:nvPr userDrawn="1"/>
        </p:nvSpPr>
        <p:spPr>
          <a:xfrm>
            <a:off x="1565834"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 name="圆角矩形 10"/>
          <p:cNvSpPr/>
          <p:nvPr userDrawn="1"/>
        </p:nvSpPr>
        <p:spPr>
          <a:xfrm>
            <a:off x="4795011"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 name="圆角矩形 11"/>
          <p:cNvSpPr/>
          <p:nvPr userDrawn="1"/>
        </p:nvSpPr>
        <p:spPr>
          <a:xfrm>
            <a:off x="8024188" y="225425"/>
            <a:ext cx="2525090" cy="431800"/>
          </a:xfrm>
          <a:prstGeom prst="roundRect">
            <a:avLst/>
          </a:prstGeom>
          <a:solidFill>
            <a:srgbClr val="00B0F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pic>
        <p:nvPicPr>
          <p:cNvPr id="13" name="Picture 3"/>
          <p:cNvPicPr>
            <a:picLocks noChangeAspect="1" noChangeArrowheads="1"/>
          </p:cNvPicPr>
          <p:nvPr userDrawn="1"/>
        </p:nvPicPr>
        <p:blipFill>
          <a:blip r:embed="rId3" cstate="print"/>
          <a:srcRect/>
          <a:stretch>
            <a:fillRect/>
          </a:stretch>
        </p:blipFill>
        <p:spPr bwMode="auto">
          <a:xfrm>
            <a:off x="0" y="-1"/>
            <a:ext cx="876026" cy="848299"/>
          </a:xfrm>
          <a:prstGeom prst="rect">
            <a:avLst/>
          </a:prstGeom>
          <a:noFill/>
          <a:ln w="9525">
            <a:noFill/>
            <a:miter lim="800000"/>
            <a:headEnd/>
            <a:tailEnd/>
          </a:ln>
          <a:effectLst/>
        </p:spPr>
      </p:pic>
      <p:cxnSp>
        <p:nvCxnSpPr>
          <p:cNvPr id="14" name="直接连接符 13"/>
          <p:cNvCxnSpPr/>
          <p:nvPr userDrawn="1"/>
        </p:nvCxnSpPr>
        <p:spPr>
          <a:xfrm>
            <a:off x="0" y="840788"/>
            <a:ext cx="12096750" cy="5364"/>
          </a:xfrm>
          <a:prstGeom prst="line">
            <a:avLst/>
          </a:prstGeom>
          <a:noFill/>
          <a:ln w="19050" cap="flat" cmpd="sng" algn="ctr">
            <a:solidFill>
              <a:srgbClr val="ED6D00"/>
            </a:solidFill>
            <a:prstDash val="solid"/>
            <a:miter lim="800000"/>
          </a:ln>
          <a:effectLst/>
        </p:spPr>
      </p:cxnSp>
      <p:sp>
        <p:nvSpPr>
          <p:cNvPr id="7" name="文本框 11">
            <a:hlinkClick r:id="rId4" action="ppaction://hlinksldjump"/>
          </p:cNvPr>
          <p:cNvSpPr txBox="1"/>
          <p:nvPr userDrawn="1"/>
        </p:nvSpPr>
        <p:spPr>
          <a:xfrm>
            <a:off x="1671579"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5" action="ppaction://hlinksldjump"/>
          </p:cNvPr>
          <p:cNvSpPr txBox="1"/>
          <p:nvPr userDrawn="1"/>
        </p:nvSpPr>
        <p:spPr>
          <a:xfrm>
            <a:off x="4900756"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6" action="ppaction://hlinksldjump"/>
          </p:cNvPr>
          <p:cNvSpPr txBox="1"/>
          <p:nvPr userDrawn="1"/>
        </p:nvSpPr>
        <p:spPr bwMode="gray">
          <a:xfrm>
            <a:off x="8129932"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2" name="圆角矩形 1"/>
          <p:cNvSpPr/>
          <p:nvPr userDrawn="1"/>
        </p:nvSpPr>
        <p:spPr>
          <a:xfrm>
            <a:off x="1565834"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3" name="圆角矩形 2"/>
          <p:cNvSpPr/>
          <p:nvPr userDrawn="1"/>
        </p:nvSpPr>
        <p:spPr>
          <a:xfrm>
            <a:off x="4795011"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4" name="圆角矩形 3"/>
          <p:cNvSpPr/>
          <p:nvPr userDrawn="1"/>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5" name="Picture 3"/>
          <p:cNvPicPr>
            <a:picLocks noChangeAspect="1" noChangeArrowheads="1"/>
          </p:cNvPicPr>
          <p:nvPr userDrawn="1"/>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6" name="直接连接符 5"/>
          <p:cNvCxnSpPr/>
          <p:nvPr userDrawn="1"/>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userDrawn="1"/>
        </p:nvSpPr>
        <p:spPr>
          <a:xfrm>
            <a:off x="1671580"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 action="ppaction://noaction"/>
          </p:cNvPr>
          <p:cNvSpPr txBox="1"/>
          <p:nvPr userDrawn="1"/>
        </p:nvSpPr>
        <p:spPr>
          <a:xfrm>
            <a:off x="4900757"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 action="ppaction://noaction"/>
          </p:cNvPr>
          <p:cNvSpPr txBox="1"/>
          <p:nvPr userDrawn="1"/>
        </p:nvSpPr>
        <p:spPr bwMode="gray">
          <a:xfrm>
            <a:off x="8129933"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自定义版式">
    <p:spTree>
      <p:nvGrpSpPr>
        <p:cNvPr id="1" name=""/>
        <p:cNvGrpSpPr/>
        <p:nvPr/>
      </p:nvGrpSpPr>
      <p:grpSpPr>
        <a:xfrm>
          <a:off x="0" y="0"/>
          <a:ext cx="0" cy="0"/>
          <a:chOff x="0" y="0"/>
          <a:chExt cx="0" cy="0"/>
        </a:xfrm>
      </p:grpSpPr>
      <p:sp>
        <p:nvSpPr>
          <p:cNvPr id="10" name="圆角矩形 9"/>
          <p:cNvSpPr/>
          <p:nvPr userDrawn="1"/>
        </p:nvSpPr>
        <p:spPr>
          <a:xfrm>
            <a:off x="1565834"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1" name="圆角矩形 10"/>
          <p:cNvSpPr/>
          <p:nvPr userDrawn="1"/>
        </p:nvSpPr>
        <p:spPr>
          <a:xfrm>
            <a:off x="4795011"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2" name="圆角矩形 11"/>
          <p:cNvSpPr/>
          <p:nvPr userDrawn="1"/>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21" name="Picture 3"/>
          <p:cNvPicPr>
            <a:picLocks noChangeAspect="1" noChangeArrowheads="1"/>
          </p:cNvPicPr>
          <p:nvPr userDrawn="1"/>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22" name="直接连接符 21"/>
          <p:cNvCxnSpPr/>
          <p:nvPr userDrawn="1"/>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23" name="圆角矩形 22">
            <a:hlinkClick r:id="rId2" action="ppaction://hlinksldjump"/>
          </p:cNvPr>
          <p:cNvSpPr/>
          <p:nvPr userDrawn="1"/>
        </p:nvSpPr>
        <p:spPr>
          <a:xfrm>
            <a:off x="1565834"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24" name="圆角矩形 23"/>
          <p:cNvSpPr/>
          <p:nvPr userDrawn="1"/>
        </p:nvSpPr>
        <p:spPr>
          <a:xfrm>
            <a:off x="4795011"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25" name="圆角矩形 24"/>
          <p:cNvSpPr/>
          <p:nvPr userDrawn="1"/>
        </p:nvSpPr>
        <p:spPr>
          <a:xfrm>
            <a:off x="8024188" y="225425"/>
            <a:ext cx="2525090" cy="431800"/>
          </a:xfrm>
          <a:prstGeom prst="roundRect">
            <a:avLst/>
          </a:prstGeom>
          <a:solidFill>
            <a:srgbClr val="00B0F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pic>
        <p:nvPicPr>
          <p:cNvPr id="26" name="Picture 3"/>
          <p:cNvPicPr>
            <a:picLocks noChangeAspect="1" noChangeArrowheads="1"/>
          </p:cNvPicPr>
          <p:nvPr userDrawn="1"/>
        </p:nvPicPr>
        <p:blipFill>
          <a:blip r:embed="rId3" cstate="print"/>
          <a:srcRect/>
          <a:stretch>
            <a:fillRect/>
          </a:stretch>
        </p:blipFill>
        <p:spPr bwMode="auto">
          <a:xfrm>
            <a:off x="0" y="-1"/>
            <a:ext cx="876026" cy="848299"/>
          </a:xfrm>
          <a:prstGeom prst="rect">
            <a:avLst/>
          </a:prstGeom>
          <a:noFill/>
          <a:ln w="9525">
            <a:noFill/>
            <a:miter lim="800000"/>
            <a:headEnd/>
            <a:tailEnd/>
          </a:ln>
          <a:effectLst/>
        </p:spPr>
      </p:pic>
      <p:cxnSp>
        <p:nvCxnSpPr>
          <p:cNvPr id="27" name="直接连接符 26"/>
          <p:cNvCxnSpPr/>
          <p:nvPr userDrawn="1"/>
        </p:nvCxnSpPr>
        <p:spPr>
          <a:xfrm>
            <a:off x="0" y="840788"/>
            <a:ext cx="12096750" cy="5364"/>
          </a:xfrm>
          <a:prstGeom prst="line">
            <a:avLst/>
          </a:prstGeom>
          <a:noFill/>
          <a:ln w="19050" cap="flat" cmpd="sng" algn="ctr">
            <a:solidFill>
              <a:srgbClr val="ED6D00"/>
            </a:solidFill>
            <a:prstDash val="solid"/>
            <a:miter lim="800000"/>
          </a:ln>
          <a:effectLst/>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末尾幻灯片">
    <p:bg>
      <p:bgPr>
        <a:solidFill>
          <a:srgbClr val="FFFFFF"/>
        </a:solidFill>
        <a:effectLst/>
      </p:bgPr>
    </p:bg>
    <p:spTree>
      <p:nvGrpSpPr>
        <p:cNvPr id="1" name=""/>
        <p:cNvGrpSpPr/>
        <p:nvPr/>
      </p:nvGrpSpPr>
      <p:grpSpPr>
        <a:xfrm>
          <a:off x="0" y="0"/>
          <a:ext cx="0" cy="0"/>
          <a:chOff x="0" y="0"/>
          <a:chExt cx="0" cy="0"/>
        </a:xfrm>
      </p:grpSpPr>
      <p:sp>
        <p:nvSpPr>
          <p:cNvPr id="2" name="圆角矩形 1"/>
          <p:cNvSpPr/>
          <p:nvPr/>
        </p:nvSpPr>
        <p:spPr>
          <a:xfrm>
            <a:off x="1565834"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3" name="圆角矩形 2"/>
          <p:cNvSpPr/>
          <p:nvPr/>
        </p:nvSpPr>
        <p:spPr>
          <a:xfrm>
            <a:off x="4795011"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4" name="圆角矩形 3"/>
          <p:cNvSpPr/>
          <p:nvPr/>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5" name="Picture 3"/>
          <p:cNvPicPr>
            <a:picLocks noChangeAspect="1" noChangeArrowheads="1"/>
          </p:cNvPicPr>
          <p:nvPr/>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6" name="直接连接符 5"/>
          <p:cNvCxnSpPr/>
          <p:nvPr/>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p:nvSpPr>
        <p:spPr>
          <a:xfrm>
            <a:off x="1671575"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3" action="ppaction://hlinksldjump"/>
          </p:cNvPr>
          <p:cNvSpPr txBox="1"/>
          <p:nvPr/>
        </p:nvSpPr>
        <p:spPr>
          <a:xfrm>
            <a:off x="4900752"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3" action="ppaction://hlinksldjump"/>
          </p:cNvPr>
          <p:cNvSpPr txBox="1"/>
          <p:nvPr/>
        </p:nvSpPr>
        <p:spPr bwMode="gray">
          <a:xfrm>
            <a:off x="8129928"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自定义版式">
    <p:spTree>
      <p:nvGrpSpPr>
        <p:cNvPr id="1" name=""/>
        <p:cNvGrpSpPr/>
        <p:nvPr/>
      </p:nvGrpSpPr>
      <p:grpSpPr>
        <a:xfrm>
          <a:off x="0" y="0"/>
          <a:ext cx="0" cy="0"/>
          <a:chOff x="0" y="0"/>
          <a:chExt cx="0" cy="0"/>
        </a:xfrm>
      </p:grpSpPr>
      <p:sp>
        <p:nvSpPr>
          <p:cNvPr id="13" name="圆角矩形 12"/>
          <p:cNvSpPr/>
          <p:nvPr/>
        </p:nvSpPr>
        <p:spPr>
          <a:xfrm>
            <a:off x="1565834"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4" name="圆角矩形 13"/>
          <p:cNvSpPr/>
          <p:nvPr/>
        </p:nvSpPr>
        <p:spPr>
          <a:xfrm>
            <a:off x="4795011"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5" name="圆角矩形 14"/>
          <p:cNvSpPr/>
          <p:nvPr/>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16" name="Picture 3"/>
          <p:cNvPicPr>
            <a:picLocks noChangeAspect="1" noChangeArrowheads="1"/>
          </p:cNvPicPr>
          <p:nvPr/>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17" name="直接连接符 16"/>
          <p:cNvCxnSpPr/>
          <p:nvPr/>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userDrawn="1"/>
        </p:nvSpPr>
        <p:spPr>
          <a:xfrm>
            <a:off x="1671575"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3" action="ppaction://hlinksldjump"/>
          </p:cNvPr>
          <p:cNvSpPr txBox="1"/>
          <p:nvPr userDrawn="1"/>
        </p:nvSpPr>
        <p:spPr>
          <a:xfrm>
            <a:off x="4900752"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3" action="ppaction://hlinksldjump"/>
          </p:cNvPr>
          <p:cNvSpPr txBox="1"/>
          <p:nvPr userDrawn="1"/>
        </p:nvSpPr>
        <p:spPr bwMode="gray">
          <a:xfrm>
            <a:off x="8129928"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10" name="圆角矩形 9">
            <a:hlinkClick r:id="rId2" action="ppaction://hlinksldjump"/>
          </p:cNvPr>
          <p:cNvSpPr/>
          <p:nvPr/>
        </p:nvSpPr>
        <p:spPr>
          <a:xfrm>
            <a:off x="1565834"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 name="圆角矩形 10"/>
          <p:cNvSpPr/>
          <p:nvPr/>
        </p:nvSpPr>
        <p:spPr>
          <a:xfrm>
            <a:off x="4795011"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 name="圆角矩形 11"/>
          <p:cNvSpPr/>
          <p:nvPr/>
        </p:nvSpPr>
        <p:spPr>
          <a:xfrm>
            <a:off x="8024188" y="225425"/>
            <a:ext cx="2525090" cy="431800"/>
          </a:xfrm>
          <a:prstGeom prst="roundRect">
            <a:avLst/>
          </a:prstGeom>
          <a:solidFill>
            <a:srgbClr val="00B0F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pic>
        <p:nvPicPr>
          <p:cNvPr id="13" name="Picture 3"/>
          <p:cNvPicPr>
            <a:picLocks noChangeAspect="1" noChangeArrowheads="1"/>
          </p:cNvPicPr>
          <p:nvPr/>
        </p:nvPicPr>
        <p:blipFill>
          <a:blip r:embed="rId3" cstate="print"/>
          <a:srcRect/>
          <a:stretch>
            <a:fillRect/>
          </a:stretch>
        </p:blipFill>
        <p:spPr bwMode="auto">
          <a:xfrm>
            <a:off x="0" y="-1"/>
            <a:ext cx="876026" cy="848299"/>
          </a:xfrm>
          <a:prstGeom prst="rect">
            <a:avLst/>
          </a:prstGeom>
          <a:noFill/>
          <a:ln w="9525">
            <a:noFill/>
            <a:miter lim="800000"/>
            <a:headEnd/>
            <a:tailEnd/>
          </a:ln>
          <a:effectLst/>
        </p:spPr>
      </p:pic>
      <p:cxnSp>
        <p:nvCxnSpPr>
          <p:cNvPr id="14" name="直接连接符 13"/>
          <p:cNvCxnSpPr/>
          <p:nvPr/>
        </p:nvCxnSpPr>
        <p:spPr>
          <a:xfrm>
            <a:off x="0" y="840788"/>
            <a:ext cx="12096750" cy="5364"/>
          </a:xfrm>
          <a:prstGeom prst="line">
            <a:avLst/>
          </a:prstGeom>
          <a:noFill/>
          <a:ln w="19050" cap="flat" cmpd="sng" algn="ctr">
            <a:solidFill>
              <a:srgbClr val="ED6D00"/>
            </a:solidFill>
            <a:prstDash val="solid"/>
            <a:miter lim="800000"/>
          </a:ln>
          <a:effectLst/>
        </p:spPr>
      </p:cxnSp>
      <p:sp>
        <p:nvSpPr>
          <p:cNvPr id="7" name="文本框 11">
            <a:hlinkClick r:id="rId2" action="ppaction://hlinksldjump"/>
          </p:cNvPr>
          <p:cNvSpPr txBox="1"/>
          <p:nvPr userDrawn="1"/>
        </p:nvSpPr>
        <p:spPr>
          <a:xfrm>
            <a:off x="1671575"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2" action="ppaction://hlinksldjump"/>
          </p:cNvPr>
          <p:cNvSpPr txBox="1"/>
          <p:nvPr userDrawn="1"/>
        </p:nvSpPr>
        <p:spPr>
          <a:xfrm>
            <a:off x="4900752"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2" action="ppaction://hlinksldjump"/>
          </p:cNvPr>
          <p:cNvSpPr txBox="1"/>
          <p:nvPr userDrawn="1"/>
        </p:nvSpPr>
        <p:spPr bwMode="gray">
          <a:xfrm>
            <a:off x="8129928"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457200" y="6356350"/>
            <a:ext cx="2133600" cy="365125"/>
          </a:xfrm>
          <a:prstGeom prst="rect">
            <a:avLst/>
          </a:prstGeom>
        </p:spPr>
        <p:txBody>
          <a:bodyPr/>
          <a:lstStyle/>
          <a:p>
            <a:fld id="{D819A9AE-DFF2-479B-AF37-FAA367F55B3D}" type="datetimeFigureOut">
              <a:rPr lang="zh-CN" altLang="en-US" smtClean="0"/>
            </a:fld>
            <a:endParaRPr lang="zh-CN" altLang="en-US"/>
          </a:p>
        </p:txBody>
      </p:sp>
      <p:sp>
        <p:nvSpPr>
          <p:cNvPr id="5" name="页脚占位符 4"/>
          <p:cNvSpPr>
            <a:spLocks noGrp="1"/>
          </p:cNvSpPr>
          <p:nvPr>
            <p:ph type="ftr" sz="quarter" idx="11"/>
          </p:nvPr>
        </p:nvSpPr>
        <p:spPr>
          <a:xfrm>
            <a:off x="3124200" y="6356350"/>
            <a:ext cx="28956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6356350"/>
            <a:ext cx="2133600" cy="365125"/>
          </a:xfrm>
          <a:prstGeom prst="rect">
            <a:avLst/>
          </a:prstGeom>
        </p:spPr>
        <p:txBody>
          <a:bodyPr/>
          <a:lstStyle/>
          <a:p>
            <a:fld id="{3F8935AA-09F9-4C1A-89F2-CB34E0111C4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2" name="圆角矩形 1"/>
          <p:cNvSpPr/>
          <p:nvPr userDrawn="1"/>
        </p:nvSpPr>
        <p:spPr>
          <a:xfrm>
            <a:off x="1565834"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3" name="圆角矩形 2"/>
          <p:cNvSpPr/>
          <p:nvPr userDrawn="1"/>
        </p:nvSpPr>
        <p:spPr>
          <a:xfrm>
            <a:off x="4795011"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4" name="圆角矩形 3"/>
          <p:cNvSpPr/>
          <p:nvPr userDrawn="1"/>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5" name="Picture 3"/>
          <p:cNvPicPr>
            <a:picLocks noChangeAspect="1" noChangeArrowheads="1"/>
          </p:cNvPicPr>
          <p:nvPr userDrawn="1"/>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6" name="直接连接符 5"/>
          <p:cNvCxnSpPr/>
          <p:nvPr userDrawn="1"/>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userDrawn="1"/>
        </p:nvSpPr>
        <p:spPr>
          <a:xfrm>
            <a:off x="1671578"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3" action="ppaction://hlinksldjump"/>
          </p:cNvPr>
          <p:cNvSpPr txBox="1"/>
          <p:nvPr userDrawn="1"/>
        </p:nvSpPr>
        <p:spPr>
          <a:xfrm>
            <a:off x="4900755"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3" action="ppaction://hlinksldjump"/>
          </p:cNvPr>
          <p:cNvSpPr txBox="1"/>
          <p:nvPr userDrawn="1"/>
        </p:nvSpPr>
        <p:spPr bwMode="gray">
          <a:xfrm>
            <a:off x="8129931"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自定义版式">
    <p:spTree>
      <p:nvGrpSpPr>
        <p:cNvPr id="1" name=""/>
        <p:cNvGrpSpPr/>
        <p:nvPr/>
      </p:nvGrpSpPr>
      <p:grpSpPr>
        <a:xfrm>
          <a:off x="0" y="0"/>
          <a:ext cx="0" cy="0"/>
          <a:chOff x="0" y="0"/>
          <a:chExt cx="0" cy="0"/>
        </a:xfrm>
      </p:grpSpPr>
      <p:sp>
        <p:nvSpPr>
          <p:cNvPr id="13" name="圆角矩形 12"/>
          <p:cNvSpPr/>
          <p:nvPr userDrawn="1"/>
        </p:nvSpPr>
        <p:spPr>
          <a:xfrm>
            <a:off x="1565834"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4" name="圆角矩形 13"/>
          <p:cNvSpPr/>
          <p:nvPr userDrawn="1"/>
        </p:nvSpPr>
        <p:spPr>
          <a:xfrm>
            <a:off x="4795011" y="225425"/>
            <a:ext cx="2525090" cy="431800"/>
          </a:xfrm>
          <a:prstGeom prst="roundRect">
            <a:avLst/>
          </a:prstGeom>
          <a:solidFill>
            <a:srgbClr val="00B0F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sp>
        <p:nvSpPr>
          <p:cNvPr id="15" name="圆角矩形 14"/>
          <p:cNvSpPr/>
          <p:nvPr userDrawn="1"/>
        </p:nvSpPr>
        <p:spPr>
          <a:xfrm>
            <a:off x="8024188" y="225425"/>
            <a:ext cx="2525090" cy="431800"/>
          </a:xfrm>
          <a:prstGeom prst="roundRect">
            <a:avLst/>
          </a:prstGeom>
          <a:solidFill>
            <a:srgbClr val="ED6D00"/>
          </a:solidFill>
          <a:ln>
            <a:noFill/>
          </a:ln>
          <a:effectLst>
            <a:outerShdw blurRad="63500" dist="25400" dir="4980000" algn="t" rotWithShape="0">
              <a:srgbClr val="000000">
                <a:alpha val="50000"/>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lang="zh-CN" altLang="en-US"/>
          </a:p>
        </p:txBody>
      </p:sp>
      <p:pic>
        <p:nvPicPr>
          <p:cNvPr id="16" name="Picture 3"/>
          <p:cNvPicPr>
            <a:picLocks noChangeAspect="1" noChangeArrowheads="1"/>
          </p:cNvPicPr>
          <p:nvPr userDrawn="1"/>
        </p:nvPicPr>
        <p:blipFill>
          <a:blip r:embed="rId2" cstate="print"/>
          <a:srcRect/>
          <a:stretch>
            <a:fillRect/>
          </a:stretch>
        </p:blipFill>
        <p:spPr bwMode="auto">
          <a:xfrm>
            <a:off x="0" y="-1"/>
            <a:ext cx="876026" cy="848299"/>
          </a:xfrm>
          <a:prstGeom prst="rect">
            <a:avLst/>
          </a:prstGeom>
          <a:noFill/>
          <a:ln w="9525">
            <a:noFill/>
            <a:miter lim="800000"/>
            <a:headEnd/>
            <a:tailEnd/>
          </a:ln>
          <a:effectLst/>
        </p:spPr>
      </p:pic>
      <p:cxnSp>
        <p:nvCxnSpPr>
          <p:cNvPr id="17" name="直接连接符 16"/>
          <p:cNvCxnSpPr/>
          <p:nvPr userDrawn="1"/>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
        <p:nvSpPr>
          <p:cNvPr id="7" name="文本框 11">
            <a:hlinkClick r:id="rId3" action="ppaction://hlinksldjump"/>
          </p:cNvPr>
          <p:cNvSpPr txBox="1"/>
          <p:nvPr userDrawn="1"/>
        </p:nvSpPr>
        <p:spPr>
          <a:xfrm>
            <a:off x="1671578"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3" action="ppaction://hlinksldjump"/>
          </p:cNvPr>
          <p:cNvSpPr txBox="1"/>
          <p:nvPr userDrawn="1"/>
        </p:nvSpPr>
        <p:spPr>
          <a:xfrm>
            <a:off x="4900755"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3" action="ppaction://hlinksldjump"/>
          </p:cNvPr>
          <p:cNvSpPr txBox="1"/>
          <p:nvPr userDrawn="1"/>
        </p:nvSpPr>
        <p:spPr bwMode="gray">
          <a:xfrm>
            <a:off x="8129931"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10" name="圆角矩形 9">
            <a:hlinkClick r:id="rId2" action="ppaction://hlinksldjump"/>
          </p:cNvPr>
          <p:cNvSpPr/>
          <p:nvPr userDrawn="1"/>
        </p:nvSpPr>
        <p:spPr>
          <a:xfrm>
            <a:off x="1565834"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1" name="圆角矩形 10"/>
          <p:cNvSpPr/>
          <p:nvPr userDrawn="1"/>
        </p:nvSpPr>
        <p:spPr>
          <a:xfrm>
            <a:off x="4795011" y="225425"/>
            <a:ext cx="2525090" cy="431800"/>
          </a:xfrm>
          <a:prstGeom prst="roundRect">
            <a:avLst/>
          </a:prstGeom>
          <a:solidFill>
            <a:srgbClr val="ED6D0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sp>
        <p:nvSpPr>
          <p:cNvPr id="12" name="圆角矩形 11"/>
          <p:cNvSpPr/>
          <p:nvPr userDrawn="1"/>
        </p:nvSpPr>
        <p:spPr>
          <a:xfrm>
            <a:off x="8024188" y="225425"/>
            <a:ext cx="2525090" cy="431800"/>
          </a:xfrm>
          <a:prstGeom prst="roundRect">
            <a:avLst/>
          </a:prstGeom>
          <a:solidFill>
            <a:srgbClr val="00B0F0"/>
          </a:solidFill>
          <a:ln w="6350" cap="flat" cmpd="sng" algn="ctr">
            <a:noFill/>
            <a:prstDash val="solid"/>
            <a:miter lim="800000"/>
          </a:ln>
          <a:effectLst>
            <a:outerShdw blurRad="63500" dist="25400" dir="4980000" algn="t" rotWithShape="0">
              <a:srgbClr val="000000">
                <a:alpha val="5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rgbClr val="000000"/>
              </a:solidFill>
              <a:effectLst/>
              <a:uLnTx/>
              <a:uFillTx/>
              <a:latin typeface="Arial" panose="020B0604020202020204"/>
              <a:ea typeface="微软雅黑" panose="020B0503020204020204" charset="-122"/>
              <a:cs typeface="+mn-cs"/>
            </a:endParaRPr>
          </a:p>
        </p:txBody>
      </p:sp>
      <p:pic>
        <p:nvPicPr>
          <p:cNvPr id="13" name="Picture 3"/>
          <p:cNvPicPr>
            <a:picLocks noChangeAspect="1" noChangeArrowheads="1"/>
          </p:cNvPicPr>
          <p:nvPr userDrawn="1"/>
        </p:nvPicPr>
        <p:blipFill>
          <a:blip r:embed="rId3" cstate="print"/>
          <a:srcRect/>
          <a:stretch>
            <a:fillRect/>
          </a:stretch>
        </p:blipFill>
        <p:spPr bwMode="auto">
          <a:xfrm>
            <a:off x="0" y="-1"/>
            <a:ext cx="876026" cy="848299"/>
          </a:xfrm>
          <a:prstGeom prst="rect">
            <a:avLst/>
          </a:prstGeom>
          <a:noFill/>
          <a:ln w="9525">
            <a:noFill/>
            <a:miter lim="800000"/>
            <a:headEnd/>
            <a:tailEnd/>
          </a:ln>
          <a:effectLst/>
        </p:spPr>
      </p:pic>
      <p:cxnSp>
        <p:nvCxnSpPr>
          <p:cNvPr id="14" name="直接连接符 13"/>
          <p:cNvCxnSpPr/>
          <p:nvPr userDrawn="1"/>
        </p:nvCxnSpPr>
        <p:spPr>
          <a:xfrm>
            <a:off x="0" y="840788"/>
            <a:ext cx="12096750" cy="5364"/>
          </a:xfrm>
          <a:prstGeom prst="line">
            <a:avLst/>
          </a:prstGeom>
          <a:noFill/>
          <a:ln w="19050" cap="flat" cmpd="sng" algn="ctr">
            <a:solidFill>
              <a:srgbClr val="ED6D00"/>
            </a:solidFill>
            <a:prstDash val="solid"/>
            <a:miter lim="800000"/>
          </a:ln>
          <a:effectLst/>
        </p:spPr>
      </p:cxnSp>
      <p:sp>
        <p:nvSpPr>
          <p:cNvPr id="7" name="文本框 11">
            <a:hlinkClick r:id="rId2" action="ppaction://hlinksldjump"/>
          </p:cNvPr>
          <p:cNvSpPr txBox="1"/>
          <p:nvPr userDrawn="1"/>
        </p:nvSpPr>
        <p:spPr>
          <a:xfrm>
            <a:off x="1671578"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高考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 </a:t>
            </a: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经典再研</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8" name="文本框 29">
            <a:hlinkClick r:id="rId2" action="ppaction://hlinksldjump"/>
          </p:cNvPr>
          <p:cNvSpPr txBox="1"/>
          <p:nvPr userDrawn="1"/>
        </p:nvSpPr>
        <p:spPr>
          <a:xfrm>
            <a:off x="4900755" y="257175"/>
            <a:ext cx="2314243" cy="368300"/>
          </a:xfrm>
          <a:prstGeom prst="rect">
            <a:avLst/>
          </a:prstGeom>
          <a:noFill/>
        </p:spPr>
        <p:txBody>
          <a:bodyPr wrap="square" rtlCol="0">
            <a:spAutoFit/>
          </a:bodyPr>
          <a:lstStyle/>
          <a:p>
            <a:pPr algn="ctr"/>
            <a:r>
              <a:rPr lang="zh-CN" altLang="en-US" b="1" spc="0" dirty="0">
                <a:solidFill>
                  <a:schemeClr val="bg1"/>
                </a:solidFill>
                <a:latin typeface="微软雅黑" panose="020B0503020204020204" charset="-122"/>
                <a:ea typeface="微软雅黑" panose="020B0503020204020204" charset="-122"/>
                <a:cs typeface="方正大黑_GBK" panose="02000000000000000000" charset="-122"/>
              </a:rPr>
              <a:t>突破 </a:t>
            </a:r>
            <a:r>
              <a:rPr lang="en-US" altLang="zh-CN" b="1" spc="0" dirty="0">
                <a:solidFill>
                  <a:schemeClr val="bg1"/>
                </a:solidFill>
                <a:latin typeface="微软雅黑" panose="020B0503020204020204" charset="-122"/>
                <a:ea typeface="微软雅黑" panose="020B0503020204020204" charset="-122"/>
                <a:cs typeface="方正大黑_GBK" panose="02000000000000000000" charset="-122"/>
              </a:rPr>
              <a:t>·</a:t>
            </a:r>
            <a:r>
              <a:rPr lang="zh-CN" altLang="en-US" b="1" spc="0" baseline="0" dirty="0">
                <a:solidFill>
                  <a:schemeClr val="bg1"/>
                </a:solidFill>
                <a:latin typeface="微软雅黑" panose="020B0503020204020204" charset="-122"/>
                <a:ea typeface="微软雅黑" panose="020B0503020204020204" charset="-122"/>
                <a:cs typeface="方正大黑_GBK" panose="02000000000000000000" charset="-122"/>
              </a:rPr>
              <a:t> 核心整合</a:t>
            </a:r>
            <a:endParaRPr lang="zh-CN" altLang="en-US" b="1" spc="0" dirty="0">
              <a:solidFill>
                <a:schemeClr val="bg1"/>
              </a:solidFill>
              <a:latin typeface="微软雅黑" panose="020B0503020204020204" charset="-122"/>
              <a:ea typeface="微软雅黑" panose="020B0503020204020204" charset="-122"/>
              <a:cs typeface="方正大黑_GBK" panose="02000000000000000000" charset="-122"/>
            </a:endParaRPr>
          </a:p>
        </p:txBody>
      </p:sp>
      <p:sp>
        <p:nvSpPr>
          <p:cNvPr id="9" name="文本框 32">
            <a:hlinkClick r:id="rId2" action="ppaction://hlinksldjump"/>
          </p:cNvPr>
          <p:cNvSpPr txBox="1"/>
          <p:nvPr userDrawn="1"/>
        </p:nvSpPr>
        <p:spPr bwMode="gray">
          <a:xfrm>
            <a:off x="8129931" y="257175"/>
            <a:ext cx="2314243" cy="368300"/>
          </a:xfrm>
          <a:prstGeom prst="rect">
            <a:avLst/>
          </a:prstGeom>
          <a:noFill/>
        </p:spPr>
        <p:txBody>
          <a:bodyPr wrap="square" rtlCol="0">
            <a:spAutoFit/>
          </a:bodyPr>
          <a:lstStyle/>
          <a:p>
            <a:pPr algn="ct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模拟 </a:t>
            </a:r>
            <a:r>
              <a:rPr lang="en-US" altLang="zh-CN" b="1" dirty="0">
                <a:solidFill>
                  <a:schemeClr val="bg1"/>
                </a:solidFill>
                <a:latin typeface="微软雅黑" panose="020B0503020204020204" charset="-122"/>
                <a:ea typeface="微软雅黑" panose="020B0503020204020204" charset="-122"/>
                <a:cs typeface="方正大黑_GBK" panose="02000000000000000000" charset="-122"/>
                <a:sym typeface="+mn-ea"/>
              </a:rPr>
              <a:t>· </a:t>
            </a:r>
            <a:r>
              <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rPr>
              <a:t>对点演习</a:t>
            </a:r>
            <a:endParaRPr lang="zh-CN" altLang="en-US" b="1" dirty="0">
              <a:solidFill>
                <a:schemeClr val="bg1"/>
              </a:solidFill>
              <a:latin typeface="微软雅黑" panose="020B0503020204020204" charset="-122"/>
              <a:ea typeface="微软雅黑" panose="020B0503020204020204" charset="-122"/>
              <a:cs typeface="方正大黑_GBK" panose="02000000000000000000" charset="-122"/>
              <a:sym typeface="+mn-ea"/>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4" Type="http://schemas.openxmlformats.org/officeDocument/2006/relationships/theme" Target="../theme/theme3.xml"/><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4" Type="http://schemas.openxmlformats.org/officeDocument/2006/relationships/theme" Target="../theme/theme5.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09955" rtl="0" eaLnBrk="1" fontAlgn="auto" latinLnBrk="0" hangingPunct="1">
        <a:lnSpc>
          <a:spcPct val="100000"/>
        </a:lnSpc>
        <a:spcBef>
          <a:spcPct val="0"/>
        </a:spcBef>
        <a:buNone/>
        <a:defRPr sz="358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7330" indent="-227330" algn="l" defTabSz="909955" rtl="0" eaLnBrk="1" fontAlgn="auto" latinLnBrk="0" hangingPunct="1">
        <a:lnSpc>
          <a:spcPct val="130000"/>
        </a:lnSpc>
        <a:spcBef>
          <a:spcPts val="0"/>
        </a:spcBef>
        <a:spcAft>
          <a:spcPts val="1000"/>
        </a:spcAft>
        <a:buFont typeface="Arial" panose="020B0604020202020204" pitchFamily="34" charset="0"/>
        <a:buChar char="●"/>
        <a:defRPr sz="17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2625" indent="-227330" algn="l" defTabSz="909955" rtl="0" eaLnBrk="1" fontAlgn="auto" latinLnBrk="0" hangingPunct="1">
        <a:lnSpc>
          <a:spcPct val="120000"/>
        </a:lnSpc>
        <a:spcBef>
          <a:spcPts val="0"/>
        </a:spcBef>
        <a:spcAft>
          <a:spcPts val="600"/>
        </a:spcAft>
        <a:buFont typeface="Arial" panose="020B0604020202020204" pitchFamily="34" charset="0"/>
        <a:buChar char="●"/>
        <a:tabLst>
          <a:tab pos="1601470" algn="l"/>
          <a:tab pos="1601470" algn="l"/>
          <a:tab pos="1601470" algn="l"/>
          <a:tab pos="1601470" algn="l"/>
        </a:tabLst>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37285" indent="-227330" algn="l" defTabSz="909955" rtl="0" eaLnBrk="1" fontAlgn="auto" latinLnBrk="0" hangingPunct="1">
        <a:lnSpc>
          <a:spcPct val="120000"/>
        </a:lnSpc>
        <a:spcBef>
          <a:spcPts val="0"/>
        </a:spcBef>
        <a:spcAft>
          <a:spcPts val="600"/>
        </a:spcAft>
        <a:buFont typeface="Arial" panose="020B0604020202020204" pitchFamily="34" charset="0"/>
        <a:buChar char="●"/>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592580" indent="-227330" algn="l" defTabSz="909955" rtl="0" eaLnBrk="1" fontAlgn="auto" latinLnBrk="0" hangingPunct="1">
        <a:lnSpc>
          <a:spcPct val="120000"/>
        </a:lnSpc>
        <a:spcBef>
          <a:spcPts val="0"/>
        </a:spcBef>
        <a:spcAft>
          <a:spcPts val="300"/>
        </a:spcAft>
        <a:buFont typeface="Wingdings" panose="05000000000000000000"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47240" indent="-227330" algn="l" defTabSz="909955" rtl="0" eaLnBrk="1" fontAlgn="auto" latinLnBrk="0" hangingPunct="1">
        <a:lnSpc>
          <a:spcPct val="120000"/>
        </a:lnSpc>
        <a:spcBef>
          <a:spcPts val="0"/>
        </a:spcBef>
        <a:spcAft>
          <a:spcPts val="300"/>
        </a:spcAft>
        <a:buFont typeface="Arial" panose="020B0604020202020204" pitchFamily="34"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0190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6pPr>
      <a:lvl7pPr marL="295719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7pPr>
      <a:lvl8pPr marL="341185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8pPr>
      <a:lvl9pPr marL="386715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9pPr>
    </p:bodyStyle>
    <p:otherStyle>
      <a:defPPr>
        <a:defRPr lang="zh-CN"/>
      </a:defPPr>
      <a:lvl1pPr marL="0" algn="l" defTabSz="909955" rtl="0" eaLnBrk="1" latinLnBrk="0" hangingPunct="1">
        <a:defRPr sz="1790" kern="1200">
          <a:solidFill>
            <a:schemeClr val="tx1"/>
          </a:solidFill>
          <a:latin typeface="+mn-lt"/>
          <a:ea typeface="+mn-ea"/>
          <a:cs typeface="+mn-cs"/>
        </a:defRPr>
      </a:lvl1pPr>
      <a:lvl2pPr marL="454660" algn="l" defTabSz="909955" rtl="0" eaLnBrk="1" latinLnBrk="0" hangingPunct="1">
        <a:defRPr sz="1790" kern="1200">
          <a:solidFill>
            <a:schemeClr val="tx1"/>
          </a:solidFill>
          <a:latin typeface="+mn-lt"/>
          <a:ea typeface="+mn-ea"/>
          <a:cs typeface="+mn-cs"/>
        </a:defRPr>
      </a:lvl2pPr>
      <a:lvl3pPr marL="909955" algn="l" defTabSz="909955" rtl="0" eaLnBrk="1" latinLnBrk="0" hangingPunct="1">
        <a:defRPr sz="1790" kern="1200">
          <a:solidFill>
            <a:schemeClr val="tx1"/>
          </a:solidFill>
          <a:latin typeface="+mn-lt"/>
          <a:ea typeface="+mn-ea"/>
          <a:cs typeface="+mn-cs"/>
        </a:defRPr>
      </a:lvl3pPr>
      <a:lvl4pPr marL="1364615" algn="l" defTabSz="909955" rtl="0" eaLnBrk="1" latinLnBrk="0" hangingPunct="1">
        <a:defRPr sz="1790" kern="1200">
          <a:solidFill>
            <a:schemeClr val="tx1"/>
          </a:solidFill>
          <a:latin typeface="+mn-lt"/>
          <a:ea typeface="+mn-ea"/>
          <a:cs typeface="+mn-cs"/>
        </a:defRPr>
      </a:lvl4pPr>
      <a:lvl5pPr marL="1819910" algn="l" defTabSz="909955" rtl="0" eaLnBrk="1" latinLnBrk="0" hangingPunct="1">
        <a:defRPr sz="1790" kern="1200">
          <a:solidFill>
            <a:schemeClr val="tx1"/>
          </a:solidFill>
          <a:latin typeface="+mn-lt"/>
          <a:ea typeface="+mn-ea"/>
          <a:cs typeface="+mn-cs"/>
        </a:defRPr>
      </a:lvl5pPr>
      <a:lvl6pPr marL="2274570" algn="l" defTabSz="909955" rtl="0" eaLnBrk="1" latinLnBrk="0" hangingPunct="1">
        <a:defRPr sz="1790" kern="1200">
          <a:solidFill>
            <a:schemeClr val="tx1"/>
          </a:solidFill>
          <a:latin typeface="+mn-lt"/>
          <a:ea typeface="+mn-ea"/>
          <a:cs typeface="+mn-cs"/>
        </a:defRPr>
      </a:lvl6pPr>
      <a:lvl7pPr marL="2729865" algn="l" defTabSz="909955" rtl="0" eaLnBrk="1" latinLnBrk="0" hangingPunct="1">
        <a:defRPr sz="1790" kern="1200">
          <a:solidFill>
            <a:schemeClr val="tx1"/>
          </a:solidFill>
          <a:latin typeface="+mn-lt"/>
          <a:ea typeface="+mn-ea"/>
          <a:cs typeface="+mn-cs"/>
        </a:defRPr>
      </a:lvl7pPr>
      <a:lvl8pPr marL="3184525" algn="l" defTabSz="909955" rtl="0" eaLnBrk="1" latinLnBrk="0" hangingPunct="1">
        <a:defRPr sz="1790" kern="1200">
          <a:solidFill>
            <a:schemeClr val="tx1"/>
          </a:solidFill>
          <a:latin typeface="+mn-lt"/>
          <a:ea typeface="+mn-ea"/>
          <a:cs typeface="+mn-cs"/>
        </a:defRPr>
      </a:lvl8pPr>
      <a:lvl9pPr marL="3639820" algn="l" defTabSz="909955" rtl="0" eaLnBrk="1" latinLnBrk="0" hangingPunct="1">
        <a:defRPr sz="17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3"/>
          <p:cNvPicPr>
            <a:picLocks noChangeAspect="1" noChangeArrowheads="1"/>
          </p:cNvPicPr>
          <p:nvPr/>
        </p:nvPicPr>
        <p:blipFill>
          <a:blip r:embed="rId2" cstate="print"/>
          <a:srcRect/>
          <a:stretch>
            <a:fillRect/>
          </a:stretch>
        </p:blipFill>
        <p:spPr bwMode="auto">
          <a:xfrm>
            <a:off x="1109502" y="220340"/>
            <a:ext cx="10987249" cy="616945"/>
          </a:xfrm>
          <a:prstGeom prst="rect">
            <a:avLst/>
          </a:prstGeom>
          <a:noFill/>
          <a:ln w="9525">
            <a:noFill/>
            <a:miter lim="800000"/>
            <a:headEnd/>
            <a:tailEnd/>
          </a:ln>
          <a:effectLst/>
        </p:spPr>
      </p:pic>
      <p:pic>
        <p:nvPicPr>
          <p:cNvPr id="17" name="Picture 3"/>
          <p:cNvPicPr>
            <a:picLocks noChangeAspect="1" noChangeArrowheads="1"/>
          </p:cNvPicPr>
          <p:nvPr/>
        </p:nvPicPr>
        <p:blipFill>
          <a:blip r:embed="rId3" cstate="print"/>
          <a:srcRect/>
          <a:stretch>
            <a:fillRect/>
          </a:stretch>
        </p:blipFill>
        <p:spPr bwMode="auto">
          <a:xfrm>
            <a:off x="0" y="-1"/>
            <a:ext cx="876026" cy="848299"/>
          </a:xfrm>
          <a:prstGeom prst="rect">
            <a:avLst/>
          </a:prstGeom>
          <a:noFill/>
          <a:ln w="9525">
            <a:noFill/>
            <a:miter lim="800000"/>
            <a:headEnd/>
            <a:tailEnd/>
          </a:ln>
          <a:effectLst/>
        </p:spPr>
      </p:pic>
      <p:cxnSp>
        <p:nvCxnSpPr>
          <p:cNvPr id="18" name="直接连接符 17"/>
          <p:cNvCxnSpPr/>
          <p:nvPr/>
        </p:nvCxnSpPr>
        <p:spPr>
          <a:xfrm>
            <a:off x="0" y="840788"/>
            <a:ext cx="12096750" cy="5364"/>
          </a:xfrm>
          <a:prstGeom prst="line">
            <a:avLst/>
          </a:prstGeom>
          <a:ln w="19050">
            <a:solidFill>
              <a:srgbClr val="ED6D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p:txStyles>
    <p:titleStyle>
      <a:lvl1pPr algn="l" defTabSz="909955" rtl="0" eaLnBrk="1" fontAlgn="auto" latinLnBrk="0" hangingPunct="1">
        <a:lnSpc>
          <a:spcPct val="100000"/>
        </a:lnSpc>
        <a:spcBef>
          <a:spcPct val="0"/>
        </a:spcBef>
        <a:buNone/>
        <a:defRPr sz="358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7330" indent="-227330" algn="l" defTabSz="909955" rtl="0" eaLnBrk="1" fontAlgn="auto" latinLnBrk="0" hangingPunct="1">
        <a:lnSpc>
          <a:spcPct val="130000"/>
        </a:lnSpc>
        <a:spcBef>
          <a:spcPts val="0"/>
        </a:spcBef>
        <a:spcAft>
          <a:spcPts val="1000"/>
        </a:spcAft>
        <a:buFont typeface="Arial" panose="020B0604020202020204" pitchFamily="34" charset="0"/>
        <a:buChar char="●"/>
        <a:defRPr sz="17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2625" indent="-227330" algn="l" defTabSz="909955" rtl="0" eaLnBrk="1" fontAlgn="auto" latinLnBrk="0" hangingPunct="1">
        <a:lnSpc>
          <a:spcPct val="120000"/>
        </a:lnSpc>
        <a:spcBef>
          <a:spcPts val="0"/>
        </a:spcBef>
        <a:spcAft>
          <a:spcPts val="600"/>
        </a:spcAft>
        <a:buFont typeface="Arial" panose="020B0604020202020204" pitchFamily="34" charset="0"/>
        <a:buChar char="●"/>
        <a:tabLst>
          <a:tab pos="1601470" algn="l"/>
          <a:tab pos="1601470" algn="l"/>
          <a:tab pos="1601470" algn="l"/>
          <a:tab pos="1601470" algn="l"/>
        </a:tabLst>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37285" indent="-227330" algn="l" defTabSz="909955" rtl="0" eaLnBrk="1" fontAlgn="auto" latinLnBrk="0" hangingPunct="1">
        <a:lnSpc>
          <a:spcPct val="120000"/>
        </a:lnSpc>
        <a:spcBef>
          <a:spcPts val="0"/>
        </a:spcBef>
        <a:spcAft>
          <a:spcPts val="600"/>
        </a:spcAft>
        <a:buFont typeface="Arial" panose="020B0604020202020204" pitchFamily="34" charset="0"/>
        <a:buChar char="●"/>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592580" indent="-227330" algn="l" defTabSz="909955" rtl="0" eaLnBrk="1" fontAlgn="auto" latinLnBrk="0" hangingPunct="1">
        <a:lnSpc>
          <a:spcPct val="120000"/>
        </a:lnSpc>
        <a:spcBef>
          <a:spcPts val="0"/>
        </a:spcBef>
        <a:spcAft>
          <a:spcPts val="300"/>
        </a:spcAft>
        <a:buFont typeface="Wingdings" panose="05000000000000000000"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47240" indent="-227330" algn="l" defTabSz="909955" rtl="0" eaLnBrk="1" fontAlgn="auto" latinLnBrk="0" hangingPunct="1">
        <a:lnSpc>
          <a:spcPct val="120000"/>
        </a:lnSpc>
        <a:spcBef>
          <a:spcPts val="0"/>
        </a:spcBef>
        <a:spcAft>
          <a:spcPts val="300"/>
        </a:spcAft>
        <a:buFont typeface="Arial" panose="020B0604020202020204" pitchFamily="34"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0190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6pPr>
      <a:lvl7pPr marL="295719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7pPr>
      <a:lvl8pPr marL="341185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8pPr>
      <a:lvl9pPr marL="386715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9pPr>
    </p:bodyStyle>
    <p:otherStyle>
      <a:defPPr>
        <a:defRPr lang="zh-CN"/>
      </a:defPPr>
      <a:lvl1pPr marL="0" algn="l" defTabSz="909955" rtl="0" eaLnBrk="1" latinLnBrk="0" hangingPunct="1">
        <a:defRPr sz="1790" kern="1200">
          <a:solidFill>
            <a:schemeClr val="tx1"/>
          </a:solidFill>
          <a:latin typeface="+mn-lt"/>
          <a:ea typeface="+mn-ea"/>
          <a:cs typeface="+mn-cs"/>
        </a:defRPr>
      </a:lvl1pPr>
      <a:lvl2pPr marL="454660" algn="l" defTabSz="909955" rtl="0" eaLnBrk="1" latinLnBrk="0" hangingPunct="1">
        <a:defRPr sz="1790" kern="1200">
          <a:solidFill>
            <a:schemeClr val="tx1"/>
          </a:solidFill>
          <a:latin typeface="+mn-lt"/>
          <a:ea typeface="+mn-ea"/>
          <a:cs typeface="+mn-cs"/>
        </a:defRPr>
      </a:lvl2pPr>
      <a:lvl3pPr marL="909955" algn="l" defTabSz="909955" rtl="0" eaLnBrk="1" latinLnBrk="0" hangingPunct="1">
        <a:defRPr sz="1790" kern="1200">
          <a:solidFill>
            <a:schemeClr val="tx1"/>
          </a:solidFill>
          <a:latin typeface="+mn-lt"/>
          <a:ea typeface="+mn-ea"/>
          <a:cs typeface="+mn-cs"/>
        </a:defRPr>
      </a:lvl3pPr>
      <a:lvl4pPr marL="1364615" algn="l" defTabSz="909955" rtl="0" eaLnBrk="1" latinLnBrk="0" hangingPunct="1">
        <a:defRPr sz="1790" kern="1200">
          <a:solidFill>
            <a:schemeClr val="tx1"/>
          </a:solidFill>
          <a:latin typeface="+mn-lt"/>
          <a:ea typeface="+mn-ea"/>
          <a:cs typeface="+mn-cs"/>
        </a:defRPr>
      </a:lvl4pPr>
      <a:lvl5pPr marL="1819910" algn="l" defTabSz="909955" rtl="0" eaLnBrk="1" latinLnBrk="0" hangingPunct="1">
        <a:defRPr sz="1790" kern="1200">
          <a:solidFill>
            <a:schemeClr val="tx1"/>
          </a:solidFill>
          <a:latin typeface="+mn-lt"/>
          <a:ea typeface="+mn-ea"/>
          <a:cs typeface="+mn-cs"/>
        </a:defRPr>
      </a:lvl5pPr>
      <a:lvl6pPr marL="2274570" algn="l" defTabSz="909955" rtl="0" eaLnBrk="1" latinLnBrk="0" hangingPunct="1">
        <a:defRPr sz="1790" kern="1200">
          <a:solidFill>
            <a:schemeClr val="tx1"/>
          </a:solidFill>
          <a:latin typeface="+mn-lt"/>
          <a:ea typeface="+mn-ea"/>
          <a:cs typeface="+mn-cs"/>
        </a:defRPr>
      </a:lvl6pPr>
      <a:lvl7pPr marL="2729865" algn="l" defTabSz="909955" rtl="0" eaLnBrk="1" latinLnBrk="0" hangingPunct="1">
        <a:defRPr sz="1790" kern="1200">
          <a:solidFill>
            <a:schemeClr val="tx1"/>
          </a:solidFill>
          <a:latin typeface="+mn-lt"/>
          <a:ea typeface="+mn-ea"/>
          <a:cs typeface="+mn-cs"/>
        </a:defRPr>
      </a:lvl7pPr>
      <a:lvl8pPr marL="3184525" algn="l" defTabSz="909955" rtl="0" eaLnBrk="1" latinLnBrk="0" hangingPunct="1">
        <a:defRPr sz="1790" kern="1200">
          <a:solidFill>
            <a:schemeClr val="tx1"/>
          </a:solidFill>
          <a:latin typeface="+mn-lt"/>
          <a:ea typeface="+mn-ea"/>
          <a:cs typeface="+mn-cs"/>
        </a:defRPr>
      </a:lvl8pPr>
      <a:lvl9pPr marL="3639820" algn="l" defTabSz="909955" rtl="0" eaLnBrk="1" latinLnBrk="0" hangingPunct="1">
        <a:defRPr sz="179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09955" rtl="0" eaLnBrk="1" fontAlgn="auto" latinLnBrk="0" hangingPunct="1">
        <a:lnSpc>
          <a:spcPct val="100000"/>
        </a:lnSpc>
        <a:spcBef>
          <a:spcPct val="0"/>
        </a:spcBef>
        <a:buNone/>
        <a:defRPr sz="358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7330" indent="-227330" algn="l" defTabSz="909955" rtl="0" eaLnBrk="1" fontAlgn="auto" latinLnBrk="0" hangingPunct="1">
        <a:lnSpc>
          <a:spcPct val="130000"/>
        </a:lnSpc>
        <a:spcBef>
          <a:spcPts val="0"/>
        </a:spcBef>
        <a:spcAft>
          <a:spcPts val="1000"/>
        </a:spcAft>
        <a:buFont typeface="Arial" panose="020B0604020202020204" pitchFamily="34" charset="0"/>
        <a:buChar char="●"/>
        <a:defRPr sz="17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2625" indent="-227330" algn="l" defTabSz="909955" rtl="0" eaLnBrk="1" fontAlgn="auto" latinLnBrk="0" hangingPunct="1">
        <a:lnSpc>
          <a:spcPct val="120000"/>
        </a:lnSpc>
        <a:spcBef>
          <a:spcPts val="0"/>
        </a:spcBef>
        <a:spcAft>
          <a:spcPts val="600"/>
        </a:spcAft>
        <a:buFont typeface="Arial" panose="020B0604020202020204" pitchFamily="34" charset="0"/>
        <a:buChar char="●"/>
        <a:tabLst>
          <a:tab pos="1601470" algn="l"/>
          <a:tab pos="1601470" algn="l"/>
          <a:tab pos="1601470" algn="l"/>
          <a:tab pos="1601470" algn="l"/>
        </a:tabLst>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37285" indent="-227330" algn="l" defTabSz="909955" rtl="0" eaLnBrk="1" fontAlgn="auto" latinLnBrk="0" hangingPunct="1">
        <a:lnSpc>
          <a:spcPct val="120000"/>
        </a:lnSpc>
        <a:spcBef>
          <a:spcPts val="0"/>
        </a:spcBef>
        <a:spcAft>
          <a:spcPts val="600"/>
        </a:spcAft>
        <a:buFont typeface="Arial" panose="020B0604020202020204" pitchFamily="34" charset="0"/>
        <a:buChar char="●"/>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592580" indent="-227330" algn="l" defTabSz="909955" rtl="0" eaLnBrk="1" fontAlgn="auto" latinLnBrk="0" hangingPunct="1">
        <a:lnSpc>
          <a:spcPct val="120000"/>
        </a:lnSpc>
        <a:spcBef>
          <a:spcPts val="0"/>
        </a:spcBef>
        <a:spcAft>
          <a:spcPts val="300"/>
        </a:spcAft>
        <a:buFont typeface="Wingdings" panose="05000000000000000000"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47240" indent="-227330" algn="l" defTabSz="909955" rtl="0" eaLnBrk="1" fontAlgn="auto" latinLnBrk="0" hangingPunct="1">
        <a:lnSpc>
          <a:spcPct val="120000"/>
        </a:lnSpc>
        <a:spcBef>
          <a:spcPts val="0"/>
        </a:spcBef>
        <a:spcAft>
          <a:spcPts val="300"/>
        </a:spcAft>
        <a:buFont typeface="Arial" panose="020B0604020202020204" pitchFamily="34"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0190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6pPr>
      <a:lvl7pPr marL="295719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7pPr>
      <a:lvl8pPr marL="341185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8pPr>
      <a:lvl9pPr marL="386715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9pPr>
    </p:bodyStyle>
    <p:otherStyle>
      <a:defPPr>
        <a:defRPr lang="zh-CN"/>
      </a:defPPr>
      <a:lvl1pPr marL="0" algn="l" defTabSz="909955" rtl="0" eaLnBrk="1" latinLnBrk="0" hangingPunct="1">
        <a:defRPr sz="1790" kern="1200">
          <a:solidFill>
            <a:schemeClr val="tx1"/>
          </a:solidFill>
          <a:latin typeface="+mn-lt"/>
          <a:ea typeface="+mn-ea"/>
          <a:cs typeface="+mn-cs"/>
        </a:defRPr>
      </a:lvl1pPr>
      <a:lvl2pPr marL="454660" algn="l" defTabSz="909955" rtl="0" eaLnBrk="1" latinLnBrk="0" hangingPunct="1">
        <a:defRPr sz="1790" kern="1200">
          <a:solidFill>
            <a:schemeClr val="tx1"/>
          </a:solidFill>
          <a:latin typeface="+mn-lt"/>
          <a:ea typeface="+mn-ea"/>
          <a:cs typeface="+mn-cs"/>
        </a:defRPr>
      </a:lvl2pPr>
      <a:lvl3pPr marL="909955" algn="l" defTabSz="909955" rtl="0" eaLnBrk="1" latinLnBrk="0" hangingPunct="1">
        <a:defRPr sz="1790" kern="1200">
          <a:solidFill>
            <a:schemeClr val="tx1"/>
          </a:solidFill>
          <a:latin typeface="+mn-lt"/>
          <a:ea typeface="+mn-ea"/>
          <a:cs typeface="+mn-cs"/>
        </a:defRPr>
      </a:lvl3pPr>
      <a:lvl4pPr marL="1364615" algn="l" defTabSz="909955" rtl="0" eaLnBrk="1" latinLnBrk="0" hangingPunct="1">
        <a:defRPr sz="1790" kern="1200">
          <a:solidFill>
            <a:schemeClr val="tx1"/>
          </a:solidFill>
          <a:latin typeface="+mn-lt"/>
          <a:ea typeface="+mn-ea"/>
          <a:cs typeface="+mn-cs"/>
        </a:defRPr>
      </a:lvl4pPr>
      <a:lvl5pPr marL="1819910" algn="l" defTabSz="909955" rtl="0" eaLnBrk="1" latinLnBrk="0" hangingPunct="1">
        <a:defRPr sz="1790" kern="1200">
          <a:solidFill>
            <a:schemeClr val="tx1"/>
          </a:solidFill>
          <a:latin typeface="+mn-lt"/>
          <a:ea typeface="+mn-ea"/>
          <a:cs typeface="+mn-cs"/>
        </a:defRPr>
      </a:lvl5pPr>
      <a:lvl6pPr marL="2274570" algn="l" defTabSz="909955" rtl="0" eaLnBrk="1" latinLnBrk="0" hangingPunct="1">
        <a:defRPr sz="1790" kern="1200">
          <a:solidFill>
            <a:schemeClr val="tx1"/>
          </a:solidFill>
          <a:latin typeface="+mn-lt"/>
          <a:ea typeface="+mn-ea"/>
          <a:cs typeface="+mn-cs"/>
        </a:defRPr>
      </a:lvl6pPr>
      <a:lvl7pPr marL="2729865" algn="l" defTabSz="909955" rtl="0" eaLnBrk="1" latinLnBrk="0" hangingPunct="1">
        <a:defRPr sz="1790" kern="1200">
          <a:solidFill>
            <a:schemeClr val="tx1"/>
          </a:solidFill>
          <a:latin typeface="+mn-lt"/>
          <a:ea typeface="+mn-ea"/>
          <a:cs typeface="+mn-cs"/>
        </a:defRPr>
      </a:lvl7pPr>
      <a:lvl8pPr marL="3184525" algn="l" defTabSz="909955" rtl="0" eaLnBrk="1" latinLnBrk="0" hangingPunct="1">
        <a:defRPr sz="1790" kern="1200">
          <a:solidFill>
            <a:schemeClr val="tx1"/>
          </a:solidFill>
          <a:latin typeface="+mn-lt"/>
          <a:ea typeface="+mn-ea"/>
          <a:cs typeface="+mn-cs"/>
        </a:defRPr>
      </a:lvl8pPr>
      <a:lvl9pPr marL="3639820" algn="l" defTabSz="909955" rtl="0" eaLnBrk="1" latinLnBrk="0" hangingPunct="1">
        <a:defRPr sz="179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09955" rtl="0" eaLnBrk="1" fontAlgn="auto" latinLnBrk="0" hangingPunct="1">
        <a:lnSpc>
          <a:spcPct val="100000"/>
        </a:lnSpc>
        <a:spcBef>
          <a:spcPct val="0"/>
        </a:spcBef>
        <a:buNone/>
        <a:defRPr sz="358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charset="-122"/>
          <a:cs typeface="+mj-cs"/>
        </a:defRPr>
      </a:lvl1pPr>
    </p:titleStyle>
    <p:bodyStyle>
      <a:lvl1pPr marL="227330" indent="-227330" algn="l" defTabSz="909955" rtl="0" eaLnBrk="1" fontAlgn="auto" latinLnBrk="0" hangingPunct="1">
        <a:lnSpc>
          <a:spcPct val="130000"/>
        </a:lnSpc>
        <a:spcBef>
          <a:spcPts val="0"/>
        </a:spcBef>
        <a:spcAft>
          <a:spcPts val="1000"/>
        </a:spcAft>
        <a:buFont typeface="Arial" panose="020B0604020202020204" pitchFamily="34" charset="0"/>
        <a:buChar char="●"/>
        <a:defRPr sz="17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1pPr>
      <a:lvl2pPr marL="682625" indent="-227330" algn="l" defTabSz="909955" rtl="0" eaLnBrk="1" fontAlgn="auto" latinLnBrk="0" hangingPunct="1">
        <a:lnSpc>
          <a:spcPct val="120000"/>
        </a:lnSpc>
        <a:spcBef>
          <a:spcPts val="0"/>
        </a:spcBef>
        <a:spcAft>
          <a:spcPts val="600"/>
        </a:spcAft>
        <a:buFont typeface="Arial" panose="020B0604020202020204" pitchFamily="34" charset="0"/>
        <a:buChar char="●"/>
        <a:tabLst>
          <a:tab pos="1601470" algn="l"/>
          <a:tab pos="1601470" algn="l"/>
          <a:tab pos="1601470" algn="l"/>
          <a:tab pos="1601470" algn="l"/>
        </a:tabLst>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2pPr>
      <a:lvl3pPr marL="1137285" indent="-227330" algn="l" defTabSz="909955" rtl="0" eaLnBrk="1" fontAlgn="auto" latinLnBrk="0" hangingPunct="1">
        <a:lnSpc>
          <a:spcPct val="120000"/>
        </a:lnSpc>
        <a:spcBef>
          <a:spcPts val="0"/>
        </a:spcBef>
        <a:spcAft>
          <a:spcPts val="600"/>
        </a:spcAft>
        <a:buFont typeface="Arial" panose="020B0604020202020204" pitchFamily="34" charset="0"/>
        <a:buChar char="●"/>
        <a:defRPr sz="159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3pPr>
      <a:lvl4pPr marL="1592580" indent="-227330" algn="l" defTabSz="909955" rtl="0" eaLnBrk="1" fontAlgn="auto" latinLnBrk="0" hangingPunct="1">
        <a:lnSpc>
          <a:spcPct val="120000"/>
        </a:lnSpc>
        <a:spcBef>
          <a:spcPts val="0"/>
        </a:spcBef>
        <a:spcAft>
          <a:spcPts val="300"/>
        </a:spcAft>
        <a:buFont typeface="Wingdings" panose="05000000000000000000"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4pPr>
      <a:lvl5pPr marL="2047240" indent="-227330" algn="l" defTabSz="909955" rtl="0" eaLnBrk="1" fontAlgn="auto" latinLnBrk="0" hangingPunct="1">
        <a:lnSpc>
          <a:spcPct val="120000"/>
        </a:lnSpc>
        <a:spcBef>
          <a:spcPts val="0"/>
        </a:spcBef>
        <a:spcAft>
          <a:spcPts val="300"/>
        </a:spcAft>
        <a:buFont typeface="Arial" panose="020B0604020202020204" pitchFamily="34" charset="0"/>
        <a:buChar char="•"/>
        <a:defRPr sz="139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charset="-122"/>
          <a:cs typeface="+mn-cs"/>
        </a:defRPr>
      </a:lvl5pPr>
      <a:lvl6pPr marL="250190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6pPr>
      <a:lvl7pPr marL="295719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7pPr>
      <a:lvl8pPr marL="3411855"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8pPr>
      <a:lvl9pPr marL="3867150" indent="-227330" algn="l" defTabSz="909955" rtl="0" eaLnBrk="1" latinLnBrk="0" hangingPunct="1">
        <a:lnSpc>
          <a:spcPct val="90000"/>
        </a:lnSpc>
        <a:spcBef>
          <a:spcPct val="100000"/>
        </a:spcBef>
        <a:buFont typeface="Arial" panose="020B0604020202020204" pitchFamily="34" charset="0"/>
        <a:buChar char="•"/>
        <a:defRPr sz="1790" kern="1200">
          <a:solidFill>
            <a:schemeClr val="tx1"/>
          </a:solidFill>
          <a:latin typeface="+mn-lt"/>
          <a:ea typeface="+mn-ea"/>
          <a:cs typeface="+mn-cs"/>
        </a:defRPr>
      </a:lvl9pPr>
    </p:bodyStyle>
    <p:otherStyle>
      <a:defPPr>
        <a:defRPr lang="zh-CN"/>
      </a:defPPr>
      <a:lvl1pPr marL="0" algn="l" defTabSz="909955" rtl="0" eaLnBrk="1" latinLnBrk="0" hangingPunct="1">
        <a:defRPr sz="1790" kern="1200">
          <a:solidFill>
            <a:schemeClr val="tx1"/>
          </a:solidFill>
          <a:latin typeface="+mn-lt"/>
          <a:ea typeface="+mn-ea"/>
          <a:cs typeface="+mn-cs"/>
        </a:defRPr>
      </a:lvl1pPr>
      <a:lvl2pPr marL="454660" algn="l" defTabSz="909955" rtl="0" eaLnBrk="1" latinLnBrk="0" hangingPunct="1">
        <a:defRPr sz="1790" kern="1200">
          <a:solidFill>
            <a:schemeClr val="tx1"/>
          </a:solidFill>
          <a:latin typeface="+mn-lt"/>
          <a:ea typeface="+mn-ea"/>
          <a:cs typeface="+mn-cs"/>
        </a:defRPr>
      </a:lvl2pPr>
      <a:lvl3pPr marL="909955" algn="l" defTabSz="909955" rtl="0" eaLnBrk="1" latinLnBrk="0" hangingPunct="1">
        <a:defRPr sz="1790" kern="1200">
          <a:solidFill>
            <a:schemeClr val="tx1"/>
          </a:solidFill>
          <a:latin typeface="+mn-lt"/>
          <a:ea typeface="+mn-ea"/>
          <a:cs typeface="+mn-cs"/>
        </a:defRPr>
      </a:lvl3pPr>
      <a:lvl4pPr marL="1364615" algn="l" defTabSz="909955" rtl="0" eaLnBrk="1" latinLnBrk="0" hangingPunct="1">
        <a:defRPr sz="1790" kern="1200">
          <a:solidFill>
            <a:schemeClr val="tx1"/>
          </a:solidFill>
          <a:latin typeface="+mn-lt"/>
          <a:ea typeface="+mn-ea"/>
          <a:cs typeface="+mn-cs"/>
        </a:defRPr>
      </a:lvl4pPr>
      <a:lvl5pPr marL="1819910" algn="l" defTabSz="909955" rtl="0" eaLnBrk="1" latinLnBrk="0" hangingPunct="1">
        <a:defRPr sz="1790" kern="1200">
          <a:solidFill>
            <a:schemeClr val="tx1"/>
          </a:solidFill>
          <a:latin typeface="+mn-lt"/>
          <a:ea typeface="+mn-ea"/>
          <a:cs typeface="+mn-cs"/>
        </a:defRPr>
      </a:lvl5pPr>
      <a:lvl6pPr marL="2274570" algn="l" defTabSz="909955" rtl="0" eaLnBrk="1" latinLnBrk="0" hangingPunct="1">
        <a:defRPr sz="1790" kern="1200">
          <a:solidFill>
            <a:schemeClr val="tx1"/>
          </a:solidFill>
          <a:latin typeface="+mn-lt"/>
          <a:ea typeface="+mn-ea"/>
          <a:cs typeface="+mn-cs"/>
        </a:defRPr>
      </a:lvl6pPr>
      <a:lvl7pPr marL="2729865" algn="l" defTabSz="909955" rtl="0" eaLnBrk="1" latinLnBrk="0" hangingPunct="1">
        <a:defRPr sz="1790" kern="1200">
          <a:solidFill>
            <a:schemeClr val="tx1"/>
          </a:solidFill>
          <a:latin typeface="+mn-lt"/>
          <a:ea typeface="+mn-ea"/>
          <a:cs typeface="+mn-cs"/>
        </a:defRPr>
      </a:lvl7pPr>
      <a:lvl8pPr marL="3184525" algn="l" defTabSz="909955" rtl="0" eaLnBrk="1" latinLnBrk="0" hangingPunct="1">
        <a:defRPr sz="1790" kern="1200">
          <a:solidFill>
            <a:schemeClr val="tx1"/>
          </a:solidFill>
          <a:latin typeface="+mn-lt"/>
          <a:ea typeface="+mn-ea"/>
          <a:cs typeface="+mn-cs"/>
        </a:defRPr>
      </a:lvl8pPr>
      <a:lvl9pPr marL="3639820" algn="l" defTabSz="909955" rtl="0" eaLnBrk="1" latinLnBrk="0" hangingPunct="1">
        <a:defRPr sz="17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5.xml"/><Relationship Id="rId2" Type="http://schemas.openxmlformats.org/officeDocument/2006/relationships/image" Target="../media/image5.png"/><Relationship Id="rId1" Type="http://schemas.openxmlformats.org/officeDocument/2006/relationships/image" Target="../media/image4.png"/></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10.xml"/><Relationship Id="rId5" Type="http://schemas.openxmlformats.org/officeDocument/2006/relationships/vmlDrawing" Target="../drawings/vmlDrawing3.vml"/><Relationship Id="rId4" Type="http://schemas.openxmlformats.org/officeDocument/2006/relationships/slideLayout" Target="../slideLayouts/slideLayout10.xml"/><Relationship Id="rId3" Type="http://schemas.openxmlformats.org/officeDocument/2006/relationships/image" Target="../media/image19.wmf"/><Relationship Id="rId2" Type="http://schemas.openxmlformats.org/officeDocument/2006/relationships/oleObject" Target="../embeddings/oleObject5.bin"/><Relationship Id="rId1" Type="http://schemas.openxmlformats.org/officeDocument/2006/relationships/image" Target="../media/image18.jpe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vmlDrawing" Target="../drawings/vmlDrawing4.vml"/><Relationship Id="rId3" Type="http://schemas.openxmlformats.org/officeDocument/2006/relationships/slideLayout" Target="../slideLayouts/slideLayout10.xml"/><Relationship Id="rId2" Type="http://schemas.openxmlformats.org/officeDocument/2006/relationships/image" Target="../media/image20.wmf"/><Relationship Id="rId1"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10.xml"/><Relationship Id="rId4" Type="http://schemas.openxmlformats.org/officeDocument/2006/relationships/image" Target="../media/image12.png"/><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0.xml"/><Relationship Id="rId1"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11.xml"/><Relationship Id="rId2" Type="http://schemas.openxmlformats.org/officeDocument/2006/relationships/image" Target="../media/image24.jpeg"/><Relationship Id="rId1" Type="http://schemas.openxmlformats.org/officeDocument/2006/relationships/image" Target="../media/image23.png"/></Relationships>
</file>

<file path=ppt/slides/_rels/slide17.xml.rels><?xml version="1.0" encoding="UTF-8" standalone="yes"?>
<Relationships xmlns="http://schemas.openxmlformats.org/package/2006/relationships"><Relationship Id="rId7" Type="http://schemas.openxmlformats.org/officeDocument/2006/relationships/notesSlide" Target="../notesSlides/notesSlide17.xml"/><Relationship Id="rId6"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27.jpeg"/><Relationship Id="rId3" Type="http://schemas.openxmlformats.org/officeDocument/2006/relationships/image" Target="../media/image9.jpeg"/><Relationship Id="rId2" Type="http://schemas.openxmlformats.org/officeDocument/2006/relationships/image" Target="../media/image26.jpeg"/><Relationship Id="rId1" Type="http://schemas.openxmlformats.org/officeDocument/2006/relationships/image" Target="../media/image25.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12.xml"/><Relationship Id="rId2" Type="http://schemas.openxmlformats.org/officeDocument/2006/relationships/image" Target="../media/image13.png"/><Relationship Id="rId1" Type="http://schemas.openxmlformats.org/officeDocument/2006/relationships/image" Target="../media/image28.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image" Target="../media/image29.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0.xml"/><Relationship Id="rId2" Type="http://schemas.openxmlformats.org/officeDocument/2006/relationships/image" Target="../media/image7.jpeg"/><Relationship Id="rId1" Type="http://schemas.openxmlformats.org/officeDocument/2006/relationships/image" Target="../media/image6.png"/></Relationships>
</file>

<file path=ppt/slides/_rels/slide20.xml.rels><?xml version="1.0" encoding="UTF-8" standalone="yes"?>
<Relationships xmlns="http://schemas.openxmlformats.org/package/2006/relationships"><Relationship Id="rId9" Type="http://schemas.openxmlformats.org/officeDocument/2006/relationships/slideLayout" Target="../slideLayouts/slideLayout12.xml"/><Relationship Id="rId8" Type="http://schemas.openxmlformats.org/officeDocument/2006/relationships/image" Target="../media/image34.wmf"/><Relationship Id="rId7" Type="http://schemas.openxmlformats.org/officeDocument/2006/relationships/oleObject" Target="../embeddings/oleObject9.bin"/><Relationship Id="rId6" Type="http://schemas.openxmlformats.org/officeDocument/2006/relationships/image" Target="../media/image33.wmf"/><Relationship Id="rId5" Type="http://schemas.openxmlformats.org/officeDocument/2006/relationships/oleObject" Target="../embeddings/oleObject8.bin"/><Relationship Id="rId4" Type="http://schemas.openxmlformats.org/officeDocument/2006/relationships/image" Target="../media/image32.wmf"/><Relationship Id="rId3" Type="http://schemas.openxmlformats.org/officeDocument/2006/relationships/oleObject" Target="../embeddings/oleObject7.bin"/><Relationship Id="rId2" Type="http://schemas.openxmlformats.org/officeDocument/2006/relationships/image" Target="../media/image31.jpeg"/><Relationship Id="rId11" Type="http://schemas.openxmlformats.org/officeDocument/2006/relationships/notesSlide" Target="../notesSlides/notesSlide20.xml"/><Relationship Id="rId10" Type="http://schemas.openxmlformats.org/officeDocument/2006/relationships/vmlDrawing" Target="../drawings/vmlDrawing5.vml"/><Relationship Id="rId1" Type="http://schemas.openxmlformats.org/officeDocument/2006/relationships/image" Target="../media/image30.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2.xml"/><Relationship Id="rId2" Type="http://schemas.openxmlformats.org/officeDocument/2006/relationships/image" Target="../media/image12.png"/><Relationship Id="rId1"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0.xml"/><Relationship Id="rId1"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10.xml"/><Relationship Id="rId4" Type="http://schemas.openxmlformats.org/officeDocument/2006/relationships/image" Target="../media/image12.png"/><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0.xml"/><Relationship Id="rId1" Type="http://schemas.openxmlformats.org/officeDocument/2006/relationships/image" Target="../media/image13.png"/></Relationships>
</file>

<file path=ppt/slides/_rels/slide7.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vmlDrawing" Target="../drawings/vmlDrawing1.vml"/><Relationship Id="rId5" Type="http://schemas.openxmlformats.org/officeDocument/2006/relationships/slideLayout" Target="../slideLayouts/slideLayout10.xml"/><Relationship Id="rId4" Type="http://schemas.openxmlformats.org/officeDocument/2006/relationships/image" Target="../media/image15.wmf"/><Relationship Id="rId3" Type="http://schemas.openxmlformats.org/officeDocument/2006/relationships/oleObject" Target="../embeddings/oleObject2.bin"/><Relationship Id="rId2" Type="http://schemas.openxmlformats.org/officeDocument/2006/relationships/image" Target="../media/image14.wmf"/><Relationship Id="rId1"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0.xml"/><Relationship Id="rId1" Type="http://schemas.openxmlformats.org/officeDocument/2006/relationships/image" Target="../media/image9.jpeg"/></Relationships>
</file>

<file path=ppt/slides/_rels/slide9.xml.rels><?xml version="1.0" encoding="UTF-8" standalone="yes"?>
<Relationships xmlns="http://schemas.openxmlformats.org/package/2006/relationships"><Relationship Id="rId7" Type="http://schemas.openxmlformats.org/officeDocument/2006/relationships/notesSlide" Target="../notesSlides/notesSlide9.xml"/><Relationship Id="rId6" Type="http://schemas.openxmlformats.org/officeDocument/2006/relationships/vmlDrawing" Target="../drawings/vmlDrawing2.vml"/><Relationship Id="rId5" Type="http://schemas.openxmlformats.org/officeDocument/2006/relationships/slideLayout" Target="../slideLayouts/slideLayout10.xml"/><Relationship Id="rId4" Type="http://schemas.openxmlformats.org/officeDocument/2006/relationships/image" Target="../media/image17.wmf"/><Relationship Id="rId3" Type="http://schemas.openxmlformats.org/officeDocument/2006/relationships/oleObject" Target="../embeddings/oleObject4.bin"/><Relationship Id="rId2" Type="http://schemas.openxmlformats.org/officeDocument/2006/relationships/image" Target="../media/image16.wmf"/><Relationship Id="rId1"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E:\2017年工作文件\2017图书制作文件\3·2项目\2018版32二轮制作文件\二轮版式与PPT\2018版32二轮PPT模板-03.png"/>
          <p:cNvPicPr>
            <a:picLocks noChangeAspect="1" noChangeArrowheads="1"/>
          </p:cNvPicPr>
          <p:nvPr/>
        </p:nvPicPr>
        <p:blipFill>
          <a:blip r:embed="rId1" cstate="print"/>
          <a:srcRect/>
          <a:stretch>
            <a:fillRect/>
          </a:stretch>
        </p:blipFill>
        <p:spPr bwMode="auto">
          <a:xfrm>
            <a:off x="0" y="4284366"/>
            <a:ext cx="12096750" cy="2556173"/>
          </a:xfrm>
          <a:prstGeom prst="rect">
            <a:avLst/>
          </a:prstGeom>
          <a:noFill/>
        </p:spPr>
      </p:pic>
      <p:pic>
        <p:nvPicPr>
          <p:cNvPr id="5" name="Picture 3" descr="E:\2017年工作文件\2017图书制作文件\3·2项目\2018版32二轮制作文件\二轮版式与PPT\2018版32二轮PPT模板-01.png"/>
          <p:cNvPicPr>
            <a:picLocks noChangeAspect="1" noChangeArrowheads="1"/>
          </p:cNvPicPr>
          <p:nvPr/>
        </p:nvPicPr>
        <p:blipFill>
          <a:blip r:embed="rId2" cstate="print"/>
          <a:srcRect/>
          <a:stretch>
            <a:fillRect/>
          </a:stretch>
        </p:blipFill>
        <p:spPr bwMode="auto">
          <a:xfrm>
            <a:off x="4257576" y="-108123"/>
            <a:ext cx="3497654" cy="4536504"/>
          </a:xfrm>
          <a:prstGeom prst="rect">
            <a:avLst/>
          </a:prstGeom>
          <a:noFill/>
        </p:spPr>
      </p:pic>
      <p:sp>
        <p:nvSpPr>
          <p:cNvPr id="6" name="副标题 2"/>
          <p:cNvSpPr txBox="1"/>
          <p:nvPr/>
        </p:nvSpPr>
        <p:spPr>
          <a:xfrm>
            <a:off x="67769" y="5419477"/>
            <a:ext cx="11916537" cy="864096"/>
          </a:xfrm>
          <a:prstGeom prst="rect">
            <a:avLst/>
          </a:prstGeom>
        </p:spPr>
        <p:txBody>
          <a:bodyPr/>
          <a:lstStyle/>
          <a:p>
            <a:pPr marL="227330" marR="0" lvl="0" indent="-227330" algn="ctr" defTabSz="909955" rtl="0" eaLnBrk="1" fontAlgn="auto" latinLnBrk="0" hangingPunct="1">
              <a:lnSpc>
                <a:spcPct val="130000"/>
              </a:lnSpc>
              <a:spcBef>
                <a:spcPts val="0"/>
              </a:spcBef>
              <a:spcAft>
                <a:spcPts val="1000"/>
              </a:spcAft>
              <a:buClrTx/>
              <a:buSzTx/>
              <a:buFont typeface="Arial" panose="020B0604020202020204" pitchFamily="34" charset="0"/>
              <a:buNone/>
              <a:defRPr/>
            </a:pPr>
            <a:r>
              <a:rPr kumimoji="0" lang="zh-CN" altLang="en-US" sz="4000" b="1" i="0" u="none" strike="noStrike" kern="1200" cap="none" spc="150" normalizeH="0" baseline="0" noProof="0">
                <a:ln>
                  <a:noFill/>
                </a:ln>
                <a:solidFill>
                  <a:schemeClr val="bg1"/>
                </a:solidFill>
                <a:effectLst/>
                <a:uLnTx/>
                <a:uFillTx/>
                <a:latin typeface="黑体" panose="02010609060101010101" charset="-122"/>
                <a:ea typeface="黑体" panose="02010609060101010101" charset="-122"/>
                <a:cs typeface="+mn-cs"/>
                <a:sym typeface="+mn-ea"/>
              </a:rPr>
              <a:t>专题六  化学反应速率与化学平衡</a:t>
            </a:r>
            <a:endParaRPr kumimoji="0" lang="zh-CN" altLang="en-US" sz="4000" b="1" i="0" u="none" strike="noStrike" kern="1200" cap="none" spc="150" normalizeH="0" baseline="0" noProof="0" dirty="0">
              <a:ln>
                <a:noFill/>
              </a:ln>
              <a:solidFill>
                <a:schemeClr val="bg1"/>
              </a:solidFill>
              <a:effectLst/>
              <a:uLnTx/>
              <a:uFillTx/>
              <a:latin typeface="黑体" panose="02010609060101010101" charset="-122"/>
              <a:ea typeface="黑体" panose="02010609060101010101" charset="-122"/>
              <a:cs typeface="+mn-cs"/>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slide(fromBottom)">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0000" y="1260029"/>
            <a:ext cx="11340000" cy="5043616"/>
            <a:chOff x="720000" y="1440000"/>
            <a:chExt cx="11340000" cy="5043616"/>
          </a:xfrm>
        </p:grpSpPr>
        <p:sp>
          <p:nvSpPr>
            <p:cNvPr id="2" name="TextBox 2"/>
            <p:cNvSpPr txBox="1"/>
            <p:nvPr/>
          </p:nvSpPr>
          <p:spPr>
            <a:xfrm>
              <a:off x="720000" y="1440000"/>
              <a:ext cx="11340000" cy="4811317"/>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OH的平衡产率随温度的变化关系如下图所示。</a:t>
              </a:r>
              <a:endParaRPr lang="zh-CN" altLang="en-US"/>
            </a:p>
            <a:p>
              <a:pPr marL="0" indent="0" eaLnBrk="0" latinLnBrk="1" hangingPunct="0">
                <a:lnSpc>
                  <a:spcPct val="150000"/>
                </a:lnSpc>
                <a:spcBef>
                  <a:spcPts val="140"/>
                </a:spcBef>
                <a:buNone/>
              </a:pPr>
              <a:r>
                <a:rPr lang="zh-CN" altLang="en-US" sz="12855" kern="0" spc="51269" dirty="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3605"/>
                </a:spcBef>
                <a:buNone/>
              </a:pPr>
              <a:r>
                <a:rPr lang="zh-CN" altLang="en-US" sz="2605" kern="0" dirty="0">
                  <a:solidFill>
                    <a:srgbClr val="000000"/>
                  </a:solidFill>
                  <a:latin typeface="Times New Roman" panose="02020603050405020304" pitchFamily="65" charset="-122"/>
                  <a:ea typeface="宋体" panose="02010600030101010101" pitchFamily="2" charset="-122"/>
                </a:rPr>
                <a:t>已知:CO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的平衡转化率=</a:t>
              </a:r>
              <a:r>
                <a:rPr lang="zh-CN" altLang="en-US" sz="3780" kern="0" spc="19096"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Arial Narrow" panose="020B0606020202030204" pitchFamily="65" charset="-122"/>
                  <a:ea typeface="Arial Unicode MS" pitchFamily="65" charset="-122"/>
                </a:rPr>
                <a:t>×</a:t>
              </a:r>
              <a:r>
                <a:rPr lang="zh-CN" altLang="en-US" sz="2605" kern="0" dirty="0">
                  <a:solidFill>
                    <a:srgbClr val="000000"/>
                  </a:solidFill>
                  <a:latin typeface="Times New Roman" panose="02020603050405020304" pitchFamily="65" charset="-122"/>
                  <a:ea typeface="宋体" panose="02010600030101010101" pitchFamily="2" charset="-122"/>
                </a:rPr>
                <a:t>100%</a:t>
              </a:r>
              <a:endParaRPr lang="zh-CN" altLang="en-US"/>
            </a:p>
          </p:txBody>
        </p:sp>
        <p:pic>
          <p:nvPicPr>
            <p:cNvPr id="3" name="图片 3" descr="textimage92.jpeg"/>
            <p:cNvPicPr>
              <a:picLocks noChangeAspect="1"/>
            </p:cNvPicPr>
            <p:nvPr/>
          </p:nvPicPr>
          <p:blipFill>
            <a:blip r:embed="rId1" cstate="print"/>
            <a:stretch>
              <a:fillRect/>
            </a:stretch>
          </p:blipFill>
          <p:spPr>
            <a:xfrm>
              <a:off x="863799" y="2196133"/>
              <a:ext cx="7925081" cy="3392490"/>
            </a:xfrm>
            <a:prstGeom prst="rect">
              <a:avLst/>
            </a:prstGeom>
          </p:spPr>
        </p:pic>
        <p:graphicFrame>
          <p:nvGraphicFramePr>
            <p:cNvPr id="5" name="对象 4"/>
            <p:cNvGraphicFramePr>
              <a:graphicFrameLocks noChangeAspect="1"/>
            </p:cNvGraphicFramePr>
            <p:nvPr/>
          </p:nvGraphicFramePr>
          <p:xfrm>
            <a:off x="4191292" y="5645417"/>
            <a:ext cx="2905125" cy="838199"/>
          </p:xfrm>
          <a:graphic>
            <a:graphicData uri="http://schemas.openxmlformats.org/presentationml/2006/ole">
              <mc:AlternateContent xmlns:mc="http://schemas.openxmlformats.org/markup-compatibility/2006">
                <mc:Choice xmlns:v="urn:schemas-microsoft-com:vml" Requires="v">
                  <p:oleObj spid="_x0000_s44036" name="Equation" r:id="rId2" imgW="76809600" imgH="22250400" progId="">
                    <p:embed/>
                  </p:oleObj>
                </mc:Choice>
                <mc:Fallback>
                  <p:oleObj name="Equation" r:id="rId2" imgW="76809600" imgH="22250400" progId="">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292" y="5645417"/>
                          <a:ext cx="2905125" cy="8381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720000" y="1188021"/>
            <a:ext cx="11340000" cy="5138651"/>
            <a:chOff x="720000" y="1440000"/>
            <a:chExt cx="11340000" cy="5138651"/>
          </a:xfrm>
        </p:grpSpPr>
        <p:sp>
          <p:nvSpPr>
            <p:cNvPr id="2" name="TextBox 2"/>
            <p:cNvSpPr txBox="1"/>
            <p:nvPr/>
          </p:nvSpPr>
          <p:spPr>
            <a:xfrm>
              <a:off x="720000" y="1440000"/>
              <a:ext cx="11340000" cy="5138651"/>
            </a:xfrm>
            <a:prstGeom prst="rect">
              <a:avLst/>
            </a:prstGeom>
            <a:noFill/>
          </p:spPr>
          <p:txBody>
            <a:bodyPr wrap="square" lIns="0" tIns="0" rIns="0" bIns="0" rtlCol="0">
              <a:spAutoFit/>
            </a:bodyPr>
            <a:lstStyle/>
            <a:p>
              <a:pPr marL="0" indent="0" eaLnBrk="0" latinLnBrk="1" hangingPunct="0">
                <a:lnSpc>
                  <a:spcPct val="150000"/>
                </a:lnSpc>
                <a:spcBef>
                  <a:spcPts val="175"/>
                </a:spcBef>
                <a:buNone/>
              </a:pPr>
              <a:r>
                <a:rPr lang="zh-CN" altLang="en-US" sz="2605" kern="0" dirty="0">
                  <a:solidFill>
                    <a:srgbClr val="000000"/>
                  </a:solidFill>
                  <a:latin typeface="Times New Roman" panose="02020603050405020304" pitchFamily="65" charset="-122"/>
                  <a:ea typeface="宋体" panose="02010600030101010101" pitchFamily="2" charset="-122"/>
                </a:rPr>
                <a:t>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OH的平衡产率=</a:t>
              </a:r>
              <a:r>
                <a:rPr lang="zh-CN" altLang="en-US" sz="3735" kern="0" spc="10441"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Arial Narrow" panose="020B0606020202030204" pitchFamily="65" charset="-122"/>
                  <a:ea typeface="Arial Unicode MS" pitchFamily="65" charset="-122"/>
                </a:rPr>
                <a:t>×</a:t>
              </a:r>
              <a:r>
                <a:rPr lang="zh-CN" altLang="en-US" sz="2605" kern="0" dirty="0">
                  <a:solidFill>
                    <a:srgbClr val="000000"/>
                  </a:solidFill>
                  <a:latin typeface="Times New Roman" panose="02020603050405020304" pitchFamily="65" charset="-122"/>
                  <a:ea typeface="宋体" panose="02010600030101010101" pitchFamily="2" charset="-122"/>
                </a:rPr>
                <a:t>100%</a:t>
              </a:r>
              <a:endParaRPr lang="zh-CN" altLang="en-US" dirty="0"/>
            </a:p>
            <a:p>
              <a:pPr marL="0" indent="0" eaLnBrk="0" latinLnBrk="1" hangingPunct="0">
                <a:lnSpc>
                  <a:spcPct val="150000"/>
                </a:lnSpc>
                <a:spcBef>
                  <a:spcPts val="160"/>
                </a:spcBef>
                <a:buNone/>
              </a:pPr>
              <a:r>
                <a:rPr lang="zh-CN" altLang="en-US" sz="2605" kern="0" dirty="0">
                  <a:solidFill>
                    <a:srgbClr val="000000"/>
                  </a:solidFill>
                  <a:latin typeface="Times New Roman" panose="02020603050405020304" pitchFamily="65" charset="-122"/>
                  <a:ea typeface="宋体" panose="02010600030101010101" pitchFamily="2" charset="-122"/>
                </a:rPr>
                <a:t>其中纵坐标表示CO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平衡转化率的是图</a:t>
              </a:r>
              <a:r>
                <a:rPr lang="zh-CN" altLang="en-US" sz="2605" u="sng" kern="0" dirty="0">
                  <a:solidFill>
                    <a:srgbClr val="000000"/>
                  </a:solidFill>
                  <a:latin typeface="Times New Roman" panose="02020603050405020304" pitchFamily="65" charset="-122"/>
                  <a:ea typeface="宋体" panose="02010600030101010101" pitchFamily="2" charset="-122"/>
                </a:rPr>
                <a:t>    乙    </a:t>
              </a:r>
              <a:r>
                <a:rPr lang="zh-CN" altLang="en-US" sz="2605" kern="0" dirty="0">
                  <a:solidFill>
                    <a:srgbClr val="000000"/>
                  </a:solidFill>
                  <a:latin typeface="Times New Roman" panose="02020603050405020304" pitchFamily="65" charset="-122"/>
                  <a:ea typeface="宋体" panose="02010600030101010101" pitchFamily="2" charset="-122"/>
                </a:rPr>
                <a:t>(填“甲”或“乙”);压强</a:t>
              </a:r>
              <a:r>
                <a:rPr lang="zh-CN" altLang="en-US" sz="2605" i="1" kern="0" dirty="0">
                  <a:solidFill>
                    <a:srgbClr val="000000"/>
                  </a:solidFill>
                  <a:latin typeface="Times New Roman" panose="02020603050405020304" pitchFamily="65" charset="-122"/>
                  <a:ea typeface="宋体" panose="02010600030101010101" pitchFamily="2" charset="-122"/>
                </a:rPr>
                <a:t>p</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a:t>
              </a:r>
              <a:br>
                <a:rPr dirty="0"/>
              </a:br>
              <a:r>
                <a:rPr lang="zh-CN" altLang="en-US" sz="2605" i="1" kern="0" dirty="0">
                  <a:solidFill>
                    <a:srgbClr val="000000"/>
                  </a:solidFill>
                  <a:latin typeface="Times New Roman" panose="02020603050405020304" pitchFamily="65" charset="-122"/>
                  <a:ea typeface="宋体" panose="02010600030101010101" pitchFamily="2" charset="-122"/>
                </a:rPr>
                <a:t>p</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p</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由大到小的顺序为</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2605" i="1" u="sng" kern="0" dirty="0">
                  <a:solidFill>
                    <a:srgbClr val="000000"/>
                  </a:solidFill>
                  <a:latin typeface="Times New Roman" panose="02020603050405020304" pitchFamily="65" charset="-122"/>
                  <a:ea typeface="宋体" panose="02010600030101010101" pitchFamily="2" charset="-122"/>
                </a:rPr>
                <a:t>p</a:t>
              </a:r>
              <a:r>
                <a:rPr lang="zh-CN" altLang="en-US" sz="1965" u="sng" kern="0" baseline="-15000" dirty="0">
                  <a:solidFill>
                    <a:srgbClr val="000000"/>
                  </a:solidFill>
                  <a:latin typeface="Times New Roman" panose="02020603050405020304" pitchFamily="65" charset="-122"/>
                  <a:ea typeface="宋体" panose="02010600030101010101" pitchFamily="2" charset="-122"/>
                </a:rPr>
                <a:t>1</a:t>
              </a:r>
              <a:r>
                <a:rPr lang="zh-CN" altLang="en-US" sz="2605" u="sng" kern="0" dirty="0">
                  <a:solidFill>
                    <a:srgbClr val="000000"/>
                  </a:solidFill>
                  <a:latin typeface="Times New Roman" panose="02020603050405020304" pitchFamily="65" charset="-122"/>
                  <a:ea typeface="宋体" panose="02010600030101010101" pitchFamily="2" charset="-122"/>
                </a:rPr>
                <a:t>、</a:t>
              </a:r>
              <a:r>
                <a:rPr lang="zh-CN" altLang="en-US" sz="2605" i="1" u="sng" kern="0" dirty="0">
                  <a:solidFill>
                    <a:srgbClr val="000000"/>
                  </a:solidFill>
                  <a:latin typeface="Times New Roman" panose="02020603050405020304" pitchFamily="65" charset="-122"/>
                  <a:ea typeface="宋体" panose="02010600030101010101" pitchFamily="2" charset="-122"/>
                </a:rPr>
                <a:t>p</a:t>
              </a:r>
              <a:r>
                <a:rPr lang="zh-CN" altLang="en-US" sz="1965" u="sng" kern="0" baseline="-15000" dirty="0">
                  <a:solidFill>
                    <a:srgbClr val="000000"/>
                  </a:solidFill>
                  <a:latin typeface="Times New Roman" panose="02020603050405020304" pitchFamily="65" charset="-122"/>
                  <a:ea typeface="宋体" panose="02010600030101010101" pitchFamily="2" charset="-122"/>
                </a:rPr>
                <a:t>2</a:t>
              </a:r>
              <a:r>
                <a:rPr lang="zh-CN" altLang="en-US" sz="2605" u="sng" kern="0" dirty="0">
                  <a:solidFill>
                    <a:srgbClr val="000000"/>
                  </a:solidFill>
                  <a:latin typeface="Times New Roman" panose="02020603050405020304" pitchFamily="65" charset="-122"/>
                  <a:ea typeface="宋体" panose="02010600030101010101" pitchFamily="2" charset="-122"/>
                </a:rPr>
                <a:t>、</a:t>
              </a:r>
              <a:r>
                <a:rPr lang="zh-CN" altLang="en-US" sz="2605" i="1" u="sng" kern="0" dirty="0">
                  <a:solidFill>
                    <a:srgbClr val="000000"/>
                  </a:solidFill>
                  <a:latin typeface="Times New Roman" panose="02020603050405020304" pitchFamily="65" charset="-122"/>
                  <a:ea typeface="宋体" panose="02010600030101010101" pitchFamily="2" charset="-122"/>
                </a:rPr>
                <a:t>p</a:t>
              </a:r>
              <a:r>
                <a:rPr lang="zh-CN" altLang="en-US" sz="1965" u="sng" kern="0" baseline="-15000" dirty="0">
                  <a:solidFill>
                    <a:srgbClr val="000000"/>
                  </a:solidFill>
                  <a:latin typeface="Times New Roman" panose="02020603050405020304" pitchFamily="65" charset="-122"/>
                  <a:ea typeface="宋体" panose="02010600030101010101" pitchFamily="2" charset="-122"/>
                </a:rPr>
                <a:t>3</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图乙中</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温度时,三条曲线几乎交于一点的原因是</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2605" i="1" u="sng" kern="0" dirty="0">
                  <a:solidFill>
                    <a:srgbClr val="000000"/>
                  </a:solidFill>
                  <a:latin typeface="Times New Roman" panose="02020603050405020304" pitchFamily="65" charset="-122"/>
                  <a:ea typeface="宋体" panose="02010600030101010101" pitchFamily="2" charset="-122"/>
                </a:rPr>
                <a:t>T</a:t>
              </a:r>
              <a:r>
                <a:rPr lang="zh-CN" altLang="en-US" sz="1965" u="sng" kern="0" baseline="-15000" dirty="0">
                  <a:solidFill>
                    <a:srgbClr val="000000"/>
                  </a:solidFill>
                  <a:latin typeface="Times New Roman" panose="02020603050405020304" pitchFamily="65" charset="-122"/>
                  <a:ea typeface="宋体" panose="02010600030101010101" pitchFamily="2" charset="-122"/>
                </a:rPr>
                <a:t>1</a:t>
              </a:r>
              <a:r>
                <a:rPr lang="zh-CN" altLang="en-US" sz="2605" u="sng" kern="0" dirty="0">
                  <a:solidFill>
                    <a:srgbClr val="000000"/>
                  </a:solidFill>
                  <a:latin typeface="Times New Roman" panose="02020603050405020304" pitchFamily="65" charset="-122"/>
                  <a:ea typeface="宋体" panose="02010600030101010101" pitchFamily="2" charset="-122"/>
                </a:rPr>
                <a:t>时以反应Ⅲ为主,反应</a:t>
              </a:r>
              <a:br>
                <a:rPr dirty="0"/>
              </a:br>
              <a:r>
                <a:rPr lang="zh-CN" altLang="en-US" sz="2605" u="sng" kern="0" dirty="0">
                  <a:solidFill>
                    <a:srgbClr val="000000"/>
                  </a:solidFill>
                  <a:latin typeface="Times New Roman" panose="02020603050405020304" pitchFamily="65" charset="-122"/>
                  <a:ea typeface="宋体" panose="02010600030101010101" pitchFamily="2" charset="-122"/>
                </a:rPr>
                <a:t>Ⅲ前后气体分子数相等,压强改变对平衡没有影响    </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(4)为同时提高CO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的平衡转化率和CH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OH的平衡产率,应选择的反应条件为</a:t>
              </a:r>
              <a:br>
                <a:rPr dirty="0"/>
              </a:br>
              <a:r>
                <a:rPr lang="zh-CN" altLang="en-US" sz="2605" u="sng" kern="0" dirty="0">
                  <a:solidFill>
                    <a:srgbClr val="000000"/>
                  </a:solidFill>
                  <a:latin typeface="Times New Roman" panose="02020603050405020304" pitchFamily="65" charset="-122"/>
                  <a:ea typeface="宋体" panose="02010600030101010101" pitchFamily="2" charset="-122"/>
                </a:rPr>
                <a:t>    A    </a:t>
              </a:r>
              <a:r>
                <a:rPr lang="zh-CN" altLang="en-US" sz="2605" kern="0" dirty="0">
                  <a:solidFill>
                    <a:srgbClr val="000000"/>
                  </a:solidFill>
                  <a:latin typeface="Times New Roman" panose="02020603050405020304" pitchFamily="65" charset="-122"/>
                  <a:ea typeface="宋体" panose="02010600030101010101" pitchFamily="2" charset="-122"/>
                </a:rPr>
                <a:t>(填标号)。</a:t>
              </a:r>
              <a:endParaRPr lang="zh-CN" altLang="en-US" dirty="0"/>
            </a:p>
            <a:p>
              <a:pPr eaLnBrk="0" latinLnBrk="1" hangingPunct="0">
                <a:lnSpc>
                  <a:spcPct val="150000"/>
                </a:lnSpc>
                <a:spcBef>
                  <a:spcPts val="140"/>
                </a:spcBef>
              </a:pPr>
              <a:r>
                <a:rPr lang="zh-CN" altLang="en-US" sz="2605" kern="0" dirty="0">
                  <a:solidFill>
                    <a:srgbClr val="000000"/>
                  </a:solidFill>
                  <a:latin typeface="Times New Roman" panose="02020603050405020304" pitchFamily="65" charset="-122"/>
                  <a:ea typeface="宋体" panose="02010600030101010101" pitchFamily="2" charset="-122"/>
                </a:rPr>
                <a:t>A.低温、高压　　B.高温、低压             C.低温、低压　　 D.高温、高压</a:t>
              </a:r>
              <a:endParaRPr lang="zh-CN" altLang="en-US" dirty="0"/>
            </a:p>
          </p:txBody>
        </p:sp>
        <p:graphicFrame>
          <p:nvGraphicFramePr>
            <p:cNvPr id="4" name="对象 3"/>
            <p:cNvGraphicFramePr>
              <a:graphicFrameLocks noChangeAspect="1"/>
            </p:cNvGraphicFramePr>
            <p:nvPr/>
          </p:nvGraphicFramePr>
          <p:xfrm>
            <a:off x="3584039" y="1598162"/>
            <a:ext cx="1800225" cy="828675"/>
          </p:xfrm>
          <a:graphic>
            <a:graphicData uri="http://schemas.openxmlformats.org/presentationml/2006/ole">
              <mc:AlternateContent xmlns:mc="http://schemas.openxmlformats.org/markup-compatibility/2006">
                <mc:Choice xmlns:v="urn:schemas-microsoft-com:vml" Requires="v">
                  <p:oleObj spid="_x0000_s45060" name="Equation" r:id="rId1" imgW="47548800" imgH="21945600" progId="">
                    <p:embed/>
                  </p:oleObj>
                </mc:Choice>
                <mc:Fallback>
                  <p:oleObj name="Equation" r:id="rId1" imgW="47548800" imgH="21945600" progId="">
                    <p:embed/>
                    <p:pic>
                      <p:nvPicPr>
                        <p:cNvPr id="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4039" y="1598162"/>
                          <a:ext cx="1800225"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172758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b="1" kern="0" dirty="0">
                <a:solidFill>
                  <a:srgbClr val="000000"/>
                </a:solidFill>
                <a:latin typeface="Times New Roman" panose="02020603050405020304" pitchFamily="65" charset="-122"/>
                <a:ea typeface="宋体" panose="02010600030101010101" pitchFamily="2" charset="-122"/>
              </a:rPr>
              <a:t>思维导引　</a:t>
            </a:r>
            <a:r>
              <a:rPr lang="zh-CN" altLang="en-US" sz="2605" kern="0" dirty="0">
                <a:solidFill>
                  <a:srgbClr val="000000"/>
                </a:solidFill>
                <a:latin typeface="Times New Roman" panose="02020603050405020304" pitchFamily="65" charset="-122"/>
                <a:ea typeface="宋体" panose="02010600030101010101" pitchFamily="2" charset="-122"/>
              </a:rPr>
              <a:t>本题主要考查化学反应原理,涉及盖斯定律、化学平衡常数的计</a:t>
            </a:r>
            <a:br>
              <a:rPr dirty="0"/>
            </a:br>
            <a:r>
              <a:rPr lang="zh-CN" altLang="en-US" sz="2605" kern="0" dirty="0">
                <a:solidFill>
                  <a:srgbClr val="000000"/>
                </a:solidFill>
                <a:latin typeface="Times New Roman" panose="02020603050405020304" pitchFamily="65" charset="-122"/>
                <a:ea typeface="宋体" panose="02010600030101010101" pitchFamily="2" charset="-122"/>
              </a:rPr>
              <a:t>算、影响化学平衡移动因素的判断、化学平衡图像,解题关键是要理解化学</a:t>
            </a:r>
            <a:br>
              <a:rPr dirty="0"/>
            </a:br>
            <a:r>
              <a:rPr lang="zh-CN" altLang="en-US" sz="2605" kern="0" dirty="0">
                <a:solidFill>
                  <a:srgbClr val="000000"/>
                </a:solidFill>
                <a:latin typeface="Times New Roman" panose="02020603050405020304" pitchFamily="65" charset="-122"/>
                <a:ea typeface="宋体" panose="02010600030101010101" pitchFamily="2" charset="-122"/>
              </a:rPr>
              <a:t>平衡的相关理论。</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44005"/>
            <a:ext cx="11340000" cy="443897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变式2　在密闭容器中充入一定量的NO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,发生反应2NO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N</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(g)    Δ</a:t>
            </a:r>
            <a:r>
              <a:rPr lang="zh-CN" altLang="en-US" sz="2605" i="1" kern="0" dirty="0">
                <a:solidFill>
                  <a:srgbClr val="000000"/>
                </a:solidFill>
                <a:latin typeface="Times New Roman" panose="02020603050405020304" pitchFamily="65" charset="-122"/>
                <a:ea typeface="宋体" panose="02010600030101010101" pitchFamily="2" charset="-122"/>
              </a:rPr>
              <a:t>H</a:t>
            </a:r>
            <a:endParaRPr lang="zh-CN" altLang="en-US" dirty="0"/>
          </a:p>
          <a:p>
            <a:pPr marL="0" indent="0" eaLnBrk="0" latinLnBrk="1" hangingPunct="0">
              <a:lnSpc>
                <a:spcPct val="150000"/>
              </a:lnSpc>
              <a:spcBef>
                <a:spcPts val="0"/>
              </a:spcBef>
              <a:buNone/>
            </a:pPr>
            <a:r>
              <a:rPr lang="zh-CN" altLang="en-US" sz="2605" kern="0" dirty="0">
                <a:solidFill>
                  <a:srgbClr val="000000"/>
                </a:solidFill>
                <a:latin typeface="Times New Roman" panose="02020603050405020304" pitchFamily="65" charset="-122"/>
                <a:ea typeface="宋体" panose="02010600030101010101" pitchFamily="2" charset="-122"/>
              </a:rPr>
              <a:t>=-57 kJ·mol</a:t>
            </a:r>
            <a:r>
              <a:rPr lang="zh-CN" altLang="en-US" sz="1965" kern="0" baseline="59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。在温度为</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时,平衡体系中NO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的体积分数随压强变化的</a:t>
            </a:r>
            <a:br>
              <a:rPr dirty="0"/>
            </a:br>
            <a:r>
              <a:rPr lang="zh-CN" altLang="en-US" sz="2605" kern="0" dirty="0">
                <a:solidFill>
                  <a:srgbClr val="000000"/>
                </a:solidFill>
                <a:latin typeface="Times New Roman" panose="02020603050405020304" pitchFamily="65" charset="-122"/>
                <a:ea typeface="宋体" panose="02010600030101010101" pitchFamily="2" charset="-122"/>
              </a:rPr>
              <a:t>曲线如图所示。下列说法正确的是</a:t>
            </a:r>
            <a:r>
              <a:rPr lang="zh-CN" altLang="en-US" sz="2040" kern="0" spc="567"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1355" kern="0" spc="22171" dirty="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93.jpeg"/>
          <p:cNvPicPr>
            <a:picLocks noChangeAspect="1"/>
          </p:cNvPicPr>
          <p:nvPr/>
        </p:nvPicPr>
        <p:blipFill>
          <a:blip r:embed="rId1" cstate="print"/>
          <a:stretch>
            <a:fillRect/>
          </a:stretch>
        </p:blipFill>
        <p:spPr>
          <a:xfrm>
            <a:off x="8935312" y="1164421"/>
            <a:ext cx="647700" cy="361950"/>
          </a:xfrm>
          <a:prstGeom prst="rect">
            <a:avLst/>
          </a:prstGeom>
        </p:spPr>
      </p:pic>
      <p:pic>
        <p:nvPicPr>
          <p:cNvPr id="4" name="图片 4" descr="textimage94.jpeg"/>
          <p:cNvPicPr>
            <a:picLocks noChangeAspect="1"/>
          </p:cNvPicPr>
          <p:nvPr/>
        </p:nvPicPr>
        <p:blipFill>
          <a:blip r:embed="rId2" cstate="print"/>
          <a:stretch>
            <a:fillRect/>
          </a:stretch>
        </p:blipFill>
        <p:spPr>
          <a:xfrm>
            <a:off x="4104159" y="2988221"/>
            <a:ext cx="4124033" cy="2952328"/>
          </a:xfrm>
          <a:prstGeom prst="rect">
            <a:avLst/>
          </a:prstGeom>
        </p:spPr>
      </p:pic>
      <p:pic>
        <p:nvPicPr>
          <p:cNvPr id="5" name="Picture 2"/>
          <p:cNvPicPr>
            <a:picLocks noChangeAspect="1" noChangeArrowheads="1"/>
          </p:cNvPicPr>
          <p:nvPr/>
        </p:nvPicPr>
        <p:blipFill>
          <a:blip r:embed="rId3" cstate="print"/>
          <a:srcRect/>
          <a:stretch>
            <a:fillRect/>
          </a:stretch>
        </p:blipFill>
        <p:spPr bwMode="auto">
          <a:xfrm>
            <a:off x="719783" y="1163736"/>
            <a:ext cx="1004286" cy="436952"/>
          </a:xfrm>
          <a:prstGeom prst="rect">
            <a:avLst/>
          </a:prstGeom>
          <a:noFill/>
          <a:ln w="9525">
            <a:noFill/>
            <a:miter lim="800000"/>
            <a:headEnd/>
            <a:tailEnd/>
          </a:ln>
        </p:spPr>
      </p:pic>
      <p:pic>
        <p:nvPicPr>
          <p:cNvPr id="6" name="答案" descr="C:\Users\BA0121\Desktop\同步 ppt设计\按钮-04.png"/>
          <p:cNvPicPr>
            <a:picLocks noChangeAspect="1" noChangeArrowheads="1"/>
          </p:cNvPicPr>
          <p:nvPr/>
        </p:nvPicPr>
        <p:blipFill>
          <a:blip r:embed="rId4" cstate="print"/>
          <a:srcRect/>
          <a:stretch>
            <a:fillRect/>
          </a:stretch>
        </p:blipFill>
        <p:spPr bwMode="auto">
          <a:xfrm>
            <a:off x="10504170" y="6209665"/>
            <a:ext cx="1482090" cy="527685"/>
          </a:xfrm>
          <a:prstGeom prst="rect">
            <a:avLst/>
          </a:prstGeom>
          <a:noFill/>
        </p:spPr>
      </p:pic>
      <p:sp>
        <p:nvSpPr>
          <p:cNvPr id="7" name="矩形 6"/>
          <p:cNvSpPr/>
          <p:nvPr/>
        </p:nvSpPr>
        <p:spPr>
          <a:xfrm>
            <a:off x="6298307" y="2330624"/>
            <a:ext cx="407484" cy="492443"/>
          </a:xfrm>
          <a:prstGeom prst="rect">
            <a:avLst/>
          </a:prstGeom>
        </p:spPr>
        <p:txBody>
          <a:bodyPr wrap="none">
            <a:spAutoFit/>
          </a:bodyPr>
          <a:lstStyle/>
          <a:p>
            <a:r>
              <a:rPr lang="en-US" altLang="zh-CN" sz="2600" kern="0" dirty="0">
                <a:solidFill>
                  <a:srgbClr val="FF0000"/>
                </a:solidFill>
                <a:latin typeface="Times New Roman" panose="02020603050405020304" pitchFamily="65" charset="-122"/>
                <a:ea typeface="宋体" panose="02010600030101010101" pitchFamily="2" charset="-122"/>
              </a:rPr>
              <a:t>B</a:t>
            </a:r>
            <a:endParaRPr lang="zh-CN" altLang="en-US" sz="2600" dirty="0">
              <a:solidFill>
                <a:srgbClr val="FF0000"/>
              </a:solidFil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childTnLst>
              </p:cTn>
              <p:nextCondLst>
                <p:cond evt="onClick" delay="0">
                  <p:tgtEl>
                    <p:spTgt spid="6"/>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2445798"/>
          </a:xfrm>
          <a:prstGeom prst="rect">
            <a:avLst/>
          </a:prstGeom>
          <a:noFill/>
        </p:spPr>
        <p:txBody>
          <a:bodyPr wrap="square" lIns="0" tIns="0" rIns="0" bIns="0" rtlCol="0">
            <a:spAutoFit/>
          </a:bodyPr>
          <a:lstStyle/>
          <a:p>
            <a:pPr marL="0" indent="0" eaLnBrk="0" latinLnBrk="1" hangingPunct="0">
              <a:lnSpc>
                <a:spcPct val="150000"/>
              </a:lnSpc>
              <a:spcBef>
                <a:spcPts val="3040"/>
              </a:spcBef>
              <a:buNone/>
            </a:pPr>
            <a:r>
              <a:rPr lang="zh-CN" altLang="en-US" sz="2605" kern="0" dirty="0">
                <a:solidFill>
                  <a:srgbClr val="000000"/>
                </a:solidFill>
                <a:latin typeface="Times New Roman" panose="02020603050405020304" pitchFamily="65" charset="-122"/>
                <a:ea typeface="宋体" panose="02010600030101010101" pitchFamily="2" charset="-122"/>
              </a:rPr>
              <a:t>A.a、c两点的反应速率:a&gt;c</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B.a、b两点NO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的转化率:a&lt;b</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C.a、c两点气体的颜色:a深,c浅</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D.由a点到b点,可以用加热的方法</a:t>
            </a:r>
            <a:endParaRPr lang="zh-CN" altLang="en-US" dirty="0"/>
          </a:p>
        </p:txBody>
      </p:sp>
      <p:pic>
        <p:nvPicPr>
          <p:cNvPr id="3" name="解析" descr="C:\Users\BA0121\Desktop\同步 ppt设计\按钮-02.png"/>
          <p:cNvPicPr>
            <a:picLocks noChangeAspect="1" noChangeArrowheads="1"/>
          </p:cNvPicPr>
          <p:nvPr/>
        </p:nvPicPr>
        <p:blipFill>
          <a:blip r:embed="rId1" cstate="print"/>
          <a:srcRect/>
          <a:stretch>
            <a:fillRect/>
          </a:stretch>
        </p:blipFill>
        <p:spPr bwMode="auto">
          <a:xfrm>
            <a:off x="10368855" y="6209665"/>
            <a:ext cx="1454785" cy="51816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353487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b="1" kern="0" dirty="0">
                <a:solidFill>
                  <a:srgbClr val="FF0000"/>
                </a:solidFill>
                <a:latin typeface="Times New Roman" panose="02020603050405020304" pitchFamily="65" charset="-122"/>
                <a:ea typeface="宋体" panose="02010600030101010101" pitchFamily="2" charset="-122"/>
              </a:rPr>
              <a:t>解析     </a:t>
            </a:r>
            <a:r>
              <a:rPr lang="zh-CN" altLang="en-US" sz="2605" kern="0" dirty="0">
                <a:solidFill>
                  <a:srgbClr val="FF0000"/>
                </a:solidFill>
                <a:latin typeface="Times New Roman" panose="02020603050405020304" pitchFamily="65" charset="-122"/>
                <a:ea typeface="宋体" panose="02010600030101010101" pitchFamily="2" charset="-122"/>
              </a:rPr>
              <a:t>　由题图可知,a、c两点在等温线上,c点的压强大,则a、c两点的反</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应速率:a&lt;c,故A错误;由题图可知,a点二氧化氮的体积分数比b点大,所以转化</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率a&lt;b,故B正确;a、c两点温度相同,c点压强大,c点容器体积小,则二氧化氮浓</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度大,因此a、c两点气体的颜色:a浅、c深,故C错误;升高温度,平衡逆向移动,</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NO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的体积分数增大,a点到b点,二氧化氮的体积分数减少,所以不能用加热的</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方法实现由a点到b点的转变,故D错误。</a:t>
            </a:r>
            <a:endParaRPr lang="zh-CN" alt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575767" y="1648644"/>
            <a:ext cx="11340000" cy="523926"/>
          </a:xfrm>
          <a:prstGeom prst="rect">
            <a:avLst/>
          </a:prstGeom>
          <a:noFill/>
        </p:spPr>
        <p:txBody>
          <a:bodyPr wrap="square" lIns="0" tIns="0" rIns="0" bIns="0" rtlCol="0">
            <a:spAutoFit/>
          </a:bodyPr>
          <a:lstStyle/>
          <a:p>
            <a:pPr marL="0" indent="0" eaLnBrk="0" latinLnBrk="1" hangingPunct="0">
              <a:lnSpc>
                <a:spcPct val="150000"/>
              </a:lnSpc>
              <a:spcBef>
                <a:spcPts val="0"/>
              </a:spcBef>
              <a:buNone/>
            </a:pPr>
            <a:r>
              <a:rPr lang="zh-CN" altLang="en-US" sz="2605" b="1" kern="0" dirty="0">
                <a:solidFill>
                  <a:srgbClr val="000000"/>
                </a:solidFill>
                <a:latin typeface="Times New Roman" panose="02020603050405020304" pitchFamily="65" charset="-122"/>
                <a:ea typeface="宋体" panose="02010600030101010101" pitchFamily="2" charset="-122"/>
              </a:rPr>
              <a:t>化学平衡图像的分析流程与角度</a:t>
            </a:r>
            <a:endParaRPr lang="zh-CN" altLang="en-US" b="1" dirty="0"/>
          </a:p>
        </p:txBody>
      </p:sp>
      <p:pic>
        <p:nvPicPr>
          <p:cNvPr id="4" name="Picture 4"/>
          <p:cNvPicPr>
            <a:picLocks noChangeAspect="1" noChangeArrowheads="1"/>
          </p:cNvPicPr>
          <p:nvPr/>
        </p:nvPicPr>
        <p:blipFill>
          <a:blip r:embed="rId1" cstate="print"/>
          <a:srcRect/>
          <a:stretch>
            <a:fillRect/>
          </a:stretch>
        </p:blipFill>
        <p:spPr bwMode="auto">
          <a:xfrm>
            <a:off x="582364" y="1072580"/>
            <a:ext cx="1892625" cy="384326"/>
          </a:xfrm>
          <a:prstGeom prst="rect">
            <a:avLst/>
          </a:prstGeom>
          <a:noFill/>
          <a:ln w="9525">
            <a:noFill/>
            <a:miter lim="800000"/>
            <a:headEnd/>
            <a:tailEnd/>
          </a:ln>
          <a:effectLst/>
        </p:spPr>
      </p:pic>
      <p:pic>
        <p:nvPicPr>
          <p:cNvPr id="5" name="图片 3" descr="textimage96.jpeg"/>
          <p:cNvPicPr>
            <a:picLocks noChangeAspect="1"/>
          </p:cNvPicPr>
          <p:nvPr/>
        </p:nvPicPr>
        <p:blipFill>
          <a:blip r:embed="rId2" cstate="print"/>
          <a:stretch>
            <a:fillRect/>
          </a:stretch>
        </p:blipFill>
        <p:spPr>
          <a:xfrm>
            <a:off x="4248175" y="2268684"/>
            <a:ext cx="4464496" cy="416838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2855" kern="0" spc="16544" dirty="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3605"/>
              </a:spcBef>
              <a:buNone/>
            </a:pPr>
            <a:r>
              <a:rPr lang="zh-CN" altLang="en-US" sz="3025" kern="0" spc="20222"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a:t>
            </a:r>
            <a:endParaRPr lang="zh-CN" altLang="en-US"/>
          </a:p>
        </p:txBody>
      </p:sp>
      <p:pic>
        <p:nvPicPr>
          <p:cNvPr id="5" name="Picture 5"/>
          <p:cNvPicPr>
            <a:picLocks noChangeAspect="1" noChangeArrowheads="1"/>
          </p:cNvPicPr>
          <p:nvPr/>
        </p:nvPicPr>
        <p:blipFill>
          <a:blip r:embed="rId1" cstate="print"/>
          <a:srcRect/>
          <a:stretch>
            <a:fillRect/>
          </a:stretch>
        </p:blipFill>
        <p:spPr bwMode="auto">
          <a:xfrm>
            <a:off x="574368" y="1260029"/>
            <a:ext cx="1878492" cy="400454"/>
          </a:xfrm>
          <a:prstGeom prst="rect">
            <a:avLst/>
          </a:prstGeom>
          <a:noFill/>
          <a:ln w="9525">
            <a:noFill/>
            <a:miter lim="800000"/>
            <a:headEnd/>
            <a:tailEnd/>
          </a:ln>
          <a:effectLst/>
        </p:spPr>
      </p:pic>
      <p:sp>
        <p:nvSpPr>
          <p:cNvPr id="6" name="TextBox 2"/>
          <p:cNvSpPr txBox="1"/>
          <p:nvPr/>
        </p:nvSpPr>
        <p:spPr>
          <a:xfrm>
            <a:off x="575767" y="1872677"/>
            <a:ext cx="11340000" cy="2713692"/>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spc="-20" dirty="0">
                <a:solidFill>
                  <a:srgbClr val="000000"/>
                </a:solidFill>
                <a:latin typeface="Times New Roman" panose="02020603050405020304" pitchFamily="65" charset="-122"/>
                <a:ea typeface="宋体" panose="02010600030101010101" pitchFamily="2" charset="-122"/>
              </a:rPr>
              <a:t>1.(2020山东德州一模)已知反应:CH</a:t>
            </a:r>
            <a:r>
              <a:rPr lang="zh-CN" altLang="en-US" sz="1965" kern="0" spc="-20" baseline="-15000" dirty="0">
                <a:solidFill>
                  <a:srgbClr val="000000"/>
                </a:solidFill>
                <a:latin typeface="Times New Roman" panose="02020603050405020304" pitchFamily="65" charset="-122"/>
                <a:ea typeface="宋体" panose="02010600030101010101" pitchFamily="2" charset="-122"/>
              </a:rPr>
              <a:t>2</a:t>
            </a:r>
            <a:r>
              <a:rPr lang="zh-CN" altLang="en-US" sz="2145" kern="0" spc="-20" dirty="0">
                <a:solidFill>
                  <a:srgbClr val="000000"/>
                </a:solidFill>
                <a:latin typeface="Times New Roman" panose="02020603050405020304" pitchFamily="65" charset="-122"/>
                <a:ea typeface="宋体" panose="02010600030101010101" pitchFamily="2" charset="-122"/>
              </a:rPr>
              <a:t> </a:t>
            </a:r>
            <a:r>
              <a:rPr lang="zh-CN" altLang="en-US" sz="2605" kern="0" spc="-20" dirty="0">
                <a:solidFill>
                  <a:srgbClr val="000000"/>
                </a:solidFill>
                <a:latin typeface="Times New Roman" panose="02020603050405020304" pitchFamily="65" charset="-122"/>
                <a:ea typeface="宋体" panose="02010600030101010101" pitchFamily="2" charset="-122"/>
              </a:rPr>
              <a:t>CHCH</a:t>
            </a:r>
            <a:r>
              <a:rPr lang="zh-CN" altLang="en-US" sz="1965" kern="0" spc="-20" baseline="-15000" dirty="0">
                <a:solidFill>
                  <a:srgbClr val="000000"/>
                </a:solidFill>
                <a:latin typeface="Times New Roman" panose="02020603050405020304" pitchFamily="65" charset="-122"/>
                <a:ea typeface="宋体" panose="02010600030101010101" pitchFamily="2" charset="-122"/>
              </a:rPr>
              <a:t>3</a:t>
            </a:r>
            <a:r>
              <a:rPr lang="zh-CN" altLang="en-US" sz="2605" kern="0" spc="-20" dirty="0">
                <a:solidFill>
                  <a:srgbClr val="000000"/>
                </a:solidFill>
                <a:latin typeface="Times New Roman" panose="02020603050405020304" pitchFamily="65" charset="-122"/>
                <a:ea typeface="宋体" panose="02010600030101010101" pitchFamily="2" charset="-122"/>
              </a:rPr>
              <a:t>(g)+Cl</a:t>
            </a:r>
            <a:r>
              <a:rPr lang="zh-CN" altLang="en-US" sz="1965" kern="0" spc="-20" baseline="-15000" dirty="0">
                <a:solidFill>
                  <a:srgbClr val="000000"/>
                </a:solidFill>
                <a:latin typeface="Times New Roman" panose="02020603050405020304" pitchFamily="65" charset="-122"/>
                <a:ea typeface="宋体" panose="02010600030101010101" pitchFamily="2" charset="-122"/>
              </a:rPr>
              <a:t>2</a:t>
            </a:r>
            <a:r>
              <a:rPr lang="zh-CN" altLang="en-US" sz="2605" kern="0" spc="-20" dirty="0">
                <a:solidFill>
                  <a:srgbClr val="000000"/>
                </a:solidFill>
                <a:latin typeface="Times New Roman" panose="02020603050405020304" pitchFamily="65" charset="-122"/>
                <a:ea typeface="宋体" panose="02010600030101010101" pitchFamily="2" charset="-122"/>
              </a:rPr>
              <a:t>(g)</a:t>
            </a:r>
            <a:r>
              <a:rPr lang="zh-CN" altLang="en-US" sz="2145" kern="0" spc="-20" dirty="0">
                <a:solidFill>
                  <a:srgbClr val="000000"/>
                </a:solidFill>
                <a:latin typeface="Times New Roman" panose="02020603050405020304" pitchFamily="65" charset="-122"/>
                <a:ea typeface="宋体" panose="02010600030101010101" pitchFamily="2" charset="-122"/>
              </a:rPr>
              <a:t> </a:t>
            </a:r>
            <a:r>
              <a:rPr lang="zh-CN" altLang="en-US" sz="2605" kern="0" spc="-20" dirty="0">
                <a:solidFill>
                  <a:srgbClr val="000000"/>
                </a:solidFill>
                <a:latin typeface="Times New Roman" panose="02020603050405020304" pitchFamily="65" charset="-122"/>
                <a:ea typeface="宋体" panose="02010600030101010101" pitchFamily="2" charset="-122"/>
              </a:rPr>
              <a:t> CH</a:t>
            </a:r>
            <a:r>
              <a:rPr lang="zh-CN" altLang="en-US" sz="1965" kern="0" spc="-20" baseline="-15000" dirty="0">
                <a:solidFill>
                  <a:srgbClr val="000000"/>
                </a:solidFill>
                <a:latin typeface="Times New Roman" panose="02020603050405020304" pitchFamily="65" charset="-122"/>
                <a:ea typeface="宋体" panose="02010600030101010101" pitchFamily="2" charset="-122"/>
              </a:rPr>
              <a:t>2</a:t>
            </a:r>
            <a:r>
              <a:rPr lang="zh-CN" altLang="en-US" sz="2145" kern="0" spc="-20" dirty="0">
                <a:solidFill>
                  <a:srgbClr val="000000"/>
                </a:solidFill>
                <a:latin typeface="Times New Roman" panose="02020603050405020304" pitchFamily="65" charset="-122"/>
                <a:ea typeface="宋体" panose="02010600030101010101" pitchFamily="2" charset="-122"/>
              </a:rPr>
              <a:t> </a:t>
            </a:r>
            <a:r>
              <a:rPr lang="zh-CN" altLang="en-US" sz="2605" kern="0" spc="-20" dirty="0">
                <a:solidFill>
                  <a:srgbClr val="000000"/>
                </a:solidFill>
                <a:latin typeface="Times New Roman" panose="02020603050405020304" pitchFamily="65" charset="-122"/>
                <a:ea typeface="宋体" panose="02010600030101010101" pitchFamily="2" charset="-122"/>
              </a:rPr>
              <a:t>CHCH</a:t>
            </a:r>
            <a:r>
              <a:rPr lang="zh-CN" altLang="en-US" sz="1965" kern="0" spc="-20" baseline="-15000" dirty="0">
                <a:solidFill>
                  <a:srgbClr val="000000"/>
                </a:solidFill>
                <a:latin typeface="Times New Roman" panose="02020603050405020304" pitchFamily="65" charset="-122"/>
                <a:ea typeface="宋体" panose="02010600030101010101" pitchFamily="2" charset="-122"/>
              </a:rPr>
              <a:t>2</a:t>
            </a:r>
            <a:r>
              <a:rPr lang="zh-CN" altLang="en-US" sz="2605" kern="0" spc="-20" dirty="0">
                <a:solidFill>
                  <a:srgbClr val="000000"/>
                </a:solidFill>
                <a:latin typeface="Times New Roman" panose="02020603050405020304" pitchFamily="65" charset="-122"/>
                <a:ea typeface="宋体" panose="02010600030101010101" pitchFamily="2" charset="-122"/>
              </a:rPr>
              <a:t>Cl</a:t>
            </a:r>
            <a:r>
              <a:rPr lang="zh-CN" altLang="en-US" sz="2605" kern="0" dirty="0">
                <a:solidFill>
                  <a:srgbClr val="000000"/>
                </a:solidFill>
                <a:latin typeface="Times New Roman" panose="02020603050405020304" pitchFamily="65" charset="-122"/>
                <a:ea typeface="宋体" panose="02010600030101010101" pitchFamily="2" charset="-122"/>
              </a:rPr>
              <a:t>(g)</a:t>
            </a:r>
            <a:endParaRPr lang="en-US" altLang="zh-CN" sz="2605" kern="0" dirty="0">
              <a:solidFill>
                <a:srgbClr val="000000"/>
              </a:solidFill>
              <a:latin typeface="Times New Roman" panose="02020603050405020304" pitchFamily="65" charset="-122"/>
              <a:ea typeface="宋体" panose="02010600030101010101" pitchFamily="2" charset="-122"/>
            </a:endParaRPr>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+HCl(g)。在一定压强下,按</a:t>
            </a:r>
            <a:r>
              <a:rPr lang="zh-CN" altLang="en-US" sz="2605" i="1" kern="0" dirty="0">
                <a:solidFill>
                  <a:srgbClr val="000000"/>
                </a:solidFill>
                <a:latin typeface="Times New Roman" panose="02020603050405020304" pitchFamily="65" charset="-122"/>
                <a:ea typeface="宋体" panose="02010600030101010101" pitchFamily="2" charset="-122"/>
              </a:rPr>
              <a:t>ω</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3710" kern="0" spc="16687"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向密闭容器中充入氯气</a:t>
            </a:r>
            <a:endParaRPr lang="zh-CN" altLang="en-US" dirty="0"/>
          </a:p>
          <a:p>
            <a:pPr marL="0" indent="0" eaLnBrk="0" latinLnBrk="1" hangingPunct="0">
              <a:lnSpc>
                <a:spcPct val="150000"/>
              </a:lnSpc>
              <a:spcBef>
                <a:spcPts val="415"/>
              </a:spcBef>
              <a:buNone/>
            </a:pPr>
            <a:r>
              <a:rPr lang="zh-CN" altLang="en-US" sz="2605" kern="0" dirty="0">
                <a:solidFill>
                  <a:srgbClr val="000000"/>
                </a:solidFill>
                <a:latin typeface="Times New Roman" panose="02020603050405020304" pitchFamily="65" charset="-122"/>
                <a:ea typeface="宋体" panose="02010600030101010101" pitchFamily="2" charset="-122"/>
              </a:rPr>
              <a:t>与丙烯。图甲表示平衡时,丙烯的体积分数(</a:t>
            </a:r>
            <a:r>
              <a:rPr lang="zh-CN" altLang="en-US" sz="2605" i="1" kern="0" dirty="0">
                <a:solidFill>
                  <a:srgbClr val="000000"/>
                </a:solidFill>
                <a:latin typeface="Times New Roman" panose="02020603050405020304" pitchFamily="65" charset="-122"/>
                <a:ea typeface="宋体" panose="02010600030101010101" pitchFamily="2" charset="-122"/>
              </a:rPr>
              <a:t>φ</a:t>
            </a:r>
            <a:r>
              <a:rPr lang="zh-CN" altLang="en-US" sz="2605" kern="0" dirty="0">
                <a:solidFill>
                  <a:srgbClr val="000000"/>
                </a:solidFill>
                <a:latin typeface="Times New Roman" panose="02020603050405020304" pitchFamily="65" charset="-122"/>
                <a:ea typeface="宋体" panose="02010600030101010101" pitchFamily="2" charset="-122"/>
              </a:rPr>
              <a:t>)与温度(</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ω</a:t>
            </a:r>
            <a:r>
              <a:rPr lang="zh-CN" altLang="en-US" sz="2605" kern="0" dirty="0">
                <a:solidFill>
                  <a:srgbClr val="000000"/>
                </a:solidFill>
                <a:latin typeface="Times New Roman" panose="02020603050405020304" pitchFamily="65" charset="-122"/>
                <a:ea typeface="宋体" panose="02010600030101010101" pitchFamily="2" charset="-122"/>
              </a:rPr>
              <a:t>的关系,图乙表</a:t>
            </a:r>
            <a:br>
              <a:rPr dirty="0"/>
            </a:br>
            <a:r>
              <a:rPr lang="zh-CN" altLang="en-US" sz="2605" kern="0" dirty="0">
                <a:solidFill>
                  <a:srgbClr val="000000"/>
                </a:solidFill>
                <a:latin typeface="Times New Roman" panose="02020603050405020304" pitchFamily="65" charset="-122"/>
                <a:ea typeface="宋体" panose="02010600030101010101" pitchFamily="2" charset="-122"/>
              </a:rPr>
              <a:t>示反应的平衡常数</a:t>
            </a:r>
            <a:r>
              <a:rPr lang="zh-CN" altLang="en-US" sz="2605" i="1" kern="0" dirty="0">
                <a:solidFill>
                  <a:srgbClr val="000000"/>
                </a:solidFill>
                <a:latin typeface="Times New Roman" panose="02020603050405020304" pitchFamily="65" charset="-122"/>
                <a:ea typeface="宋体" panose="02010600030101010101" pitchFamily="2" charset="-122"/>
              </a:rPr>
              <a:t>K</a:t>
            </a:r>
            <a:r>
              <a:rPr lang="zh-CN" altLang="en-US" sz="2605" kern="0" dirty="0">
                <a:solidFill>
                  <a:srgbClr val="000000"/>
                </a:solidFill>
                <a:latin typeface="Times New Roman" panose="02020603050405020304" pitchFamily="65" charset="-122"/>
                <a:ea typeface="宋体" panose="02010600030101010101" pitchFamily="2" charset="-122"/>
              </a:rPr>
              <a:t>与温度</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2605" kern="0" dirty="0">
                <a:solidFill>
                  <a:srgbClr val="000000"/>
                </a:solidFill>
                <a:latin typeface="Times New Roman" panose="02020603050405020304" pitchFamily="65" charset="-122"/>
                <a:ea typeface="宋体" panose="02010600030101010101" pitchFamily="2" charset="-122"/>
              </a:rPr>
              <a:t>的关系。则下列说法正确的是　(　　)</a:t>
            </a:r>
            <a:endParaRPr lang="zh-CN" altLang="en-US" dirty="0"/>
          </a:p>
        </p:txBody>
      </p:sp>
      <p:pic>
        <p:nvPicPr>
          <p:cNvPr id="7" name="图片 3" descr="textimage98.jpeg"/>
          <p:cNvPicPr>
            <a:picLocks noChangeAspect="1"/>
          </p:cNvPicPr>
          <p:nvPr/>
        </p:nvPicPr>
        <p:blipFill>
          <a:blip r:embed="rId2" cstate="print"/>
          <a:stretch>
            <a:fillRect/>
          </a:stretch>
        </p:blipFill>
        <p:spPr>
          <a:xfrm>
            <a:off x="5589431" y="2025184"/>
            <a:ext cx="288032" cy="288032"/>
          </a:xfrm>
          <a:prstGeom prst="rect">
            <a:avLst/>
          </a:prstGeom>
        </p:spPr>
      </p:pic>
      <p:pic>
        <p:nvPicPr>
          <p:cNvPr id="8" name="图片 4" descr="textimage99.jpeg"/>
          <p:cNvPicPr>
            <a:picLocks noChangeAspect="1"/>
          </p:cNvPicPr>
          <p:nvPr/>
        </p:nvPicPr>
        <p:blipFill>
          <a:blip r:embed="rId3" cstate="print"/>
          <a:stretch>
            <a:fillRect/>
          </a:stretch>
        </p:blipFill>
        <p:spPr>
          <a:xfrm>
            <a:off x="8208615" y="2124125"/>
            <a:ext cx="271757" cy="151864"/>
          </a:xfrm>
          <a:prstGeom prst="rect">
            <a:avLst/>
          </a:prstGeom>
        </p:spPr>
      </p:pic>
      <p:pic>
        <p:nvPicPr>
          <p:cNvPr id="9" name="图片 5" descr="textimage100.jpeg"/>
          <p:cNvPicPr>
            <a:picLocks noChangeAspect="1"/>
          </p:cNvPicPr>
          <p:nvPr/>
        </p:nvPicPr>
        <p:blipFill>
          <a:blip r:embed="rId2" cstate="print"/>
          <a:stretch>
            <a:fillRect/>
          </a:stretch>
        </p:blipFill>
        <p:spPr>
          <a:xfrm flipH="1">
            <a:off x="9072711" y="2089344"/>
            <a:ext cx="223872" cy="223872"/>
          </a:xfrm>
          <a:prstGeom prst="rect">
            <a:avLst/>
          </a:prstGeom>
        </p:spPr>
      </p:pic>
      <p:pic>
        <p:nvPicPr>
          <p:cNvPr id="10" name="图片 6" descr="textimage101.jpeg"/>
          <p:cNvPicPr>
            <a:picLocks noChangeAspect="1"/>
          </p:cNvPicPr>
          <p:nvPr/>
        </p:nvPicPr>
        <p:blipFill>
          <a:blip r:embed="rId4" cstate="print"/>
          <a:stretch>
            <a:fillRect/>
          </a:stretch>
        </p:blipFill>
        <p:spPr>
          <a:xfrm>
            <a:off x="4929212" y="2599305"/>
            <a:ext cx="2590800" cy="819149"/>
          </a:xfrm>
          <a:prstGeom prst="rect">
            <a:avLst/>
          </a:prstGeom>
        </p:spPr>
      </p:pic>
      <p:sp>
        <p:nvSpPr>
          <p:cNvPr id="12" name="矩形 11"/>
          <p:cNvSpPr/>
          <p:nvPr/>
        </p:nvSpPr>
        <p:spPr>
          <a:xfrm>
            <a:off x="9495234" y="4077866"/>
            <a:ext cx="421640" cy="491490"/>
          </a:xfrm>
          <a:prstGeom prst="rect">
            <a:avLst/>
          </a:prstGeom>
        </p:spPr>
        <p:txBody>
          <a:bodyPr wrap="none">
            <a:spAutoFit/>
          </a:bodyPr>
          <a:lstStyle/>
          <a:p>
            <a:r>
              <a:rPr lang="zh-CN" altLang="en-US" sz="2600" kern="0" dirty="0">
                <a:solidFill>
                  <a:srgbClr val="FF0000"/>
                </a:solidFill>
                <a:latin typeface="Times New Roman" panose="02020603050405020304" pitchFamily="65" charset="-122"/>
                <a:ea typeface="宋体" panose="02010600030101010101" pitchFamily="2" charset="-122"/>
              </a:rPr>
              <a:t>D</a:t>
            </a:r>
            <a:endParaRPr lang="zh-CN" altLang="en-US" sz="2600" dirty="0">
              <a:solidFill>
                <a:srgbClr val="FF0000"/>
              </a:solidFill>
            </a:endParaRPr>
          </a:p>
        </p:txBody>
      </p:sp>
      <p:pic>
        <p:nvPicPr>
          <p:cNvPr id="13" name="答案" descr="C:\Users\BA0121\Desktop\同步 ppt设计\按钮-04.png"/>
          <p:cNvPicPr>
            <a:picLocks noChangeAspect="1" noChangeArrowheads="1"/>
          </p:cNvPicPr>
          <p:nvPr/>
        </p:nvPicPr>
        <p:blipFill>
          <a:blip r:embed="rId5" cstate="print"/>
          <a:srcRect/>
          <a:stretch>
            <a:fillRect/>
          </a:stretch>
        </p:blipFill>
        <p:spPr bwMode="auto">
          <a:xfrm>
            <a:off x="10504170" y="6209665"/>
            <a:ext cx="1482090" cy="527685"/>
          </a:xfrm>
          <a:prstGeom prst="rect">
            <a:avLst/>
          </a:prstGeom>
          <a:noFill/>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500"/>
                                        <p:tgtEl>
                                          <p:spTgt spid="12">
                                            <p:txEl>
                                              <p:pRg st="0" end="0"/>
                                            </p:txEl>
                                          </p:spTgt>
                                        </p:tgtEl>
                                      </p:cBhvr>
                                    </p:animEffect>
                                  </p:childTnLst>
                                </p:cTn>
                              </p:par>
                            </p:childTnLst>
                          </p:cTn>
                        </p:par>
                      </p:childTnLst>
                    </p:cTn>
                  </p:par>
                </p:childTnLst>
              </p:cTn>
              <p:nextCondLst>
                <p:cond evt="onClick" delay="0">
                  <p:tgtEl>
                    <p:spTgt spid="13"/>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3708301"/>
            <a:ext cx="11340000" cy="2445798"/>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A.图甲中</a:t>
            </a:r>
            <a:r>
              <a:rPr lang="zh-CN" altLang="en-US" sz="2605" i="1" kern="0" dirty="0">
                <a:solidFill>
                  <a:srgbClr val="000000"/>
                </a:solidFill>
                <a:latin typeface="Times New Roman" panose="02020603050405020304" pitchFamily="65" charset="-122"/>
                <a:ea typeface="宋体" panose="02010600030101010101" pitchFamily="2" charset="-122"/>
              </a:rPr>
              <a:t>ω</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&gt;1</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B.图乙中,曲线A表示正反应的平衡常数</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C.若在恒容容器中进行,压强不变时反应达到平衡状态</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D.当温度为</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ω</a:t>
            </a:r>
            <a:r>
              <a:rPr lang="zh-CN" altLang="en-US" sz="2605" kern="0" dirty="0">
                <a:solidFill>
                  <a:srgbClr val="000000"/>
                </a:solidFill>
                <a:latin typeface="Times New Roman" panose="02020603050405020304" pitchFamily="65" charset="-122"/>
                <a:ea typeface="宋体" panose="02010600030101010101" pitchFamily="2" charset="-122"/>
              </a:rPr>
              <a:t>=2时,Cl</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的转化率约为33.3%</a:t>
            </a:r>
            <a:endParaRPr lang="zh-CN" altLang="en-US" dirty="0"/>
          </a:p>
        </p:txBody>
      </p:sp>
      <p:pic>
        <p:nvPicPr>
          <p:cNvPr id="3" name="图片 7" descr="textimage102.jpeg"/>
          <p:cNvPicPr>
            <a:picLocks noChangeAspect="1"/>
          </p:cNvPicPr>
          <p:nvPr/>
        </p:nvPicPr>
        <p:blipFill>
          <a:blip r:embed="rId1" cstate="print"/>
          <a:stretch>
            <a:fillRect/>
          </a:stretch>
        </p:blipFill>
        <p:spPr>
          <a:xfrm>
            <a:off x="1007815" y="1332037"/>
            <a:ext cx="5544399" cy="2355775"/>
          </a:xfrm>
          <a:prstGeom prst="rect">
            <a:avLst/>
          </a:prstGeom>
        </p:spPr>
      </p:pic>
      <p:pic>
        <p:nvPicPr>
          <p:cNvPr id="4" name="解析" descr="C:\Users\BA0121\Desktop\同步 ppt设计\按钮-02.png"/>
          <p:cNvPicPr>
            <a:picLocks noChangeAspect="1" noChangeArrowheads="1"/>
          </p:cNvPicPr>
          <p:nvPr/>
        </p:nvPicPr>
        <p:blipFill>
          <a:blip r:embed="rId2" cstate="print"/>
          <a:srcRect/>
          <a:stretch>
            <a:fillRect/>
          </a:stretch>
        </p:blipFill>
        <p:spPr bwMode="auto">
          <a:xfrm>
            <a:off x="10368855" y="6209665"/>
            <a:ext cx="1454785" cy="51816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481465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b="1" kern="0" dirty="0">
                <a:solidFill>
                  <a:srgbClr val="FF0000"/>
                </a:solidFill>
                <a:latin typeface="Times New Roman" panose="02020603050405020304" pitchFamily="65" charset="-122"/>
                <a:ea typeface="宋体" panose="02010600030101010101" pitchFamily="2" charset="-122"/>
              </a:rPr>
              <a:t>解析     </a:t>
            </a:r>
            <a:r>
              <a:rPr lang="zh-CN" altLang="en-US" sz="2605" kern="0" dirty="0">
                <a:solidFill>
                  <a:srgbClr val="FF0000"/>
                </a:solidFill>
                <a:latin typeface="Times New Roman" panose="02020603050405020304" pitchFamily="65" charset="-122"/>
                <a:ea typeface="宋体" panose="02010600030101010101" pitchFamily="2" charset="-122"/>
              </a:rPr>
              <a:t>　丙烯的量一定,增大氯气的浓度,平衡向正反应方向移动,丙烯的体</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积分数减小,由图甲可知,同一温度下丙烯的体积分数:</a:t>
            </a:r>
            <a:r>
              <a:rPr lang="zh-CN" altLang="en-US" sz="2605" i="1" kern="0" dirty="0">
                <a:solidFill>
                  <a:srgbClr val="FF0000"/>
                </a:solidFill>
                <a:latin typeface="Times New Roman" panose="02020603050405020304" pitchFamily="65" charset="-122"/>
                <a:ea typeface="宋体" panose="02010600030101010101" pitchFamily="2" charset="-122"/>
              </a:rPr>
              <a:t>ω</a:t>
            </a:r>
            <a:r>
              <a:rPr lang="zh-CN" altLang="en-US" sz="1965" kern="0" baseline="-15000" dirty="0">
                <a:solidFill>
                  <a:srgbClr val="FF0000"/>
                </a:solidFill>
                <a:latin typeface="Times New Roman" panose="02020603050405020304" pitchFamily="65" charset="-122"/>
                <a:ea typeface="宋体" panose="02010600030101010101" pitchFamily="2" charset="-122"/>
              </a:rPr>
              <a:t>1</a:t>
            </a:r>
            <a:r>
              <a:rPr lang="zh-CN" altLang="en-US" sz="2605" kern="0" dirty="0">
                <a:solidFill>
                  <a:srgbClr val="FF0000"/>
                </a:solidFill>
                <a:latin typeface="Times New Roman" panose="02020603050405020304" pitchFamily="65" charset="-122"/>
                <a:ea typeface="宋体" panose="02010600030101010101" pitchFamily="2" charset="-122"/>
              </a:rPr>
              <a:t>大于</a:t>
            </a:r>
            <a:r>
              <a:rPr lang="zh-CN" altLang="en-US" sz="2605" i="1" kern="0" dirty="0">
                <a:solidFill>
                  <a:srgbClr val="FF0000"/>
                </a:solidFill>
                <a:latin typeface="Times New Roman" panose="02020603050405020304" pitchFamily="65" charset="-122"/>
                <a:ea typeface="宋体" panose="02010600030101010101" pitchFamily="2" charset="-122"/>
              </a:rPr>
              <a:t>ω</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,则</a:t>
            </a:r>
            <a:r>
              <a:rPr lang="zh-CN" altLang="en-US" sz="2605" i="1" kern="0" dirty="0">
                <a:solidFill>
                  <a:srgbClr val="FF0000"/>
                </a:solidFill>
                <a:latin typeface="Times New Roman" panose="02020603050405020304" pitchFamily="65" charset="-122"/>
                <a:ea typeface="宋体" panose="02010600030101010101" pitchFamily="2" charset="-122"/>
              </a:rPr>
              <a:t>ω</a:t>
            </a:r>
            <a:r>
              <a:rPr lang="zh-CN" altLang="en-US" sz="1965" kern="0" baseline="-15000" dirty="0">
                <a:solidFill>
                  <a:srgbClr val="FF0000"/>
                </a:solidFill>
                <a:latin typeface="Times New Roman" panose="02020603050405020304" pitchFamily="65" charset="-122"/>
                <a:ea typeface="宋体" panose="02010600030101010101" pitchFamily="2" charset="-122"/>
              </a:rPr>
              <a:t>1</a:t>
            </a:r>
            <a:r>
              <a:rPr lang="zh-CN" altLang="en-US" sz="2605" kern="0" dirty="0">
                <a:solidFill>
                  <a:srgbClr val="FF0000"/>
                </a:solidFill>
                <a:latin typeface="Times New Roman" panose="02020603050405020304" pitchFamily="65" charset="-122"/>
                <a:ea typeface="宋体" panose="02010600030101010101" pitchFamily="2" charset="-122"/>
              </a:rPr>
              <a:t>&lt;1,故A</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错误;由图甲可知,温度升高,丙烯的体积分数增大,说明平衡向逆反应方向移</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动,该反应的正反应为放热反应,升高温度,平衡常数减小,则图乙中,曲线B表</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示正反应的平衡常数,故B错误;该反应是一个气体体积不变的可逆反应,若在</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恒容容器中进行,无论是否达到平衡,压强始终不变,故C错误;当温度为</a:t>
            </a:r>
            <a:r>
              <a:rPr lang="zh-CN" altLang="en-US" sz="2605" i="1" kern="0" dirty="0">
                <a:solidFill>
                  <a:srgbClr val="FF0000"/>
                </a:solidFill>
                <a:latin typeface="Times New Roman" panose="02020603050405020304" pitchFamily="65" charset="-122"/>
                <a:ea typeface="宋体" panose="02010600030101010101" pitchFamily="2" charset="-122"/>
              </a:rPr>
              <a:t>T</a:t>
            </a:r>
            <a:r>
              <a:rPr lang="zh-CN" altLang="en-US" sz="1965" kern="0" baseline="-15000" dirty="0">
                <a:solidFill>
                  <a:srgbClr val="FF0000"/>
                </a:solidFill>
                <a:latin typeface="Times New Roman" panose="02020603050405020304" pitchFamily="65" charset="-122"/>
                <a:ea typeface="宋体" panose="02010600030101010101" pitchFamily="2" charset="-122"/>
              </a:rPr>
              <a:t>1</a:t>
            </a:r>
            <a:r>
              <a:rPr lang="zh-CN" altLang="en-US" sz="2605" kern="0" dirty="0">
                <a:solidFill>
                  <a:srgbClr val="FF0000"/>
                </a:solidFill>
                <a:latin typeface="Times New Roman" panose="02020603050405020304" pitchFamily="65" charset="-122"/>
                <a:ea typeface="宋体" panose="02010600030101010101" pitchFamily="2" charset="-122"/>
              </a:rPr>
              <a:t>、</a:t>
            </a:r>
            <a:r>
              <a:rPr lang="zh-CN" altLang="en-US" sz="2605" i="1" kern="0" dirty="0">
                <a:solidFill>
                  <a:srgbClr val="FF0000"/>
                </a:solidFill>
                <a:latin typeface="Times New Roman" panose="02020603050405020304" pitchFamily="65" charset="-122"/>
                <a:ea typeface="宋体" panose="02010600030101010101" pitchFamily="2" charset="-122"/>
              </a:rPr>
              <a:t>ω</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=2时,设容器体积为1 L,</a:t>
            </a:r>
            <a:r>
              <a:rPr lang="zh-CN" altLang="en-US" sz="2210" kern="0" spc="16689"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的起始物质的量为1 mol,反应达平</a:t>
            </a:r>
            <a:endParaRPr lang="zh-CN" altLang="en-US" dirty="0">
              <a:solidFill>
                <a:srgbClr val="FF0000"/>
              </a:solidFill>
            </a:endParaRPr>
          </a:p>
          <a:p>
            <a:pPr marL="0" indent="0" eaLnBrk="0" latinLnBrk="1" hangingPunct="0">
              <a:lnSpc>
                <a:spcPct val="150000"/>
              </a:lnSpc>
              <a:spcBef>
                <a:spcPts val="0"/>
              </a:spcBef>
              <a:buNone/>
            </a:pPr>
            <a:r>
              <a:rPr lang="zh-CN" altLang="en-US" sz="2605" kern="0" dirty="0">
                <a:solidFill>
                  <a:srgbClr val="FF0000"/>
                </a:solidFill>
                <a:latin typeface="Times New Roman" panose="02020603050405020304" pitchFamily="65" charset="-122"/>
                <a:ea typeface="宋体" panose="02010600030101010101" pitchFamily="2" charset="-122"/>
              </a:rPr>
              <a:t>衡时消耗丙烯的物质的量为</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mol,由题意建立如下三段式:</a:t>
            </a:r>
            <a:endParaRPr lang="zh-CN" altLang="en-US" dirty="0">
              <a:solidFill>
                <a:srgbClr val="FF0000"/>
              </a:solidFill>
            </a:endParaRPr>
          </a:p>
        </p:txBody>
      </p:sp>
      <p:pic>
        <p:nvPicPr>
          <p:cNvPr id="3" name="图片 3" descr="textimage103.jpeg"/>
          <p:cNvPicPr>
            <a:picLocks noChangeAspect="1"/>
          </p:cNvPicPr>
          <p:nvPr/>
        </p:nvPicPr>
        <p:blipFill>
          <a:blip r:embed="rId1" cstate="print"/>
          <a:stretch>
            <a:fillRect/>
          </a:stretch>
        </p:blipFill>
        <p:spPr>
          <a:xfrm>
            <a:off x="4007095" y="5167596"/>
            <a:ext cx="2400299" cy="381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044005"/>
            <a:ext cx="11340000" cy="723403"/>
          </a:xfrm>
          <a:prstGeom prst="rect">
            <a:avLst/>
          </a:prstGeom>
          <a:noFill/>
        </p:spPr>
        <p:txBody>
          <a:bodyPr wrap="square" lIns="0" tIns="0" rIns="0" bIns="0" rtlCol="0">
            <a:spAutoFit/>
          </a:bodyPr>
          <a:lstStyle/>
          <a:p>
            <a:pPr marL="0" indent="0" algn="ctr" eaLnBrk="0" latinLnBrk="1" hangingPunct="0">
              <a:lnSpc>
                <a:spcPct val="150000"/>
              </a:lnSpc>
              <a:spcBef>
                <a:spcPts val="140"/>
              </a:spcBef>
              <a:buNone/>
            </a:pPr>
            <a:r>
              <a:rPr lang="zh-CN" altLang="en-US" sz="3600" b="1" dirty="0">
                <a:solidFill>
                  <a:srgbClr val="FF0000"/>
                </a:solidFill>
                <a:latin typeface="黑体" panose="02010609060101010101" charset="-122"/>
                <a:ea typeface="黑体" panose="02010609060101010101" charset="-122"/>
              </a:rPr>
              <a:t>考点三　速率与平衡图像的综合应用</a:t>
            </a:r>
            <a:endParaRPr lang="zh-CN" altLang="en-US" dirty="0"/>
          </a:p>
        </p:txBody>
      </p:sp>
      <p:pic>
        <p:nvPicPr>
          <p:cNvPr id="4" name="Picture 3"/>
          <p:cNvPicPr>
            <a:picLocks noChangeAspect="1" noChangeArrowheads="1"/>
          </p:cNvPicPr>
          <p:nvPr/>
        </p:nvPicPr>
        <p:blipFill>
          <a:blip r:embed="rId1" cstate="print"/>
          <a:srcRect/>
          <a:stretch>
            <a:fillRect/>
          </a:stretch>
        </p:blipFill>
        <p:spPr bwMode="auto">
          <a:xfrm>
            <a:off x="719783" y="1946200"/>
            <a:ext cx="1932580" cy="393949"/>
          </a:xfrm>
          <a:prstGeom prst="rect">
            <a:avLst/>
          </a:prstGeom>
          <a:noFill/>
          <a:ln w="9525">
            <a:noFill/>
            <a:miter lim="800000"/>
            <a:headEnd/>
            <a:tailEnd/>
          </a:ln>
          <a:effectLst/>
        </p:spPr>
      </p:pic>
      <p:sp>
        <p:nvSpPr>
          <p:cNvPr id="5" name="TextBox 2"/>
          <p:cNvSpPr txBox="1"/>
          <p:nvPr/>
        </p:nvSpPr>
        <p:spPr>
          <a:xfrm>
            <a:off x="685039" y="2439206"/>
            <a:ext cx="11340000" cy="3573351"/>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b="1" kern="0" dirty="0">
                <a:solidFill>
                  <a:srgbClr val="000000"/>
                </a:solidFill>
                <a:latin typeface="Times New Roman" panose="02020603050405020304" pitchFamily="65" charset="-122"/>
                <a:ea typeface="宋体" panose="02010600030101010101" pitchFamily="2" charset="-122"/>
              </a:rPr>
              <a:t>典例1</a:t>
            </a:r>
            <a:r>
              <a:rPr lang="zh-CN" altLang="en-US" sz="2605" kern="0" dirty="0">
                <a:solidFill>
                  <a:srgbClr val="000000"/>
                </a:solidFill>
                <a:latin typeface="Times New Roman" panose="02020603050405020304" pitchFamily="65" charset="-122"/>
                <a:ea typeface="宋体" panose="02010600030101010101" pitchFamily="2" charset="-122"/>
              </a:rPr>
              <a:t>    (2020江苏,15,4分)CH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与CO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重整生成H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和CO的过程中主要发生下</a:t>
            </a:r>
            <a:br>
              <a:rPr dirty="0"/>
            </a:br>
            <a:r>
              <a:rPr lang="zh-CN" altLang="en-US" sz="2605" kern="0" dirty="0">
                <a:solidFill>
                  <a:srgbClr val="000000"/>
                </a:solidFill>
                <a:latin typeface="Times New Roman" panose="02020603050405020304" pitchFamily="65" charset="-122"/>
                <a:ea typeface="宋体" panose="02010600030101010101" pitchFamily="2" charset="-122"/>
              </a:rPr>
              <a:t>列反应</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(g)+CO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2H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(g)+2CO(g)    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2605" kern="0" dirty="0">
                <a:solidFill>
                  <a:srgbClr val="000000"/>
                </a:solidFill>
                <a:latin typeface="Times New Roman" panose="02020603050405020304" pitchFamily="65" charset="-122"/>
                <a:ea typeface="宋体" panose="02010600030101010101" pitchFamily="2" charset="-122"/>
              </a:rPr>
              <a:t>=247.1 kJ·mol</a:t>
            </a:r>
            <a:r>
              <a:rPr lang="zh-CN" altLang="en-US" sz="1965" kern="0" baseline="59000" dirty="0">
                <a:solidFill>
                  <a:srgbClr val="000000"/>
                </a:solidFill>
                <a:latin typeface="Times New Roman" panose="02020603050405020304" pitchFamily="65" charset="-122"/>
                <a:ea typeface="宋体" panose="02010600030101010101" pitchFamily="2" charset="-122"/>
              </a:rPr>
              <a:t>-1</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O(g)+CO(g)    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2605" kern="0" dirty="0">
                <a:solidFill>
                  <a:srgbClr val="000000"/>
                </a:solidFill>
                <a:latin typeface="Times New Roman" panose="02020603050405020304" pitchFamily="65" charset="-122"/>
                <a:ea typeface="宋体" panose="02010600030101010101" pitchFamily="2" charset="-122"/>
              </a:rPr>
              <a:t>=41.2 kJ·mol</a:t>
            </a:r>
            <a:r>
              <a:rPr lang="zh-CN" altLang="en-US" sz="1965" kern="0" baseline="59000" dirty="0">
                <a:solidFill>
                  <a:srgbClr val="000000"/>
                </a:solidFill>
                <a:latin typeface="Times New Roman" panose="02020603050405020304" pitchFamily="65" charset="-122"/>
                <a:ea typeface="宋体" panose="02010600030101010101" pitchFamily="2" charset="-122"/>
              </a:rPr>
              <a:t>-1</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在恒压、反应物起始物质的量比</a:t>
            </a:r>
            <a:r>
              <a:rPr lang="zh-CN" altLang="en-US" sz="2605" i="1" kern="0" dirty="0">
                <a:solidFill>
                  <a:srgbClr val="000000"/>
                </a:solidFill>
                <a:latin typeface="Times New Roman" panose="02020603050405020304" pitchFamily="65" charset="-122"/>
                <a:ea typeface="宋体" panose="02010600030101010101" pitchFamily="2" charset="-122"/>
              </a:rPr>
              <a:t>n</a:t>
            </a:r>
            <a:r>
              <a:rPr lang="zh-CN" altLang="en-US" sz="2605" kern="0" dirty="0">
                <a:solidFill>
                  <a:srgbClr val="000000"/>
                </a:solidFill>
                <a:latin typeface="Times New Roman" panose="02020603050405020304" pitchFamily="65" charset="-122"/>
                <a:ea typeface="宋体" panose="02010600030101010101" pitchFamily="2" charset="-122"/>
              </a:rPr>
              <a:t>(CH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n</a:t>
            </a:r>
            <a:r>
              <a:rPr lang="zh-CN" altLang="en-US" sz="2605" kern="0" dirty="0">
                <a:solidFill>
                  <a:srgbClr val="000000"/>
                </a:solidFill>
                <a:latin typeface="Times New Roman" panose="02020603050405020304" pitchFamily="65" charset="-122"/>
                <a:ea typeface="宋体" panose="02010600030101010101" pitchFamily="2" charset="-122"/>
              </a:rPr>
              <a:t>(CO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)=1∶1条件下,CH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和CO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a:t>
            </a:r>
            <a:br>
              <a:rPr dirty="0"/>
            </a:br>
            <a:r>
              <a:rPr lang="zh-CN" altLang="en-US" sz="2605" kern="0" dirty="0">
                <a:solidFill>
                  <a:srgbClr val="000000"/>
                </a:solidFill>
                <a:latin typeface="Times New Roman" panose="02020603050405020304" pitchFamily="65" charset="-122"/>
                <a:ea typeface="宋体" panose="02010600030101010101" pitchFamily="2" charset="-122"/>
              </a:rPr>
              <a:t>平衡转化率随温度变化的曲线如下图所示。下列有关说法正确的是</a:t>
            </a:r>
            <a:r>
              <a:rPr lang="zh-CN" altLang="en-US" sz="2040" kern="0" spc="567"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(BD)</a:t>
            </a:r>
            <a:endParaRPr lang="zh-CN" altLang="en-US" dirty="0"/>
          </a:p>
        </p:txBody>
      </p:sp>
      <p:pic>
        <p:nvPicPr>
          <p:cNvPr id="6" name="图片 3" descr="textimage84.jpeg"/>
          <p:cNvPicPr>
            <a:picLocks noChangeAspect="1"/>
          </p:cNvPicPr>
          <p:nvPr/>
        </p:nvPicPr>
        <p:blipFill>
          <a:blip r:embed="rId2" cstate="print"/>
          <a:stretch>
            <a:fillRect/>
          </a:stretch>
        </p:blipFill>
        <p:spPr>
          <a:xfrm>
            <a:off x="2729972" y="3783191"/>
            <a:ext cx="647700" cy="361950"/>
          </a:xfrm>
          <a:prstGeom prst="rect">
            <a:avLst/>
          </a:prstGeom>
        </p:spPr>
      </p:pic>
      <p:pic>
        <p:nvPicPr>
          <p:cNvPr id="7" name="图片 4" descr="textimage85.jpeg"/>
          <p:cNvPicPr>
            <a:picLocks noChangeAspect="1"/>
          </p:cNvPicPr>
          <p:nvPr/>
        </p:nvPicPr>
        <p:blipFill>
          <a:blip r:embed="rId2" cstate="print"/>
          <a:stretch>
            <a:fillRect/>
          </a:stretch>
        </p:blipFill>
        <p:spPr>
          <a:xfrm>
            <a:off x="2509064" y="4403975"/>
            <a:ext cx="647700" cy="3619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720000" y="1455468"/>
            <a:ext cx="11340000" cy="4129144"/>
            <a:chOff x="720000" y="1455468"/>
            <a:chExt cx="11340000" cy="4129144"/>
          </a:xfrm>
        </p:grpSpPr>
        <p:sp>
          <p:nvSpPr>
            <p:cNvPr id="2" name="TextBox 2"/>
            <p:cNvSpPr txBox="1"/>
            <p:nvPr/>
          </p:nvSpPr>
          <p:spPr>
            <a:xfrm>
              <a:off x="720000" y="1455468"/>
              <a:ext cx="11340000" cy="412914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FF0000"/>
                  </a:solidFill>
                  <a:latin typeface="Times New Roman" panose="02020603050405020304" pitchFamily="65" charset="-122"/>
                  <a:ea typeface="宋体" panose="02010600030101010101" pitchFamily="2" charset="-122"/>
                </a:rPr>
                <a:t>CH</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180" kern="0" spc="746"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CHCH</a:t>
              </a:r>
              <a:r>
                <a:rPr lang="zh-CN" altLang="en-US" sz="1965" kern="0" baseline="-15000" dirty="0">
                  <a:solidFill>
                    <a:srgbClr val="FF0000"/>
                  </a:solidFill>
                  <a:latin typeface="Times New Roman" panose="02020603050405020304" pitchFamily="65" charset="-122"/>
                  <a:ea typeface="宋体" panose="02010600030101010101" pitchFamily="2" charset="-122"/>
                </a:rPr>
                <a:t>3</a:t>
              </a:r>
              <a:r>
                <a:rPr lang="zh-CN" altLang="en-US" sz="2605" kern="0" dirty="0">
                  <a:solidFill>
                    <a:srgbClr val="FF0000"/>
                  </a:solidFill>
                  <a:latin typeface="Times New Roman" panose="02020603050405020304" pitchFamily="65" charset="-122"/>
                  <a:ea typeface="宋体" panose="02010600030101010101" pitchFamily="2" charset="-122"/>
                </a:rPr>
                <a:t>(g)+Cl</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(g)</a:t>
              </a:r>
              <a:r>
                <a:rPr lang="zh-CN" altLang="en-US" sz="2180" kern="0" spc="2921"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 CH</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180" kern="0" spc="746"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CHCH</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Cl(g)+HCl(g)</a:t>
              </a:r>
              <a:endParaRPr lang="zh-CN" altLang="en-US" dirty="0">
                <a:solidFill>
                  <a:srgbClr val="FF0000"/>
                </a:solidFill>
              </a:endParaRPr>
            </a:p>
            <a:p>
              <a:pPr marL="0" indent="0" eaLnBrk="0" latinLnBrk="1" hangingPunct="0">
                <a:lnSpc>
                  <a:spcPct val="150000"/>
                </a:lnSpc>
                <a:spcBef>
                  <a:spcPts val="140"/>
                </a:spcBef>
                <a:buNone/>
              </a:pPr>
              <a:r>
                <a:rPr lang="zh-CN" altLang="en-US" sz="2605" kern="0" dirty="0">
                  <a:solidFill>
                    <a:srgbClr val="FF0000"/>
                  </a:solidFill>
                  <a:latin typeface="Times New Roman" panose="02020603050405020304" pitchFamily="65" charset="-122"/>
                  <a:ea typeface="宋体" panose="02010600030101010101" pitchFamily="2" charset="-122"/>
                </a:rPr>
                <a:t>起(mol/L)　 1　　 2　　　　0　　　                  0</a:t>
              </a:r>
              <a:endParaRPr lang="zh-CN" altLang="en-US" dirty="0">
                <a:solidFill>
                  <a:srgbClr val="FF0000"/>
                </a:solidFill>
              </a:endParaRPr>
            </a:p>
            <a:p>
              <a:pPr marL="0" indent="0" eaLnBrk="0" latinLnBrk="1" hangingPunct="0">
                <a:lnSpc>
                  <a:spcPct val="150000"/>
                </a:lnSpc>
                <a:spcBef>
                  <a:spcPts val="140"/>
                </a:spcBef>
                <a:buNone/>
              </a:pPr>
              <a:r>
                <a:rPr lang="zh-CN" altLang="en-US" sz="2605" kern="0" dirty="0">
                  <a:solidFill>
                    <a:srgbClr val="FF0000"/>
                  </a:solidFill>
                  <a:latin typeface="Times New Roman" panose="02020603050405020304" pitchFamily="65" charset="-122"/>
                  <a:ea typeface="宋体" panose="02010600030101010101" pitchFamily="2" charset="-122"/>
                </a:rPr>
                <a:t>转(mol/L)　 </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a:t>
              </a:r>
              <a:r>
                <a:rPr lang="zh-CN" altLang="en-US" sz="2605" i="1" kern="0" dirty="0">
                  <a:solidFill>
                    <a:srgbClr val="FF0000"/>
                  </a:solidFill>
                  <a:latin typeface="Times New Roman" panose="02020603050405020304" pitchFamily="65" charset="-122"/>
                  <a:ea typeface="宋体" panose="02010600030101010101" pitchFamily="2" charset="-122"/>
                </a:rPr>
                <a:t>x</a:t>
              </a:r>
              <a:endParaRPr lang="zh-CN" altLang="en-US" dirty="0">
                <a:solidFill>
                  <a:srgbClr val="FF0000"/>
                </a:solidFill>
              </a:endParaRPr>
            </a:p>
            <a:p>
              <a:pPr marL="0" indent="0" eaLnBrk="0" latinLnBrk="1" hangingPunct="0">
                <a:lnSpc>
                  <a:spcPct val="150000"/>
                </a:lnSpc>
                <a:spcBef>
                  <a:spcPts val="140"/>
                </a:spcBef>
                <a:buNone/>
              </a:pPr>
              <a:r>
                <a:rPr lang="zh-CN" altLang="en-US" sz="2605" kern="0" dirty="0">
                  <a:solidFill>
                    <a:srgbClr val="FF0000"/>
                  </a:solidFill>
                  <a:latin typeface="Times New Roman" panose="02020603050405020304" pitchFamily="65" charset="-122"/>
                  <a:ea typeface="宋体" panose="02010600030101010101" pitchFamily="2" charset="-122"/>
                </a:rPr>
                <a:t>平(mol/L)　1-</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2-</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　　                       </a:t>
              </a:r>
              <a:r>
                <a:rPr lang="zh-CN" altLang="en-US" sz="2605" i="1" kern="0" dirty="0">
                  <a:solidFill>
                    <a:srgbClr val="FF0000"/>
                  </a:solidFill>
                  <a:latin typeface="Times New Roman" panose="02020603050405020304" pitchFamily="65" charset="-122"/>
                  <a:ea typeface="宋体" panose="02010600030101010101" pitchFamily="2" charset="-122"/>
                </a:rPr>
                <a:t>x</a:t>
              </a:r>
              <a:endParaRPr lang="zh-CN" altLang="en-US" dirty="0">
                <a:solidFill>
                  <a:srgbClr val="FF0000"/>
                </a:solidFill>
              </a:endParaRPr>
            </a:p>
            <a:p>
              <a:pPr marL="0" indent="0" eaLnBrk="0" latinLnBrk="1" hangingPunct="0">
                <a:lnSpc>
                  <a:spcPct val="150000"/>
                </a:lnSpc>
                <a:spcBef>
                  <a:spcPts val="140"/>
                </a:spcBef>
                <a:buNone/>
              </a:pPr>
              <a:r>
                <a:rPr lang="zh-CN" altLang="en-US" sz="2605" kern="0" dirty="0">
                  <a:solidFill>
                    <a:srgbClr val="FF0000"/>
                  </a:solidFill>
                  <a:latin typeface="Times New Roman" panose="02020603050405020304" pitchFamily="65" charset="-122"/>
                  <a:ea typeface="宋体" panose="02010600030101010101" pitchFamily="2" charset="-122"/>
                </a:rPr>
                <a:t>由平衡常数</a:t>
              </a:r>
              <a:r>
                <a:rPr lang="zh-CN" altLang="en-US" sz="2605" i="1" kern="0" dirty="0">
                  <a:solidFill>
                    <a:srgbClr val="FF0000"/>
                  </a:solidFill>
                  <a:latin typeface="Times New Roman" panose="02020603050405020304" pitchFamily="65" charset="-122"/>
                  <a:ea typeface="宋体" panose="02010600030101010101" pitchFamily="2" charset="-122"/>
                </a:rPr>
                <a:t>K</a:t>
              </a:r>
              <a:r>
                <a:rPr lang="zh-CN" altLang="en-US" sz="2605" kern="0" dirty="0">
                  <a:solidFill>
                    <a:srgbClr val="FF0000"/>
                  </a:solidFill>
                  <a:latin typeface="Times New Roman" panose="02020603050405020304" pitchFamily="65" charset="-122"/>
                  <a:ea typeface="宋体" panose="02010600030101010101" pitchFamily="2" charset="-122"/>
                </a:rPr>
                <a:t>=1可得</a:t>
              </a:r>
              <a:r>
                <a:rPr lang="zh-CN" altLang="en-US" sz="3275" kern="0" spc="10973"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=1,解得</a:t>
              </a:r>
              <a:r>
                <a:rPr lang="zh-CN" altLang="en-US" sz="2605" i="1" kern="0" dirty="0">
                  <a:solidFill>
                    <a:srgbClr val="FF0000"/>
                  </a:solidFill>
                  <a:latin typeface="Times New Roman" panose="02020603050405020304" pitchFamily="65" charset="-122"/>
                  <a:ea typeface="宋体" panose="02010600030101010101" pitchFamily="2" charset="-122"/>
                </a:rPr>
                <a:t>x</a:t>
              </a:r>
              <a:r>
                <a:rPr lang="zh-CN" altLang="en-US" sz="2605" kern="0" dirty="0">
                  <a:solidFill>
                    <a:srgbClr val="FF0000"/>
                  </a:solidFill>
                  <a:latin typeface="Times New Roman" panose="02020603050405020304" pitchFamily="65" charset="-122"/>
                  <a:ea typeface="宋体" panose="02010600030101010101" pitchFamily="2" charset="-122"/>
                </a:rPr>
                <a:t>=</a:t>
              </a:r>
              <a:r>
                <a:rPr lang="zh-CN" altLang="en-US" sz="3030" kern="0" spc="-1230"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,则Cl</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的转化率为</a:t>
              </a:r>
              <a:r>
                <a:rPr lang="zh-CN" altLang="en-US" sz="4465" kern="0" spc="1611"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Arial Narrow" panose="020B0606020202030204" pitchFamily="65" charset="-122"/>
                  <a:ea typeface="Arial Unicode MS" pitchFamily="65" charset="-122"/>
                </a:rPr>
                <a:t>×</a:t>
              </a:r>
              <a:r>
                <a:rPr lang="zh-CN" altLang="en-US" sz="2605" kern="0" dirty="0">
                  <a:solidFill>
                    <a:srgbClr val="FF0000"/>
                  </a:solidFill>
                  <a:latin typeface="Times New Roman" panose="02020603050405020304" pitchFamily="65" charset="-122"/>
                  <a:ea typeface="宋体" panose="02010600030101010101" pitchFamily="2" charset="-122"/>
                </a:rPr>
                <a:t>100%</a:t>
              </a:r>
              <a:endParaRPr lang="zh-CN" altLang="en-US" dirty="0">
                <a:solidFill>
                  <a:srgbClr val="FF0000"/>
                </a:solidFill>
              </a:endParaRPr>
            </a:p>
            <a:p>
              <a:pPr marL="0" indent="0" eaLnBrk="0" latinLnBrk="1" hangingPunct="0">
                <a:lnSpc>
                  <a:spcPct val="150000"/>
                </a:lnSpc>
                <a:spcBef>
                  <a:spcPts val="295"/>
                </a:spcBef>
                <a:buNone/>
              </a:pPr>
              <a:r>
                <a:rPr lang="zh-CN" altLang="en-US" sz="2605" kern="0" dirty="0">
                  <a:solidFill>
                    <a:srgbClr val="FF0000"/>
                  </a:solidFill>
                  <a:latin typeface="黑体" panose="02010609060101010101" charset="-122"/>
                  <a:ea typeface="宋体" panose="02010600030101010101" pitchFamily="2" charset="-122"/>
                </a:rPr>
                <a:t>≈</a:t>
              </a:r>
              <a:r>
                <a:rPr lang="zh-CN" altLang="en-US" sz="2605" kern="0" dirty="0">
                  <a:solidFill>
                    <a:srgbClr val="FF0000"/>
                  </a:solidFill>
                  <a:latin typeface="Times New Roman" panose="02020603050405020304" pitchFamily="65" charset="-122"/>
                  <a:ea typeface="宋体" panose="02010600030101010101" pitchFamily="2" charset="-122"/>
                </a:rPr>
                <a:t>33.3%,故D正确。</a:t>
              </a:r>
              <a:endParaRPr lang="zh-CN" altLang="en-US" dirty="0">
                <a:solidFill>
                  <a:srgbClr val="FF0000"/>
                </a:solidFill>
              </a:endParaRPr>
            </a:p>
          </p:txBody>
        </p:sp>
        <p:pic>
          <p:nvPicPr>
            <p:cNvPr id="3" name="图片 3" descr="textimage104.jpeg"/>
            <p:cNvPicPr>
              <a:picLocks noChangeAspect="1"/>
            </p:cNvPicPr>
            <p:nvPr/>
          </p:nvPicPr>
          <p:blipFill>
            <a:blip r:embed="rId1" cstate="print"/>
            <a:stretch>
              <a:fillRect/>
            </a:stretch>
          </p:blipFill>
          <p:spPr>
            <a:xfrm>
              <a:off x="1262889" y="1571122"/>
              <a:ext cx="371474" cy="371474"/>
            </a:xfrm>
            <a:prstGeom prst="rect">
              <a:avLst/>
            </a:prstGeom>
          </p:spPr>
        </p:pic>
        <p:pic>
          <p:nvPicPr>
            <p:cNvPr id="4" name="图片 4" descr="textimage105.jpeg"/>
            <p:cNvPicPr>
              <a:picLocks noChangeAspect="1"/>
            </p:cNvPicPr>
            <p:nvPr/>
          </p:nvPicPr>
          <p:blipFill>
            <a:blip r:embed="rId2" cstate="print"/>
            <a:stretch>
              <a:fillRect/>
            </a:stretch>
          </p:blipFill>
          <p:spPr>
            <a:xfrm>
              <a:off x="3992224" y="1571122"/>
              <a:ext cx="647700" cy="371475"/>
            </a:xfrm>
            <a:prstGeom prst="rect">
              <a:avLst/>
            </a:prstGeom>
          </p:spPr>
        </p:pic>
        <p:pic>
          <p:nvPicPr>
            <p:cNvPr id="5" name="图片 5" descr="textimage106.jpeg"/>
            <p:cNvPicPr>
              <a:picLocks noChangeAspect="1"/>
            </p:cNvPicPr>
            <p:nvPr/>
          </p:nvPicPr>
          <p:blipFill>
            <a:blip r:embed="rId1" cstate="print"/>
            <a:stretch>
              <a:fillRect/>
            </a:stretch>
          </p:blipFill>
          <p:spPr>
            <a:xfrm>
              <a:off x="5265614" y="1571122"/>
              <a:ext cx="371474" cy="371474"/>
            </a:xfrm>
            <a:prstGeom prst="rect">
              <a:avLst/>
            </a:prstGeom>
          </p:spPr>
        </p:pic>
        <p:graphicFrame>
          <p:nvGraphicFramePr>
            <p:cNvPr id="7" name="对象 6"/>
            <p:cNvGraphicFramePr>
              <a:graphicFrameLocks noChangeAspect="1"/>
            </p:cNvGraphicFramePr>
            <p:nvPr/>
          </p:nvGraphicFramePr>
          <p:xfrm>
            <a:off x="3606048" y="4235069"/>
            <a:ext cx="1809750" cy="761999"/>
          </p:xfrm>
          <a:graphic>
            <a:graphicData uri="http://schemas.openxmlformats.org/presentationml/2006/ole">
              <mc:AlternateContent xmlns:mc="http://schemas.openxmlformats.org/markup-compatibility/2006">
                <mc:Choice xmlns:v="urn:schemas-microsoft-com:vml" Requires="v">
                  <p:oleObj spid="_x0000_s46088" name="Equation" r:id="rId3" imgW="47853600" imgH="20116800" progId="">
                    <p:embed/>
                  </p:oleObj>
                </mc:Choice>
                <mc:Fallback>
                  <p:oleObj name="Equation" r:id="rId3" imgW="47853600" imgH="201168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6048" y="4235069"/>
                          <a:ext cx="1809750" cy="7619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对象 7"/>
            <p:cNvGraphicFramePr>
              <a:graphicFrameLocks noChangeAspect="1"/>
            </p:cNvGraphicFramePr>
            <p:nvPr/>
          </p:nvGraphicFramePr>
          <p:xfrm>
            <a:off x="6845897" y="4234846"/>
            <a:ext cx="228599" cy="704849"/>
          </p:xfrm>
          <a:graphic>
            <a:graphicData uri="http://schemas.openxmlformats.org/presentationml/2006/ole">
              <mc:AlternateContent xmlns:mc="http://schemas.openxmlformats.org/markup-compatibility/2006">
                <mc:Choice xmlns:v="urn:schemas-microsoft-com:vml" Requires="v">
                  <p:oleObj spid="_x0000_s46089" name="Equation" r:id="rId5" imgW="6096000" imgH="18592800" progId="">
                    <p:embed/>
                  </p:oleObj>
                </mc:Choice>
                <mc:Fallback>
                  <p:oleObj name="Equation" r:id="rId5" imgW="6096000" imgH="185928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45897" y="4234846"/>
                          <a:ext cx="228599" cy="7048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对象 8"/>
            <p:cNvGraphicFramePr>
              <a:graphicFrameLocks noChangeAspect="1"/>
            </p:cNvGraphicFramePr>
            <p:nvPr/>
          </p:nvGraphicFramePr>
          <p:xfrm>
            <a:off x="9540223" y="3902066"/>
            <a:ext cx="771524" cy="1038224"/>
          </p:xfrm>
          <a:graphic>
            <a:graphicData uri="http://schemas.openxmlformats.org/presentationml/2006/ole">
              <mc:AlternateContent xmlns:mc="http://schemas.openxmlformats.org/markup-compatibility/2006">
                <mc:Choice xmlns:v="urn:schemas-microsoft-com:vml" Requires="v">
                  <p:oleObj spid="_x0000_s46090" name="Equation" r:id="rId7" imgW="20421600" imgH="27432000" progId="">
                    <p:embed/>
                  </p:oleObj>
                </mc:Choice>
                <mc:Fallback>
                  <p:oleObj name="Equation" r:id="rId7" imgW="20421600" imgH="274320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40223" y="3902066"/>
                          <a:ext cx="771524" cy="10382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186270" y="598741"/>
            <a:ext cx="11340000" cy="4904420"/>
            <a:chOff x="-1186270" y="598741"/>
            <a:chExt cx="11340000" cy="4904420"/>
          </a:xfrm>
        </p:grpSpPr>
        <p:sp>
          <p:nvSpPr>
            <p:cNvPr id="2" name="TextBox 2"/>
            <p:cNvSpPr txBox="1"/>
            <p:nvPr/>
          </p:nvSpPr>
          <p:spPr>
            <a:xfrm>
              <a:off x="-1186270" y="598741"/>
              <a:ext cx="11340000" cy="490442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2.研究NO</a:t>
              </a:r>
              <a:r>
                <a:rPr lang="zh-CN" altLang="en-US" sz="1965" i="1" kern="0" baseline="-15000" dirty="0">
                  <a:solidFill>
                    <a:srgbClr val="000000"/>
                  </a:solidFill>
                  <a:latin typeface="Times New Roman" panose="02020603050405020304" pitchFamily="65" charset="-122"/>
                  <a:ea typeface="宋体" panose="02010600030101010101" pitchFamily="2" charset="-122"/>
                </a:rPr>
                <a:t>x</a:t>
              </a:r>
              <a:r>
                <a:rPr lang="zh-CN" altLang="en-US" sz="2605" kern="0" dirty="0">
                  <a:solidFill>
                    <a:srgbClr val="000000"/>
                  </a:solidFill>
                  <a:latin typeface="Times New Roman" panose="02020603050405020304" pitchFamily="65" charset="-122"/>
                  <a:ea typeface="宋体" panose="02010600030101010101" pitchFamily="2" charset="-122"/>
                </a:rPr>
                <a:t>之间的转化具有重要意义。</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(1)已知:N</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2NO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    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2605" kern="0" dirty="0">
                  <a:solidFill>
                    <a:srgbClr val="000000"/>
                  </a:solidFill>
                  <a:latin typeface="Times New Roman" panose="02020603050405020304" pitchFamily="65" charset="-122"/>
                  <a:ea typeface="宋体" panose="02010600030101010101" pitchFamily="2" charset="-122"/>
                </a:rPr>
                <a:t>&gt;0</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将一定量N</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气体充入恒容的密闭容器中,控制反应温度为</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①下列可以作为反应达到平衡的判据是</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A.气体的压强不变</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B.</a:t>
              </a:r>
              <a:r>
                <a:rPr lang="zh-CN" altLang="en-US" sz="2605" i="1" kern="0" dirty="0">
                  <a:solidFill>
                    <a:srgbClr val="000000"/>
                  </a:solidFill>
                  <a:latin typeface="Times New Roman" panose="02020603050405020304" pitchFamily="65" charset="-122"/>
                  <a:ea typeface="宋体" panose="02010600030101010101" pitchFamily="2" charset="-122"/>
                </a:rPr>
                <a:t>v</a:t>
              </a:r>
              <a:r>
                <a:rPr lang="zh-CN" altLang="en-US" sz="1965" kern="0" baseline="-15000" dirty="0">
                  <a:solidFill>
                    <a:srgbClr val="000000"/>
                  </a:solidFill>
                  <a:latin typeface="Times New Roman" panose="02020603050405020304" pitchFamily="65" charset="-122"/>
                  <a:ea typeface="宋体" panose="02010600030101010101" pitchFamily="2" charset="-122"/>
                </a:rPr>
                <a:t>正</a:t>
              </a:r>
              <a:r>
                <a:rPr lang="zh-CN" altLang="en-US" sz="2605" kern="0" dirty="0">
                  <a:solidFill>
                    <a:srgbClr val="000000"/>
                  </a:solidFill>
                  <a:latin typeface="Times New Roman" panose="02020603050405020304" pitchFamily="65" charset="-122"/>
                  <a:ea typeface="宋体" panose="02010600030101010101" pitchFamily="2" charset="-122"/>
                </a:rPr>
                <a:t>(N</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)=2</a:t>
              </a:r>
              <a:r>
                <a:rPr lang="zh-CN" altLang="en-US" sz="2605" i="1" kern="0" dirty="0">
                  <a:solidFill>
                    <a:srgbClr val="000000"/>
                  </a:solidFill>
                  <a:latin typeface="Times New Roman" panose="02020603050405020304" pitchFamily="65" charset="-122"/>
                  <a:ea typeface="宋体" panose="02010600030101010101" pitchFamily="2" charset="-122"/>
                </a:rPr>
                <a:t>v</a:t>
              </a:r>
              <a:r>
                <a:rPr lang="zh-CN" altLang="en-US" sz="1965" kern="0" baseline="-15000" dirty="0">
                  <a:solidFill>
                    <a:srgbClr val="000000"/>
                  </a:solidFill>
                  <a:latin typeface="Times New Roman" panose="02020603050405020304" pitchFamily="65" charset="-122"/>
                  <a:ea typeface="宋体" panose="02010600030101010101" pitchFamily="2" charset="-122"/>
                </a:rPr>
                <a:t>逆</a:t>
              </a:r>
              <a:r>
                <a:rPr lang="zh-CN" altLang="en-US" sz="2605" kern="0" dirty="0">
                  <a:solidFill>
                    <a:srgbClr val="000000"/>
                  </a:solidFill>
                  <a:latin typeface="Times New Roman" panose="02020603050405020304" pitchFamily="65" charset="-122"/>
                  <a:ea typeface="宋体" panose="02010600030101010101" pitchFamily="2" charset="-122"/>
                </a:rPr>
                <a:t>(NO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a:t>
              </a:r>
              <a:r>
                <a:rPr lang="zh-CN" altLang="en-US" sz="2605" i="1" kern="0" dirty="0">
                  <a:solidFill>
                    <a:srgbClr val="000000"/>
                  </a:solidFill>
                  <a:latin typeface="Times New Roman" panose="02020603050405020304" pitchFamily="65" charset="-122"/>
                  <a:ea typeface="宋体" panose="02010600030101010101" pitchFamily="2" charset="-122"/>
                </a:rPr>
                <a:t>K</a:t>
              </a:r>
              <a:r>
                <a:rPr lang="zh-CN" altLang="en-US" sz="2605" kern="0" dirty="0">
                  <a:solidFill>
                    <a:srgbClr val="000000"/>
                  </a:solidFill>
                  <a:latin typeface="Times New Roman" panose="02020603050405020304" pitchFamily="65" charset="-122"/>
                  <a:ea typeface="宋体" panose="02010600030101010101" pitchFamily="2" charset="-122"/>
                </a:rPr>
                <a:t>不变</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D.容器内气体的密度不变</a:t>
              </a:r>
              <a:endParaRPr lang="zh-CN" altLang="en-US" dirty="0"/>
            </a:p>
          </p:txBody>
        </p:sp>
        <p:pic>
          <p:nvPicPr>
            <p:cNvPr id="3" name="图片 3" descr="textimage107.jpeg"/>
            <p:cNvPicPr>
              <a:picLocks noChangeAspect="1"/>
            </p:cNvPicPr>
            <p:nvPr/>
          </p:nvPicPr>
          <p:blipFill>
            <a:blip r:embed="rId1" cstate="print"/>
            <a:stretch>
              <a:fillRect/>
            </a:stretch>
          </p:blipFill>
          <p:spPr>
            <a:xfrm>
              <a:off x="2890750" y="1929222"/>
              <a:ext cx="647700" cy="361950"/>
            </a:xfrm>
            <a:prstGeom prst="rect">
              <a:avLst/>
            </a:prstGeom>
          </p:spPr>
        </p:pic>
      </p:grpSp>
      <p:sp>
        <p:nvSpPr>
          <p:cNvPr id="5" name="矩形 4"/>
          <p:cNvSpPr/>
          <p:nvPr/>
        </p:nvSpPr>
        <p:spPr>
          <a:xfrm>
            <a:off x="6768455" y="3122945"/>
            <a:ext cx="492443" cy="369332"/>
          </a:xfrm>
          <a:prstGeom prst="rect">
            <a:avLst/>
          </a:prstGeom>
        </p:spPr>
        <p:txBody>
          <a:bodyPr wrap="none">
            <a:spAutoFit/>
          </a:bodyPr>
          <a:lstStyle/>
          <a:p>
            <a:r>
              <a:rPr lang="zh-CN" altLang="en-US" kern="0" dirty="0">
                <a:solidFill>
                  <a:srgbClr val="FF0000"/>
                </a:solidFill>
                <a:latin typeface="Times New Roman" panose="02020603050405020304" pitchFamily="65" charset="-122"/>
                <a:ea typeface="宋体" panose="02010600030101010101" pitchFamily="2" charset="-122"/>
              </a:rPr>
              <a:t>AE</a:t>
            </a:r>
            <a:endParaRPr lang="zh-CN" altLang="en-US" dirty="0"/>
          </a:p>
        </p:txBody>
      </p:sp>
      <p:pic>
        <p:nvPicPr>
          <p:cNvPr id="6" name="答案" descr="C:\Users\BA0121\Desktop\同步 ppt设计\按钮-04.png"/>
          <p:cNvPicPr>
            <a:picLocks noChangeAspect="1" noChangeArrowheads="1"/>
          </p:cNvPicPr>
          <p:nvPr/>
        </p:nvPicPr>
        <p:blipFill>
          <a:blip r:embed="rId2" cstate="print"/>
          <a:srcRect/>
          <a:stretch>
            <a:fillRect/>
          </a:stretch>
        </p:blipFill>
        <p:spPr bwMode="auto">
          <a:xfrm>
            <a:off x="10504170" y="6209665"/>
            <a:ext cx="1482090" cy="527685"/>
          </a:xfrm>
          <a:prstGeom prst="rect">
            <a:avLst/>
          </a:prstGeom>
          <a:noFill/>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nextCondLst>
                <p:cond evt="onClick" delay="0">
                  <p:tgtEl>
                    <p:spTgt spid="6"/>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12855" kern="0" spc="12119" dirty="0">
                <a:solidFill>
                  <a:srgbClr val="000000"/>
                </a:solidFill>
                <a:latin typeface="Times New Roman" panose="02020603050405020304" pitchFamily="65" charset="-122"/>
                <a:ea typeface="宋体" panose="02010600030101010101" pitchFamily="2" charset="-122"/>
              </a:rPr>
              <a:t> </a:t>
            </a:r>
            <a:endParaRPr lang="zh-CN" altLang="en-US"/>
          </a:p>
          <a:p>
            <a:pPr marL="0" indent="0" eaLnBrk="0" latinLnBrk="1" hangingPunct="0">
              <a:lnSpc>
                <a:spcPct val="150000"/>
              </a:lnSpc>
              <a:spcBef>
                <a:spcPts val="3605"/>
              </a:spcBef>
              <a:buNone/>
            </a:pPr>
            <a:r>
              <a:rPr lang="zh-CN" altLang="en-US" sz="2605" kern="0" dirty="0">
                <a:solidFill>
                  <a:srgbClr val="000000"/>
                </a:solidFill>
                <a:latin typeface="Times New Roman" panose="02020603050405020304" pitchFamily="65" charset="-122"/>
                <a:ea typeface="宋体" panose="02010600030101010101" pitchFamily="2" charset="-122"/>
              </a:rPr>
              <a:t>A.升高温度、增大压强均有利于提高CH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的平衡转化率</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B.曲线B表示CH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的平衡转化率随温度的变化</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C.相同条件下,改用高效催化剂能使曲线A和曲线B相重叠</a:t>
            </a:r>
            <a:endParaRPr lang="zh-CN" altLang="en-US"/>
          </a:p>
        </p:txBody>
      </p:sp>
      <p:pic>
        <p:nvPicPr>
          <p:cNvPr id="3" name="图片 3" descr="textimage86.jpeg"/>
          <p:cNvPicPr>
            <a:picLocks noChangeAspect="1"/>
          </p:cNvPicPr>
          <p:nvPr/>
        </p:nvPicPr>
        <p:blipFill>
          <a:blip r:embed="rId1" cstate="print"/>
          <a:stretch>
            <a:fillRect/>
          </a:stretch>
        </p:blipFill>
        <p:spPr>
          <a:xfrm>
            <a:off x="1943919" y="1548061"/>
            <a:ext cx="2840482" cy="312197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D.恒压、800 K、</a:t>
            </a:r>
            <a:r>
              <a:rPr lang="zh-CN" altLang="en-US" sz="2605" i="1" kern="0" dirty="0">
                <a:solidFill>
                  <a:srgbClr val="000000"/>
                </a:solidFill>
                <a:latin typeface="Times New Roman" panose="02020603050405020304" pitchFamily="65" charset="-122"/>
                <a:ea typeface="宋体" panose="02010600030101010101" pitchFamily="2" charset="-122"/>
              </a:rPr>
              <a:t>n</a:t>
            </a:r>
            <a:r>
              <a:rPr lang="zh-CN" altLang="en-US" sz="2605" kern="0" dirty="0">
                <a:solidFill>
                  <a:srgbClr val="000000"/>
                </a:solidFill>
                <a:latin typeface="Times New Roman" panose="02020603050405020304" pitchFamily="65" charset="-122"/>
                <a:ea typeface="宋体" panose="02010600030101010101" pitchFamily="2" charset="-122"/>
              </a:rPr>
              <a:t>(CH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n</a:t>
            </a:r>
            <a:r>
              <a:rPr lang="zh-CN" altLang="en-US" sz="2605" kern="0" dirty="0">
                <a:solidFill>
                  <a:srgbClr val="000000"/>
                </a:solidFill>
                <a:latin typeface="Times New Roman" panose="02020603050405020304" pitchFamily="65" charset="-122"/>
                <a:ea typeface="宋体" panose="02010600030101010101" pitchFamily="2" charset="-122"/>
              </a:rPr>
              <a:t>(CO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)=1∶1条件下,反应至CH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转化率达到X点的</a:t>
            </a:r>
            <a:br>
              <a:rPr lang="zh-CN" altLang="en-US" sz="2605" kern="0" dirty="0">
                <a:solidFill>
                  <a:srgbClr val="000000"/>
                </a:solidFill>
                <a:latin typeface="Times New Roman" panose="02020603050405020304" pitchFamily="65" charset="-122"/>
                <a:ea typeface="宋体" panose="02010600030101010101" pitchFamily="2" charset="-122"/>
              </a:rPr>
            </a:br>
            <a:r>
              <a:rPr lang="zh-CN" altLang="en-US" sz="2605" kern="0" dirty="0">
                <a:solidFill>
                  <a:srgbClr val="000000"/>
                </a:solidFill>
                <a:latin typeface="Times New Roman" panose="02020603050405020304" pitchFamily="65" charset="-122"/>
                <a:ea typeface="宋体" panose="02010600030101010101" pitchFamily="2" charset="-122"/>
              </a:rPr>
              <a:t>值,改变除温度外的特定条件继续反应,CH</a:t>
            </a:r>
            <a:r>
              <a:rPr lang="zh-CN" altLang="en-US" sz="1965" kern="0" baseline="-15000" dirty="0">
                <a:solidFill>
                  <a:srgbClr val="000000"/>
                </a:solidFill>
                <a:latin typeface="Times New Roman" panose="02020603050405020304" pitchFamily="65" charset="-122"/>
                <a:ea typeface="宋体" panose="02010600030101010101" pitchFamily="2" charset="-122"/>
              </a:rPr>
              <a:t>4</a:t>
            </a:r>
            <a:r>
              <a:rPr lang="zh-CN" altLang="en-US" sz="2605" kern="0" dirty="0">
                <a:solidFill>
                  <a:srgbClr val="000000"/>
                </a:solidFill>
                <a:latin typeface="Times New Roman" panose="02020603050405020304" pitchFamily="65" charset="-122"/>
                <a:ea typeface="宋体" panose="02010600030101010101" pitchFamily="2" charset="-122"/>
              </a:rPr>
              <a:t>转化率能达到Y点的值</a:t>
            </a:r>
            <a:endParaRPr lang="zh-CN" altLang="en-US"/>
          </a:p>
        </p:txBody>
      </p:sp>
      <p:sp>
        <p:nvSpPr>
          <p:cNvPr id="3" name="TextBox 2"/>
          <p:cNvSpPr txBox="1"/>
          <p:nvPr/>
        </p:nvSpPr>
        <p:spPr>
          <a:xfrm>
            <a:off x="720000" y="2771005"/>
            <a:ext cx="11340000" cy="1729384"/>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b="1" kern="0" dirty="0">
                <a:solidFill>
                  <a:srgbClr val="000000"/>
                </a:solidFill>
                <a:latin typeface="Times New Roman" panose="02020603050405020304" pitchFamily="65" charset="-122"/>
                <a:ea typeface="宋体" panose="02010600030101010101" pitchFamily="2" charset="-122"/>
              </a:rPr>
              <a:t>思维导引</a:t>
            </a:r>
            <a:r>
              <a:rPr lang="zh-CN" altLang="en-US" sz="2605" kern="0" dirty="0">
                <a:solidFill>
                  <a:srgbClr val="000000"/>
                </a:solidFill>
                <a:latin typeface="Times New Roman" panose="02020603050405020304" pitchFamily="65" charset="-122"/>
                <a:ea typeface="宋体" panose="02010600030101010101" pitchFamily="2" charset="-122"/>
              </a:rPr>
              <a:t>　本题主要考查化学平衡的图像问题,侧重考查学生识图析图能力,</a:t>
            </a:r>
            <a:br>
              <a:rPr dirty="0"/>
            </a:br>
            <a:r>
              <a:rPr lang="zh-CN" altLang="en-US" sz="2605" kern="0" dirty="0">
                <a:solidFill>
                  <a:srgbClr val="000000"/>
                </a:solidFill>
                <a:latin typeface="Times New Roman" panose="02020603050405020304" pitchFamily="65" charset="-122"/>
                <a:ea typeface="宋体" panose="02010600030101010101" pitchFamily="2" charset="-122"/>
              </a:rPr>
              <a:t>解题关键是要理解图像曲线的变化及其与外界条件对平衡影响的对应关系,</a:t>
            </a:r>
            <a:br>
              <a:rPr dirty="0"/>
            </a:br>
            <a:r>
              <a:rPr lang="zh-CN" altLang="en-US" sz="2605" kern="0" dirty="0">
                <a:solidFill>
                  <a:srgbClr val="000000"/>
                </a:solidFill>
                <a:latin typeface="Times New Roman" panose="02020603050405020304" pitchFamily="65" charset="-122"/>
                <a:ea typeface="宋体" panose="02010600030101010101" pitchFamily="2" charset="-122"/>
              </a:rPr>
              <a:t>涉及温度对平衡的影响,平衡转化率变化的判断。</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116013"/>
            <a:ext cx="11340000" cy="4785669"/>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变式1　一定量的CO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与足量的碳在体积可变的恒压密闭容器中反应:C(s)+</a:t>
            </a:r>
            <a:br>
              <a:rPr dirty="0"/>
            </a:br>
            <a:r>
              <a:rPr lang="zh-CN" altLang="en-US" sz="2605" kern="0" dirty="0">
                <a:solidFill>
                  <a:srgbClr val="000000"/>
                </a:solidFill>
                <a:latin typeface="Times New Roman" panose="02020603050405020304" pitchFamily="65" charset="-122"/>
                <a:ea typeface="宋体" panose="02010600030101010101" pitchFamily="2" charset="-122"/>
              </a:rPr>
              <a:t>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2CO(g)。平衡时,体系中气体体积分数与温度的关系如下图所示,</a:t>
            </a:r>
            <a:endParaRPr lang="zh-CN" altLang="en-US" dirty="0"/>
          </a:p>
          <a:p>
            <a:pPr marL="0" indent="0" eaLnBrk="0" latinLnBrk="1" hangingPunct="0">
              <a:lnSpc>
                <a:spcPct val="150000"/>
              </a:lnSpc>
              <a:spcBef>
                <a:spcPts val="0"/>
              </a:spcBef>
              <a:buNone/>
            </a:pPr>
            <a:r>
              <a:rPr lang="zh-CN" altLang="en-US" sz="2605" kern="0" dirty="0">
                <a:solidFill>
                  <a:srgbClr val="000000"/>
                </a:solidFill>
                <a:latin typeface="Times New Roman" panose="02020603050405020304" pitchFamily="65" charset="-122"/>
                <a:ea typeface="宋体" panose="02010600030101010101" pitchFamily="2" charset="-122"/>
              </a:rPr>
              <a:t>下列说法错误的是    </a:t>
            </a:r>
            <a:r>
              <a:rPr lang="zh-CN" altLang="en-US" sz="2040" kern="0" spc="567"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a:t>
            </a:r>
            <a:endParaRPr lang="zh-CN" altLang="en-US" dirty="0"/>
          </a:p>
          <a:p>
            <a:pPr marL="0" indent="0" eaLnBrk="0" latinLnBrk="1" hangingPunct="0">
              <a:lnSpc>
                <a:spcPct val="150000"/>
              </a:lnSpc>
              <a:spcBef>
                <a:spcPts val="140"/>
              </a:spcBef>
              <a:buNone/>
            </a:pPr>
            <a:r>
              <a:rPr lang="zh-CN" altLang="en-US" sz="12855" kern="0" spc="48644" dirty="0">
                <a:solidFill>
                  <a:srgbClr val="000000"/>
                </a:solidFill>
                <a:latin typeface="Times New Roman" panose="02020603050405020304" pitchFamily="65" charset="-122"/>
                <a:ea typeface="宋体" panose="02010600030101010101" pitchFamily="2" charset="-122"/>
              </a:rPr>
              <a:t> </a:t>
            </a:r>
            <a:endParaRPr lang="zh-CN" altLang="en-US" dirty="0"/>
          </a:p>
        </p:txBody>
      </p:sp>
      <p:pic>
        <p:nvPicPr>
          <p:cNvPr id="3" name="图片 3" descr="textimage87.jpeg"/>
          <p:cNvPicPr>
            <a:picLocks noChangeAspect="1"/>
          </p:cNvPicPr>
          <p:nvPr/>
        </p:nvPicPr>
        <p:blipFill>
          <a:blip r:embed="rId1" cstate="print"/>
          <a:stretch>
            <a:fillRect/>
          </a:stretch>
        </p:blipFill>
        <p:spPr>
          <a:xfrm>
            <a:off x="1649074" y="1839214"/>
            <a:ext cx="647700" cy="361949"/>
          </a:xfrm>
          <a:prstGeom prst="rect">
            <a:avLst/>
          </a:prstGeom>
        </p:spPr>
      </p:pic>
      <p:pic>
        <p:nvPicPr>
          <p:cNvPr id="4" name="图片 4" descr="textimage88.jpeg"/>
          <p:cNvPicPr>
            <a:picLocks noChangeAspect="1"/>
          </p:cNvPicPr>
          <p:nvPr/>
        </p:nvPicPr>
        <p:blipFill>
          <a:blip r:embed="rId2" cstate="print"/>
          <a:stretch>
            <a:fillRect/>
          </a:stretch>
        </p:blipFill>
        <p:spPr>
          <a:xfrm>
            <a:off x="2303959" y="3024274"/>
            <a:ext cx="6775834" cy="3024336"/>
          </a:xfrm>
          <a:prstGeom prst="rect">
            <a:avLst/>
          </a:prstGeom>
        </p:spPr>
      </p:pic>
      <p:pic>
        <p:nvPicPr>
          <p:cNvPr id="5" name="Picture 1"/>
          <p:cNvPicPr>
            <a:picLocks noChangeAspect="1" noChangeArrowheads="1"/>
          </p:cNvPicPr>
          <p:nvPr/>
        </p:nvPicPr>
        <p:blipFill>
          <a:blip r:embed="rId3" cstate="print"/>
          <a:srcRect/>
          <a:stretch>
            <a:fillRect/>
          </a:stretch>
        </p:blipFill>
        <p:spPr bwMode="auto">
          <a:xfrm>
            <a:off x="647775" y="1241743"/>
            <a:ext cx="972572" cy="433429"/>
          </a:xfrm>
          <a:prstGeom prst="rect">
            <a:avLst/>
          </a:prstGeom>
          <a:noFill/>
          <a:ln w="9525">
            <a:noFill/>
            <a:miter lim="800000"/>
            <a:headEnd/>
            <a:tailEnd/>
          </a:ln>
        </p:spPr>
      </p:pic>
      <p:pic>
        <p:nvPicPr>
          <p:cNvPr id="6" name="答案" descr="C:\Users\BA0121\Desktop\同步 ppt设计\按钮-04.png"/>
          <p:cNvPicPr>
            <a:picLocks noChangeAspect="1" noChangeArrowheads="1"/>
          </p:cNvPicPr>
          <p:nvPr/>
        </p:nvPicPr>
        <p:blipFill>
          <a:blip r:embed="rId4" cstate="print"/>
          <a:srcRect/>
          <a:stretch>
            <a:fillRect/>
          </a:stretch>
        </p:blipFill>
        <p:spPr bwMode="auto">
          <a:xfrm>
            <a:off x="10504170" y="6209665"/>
            <a:ext cx="1482090" cy="527685"/>
          </a:xfrm>
          <a:prstGeom prst="rect">
            <a:avLst/>
          </a:prstGeom>
          <a:noFill/>
        </p:spPr>
      </p:pic>
      <p:sp>
        <p:nvSpPr>
          <p:cNvPr id="7" name="矩形 6"/>
          <p:cNvSpPr/>
          <p:nvPr/>
        </p:nvSpPr>
        <p:spPr>
          <a:xfrm>
            <a:off x="4301133" y="2412157"/>
            <a:ext cx="421640" cy="491490"/>
          </a:xfrm>
          <a:prstGeom prst="rect">
            <a:avLst/>
          </a:prstGeom>
        </p:spPr>
        <p:txBody>
          <a:bodyPr wrap="none">
            <a:spAutoFit/>
          </a:bodyPr>
          <a:lstStyle/>
          <a:p>
            <a:r>
              <a:rPr lang="en-US" altLang="zh-CN" sz="2600" kern="0" dirty="0">
                <a:solidFill>
                  <a:srgbClr val="FF0000"/>
                </a:solidFill>
                <a:latin typeface="Times New Roman" panose="02020603050405020304" pitchFamily="65" charset="-122"/>
                <a:ea typeface="宋体" panose="02010600030101010101" pitchFamily="2" charset="-122"/>
              </a:rPr>
              <a:t>C</a:t>
            </a:r>
            <a:endParaRPr lang="zh-CN" altLang="en-US" sz="2600" dirty="0">
              <a:solidFill>
                <a:srgbClr val="FF0000"/>
              </a:solidFill>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720000" y="1440000"/>
            <a:ext cx="11340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A.550 ℃时,若充入稀有气体,</a:t>
            </a:r>
            <a:r>
              <a:rPr lang="zh-CN" altLang="en-US" sz="2605" i="1" kern="0" dirty="0">
                <a:solidFill>
                  <a:srgbClr val="000000"/>
                </a:solidFill>
                <a:latin typeface="Times New Roman" panose="02020603050405020304" pitchFamily="65" charset="-122"/>
                <a:ea typeface="宋体" panose="02010600030101010101" pitchFamily="2" charset="-122"/>
              </a:rPr>
              <a:t>v</a:t>
            </a:r>
            <a:r>
              <a:rPr lang="zh-CN" altLang="en-US" sz="1965" kern="0" baseline="-15000" dirty="0">
                <a:solidFill>
                  <a:srgbClr val="000000"/>
                </a:solidFill>
                <a:latin typeface="Times New Roman" panose="02020603050405020304" pitchFamily="65" charset="-122"/>
                <a:ea typeface="宋体" panose="02010600030101010101" pitchFamily="2" charset="-122"/>
              </a:rPr>
              <a:t>正</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v</a:t>
            </a:r>
            <a:r>
              <a:rPr lang="zh-CN" altLang="en-US" sz="1965" kern="0" baseline="-15000" dirty="0">
                <a:solidFill>
                  <a:srgbClr val="000000"/>
                </a:solidFill>
                <a:latin typeface="Times New Roman" panose="02020603050405020304" pitchFamily="65" charset="-122"/>
                <a:ea typeface="宋体" panose="02010600030101010101" pitchFamily="2" charset="-122"/>
              </a:rPr>
              <a:t>逆</a:t>
            </a:r>
            <a:r>
              <a:rPr lang="zh-CN" altLang="en-US" sz="2605" kern="0" dirty="0">
                <a:solidFill>
                  <a:srgbClr val="000000"/>
                </a:solidFill>
                <a:latin typeface="Times New Roman" panose="02020603050405020304" pitchFamily="65" charset="-122"/>
                <a:ea typeface="宋体" panose="02010600030101010101" pitchFamily="2" charset="-122"/>
              </a:rPr>
              <a:t>均减小,平衡向正反应方向移动</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B.650 ℃时,反应达平衡后CO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的转化率为25%</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C.</a:t>
            </a:r>
            <a:r>
              <a:rPr lang="zh-CN" altLang="en-US" sz="2605" i="1" kern="0" dirty="0">
                <a:solidFill>
                  <a:srgbClr val="000000"/>
                </a:solidFill>
                <a:latin typeface="Times New Roman" panose="02020603050405020304" pitchFamily="65" charset="-122"/>
                <a:ea typeface="宋体" panose="02010600030101010101" pitchFamily="2" charset="-122"/>
              </a:rPr>
              <a:t>T</a:t>
            </a:r>
            <a:r>
              <a:rPr lang="zh-CN" altLang="en-US" sz="2605" kern="0" dirty="0">
                <a:solidFill>
                  <a:srgbClr val="000000"/>
                </a:solidFill>
                <a:latin typeface="Times New Roman" panose="02020603050405020304" pitchFamily="65" charset="-122"/>
                <a:ea typeface="宋体" panose="02010600030101010101" pitchFamily="2" charset="-122"/>
              </a:rPr>
              <a:t> ℃时,若充入等体积的CO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和CO,平衡向逆反应方向移动</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D.925 ℃时,用平衡分压代替平衡浓度表示的化学平衡常数</a:t>
            </a:r>
            <a:r>
              <a:rPr lang="zh-CN" altLang="en-US" sz="2605" i="1" kern="0" dirty="0">
                <a:solidFill>
                  <a:srgbClr val="000000"/>
                </a:solidFill>
                <a:latin typeface="Times New Roman" panose="02020603050405020304" pitchFamily="65" charset="-122"/>
                <a:ea typeface="宋体" panose="02010600030101010101" pitchFamily="2" charset="-122"/>
              </a:rPr>
              <a:t>K</a:t>
            </a:r>
            <a:r>
              <a:rPr lang="zh-CN" altLang="en-US" sz="1965" kern="0" baseline="-15000" dirty="0">
                <a:solidFill>
                  <a:srgbClr val="000000"/>
                </a:solidFill>
                <a:latin typeface="Times New Roman" panose="02020603050405020304" pitchFamily="65" charset="-122"/>
                <a:ea typeface="宋体" panose="02010600030101010101" pitchFamily="2" charset="-122"/>
              </a:rPr>
              <a:t>p</a:t>
            </a:r>
            <a:r>
              <a:rPr lang="zh-CN" altLang="en-US" sz="2605" kern="0" dirty="0">
                <a:solidFill>
                  <a:srgbClr val="000000"/>
                </a:solidFill>
                <a:latin typeface="Times New Roman" panose="02020603050405020304" pitchFamily="65" charset="-122"/>
                <a:ea typeface="宋体" panose="02010600030101010101" pitchFamily="2" charset="-122"/>
              </a:rPr>
              <a:t>=23.04</a:t>
            </a:r>
            <a:r>
              <a:rPr lang="zh-CN" altLang="en-US" sz="2605" i="1" kern="0" dirty="0">
                <a:solidFill>
                  <a:srgbClr val="000000"/>
                </a:solidFill>
                <a:latin typeface="Times New Roman" panose="02020603050405020304" pitchFamily="65" charset="-122"/>
                <a:ea typeface="宋体" panose="02010600030101010101" pitchFamily="2" charset="-122"/>
              </a:rPr>
              <a:t>p</a:t>
            </a:r>
            <a:r>
              <a:rPr lang="zh-CN" altLang="en-US" sz="1965" kern="0" baseline="-15000" dirty="0">
                <a:solidFill>
                  <a:srgbClr val="000000"/>
                </a:solidFill>
                <a:latin typeface="Times New Roman" panose="02020603050405020304" pitchFamily="65" charset="-122"/>
                <a:ea typeface="宋体" panose="02010600030101010101" pitchFamily="2" charset="-122"/>
              </a:rPr>
              <a:t>总</a:t>
            </a:r>
            <a:r>
              <a:rPr lang="zh-CN" altLang="en-US" sz="2605" kern="0" dirty="0">
                <a:solidFill>
                  <a:srgbClr val="000000"/>
                </a:solidFill>
                <a:latin typeface="Times New Roman" panose="02020603050405020304" pitchFamily="65" charset="-122"/>
                <a:ea typeface="宋体" panose="02010600030101010101" pitchFamily="2" charset="-122"/>
              </a:rPr>
              <a:t> </a:t>
            </a:r>
            <a:endParaRPr lang="zh-CN" altLang="en-US"/>
          </a:p>
        </p:txBody>
      </p:sp>
      <p:pic>
        <p:nvPicPr>
          <p:cNvPr id="3" name="解析" descr="C:\Users\BA0121\Desktop\同步 ppt设计\按钮-02.png"/>
          <p:cNvPicPr>
            <a:picLocks noChangeAspect="1" noChangeArrowheads="1"/>
          </p:cNvPicPr>
          <p:nvPr/>
        </p:nvPicPr>
        <p:blipFill>
          <a:blip r:embed="rId1" cstate="print"/>
          <a:srcRect/>
          <a:stretch>
            <a:fillRect/>
          </a:stretch>
        </p:blipFill>
        <p:spPr bwMode="auto">
          <a:xfrm>
            <a:off x="10368855" y="6209665"/>
            <a:ext cx="1454785" cy="51816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03759" y="1116013"/>
            <a:ext cx="11340000" cy="5463083"/>
            <a:chOff x="720000" y="971997"/>
            <a:chExt cx="11340000" cy="5463083"/>
          </a:xfrm>
        </p:grpSpPr>
        <p:grpSp>
          <p:nvGrpSpPr>
            <p:cNvPr id="5" name="组合 4"/>
            <p:cNvGrpSpPr/>
            <p:nvPr/>
          </p:nvGrpSpPr>
          <p:grpSpPr>
            <a:xfrm>
              <a:off x="720000" y="971997"/>
              <a:ext cx="11340000" cy="4585166"/>
              <a:chOff x="720000" y="971997"/>
              <a:chExt cx="11340000" cy="4585166"/>
            </a:xfrm>
          </p:grpSpPr>
          <p:sp>
            <p:nvSpPr>
              <p:cNvPr id="2" name="TextBox 2"/>
              <p:cNvSpPr txBox="1"/>
              <p:nvPr/>
            </p:nvSpPr>
            <p:spPr>
              <a:xfrm>
                <a:off x="720000" y="971997"/>
                <a:ext cx="11340000" cy="4585166"/>
              </a:xfrm>
              <a:prstGeom prst="rect">
                <a:avLst/>
              </a:prstGeom>
              <a:noFill/>
            </p:spPr>
            <p:txBody>
              <a:bodyPr wrap="square" lIns="0" tIns="0" rIns="0" bIns="0" rtlCol="0">
                <a:spAutoFit/>
              </a:bodyPr>
              <a:lstStyle/>
              <a:p>
                <a:pPr marL="0" indent="0" algn="just" eaLnBrk="0" latinLnBrk="1" hangingPunct="0">
                  <a:lnSpc>
                    <a:spcPts val="4500"/>
                  </a:lnSpc>
                  <a:spcBef>
                    <a:spcPts val="140"/>
                  </a:spcBef>
                  <a:buNone/>
                </a:pPr>
                <a:r>
                  <a:rPr lang="zh-CN" altLang="en-US" sz="2605" b="1" kern="0" dirty="0">
                    <a:solidFill>
                      <a:srgbClr val="FF0000"/>
                    </a:solidFill>
                    <a:latin typeface="Times New Roman" panose="02020603050405020304" pitchFamily="65" charset="-122"/>
                    <a:ea typeface="宋体" panose="02010600030101010101" pitchFamily="2" charset="-122"/>
                  </a:rPr>
                  <a:t>解析  </a:t>
                </a:r>
                <a:r>
                  <a:rPr lang="zh-CN" altLang="en-US" sz="2605" kern="0" dirty="0">
                    <a:solidFill>
                      <a:srgbClr val="FF0000"/>
                    </a:solidFill>
                    <a:latin typeface="Times New Roman" panose="02020603050405020304" pitchFamily="65" charset="-122"/>
                    <a:ea typeface="宋体" panose="02010600030101010101" pitchFamily="2" charset="-122"/>
                  </a:rPr>
                  <a:t>  A项,550 ℃时,若充入稀有气体,容器的压强不变,容器的体积增大,</a:t>
                </a:r>
                <a:br>
                  <a:rPr dirty="0">
                    <a:solidFill>
                      <a:srgbClr val="FF0000"/>
                    </a:solidFill>
                  </a:rPr>
                </a:br>
                <a:r>
                  <a:rPr lang="zh-CN" altLang="en-US" sz="2605" kern="0" spc="-100" dirty="0">
                    <a:solidFill>
                      <a:srgbClr val="FF0000"/>
                    </a:solidFill>
                    <a:latin typeface="Times New Roman" panose="02020603050405020304" pitchFamily="65" charset="-122"/>
                    <a:ea typeface="宋体" panose="02010600030101010101" pitchFamily="2" charset="-122"/>
                  </a:rPr>
                  <a:t>相当于减小压强,</a:t>
                </a:r>
                <a:r>
                  <a:rPr lang="zh-CN" altLang="en-US" sz="2605" i="1" kern="0" spc="-100" dirty="0">
                    <a:solidFill>
                      <a:srgbClr val="FF0000"/>
                    </a:solidFill>
                    <a:latin typeface="Times New Roman" panose="02020603050405020304" pitchFamily="65" charset="-122"/>
                    <a:ea typeface="宋体" panose="02010600030101010101" pitchFamily="2" charset="-122"/>
                  </a:rPr>
                  <a:t>v</a:t>
                </a:r>
                <a:r>
                  <a:rPr lang="zh-CN" altLang="en-US" sz="1965" kern="0" spc="-100" baseline="-15000" dirty="0">
                    <a:solidFill>
                      <a:srgbClr val="FF0000"/>
                    </a:solidFill>
                    <a:latin typeface="Times New Roman" panose="02020603050405020304" pitchFamily="65" charset="-122"/>
                    <a:ea typeface="宋体" panose="02010600030101010101" pitchFamily="2" charset="-122"/>
                  </a:rPr>
                  <a:t>正</a:t>
                </a:r>
                <a:r>
                  <a:rPr lang="zh-CN" altLang="en-US" sz="2605" kern="0" spc="-100" dirty="0">
                    <a:solidFill>
                      <a:srgbClr val="FF0000"/>
                    </a:solidFill>
                    <a:latin typeface="Times New Roman" panose="02020603050405020304" pitchFamily="65" charset="-122"/>
                    <a:ea typeface="宋体" panose="02010600030101010101" pitchFamily="2" charset="-122"/>
                  </a:rPr>
                  <a:t>、</a:t>
                </a:r>
                <a:r>
                  <a:rPr lang="zh-CN" altLang="en-US" sz="2605" i="1" kern="0" spc="-100" dirty="0">
                    <a:solidFill>
                      <a:srgbClr val="FF0000"/>
                    </a:solidFill>
                    <a:latin typeface="Times New Roman" panose="02020603050405020304" pitchFamily="65" charset="-122"/>
                    <a:ea typeface="宋体" panose="02010600030101010101" pitchFamily="2" charset="-122"/>
                  </a:rPr>
                  <a:t>v</a:t>
                </a:r>
                <a:r>
                  <a:rPr lang="zh-CN" altLang="en-US" sz="1965" kern="0" spc="-100" baseline="-15000" dirty="0">
                    <a:solidFill>
                      <a:srgbClr val="FF0000"/>
                    </a:solidFill>
                    <a:latin typeface="Times New Roman" panose="02020603050405020304" pitchFamily="65" charset="-122"/>
                    <a:ea typeface="宋体" panose="02010600030101010101" pitchFamily="2" charset="-122"/>
                  </a:rPr>
                  <a:t>逆</a:t>
                </a:r>
                <a:r>
                  <a:rPr lang="zh-CN" altLang="en-US" sz="2605" kern="0" spc="-100" dirty="0">
                    <a:solidFill>
                      <a:srgbClr val="FF0000"/>
                    </a:solidFill>
                    <a:latin typeface="Times New Roman" panose="02020603050405020304" pitchFamily="65" charset="-122"/>
                    <a:ea typeface="宋体" panose="02010600030101010101" pitchFamily="2" charset="-122"/>
                  </a:rPr>
                  <a:t>均减小,平衡向正反应方向移动,正确;B项,由图知650 </a:t>
                </a:r>
                <a:r>
                  <a:rPr lang="zh-CN" altLang="en-US" sz="2605" kern="0" dirty="0">
                    <a:solidFill>
                      <a:srgbClr val="FF0000"/>
                    </a:solidFill>
                    <a:latin typeface="Times New Roman" panose="02020603050405020304" pitchFamily="65" charset="-122"/>
                    <a:ea typeface="宋体" panose="02010600030101010101" pitchFamily="2" charset="-122"/>
                  </a:rPr>
                  <a:t>℃时,</a:t>
                </a:r>
                <a:endParaRPr lang="en-US" altLang="zh-CN" sz="2605" kern="0" dirty="0">
                  <a:solidFill>
                    <a:srgbClr val="FF0000"/>
                  </a:solidFill>
                  <a:latin typeface="Times New Roman" panose="02020603050405020304" pitchFamily="65" charset="-122"/>
                  <a:ea typeface="宋体" panose="02010600030101010101" pitchFamily="2" charset="-122"/>
                </a:endParaRPr>
              </a:p>
              <a:p>
                <a:pPr marL="0" indent="0" algn="just" eaLnBrk="0" latinLnBrk="1" hangingPunct="0">
                  <a:lnSpc>
                    <a:spcPts val="4500"/>
                  </a:lnSpc>
                  <a:spcBef>
                    <a:spcPts val="140"/>
                  </a:spcBef>
                  <a:buNone/>
                </a:pPr>
                <a:r>
                  <a:rPr lang="zh-CN" altLang="en-US" sz="2605" kern="0" dirty="0">
                    <a:solidFill>
                      <a:srgbClr val="FF0000"/>
                    </a:solidFill>
                    <a:latin typeface="Times New Roman" panose="02020603050405020304" pitchFamily="65" charset="-122"/>
                    <a:ea typeface="宋体" panose="02010600030101010101" pitchFamily="2" charset="-122"/>
                  </a:rPr>
                  <a:t>CO的体积分数为40.0%,CO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的体积分数为60.0%,平衡时</a:t>
                </a:r>
                <a:r>
                  <a:rPr lang="zh-CN" altLang="en-US" sz="2605" i="1" kern="0" dirty="0">
                    <a:solidFill>
                      <a:srgbClr val="FF0000"/>
                    </a:solidFill>
                    <a:latin typeface="Times New Roman" panose="02020603050405020304" pitchFamily="65" charset="-122"/>
                    <a:ea typeface="宋体" panose="02010600030101010101" pitchFamily="2" charset="-122"/>
                  </a:rPr>
                  <a:t>n</a:t>
                </a:r>
                <a:r>
                  <a:rPr lang="zh-CN" altLang="en-US" sz="2605" kern="0" dirty="0">
                    <a:solidFill>
                      <a:srgbClr val="FF0000"/>
                    </a:solidFill>
                    <a:latin typeface="Times New Roman" panose="02020603050405020304" pitchFamily="65" charset="-122"/>
                    <a:ea typeface="宋体" panose="02010600030101010101" pitchFamily="2" charset="-122"/>
                  </a:rPr>
                  <a:t>(CO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a:t>
                </a:r>
                <a:r>
                  <a:rPr lang="zh-CN" altLang="en-US" sz="2605" i="1" kern="0" dirty="0">
                    <a:solidFill>
                      <a:srgbClr val="FF0000"/>
                    </a:solidFill>
                    <a:latin typeface="Times New Roman" panose="02020603050405020304" pitchFamily="65" charset="-122"/>
                    <a:ea typeface="宋体" panose="02010600030101010101" pitchFamily="2" charset="-122"/>
                  </a:rPr>
                  <a:t>n</a:t>
                </a:r>
                <a:r>
                  <a:rPr lang="zh-CN" altLang="en-US" sz="2605" kern="0" dirty="0">
                    <a:solidFill>
                      <a:srgbClr val="FF0000"/>
                    </a:solidFill>
                    <a:latin typeface="Times New Roman" panose="02020603050405020304" pitchFamily="65" charset="-122"/>
                    <a:ea typeface="宋体" panose="02010600030101010101" pitchFamily="2" charset="-122"/>
                  </a:rPr>
                  <a:t>(CO)</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=3∶2,设平衡时CO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的物质的量为3 mol,CO的物质的量为2 mol,生成2 mol </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CO消耗1 mol 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,反应达到平衡时CO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的转化率为</a:t>
                </a:r>
                <a:r>
                  <a:rPr lang="zh-CN" altLang="en-US" sz="3320" kern="0" spc="8453"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Arial Narrow" panose="020B0606020202030204" pitchFamily="65" charset="-122"/>
                    <a:ea typeface="Arial Unicode MS" pitchFamily="65" charset="-122"/>
                  </a:rPr>
                  <a:t>×</a:t>
                </a:r>
                <a:r>
                  <a:rPr lang="zh-CN" altLang="en-US" sz="2605" kern="0" dirty="0">
                    <a:solidFill>
                      <a:srgbClr val="FF0000"/>
                    </a:solidFill>
                    <a:latin typeface="Times New Roman" panose="02020603050405020304" pitchFamily="65" charset="-122"/>
                    <a:ea typeface="宋体" panose="02010600030101010101" pitchFamily="2" charset="-122"/>
                  </a:rPr>
                  <a:t>100%=25%,正确;C项,</a:t>
                </a:r>
                <a:r>
                  <a:rPr lang="zh-CN" altLang="en-US" sz="2605" i="1" kern="0" dirty="0">
                    <a:solidFill>
                      <a:srgbClr val="FF0000"/>
                    </a:solidFill>
                    <a:latin typeface="Times New Roman" panose="02020603050405020304" pitchFamily="65" charset="-122"/>
                    <a:ea typeface="宋体" panose="02010600030101010101" pitchFamily="2" charset="-122"/>
                  </a:rPr>
                  <a:t>T</a:t>
                </a:r>
                <a:r>
                  <a:rPr lang="zh-CN" altLang="en-US" sz="2605" kern="0" dirty="0">
                    <a:solidFill>
                      <a:srgbClr val="FF0000"/>
                    </a:solidFill>
                    <a:latin typeface="Times New Roman" panose="02020603050405020304" pitchFamily="65" charset="-122"/>
                    <a:ea typeface="宋体" panose="02010600030101010101" pitchFamily="2" charset="-122"/>
                  </a:rPr>
                  <a:t> ℃平衡时CO与CO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的体积分数相等,若充入等体积的CO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和CO,仍为</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平衡状态,平衡不移动,错误;D项,925 ℃时,CO的体积分数为96.0%,CO</a:t>
                </a:r>
                <a:r>
                  <a:rPr lang="zh-CN" altLang="en-US" sz="1965" kern="0" baseline="-15000" dirty="0">
                    <a:solidFill>
                      <a:srgbClr val="FF0000"/>
                    </a:solidFill>
                    <a:latin typeface="Times New Roman" panose="02020603050405020304" pitchFamily="65" charset="-122"/>
                    <a:ea typeface="宋体" panose="02010600030101010101" pitchFamily="2" charset="-122"/>
                  </a:rPr>
                  <a:t>2</a:t>
                </a:r>
                <a:r>
                  <a:rPr lang="zh-CN" altLang="en-US" sz="2605" kern="0" dirty="0">
                    <a:solidFill>
                      <a:srgbClr val="FF0000"/>
                    </a:solidFill>
                    <a:latin typeface="Times New Roman" panose="02020603050405020304" pitchFamily="65" charset="-122"/>
                    <a:ea typeface="宋体" panose="02010600030101010101" pitchFamily="2" charset="-122"/>
                  </a:rPr>
                  <a:t>的体</a:t>
                </a:r>
                <a:br>
                  <a:rPr dirty="0">
                    <a:solidFill>
                      <a:srgbClr val="FF0000"/>
                    </a:solidFill>
                  </a:rPr>
                </a:br>
                <a:r>
                  <a:rPr lang="zh-CN" altLang="en-US" sz="2605" kern="0" dirty="0">
                    <a:solidFill>
                      <a:srgbClr val="FF0000"/>
                    </a:solidFill>
                    <a:latin typeface="Times New Roman" panose="02020603050405020304" pitchFamily="65" charset="-122"/>
                    <a:ea typeface="宋体" panose="02010600030101010101" pitchFamily="2" charset="-122"/>
                  </a:rPr>
                  <a:t>积分</a:t>
                </a:r>
                <a:r>
                  <a:rPr lang="zh-CN" altLang="en-US" sz="2605" kern="0" spc="100" dirty="0">
                    <a:solidFill>
                      <a:srgbClr val="FF0000"/>
                    </a:solidFill>
                    <a:latin typeface="Times New Roman" panose="02020603050405020304" pitchFamily="65" charset="-122"/>
                    <a:ea typeface="宋体" panose="02010600030101010101" pitchFamily="2" charset="-122"/>
                  </a:rPr>
                  <a:t>数为4.0%,CO的分压为0.96</a:t>
                </a:r>
                <a:r>
                  <a:rPr lang="zh-CN" altLang="en-US" sz="2605" i="1" kern="0" spc="100" dirty="0">
                    <a:solidFill>
                      <a:srgbClr val="FF0000"/>
                    </a:solidFill>
                    <a:latin typeface="Times New Roman" panose="02020603050405020304" pitchFamily="65" charset="-122"/>
                    <a:ea typeface="宋体" panose="02010600030101010101" pitchFamily="2" charset="-122"/>
                  </a:rPr>
                  <a:t>p</a:t>
                </a:r>
                <a:r>
                  <a:rPr lang="zh-CN" altLang="en-US" sz="1965" kern="0" spc="100" baseline="-15000" dirty="0">
                    <a:solidFill>
                      <a:srgbClr val="FF0000"/>
                    </a:solidFill>
                    <a:latin typeface="Times New Roman" panose="02020603050405020304" pitchFamily="65" charset="-122"/>
                    <a:ea typeface="宋体" panose="02010600030101010101" pitchFamily="2" charset="-122"/>
                  </a:rPr>
                  <a:t>总</a:t>
                </a:r>
                <a:r>
                  <a:rPr lang="zh-CN" altLang="en-US" sz="2605" kern="0" spc="100" dirty="0">
                    <a:solidFill>
                      <a:srgbClr val="FF0000"/>
                    </a:solidFill>
                    <a:latin typeface="Times New Roman" panose="02020603050405020304" pitchFamily="65" charset="-122"/>
                    <a:ea typeface="宋体" panose="02010600030101010101" pitchFamily="2" charset="-122"/>
                  </a:rPr>
                  <a:t>,CO</a:t>
                </a:r>
                <a:r>
                  <a:rPr lang="zh-CN" altLang="en-US" sz="1965" kern="0" spc="100" baseline="-15000" dirty="0">
                    <a:solidFill>
                      <a:srgbClr val="FF0000"/>
                    </a:solidFill>
                    <a:latin typeface="Times New Roman" panose="02020603050405020304" pitchFamily="65" charset="-122"/>
                    <a:ea typeface="宋体" panose="02010600030101010101" pitchFamily="2" charset="-122"/>
                  </a:rPr>
                  <a:t>2</a:t>
                </a:r>
                <a:r>
                  <a:rPr lang="zh-CN" altLang="en-US" sz="2605" kern="0" spc="100" dirty="0">
                    <a:solidFill>
                      <a:srgbClr val="FF0000"/>
                    </a:solidFill>
                    <a:latin typeface="Times New Roman" panose="02020603050405020304" pitchFamily="65" charset="-122"/>
                    <a:ea typeface="宋体" panose="02010600030101010101" pitchFamily="2" charset="-122"/>
                  </a:rPr>
                  <a:t>的分压为0.04</a:t>
                </a:r>
                <a:r>
                  <a:rPr lang="zh-CN" altLang="en-US" sz="2605" i="1" kern="0" spc="100" dirty="0">
                    <a:solidFill>
                      <a:srgbClr val="FF0000"/>
                    </a:solidFill>
                    <a:latin typeface="Times New Roman" panose="02020603050405020304" pitchFamily="65" charset="-122"/>
                    <a:ea typeface="宋体" panose="02010600030101010101" pitchFamily="2" charset="-122"/>
                  </a:rPr>
                  <a:t>p</a:t>
                </a:r>
                <a:r>
                  <a:rPr lang="zh-CN" altLang="en-US" sz="1965" kern="0" spc="100" baseline="-15000" dirty="0">
                    <a:solidFill>
                      <a:srgbClr val="FF0000"/>
                    </a:solidFill>
                    <a:latin typeface="Times New Roman" panose="02020603050405020304" pitchFamily="65" charset="-122"/>
                    <a:ea typeface="宋体" panose="02010600030101010101" pitchFamily="2" charset="-122"/>
                  </a:rPr>
                  <a:t>总</a:t>
                </a:r>
                <a:r>
                  <a:rPr lang="zh-CN" altLang="en-US" sz="2605" kern="0" spc="100" dirty="0">
                    <a:solidFill>
                      <a:srgbClr val="FF0000"/>
                    </a:solidFill>
                    <a:latin typeface="Times New Roman" panose="02020603050405020304" pitchFamily="65" charset="-122"/>
                    <a:ea typeface="宋体" panose="02010600030101010101" pitchFamily="2" charset="-122"/>
                  </a:rPr>
                  <a:t>,用平衡分压代替平衡</a:t>
                </a:r>
                <a:endParaRPr lang="zh-CN" altLang="en-US" spc="100" dirty="0">
                  <a:solidFill>
                    <a:srgbClr val="FF0000"/>
                  </a:solidFill>
                </a:endParaRPr>
              </a:p>
            </p:txBody>
          </p:sp>
          <p:graphicFrame>
            <p:nvGraphicFramePr>
              <p:cNvPr id="4" name="对象 3"/>
              <p:cNvGraphicFramePr>
                <a:graphicFrameLocks noChangeAspect="1"/>
              </p:cNvGraphicFramePr>
              <p:nvPr/>
            </p:nvGraphicFramePr>
            <p:xfrm>
              <a:off x="7920800" y="3122712"/>
              <a:ext cx="1495424" cy="704849"/>
            </p:xfrm>
            <a:graphic>
              <a:graphicData uri="http://schemas.openxmlformats.org/presentationml/2006/ole">
                <mc:AlternateContent xmlns:mc="http://schemas.openxmlformats.org/markup-compatibility/2006">
                  <mc:Choice xmlns:v="urn:schemas-microsoft-com:vml" Requires="v">
                    <p:oleObj spid="_x0000_s40968" name="Equation" r:id="rId1" imgW="39624000" imgH="18592800" progId="">
                      <p:embed/>
                    </p:oleObj>
                  </mc:Choice>
                  <mc:Fallback>
                    <p:oleObj name="Equation" r:id="rId1" imgW="39624000" imgH="18592800" progId="">
                      <p:embed/>
                      <p:pic>
                        <p:nvPicPr>
                          <p:cNvPr id="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0800" y="3122712"/>
                            <a:ext cx="1495424" cy="7048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组合 5"/>
            <p:cNvGrpSpPr/>
            <p:nvPr/>
          </p:nvGrpSpPr>
          <p:grpSpPr>
            <a:xfrm>
              <a:off x="720000" y="5456066"/>
              <a:ext cx="11340000" cy="979014"/>
              <a:chOff x="720000" y="1440000"/>
              <a:chExt cx="11340000" cy="979014"/>
            </a:xfrm>
          </p:grpSpPr>
          <p:sp>
            <p:nvSpPr>
              <p:cNvPr id="7" name="TextBox 2"/>
              <p:cNvSpPr txBox="1"/>
              <p:nvPr/>
            </p:nvSpPr>
            <p:spPr>
              <a:xfrm>
                <a:off x="720000" y="1440000"/>
                <a:ext cx="11340000" cy="819712"/>
              </a:xfrm>
              <a:prstGeom prst="rect">
                <a:avLst/>
              </a:prstGeom>
              <a:noFill/>
            </p:spPr>
            <p:txBody>
              <a:bodyPr wrap="square" lIns="0" tIns="0" rIns="0" bIns="0" rtlCol="0">
                <a:spAutoFit/>
              </a:bodyPr>
              <a:lstStyle/>
              <a:p>
                <a:pPr marL="0" indent="0" eaLnBrk="0" latinLnBrk="1" hangingPunct="0">
                  <a:lnSpc>
                    <a:spcPct val="150000"/>
                  </a:lnSpc>
                  <a:spcBef>
                    <a:spcPts val="270"/>
                  </a:spcBef>
                  <a:buNone/>
                </a:pPr>
                <a:r>
                  <a:rPr lang="zh-CN" altLang="en-US" sz="2605" kern="0" dirty="0">
                    <a:solidFill>
                      <a:srgbClr val="FF0000"/>
                    </a:solidFill>
                    <a:latin typeface="Times New Roman" panose="02020603050405020304" pitchFamily="65" charset="-122"/>
                    <a:ea typeface="宋体" panose="02010600030101010101" pitchFamily="2" charset="-122"/>
                  </a:rPr>
                  <a:t>浓度表示的化学平衡常数</a:t>
                </a:r>
                <a:r>
                  <a:rPr lang="zh-CN" altLang="en-US" sz="2605" i="1" kern="0" dirty="0">
                    <a:solidFill>
                      <a:srgbClr val="FF0000"/>
                    </a:solidFill>
                    <a:latin typeface="Times New Roman" panose="02020603050405020304" pitchFamily="65" charset="-122"/>
                    <a:ea typeface="宋体" panose="02010600030101010101" pitchFamily="2" charset="-122"/>
                  </a:rPr>
                  <a:t>K</a:t>
                </a:r>
                <a:r>
                  <a:rPr lang="zh-CN" altLang="en-US" sz="1965" kern="0" baseline="-15000" dirty="0">
                    <a:solidFill>
                      <a:srgbClr val="FF0000"/>
                    </a:solidFill>
                    <a:latin typeface="Times New Roman" panose="02020603050405020304" pitchFamily="65" charset="-122"/>
                    <a:ea typeface="宋体" panose="02010600030101010101" pitchFamily="2" charset="-122"/>
                  </a:rPr>
                  <a:t>p</a:t>
                </a:r>
                <a:r>
                  <a:rPr lang="zh-CN" altLang="en-US" sz="2605" kern="0" dirty="0">
                    <a:solidFill>
                      <a:srgbClr val="FF0000"/>
                    </a:solidFill>
                    <a:latin typeface="Times New Roman" panose="02020603050405020304" pitchFamily="65" charset="-122"/>
                    <a:ea typeface="宋体" panose="02010600030101010101" pitchFamily="2" charset="-122"/>
                  </a:rPr>
                  <a:t>=</a:t>
                </a:r>
                <a:r>
                  <a:rPr lang="zh-CN" altLang="en-US" sz="4035" kern="0" spc="6240" dirty="0">
                    <a:solidFill>
                      <a:srgbClr val="FF0000"/>
                    </a:solidFill>
                    <a:latin typeface="Times New Roman" panose="02020603050405020304" pitchFamily="65" charset="-122"/>
                    <a:ea typeface="宋体" panose="02010600030101010101" pitchFamily="2" charset="-122"/>
                  </a:rPr>
                  <a:t> </a:t>
                </a:r>
                <a:r>
                  <a:rPr lang="zh-CN" altLang="en-US" sz="2605" kern="0" dirty="0">
                    <a:solidFill>
                      <a:srgbClr val="FF0000"/>
                    </a:solidFill>
                    <a:latin typeface="Times New Roman" panose="02020603050405020304" pitchFamily="65" charset="-122"/>
                    <a:ea typeface="宋体" panose="02010600030101010101" pitchFamily="2" charset="-122"/>
                  </a:rPr>
                  <a:t>=23.04</a:t>
                </a:r>
                <a:r>
                  <a:rPr lang="zh-CN" altLang="en-US" sz="2605" i="1" kern="0" dirty="0">
                    <a:solidFill>
                      <a:srgbClr val="FF0000"/>
                    </a:solidFill>
                    <a:latin typeface="Times New Roman" panose="02020603050405020304" pitchFamily="65" charset="-122"/>
                    <a:ea typeface="宋体" panose="02010600030101010101" pitchFamily="2" charset="-122"/>
                  </a:rPr>
                  <a:t>p</a:t>
                </a:r>
                <a:r>
                  <a:rPr lang="zh-CN" altLang="en-US" sz="1965" kern="0" baseline="-15000" dirty="0">
                    <a:solidFill>
                      <a:srgbClr val="FF0000"/>
                    </a:solidFill>
                    <a:latin typeface="Times New Roman" panose="02020603050405020304" pitchFamily="65" charset="-122"/>
                    <a:ea typeface="宋体" panose="02010600030101010101" pitchFamily="2" charset="-122"/>
                  </a:rPr>
                  <a:t>总</a:t>
                </a:r>
                <a:r>
                  <a:rPr lang="zh-CN" altLang="en-US" sz="2605" kern="0" dirty="0">
                    <a:solidFill>
                      <a:srgbClr val="FF0000"/>
                    </a:solidFill>
                    <a:latin typeface="Times New Roman" panose="02020603050405020304" pitchFamily="65" charset="-122"/>
                    <a:ea typeface="宋体" panose="02010600030101010101" pitchFamily="2" charset="-122"/>
                  </a:rPr>
                  <a:t>,正确。</a:t>
                </a:r>
                <a:endParaRPr lang="zh-CN" altLang="en-US" dirty="0">
                  <a:solidFill>
                    <a:srgbClr val="FF0000"/>
                  </a:solidFill>
                </a:endParaRPr>
              </a:p>
            </p:txBody>
          </p:sp>
          <p:graphicFrame>
            <p:nvGraphicFramePr>
              <p:cNvPr id="8" name="对象 7"/>
              <p:cNvGraphicFramePr>
                <a:graphicFrameLocks noChangeAspect="1"/>
              </p:cNvGraphicFramePr>
              <p:nvPr/>
            </p:nvGraphicFramePr>
            <p:xfrm>
              <a:off x="4848048" y="1571289"/>
              <a:ext cx="1304925" cy="847725"/>
            </p:xfrm>
            <a:graphic>
              <a:graphicData uri="http://schemas.openxmlformats.org/presentationml/2006/ole">
                <mc:AlternateContent xmlns:mc="http://schemas.openxmlformats.org/markup-compatibility/2006">
                  <mc:Choice xmlns:v="urn:schemas-microsoft-com:vml" Requires="v">
                    <p:oleObj spid="_x0000_s40969" name="Equation" r:id="rId3" imgW="34442400" imgH="22555200" progId="">
                      <p:embed/>
                    </p:oleObj>
                  </mc:Choice>
                  <mc:Fallback>
                    <p:oleObj name="Equation" r:id="rId3" imgW="34442400" imgH="225552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8048" y="1571289"/>
                            <a:ext cx="1304925"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0000" y="1332037"/>
            <a:ext cx="11340000" cy="4815485"/>
            <a:chOff x="720000" y="1332037"/>
            <a:chExt cx="11340000" cy="4815485"/>
          </a:xfrm>
        </p:grpSpPr>
        <p:sp>
          <p:nvSpPr>
            <p:cNvPr id="2" name="TextBox 2"/>
            <p:cNvSpPr txBox="1"/>
            <p:nvPr/>
          </p:nvSpPr>
          <p:spPr>
            <a:xfrm>
              <a:off x="720000" y="1332037"/>
              <a:ext cx="11340000" cy="4815485"/>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b="1" kern="0" dirty="0">
                  <a:solidFill>
                    <a:srgbClr val="000000"/>
                  </a:solidFill>
                  <a:latin typeface="Times New Roman" panose="02020603050405020304" pitchFamily="65" charset="-122"/>
                  <a:ea typeface="宋体" panose="02010600030101010101" pitchFamily="2" charset="-122"/>
                </a:rPr>
                <a:t>典例2</a:t>
              </a:r>
              <a:r>
                <a:rPr lang="zh-CN" altLang="en-US" sz="2605" kern="0" dirty="0">
                  <a:solidFill>
                    <a:srgbClr val="000000"/>
                  </a:solidFill>
                  <a:latin typeface="Times New Roman" panose="02020603050405020304" pitchFamily="65" charset="-122"/>
                  <a:ea typeface="宋体" panose="02010600030101010101" pitchFamily="2" charset="-122"/>
                </a:rPr>
                <a:t>    (2020山东,18,12分)探究CH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OH合成反应化学平衡的影响因素,有利</a:t>
              </a:r>
              <a:br>
                <a:rPr dirty="0"/>
              </a:br>
              <a:r>
                <a:rPr lang="zh-CN" altLang="en-US" sz="2605" kern="0" dirty="0">
                  <a:solidFill>
                    <a:srgbClr val="000000"/>
                  </a:solidFill>
                  <a:latin typeface="Times New Roman" panose="02020603050405020304" pitchFamily="65" charset="-122"/>
                  <a:ea typeface="宋体" panose="02010600030101010101" pitchFamily="2" charset="-122"/>
                </a:rPr>
                <a:t>于提高CH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OH的产率。以CO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为原料合成CH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OH涉及的主要反应如下:</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Ⅰ.CO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(g)+3H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OH(g)+H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O(g)</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=-49.5 kJ·mol</a:t>
              </a:r>
              <a:r>
                <a:rPr lang="zh-CN" altLang="en-US" sz="1965" kern="0" baseline="59000" dirty="0">
                  <a:solidFill>
                    <a:srgbClr val="000000"/>
                  </a:solidFill>
                  <a:latin typeface="Times New Roman" panose="02020603050405020304" pitchFamily="65" charset="-122"/>
                  <a:ea typeface="宋体" panose="02010600030101010101" pitchFamily="2" charset="-122"/>
                </a:rPr>
                <a:t>-1</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Ⅱ.CO(g)+2H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OH(g)</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=-90.4 kJ·mol</a:t>
              </a:r>
              <a:r>
                <a:rPr lang="zh-CN" altLang="en-US" sz="1965" kern="0" baseline="59000" dirty="0">
                  <a:solidFill>
                    <a:srgbClr val="000000"/>
                  </a:solidFill>
                  <a:latin typeface="Times New Roman" panose="02020603050405020304" pitchFamily="65" charset="-122"/>
                  <a:ea typeface="宋体" panose="02010600030101010101" pitchFamily="2" charset="-122"/>
                </a:rPr>
                <a:t>-1</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Ⅲ.CO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(g)</a:t>
              </a:r>
              <a:r>
                <a:rPr lang="zh-CN" altLang="en-US" sz="2145" kern="0" spc="2954"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 CO(g)+H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O(g)    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3</a:t>
              </a:r>
              <a:endParaRPr lang="zh-CN" altLang="en-US" dirty="0"/>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回答下列问题:</a:t>
              </a:r>
              <a:endParaRPr lang="zh-CN" altLang="en-US" dirty="0"/>
            </a:p>
          </p:txBody>
        </p:sp>
        <p:pic>
          <p:nvPicPr>
            <p:cNvPr id="3" name="图片 3" descr="textimage89.jpeg"/>
            <p:cNvPicPr>
              <a:picLocks noChangeAspect="1"/>
            </p:cNvPicPr>
            <p:nvPr/>
          </p:nvPicPr>
          <p:blipFill>
            <a:blip r:embed="rId1" cstate="print"/>
            <a:stretch>
              <a:fillRect/>
            </a:stretch>
          </p:blipFill>
          <p:spPr>
            <a:xfrm>
              <a:off x="3123625" y="2676022"/>
              <a:ext cx="647699" cy="361949"/>
            </a:xfrm>
            <a:prstGeom prst="rect">
              <a:avLst/>
            </a:prstGeom>
          </p:spPr>
        </p:pic>
        <p:pic>
          <p:nvPicPr>
            <p:cNvPr id="4" name="图片 4" descr="textimage90.jpeg"/>
            <p:cNvPicPr>
              <a:picLocks noChangeAspect="1"/>
            </p:cNvPicPr>
            <p:nvPr/>
          </p:nvPicPr>
          <p:blipFill>
            <a:blip r:embed="rId1" cstate="print"/>
            <a:stretch>
              <a:fillRect/>
            </a:stretch>
          </p:blipFill>
          <p:spPr>
            <a:xfrm>
              <a:off x="3040825" y="3917590"/>
              <a:ext cx="647699" cy="361949"/>
            </a:xfrm>
            <a:prstGeom prst="rect">
              <a:avLst/>
            </a:prstGeom>
          </p:spPr>
        </p:pic>
        <p:pic>
          <p:nvPicPr>
            <p:cNvPr id="5" name="图片 5" descr="textimage91.jpeg"/>
            <p:cNvPicPr>
              <a:picLocks noChangeAspect="1"/>
            </p:cNvPicPr>
            <p:nvPr/>
          </p:nvPicPr>
          <p:blipFill>
            <a:blip r:embed="rId1" cstate="print"/>
            <a:stretch>
              <a:fillRect/>
            </a:stretch>
          </p:blipFill>
          <p:spPr>
            <a:xfrm>
              <a:off x="2958025" y="5159158"/>
              <a:ext cx="647700" cy="361950"/>
            </a:xfrm>
            <a:prstGeom prst="rect">
              <a:avLst/>
            </a:prstGeom>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720000" y="1332037"/>
            <a:ext cx="11340000" cy="5220000"/>
            <a:chOff x="720000" y="1440000"/>
            <a:chExt cx="11340000" cy="5220000"/>
          </a:xfrm>
        </p:grpSpPr>
        <p:sp>
          <p:nvSpPr>
            <p:cNvPr id="2" name="TextBox 2"/>
            <p:cNvSpPr txBox="1"/>
            <p:nvPr/>
          </p:nvSpPr>
          <p:spPr>
            <a:xfrm>
              <a:off x="720000" y="1440000"/>
              <a:ext cx="11340000" cy="5220000"/>
            </a:xfrm>
            <a:prstGeom prst="rect">
              <a:avLst/>
            </a:prstGeom>
            <a:noFill/>
          </p:spPr>
          <p:txBody>
            <a:bodyPr wrap="square" lIns="0" tIns="0" rIns="0" bIns="0" rtlCol="0">
              <a:spAutoFit/>
            </a:bodyPr>
            <a:lstStyle/>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(1)Δ</a:t>
              </a:r>
              <a:r>
                <a:rPr lang="zh-CN" altLang="en-US" sz="2605" i="1"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u="sng" kern="0" dirty="0">
                  <a:solidFill>
                    <a:srgbClr val="000000"/>
                  </a:solidFill>
                  <a:latin typeface="Times New Roman" panose="02020603050405020304" pitchFamily="65" charset="-122"/>
                  <a:ea typeface="宋体" panose="02010600030101010101" pitchFamily="2" charset="-122"/>
                </a:rPr>
                <a:t>    +40.9    </a:t>
              </a:r>
              <a:r>
                <a:rPr lang="zh-CN" altLang="en-US" sz="2605" kern="0" dirty="0">
                  <a:solidFill>
                    <a:srgbClr val="000000"/>
                  </a:solidFill>
                  <a:latin typeface="Times New Roman" panose="02020603050405020304" pitchFamily="65" charset="-122"/>
                  <a:ea typeface="宋体" panose="02010600030101010101" pitchFamily="2" charset="-122"/>
                </a:rPr>
                <a:t>kJ·mol</a:t>
              </a:r>
              <a:r>
                <a:rPr lang="zh-CN" altLang="en-US" sz="1965" kern="0" baseline="59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(2)一定条件下,向体积为</a:t>
              </a:r>
              <a:r>
                <a:rPr lang="zh-CN" altLang="en-US" sz="2605" i="1" kern="0" dirty="0">
                  <a:solidFill>
                    <a:srgbClr val="000000"/>
                  </a:solidFill>
                  <a:latin typeface="Times New Roman" panose="02020603050405020304" pitchFamily="65" charset="-122"/>
                  <a:ea typeface="宋体" panose="02010600030101010101" pitchFamily="2" charset="-122"/>
                </a:rPr>
                <a:t>V</a:t>
              </a:r>
              <a:r>
                <a:rPr lang="zh-CN" altLang="en-US" sz="2605" kern="0" dirty="0">
                  <a:solidFill>
                    <a:srgbClr val="000000"/>
                  </a:solidFill>
                  <a:latin typeface="Times New Roman" panose="02020603050405020304" pitchFamily="65" charset="-122"/>
                  <a:ea typeface="宋体" panose="02010600030101010101" pitchFamily="2" charset="-122"/>
                </a:rPr>
                <a:t> L的恒容密闭容器中通入1 mol 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和3 mol 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发</a:t>
              </a:r>
              <a:br>
                <a:rPr lang="zh-CN" altLang="en-US" sz="2605" kern="0" dirty="0">
                  <a:solidFill>
                    <a:srgbClr val="000000"/>
                  </a:solidFill>
                  <a:latin typeface="Times New Roman" panose="02020603050405020304" pitchFamily="65" charset="-122"/>
                  <a:ea typeface="宋体" panose="02010600030101010101" pitchFamily="2" charset="-122"/>
                </a:rPr>
              </a:br>
              <a:r>
                <a:rPr lang="zh-CN" altLang="en-US" sz="2605" kern="0" dirty="0">
                  <a:solidFill>
                    <a:srgbClr val="000000"/>
                  </a:solidFill>
                  <a:latin typeface="Times New Roman" panose="02020603050405020304" pitchFamily="65" charset="-122"/>
                  <a:ea typeface="宋体" panose="02010600030101010101" pitchFamily="2" charset="-122"/>
                </a:rPr>
                <a:t>生上述反应,达到平衡时,容器中CH</a:t>
              </a:r>
              <a:r>
                <a:rPr lang="zh-CN" altLang="en-US" sz="1965" kern="0" baseline="-15000" dirty="0">
                  <a:solidFill>
                    <a:srgbClr val="000000"/>
                  </a:solidFill>
                  <a:latin typeface="Times New Roman" panose="02020603050405020304" pitchFamily="65" charset="-122"/>
                  <a:ea typeface="宋体" panose="02010600030101010101" pitchFamily="2" charset="-122"/>
                </a:rPr>
                <a:t>3</a:t>
              </a:r>
              <a:r>
                <a:rPr lang="zh-CN" altLang="en-US" sz="2605" kern="0" dirty="0">
                  <a:solidFill>
                    <a:srgbClr val="000000"/>
                  </a:solidFill>
                  <a:latin typeface="Times New Roman" panose="02020603050405020304" pitchFamily="65" charset="-122"/>
                  <a:ea typeface="宋体" panose="02010600030101010101" pitchFamily="2" charset="-122"/>
                </a:rPr>
                <a:t>OH(g)为</a:t>
              </a:r>
              <a:r>
                <a:rPr lang="zh-CN" altLang="en-US" sz="2605" i="1" kern="0" dirty="0">
                  <a:solidFill>
                    <a:srgbClr val="000000"/>
                  </a:solidFill>
                  <a:latin typeface="Times New Roman" panose="02020603050405020304" pitchFamily="65" charset="-122"/>
                  <a:ea typeface="宋体" panose="02010600030101010101" pitchFamily="2" charset="-122"/>
                </a:rPr>
                <a:t>a</a:t>
              </a:r>
              <a:r>
                <a:rPr lang="zh-CN" altLang="en-US" sz="2605" kern="0" dirty="0">
                  <a:solidFill>
                    <a:srgbClr val="000000"/>
                  </a:solidFill>
                  <a:latin typeface="Times New Roman" panose="02020603050405020304" pitchFamily="65" charset="-122"/>
                  <a:ea typeface="宋体" panose="02010600030101010101" pitchFamily="2" charset="-122"/>
                </a:rPr>
                <a:t> mol, CO为</a:t>
              </a:r>
              <a:r>
                <a:rPr lang="zh-CN" altLang="en-US" sz="2605" i="1" kern="0" dirty="0">
                  <a:solidFill>
                    <a:srgbClr val="000000"/>
                  </a:solidFill>
                  <a:latin typeface="Times New Roman" panose="02020603050405020304" pitchFamily="65" charset="-122"/>
                  <a:ea typeface="宋体" panose="02010600030101010101" pitchFamily="2" charset="-122"/>
                </a:rPr>
                <a:t>b</a:t>
              </a:r>
              <a:r>
                <a:rPr lang="zh-CN" altLang="en-US" sz="2605" kern="0" dirty="0">
                  <a:solidFill>
                    <a:srgbClr val="000000"/>
                  </a:solidFill>
                  <a:latin typeface="Times New Roman" panose="02020603050405020304" pitchFamily="65" charset="-122"/>
                  <a:ea typeface="宋体" panose="02010600030101010101" pitchFamily="2" charset="-122"/>
                </a:rPr>
                <a:t> mol,此时H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O(g)的</a:t>
              </a:r>
              <a:br>
                <a:rPr lang="zh-CN" altLang="en-US" sz="2605" kern="0" dirty="0">
                  <a:solidFill>
                    <a:srgbClr val="000000"/>
                  </a:solidFill>
                  <a:latin typeface="Times New Roman" panose="02020603050405020304" pitchFamily="65" charset="-122"/>
                  <a:ea typeface="宋体" panose="02010600030101010101" pitchFamily="2" charset="-122"/>
                </a:rPr>
              </a:br>
              <a:r>
                <a:rPr lang="zh-CN" altLang="en-US" sz="2605" kern="0" dirty="0">
                  <a:solidFill>
                    <a:srgbClr val="000000"/>
                  </a:solidFill>
                  <a:latin typeface="Times New Roman" panose="02020603050405020304" pitchFamily="65" charset="-122"/>
                  <a:ea typeface="宋体" panose="02010600030101010101" pitchFamily="2" charset="-122"/>
                </a:rPr>
                <a:t>浓度为</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5550" u="sng" kern="0" spc="-375" dirty="0">
                  <a:solidFill>
                    <a:srgbClr val="000000"/>
                  </a:solidFill>
                  <a:latin typeface="Times New Roman" panose="02020603050405020304" pitchFamily="65" charset="-122"/>
                  <a:ea typeface="宋体" panose="02010600030101010101" pitchFamily="2" charset="-122"/>
                </a:rPr>
                <a:t> </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mol·L</a:t>
              </a:r>
              <a:r>
                <a:rPr lang="zh-CN" altLang="en-US" sz="1965" kern="0" baseline="59000" dirty="0">
                  <a:solidFill>
                    <a:srgbClr val="000000"/>
                  </a:solidFill>
                  <a:latin typeface="Times New Roman" panose="02020603050405020304" pitchFamily="65" charset="-122"/>
                  <a:ea typeface="宋体" panose="02010600030101010101" pitchFamily="2" charset="-122"/>
                </a:rPr>
                <a:t>-1</a:t>
              </a:r>
              <a:r>
                <a:rPr lang="zh-CN" altLang="en-US" sz="2605" kern="0" dirty="0">
                  <a:solidFill>
                    <a:srgbClr val="000000"/>
                  </a:solidFill>
                  <a:latin typeface="Times New Roman" panose="02020603050405020304" pitchFamily="65" charset="-122"/>
                  <a:ea typeface="宋体" panose="02010600030101010101" pitchFamily="2" charset="-122"/>
                </a:rPr>
                <a:t>(用含</a:t>
              </a:r>
              <a:r>
                <a:rPr lang="zh-CN" altLang="en-US" sz="2605" i="1" kern="0" dirty="0">
                  <a:solidFill>
                    <a:srgbClr val="000000"/>
                  </a:solidFill>
                  <a:latin typeface="Times New Roman" panose="02020603050405020304" pitchFamily="65" charset="-122"/>
                  <a:ea typeface="宋体" panose="02010600030101010101" pitchFamily="2" charset="-122"/>
                </a:rPr>
                <a:t>a</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b</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V</a:t>
              </a:r>
              <a:r>
                <a:rPr lang="zh-CN" altLang="en-US" sz="2605" kern="0" dirty="0">
                  <a:solidFill>
                    <a:srgbClr val="000000"/>
                  </a:solidFill>
                  <a:latin typeface="Times New Roman" panose="02020603050405020304" pitchFamily="65" charset="-122"/>
                  <a:ea typeface="宋体" panose="02010600030101010101" pitchFamily="2" charset="-122"/>
                </a:rPr>
                <a:t>的代数式表示,下同),反应Ⅲ的平衡常</a:t>
              </a:r>
              <a:br>
                <a:rPr lang="zh-CN" altLang="en-US" sz="2605" kern="0" dirty="0">
                  <a:solidFill>
                    <a:srgbClr val="000000"/>
                  </a:solidFill>
                  <a:latin typeface="Times New Roman" panose="02020603050405020304" pitchFamily="65" charset="-122"/>
                  <a:ea typeface="宋体" panose="02010600030101010101" pitchFamily="2" charset="-122"/>
                </a:rPr>
              </a:br>
              <a:r>
                <a:rPr lang="zh-CN" altLang="en-US" sz="2605" kern="0" dirty="0">
                  <a:solidFill>
                    <a:srgbClr val="000000"/>
                  </a:solidFill>
                  <a:latin typeface="Times New Roman" panose="02020603050405020304" pitchFamily="65" charset="-122"/>
                  <a:ea typeface="宋体" panose="02010600030101010101" pitchFamily="2" charset="-122"/>
                </a:rPr>
                <a:t>数为</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6000" u="sng" kern="0" spc="13875" dirty="0">
                  <a:solidFill>
                    <a:srgbClr val="000000"/>
                  </a:solidFill>
                  <a:latin typeface="Times New Roman" panose="02020603050405020304" pitchFamily="65" charset="-122"/>
                  <a:ea typeface="宋体" panose="02010600030101010101" pitchFamily="2" charset="-122"/>
                </a:rPr>
                <a:t> </a:t>
              </a:r>
              <a:r>
                <a:rPr lang="zh-CN" altLang="en-US" sz="2605" u="sng" kern="0" dirty="0">
                  <a:solidFill>
                    <a:srgbClr val="000000"/>
                  </a:solidFill>
                  <a:latin typeface="Times New Roman" panose="02020603050405020304" pitchFamily="65" charset="-122"/>
                  <a:ea typeface="宋体" panose="02010600030101010101" pitchFamily="2" charset="-122"/>
                </a:rPr>
                <a:t>    </a:t>
              </a:r>
              <a:r>
                <a:rPr lang="zh-CN" altLang="en-US" sz="2605" kern="0" dirty="0">
                  <a:solidFill>
                    <a:srgbClr val="000000"/>
                  </a:solidFill>
                  <a:latin typeface="Times New Roman" panose="02020603050405020304" pitchFamily="65" charset="-122"/>
                  <a:ea typeface="宋体" panose="02010600030101010101" pitchFamily="2" charset="-122"/>
                </a:rPr>
                <a:t>。</a:t>
              </a:r>
              <a:endParaRPr lang="zh-CN" altLang="en-US"/>
            </a:p>
            <a:p>
              <a:pPr marL="0" indent="0" eaLnBrk="0" latinLnBrk="1" hangingPunct="0">
                <a:lnSpc>
                  <a:spcPct val="150000"/>
                </a:lnSpc>
                <a:spcBef>
                  <a:spcPts val="140"/>
                </a:spcBef>
                <a:buNone/>
              </a:pPr>
              <a:r>
                <a:rPr lang="zh-CN" altLang="en-US" sz="2605" kern="0" dirty="0">
                  <a:solidFill>
                    <a:srgbClr val="000000"/>
                  </a:solidFill>
                  <a:latin typeface="Times New Roman" panose="02020603050405020304" pitchFamily="65" charset="-122"/>
                  <a:ea typeface="宋体" panose="02010600030101010101" pitchFamily="2" charset="-122"/>
                </a:rPr>
                <a:t>(3)不同压强下,按照</a:t>
              </a:r>
              <a:r>
                <a:rPr lang="zh-CN" altLang="en-US" sz="2605" i="1" kern="0" dirty="0">
                  <a:solidFill>
                    <a:srgbClr val="000000"/>
                  </a:solidFill>
                  <a:latin typeface="Times New Roman" panose="02020603050405020304" pitchFamily="65" charset="-122"/>
                  <a:ea typeface="宋体" panose="02010600030101010101" pitchFamily="2" charset="-122"/>
                </a:rPr>
                <a:t>n</a:t>
              </a:r>
              <a:r>
                <a:rPr lang="zh-CN" altLang="en-US" sz="2605" kern="0" dirty="0">
                  <a:solidFill>
                    <a:srgbClr val="000000"/>
                  </a:solidFill>
                  <a:latin typeface="Times New Roman" panose="02020603050405020304" pitchFamily="65" charset="-122"/>
                  <a:ea typeface="宋体" panose="02010600030101010101" pitchFamily="2" charset="-122"/>
                </a:rPr>
                <a:t>(CO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a:t>
              </a:r>
              <a:r>
                <a:rPr lang="zh-CN" altLang="en-US" sz="2605" i="1" kern="0" dirty="0">
                  <a:solidFill>
                    <a:srgbClr val="000000"/>
                  </a:solidFill>
                  <a:latin typeface="Times New Roman" panose="02020603050405020304" pitchFamily="65" charset="-122"/>
                  <a:ea typeface="宋体" panose="02010600030101010101" pitchFamily="2" charset="-122"/>
                </a:rPr>
                <a:t>n</a:t>
              </a:r>
              <a:r>
                <a:rPr lang="zh-CN" altLang="en-US" sz="2605" kern="0" dirty="0">
                  <a:solidFill>
                    <a:srgbClr val="000000"/>
                  </a:solidFill>
                  <a:latin typeface="Times New Roman" panose="02020603050405020304" pitchFamily="65" charset="-122"/>
                  <a:ea typeface="宋体" panose="02010600030101010101" pitchFamily="2" charset="-122"/>
                </a:rPr>
                <a:t>(H</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)=1∶3投料,实验测定CO</a:t>
              </a:r>
              <a:r>
                <a:rPr lang="zh-CN" altLang="en-US" sz="1965" kern="0" baseline="-15000" dirty="0">
                  <a:solidFill>
                    <a:srgbClr val="000000"/>
                  </a:solidFill>
                  <a:latin typeface="Times New Roman" panose="02020603050405020304" pitchFamily="65" charset="-122"/>
                  <a:ea typeface="宋体" panose="02010600030101010101" pitchFamily="2" charset="-122"/>
                </a:rPr>
                <a:t>2</a:t>
              </a:r>
              <a:r>
                <a:rPr lang="zh-CN" altLang="en-US" sz="2605" kern="0" dirty="0">
                  <a:solidFill>
                    <a:srgbClr val="000000"/>
                  </a:solidFill>
                  <a:latin typeface="Times New Roman" panose="02020603050405020304" pitchFamily="65" charset="-122"/>
                  <a:ea typeface="宋体" panose="02010600030101010101" pitchFamily="2" charset="-122"/>
                </a:rPr>
                <a:t>的平衡转化率和</a:t>
              </a:r>
              <a:endParaRPr lang="zh-CN" altLang="en-US"/>
            </a:p>
          </p:txBody>
        </p:sp>
        <p:graphicFrame>
          <p:nvGraphicFramePr>
            <p:cNvPr id="4" name="对象 3"/>
            <p:cNvGraphicFramePr>
              <a:graphicFrameLocks noChangeAspect="1"/>
            </p:cNvGraphicFramePr>
            <p:nvPr/>
          </p:nvGraphicFramePr>
          <p:xfrm>
            <a:off x="2061230" y="3572961"/>
            <a:ext cx="624363" cy="669607"/>
          </p:xfrm>
          <a:graphic>
            <a:graphicData uri="http://schemas.openxmlformats.org/presentationml/2006/ole">
              <mc:AlternateContent xmlns:mc="http://schemas.openxmlformats.org/markup-compatibility/2006">
                <mc:Choice xmlns:v="urn:schemas-microsoft-com:vml" Requires="v">
                  <p:oleObj spid="_x0000_s43014" name="Equation" r:id="rId1" imgW="17373600" imgH="18592800" progId="">
                    <p:embed/>
                  </p:oleObj>
                </mc:Choice>
                <mc:Fallback>
                  <p:oleObj name="Equation" r:id="rId1" imgW="17373600" imgH="18592800" progId="">
                    <p:embed/>
                    <p:pic>
                      <p:nvPicPr>
                        <p:cNvPr id="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1230" y="3572961"/>
                          <a:ext cx="624363" cy="6696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对象 4"/>
            <p:cNvGraphicFramePr>
              <a:graphicFrameLocks noChangeAspect="1"/>
            </p:cNvGraphicFramePr>
            <p:nvPr/>
          </p:nvGraphicFramePr>
          <p:xfrm>
            <a:off x="1776703" y="4880648"/>
            <a:ext cx="2397918" cy="723899"/>
          </p:xfrm>
          <a:graphic>
            <a:graphicData uri="http://schemas.openxmlformats.org/presentationml/2006/ole">
              <mc:AlternateContent xmlns:mc="http://schemas.openxmlformats.org/markup-compatibility/2006">
                <mc:Choice xmlns:v="urn:schemas-microsoft-com:vml" Requires="v">
                  <p:oleObj spid="_x0000_s43015" name="Equation" r:id="rId3" imgW="66751200" imgH="20116800" progId="">
                    <p:embed/>
                  </p:oleObj>
                </mc:Choice>
                <mc:Fallback>
                  <p:oleObj name="Equation" r:id="rId3" imgW="66751200" imgH="2011680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703" y="4880648"/>
                          <a:ext cx="2397918" cy="7238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sld>
</file>

<file path=ppt/theme/theme1.xml><?xml version="1.0" encoding="utf-8"?>
<a:theme xmlns:a="http://schemas.openxmlformats.org/drawingml/2006/main" name="考点一">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空">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考点二">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考点三">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考点三">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涛模板</Template>
  <TotalTime>0</TotalTime>
  <Words>3257</Words>
  <Application>WPS 演示</Application>
  <PresentationFormat>自定义</PresentationFormat>
  <Paragraphs>108</Paragraphs>
  <Slides>21</Slides>
  <Notes>129</Notes>
  <HiddenSlides>0</HiddenSlides>
  <MMClips>0</MMClips>
  <ScaleCrop>false</ScaleCrop>
  <HeadingPairs>
    <vt:vector size="8" baseType="variant">
      <vt:variant>
        <vt:lpstr>已用的字体</vt:lpstr>
      </vt:variant>
      <vt:variant>
        <vt:i4>19</vt:i4>
      </vt:variant>
      <vt:variant>
        <vt:lpstr>主题</vt:lpstr>
      </vt:variant>
      <vt:variant>
        <vt:i4>5</vt:i4>
      </vt:variant>
      <vt:variant>
        <vt:lpstr>嵌入 OLE 服务器</vt:lpstr>
      </vt:variant>
      <vt:variant>
        <vt:i4>0</vt:i4>
      </vt:variant>
      <vt:variant>
        <vt:lpstr>幻灯片标题</vt:lpstr>
      </vt:variant>
      <vt:variant>
        <vt:i4>21</vt:i4>
      </vt:variant>
    </vt:vector>
  </HeadingPairs>
  <TitlesOfParts>
    <vt:vector size="45" baseType="lpstr">
      <vt:lpstr>Arial</vt:lpstr>
      <vt:lpstr>宋体</vt:lpstr>
      <vt:lpstr>Wingdings</vt:lpstr>
      <vt:lpstr>微软雅黑</vt:lpstr>
      <vt:lpstr>Wingdings</vt:lpstr>
      <vt:lpstr>方正大黑简体</vt:lpstr>
      <vt:lpstr>黑体</vt:lpstr>
      <vt:lpstr>方正黑体_GBK</vt:lpstr>
      <vt:lpstr>方正大黑_GBK</vt:lpstr>
      <vt:lpstr>Arial</vt:lpstr>
      <vt:lpstr>Times New Roman</vt:lpstr>
      <vt:lpstr>方正书宋_GBK</vt:lpstr>
      <vt:lpstr>NEU-BZ</vt:lpstr>
      <vt:lpstr>Times New Roman</vt:lpstr>
      <vt:lpstr>Arial Unicode MS</vt:lpstr>
      <vt:lpstr>Calibri</vt:lpstr>
      <vt:lpstr>Arial Narrow</vt:lpstr>
      <vt:lpstr>Arial Unicode MS</vt:lpstr>
      <vt:lpstr>Segoe Print</vt:lpstr>
      <vt:lpstr>考点一</vt:lpstr>
      <vt:lpstr>空</vt:lpstr>
      <vt:lpstr>考点二</vt:lpstr>
      <vt:lpstr>考点三</vt:lpstr>
      <vt:lpstr>1_考点三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
  <cp:lastModifiedBy>yb</cp:lastModifiedBy>
  <cp:revision>512</cp:revision>
  <dcterms:created xsi:type="dcterms:W3CDTF">2021-04-19T09:30:25Z</dcterms:created>
  <dcterms:modified xsi:type="dcterms:W3CDTF">2021-04-19T09:58:57Z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