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60" r:id="rId5"/>
    <p:sldId id="262" r:id="rId6"/>
    <p:sldId id="263" r:id="rId7"/>
    <p:sldId id="264" r:id="rId8"/>
    <p:sldId id="261" r:id="rId9"/>
    <p:sldId id="265" r:id="rId10"/>
    <p:sldId id="267" r:id="rId11"/>
    <p:sldId id="268" r:id="rId12"/>
    <p:sldId id="269" r:id="rId13"/>
    <p:sldId id="270" r:id="rId14"/>
    <p:sldId id="271" r:id="rId15"/>
    <p:sldId id="272" r:id="rId16"/>
    <p:sldId id="275" r:id="rId17"/>
    <p:sldId id="276" r:id="rId18"/>
    <p:sldId id="277" r:id="rId19"/>
    <p:sldId id="278" r:id="rId20"/>
    <p:sldId id="280" r:id="rId21"/>
    <p:sldId id="281" r:id="rId22"/>
    <p:sldId id="282" r:id="rId23"/>
    <p:sldId id="283" r:id="rId24"/>
    <p:sldId id="285" r:id="rId25"/>
    <p:sldId id="284" r:id="rId26"/>
    <p:sldId id="286" r:id="rId27"/>
    <p:sldId id="287" r:id="rId28"/>
    <p:sldId id="290" r:id="rId29"/>
    <p:sldId id="289"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7" autoAdjust="0"/>
    <p:restoredTop sz="94660"/>
  </p:normalViewPr>
  <p:slideViewPr>
    <p:cSldViewPr>
      <p:cViewPr varScale="1">
        <p:scale>
          <a:sx n="82" d="100"/>
          <a:sy n="82" d="100"/>
        </p:scale>
        <p:origin x="-1478" y="-86"/>
      </p:cViewPr>
      <p:guideLst>
        <p:guide orient="horz" pos="2188"/>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A12AA9D-5C65-4A75-AEBB-7DDAE16DE3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09A05C-6274-4D12-8E4D-234DE65D3A7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2AA9D-5C65-4A75-AEBB-7DDAE16DE33C}"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9A05C-6274-4D12-8E4D-234DE65D3A7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214678" y="285728"/>
            <a:ext cx="2357454" cy="6429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t>第</a:t>
            </a:r>
            <a:r>
              <a:rPr lang="en-US" altLang="zh-CN" sz="3600" b="1" dirty="0" smtClean="0"/>
              <a:t>13</a:t>
            </a:r>
            <a:r>
              <a:rPr lang="zh-CN" altLang="en-US" sz="3600" b="1" dirty="0" smtClean="0"/>
              <a:t>课</a:t>
            </a:r>
            <a:endParaRPr lang="zh-CN" altLang="en-US" sz="3600" b="1" dirty="0"/>
          </a:p>
        </p:txBody>
      </p:sp>
      <p:sp>
        <p:nvSpPr>
          <p:cNvPr id="5" name="矩形 4"/>
          <p:cNvSpPr/>
          <p:nvPr/>
        </p:nvSpPr>
        <p:spPr>
          <a:xfrm>
            <a:off x="827380" y="1053134"/>
            <a:ext cx="771530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latin typeface="黑体" panose="02010609060101010101" pitchFamily="49" charset="-122"/>
                <a:ea typeface="黑体" panose="02010609060101010101" pitchFamily="49" charset="-122"/>
              </a:rPr>
              <a:t>亚非拉民族独立运动</a:t>
            </a:r>
            <a:endParaRPr lang="zh-CN" altLang="en-US" sz="4400" b="1" dirty="0">
              <a:latin typeface="黑体" panose="02010609060101010101" pitchFamily="49" charset="-122"/>
              <a:ea typeface="黑体" panose="02010609060101010101" pitchFamily="49" charset="-122"/>
            </a:endParaRPr>
          </a:p>
        </p:txBody>
      </p:sp>
      <p:sp>
        <p:nvSpPr>
          <p:cNvPr id="8" name="矩形 7"/>
          <p:cNvSpPr/>
          <p:nvPr/>
        </p:nvSpPr>
        <p:spPr>
          <a:xfrm>
            <a:off x="3253105" y="5075555"/>
            <a:ext cx="2000250" cy="483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提拉克</a:t>
            </a:r>
            <a:endParaRPr lang="zh-CN" altLang="en-US" sz="2800" b="1" dirty="0"/>
          </a:p>
        </p:txBody>
      </p:sp>
      <p:grpSp>
        <p:nvGrpSpPr>
          <p:cNvPr id="12" name="组合 11"/>
          <p:cNvGrpSpPr/>
          <p:nvPr/>
        </p:nvGrpSpPr>
        <p:grpSpPr>
          <a:xfrm>
            <a:off x="179992" y="2133279"/>
            <a:ext cx="2295525" cy="3357586"/>
            <a:chOff x="214282" y="2928934"/>
            <a:chExt cx="2295525" cy="3357586"/>
          </a:xfrm>
        </p:grpSpPr>
        <p:pic>
          <p:nvPicPr>
            <p:cNvPr id="1026" name="Picture 2"/>
            <p:cNvPicPr>
              <a:picLocks noChangeAspect="1" noChangeArrowheads="1"/>
            </p:cNvPicPr>
            <p:nvPr/>
          </p:nvPicPr>
          <p:blipFill>
            <a:blip r:embed="rId1"/>
            <a:srcRect/>
            <a:stretch>
              <a:fillRect/>
            </a:stretch>
          </p:blipFill>
          <p:spPr bwMode="auto">
            <a:xfrm>
              <a:off x="214282" y="2928934"/>
              <a:ext cx="2295525" cy="2857520"/>
            </a:xfrm>
            <a:prstGeom prst="rect">
              <a:avLst/>
            </a:prstGeom>
            <a:noFill/>
            <a:ln w="9525">
              <a:noFill/>
              <a:miter lim="800000"/>
              <a:headEnd/>
              <a:tailEnd/>
            </a:ln>
            <a:effectLst/>
          </p:spPr>
        </p:pic>
        <p:sp>
          <p:nvSpPr>
            <p:cNvPr id="9" name="矩形 8"/>
            <p:cNvSpPr/>
            <p:nvPr/>
          </p:nvSpPr>
          <p:spPr>
            <a:xfrm>
              <a:off x="214282" y="5786454"/>
              <a:ext cx="228601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玻利瓦尔</a:t>
              </a:r>
              <a:endParaRPr lang="zh-CN" altLang="en-US" sz="2800" b="1" dirty="0"/>
            </a:p>
          </p:txBody>
        </p:sp>
      </p:grpSp>
      <p:grpSp>
        <p:nvGrpSpPr>
          <p:cNvPr id="14" name="组合 13"/>
          <p:cNvGrpSpPr/>
          <p:nvPr/>
        </p:nvGrpSpPr>
        <p:grpSpPr>
          <a:xfrm>
            <a:off x="6300165" y="2208844"/>
            <a:ext cx="2357455" cy="3341037"/>
            <a:chOff x="6357950" y="2928934"/>
            <a:chExt cx="2357455" cy="3341037"/>
          </a:xfrm>
        </p:grpSpPr>
        <p:pic>
          <p:nvPicPr>
            <p:cNvPr id="1028" name="Picture 4"/>
            <p:cNvPicPr>
              <a:picLocks noChangeAspect="1" noChangeArrowheads="1"/>
            </p:cNvPicPr>
            <p:nvPr/>
          </p:nvPicPr>
          <p:blipFill>
            <a:blip r:embed="rId2" cstate="print"/>
            <a:srcRect/>
            <a:stretch>
              <a:fillRect/>
            </a:stretch>
          </p:blipFill>
          <p:spPr bwMode="auto">
            <a:xfrm>
              <a:off x="6357951" y="2928934"/>
              <a:ext cx="2357454" cy="2867022"/>
            </a:xfrm>
            <a:prstGeom prst="rect">
              <a:avLst/>
            </a:prstGeom>
            <a:noFill/>
            <a:ln w="9525">
              <a:noFill/>
              <a:miter lim="800000"/>
              <a:headEnd/>
              <a:tailEnd/>
            </a:ln>
            <a:effectLst/>
          </p:spPr>
        </p:pic>
        <p:sp>
          <p:nvSpPr>
            <p:cNvPr id="11" name="矩形 10"/>
            <p:cNvSpPr/>
            <p:nvPr/>
          </p:nvSpPr>
          <p:spPr>
            <a:xfrm>
              <a:off x="6357950" y="5786454"/>
              <a:ext cx="2357454" cy="483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马赫迪</a:t>
              </a:r>
              <a:endParaRPr lang="zh-CN" altLang="en-US" sz="2800" b="1" dirty="0"/>
            </a:p>
          </p:txBody>
        </p:sp>
      </p:grpSp>
      <p:pic>
        <p:nvPicPr>
          <p:cNvPr id="6" name="图片 5"/>
          <p:cNvPicPr>
            <a:picLocks noChangeAspect="1"/>
          </p:cNvPicPr>
          <p:nvPr/>
        </p:nvPicPr>
        <p:blipFill>
          <a:blip r:embed="rId3"/>
          <a:srcRect l="6729" t="1185" r="11021" b="1145"/>
          <a:stretch>
            <a:fillRect/>
          </a:stretch>
        </p:blipFill>
        <p:spPr>
          <a:xfrm>
            <a:off x="2915920" y="2132965"/>
            <a:ext cx="2675255" cy="2942590"/>
          </a:xfrm>
          <a:prstGeom prst="ellipse">
            <a:avLst/>
          </a:prstGeom>
          <a:effectLst>
            <a:outerShdw blurRad="50800" dist="38100" dir="2700000" algn="tl" rotWithShape="0">
              <a:prstClr val="black">
                <a:alpha val="40000"/>
              </a:prstClr>
            </a:outerShdw>
          </a:effectLst>
        </p:spPr>
      </p:pic>
      <p:sp>
        <p:nvSpPr>
          <p:cNvPr id="2539524" name="文本框 2539523"/>
          <p:cNvSpPr txBox="1"/>
          <p:nvPr/>
        </p:nvSpPr>
        <p:spPr>
          <a:xfrm>
            <a:off x="143510" y="5589270"/>
            <a:ext cx="8823960" cy="1198880"/>
          </a:xfrm>
          <a:prstGeom prst="rect">
            <a:avLst/>
          </a:prstGeom>
          <a:solidFill>
            <a:srgbClr val="FFFF00"/>
          </a:solidFill>
          <a:ln w="9525">
            <a:noFill/>
          </a:ln>
        </p:spPr>
        <p:txBody>
          <a:bodyPr wrap="square">
            <a:spAutoFit/>
          </a:bodyPr>
          <a:p>
            <a:r>
              <a:rPr lang="zh-CN" altLang="en-US" sz="2400" b="1">
                <a:solidFill>
                  <a:schemeClr val="tx1"/>
                </a:solidFill>
                <a:latin typeface="黑体" panose="02010609060101010101" pitchFamily="49" charset="-122"/>
                <a:ea typeface="黑体" panose="02010609060101010101" pitchFamily="49" charset="-122"/>
              </a:rPr>
              <a:t>课程标准：</a:t>
            </a:r>
            <a:r>
              <a:rPr lang="en-US" altLang="zh-CN" sz="2400" b="1">
                <a:solidFill>
                  <a:schemeClr val="tx1"/>
                </a:solidFill>
                <a:latin typeface="黑体" panose="02010609060101010101" pitchFamily="49" charset="-122"/>
                <a:ea typeface="黑体" panose="02010609060101010101" pitchFamily="49" charset="-122"/>
              </a:rPr>
              <a:t>通过了解西方列强对亚非拉的殖民扩张、世界殖民</a:t>
            </a:r>
            <a:endParaRPr lang="en-US" altLang="zh-CN" sz="2400" b="1">
              <a:solidFill>
                <a:schemeClr val="tx1"/>
              </a:solidFill>
              <a:latin typeface="黑体" panose="02010609060101010101" pitchFamily="49" charset="-122"/>
              <a:ea typeface="黑体" panose="02010609060101010101" pitchFamily="49" charset="-122"/>
            </a:endParaRPr>
          </a:p>
          <a:p>
            <a:r>
              <a:rPr lang="en-US" altLang="zh-CN" sz="2400" b="1">
                <a:solidFill>
                  <a:schemeClr val="tx1"/>
                </a:solidFill>
                <a:latin typeface="黑体" panose="02010609060101010101" pitchFamily="49" charset="-122"/>
                <a:ea typeface="黑体" panose="02010609060101010101" pitchFamily="49" charset="-122"/>
              </a:rPr>
              <a:t>体系的建立以及亚非拉人民的抗争，理解世界殖民体系的建立</a:t>
            </a:r>
            <a:endParaRPr lang="en-US" altLang="zh-CN" sz="2400" b="1">
              <a:solidFill>
                <a:schemeClr val="tx1"/>
              </a:solidFill>
              <a:latin typeface="黑体" panose="02010609060101010101" pitchFamily="49" charset="-122"/>
              <a:ea typeface="黑体" panose="02010609060101010101" pitchFamily="49" charset="-122"/>
            </a:endParaRPr>
          </a:p>
          <a:p>
            <a:r>
              <a:rPr lang="en-US" altLang="zh-CN" sz="2400" b="1">
                <a:solidFill>
                  <a:schemeClr val="tx1"/>
                </a:solidFill>
                <a:latin typeface="黑体" panose="02010609060101010101" pitchFamily="49" charset="-122"/>
                <a:ea typeface="黑体" panose="02010609060101010101" pitchFamily="49" charset="-122"/>
              </a:rPr>
              <a:t>及殖民地半殖民地民族独立运动对世界历史发展的影响。</a:t>
            </a:r>
            <a:endParaRPr lang="en-US" altLang="zh-CN" sz="2400" b="1">
              <a:solidFill>
                <a:schemeClr val="tx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44464" y="287020"/>
            <a:ext cx="8698068" cy="4731544"/>
            <a:chOff x="144464" y="0"/>
            <a:chExt cx="8698068" cy="4731544"/>
          </a:xfrm>
        </p:grpSpPr>
        <p:sp>
          <p:nvSpPr>
            <p:cNvPr id="2" name="Rectangle 3"/>
            <p:cNvSpPr txBox="1">
              <a:spLocks noChangeArrowheads="1"/>
            </p:cNvSpPr>
            <p:nvPr/>
          </p:nvSpPr>
          <p:spPr>
            <a:xfrm>
              <a:off x="1428728" y="0"/>
              <a:ext cx="6819918" cy="514350"/>
            </a:xfrm>
            <a:prstGeom prst="rect">
              <a:avLst/>
            </a:prstGeom>
            <a:solidFill>
              <a:schemeClr val="accent6">
                <a:lumMod val="20000"/>
                <a:lumOff val="80000"/>
              </a:schemeClr>
            </a:solidFill>
            <a:ln>
              <a:solidFill>
                <a:schemeClr val="tx1"/>
              </a:solidFill>
            </a:ln>
          </p:spPr>
          <p:txBody>
            <a:bodyPr>
              <a:normAutofit fontScale="7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6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南美的解放者”</a:t>
              </a:r>
              <a:r>
                <a:rPr kumimoji="0" lang="en-US" altLang="zh-CN" sz="3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600" b="1" i="0" u="none" strike="noStrike" kern="120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玻利瓦尔</a:t>
              </a:r>
              <a:endParaRPr kumimoji="0" lang="zh-CN" altLang="en-US" sz="3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3" name="Text Box 4"/>
            <p:cNvSpPr txBox="1">
              <a:spLocks noChangeArrowheads="1"/>
            </p:cNvSpPr>
            <p:nvPr/>
          </p:nvSpPr>
          <p:spPr bwMode="auto">
            <a:xfrm>
              <a:off x="2973544" y="843558"/>
              <a:ext cx="5868988" cy="3108543"/>
            </a:xfrm>
            <a:prstGeom prst="rect">
              <a:avLst/>
            </a:prstGeom>
            <a:solidFill>
              <a:schemeClr val="accent6">
                <a:lumMod val="20000"/>
                <a:lumOff val="80000"/>
              </a:schemeClr>
            </a:solidFill>
            <a:ln w="9525">
              <a:solidFill>
                <a:schemeClr val="tx1"/>
              </a:solidFill>
              <a:miter lim="800000"/>
            </a:ln>
            <a:effectLst/>
          </p:spPr>
          <p:txBody>
            <a:bodyPr>
              <a:spAutoFit/>
            </a:bodyPr>
            <a:lstStyle/>
            <a:p>
              <a:r>
                <a:rPr lang="en-US" altLang="zh-CN" sz="2800" b="1" dirty="0">
                  <a:latin typeface="黑体" panose="02010609060101010101" pitchFamily="49" charset="-122"/>
                  <a:ea typeface="黑体" panose="02010609060101010101" pitchFamily="49" charset="-122"/>
                  <a:cs typeface="黑体" panose="02010609060101010101" pitchFamily="49" charset="-122"/>
                </a:rPr>
                <a:t>    19</a:t>
              </a:r>
              <a:r>
                <a:rPr lang="zh-CN" altLang="en-US" sz="2800" b="1" dirty="0">
                  <a:latin typeface="黑体" panose="02010609060101010101" pitchFamily="49" charset="-122"/>
                  <a:ea typeface="黑体" panose="02010609060101010101" pitchFamily="49" charset="-122"/>
                  <a:cs typeface="黑体" panose="02010609060101010101" pitchFamily="49" charset="-122"/>
                </a:rPr>
                <a:t>世纪初拉丁美洲独立运动领导人，军事家。生于土生白人贵族家庭。独立运动中，率领起义军解放了委内瑞拉、哥伦比亚、厄瓜多尔、秘鲁和玻利维亚，被授予“南美解放者”的称号。</a:t>
              </a:r>
              <a:r>
                <a:rPr lang="zh-CN" altLang="en-US" sz="2800" b="1" u="sng" dirty="0">
                  <a:latin typeface="黑体" panose="02010609060101010101" pitchFamily="49" charset="-122"/>
                  <a:ea typeface="黑体" panose="02010609060101010101" pitchFamily="49" charset="-122"/>
                  <a:cs typeface="黑体" panose="02010609060101010101" pitchFamily="49" charset="-122"/>
                </a:rPr>
                <a:t>玻利维亚</a:t>
              </a:r>
              <a:r>
                <a:rPr lang="zh-CN" altLang="en-US" sz="2800" b="1" dirty="0">
                  <a:latin typeface="黑体" panose="02010609060101010101" pitchFamily="49" charset="-122"/>
                  <a:ea typeface="黑体" panose="02010609060101010101" pitchFamily="49" charset="-122"/>
                  <a:cs typeface="黑体" panose="02010609060101010101" pitchFamily="49" charset="-122"/>
                </a:rPr>
                <a:t>就是为了纪念他用他的名字来命名的。</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pic>
          <p:nvPicPr>
            <p:cNvPr id="4" name="Picture 5" descr="玻利瓦尔"/>
            <p:cNvPicPr>
              <a:picLocks noChangeAspect="1" noChangeArrowheads="1"/>
            </p:cNvPicPr>
            <p:nvPr/>
          </p:nvPicPr>
          <p:blipFill>
            <a:blip r:embed="rId1" cstate="print"/>
            <a:srcRect/>
            <a:stretch>
              <a:fillRect/>
            </a:stretch>
          </p:blipFill>
          <p:spPr>
            <a:xfrm>
              <a:off x="144464" y="789385"/>
              <a:ext cx="2555875" cy="3942159"/>
            </a:xfrm>
            <a:prstGeom prst="rect">
              <a:avLst/>
            </a:prstGeom>
            <a:solidFill>
              <a:schemeClr val="accent6">
                <a:lumMod val="20000"/>
                <a:lumOff val="80000"/>
              </a:schemeClr>
            </a:solidFill>
          </p:spPr>
        </p:pic>
      </p:grpSp>
      <p:grpSp>
        <p:nvGrpSpPr>
          <p:cNvPr id="9" name="组合 8"/>
          <p:cNvGrpSpPr/>
          <p:nvPr/>
        </p:nvGrpSpPr>
        <p:grpSpPr>
          <a:xfrm>
            <a:off x="-121920" y="415925"/>
            <a:ext cx="9144000" cy="5757850"/>
            <a:chOff x="0" y="0"/>
            <a:chExt cx="9144000" cy="5757850"/>
          </a:xfrm>
        </p:grpSpPr>
        <p:sp>
          <p:nvSpPr>
            <p:cNvPr id="5" name="Rectangle 2"/>
            <p:cNvSpPr txBox="1">
              <a:spLocks noChangeArrowheads="1"/>
            </p:cNvSpPr>
            <p:nvPr/>
          </p:nvSpPr>
          <p:spPr>
            <a:xfrm>
              <a:off x="1500166" y="0"/>
              <a:ext cx="6500858" cy="628650"/>
            </a:xfrm>
            <a:prstGeom prst="rect">
              <a:avLst/>
            </a:prstGeom>
            <a:solidFill>
              <a:schemeClr val="accent4">
                <a:lumMod val="20000"/>
                <a:lumOff val="80000"/>
              </a:schemeClr>
            </a:solidFill>
            <a:ln>
              <a:solidFill>
                <a:schemeClr val="tx1"/>
              </a:solidFill>
            </a:ln>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祖国之父”</a:t>
              </a:r>
              <a:r>
                <a:rPr kumimoji="0" lang="en-US" altLang="zh-CN" sz="3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圣马丁</a:t>
              </a:r>
              <a:endParaRPr kumimoji="0" lang="zh-CN" altLang="en-US" sz="36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pic>
          <p:nvPicPr>
            <p:cNvPr id="6" name="Picture 3" descr="圣马丁"/>
            <p:cNvPicPr>
              <a:picLocks noChangeAspect="1" noChangeArrowheads="1"/>
            </p:cNvPicPr>
            <p:nvPr/>
          </p:nvPicPr>
          <p:blipFill>
            <a:blip r:embed="rId2" cstate="print"/>
            <a:srcRect/>
            <a:stretch>
              <a:fillRect/>
            </a:stretch>
          </p:blipFill>
          <p:spPr bwMode="auto">
            <a:xfrm>
              <a:off x="0" y="1643050"/>
              <a:ext cx="2927351" cy="4114800"/>
            </a:xfrm>
            <a:prstGeom prst="rect">
              <a:avLst/>
            </a:prstGeom>
            <a:solidFill>
              <a:schemeClr val="accent4">
                <a:lumMod val="20000"/>
                <a:lumOff val="80000"/>
              </a:schemeClr>
            </a:solidFill>
            <a:ln w="9525">
              <a:noFill/>
              <a:miter lim="800000"/>
              <a:headEnd/>
              <a:tailEnd/>
            </a:ln>
          </p:spPr>
        </p:pic>
        <p:sp>
          <p:nvSpPr>
            <p:cNvPr id="7" name="Text Box 4"/>
            <p:cNvSpPr txBox="1">
              <a:spLocks noChangeArrowheads="1"/>
            </p:cNvSpPr>
            <p:nvPr/>
          </p:nvSpPr>
          <p:spPr bwMode="auto">
            <a:xfrm>
              <a:off x="2916238" y="1357298"/>
              <a:ext cx="6227762" cy="3397084"/>
            </a:xfrm>
            <a:prstGeom prst="rect">
              <a:avLst/>
            </a:prstGeom>
            <a:solidFill>
              <a:schemeClr val="accent4">
                <a:lumMod val="20000"/>
                <a:lumOff val="80000"/>
              </a:schemeClr>
            </a:solidFill>
            <a:ln w="9525">
              <a:solidFill>
                <a:schemeClr val="tx1"/>
              </a:solidFill>
              <a:miter lim="800000"/>
            </a:ln>
            <a:effectLst/>
          </p:spPr>
          <p:txBody>
            <a:bodyPr wrap="square">
              <a:spAutoFit/>
            </a:bodyPr>
            <a:lstStyle/>
            <a:p>
              <a:pPr>
                <a:lnSpc>
                  <a:spcPct val="85000"/>
                </a:lnSpc>
              </a:pP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latin typeface="黑体" panose="02010609060101010101" pitchFamily="49" charset="-122"/>
                  <a:ea typeface="黑体" panose="02010609060101010101" pitchFamily="49" charset="-122"/>
                  <a:cs typeface="黑体" panose="02010609060101010101" pitchFamily="49" charset="-122"/>
                </a:rPr>
                <a:t>圣马丁是南美解放运动的领导人之一，他率领起义军由南向北，解放了阿根廷、智利。</a:t>
              </a:r>
              <a:r>
                <a:rPr lang="en-US" altLang="zh-CN" sz="2800" b="1" dirty="0">
                  <a:latin typeface="黑体" panose="02010609060101010101" pitchFamily="49" charset="-122"/>
                  <a:ea typeface="黑体" panose="02010609060101010101" pitchFamily="49" charset="-122"/>
                  <a:cs typeface="黑体" panose="02010609060101010101" pitchFamily="49" charset="-122"/>
                </a:rPr>
                <a:t>1821</a:t>
              </a:r>
              <a:r>
                <a:rPr lang="zh-CN" altLang="en-US" sz="2800" b="1" dirty="0">
                  <a:latin typeface="黑体" panose="02010609060101010101" pitchFamily="49" charset="-122"/>
                  <a:ea typeface="黑体" panose="02010609060101010101" pitchFamily="49" charset="-122"/>
                  <a:cs typeface="黑体" panose="02010609060101010101" pitchFamily="49" charset="-122"/>
                </a:rPr>
                <a:t>年，圣马丁率部进入秘鲁，秘鲁宣告独立。不久，圣马丁将军队指挥权交给玻利瓦尔，悄然隐退，在欧洲度过了余生。</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a:p>
              <a:pPr>
                <a:lnSpc>
                  <a:spcPct val="85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en-US" altLang="zh-CN" sz="2800" b="1" dirty="0">
                  <a:latin typeface="黑体" panose="02010609060101010101" pitchFamily="49" charset="-122"/>
                  <a:ea typeface="黑体" panose="02010609060101010101" pitchFamily="49" charset="-122"/>
                  <a:cs typeface="黑体" panose="02010609060101010101" pitchFamily="49" charset="-122"/>
                </a:rPr>
                <a:t>1878</a:t>
              </a:r>
              <a:r>
                <a:rPr lang="zh-CN" altLang="en-US" sz="2800" b="1" dirty="0">
                  <a:latin typeface="黑体" panose="02010609060101010101" pitchFamily="49" charset="-122"/>
                  <a:ea typeface="黑体" panose="02010609060101010101" pitchFamily="49" charset="-122"/>
                  <a:cs typeface="黑体" panose="02010609060101010101" pitchFamily="49" charset="-122"/>
                </a:rPr>
                <a:t>年，阿根廷、智利、秘鲁三国在圣马丁诞生</a:t>
              </a:r>
              <a:r>
                <a:rPr lang="en-US" altLang="zh-CN" sz="2800" b="1" dirty="0">
                  <a:latin typeface="黑体" panose="02010609060101010101" pitchFamily="49" charset="-122"/>
                  <a:ea typeface="黑体" panose="02010609060101010101" pitchFamily="49" charset="-122"/>
                  <a:cs typeface="黑体" panose="02010609060101010101" pitchFamily="49" charset="-122"/>
                </a:rPr>
                <a:t>100</a:t>
              </a:r>
              <a:r>
                <a:rPr lang="zh-CN" altLang="en-US" sz="2800" b="1" dirty="0">
                  <a:latin typeface="黑体" panose="02010609060101010101" pitchFamily="49" charset="-122"/>
                  <a:ea typeface="黑体" panose="02010609060101010101" pitchFamily="49" charset="-122"/>
                  <a:cs typeface="黑体" panose="02010609060101010101" pitchFamily="49" charset="-122"/>
                </a:rPr>
                <a:t>周年时，共尊他为“祖国之父”。</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ppt_x"/>
                                          </p:val>
                                        </p:tav>
                                      </p:tavLst>
                                    </p:anim>
                                    <p:anim calcmode="lin" valueType="num">
                                      <p:cBhvr additive="base">
                                        <p:cTn id="12" dur="500"/>
                                        <p:tgtEl>
                                          <p:spTgt spid="8"/>
                                        </p:tgtEl>
                                        <p:attrNameLst>
                                          <p:attrName>ppt_y</p:attrName>
                                        </p:attrNameLst>
                                      </p:cBhvr>
                                      <p:tavLst>
                                        <p:tav tm="0">
                                          <p:val>
                                            <p:strVal val="ppt_y"/>
                                          </p:val>
                                        </p:tav>
                                        <p:tav tm="100000">
                                          <p:val>
                                            <p:strVal val="1+ppt_h/2"/>
                                          </p:val>
                                        </p:tav>
                                      </p:tavLst>
                                    </p:anim>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nodeType="clickEffect">
                                  <p:stCondLst>
                                    <p:cond delay="0"/>
                                  </p:stCondLst>
                                  <p:childTnLst>
                                    <p:animEffect transition="out" filter="checkerboard(across)">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71546"/>
            <a:ext cx="553998" cy="3714776"/>
          </a:xfrm>
          <a:prstGeom prst="rect">
            <a:avLst/>
          </a:prstGeom>
          <a:noFill/>
        </p:spPr>
        <p:txBody>
          <a:bodyPr vert="eaVert" wrap="square" rtlCol="0">
            <a:spAutoFit/>
          </a:bodyPr>
          <a:lstStyle/>
          <a:p>
            <a:pPr algn="ctr"/>
            <a:r>
              <a:rPr lang="zh-CN" altLang="en-US" sz="2400" b="1" dirty="0" smtClean="0"/>
              <a:t>亚非拉民族独立运动</a:t>
            </a:r>
            <a:endParaRPr lang="zh-CN" altLang="en-US" sz="2400" b="1" dirty="0"/>
          </a:p>
        </p:txBody>
      </p:sp>
      <p:sp>
        <p:nvSpPr>
          <p:cNvPr id="3" name="左大括号 2"/>
          <p:cNvSpPr/>
          <p:nvPr/>
        </p:nvSpPr>
        <p:spPr>
          <a:xfrm>
            <a:off x="428596" y="0"/>
            <a:ext cx="71438" cy="685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3"/>
          <p:cNvSpPr txBox="1"/>
          <p:nvPr/>
        </p:nvSpPr>
        <p:spPr>
          <a:xfrm>
            <a:off x="428596" y="285728"/>
            <a:ext cx="928694" cy="830997"/>
          </a:xfrm>
          <a:prstGeom prst="rect">
            <a:avLst/>
          </a:prstGeom>
          <a:noFill/>
        </p:spPr>
        <p:txBody>
          <a:bodyPr wrap="square" rtlCol="0">
            <a:spAutoFit/>
          </a:bodyPr>
          <a:lstStyle/>
          <a:p>
            <a:r>
              <a:rPr lang="zh-CN" altLang="en-US" sz="2400" b="1" dirty="0" smtClean="0"/>
              <a:t>拉美独立</a:t>
            </a:r>
            <a:endParaRPr lang="zh-CN" altLang="en-US" sz="2400" b="1" dirty="0"/>
          </a:p>
        </p:txBody>
      </p:sp>
      <p:sp>
        <p:nvSpPr>
          <p:cNvPr id="5" name="TextBox 4"/>
          <p:cNvSpPr txBox="1"/>
          <p:nvPr/>
        </p:nvSpPr>
        <p:spPr>
          <a:xfrm>
            <a:off x="428596" y="2643182"/>
            <a:ext cx="928694" cy="830997"/>
          </a:xfrm>
          <a:prstGeom prst="rect">
            <a:avLst/>
          </a:prstGeom>
          <a:noFill/>
        </p:spPr>
        <p:txBody>
          <a:bodyPr wrap="square" rtlCol="0">
            <a:spAutoFit/>
          </a:bodyPr>
          <a:lstStyle/>
          <a:p>
            <a:r>
              <a:rPr lang="zh-CN" altLang="en-US" sz="2400" b="1" dirty="0" smtClean="0"/>
              <a:t>亚洲觉醒</a:t>
            </a:r>
            <a:endParaRPr lang="zh-CN" altLang="en-US" sz="2400" b="1" dirty="0"/>
          </a:p>
        </p:txBody>
      </p:sp>
      <p:sp>
        <p:nvSpPr>
          <p:cNvPr id="6" name="TextBox 5"/>
          <p:cNvSpPr txBox="1"/>
          <p:nvPr/>
        </p:nvSpPr>
        <p:spPr>
          <a:xfrm>
            <a:off x="428596" y="4714884"/>
            <a:ext cx="928694" cy="830997"/>
          </a:xfrm>
          <a:prstGeom prst="rect">
            <a:avLst/>
          </a:prstGeom>
          <a:noFill/>
        </p:spPr>
        <p:txBody>
          <a:bodyPr wrap="square" rtlCol="0">
            <a:spAutoFit/>
          </a:bodyPr>
          <a:lstStyle/>
          <a:p>
            <a:r>
              <a:rPr lang="zh-CN" altLang="en-US" sz="2400" b="1" dirty="0" smtClean="0"/>
              <a:t>非洲抗争</a:t>
            </a:r>
            <a:endParaRPr lang="zh-CN" altLang="en-US" sz="2400" b="1" dirty="0"/>
          </a:p>
        </p:txBody>
      </p:sp>
      <p:sp>
        <p:nvSpPr>
          <p:cNvPr id="7" name="左大括号 6"/>
          <p:cNvSpPr/>
          <p:nvPr/>
        </p:nvSpPr>
        <p:spPr>
          <a:xfrm>
            <a:off x="1142976" y="0"/>
            <a:ext cx="71438" cy="31432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7"/>
          <p:cNvSpPr txBox="1"/>
          <p:nvPr/>
        </p:nvSpPr>
        <p:spPr>
          <a:xfrm>
            <a:off x="1142976" y="142852"/>
            <a:ext cx="928694" cy="461665"/>
          </a:xfrm>
          <a:prstGeom prst="rect">
            <a:avLst/>
          </a:prstGeom>
          <a:noFill/>
        </p:spPr>
        <p:txBody>
          <a:bodyPr wrap="square" rtlCol="0">
            <a:spAutoFit/>
          </a:bodyPr>
          <a:lstStyle/>
          <a:p>
            <a:r>
              <a:rPr lang="zh-CN" altLang="en-US" sz="2400" b="1" dirty="0" smtClean="0"/>
              <a:t>背景</a:t>
            </a:r>
            <a:endParaRPr lang="zh-CN" altLang="en-US" sz="2400" b="1" dirty="0"/>
          </a:p>
        </p:txBody>
      </p:sp>
      <p:sp>
        <p:nvSpPr>
          <p:cNvPr id="9" name="TextBox 8"/>
          <p:cNvSpPr txBox="1"/>
          <p:nvPr/>
        </p:nvSpPr>
        <p:spPr>
          <a:xfrm>
            <a:off x="1142976" y="1214422"/>
            <a:ext cx="928694" cy="461665"/>
          </a:xfrm>
          <a:prstGeom prst="rect">
            <a:avLst/>
          </a:prstGeom>
          <a:noFill/>
        </p:spPr>
        <p:txBody>
          <a:bodyPr wrap="square" rtlCol="0">
            <a:spAutoFit/>
          </a:bodyPr>
          <a:lstStyle/>
          <a:p>
            <a:r>
              <a:rPr lang="zh-CN" altLang="en-US" sz="2400" b="1" dirty="0" smtClean="0"/>
              <a:t>概况</a:t>
            </a:r>
            <a:endParaRPr lang="zh-CN" altLang="en-US" sz="2400" b="1" dirty="0"/>
          </a:p>
        </p:txBody>
      </p:sp>
      <p:sp>
        <p:nvSpPr>
          <p:cNvPr id="12" name="左大括号 11"/>
          <p:cNvSpPr/>
          <p:nvPr/>
        </p:nvSpPr>
        <p:spPr>
          <a:xfrm>
            <a:off x="1857356" y="714356"/>
            <a:ext cx="45719" cy="16430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12"/>
          <p:cNvSpPr txBox="1"/>
          <p:nvPr/>
        </p:nvSpPr>
        <p:spPr>
          <a:xfrm>
            <a:off x="1857356" y="785794"/>
            <a:ext cx="1500198" cy="461665"/>
          </a:xfrm>
          <a:prstGeom prst="rect">
            <a:avLst/>
          </a:prstGeom>
          <a:noFill/>
        </p:spPr>
        <p:txBody>
          <a:bodyPr wrap="square" rtlCol="0">
            <a:spAutoFit/>
          </a:bodyPr>
          <a:lstStyle/>
          <a:p>
            <a:r>
              <a:rPr lang="zh-CN" altLang="en-US" sz="2400" b="1" dirty="0"/>
              <a:t>第一阶段</a:t>
            </a:r>
            <a:endParaRPr lang="zh-CN" altLang="en-US" sz="2400" b="1" dirty="0"/>
          </a:p>
        </p:txBody>
      </p:sp>
      <p:sp>
        <p:nvSpPr>
          <p:cNvPr id="14" name="TextBox 13"/>
          <p:cNvSpPr txBox="1"/>
          <p:nvPr/>
        </p:nvSpPr>
        <p:spPr>
          <a:xfrm>
            <a:off x="1857356" y="1714488"/>
            <a:ext cx="1500198" cy="461665"/>
          </a:xfrm>
          <a:prstGeom prst="rect">
            <a:avLst/>
          </a:prstGeom>
          <a:noFill/>
        </p:spPr>
        <p:txBody>
          <a:bodyPr wrap="square" rtlCol="0">
            <a:spAutoFit/>
          </a:bodyPr>
          <a:lstStyle/>
          <a:p>
            <a:r>
              <a:rPr lang="zh-CN" altLang="en-US" sz="2400" b="1" dirty="0" smtClean="0"/>
              <a:t>第二阶段</a:t>
            </a:r>
            <a:endParaRPr lang="zh-CN" altLang="en-US" sz="2400" b="1" dirty="0"/>
          </a:p>
        </p:txBody>
      </p:sp>
      <p:sp>
        <p:nvSpPr>
          <p:cNvPr id="15" name="TextBox 14"/>
          <p:cNvSpPr txBox="1"/>
          <p:nvPr/>
        </p:nvSpPr>
        <p:spPr>
          <a:xfrm>
            <a:off x="3428992" y="785794"/>
            <a:ext cx="1714512" cy="461665"/>
          </a:xfrm>
          <a:prstGeom prst="rect">
            <a:avLst/>
          </a:prstGeom>
          <a:noFill/>
        </p:spPr>
        <p:txBody>
          <a:bodyPr wrap="square" rtlCol="0">
            <a:spAutoFit/>
          </a:bodyPr>
          <a:lstStyle/>
          <a:p>
            <a:r>
              <a:rPr lang="en-US" altLang="zh-CN" sz="2400" b="1" dirty="0" smtClean="0">
                <a:solidFill>
                  <a:srgbClr val="0000FF"/>
                </a:solidFill>
                <a:latin typeface="楷体" panose="02010609060101010101" charset="-122"/>
                <a:ea typeface="楷体" panose="02010609060101010101" charset="-122"/>
              </a:rPr>
              <a:t>19</a:t>
            </a:r>
            <a:r>
              <a:rPr lang="zh-CN" altLang="en-US" sz="2400" b="1" dirty="0" smtClean="0">
                <a:solidFill>
                  <a:srgbClr val="0000FF"/>
                </a:solidFill>
                <a:latin typeface="楷体" panose="02010609060101010101" charset="-122"/>
                <a:ea typeface="楷体" panose="02010609060101010101" charset="-122"/>
              </a:rPr>
              <a:t>世纪初</a:t>
            </a:r>
            <a:endParaRPr lang="zh-CN" altLang="en-US" sz="2400" b="1" dirty="0">
              <a:solidFill>
                <a:srgbClr val="0000FF"/>
              </a:solidFill>
              <a:latin typeface="楷体" panose="02010609060101010101" charset="-122"/>
              <a:ea typeface="楷体" panose="02010609060101010101" charset="-122"/>
            </a:endParaRPr>
          </a:p>
        </p:txBody>
      </p:sp>
      <p:sp>
        <p:nvSpPr>
          <p:cNvPr id="16" name="TextBox 15"/>
          <p:cNvSpPr txBox="1"/>
          <p:nvPr/>
        </p:nvSpPr>
        <p:spPr>
          <a:xfrm>
            <a:off x="3357554" y="1714488"/>
            <a:ext cx="3857652" cy="461665"/>
          </a:xfrm>
          <a:prstGeom prst="rect">
            <a:avLst/>
          </a:prstGeom>
          <a:noFill/>
        </p:spPr>
        <p:txBody>
          <a:bodyPr wrap="square" rtlCol="0">
            <a:spAutoFit/>
          </a:bodyPr>
          <a:lstStyle/>
          <a:p>
            <a:r>
              <a:rPr lang="en-US" altLang="zh-CN" sz="2400" b="1" dirty="0" smtClean="0">
                <a:solidFill>
                  <a:srgbClr val="0000FF"/>
                </a:solidFill>
                <a:latin typeface="楷体" panose="02010609060101010101" charset="-122"/>
                <a:ea typeface="楷体" panose="02010609060101010101" charset="-122"/>
              </a:rPr>
              <a:t>19</a:t>
            </a:r>
            <a:r>
              <a:rPr lang="zh-CN" altLang="en-US" sz="2400" b="1" dirty="0" smtClean="0">
                <a:solidFill>
                  <a:srgbClr val="0000FF"/>
                </a:solidFill>
                <a:latin typeface="楷体" panose="02010609060101010101" charset="-122"/>
                <a:ea typeface="楷体" panose="02010609060101010101" charset="-122"/>
              </a:rPr>
              <a:t>世纪末</a:t>
            </a:r>
            <a:r>
              <a:rPr lang="en-US" altLang="zh-CN" sz="2400" b="1" dirty="0" smtClean="0">
                <a:solidFill>
                  <a:srgbClr val="0000FF"/>
                </a:solidFill>
                <a:latin typeface="楷体" panose="02010609060101010101" charset="-122"/>
                <a:ea typeface="楷体" panose="02010609060101010101" charset="-122"/>
              </a:rPr>
              <a:t>20</a:t>
            </a:r>
            <a:r>
              <a:rPr lang="zh-CN" altLang="en-US" sz="2400" b="1" dirty="0" smtClean="0">
                <a:solidFill>
                  <a:srgbClr val="0000FF"/>
                </a:solidFill>
                <a:latin typeface="楷体" panose="02010609060101010101" charset="-122"/>
                <a:ea typeface="楷体" panose="02010609060101010101" charset="-122"/>
              </a:rPr>
              <a:t>世纪初</a:t>
            </a:r>
            <a:endParaRPr lang="zh-CN" altLang="en-US" sz="2400" b="1" dirty="0">
              <a:solidFill>
                <a:srgbClr val="0000FF"/>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14414" y="0"/>
            <a:ext cx="7143800" cy="6429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r>
              <a:rPr lang="en-US" altLang="zh-CN" sz="28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19 </a:t>
            </a:r>
            <a:r>
              <a:rPr lang="zh-CN" altLang="en-US" sz="28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世纪末 </a:t>
            </a:r>
            <a:r>
              <a:rPr lang="en-US" altLang="zh-CN" sz="28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20 </a:t>
            </a:r>
            <a:r>
              <a:rPr lang="zh-CN" altLang="en-US" sz="28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世纪初拉美的民族民主革命</a:t>
            </a:r>
            <a:endParaRPr lang="zh-CN" altLang="en-US"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圆角矩形 3"/>
          <p:cNvSpPr/>
          <p:nvPr/>
        </p:nvSpPr>
        <p:spPr>
          <a:xfrm>
            <a:off x="0" y="857232"/>
            <a:ext cx="1214414" cy="5715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黑体" panose="02010609060101010101" pitchFamily="49" charset="-122"/>
                <a:ea typeface="黑体" panose="02010609060101010101" pitchFamily="49" charset="-122"/>
              </a:rPr>
              <a:t>背景</a:t>
            </a:r>
            <a:endParaRPr lang="zh-CN" altLang="en-US" sz="2800" b="1" dirty="0" smtClean="0">
              <a:solidFill>
                <a:schemeClr val="bg1"/>
              </a:solidFill>
              <a:latin typeface="黑体" panose="02010609060101010101" pitchFamily="49" charset="-122"/>
              <a:ea typeface="黑体" panose="02010609060101010101" pitchFamily="49" charset="-122"/>
            </a:endParaRPr>
          </a:p>
        </p:txBody>
      </p:sp>
      <p:sp>
        <p:nvSpPr>
          <p:cNvPr id="5" name="矩形 4"/>
          <p:cNvSpPr/>
          <p:nvPr/>
        </p:nvSpPr>
        <p:spPr>
          <a:xfrm>
            <a:off x="1357290" y="857232"/>
            <a:ext cx="7215238" cy="461665"/>
          </a:xfrm>
          <a:prstGeom prst="rect">
            <a:avLst/>
          </a:prstGeom>
        </p:spPr>
        <p:txBody>
          <a:bodyPr wrap="square">
            <a:spAutoFit/>
          </a:bodyPr>
          <a:lstStyle/>
          <a:p>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①</a:t>
            </a:r>
            <a:r>
              <a:rPr lang="zh-CN"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除巴西以外的拉丁美洲国家，都建立了</a:t>
            </a:r>
            <a:r>
              <a:rPr lang="zh-CN"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共和国</a:t>
            </a:r>
            <a:endParaRPr lang="zh-CN" altLang="en-US" sz="2400" b="1" dirty="0">
              <a:latin typeface="黑体" panose="02010609060101010101" pitchFamily="49" charset="-122"/>
              <a:ea typeface="黑体" panose="02010609060101010101" pitchFamily="49" charset="-122"/>
            </a:endParaRPr>
          </a:p>
        </p:txBody>
      </p:sp>
      <p:sp>
        <p:nvSpPr>
          <p:cNvPr id="6" name="矩形 5"/>
          <p:cNvSpPr/>
          <p:nvPr/>
        </p:nvSpPr>
        <p:spPr>
          <a:xfrm>
            <a:off x="1357290" y="1428736"/>
            <a:ext cx="7643866" cy="830997"/>
          </a:xfrm>
          <a:prstGeom prst="rect">
            <a:avLst/>
          </a:prstGeom>
        </p:spPr>
        <p:txBody>
          <a:bodyPr wrap="square">
            <a:spAutoFit/>
          </a:bodyPr>
          <a:lstStyle/>
          <a:p>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②独立后的拉美各国大多</a:t>
            </a:r>
            <a:r>
              <a:rPr lang="zh-CN" altLang="zh-CN" sz="2400" b="1" noProof="0" dirty="0" smtClean="0">
                <a:solidFill>
                  <a:srgbClr val="0000CC"/>
                </a:solidFill>
                <a:latin typeface="黑体" panose="02010609060101010101" pitchFamily="49" charset="-122"/>
                <a:ea typeface="黑体" panose="02010609060101010101" pitchFamily="49" charset="-122"/>
                <a:cs typeface="Times New Roman" panose="02020603050405020304" charset="0"/>
                <a:sym typeface="+mn-ea"/>
              </a:rPr>
              <a:t>政局动荡</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，普遍实行</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军事独裁</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统治，</a:t>
            </a:r>
            <a:r>
              <a:rPr lang="zh-CN" altLang="en-US"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政治经济发展停滞</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不前</a:t>
            </a:r>
            <a:endParaRPr lang="zh-CN" altLang="en-US" sz="2400" b="1" dirty="0">
              <a:latin typeface="黑体" panose="02010609060101010101" pitchFamily="49" charset="-122"/>
              <a:ea typeface="黑体" panose="02010609060101010101" pitchFamily="49" charset="-122"/>
            </a:endParaRPr>
          </a:p>
        </p:txBody>
      </p:sp>
      <p:sp>
        <p:nvSpPr>
          <p:cNvPr id="7" name="矩形 6"/>
          <p:cNvSpPr/>
          <p:nvPr/>
        </p:nvSpPr>
        <p:spPr>
          <a:xfrm>
            <a:off x="1357290" y="2285992"/>
            <a:ext cx="7572428" cy="830997"/>
          </a:xfrm>
          <a:prstGeom prst="rect">
            <a:avLst/>
          </a:prstGeom>
        </p:spPr>
        <p:txBody>
          <a:bodyPr wrap="square">
            <a:spAutoFit/>
          </a:bodyPr>
          <a:lstStyle/>
          <a:p>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③</a:t>
            </a:r>
            <a:r>
              <a:rPr lang="zh-CN" altLang="en-US"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英美等</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国在“援助”的幌子下，加紧了对拉丁美洲的</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经济侵略</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和</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政治渗透</a:t>
            </a:r>
            <a:endParaRPr lang="zh-CN" altLang="en-US"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357166"/>
            <a:ext cx="8215370" cy="2553335"/>
          </a:xfrm>
          <a:prstGeom prst="rect">
            <a:avLst/>
          </a:prstGeom>
          <a:solidFill>
            <a:schemeClr val="accent6"/>
          </a:solidFill>
          <a:ln>
            <a:solidFill>
              <a:srgbClr val="002060"/>
            </a:solidFill>
          </a:ln>
        </p:spPr>
        <p:txBody>
          <a:bodyPr wrap="square">
            <a:spAutoFit/>
          </a:bodyPr>
          <a:lstStyle/>
          <a:p>
            <a:r>
              <a:rPr lang="en-US" altLang="zh-CN" sz="3200" b="1" dirty="0" smtClean="0">
                <a:solidFill>
                  <a:srgbClr val="0000FF"/>
                </a:solidFill>
                <a:latin typeface="黑体" panose="02010609060101010101" pitchFamily="49" charset="-122"/>
                <a:ea typeface="黑体" panose="02010609060101010101" pitchFamily="49" charset="-122"/>
              </a:rPr>
              <a:t>    </a:t>
            </a:r>
            <a:r>
              <a:rPr lang="zh-CN" altLang="en-US" sz="3200" b="1" dirty="0" smtClean="0">
                <a:solidFill>
                  <a:srgbClr val="0000FF"/>
                </a:solidFill>
                <a:latin typeface="黑体" panose="02010609060101010101" pitchFamily="49" charset="-122"/>
                <a:ea typeface="黑体" panose="02010609060101010101" pitchFamily="49" charset="-122"/>
              </a:rPr>
              <a:t>考迪罗制度，是拉丁美洲特有的军阀、大地主和教会三位一体的本土化独裁制度。经济上依靠大地产大庄园主，在政治上靠军人专政来维持其政治统治。对外投靠外国势力，对内残酷镇压人民反抗。</a:t>
            </a:r>
            <a:endParaRPr lang="zh-CN" altLang="en-US" sz="3200" b="1" dirty="0" smtClean="0">
              <a:solidFill>
                <a:srgbClr val="0000FF"/>
              </a:solidFill>
              <a:latin typeface="黑体" panose="02010609060101010101" pitchFamily="49" charset="-122"/>
              <a:ea typeface="黑体" panose="02010609060101010101" pitchFamily="49" charset="-122"/>
            </a:endParaRPr>
          </a:p>
        </p:txBody>
      </p:sp>
      <p:pic>
        <p:nvPicPr>
          <p:cNvPr id="3" name="Picture 2" descr="https://ss1.bdstatic.com/70cFuXSh_Q1YnxGkpoWK1HF6hhy/it/u=1786401206,664434411&amp;fm=26&amp;gp=0.jpg"/>
          <p:cNvPicPr>
            <a:picLocks noChangeAspect="1" noChangeArrowheads="1"/>
          </p:cNvPicPr>
          <p:nvPr/>
        </p:nvPicPr>
        <p:blipFill>
          <a:blip r:embed="rId1" cstate="print"/>
          <a:srcRect/>
          <a:stretch>
            <a:fillRect/>
          </a:stretch>
        </p:blipFill>
        <p:spPr bwMode="auto">
          <a:xfrm>
            <a:off x="785495" y="2980690"/>
            <a:ext cx="7644130" cy="38620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80380" y="116840"/>
            <a:ext cx="3368675" cy="3209250"/>
            <a:chOff x="285720" y="3429000"/>
            <a:chExt cx="2736304" cy="2543046"/>
          </a:xfrm>
        </p:grpSpPr>
        <p:pic>
          <p:nvPicPr>
            <p:cNvPr id="2" name="Picture 2" descr="http://www.people.com.cn/media/20001130/7444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720" y="3429000"/>
              <a:ext cx="2736304" cy="21587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5720" y="5607240"/>
              <a:ext cx="2736304" cy="364806"/>
            </a:xfrm>
            <a:prstGeom prst="rect">
              <a:avLst/>
            </a:prstGeom>
            <a:solidFill>
              <a:srgbClr val="FFFF00"/>
            </a:solidFill>
            <a:ln>
              <a:solidFill>
                <a:srgbClr val="002060"/>
              </a:solidFill>
            </a:ln>
          </p:spPr>
          <p:txBody>
            <a:bodyPr wrap="square" rtlCol="0">
              <a:spAutoFit/>
            </a:bodyPr>
            <a:lstStyle/>
            <a:p>
              <a:pPr algn="ctr"/>
              <a:r>
                <a:rPr lang="zh-CN" altLang="en-US" sz="2400" b="1" dirty="0" smtClean="0">
                  <a:solidFill>
                    <a:schemeClr val="tx1"/>
                  </a:solidFill>
                </a:rPr>
                <a:t>美国总统</a:t>
              </a:r>
              <a:r>
                <a:rPr lang="en-US" altLang="zh-CN" sz="2400" b="1" dirty="0" smtClean="0">
                  <a:solidFill>
                    <a:schemeClr val="tx1"/>
                  </a:solidFill>
                </a:rPr>
                <a:t>——</a:t>
              </a:r>
              <a:r>
                <a:rPr lang="zh-CN" altLang="en-US" sz="2400" b="1" dirty="0" smtClean="0">
                  <a:solidFill>
                    <a:schemeClr val="tx1"/>
                  </a:solidFill>
                </a:rPr>
                <a:t>门罗</a:t>
              </a:r>
              <a:endParaRPr lang="zh-CN" altLang="en-US" sz="2400" b="1" dirty="0" smtClean="0">
                <a:solidFill>
                  <a:schemeClr val="tx1"/>
                </a:solidFill>
              </a:endParaRPr>
            </a:p>
          </p:txBody>
        </p:sp>
      </p:grpSp>
      <p:sp>
        <p:nvSpPr>
          <p:cNvPr id="6" name="文本框 99"/>
          <p:cNvSpPr txBox="1"/>
          <p:nvPr/>
        </p:nvSpPr>
        <p:spPr>
          <a:xfrm>
            <a:off x="251460" y="1268730"/>
            <a:ext cx="5066665" cy="953135"/>
          </a:xfrm>
          <a:prstGeom prst="rect">
            <a:avLst/>
          </a:prstGeom>
          <a:solidFill>
            <a:schemeClr val="accent4">
              <a:lumMod val="50000"/>
            </a:schemeClr>
          </a:solidFill>
          <a:ln w="9525">
            <a:noFill/>
          </a:ln>
        </p:spPr>
        <p:txBody>
          <a:bodyPr wrap="square">
            <a:spAutoFit/>
          </a:bodyPr>
          <a:lstStyle/>
          <a:p>
            <a:pPr indent="0"/>
            <a:r>
              <a:rPr lang="zh-CN" sz="2800" b="1" dirty="0">
                <a:solidFill>
                  <a:srgbClr val="FF0000"/>
                </a:solidFill>
                <a:latin typeface="黑体" panose="02010609060101010101" pitchFamily="49" charset="-122"/>
                <a:ea typeface="黑体" panose="02010609060101010101" pitchFamily="49" charset="-122"/>
              </a:rPr>
              <a:t>宣称美洲是美洲人的美洲，将拉丁美洲视为自己的势力范围</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8" name="矩形 7"/>
          <p:cNvSpPr/>
          <p:nvPr/>
        </p:nvSpPr>
        <p:spPr>
          <a:xfrm>
            <a:off x="1331574" y="332740"/>
            <a:ext cx="2448106" cy="769441"/>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zh-CN" alt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门罗宣言</a:t>
            </a:r>
            <a:endParaRPr lang="zh-CN" alt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10" name="组合 9"/>
          <p:cNvGrpSpPr/>
          <p:nvPr/>
        </p:nvGrpSpPr>
        <p:grpSpPr>
          <a:xfrm>
            <a:off x="87630" y="2420620"/>
            <a:ext cx="3880485" cy="4221899"/>
            <a:chOff x="3929058" y="3010562"/>
            <a:chExt cx="3666926" cy="3229848"/>
          </a:xfrm>
        </p:grpSpPr>
        <p:pic>
          <p:nvPicPr>
            <p:cNvPr id="5" name="_x0000377" descr="image3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579" y="3010562"/>
              <a:ext cx="3648405" cy="28780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5"/>
            <p:cNvSpPr txBox="1"/>
            <p:nvPr/>
          </p:nvSpPr>
          <p:spPr>
            <a:xfrm>
              <a:off x="3929058" y="5888213"/>
              <a:ext cx="3643338" cy="352197"/>
            </a:xfrm>
            <a:prstGeom prst="rect">
              <a:avLst/>
            </a:prstGeom>
            <a:solidFill>
              <a:schemeClr val="bg1"/>
            </a:solidFill>
          </p:spPr>
          <p:txBody>
            <a:bodyPr wrap="square" rtlCol="0">
              <a:spAutoFit/>
            </a:bodyPr>
            <a:p>
              <a:pPr algn="ctr"/>
              <a:r>
                <a:rPr lang="ru-RU" altLang="zh-CN" sz="2400" b="1" kern="100" dirty="0" smtClean="0">
                  <a:latin typeface="+mn-ea"/>
                </a:rPr>
                <a:t>“</a:t>
              </a:r>
              <a:r>
                <a:rPr lang="zh-CN" altLang="zh-CN" sz="2400" b="1" kern="100" dirty="0" smtClean="0">
                  <a:latin typeface="+mn-ea"/>
                </a:rPr>
                <a:t>大棒政策</a:t>
              </a:r>
              <a:r>
                <a:rPr lang="ru-RU" altLang="zh-CN" sz="2400" b="1" kern="100" dirty="0" smtClean="0">
                  <a:latin typeface="+mn-ea"/>
                </a:rPr>
                <a:t>” </a:t>
              </a:r>
              <a:r>
                <a:rPr lang="zh-CN" altLang="zh-CN" sz="2400" b="1" kern="100" dirty="0" smtClean="0">
                  <a:latin typeface="+mn-ea"/>
                </a:rPr>
                <a:t>（漫画）</a:t>
              </a:r>
              <a:endParaRPr lang="zh-CN" altLang="zh-CN" sz="2400" b="1" kern="100" dirty="0" smtClean="0">
                <a:latin typeface="+mn-ea"/>
                <a:cs typeface="Times New Roman" panose="02020603050405020304" charset="0"/>
              </a:endParaRPr>
            </a:p>
          </p:txBody>
        </p:sp>
      </p:grpSp>
      <p:sp>
        <p:nvSpPr>
          <p:cNvPr id="11" name="TextBox 2"/>
          <p:cNvSpPr txBox="1"/>
          <p:nvPr/>
        </p:nvSpPr>
        <p:spPr>
          <a:xfrm>
            <a:off x="3996368" y="4221148"/>
            <a:ext cx="5072098" cy="2274570"/>
          </a:xfrm>
          <a:prstGeom prst="rect">
            <a:avLst/>
          </a:prstGeom>
          <a:solidFill>
            <a:schemeClr val="bg1"/>
          </a:solidFill>
          <a:ln w="19050">
            <a:solidFill>
              <a:srgbClr val="0070C0"/>
            </a:solidFill>
            <a:prstDash val="sysDash"/>
          </a:ln>
        </p:spPr>
        <p:txBody>
          <a:bodyPr wrap="square" lIns="121912" tIns="60956" rIns="121912" bIns="60956" rtlCol="0">
            <a:spAutoFit/>
          </a:bodyPr>
          <a:p>
            <a:pPr>
              <a:lnSpc>
                <a:spcPct val="10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大棒政策：</a:t>
            </a:r>
            <a:r>
              <a:rPr lang="zh-CN" altLang="en-US" sz="2800" b="1" dirty="0" smtClean="0">
                <a:latin typeface="黑体" panose="02010609060101010101" pitchFamily="49" charset="-122"/>
                <a:ea typeface="黑体" panose="02010609060101010101" pitchFamily="49" charset="-122"/>
                <a:cs typeface="黑体" panose="02010609060101010101" pitchFamily="49" charset="-122"/>
              </a:rPr>
              <a:t>美国</a:t>
            </a:r>
            <a:r>
              <a:rPr lang="zh-CN" altLang="en-US" sz="2800" b="1" dirty="0">
                <a:latin typeface="黑体" panose="02010609060101010101" pitchFamily="49" charset="-122"/>
                <a:ea typeface="黑体" panose="02010609060101010101" pitchFamily="49" charset="-122"/>
                <a:cs typeface="黑体" panose="02010609060101010101" pitchFamily="49" charset="-122"/>
              </a:rPr>
              <a:t>第</a:t>
            </a:r>
            <a:r>
              <a:rPr lang="en-US" altLang="zh-CN" sz="2800" b="1" dirty="0">
                <a:latin typeface="黑体" panose="02010609060101010101" pitchFamily="49" charset="-122"/>
                <a:ea typeface="黑体" panose="02010609060101010101" pitchFamily="49" charset="-122"/>
                <a:cs typeface="黑体" panose="02010609060101010101" pitchFamily="49" charset="-122"/>
              </a:rPr>
              <a:t>26</a:t>
            </a:r>
            <a:r>
              <a:rPr lang="zh-CN" altLang="en-US" sz="2800" b="1" dirty="0">
                <a:latin typeface="黑体" panose="02010609060101010101" pitchFamily="49" charset="-122"/>
                <a:ea typeface="黑体" panose="02010609060101010101" pitchFamily="49" charset="-122"/>
                <a:cs typeface="黑体" panose="02010609060101010101" pitchFamily="49" charset="-122"/>
              </a:rPr>
              <a:t>任总统罗斯福提出和</a:t>
            </a:r>
            <a:r>
              <a:rPr lang="zh-CN" altLang="en-US" sz="2800" b="1" dirty="0">
                <a:solidFill>
                  <a:srgbClr val="01017C"/>
                </a:solidFill>
                <a:latin typeface="黑体" panose="02010609060101010101" pitchFamily="49" charset="-122"/>
                <a:ea typeface="黑体" panose="02010609060101010101" pitchFamily="49" charset="-122"/>
                <a:cs typeface="黑体" panose="02010609060101010101" pitchFamily="49" charset="-122"/>
              </a:rPr>
              <a:t>实行武力威胁和战争讹诈</a:t>
            </a:r>
            <a:r>
              <a:rPr lang="zh-CN" altLang="en-US" sz="2800" b="1" dirty="0">
                <a:latin typeface="黑体" panose="02010609060101010101" pitchFamily="49" charset="-122"/>
                <a:ea typeface="黑体" panose="02010609060101010101" pitchFamily="49" charset="-122"/>
                <a:cs typeface="黑体" panose="02010609060101010101" pitchFamily="49" charset="-122"/>
              </a:rPr>
              <a:t>的外交政策。主张以武力为后盾，迫使拉丁美洲国家“循规蹈矩”，听命于美国。</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12" name="TextBox 1"/>
          <p:cNvSpPr txBox="1"/>
          <p:nvPr/>
        </p:nvSpPr>
        <p:spPr>
          <a:xfrm>
            <a:off x="971550" y="2708910"/>
            <a:ext cx="7541260" cy="3598545"/>
          </a:xfrm>
          <a:prstGeom prst="rect">
            <a:avLst/>
          </a:prstGeom>
          <a:solidFill>
            <a:schemeClr val="bg1"/>
          </a:solidFill>
          <a:ln w="19050">
            <a:solidFill>
              <a:srgbClr val="0070C0"/>
            </a:solidFill>
            <a:prstDash val="sysDash"/>
          </a:ln>
        </p:spPr>
        <p:txBody>
          <a:bodyPr wrap="square" lIns="91434" tIns="45717" rIns="91434" bIns="45717" rtlCol="0">
            <a:spAutoFit/>
          </a:bodyPr>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金元外交：</a:t>
            </a:r>
            <a:r>
              <a:rPr lang="zh-CN" altLang="en-US" sz="2800" b="1" dirty="0" smtClean="0">
                <a:latin typeface="黑体" panose="02010609060101010101" pitchFamily="49" charset="-122"/>
                <a:ea typeface="黑体" panose="02010609060101010101" pitchFamily="49" charset="-122"/>
                <a:cs typeface="黑体" panose="02010609060101010101" pitchFamily="49" charset="-122"/>
              </a:rPr>
              <a:t>美国第</a:t>
            </a:r>
            <a:r>
              <a:rPr lang="en-US" altLang="zh-CN" sz="2800" b="1" dirty="0" smtClean="0">
                <a:latin typeface="黑体" panose="02010609060101010101" pitchFamily="49" charset="-122"/>
                <a:ea typeface="黑体" panose="02010609060101010101" pitchFamily="49" charset="-122"/>
                <a:cs typeface="黑体" panose="02010609060101010101" pitchFamily="49" charset="-122"/>
              </a:rPr>
              <a:t>27</a:t>
            </a:r>
            <a:r>
              <a:rPr lang="zh-CN" altLang="en-US" sz="2800" b="1" dirty="0" smtClean="0">
                <a:latin typeface="黑体" panose="02010609060101010101" pitchFamily="49" charset="-122"/>
                <a:ea typeface="黑体" panose="02010609060101010101" pitchFamily="49" charset="-122"/>
                <a:cs typeface="黑体" panose="02010609060101010101" pitchFamily="49" charset="-122"/>
              </a:rPr>
              <a:t>任总统</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塔夫脱</a:t>
            </a:r>
            <a:r>
              <a:rPr lang="zh-CN" altLang="en-US" sz="2800" b="1" dirty="0" smtClean="0">
                <a:latin typeface="黑体" panose="02010609060101010101" pitchFamily="49" charset="-122"/>
                <a:ea typeface="黑体" panose="02010609060101010101" pitchFamily="49" charset="-122"/>
                <a:cs typeface="黑体" panose="02010609060101010101" pitchFamily="49" charset="-122"/>
              </a:rPr>
              <a:t>提出</a:t>
            </a:r>
            <a:r>
              <a:rPr lang="zh-CN" altLang="en-US" sz="2800" b="1" dirty="0">
                <a:latin typeface="黑体" panose="02010609060101010101" pitchFamily="49" charset="-122"/>
                <a:ea typeface="黑体" panose="02010609060101010101" pitchFamily="49" charset="-122"/>
                <a:cs typeface="黑体" panose="02010609060101010101" pitchFamily="49" charset="-122"/>
              </a:rPr>
              <a:t>的鼓励和支持银行家扩大海外投资，以实现向外扩张的外交政策</a:t>
            </a:r>
            <a:r>
              <a:rPr lang="zh-CN" altLang="en-US" sz="2800" b="1" dirty="0" smtClean="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塔夫脱提出“用金元代替枪弹”，他们主张运用外交政策推动和保护美国银行家的海外</a:t>
            </a:r>
            <a:r>
              <a:rPr lang="zh-CN" altLang="en-US" sz="2800" b="1" dirty="0" smtClean="0">
                <a:latin typeface="黑体" panose="02010609060101010101" pitchFamily="49" charset="-122"/>
                <a:ea typeface="黑体" panose="02010609060101010101" pitchFamily="49" charset="-122"/>
                <a:cs typeface="黑体" panose="02010609060101010101" pitchFamily="49" charset="-122"/>
              </a:rPr>
              <a:t>投资。</a:t>
            </a:r>
            <a:r>
              <a:rPr lang="zh-CN" altLang="en-US" sz="2800" b="1" dirty="0">
                <a:latin typeface="黑体" panose="02010609060101010101" pitchFamily="49" charset="-122"/>
                <a:ea typeface="黑体" panose="02010609060101010101" pitchFamily="49" charset="-122"/>
                <a:cs typeface="黑体" panose="02010609060101010101" pitchFamily="49" charset="-122"/>
              </a:rPr>
              <a:t>事实上，金元并没有完全取代枪弹，而只是枪弹的补充</a:t>
            </a:r>
            <a:r>
              <a:rPr lang="zh-CN" altLang="en-US" sz="2800" b="1" dirty="0" smtClean="0">
                <a:latin typeface="黑体" panose="02010609060101010101" pitchFamily="49" charset="-122"/>
                <a:ea typeface="黑体" panose="02010609060101010101" pitchFamily="49" charset="-122"/>
                <a:cs typeface="黑体" panose="02010609060101010101" pitchFamily="49" charset="-122"/>
              </a:rPr>
              <a:t>。</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金元</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外交实际上是一种资本渗透，通过对外投资来夺取更多的海外市场和殖民特权。</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14414" y="0"/>
            <a:ext cx="7143800" cy="6429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r>
              <a:rPr lang="en-US" altLang="zh-CN" sz="28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19 </a:t>
            </a:r>
            <a:r>
              <a:rPr lang="zh-CN" altLang="en-US" sz="28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世纪末 </a:t>
            </a:r>
            <a:r>
              <a:rPr lang="en-US" altLang="zh-CN" sz="28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20 </a:t>
            </a:r>
            <a:r>
              <a:rPr lang="zh-CN" altLang="en-US" sz="28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世纪初拉美的民族民主革命</a:t>
            </a:r>
            <a:endParaRPr lang="zh-CN" altLang="en-US" sz="2800" b="1" dirty="0">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圆角矩形 3"/>
          <p:cNvSpPr/>
          <p:nvPr/>
        </p:nvSpPr>
        <p:spPr>
          <a:xfrm>
            <a:off x="0" y="857232"/>
            <a:ext cx="1214414" cy="5715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黑体" panose="02010609060101010101" pitchFamily="49" charset="-122"/>
                <a:ea typeface="黑体" panose="02010609060101010101" pitchFamily="49" charset="-122"/>
              </a:rPr>
              <a:t>背景</a:t>
            </a:r>
            <a:endParaRPr lang="zh-CN" altLang="en-US" sz="2800" b="1" dirty="0" smtClean="0">
              <a:solidFill>
                <a:schemeClr val="bg1"/>
              </a:solidFill>
              <a:latin typeface="黑体" panose="02010609060101010101" pitchFamily="49" charset="-122"/>
              <a:ea typeface="黑体" panose="02010609060101010101" pitchFamily="49" charset="-122"/>
            </a:endParaRPr>
          </a:p>
        </p:txBody>
      </p:sp>
      <p:sp>
        <p:nvSpPr>
          <p:cNvPr id="5" name="矩形 4"/>
          <p:cNvSpPr/>
          <p:nvPr/>
        </p:nvSpPr>
        <p:spPr>
          <a:xfrm>
            <a:off x="1357290" y="857232"/>
            <a:ext cx="7215238" cy="461665"/>
          </a:xfrm>
          <a:prstGeom prst="rect">
            <a:avLst/>
          </a:prstGeom>
        </p:spPr>
        <p:txBody>
          <a:bodyPr wrap="square">
            <a:spAutoFit/>
          </a:bodyPr>
          <a:lstStyle/>
          <a:p>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①</a:t>
            </a:r>
            <a:r>
              <a:rPr lang="zh-CN"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除巴西以外的拉丁美洲国家，都建立了</a:t>
            </a:r>
            <a:r>
              <a:rPr lang="zh-CN"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共和国</a:t>
            </a:r>
            <a:endParaRPr lang="zh-CN" altLang="en-US" sz="2400" b="1" dirty="0">
              <a:latin typeface="黑体" panose="02010609060101010101" pitchFamily="49" charset="-122"/>
              <a:ea typeface="黑体" panose="02010609060101010101" pitchFamily="49" charset="-122"/>
            </a:endParaRPr>
          </a:p>
        </p:txBody>
      </p:sp>
      <p:sp>
        <p:nvSpPr>
          <p:cNvPr id="6" name="矩形 5"/>
          <p:cNvSpPr/>
          <p:nvPr/>
        </p:nvSpPr>
        <p:spPr>
          <a:xfrm>
            <a:off x="1357290" y="1428736"/>
            <a:ext cx="7643866" cy="830997"/>
          </a:xfrm>
          <a:prstGeom prst="rect">
            <a:avLst/>
          </a:prstGeom>
        </p:spPr>
        <p:txBody>
          <a:bodyPr wrap="square">
            <a:spAutoFit/>
          </a:bodyPr>
          <a:lstStyle/>
          <a:p>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②独立后的拉美各国大多</a:t>
            </a:r>
            <a:r>
              <a:rPr lang="zh-CN" altLang="zh-CN" sz="2400" b="1" noProof="0" dirty="0" smtClean="0">
                <a:solidFill>
                  <a:srgbClr val="0000CC"/>
                </a:solidFill>
                <a:latin typeface="黑体" panose="02010609060101010101" pitchFamily="49" charset="-122"/>
                <a:ea typeface="黑体" panose="02010609060101010101" pitchFamily="49" charset="-122"/>
                <a:cs typeface="Times New Roman" panose="02020603050405020304" charset="0"/>
                <a:sym typeface="+mn-ea"/>
              </a:rPr>
              <a:t>政局动荡</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，普遍实行</a:t>
            </a:r>
            <a:r>
              <a:rPr lang="zh-CN" altLang="en-US"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军事独裁</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统治，</a:t>
            </a:r>
            <a:r>
              <a:rPr lang="zh-CN" altLang="en-US"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政治经济发展停滞</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不前</a:t>
            </a:r>
            <a:endParaRPr lang="zh-CN" altLang="en-US" sz="2400" b="1" dirty="0">
              <a:latin typeface="黑体" panose="02010609060101010101" pitchFamily="49" charset="-122"/>
              <a:ea typeface="黑体" panose="02010609060101010101" pitchFamily="49" charset="-122"/>
            </a:endParaRPr>
          </a:p>
        </p:txBody>
      </p:sp>
      <p:sp>
        <p:nvSpPr>
          <p:cNvPr id="7" name="矩形 6"/>
          <p:cNvSpPr/>
          <p:nvPr/>
        </p:nvSpPr>
        <p:spPr>
          <a:xfrm>
            <a:off x="1357290" y="2285992"/>
            <a:ext cx="7572428" cy="830997"/>
          </a:xfrm>
          <a:prstGeom prst="rect">
            <a:avLst/>
          </a:prstGeom>
        </p:spPr>
        <p:txBody>
          <a:bodyPr wrap="square">
            <a:spAutoFit/>
          </a:bodyPr>
          <a:lstStyle/>
          <a:p>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③</a:t>
            </a:r>
            <a:r>
              <a:rPr lang="zh-CN" altLang="en-US"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英美等</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国在“援助”的幌子下，加紧了对拉丁美洲的</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经济侵略</a:t>
            </a:r>
            <a:r>
              <a:rPr lang="zh-CN" altLang="en-US" sz="24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和</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政治渗透</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8" name="圆角矩形 7"/>
          <p:cNvSpPr/>
          <p:nvPr/>
        </p:nvSpPr>
        <p:spPr>
          <a:xfrm>
            <a:off x="0" y="3214686"/>
            <a:ext cx="1214414" cy="5715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黑体" panose="02010609060101010101" pitchFamily="49" charset="-122"/>
                <a:ea typeface="黑体" panose="02010609060101010101" pitchFamily="49" charset="-122"/>
              </a:rPr>
              <a:t>概况</a:t>
            </a:r>
            <a:endParaRPr lang="zh-CN" altLang="en-US" sz="2800" b="1" dirty="0" smtClean="0">
              <a:solidFill>
                <a:schemeClr val="bg1"/>
              </a:solidFill>
              <a:latin typeface="黑体" panose="02010609060101010101" pitchFamily="49" charset="-122"/>
              <a:ea typeface="黑体" panose="02010609060101010101" pitchFamily="49" charset="-122"/>
            </a:endParaRPr>
          </a:p>
        </p:txBody>
      </p:sp>
      <p:sp>
        <p:nvSpPr>
          <p:cNvPr id="9" name="矩形 8"/>
          <p:cNvSpPr/>
          <p:nvPr/>
        </p:nvSpPr>
        <p:spPr>
          <a:xfrm>
            <a:off x="1428728" y="3070859"/>
            <a:ext cx="7500990" cy="461665"/>
          </a:xfrm>
          <a:prstGeom prst="rect">
            <a:avLst/>
          </a:prstGeom>
        </p:spPr>
        <p:txBody>
          <a:bodyPr wrap="square">
            <a:spAutoFit/>
          </a:bodyPr>
          <a:lstStyle/>
          <a:p>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① 巴西：</a:t>
            </a:r>
            <a:r>
              <a:rPr lang="en-US" altLang="zh-CN" sz="2400" b="1" dirty="0" smtClean="0">
                <a:latin typeface="黑体" panose="02010609060101010101" pitchFamily="49" charset="-122"/>
                <a:ea typeface="黑体" panose="02010609060101010101" pitchFamily="49" charset="-122"/>
                <a:cs typeface="黑体" panose="02010609060101010101" pitchFamily="49" charset="-122"/>
                <a:sym typeface="+mn-ea"/>
              </a:rPr>
              <a:t>1889 </a:t>
            </a: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年，巴西废除君主制，建立</a:t>
            </a:r>
            <a:r>
              <a:rPr lang="zh-CN" altLang="en-US"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共和国</a:t>
            </a:r>
            <a:endParaRPr lang="zh-CN" altLang="en-US" sz="2400" b="1" dirty="0">
              <a:latin typeface="黑体" panose="02010609060101010101" pitchFamily="49" charset="-122"/>
              <a:ea typeface="黑体" panose="02010609060101010101" pitchFamily="49" charset="-122"/>
            </a:endParaRPr>
          </a:p>
        </p:txBody>
      </p:sp>
      <p:sp>
        <p:nvSpPr>
          <p:cNvPr id="10" name="矩形 9"/>
          <p:cNvSpPr/>
          <p:nvPr/>
        </p:nvSpPr>
        <p:spPr>
          <a:xfrm>
            <a:off x="1428728" y="3532191"/>
            <a:ext cx="7286676" cy="977265"/>
          </a:xfrm>
          <a:prstGeom prst="rect">
            <a:avLst/>
          </a:prstGeom>
        </p:spPr>
        <p:txBody>
          <a:bodyPr wrap="square">
            <a:spAutoFit/>
          </a:bodyPr>
          <a:lstStyle/>
          <a:p>
            <a:pPr>
              <a:lnSpc>
                <a:spcPct val="120000"/>
              </a:lnSpc>
              <a:spcBef>
                <a:spcPts val="0"/>
              </a:spcBef>
              <a:spcAft>
                <a:spcPts val="0"/>
              </a:spcAft>
            </a:pP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② 墨西哥：</a:t>
            </a:r>
            <a:r>
              <a:rPr lang="en-US" altLang="zh-CN" sz="2400" b="1" dirty="0" smtClean="0">
                <a:latin typeface="黑体" panose="02010609060101010101" pitchFamily="49" charset="-122"/>
                <a:ea typeface="黑体" panose="02010609060101010101" pitchFamily="49" charset="-122"/>
                <a:cs typeface="黑体" panose="02010609060101010101" pitchFamily="49" charset="-122"/>
                <a:sym typeface="+mn-ea"/>
              </a:rPr>
              <a:t>1910 </a:t>
            </a: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年，墨西哥爆发</a:t>
            </a:r>
            <a:r>
              <a:rPr lang="zh-CN" altLang="en-US"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资产阶级革命</a:t>
            </a: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400" b="1" dirty="0" smtClean="0">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spcBef>
                <a:spcPts val="0"/>
              </a:spcBef>
              <a:spcAft>
                <a:spcPts val="0"/>
              </a:spcAft>
            </a:pP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b="1" dirty="0" smtClean="0">
                <a:latin typeface="黑体" panose="02010609060101010101" pitchFamily="49" charset="-122"/>
                <a:ea typeface="黑体" panose="02010609060101010101" pitchFamily="49" charset="-122"/>
                <a:cs typeface="黑体" panose="02010609060101010101" pitchFamily="49" charset="-122"/>
                <a:sym typeface="+mn-ea"/>
              </a:rPr>
              <a:t>1917 </a:t>
            </a: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年，墨西哥颁布了</a:t>
            </a:r>
            <a:r>
              <a:rPr lang="zh-CN" altLang="en-US" sz="24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资产阶级宪法</a:t>
            </a:r>
            <a:endParaRPr lang="zh-CN" altLang="en-US" sz="2400" b="1" dirty="0">
              <a:latin typeface="黑体" panose="02010609060101010101" pitchFamily="49" charset="-122"/>
              <a:ea typeface="黑体" panose="02010609060101010101" pitchFamily="49" charset="-122"/>
            </a:endParaRPr>
          </a:p>
        </p:txBody>
      </p:sp>
      <p:sp>
        <p:nvSpPr>
          <p:cNvPr id="12" name="圆角矩形 11"/>
          <p:cNvSpPr/>
          <p:nvPr/>
        </p:nvSpPr>
        <p:spPr>
          <a:xfrm>
            <a:off x="139065" y="4346575"/>
            <a:ext cx="8880475" cy="2424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800" b="1" dirty="0" smtClean="0">
                <a:latin typeface="黑体" panose="02010609060101010101" pitchFamily="49" charset="-122"/>
                <a:ea typeface="黑体" panose="02010609060101010101" pitchFamily="49" charset="-122"/>
              </a:rPr>
              <a:t>拉丁美洲民族独立运动的意义：</a:t>
            </a:r>
            <a:endParaRPr lang="zh-CN" altLang="en-US" sz="2800" b="1" dirty="0" smtClean="0">
              <a:latin typeface="黑体" panose="02010609060101010101" pitchFamily="49" charset="-122"/>
              <a:ea typeface="黑体" panose="02010609060101010101" pitchFamily="49" charset="-122"/>
            </a:endParaRPr>
          </a:p>
          <a:p>
            <a:pPr algn="l" fontAlgn="auto"/>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1</a:t>
            </a:r>
            <a:r>
              <a:rPr lang="zh-CN" altLang="en-US" sz="2800" b="1" dirty="0" smtClean="0">
                <a:latin typeface="黑体" panose="02010609060101010101" pitchFamily="49" charset="-122"/>
                <a:ea typeface="黑体" panose="02010609060101010101" pitchFamily="49" charset="-122"/>
              </a:rPr>
              <a:t>）彻底推翻了西班牙、葡萄牙长达三个世纪的封建殖民统治；</a:t>
            </a:r>
            <a:endParaRPr lang="zh-CN" altLang="en-US" sz="2800" b="1" dirty="0" smtClean="0">
              <a:latin typeface="黑体" panose="02010609060101010101" pitchFamily="49" charset="-122"/>
              <a:ea typeface="黑体" panose="02010609060101010101" pitchFamily="49" charset="-122"/>
            </a:endParaRPr>
          </a:p>
          <a:p>
            <a:pPr algn="l" fontAlgn="auto"/>
            <a:r>
              <a:rPr lang="zh-CN" altLang="en-US" sz="2800" b="1" dirty="0" smtClean="0">
                <a:latin typeface="黑体" panose="02010609060101010101" pitchFamily="49" charset="-122"/>
                <a:ea typeface="黑体" panose="02010609060101010101" pitchFamily="49" charset="-122"/>
              </a:rPr>
              <a:t>（</a:t>
            </a:r>
            <a:r>
              <a:rPr lang="en-US" altLang="zh-CN" sz="2800" b="1" dirty="0" smtClean="0">
                <a:latin typeface="黑体" panose="02010609060101010101" pitchFamily="49" charset="-122"/>
                <a:ea typeface="黑体" panose="02010609060101010101" pitchFamily="49" charset="-122"/>
              </a:rPr>
              <a:t>2</a:t>
            </a:r>
            <a:r>
              <a:rPr lang="zh-CN" altLang="en-US" sz="2800" b="1" dirty="0" smtClean="0">
                <a:latin typeface="黑体" panose="02010609060101010101" pitchFamily="49" charset="-122"/>
                <a:ea typeface="黑体" panose="02010609060101010101" pitchFamily="49" charset="-122"/>
              </a:rPr>
              <a:t>）建立了一系列新兴的国家，基本上形成了今天拉丁美洲国家的格局。</a:t>
            </a:r>
            <a:endParaRPr lang="zh-CN" altLang="en-US" sz="2800" b="1" dirty="0" smtClean="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4" y="1071546"/>
            <a:ext cx="551815" cy="3714776"/>
          </a:xfrm>
          <a:prstGeom prst="rect">
            <a:avLst/>
          </a:prstGeom>
          <a:noFill/>
        </p:spPr>
        <p:txBody>
          <a:bodyPr vert="eaVert" wrap="square" rtlCol="0">
            <a:spAutoFit/>
          </a:bodyPr>
          <a:lstStyle/>
          <a:p>
            <a:pPr algn="ctr"/>
            <a:r>
              <a:rPr lang="zh-CN" altLang="en-US" sz="2400" b="1" dirty="0" smtClean="0">
                <a:latin typeface="黑体" panose="02010609060101010101" pitchFamily="49" charset="-122"/>
                <a:ea typeface="黑体" panose="02010609060101010101" pitchFamily="49" charset="-122"/>
              </a:rPr>
              <a:t>亚非拉民族独立运动</a:t>
            </a:r>
            <a:endParaRPr lang="zh-CN" altLang="en-US" sz="2400" b="1" dirty="0" smtClean="0">
              <a:latin typeface="黑体" panose="02010609060101010101" pitchFamily="49" charset="-122"/>
              <a:ea typeface="黑体" panose="02010609060101010101" pitchFamily="49" charset="-122"/>
            </a:endParaRPr>
          </a:p>
        </p:txBody>
      </p:sp>
      <p:sp>
        <p:nvSpPr>
          <p:cNvPr id="3" name="左大括号 2"/>
          <p:cNvSpPr/>
          <p:nvPr/>
        </p:nvSpPr>
        <p:spPr>
          <a:xfrm>
            <a:off x="428596" y="0"/>
            <a:ext cx="71438" cy="685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4" name="TextBox 3"/>
          <p:cNvSpPr txBox="1"/>
          <p:nvPr/>
        </p:nvSpPr>
        <p:spPr>
          <a:xfrm>
            <a:off x="428596" y="285728"/>
            <a:ext cx="928694" cy="830997"/>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拉美独立</a:t>
            </a:r>
            <a:endParaRPr lang="zh-CN" altLang="en-US" sz="2400" b="1" dirty="0" smtClean="0">
              <a:latin typeface="黑体" panose="02010609060101010101" pitchFamily="49" charset="-122"/>
              <a:ea typeface="黑体" panose="02010609060101010101" pitchFamily="49" charset="-122"/>
            </a:endParaRPr>
          </a:p>
        </p:txBody>
      </p:sp>
      <p:sp>
        <p:nvSpPr>
          <p:cNvPr id="5" name="TextBox 4"/>
          <p:cNvSpPr txBox="1"/>
          <p:nvPr/>
        </p:nvSpPr>
        <p:spPr>
          <a:xfrm>
            <a:off x="428596" y="2643182"/>
            <a:ext cx="928694" cy="830997"/>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亚洲觉醒</a:t>
            </a:r>
            <a:endParaRPr lang="zh-CN" altLang="en-US" sz="2400" b="1" dirty="0" smtClean="0">
              <a:latin typeface="黑体" panose="02010609060101010101" pitchFamily="49" charset="-122"/>
              <a:ea typeface="黑体" panose="02010609060101010101" pitchFamily="49" charset="-122"/>
            </a:endParaRPr>
          </a:p>
        </p:txBody>
      </p:sp>
      <p:sp>
        <p:nvSpPr>
          <p:cNvPr id="6" name="TextBox 5"/>
          <p:cNvSpPr txBox="1"/>
          <p:nvPr/>
        </p:nvSpPr>
        <p:spPr>
          <a:xfrm>
            <a:off x="428596" y="4714884"/>
            <a:ext cx="928694" cy="830997"/>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非洲抗争</a:t>
            </a:r>
            <a:endParaRPr lang="zh-CN" altLang="en-US" sz="2400" b="1" dirty="0" smtClean="0">
              <a:latin typeface="黑体" panose="02010609060101010101" pitchFamily="49" charset="-122"/>
              <a:ea typeface="黑体" panose="02010609060101010101" pitchFamily="49" charset="-122"/>
            </a:endParaRPr>
          </a:p>
        </p:txBody>
      </p:sp>
      <p:sp>
        <p:nvSpPr>
          <p:cNvPr id="9" name="左大括号 8"/>
          <p:cNvSpPr/>
          <p:nvPr/>
        </p:nvSpPr>
        <p:spPr>
          <a:xfrm>
            <a:off x="1142976" y="714356"/>
            <a:ext cx="71438" cy="3786214"/>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0" name="TextBox 9"/>
          <p:cNvSpPr txBox="1"/>
          <p:nvPr/>
        </p:nvSpPr>
        <p:spPr>
          <a:xfrm>
            <a:off x="1142976" y="714356"/>
            <a:ext cx="857256"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背景</a:t>
            </a:r>
            <a:endParaRPr lang="zh-CN" altLang="en-US" sz="2400" b="1" dirty="0" smtClean="0">
              <a:latin typeface="黑体" panose="02010609060101010101" pitchFamily="49" charset="-122"/>
              <a:ea typeface="黑体" panose="02010609060101010101" pitchFamily="49" charset="-122"/>
            </a:endParaRPr>
          </a:p>
        </p:txBody>
      </p:sp>
      <p:sp>
        <p:nvSpPr>
          <p:cNvPr id="11" name="左大括号 10"/>
          <p:cNvSpPr/>
          <p:nvPr/>
        </p:nvSpPr>
        <p:spPr>
          <a:xfrm>
            <a:off x="1857356" y="214290"/>
            <a:ext cx="71438" cy="2071702"/>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12" name="TextBox 11"/>
          <p:cNvSpPr txBox="1"/>
          <p:nvPr/>
        </p:nvSpPr>
        <p:spPr>
          <a:xfrm>
            <a:off x="1857356" y="214290"/>
            <a:ext cx="928694"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政治</a:t>
            </a:r>
            <a:endParaRPr lang="zh-CN" altLang="en-US" sz="2400" b="1" dirty="0" smtClean="0">
              <a:latin typeface="黑体" panose="02010609060101010101" pitchFamily="49" charset="-122"/>
              <a:ea typeface="黑体" panose="02010609060101010101" pitchFamily="49" charset="-122"/>
            </a:endParaRPr>
          </a:p>
        </p:txBody>
      </p:sp>
      <p:sp>
        <p:nvSpPr>
          <p:cNvPr id="13" name="矩形 12"/>
          <p:cNvSpPr/>
          <p:nvPr/>
        </p:nvSpPr>
        <p:spPr>
          <a:xfrm>
            <a:off x="2643174" y="214290"/>
            <a:ext cx="6032421" cy="461665"/>
          </a:xfrm>
          <a:prstGeom prst="rect">
            <a:avLst/>
          </a:prstGeom>
        </p:spPr>
        <p:txBody>
          <a:bodyPr wrap="none">
            <a:spAutoFit/>
          </a:bodyPr>
          <a:lstStyle/>
          <a:p>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帝国主义的侵略加深了亚洲各国的民族危机</a:t>
            </a:r>
            <a:endPar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4" name="TextBox 13"/>
          <p:cNvSpPr txBox="1"/>
          <p:nvPr/>
        </p:nvSpPr>
        <p:spPr>
          <a:xfrm>
            <a:off x="1857356" y="857232"/>
            <a:ext cx="928694"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经济</a:t>
            </a:r>
            <a:endParaRPr lang="zh-CN" altLang="en-US" sz="2400" b="1" dirty="0" smtClean="0">
              <a:latin typeface="黑体" panose="02010609060101010101" pitchFamily="49" charset="-122"/>
              <a:ea typeface="黑体" panose="02010609060101010101" pitchFamily="49" charset="-122"/>
            </a:endParaRPr>
          </a:p>
        </p:txBody>
      </p:sp>
      <p:sp>
        <p:nvSpPr>
          <p:cNvPr id="15" name="矩形 14"/>
          <p:cNvSpPr/>
          <p:nvPr/>
        </p:nvSpPr>
        <p:spPr>
          <a:xfrm>
            <a:off x="2643174" y="714356"/>
            <a:ext cx="6143668" cy="1200329"/>
          </a:xfrm>
          <a:prstGeom prst="rect">
            <a:avLst/>
          </a:prstGeom>
        </p:spPr>
        <p:txBody>
          <a:bodyPr wrap="square">
            <a:spAutoFit/>
          </a:bodyPr>
          <a:lstStyle/>
          <a:p>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亚洲国家的封建经济进一步解体，</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民族资本主义</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得到一定</a:t>
            </a:r>
            <a:r>
              <a:rPr lang="zh-CN" altLang="en-US" sz="24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发展，列强侵略</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阻碍</a:t>
            </a:r>
            <a:r>
              <a:rPr lang="zh-CN" altLang="en-US" sz="2400" b="1" dirty="0" smtClean="0">
                <a:solidFill>
                  <a:srgbClr val="0000FF"/>
                </a:solidFill>
                <a:latin typeface="黑体" panose="02010609060101010101" pitchFamily="49" charset="-122"/>
                <a:ea typeface="黑体" panose="02010609060101010101" pitchFamily="49" charset="-122"/>
                <a:sym typeface="+mn-ea"/>
              </a:rPr>
              <a:t>民族工业的发展</a:t>
            </a:r>
            <a:endParaRPr lang="zh-CN" altLang="en-US" sz="2400" b="1" dirty="0">
              <a:solidFill>
                <a:srgbClr val="0000FF"/>
              </a:solidFill>
              <a:latin typeface="黑体" panose="02010609060101010101" pitchFamily="49" charset="-122"/>
              <a:ea typeface="黑体" panose="02010609060101010101" pitchFamily="49" charset="-122"/>
            </a:endParaRPr>
          </a:p>
        </p:txBody>
      </p:sp>
      <p:sp>
        <p:nvSpPr>
          <p:cNvPr id="16" name="TextBox 15"/>
          <p:cNvSpPr txBox="1"/>
          <p:nvPr/>
        </p:nvSpPr>
        <p:spPr>
          <a:xfrm>
            <a:off x="1857356" y="1857364"/>
            <a:ext cx="928694"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思想</a:t>
            </a:r>
            <a:endParaRPr lang="zh-CN" altLang="en-US" sz="2400" b="1" dirty="0" smtClean="0">
              <a:latin typeface="黑体" panose="02010609060101010101" pitchFamily="49" charset="-122"/>
              <a:ea typeface="黑体" panose="02010609060101010101" pitchFamily="49" charset="-122"/>
            </a:endParaRPr>
          </a:p>
        </p:txBody>
      </p:sp>
      <p:sp>
        <p:nvSpPr>
          <p:cNvPr id="17" name="矩形 16"/>
          <p:cNvSpPr/>
          <p:nvPr/>
        </p:nvSpPr>
        <p:spPr>
          <a:xfrm>
            <a:off x="2643174" y="1857364"/>
            <a:ext cx="4801314" cy="461665"/>
          </a:xfrm>
          <a:prstGeom prst="rect">
            <a:avLst/>
          </a:prstGeom>
        </p:spPr>
        <p:txBody>
          <a:bodyPr wrap="none">
            <a:spAutoFit/>
          </a:bodyPr>
          <a:lstStyle/>
          <a:p>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民族</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忧患意识和</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民主</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改革意识觉醒</a:t>
            </a:r>
            <a:endParaRPr lang="zh-CN" altLang="en-US" sz="2400" b="1" dirty="0">
              <a:solidFill>
                <a:srgbClr val="0000FF"/>
              </a:solidFill>
              <a:latin typeface="黑体" panose="02010609060101010101" pitchFamily="49" charset="-122"/>
              <a:ea typeface="黑体" panose="02010609060101010101" pitchFamily="49" charset="-122"/>
            </a:endParaRPr>
          </a:p>
        </p:txBody>
      </p:sp>
      <p:sp>
        <p:nvSpPr>
          <p:cNvPr id="18" name="TextBox 17"/>
          <p:cNvSpPr txBox="1"/>
          <p:nvPr/>
        </p:nvSpPr>
        <p:spPr>
          <a:xfrm>
            <a:off x="1142976" y="2571744"/>
            <a:ext cx="857256"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性质</a:t>
            </a:r>
            <a:endParaRPr lang="zh-CN" altLang="en-US" sz="2400" b="1" dirty="0" smtClean="0">
              <a:latin typeface="黑体" panose="02010609060101010101" pitchFamily="49" charset="-122"/>
              <a:ea typeface="黑体" panose="02010609060101010101" pitchFamily="49" charset="-122"/>
            </a:endParaRPr>
          </a:p>
        </p:txBody>
      </p:sp>
      <p:sp>
        <p:nvSpPr>
          <p:cNvPr id="19" name="矩形 18"/>
          <p:cNvSpPr/>
          <p:nvPr/>
        </p:nvSpPr>
        <p:spPr>
          <a:xfrm>
            <a:off x="2000232" y="2571744"/>
            <a:ext cx="6072230" cy="461665"/>
          </a:xfrm>
          <a:prstGeom prst="rect">
            <a:avLst/>
          </a:prstGeom>
        </p:spPr>
        <p:txBody>
          <a:bodyPr wrap="square">
            <a:spAutoFit/>
          </a:bodyPr>
          <a:lstStyle/>
          <a:p>
            <a:pPr indent="0"/>
            <a:r>
              <a:rPr lang="zh-CN" altLang="en-US" sz="2400" b="1" dirty="0" smtClean="0">
                <a:solidFill>
                  <a:srgbClr val="FF3300"/>
                </a:solidFill>
                <a:latin typeface="黑体" panose="02010609060101010101" pitchFamily="49" charset="-122"/>
                <a:ea typeface="黑体" panose="02010609060101010101" pitchFamily="49" charset="-122"/>
                <a:sym typeface="+mn-ea"/>
              </a:rPr>
              <a:t>资产阶级</a:t>
            </a:r>
            <a:r>
              <a:rPr lang="zh-CN" sz="2400" b="1" dirty="0" smtClean="0">
                <a:solidFill>
                  <a:srgbClr val="000000"/>
                </a:solidFill>
                <a:latin typeface="黑体" panose="02010609060101010101" pitchFamily="49" charset="-122"/>
                <a:ea typeface="黑体" panose="02010609060101010101" pitchFamily="49" charset="-122"/>
                <a:cs typeface="Times New Roman" panose="02020603050405020304" charset="0"/>
              </a:rPr>
              <a:t>反帝反封建的民族民主运动</a:t>
            </a:r>
            <a:endParaRPr lang="zh-CN" altLang="en-US" sz="2400" b="1" dirty="0">
              <a:latin typeface="黑体" panose="02010609060101010101" pitchFamily="49" charset="-122"/>
              <a:ea typeface="黑体" panose="02010609060101010101" pitchFamily="49" charset="-122"/>
            </a:endParaRPr>
          </a:p>
        </p:txBody>
      </p:sp>
      <p:sp>
        <p:nvSpPr>
          <p:cNvPr id="20" name="TextBox 19"/>
          <p:cNvSpPr txBox="1"/>
          <p:nvPr/>
        </p:nvSpPr>
        <p:spPr>
          <a:xfrm>
            <a:off x="1142976" y="3571876"/>
            <a:ext cx="857256"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概况</a:t>
            </a:r>
            <a:endParaRPr lang="zh-CN" altLang="en-US" sz="2400" b="1" dirty="0" smtClean="0">
              <a:latin typeface="黑体" panose="02010609060101010101" pitchFamily="49" charset="-122"/>
              <a:ea typeface="黑体" panose="02010609060101010101" pitchFamily="49" charset="-122"/>
            </a:endParaRPr>
          </a:p>
        </p:txBody>
      </p:sp>
      <p:sp>
        <p:nvSpPr>
          <p:cNvPr id="21" name="左大括号 20"/>
          <p:cNvSpPr/>
          <p:nvPr/>
        </p:nvSpPr>
        <p:spPr>
          <a:xfrm>
            <a:off x="1857356" y="3071810"/>
            <a:ext cx="71438" cy="1928826"/>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2" name="TextBox 21"/>
          <p:cNvSpPr txBox="1"/>
          <p:nvPr/>
        </p:nvSpPr>
        <p:spPr>
          <a:xfrm>
            <a:off x="1857356" y="3143248"/>
            <a:ext cx="2857520"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印度</a:t>
            </a:r>
            <a:r>
              <a:rPr lang="zh-CN" sz="2400" b="1" dirty="0" smtClean="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民族解放运动</a:t>
            </a:r>
            <a:endParaRPr lang="zh-CN" altLang="en-US" sz="2400" b="1" dirty="0">
              <a:latin typeface="黑体" panose="02010609060101010101" pitchFamily="49" charset="-122"/>
              <a:ea typeface="黑体" panose="02010609060101010101" pitchFamily="49" charset="-122"/>
            </a:endParaRPr>
          </a:p>
        </p:txBody>
      </p:sp>
      <p:sp>
        <p:nvSpPr>
          <p:cNvPr id="23" name="TextBox 22"/>
          <p:cNvSpPr txBox="1"/>
          <p:nvPr/>
        </p:nvSpPr>
        <p:spPr>
          <a:xfrm>
            <a:off x="1857356" y="3857628"/>
            <a:ext cx="2857520"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伊朗立宪革命</a:t>
            </a:r>
            <a:endParaRPr lang="zh-CN" altLang="en-US" sz="2400" b="1" dirty="0" smtClean="0">
              <a:latin typeface="黑体" panose="02010609060101010101" pitchFamily="49" charset="-122"/>
              <a:ea typeface="黑体" panose="02010609060101010101" pitchFamily="49" charset="-122"/>
            </a:endParaRPr>
          </a:p>
        </p:txBody>
      </p:sp>
      <p:sp>
        <p:nvSpPr>
          <p:cNvPr id="24" name="TextBox 23"/>
          <p:cNvSpPr txBox="1"/>
          <p:nvPr/>
        </p:nvSpPr>
        <p:spPr>
          <a:xfrm>
            <a:off x="1857356" y="4643446"/>
            <a:ext cx="2857520"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中国辛亥革命</a:t>
            </a:r>
            <a:endParaRPr lang="zh-CN" altLang="en-US" sz="2400" b="1" dirty="0" smtClean="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to="" calcmode="lin" valueType="num">
                                      <p:cBhvr>
                                        <p:cTn id="26" dur="1" fill="hold"/>
                                        <p:tgtEl>
                                          <p:spTgt spid="15"/>
                                        </p:tgtEl>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to="" calcmode="lin" valueType="num">
                                      <p:cBhvr>
                                        <p:cTn id="31" dur="1" fill="hold"/>
                                        <p:tgtEl>
                                          <p:spTgt spid="17"/>
                                        </p:tgtEl>
                                      </p:cBhvr>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to="" calcmode="lin" valueType="num">
                                      <p:cBhvr>
                                        <p:cTn id="41" dur="1" fill="hold"/>
                                        <p:tgtEl>
                                          <p:spTgt spid="19"/>
                                        </p:tgtEl>
                                      </p:cBhvr>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P spid="18" grpId="0"/>
      <p:bldP spid="19" grpId="0"/>
      <p:bldP spid="20" grpId="0"/>
      <p:bldP spid="21" grpId="0" animBg="1"/>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357422" y="0"/>
            <a:ext cx="4500594" cy="6429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latin typeface="黑体" panose="02010609060101010101" pitchFamily="49" charset="-122"/>
                <a:ea typeface="黑体" panose="02010609060101010101" pitchFamily="49" charset="-122"/>
              </a:rPr>
              <a:t>印度</a:t>
            </a:r>
            <a:r>
              <a:rPr lang="zh-CN" altLang="en-US" sz="32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民族解放运动</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4" name="椭圆 3"/>
          <p:cNvSpPr/>
          <p:nvPr/>
        </p:nvSpPr>
        <p:spPr>
          <a:xfrm>
            <a:off x="285720" y="1714488"/>
            <a:ext cx="1785918" cy="85725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黑体" panose="02010609060101010101" pitchFamily="49" charset="-122"/>
                <a:ea typeface="黑体" panose="02010609060101010101" pitchFamily="49" charset="-122"/>
                <a:cs typeface="黑体" panose="02010609060101010101" pitchFamily="49" charset="-122"/>
              </a:rPr>
              <a:t>1885</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5" name="圆角矩形 4"/>
          <p:cNvSpPr/>
          <p:nvPr/>
        </p:nvSpPr>
        <p:spPr>
          <a:xfrm>
            <a:off x="0" y="3214686"/>
            <a:ext cx="235742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民族资产阶级成立“国大党”</a:t>
            </a:r>
            <a:endParaRPr lang="zh-CN" altLang="en-US" sz="2400" b="1"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6" name="矩形 5"/>
          <p:cNvSpPr/>
          <p:nvPr/>
        </p:nvSpPr>
        <p:spPr>
          <a:xfrm>
            <a:off x="142844" y="4857760"/>
            <a:ext cx="214310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anose="02010609060101010101" pitchFamily="49" charset="-122"/>
                <a:ea typeface="黑体" panose="02010609060101010101" pitchFamily="49" charset="-122"/>
              </a:rPr>
              <a:t>要求民族平等和自治</a:t>
            </a:r>
            <a:endParaRPr lang="zh-CN" altLang="en-US" sz="2400" b="1" dirty="0" smtClean="0">
              <a:latin typeface="黑体" panose="02010609060101010101" pitchFamily="49" charset="-122"/>
              <a:ea typeface="黑体" panose="02010609060101010101" pitchFamily="49" charset="-122"/>
            </a:endParaRPr>
          </a:p>
        </p:txBody>
      </p:sp>
      <p:sp>
        <p:nvSpPr>
          <p:cNvPr id="7" name="椭圆 6"/>
          <p:cNvSpPr/>
          <p:nvPr/>
        </p:nvSpPr>
        <p:spPr>
          <a:xfrm>
            <a:off x="3643306" y="1500174"/>
            <a:ext cx="1785918" cy="85725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黑体" panose="02010609060101010101" pitchFamily="49" charset="-122"/>
                <a:ea typeface="黑体" panose="02010609060101010101" pitchFamily="49" charset="-122"/>
                <a:cs typeface="黑体" panose="02010609060101010101" pitchFamily="49" charset="-122"/>
              </a:rPr>
              <a:t>1905</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8" name="圆角矩形 7"/>
          <p:cNvSpPr/>
          <p:nvPr/>
        </p:nvSpPr>
        <p:spPr>
          <a:xfrm>
            <a:off x="3000364" y="2857496"/>
            <a:ext cx="3071834"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以提拉克为首的“国大党”联合人民群众的力量，进行一切形式的斗争</a:t>
            </a:r>
            <a:endParaRPr lang="zh-CN" altLang="en-US" sz="2400" b="1"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9" name="矩形 8"/>
          <p:cNvSpPr/>
          <p:nvPr/>
        </p:nvSpPr>
        <p:spPr>
          <a:xfrm>
            <a:off x="3357554" y="4857760"/>
            <a:ext cx="242889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anose="02010609060101010101" pitchFamily="49" charset="-122"/>
                <a:ea typeface="黑体" panose="02010609060101010101" pitchFamily="49" charset="-122"/>
              </a:rPr>
              <a:t>推翻殖民统治，实现民族独立</a:t>
            </a:r>
            <a:endParaRPr lang="zh-CN" altLang="en-US" sz="2400" b="1" dirty="0" smtClean="0">
              <a:latin typeface="黑体" panose="02010609060101010101" pitchFamily="49" charset="-122"/>
              <a:ea typeface="黑体" panose="02010609060101010101" pitchFamily="49" charset="-122"/>
            </a:endParaRPr>
          </a:p>
        </p:txBody>
      </p:sp>
      <p:sp>
        <p:nvSpPr>
          <p:cNvPr id="10" name="椭圆 9"/>
          <p:cNvSpPr/>
          <p:nvPr/>
        </p:nvSpPr>
        <p:spPr>
          <a:xfrm>
            <a:off x="7000892" y="1714488"/>
            <a:ext cx="1785918" cy="85725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黑体" panose="02010609060101010101" pitchFamily="49" charset="-122"/>
                <a:ea typeface="黑体" panose="02010609060101010101" pitchFamily="49" charset="-122"/>
                <a:cs typeface="黑体" panose="02010609060101010101" pitchFamily="49" charset="-122"/>
              </a:rPr>
              <a:t>1908</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11" name="圆角矩形 10"/>
          <p:cNvSpPr/>
          <p:nvPr/>
        </p:nvSpPr>
        <p:spPr>
          <a:xfrm>
            <a:off x="6643702" y="3071810"/>
            <a:ext cx="235742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anose="02010609060101010101" pitchFamily="49" charset="-122"/>
                <a:ea typeface="黑体" panose="02010609060101010101" pitchFamily="49" charset="-122"/>
              </a:rPr>
              <a:t>孟买工人政治总罢工，反英斗争的高潮</a:t>
            </a:r>
            <a:endParaRPr lang="zh-CN" altLang="en-US" sz="2400" b="1" dirty="0" smtClean="0">
              <a:latin typeface="黑体" panose="02010609060101010101" pitchFamily="49" charset="-122"/>
              <a:ea typeface="黑体" panose="02010609060101010101" pitchFamily="49" charset="-122"/>
            </a:endParaRPr>
          </a:p>
        </p:txBody>
      </p:sp>
      <p:sp>
        <p:nvSpPr>
          <p:cNvPr id="12" name="矩形 11"/>
          <p:cNvSpPr/>
          <p:nvPr/>
        </p:nvSpPr>
        <p:spPr>
          <a:xfrm>
            <a:off x="6500826" y="4857760"/>
            <a:ext cx="242889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黑体" panose="02010609060101010101" pitchFamily="49" charset="-122"/>
                <a:ea typeface="黑体" panose="02010609060101010101" pitchFamily="49" charset="-122"/>
              </a:rPr>
              <a:t>印度无产阶级开始登上政治斗争的舞台</a:t>
            </a:r>
            <a:endParaRPr lang="zh-CN" altLang="en-US" sz="2400" b="1" dirty="0" smtClean="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cBhvr>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to="" calcmode="lin" valueType="num">
                                      <p:cBhvr>
                                        <p:cTn id="32" dur="1" fill="hold"/>
                                        <p:tgtEl>
                                          <p:spTgt spid="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57422" y="0"/>
            <a:ext cx="4500594" cy="6429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latin typeface="黑体" panose="02010609060101010101" pitchFamily="49" charset="-122"/>
                <a:ea typeface="黑体" panose="02010609060101010101" pitchFamily="49" charset="-122"/>
              </a:rPr>
              <a:t>伊朗立宪革命</a:t>
            </a:r>
            <a:endParaRPr lang="zh-CN" altLang="en-US" sz="3200" b="1" dirty="0" smtClean="0">
              <a:solidFill>
                <a:schemeClr val="bg1"/>
              </a:solidFill>
              <a:latin typeface="黑体" panose="02010609060101010101" pitchFamily="49" charset="-122"/>
              <a:ea typeface="黑体" panose="02010609060101010101" pitchFamily="49" charset="-122"/>
            </a:endParaRPr>
          </a:p>
        </p:txBody>
      </p:sp>
      <p:sp>
        <p:nvSpPr>
          <p:cNvPr id="3" name="矩形 2"/>
          <p:cNvSpPr/>
          <p:nvPr/>
        </p:nvSpPr>
        <p:spPr>
          <a:xfrm>
            <a:off x="0" y="857232"/>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时间</a:t>
            </a:r>
            <a:endParaRPr lang="zh-CN" altLang="en-US" sz="2800" b="1" dirty="0" smtClean="0">
              <a:latin typeface="黑体" panose="02010609060101010101" pitchFamily="49" charset="-122"/>
              <a:ea typeface="黑体" panose="02010609060101010101" pitchFamily="49" charset="-122"/>
            </a:endParaRPr>
          </a:p>
        </p:txBody>
      </p:sp>
      <p:sp>
        <p:nvSpPr>
          <p:cNvPr id="4" name="TextBox 3"/>
          <p:cNvSpPr txBox="1"/>
          <p:nvPr/>
        </p:nvSpPr>
        <p:spPr>
          <a:xfrm>
            <a:off x="1571604" y="857232"/>
            <a:ext cx="3929090" cy="523220"/>
          </a:xfrm>
          <a:prstGeom prst="rect">
            <a:avLst/>
          </a:prstGeom>
          <a:noFill/>
        </p:spPr>
        <p:txBody>
          <a:bodyPr wrap="square" rtlCol="0">
            <a:spAutoFit/>
          </a:bodyPr>
          <a:lstStyle/>
          <a:p>
            <a:r>
              <a:rPr lang="en-US" altLang="zh-CN" sz="2800" b="1" dirty="0" smtClean="0">
                <a:latin typeface="黑体" panose="02010609060101010101" pitchFamily="49" charset="-122"/>
                <a:ea typeface="黑体" panose="02010609060101010101" pitchFamily="49" charset="-122"/>
                <a:cs typeface="黑体" panose="02010609060101010101" pitchFamily="49" charset="-122"/>
              </a:rPr>
              <a:t>1905—1911</a:t>
            </a:r>
            <a:r>
              <a:rPr lang="zh-CN" altLang="en-US" sz="2800" b="1" dirty="0" smtClean="0">
                <a:latin typeface="黑体" panose="02010609060101010101" pitchFamily="49" charset="-122"/>
                <a:ea typeface="黑体" panose="02010609060101010101" pitchFamily="49" charset="-122"/>
                <a:cs typeface="黑体" panose="02010609060101010101" pitchFamily="49" charset="-122"/>
              </a:rPr>
              <a:t>年</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5" name="矩形 4"/>
          <p:cNvSpPr/>
          <p:nvPr/>
        </p:nvSpPr>
        <p:spPr>
          <a:xfrm>
            <a:off x="0" y="2000240"/>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成果</a:t>
            </a:r>
            <a:endParaRPr lang="zh-CN" altLang="en-US" sz="2800" b="1" dirty="0" smtClean="0">
              <a:latin typeface="黑体" panose="02010609060101010101" pitchFamily="49" charset="-122"/>
              <a:ea typeface="黑体" panose="02010609060101010101" pitchFamily="49" charset="-122"/>
            </a:endParaRPr>
          </a:p>
        </p:txBody>
      </p:sp>
      <p:sp>
        <p:nvSpPr>
          <p:cNvPr id="6" name="TextBox 5"/>
          <p:cNvSpPr txBox="1"/>
          <p:nvPr/>
        </p:nvSpPr>
        <p:spPr>
          <a:xfrm>
            <a:off x="1500166" y="1857364"/>
            <a:ext cx="7500990" cy="954107"/>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制定了伊朗历史上第一部资产阶级性质的宪法，规定伊朗为君主立宪制国家</a:t>
            </a:r>
            <a:endParaRPr lang="zh-CN" altLang="en-US" sz="2800" b="1" dirty="0" smtClean="0">
              <a:latin typeface="黑体" panose="02010609060101010101" pitchFamily="49" charset="-122"/>
              <a:ea typeface="黑体" panose="02010609060101010101" pitchFamily="49" charset="-122"/>
            </a:endParaRPr>
          </a:p>
        </p:txBody>
      </p:sp>
      <p:sp>
        <p:nvSpPr>
          <p:cNvPr id="7" name="矩形 6"/>
          <p:cNvSpPr/>
          <p:nvPr/>
        </p:nvSpPr>
        <p:spPr>
          <a:xfrm>
            <a:off x="0" y="3286124"/>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结果</a:t>
            </a:r>
            <a:endParaRPr lang="zh-CN" altLang="en-US" sz="2800" b="1" dirty="0" smtClean="0">
              <a:latin typeface="黑体" panose="02010609060101010101" pitchFamily="49" charset="-122"/>
              <a:ea typeface="黑体" panose="02010609060101010101" pitchFamily="49" charset="-122"/>
            </a:endParaRPr>
          </a:p>
        </p:txBody>
      </p:sp>
      <p:sp>
        <p:nvSpPr>
          <p:cNvPr id="8" name="TextBox 7"/>
          <p:cNvSpPr txBox="1"/>
          <p:nvPr/>
        </p:nvSpPr>
        <p:spPr>
          <a:xfrm>
            <a:off x="1428728" y="3143248"/>
            <a:ext cx="7500990" cy="954107"/>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在伊朗统治阶级和俄英等外部势力的联合镇压下失败</a:t>
            </a:r>
            <a:endParaRPr lang="zh-CN" altLang="en-US" sz="2800" b="1" dirty="0" smtClean="0">
              <a:latin typeface="黑体" panose="02010609060101010101" pitchFamily="49" charset="-122"/>
              <a:ea typeface="黑体" panose="02010609060101010101" pitchFamily="49" charset="-122"/>
            </a:endParaRPr>
          </a:p>
        </p:txBody>
      </p:sp>
      <p:sp>
        <p:nvSpPr>
          <p:cNvPr id="9" name="矩形 8"/>
          <p:cNvSpPr/>
          <p:nvPr/>
        </p:nvSpPr>
        <p:spPr>
          <a:xfrm>
            <a:off x="0" y="4714884"/>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影响</a:t>
            </a:r>
            <a:endParaRPr lang="zh-CN" altLang="en-US" sz="2800" b="1" dirty="0" smtClean="0">
              <a:latin typeface="黑体" panose="02010609060101010101" pitchFamily="49" charset="-122"/>
              <a:ea typeface="黑体" panose="02010609060101010101" pitchFamily="49" charset="-122"/>
            </a:endParaRPr>
          </a:p>
        </p:txBody>
      </p:sp>
      <p:sp>
        <p:nvSpPr>
          <p:cNvPr id="10" name="TextBox 9"/>
          <p:cNvSpPr txBox="1"/>
          <p:nvPr/>
        </p:nvSpPr>
        <p:spPr>
          <a:xfrm>
            <a:off x="1500166" y="4572008"/>
            <a:ext cx="7500990" cy="954107"/>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打击了封建主义和外国势力，传播了民族民主革命思想</a:t>
            </a:r>
            <a:endParaRPr lang="zh-CN" altLang="en-US" sz="2800" b="1" dirty="0" smtClean="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321862" y="116840"/>
            <a:ext cx="4500594" cy="6429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latin typeface="黑体" panose="02010609060101010101" pitchFamily="49" charset="-122"/>
                <a:ea typeface="黑体" panose="02010609060101010101" pitchFamily="49" charset="-122"/>
              </a:rPr>
              <a:t>中国辛亥革命</a:t>
            </a:r>
            <a:endParaRPr lang="zh-CN" altLang="en-US" sz="3200" b="1" dirty="0" smtClean="0">
              <a:solidFill>
                <a:schemeClr val="bg1"/>
              </a:solidFill>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1"/>
          <a:srcRect/>
          <a:stretch>
            <a:fillRect/>
          </a:stretch>
        </p:blipFill>
        <p:spPr bwMode="auto">
          <a:xfrm>
            <a:off x="107315" y="980440"/>
            <a:ext cx="8870950" cy="549656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0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71546"/>
            <a:ext cx="553998" cy="3714776"/>
          </a:xfrm>
          <a:prstGeom prst="rect">
            <a:avLst/>
          </a:prstGeom>
          <a:noFill/>
        </p:spPr>
        <p:txBody>
          <a:bodyPr vert="eaVert" wrap="square" rtlCol="0">
            <a:spAutoFit/>
          </a:bodyPr>
          <a:lstStyle/>
          <a:p>
            <a:pPr algn="ctr"/>
            <a:r>
              <a:rPr lang="zh-CN" altLang="en-US" sz="2400" b="1" dirty="0" smtClean="0"/>
              <a:t>亚非拉民族独立运动</a:t>
            </a:r>
            <a:endParaRPr lang="zh-CN" altLang="en-US" sz="2400" b="1" dirty="0"/>
          </a:p>
        </p:txBody>
      </p:sp>
      <p:sp>
        <p:nvSpPr>
          <p:cNvPr id="3" name="左大括号 2"/>
          <p:cNvSpPr/>
          <p:nvPr/>
        </p:nvSpPr>
        <p:spPr>
          <a:xfrm>
            <a:off x="428596" y="0"/>
            <a:ext cx="71438" cy="685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3"/>
          <p:cNvSpPr txBox="1"/>
          <p:nvPr/>
        </p:nvSpPr>
        <p:spPr>
          <a:xfrm>
            <a:off x="428596" y="285728"/>
            <a:ext cx="928694" cy="830997"/>
          </a:xfrm>
          <a:prstGeom prst="rect">
            <a:avLst/>
          </a:prstGeom>
          <a:noFill/>
        </p:spPr>
        <p:txBody>
          <a:bodyPr wrap="square" rtlCol="0">
            <a:spAutoFit/>
          </a:bodyPr>
          <a:lstStyle/>
          <a:p>
            <a:r>
              <a:rPr lang="zh-CN" altLang="en-US" sz="2400" b="1" dirty="0" smtClean="0">
                <a:solidFill>
                  <a:srgbClr val="FF0000"/>
                </a:solidFill>
              </a:rPr>
              <a:t>拉美独立</a:t>
            </a:r>
            <a:endParaRPr lang="zh-CN" altLang="en-US" sz="2400" b="1" dirty="0">
              <a:solidFill>
                <a:srgbClr val="FF0000"/>
              </a:solidFill>
            </a:endParaRPr>
          </a:p>
        </p:txBody>
      </p:sp>
      <p:sp>
        <p:nvSpPr>
          <p:cNvPr id="5" name="TextBox 4"/>
          <p:cNvSpPr txBox="1"/>
          <p:nvPr/>
        </p:nvSpPr>
        <p:spPr>
          <a:xfrm>
            <a:off x="428596" y="2643182"/>
            <a:ext cx="928694" cy="830997"/>
          </a:xfrm>
          <a:prstGeom prst="rect">
            <a:avLst/>
          </a:prstGeom>
          <a:noFill/>
        </p:spPr>
        <p:txBody>
          <a:bodyPr wrap="square" rtlCol="0">
            <a:spAutoFit/>
          </a:bodyPr>
          <a:lstStyle/>
          <a:p>
            <a:r>
              <a:rPr lang="zh-CN" altLang="en-US" sz="2400" b="1" dirty="0" smtClean="0"/>
              <a:t>亚洲觉醒</a:t>
            </a:r>
            <a:endParaRPr lang="zh-CN" altLang="en-US" sz="2400" b="1" dirty="0"/>
          </a:p>
        </p:txBody>
      </p:sp>
      <p:sp>
        <p:nvSpPr>
          <p:cNvPr id="6" name="TextBox 5"/>
          <p:cNvSpPr txBox="1"/>
          <p:nvPr/>
        </p:nvSpPr>
        <p:spPr>
          <a:xfrm>
            <a:off x="428596" y="4714884"/>
            <a:ext cx="928694" cy="830997"/>
          </a:xfrm>
          <a:prstGeom prst="rect">
            <a:avLst/>
          </a:prstGeom>
          <a:noFill/>
        </p:spPr>
        <p:txBody>
          <a:bodyPr wrap="square" rtlCol="0">
            <a:spAutoFit/>
          </a:bodyPr>
          <a:lstStyle/>
          <a:p>
            <a:r>
              <a:rPr lang="zh-CN" altLang="en-US" sz="2400" b="1" dirty="0" smtClean="0"/>
              <a:t>非洲抗争</a:t>
            </a:r>
            <a:endParaRPr lang="zh-CN" altLang="en-US" sz="2400" b="1" dirty="0"/>
          </a:p>
        </p:txBody>
      </p:sp>
      <p:sp>
        <p:nvSpPr>
          <p:cNvPr id="7" name="左大括号 6"/>
          <p:cNvSpPr/>
          <p:nvPr/>
        </p:nvSpPr>
        <p:spPr>
          <a:xfrm>
            <a:off x="1142976" y="0"/>
            <a:ext cx="71438" cy="257174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7"/>
          <p:cNvSpPr txBox="1"/>
          <p:nvPr/>
        </p:nvSpPr>
        <p:spPr>
          <a:xfrm>
            <a:off x="1142976" y="142852"/>
            <a:ext cx="928694" cy="461665"/>
          </a:xfrm>
          <a:prstGeom prst="rect">
            <a:avLst/>
          </a:prstGeom>
          <a:noFill/>
        </p:spPr>
        <p:txBody>
          <a:bodyPr wrap="square" rtlCol="0">
            <a:spAutoFit/>
          </a:bodyPr>
          <a:lstStyle/>
          <a:p>
            <a:r>
              <a:rPr lang="zh-CN" altLang="en-US" sz="2400" b="1" dirty="0" smtClean="0"/>
              <a:t>背景</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71546"/>
            <a:ext cx="553998" cy="3714776"/>
          </a:xfrm>
          <a:prstGeom prst="rect">
            <a:avLst/>
          </a:prstGeom>
          <a:noFill/>
        </p:spPr>
        <p:txBody>
          <a:bodyPr vert="eaVert" wrap="square" rtlCol="0">
            <a:spAutoFit/>
          </a:bodyPr>
          <a:lstStyle/>
          <a:p>
            <a:pPr algn="ctr"/>
            <a:r>
              <a:rPr lang="zh-CN" altLang="en-US" sz="2400" b="1" dirty="0" smtClean="0"/>
              <a:t>亚非拉民族独立运动</a:t>
            </a:r>
            <a:endParaRPr lang="zh-CN" altLang="en-US" sz="2400" b="1" dirty="0"/>
          </a:p>
        </p:txBody>
      </p:sp>
      <p:sp>
        <p:nvSpPr>
          <p:cNvPr id="3" name="左大括号 2"/>
          <p:cNvSpPr/>
          <p:nvPr/>
        </p:nvSpPr>
        <p:spPr>
          <a:xfrm>
            <a:off x="428596" y="0"/>
            <a:ext cx="71438" cy="685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3"/>
          <p:cNvSpPr txBox="1"/>
          <p:nvPr/>
        </p:nvSpPr>
        <p:spPr>
          <a:xfrm>
            <a:off x="428596" y="285728"/>
            <a:ext cx="928694" cy="830997"/>
          </a:xfrm>
          <a:prstGeom prst="rect">
            <a:avLst/>
          </a:prstGeom>
          <a:noFill/>
        </p:spPr>
        <p:txBody>
          <a:bodyPr wrap="square" rtlCol="0">
            <a:spAutoFit/>
          </a:bodyPr>
          <a:lstStyle/>
          <a:p>
            <a:r>
              <a:rPr lang="zh-CN" altLang="en-US" sz="2400" b="1" dirty="0" smtClean="0"/>
              <a:t>拉美独立</a:t>
            </a:r>
            <a:endParaRPr lang="zh-CN" altLang="en-US" sz="2400" b="1" dirty="0"/>
          </a:p>
        </p:txBody>
      </p:sp>
      <p:sp>
        <p:nvSpPr>
          <p:cNvPr id="5" name="TextBox 4"/>
          <p:cNvSpPr txBox="1"/>
          <p:nvPr/>
        </p:nvSpPr>
        <p:spPr>
          <a:xfrm>
            <a:off x="428596" y="2643182"/>
            <a:ext cx="928694" cy="830997"/>
          </a:xfrm>
          <a:prstGeom prst="rect">
            <a:avLst/>
          </a:prstGeom>
          <a:noFill/>
        </p:spPr>
        <p:txBody>
          <a:bodyPr wrap="square" rtlCol="0">
            <a:spAutoFit/>
          </a:bodyPr>
          <a:lstStyle/>
          <a:p>
            <a:r>
              <a:rPr lang="zh-CN" altLang="en-US" sz="2400" b="1" dirty="0" smtClean="0"/>
              <a:t>亚洲觉醒</a:t>
            </a:r>
            <a:endParaRPr lang="zh-CN" altLang="en-US" sz="2400" b="1" dirty="0"/>
          </a:p>
        </p:txBody>
      </p:sp>
      <p:sp>
        <p:nvSpPr>
          <p:cNvPr id="6" name="TextBox 5"/>
          <p:cNvSpPr txBox="1"/>
          <p:nvPr/>
        </p:nvSpPr>
        <p:spPr>
          <a:xfrm>
            <a:off x="428596" y="4714884"/>
            <a:ext cx="928694" cy="830997"/>
          </a:xfrm>
          <a:prstGeom prst="rect">
            <a:avLst/>
          </a:prstGeom>
          <a:noFill/>
        </p:spPr>
        <p:txBody>
          <a:bodyPr wrap="square" rtlCol="0">
            <a:spAutoFit/>
          </a:bodyPr>
          <a:lstStyle/>
          <a:p>
            <a:r>
              <a:rPr lang="zh-CN" altLang="en-US" sz="2400" b="1" dirty="0" smtClean="0"/>
              <a:t>非洲抗争</a:t>
            </a:r>
            <a:endParaRPr lang="zh-CN" altLang="en-US" sz="2400" b="1" dirty="0"/>
          </a:p>
        </p:txBody>
      </p:sp>
      <p:sp>
        <p:nvSpPr>
          <p:cNvPr id="9" name="左大括号 8"/>
          <p:cNvSpPr/>
          <p:nvPr/>
        </p:nvSpPr>
        <p:spPr>
          <a:xfrm>
            <a:off x="1142976" y="714356"/>
            <a:ext cx="71438" cy="3786214"/>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9"/>
          <p:cNvSpPr txBox="1"/>
          <p:nvPr/>
        </p:nvSpPr>
        <p:spPr>
          <a:xfrm>
            <a:off x="1142976" y="714356"/>
            <a:ext cx="857256" cy="461665"/>
          </a:xfrm>
          <a:prstGeom prst="rect">
            <a:avLst/>
          </a:prstGeom>
          <a:noFill/>
        </p:spPr>
        <p:txBody>
          <a:bodyPr wrap="square" rtlCol="0">
            <a:spAutoFit/>
          </a:bodyPr>
          <a:lstStyle/>
          <a:p>
            <a:r>
              <a:rPr lang="zh-CN" altLang="en-US" sz="2400" b="1" dirty="0" smtClean="0"/>
              <a:t>背景</a:t>
            </a:r>
            <a:endParaRPr lang="zh-CN" altLang="en-US" sz="2400" b="1" dirty="0"/>
          </a:p>
        </p:txBody>
      </p:sp>
      <p:sp>
        <p:nvSpPr>
          <p:cNvPr id="11" name="左大括号 10"/>
          <p:cNvSpPr/>
          <p:nvPr/>
        </p:nvSpPr>
        <p:spPr>
          <a:xfrm>
            <a:off x="1857356" y="214290"/>
            <a:ext cx="71438" cy="2071702"/>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1857356" y="214290"/>
            <a:ext cx="928694" cy="461665"/>
          </a:xfrm>
          <a:prstGeom prst="rect">
            <a:avLst/>
          </a:prstGeom>
          <a:noFill/>
        </p:spPr>
        <p:txBody>
          <a:bodyPr wrap="square" rtlCol="0">
            <a:spAutoFit/>
          </a:bodyPr>
          <a:lstStyle/>
          <a:p>
            <a:r>
              <a:rPr lang="zh-CN" altLang="en-US" sz="2400" b="1" dirty="0" smtClean="0"/>
              <a:t>政治</a:t>
            </a:r>
            <a:endParaRPr lang="zh-CN" altLang="en-US" sz="2400" b="1" dirty="0"/>
          </a:p>
        </p:txBody>
      </p:sp>
      <p:sp>
        <p:nvSpPr>
          <p:cNvPr id="13" name="矩形 12"/>
          <p:cNvSpPr/>
          <p:nvPr/>
        </p:nvSpPr>
        <p:spPr>
          <a:xfrm>
            <a:off x="2643174" y="214290"/>
            <a:ext cx="6032421" cy="461665"/>
          </a:xfrm>
          <a:prstGeom prst="rect">
            <a:avLst/>
          </a:prstGeom>
        </p:spPr>
        <p:txBody>
          <a:bodyPr wrap="none">
            <a:spAutoFit/>
          </a:bodyPr>
          <a:lstStyle/>
          <a:p>
            <a:r>
              <a:rPr lang="zh-CN" altLang="en-US" sz="2400" b="1" dirty="0">
                <a:solidFill>
                  <a:srgbClr val="0000FF"/>
                </a:solidFill>
                <a:latin typeface="楷体" panose="02010609060101010101" charset="-122"/>
                <a:ea typeface="楷体" panose="02010609060101010101" charset="-122"/>
                <a:cs typeface="黑体" panose="02010609060101010101" pitchFamily="49" charset="-122"/>
              </a:rPr>
              <a:t>帝国主义的侵略加深了亚洲各国的民族危机</a:t>
            </a:r>
            <a:endParaRPr lang="zh-CN" altLang="en-US" sz="2400" b="1" dirty="0">
              <a:solidFill>
                <a:srgbClr val="0000FF"/>
              </a:solidFill>
              <a:latin typeface="楷体" panose="02010609060101010101" charset="-122"/>
              <a:ea typeface="楷体" panose="02010609060101010101" charset="-122"/>
            </a:endParaRPr>
          </a:p>
        </p:txBody>
      </p:sp>
      <p:sp>
        <p:nvSpPr>
          <p:cNvPr id="14" name="TextBox 13"/>
          <p:cNvSpPr txBox="1"/>
          <p:nvPr/>
        </p:nvSpPr>
        <p:spPr>
          <a:xfrm>
            <a:off x="1857356" y="857232"/>
            <a:ext cx="928694" cy="461665"/>
          </a:xfrm>
          <a:prstGeom prst="rect">
            <a:avLst/>
          </a:prstGeom>
          <a:noFill/>
        </p:spPr>
        <p:txBody>
          <a:bodyPr wrap="square" rtlCol="0">
            <a:spAutoFit/>
          </a:bodyPr>
          <a:lstStyle/>
          <a:p>
            <a:r>
              <a:rPr lang="zh-CN" altLang="en-US" sz="2400" b="1" dirty="0" smtClean="0"/>
              <a:t>经济</a:t>
            </a:r>
            <a:endParaRPr lang="zh-CN" altLang="en-US" sz="2400" b="1" dirty="0"/>
          </a:p>
        </p:txBody>
      </p:sp>
      <p:sp>
        <p:nvSpPr>
          <p:cNvPr id="15" name="矩形 14"/>
          <p:cNvSpPr/>
          <p:nvPr/>
        </p:nvSpPr>
        <p:spPr>
          <a:xfrm>
            <a:off x="2643174" y="714356"/>
            <a:ext cx="6143668" cy="1200329"/>
          </a:xfrm>
          <a:prstGeom prst="rect">
            <a:avLst/>
          </a:prstGeom>
        </p:spPr>
        <p:txBody>
          <a:bodyPr wrap="square">
            <a:spAutoFit/>
          </a:bodyPr>
          <a:lstStyle/>
          <a:p>
            <a:r>
              <a:rPr lang="zh-CN" altLang="en-US" sz="2400" b="1" dirty="0">
                <a:solidFill>
                  <a:srgbClr val="0000FF"/>
                </a:solidFill>
                <a:latin typeface="楷体" panose="02010609060101010101" charset="-122"/>
                <a:ea typeface="楷体" panose="02010609060101010101" charset="-122"/>
                <a:cs typeface="黑体" panose="02010609060101010101" pitchFamily="49" charset="-122"/>
              </a:rPr>
              <a:t>亚洲国家的封建经济进一步解体，</a:t>
            </a:r>
            <a:r>
              <a:rPr lang="zh-CN" altLang="en-US" sz="2400" b="1" dirty="0">
                <a:solidFill>
                  <a:srgbClr val="FF0000"/>
                </a:solidFill>
                <a:latin typeface="楷体" panose="02010609060101010101" charset="-122"/>
                <a:ea typeface="楷体" panose="02010609060101010101" charset="-122"/>
                <a:cs typeface="黑体" panose="02010609060101010101" pitchFamily="49" charset="-122"/>
              </a:rPr>
              <a:t>民族资本主义</a:t>
            </a:r>
            <a:r>
              <a:rPr lang="zh-CN" altLang="en-US" sz="2400" b="1" dirty="0">
                <a:solidFill>
                  <a:srgbClr val="0000FF"/>
                </a:solidFill>
                <a:latin typeface="楷体" panose="02010609060101010101" charset="-122"/>
                <a:ea typeface="楷体" panose="02010609060101010101" charset="-122"/>
                <a:cs typeface="黑体" panose="02010609060101010101" pitchFamily="49" charset="-122"/>
              </a:rPr>
              <a:t>得到一定</a:t>
            </a:r>
            <a:r>
              <a:rPr lang="zh-CN" altLang="en-US" sz="2400" b="1" dirty="0" smtClean="0">
                <a:solidFill>
                  <a:srgbClr val="0000FF"/>
                </a:solidFill>
                <a:latin typeface="楷体" panose="02010609060101010101" charset="-122"/>
                <a:ea typeface="楷体" panose="02010609060101010101" charset="-122"/>
                <a:cs typeface="黑体" panose="02010609060101010101" pitchFamily="49" charset="-122"/>
              </a:rPr>
              <a:t>发展，列强侵略</a:t>
            </a:r>
            <a:r>
              <a:rPr lang="zh-CN" altLang="en-US" sz="2400" b="1" dirty="0">
                <a:solidFill>
                  <a:srgbClr val="0000FF"/>
                </a:solidFill>
                <a:latin typeface="楷体" panose="02010609060101010101" charset="-122"/>
                <a:ea typeface="楷体" panose="02010609060101010101" charset="-122"/>
                <a:cs typeface="黑体" panose="02010609060101010101" pitchFamily="49" charset="-122"/>
              </a:rPr>
              <a:t>阻碍</a:t>
            </a:r>
            <a:r>
              <a:rPr lang="zh-CN" altLang="en-US" sz="2400" b="1" dirty="0" smtClean="0">
                <a:solidFill>
                  <a:srgbClr val="0000FF"/>
                </a:solidFill>
                <a:latin typeface="楷体" panose="02010609060101010101" charset="-122"/>
                <a:ea typeface="楷体" panose="02010609060101010101" charset="-122"/>
                <a:sym typeface="+mn-ea"/>
              </a:rPr>
              <a:t>民族工业的发展</a:t>
            </a:r>
            <a:endParaRPr lang="zh-CN" altLang="en-US" sz="2400" b="1" dirty="0">
              <a:solidFill>
                <a:srgbClr val="0000FF"/>
              </a:solidFill>
              <a:latin typeface="楷体" panose="02010609060101010101" charset="-122"/>
              <a:ea typeface="楷体" panose="02010609060101010101" charset="-122"/>
            </a:endParaRPr>
          </a:p>
        </p:txBody>
      </p:sp>
      <p:sp>
        <p:nvSpPr>
          <p:cNvPr id="16" name="TextBox 15"/>
          <p:cNvSpPr txBox="1"/>
          <p:nvPr/>
        </p:nvSpPr>
        <p:spPr>
          <a:xfrm>
            <a:off x="1857356" y="1857364"/>
            <a:ext cx="928694" cy="461665"/>
          </a:xfrm>
          <a:prstGeom prst="rect">
            <a:avLst/>
          </a:prstGeom>
          <a:noFill/>
        </p:spPr>
        <p:txBody>
          <a:bodyPr wrap="square" rtlCol="0">
            <a:spAutoFit/>
          </a:bodyPr>
          <a:lstStyle/>
          <a:p>
            <a:r>
              <a:rPr lang="zh-CN" altLang="en-US" sz="2400" b="1" dirty="0" smtClean="0"/>
              <a:t>思想</a:t>
            </a:r>
            <a:endParaRPr lang="zh-CN" altLang="en-US" sz="2400" b="1" dirty="0"/>
          </a:p>
        </p:txBody>
      </p:sp>
      <p:sp>
        <p:nvSpPr>
          <p:cNvPr id="17" name="矩形 16"/>
          <p:cNvSpPr/>
          <p:nvPr/>
        </p:nvSpPr>
        <p:spPr>
          <a:xfrm>
            <a:off x="2643174" y="1857364"/>
            <a:ext cx="4801314" cy="461665"/>
          </a:xfrm>
          <a:prstGeom prst="rect">
            <a:avLst/>
          </a:prstGeom>
        </p:spPr>
        <p:txBody>
          <a:bodyPr wrap="none">
            <a:spAutoFit/>
          </a:bodyPr>
          <a:lstStyle/>
          <a:p>
            <a:r>
              <a:rPr lang="zh-CN" altLang="en-US" sz="2400" b="1" dirty="0">
                <a:solidFill>
                  <a:srgbClr val="FF0000"/>
                </a:solidFill>
                <a:latin typeface="楷体" panose="02010609060101010101" charset="-122"/>
                <a:ea typeface="楷体" panose="02010609060101010101" charset="-122"/>
                <a:cs typeface="黑体" panose="02010609060101010101" pitchFamily="49" charset="-122"/>
              </a:rPr>
              <a:t>民族</a:t>
            </a:r>
            <a:r>
              <a:rPr lang="zh-CN" altLang="en-US" sz="2400" b="1" dirty="0">
                <a:solidFill>
                  <a:srgbClr val="0000FF"/>
                </a:solidFill>
                <a:latin typeface="楷体" panose="02010609060101010101" charset="-122"/>
                <a:ea typeface="楷体" panose="02010609060101010101" charset="-122"/>
                <a:cs typeface="黑体" panose="02010609060101010101" pitchFamily="49" charset="-122"/>
              </a:rPr>
              <a:t>忧患意识和</a:t>
            </a:r>
            <a:r>
              <a:rPr lang="zh-CN" altLang="en-US" sz="2400" b="1" dirty="0">
                <a:solidFill>
                  <a:srgbClr val="FF0000"/>
                </a:solidFill>
                <a:latin typeface="楷体" panose="02010609060101010101" charset="-122"/>
                <a:ea typeface="楷体" panose="02010609060101010101" charset="-122"/>
                <a:cs typeface="黑体" panose="02010609060101010101" pitchFamily="49" charset="-122"/>
              </a:rPr>
              <a:t>民主</a:t>
            </a:r>
            <a:r>
              <a:rPr lang="zh-CN" altLang="en-US" sz="2400" b="1" dirty="0">
                <a:solidFill>
                  <a:srgbClr val="0000FF"/>
                </a:solidFill>
                <a:latin typeface="楷体" panose="02010609060101010101" charset="-122"/>
                <a:ea typeface="楷体" panose="02010609060101010101" charset="-122"/>
                <a:cs typeface="黑体" panose="02010609060101010101" pitchFamily="49" charset="-122"/>
              </a:rPr>
              <a:t>改革意识觉醒</a:t>
            </a:r>
            <a:endParaRPr lang="zh-CN" altLang="en-US" sz="2400" b="1" dirty="0">
              <a:solidFill>
                <a:srgbClr val="0000FF"/>
              </a:solidFill>
              <a:latin typeface="楷体" panose="02010609060101010101" charset="-122"/>
              <a:ea typeface="楷体" panose="02010609060101010101" charset="-122"/>
            </a:endParaRPr>
          </a:p>
        </p:txBody>
      </p:sp>
      <p:sp>
        <p:nvSpPr>
          <p:cNvPr id="18" name="TextBox 17"/>
          <p:cNvSpPr txBox="1"/>
          <p:nvPr/>
        </p:nvSpPr>
        <p:spPr>
          <a:xfrm>
            <a:off x="1142976" y="2571744"/>
            <a:ext cx="857256" cy="461665"/>
          </a:xfrm>
          <a:prstGeom prst="rect">
            <a:avLst/>
          </a:prstGeom>
          <a:noFill/>
        </p:spPr>
        <p:txBody>
          <a:bodyPr wrap="square" rtlCol="0">
            <a:spAutoFit/>
          </a:bodyPr>
          <a:lstStyle/>
          <a:p>
            <a:r>
              <a:rPr lang="zh-CN" altLang="en-US" sz="2400" b="1" dirty="0" smtClean="0"/>
              <a:t>性质</a:t>
            </a:r>
            <a:endParaRPr lang="zh-CN" altLang="en-US" sz="2400" b="1" dirty="0"/>
          </a:p>
        </p:txBody>
      </p:sp>
      <p:sp>
        <p:nvSpPr>
          <p:cNvPr id="19" name="矩形 18"/>
          <p:cNvSpPr/>
          <p:nvPr/>
        </p:nvSpPr>
        <p:spPr>
          <a:xfrm>
            <a:off x="2000232" y="2571744"/>
            <a:ext cx="6072230" cy="461665"/>
          </a:xfrm>
          <a:prstGeom prst="rect">
            <a:avLst/>
          </a:prstGeom>
        </p:spPr>
        <p:txBody>
          <a:bodyPr wrap="square">
            <a:spAutoFit/>
          </a:bodyPr>
          <a:lstStyle/>
          <a:p>
            <a:pPr indent="0"/>
            <a:r>
              <a:rPr lang="zh-CN" altLang="en-US" sz="2400" b="1" dirty="0" smtClean="0">
                <a:solidFill>
                  <a:srgbClr val="FF3300"/>
                </a:solidFill>
                <a:latin typeface="楷体" panose="02010609060101010101" charset="-122"/>
                <a:ea typeface="楷体" panose="02010609060101010101" charset="-122"/>
                <a:sym typeface="+mn-ea"/>
              </a:rPr>
              <a:t>资产阶级</a:t>
            </a:r>
            <a:r>
              <a:rPr lang="zh-CN" sz="2400" b="1" dirty="0" smtClean="0">
                <a:solidFill>
                  <a:srgbClr val="000000"/>
                </a:solidFill>
                <a:latin typeface="楷体" panose="02010609060101010101" charset="-122"/>
                <a:ea typeface="楷体" panose="02010609060101010101" charset="-122"/>
                <a:cs typeface="Times New Roman" panose="02020603050405020304" charset="0"/>
              </a:rPr>
              <a:t>反帝反封建的民族民主运动</a:t>
            </a:r>
            <a:endParaRPr lang="zh-CN" altLang="en-US" sz="2400" b="1" dirty="0">
              <a:latin typeface="楷体" panose="02010609060101010101" charset="-122"/>
              <a:ea typeface="楷体" panose="02010609060101010101" charset="-122"/>
            </a:endParaRPr>
          </a:p>
        </p:txBody>
      </p:sp>
      <p:sp>
        <p:nvSpPr>
          <p:cNvPr id="20" name="TextBox 19"/>
          <p:cNvSpPr txBox="1"/>
          <p:nvPr/>
        </p:nvSpPr>
        <p:spPr>
          <a:xfrm>
            <a:off x="1142976" y="3571876"/>
            <a:ext cx="857256" cy="461665"/>
          </a:xfrm>
          <a:prstGeom prst="rect">
            <a:avLst/>
          </a:prstGeom>
          <a:noFill/>
        </p:spPr>
        <p:txBody>
          <a:bodyPr wrap="square" rtlCol="0">
            <a:spAutoFit/>
          </a:bodyPr>
          <a:lstStyle/>
          <a:p>
            <a:r>
              <a:rPr lang="zh-CN" altLang="en-US" sz="2400" b="1" dirty="0" smtClean="0"/>
              <a:t>概况</a:t>
            </a:r>
            <a:endParaRPr lang="zh-CN" altLang="en-US" sz="2400" b="1" dirty="0"/>
          </a:p>
        </p:txBody>
      </p:sp>
      <p:sp>
        <p:nvSpPr>
          <p:cNvPr id="21" name="左大括号 20"/>
          <p:cNvSpPr/>
          <p:nvPr/>
        </p:nvSpPr>
        <p:spPr>
          <a:xfrm>
            <a:off x="1857356" y="3071810"/>
            <a:ext cx="71438" cy="1928826"/>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TextBox 21"/>
          <p:cNvSpPr txBox="1"/>
          <p:nvPr/>
        </p:nvSpPr>
        <p:spPr>
          <a:xfrm>
            <a:off x="1857356" y="3143248"/>
            <a:ext cx="2857520" cy="461665"/>
          </a:xfrm>
          <a:prstGeom prst="rect">
            <a:avLst/>
          </a:prstGeom>
          <a:noFill/>
        </p:spPr>
        <p:txBody>
          <a:bodyPr wrap="square" rtlCol="0">
            <a:spAutoFit/>
          </a:bodyPr>
          <a:lstStyle/>
          <a:p>
            <a:r>
              <a:rPr lang="zh-CN" altLang="en-US" sz="2400" b="1" dirty="0" smtClean="0">
                <a:latin typeface="楷体" panose="02010609060101010101" charset="-122"/>
                <a:ea typeface="楷体" panose="02010609060101010101" charset="-122"/>
              </a:rPr>
              <a:t>印度</a:t>
            </a:r>
            <a:r>
              <a:rPr lang="zh-CN" sz="2400" b="1" dirty="0" smtClean="0">
                <a:solidFill>
                  <a:srgbClr val="000000"/>
                </a:solidFill>
                <a:latin typeface="楷体" panose="02010609060101010101" charset="-122"/>
                <a:ea typeface="楷体" panose="02010609060101010101" charset="-122"/>
                <a:cs typeface="黑体" panose="02010609060101010101" pitchFamily="49" charset="-122"/>
                <a:sym typeface="+mn-ea"/>
              </a:rPr>
              <a:t>民族解放运动</a:t>
            </a:r>
            <a:endParaRPr lang="zh-CN" altLang="en-US" sz="2400" b="1" dirty="0">
              <a:latin typeface="楷体" panose="02010609060101010101" charset="-122"/>
              <a:ea typeface="楷体" panose="02010609060101010101" charset="-122"/>
            </a:endParaRPr>
          </a:p>
        </p:txBody>
      </p:sp>
      <p:sp>
        <p:nvSpPr>
          <p:cNvPr id="23" name="TextBox 22"/>
          <p:cNvSpPr txBox="1"/>
          <p:nvPr/>
        </p:nvSpPr>
        <p:spPr>
          <a:xfrm>
            <a:off x="1857356" y="3857628"/>
            <a:ext cx="2857520" cy="461665"/>
          </a:xfrm>
          <a:prstGeom prst="rect">
            <a:avLst/>
          </a:prstGeom>
          <a:noFill/>
        </p:spPr>
        <p:txBody>
          <a:bodyPr wrap="square" rtlCol="0">
            <a:spAutoFit/>
          </a:bodyPr>
          <a:lstStyle/>
          <a:p>
            <a:r>
              <a:rPr lang="zh-CN" altLang="en-US" sz="2400" b="1" dirty="0" smtClean="0">
                <a:latin typeface="楷体" panose="02010609060101010101" charset="-122"/>
                <a:ea typeface="楷体" panose="02010609060101010101" charset="-122"/>
              </a:rPr>
              <a:t>伊朗立宪革命</a:t>
            </a:r>
            <a:endParaRPr lang="zh-CN" altLang="en-US" sz="2400" b="1" dirty="0">
              <a:latin typeface="楷体" panose="02010609060101010101" charset="-122"/>
              <a:ea typeface="楷体" panose="02010609060101010101" charset="-122"/>
            </a:endParaRPr>
          </a:p>
        </p:txBody>
      </p:sp>
      <p:sp>
        <p:nvSpPr>
          <p:cNvPr id="24" name="TextBox 23"/>
          <p:cNvSpPr txBox="1"/>
          <p:nvPr/>
        </p:nvSpPr>
        <p:spPr>
          <a:xfrm>
            <a:off x="1857356" y="4643446"/>
            <a:ext cx="2857520" cy="461665"/>
          </a:xfrm>
          <a:prstGeom prst="rect">
            <a:avLst/>
          </a:prstGeom>
          <a:noFill/>
        </p:spPr>
        <p:txBody>
          <a:bodyPr wrap="square" rtlCol="0">
            <a:spAutoFit/>
          </a:bodyPr>
          <a:lstStyle/>
          <a:p>
            <a:r>
              <a:rPr lang="zh-CN" altLang="en-US" sz="2400" b="1" dirty="0" smtClean="0">
                <a:latin typeface="楷体" panose="02010609060101010101" charset="-122"/>
                <a:ea typeface="楷体" panose="02010609060101010101" charset="-122"/>
              </a:rPr>
              <a:t>中国辛亥革命</a:t>
            </a:r>
            <a:endParaRPr lang="zh-CN" altLang="en-US" sz="2400" b="1" dirty="0">
              <a:latin typeface="楷体" panose="02010609060101010101" charset="-122"/>
              <a:ea typeface="楷体" panose="02010609060101010101" charset="-122"/>
            </a:endParaRPr>
          </a:p>
        </p:txBody>
      </p:sp>
      <p:sp>
        <p:nvSpPr>
          <p:cNvPr id="7" name="文本框 6"/>
          <p:cNvSpPr txBox="1"/>
          <p:nvPr/>
        </p:nvSpPr>
        <p:spPr>
          <a:xfrm>
            <a:off x="3420110" y="3143250"/>
            <a:ext cx="5610860" cy="3538220"/>
          </a:xfrm>
          <a:prstGeom prst="rect">
            <a:avLst/>
          </a:prstGeom>
          <a:solidFill>
            <a:srgbClr val="FFFF00"/>
          </a:solidFill>
        </p:spPr>
        <p:txBody>
          <a:bodyPr wrap="square" rtlCol="0">
            <a:spAutoFit/>
          </a:bodyPr>
          <a:p>
            <a:r>
              <a:rPr lang="zh-CN" altLang="en-US" sz="2800" b="1">
                <a:latin typeface="黑体" panose="02010609060101010101" pitchFamily="49" charset="-122"/>
                <a:ea typeface="黑体" panose="02010609060101010101" pitchFamily="49" charset="-122"/>
                <a:cs typeface="黑体" panose="02010609060101010101" pitchFamily="49" charset="-122"/>
              </a:rPr>
              <a:t>亚洲觉醒中出现的革命新特点：</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a:p>
            <a:r>
              <a:rPr lang="en-US" altLang="zh-CN" sz="2800" b="1">
                <a:latin typeface="黑体" panose="02010609060101010101" pitchFamily="49" charset="-122"/>
                <a:ea typeface="黑体" panose="02010609060101010101" pitchFamily="49" charset="-122"/>
                <a:cs typeface="黑体" panose="02010609060101010101" pitchFamily="49" charset="-122"/>
              </a:rPr>
              <a:t>1</a:t>
            </a:r>
            <a:r>
              <a:rPr lang="zh-CN" altLang="en-US" sz="2800" b="1">
                <a:latin typeface="黑体" panose="02010609060101010101" pitchFamily="49" charset="-122"/>
                <a:ea typeface="黑体" panose="02010609060101010101" pitchFamily="49" charset="-122"/>
                <a:cs typeface="黑体" panose="02010609060101010101" pitchFamily="49" charset="-122"/>
              </a:rPr>
              <a:t>、出现了民族资产阶级政党的领导。如印度国大党和中国同盟会。</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a:p>
            <a:r>
              <a:rPr lang="en-US" altLang="zh-CN" sz="2800" b="1">
                <a:latin typeface="黑体" panose="02010609060101010101" pitchFamily="49" charset="-122"/>
                <a:ea typeface="黑体" panose="02010609060101010101" pitchFamily="49" charset="-122"/>
                <a:cs typeface="黑体" panose="02010609060101010101" pitchFamily="49" charset="-122"/>
              </a:rPr>
              <a:t>2</a:t>
            </a:r>
            <a:r>
              <a:rPr lang="zh-CN" altLang="en-US" sz="2800" b="1">
                <a:latin typeface="黑体" panose="02010609060101010101" pitchFamily="49" charset="-122"/>
                <a:ea typeface="黑体" panose="02010609060101010101" pitchFamily="49" charset="-122"/>
                <a:cs typeface="黑体" panose="02010609060101010101" pitchFamily="49" charset="-122"/>
              </a:rPr>
              <a:t>、旧时的农民起义被资产阶级领导的民族民主革命所取代，宗教的旗帜被民族、民主主义所取代。</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a:p>
            <a:r>
              <a:rPr lang="en-US" altLang="zh-CN" sz="2800" b="1">
                <a:latin typeface="黑体" panose="02010609060101010101" pitchFamily="49" charset="-122"/>
                <a:ea typeface="黑体" panose="02010609060101010101" pitchFamily="49" charset="-122"/>
                <a:cs typeface="黑体" panose="02010609060101010101" pitchFamily="49" charset="-122"/>
              </a:rPr>
              <a:t>3</a:t>
            </a:r>
            <a:r>
              <a:rPr lang="zh-CN" altLang="en-US" sz="2800" b="1">
                <a:latin typeface="黑体" panose="02010609060101010101" pitchFamily="49" charset="-122"/>
                <a:ea typeface="黑体" panose="02010609060101010101" pitchFamily="49" charset="-122"/>
                <a:cs typeface="黑体" panose="02010609060101010101" pitchFamily="49" charset="-122"/>
              </a:rPr>
              <a:t>、新的阶级工人阶级参加了斗争，如</a:t>
            </a:r>
            <a:r>
              <a:rPr lang="en-US" altLang="zh-CN" sz="2800" b="1">
                <a:latin typeface="黑体" panose="02010609060101010101" pitchFamily="49" charset="-122"/>
                <a:ea typeface="黑体" panose="02010609060101010101" pitchFamily="49" charset="-122"/>
                <a:cs typeface="黑体" panose="02010609060101010101" pitchFamily="49" charset="-122"/>
              </a:rPr>
              <a:t>1908</a:t>
            </a:r>
            <a:r>
              <a:rPr lang="zh-CN" altLang="en-US" sz="2800" b="1">
                <a:latin typeface="黑体" panose="02010609060101010101" pitchFamily="49" charset="-122"/>
                <a:ea typeface="黑体" panose="02010609060101010101" pitchFamily="49" charset="-122"/>
                <a:cs typeface="黑体" panose="02010609060101010101" pitchFamily="49" charset="-122"/>
              </a:rPr>
              <a:t>年印度孟买工人大罢工。</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4" y="1071546"/>
            <a:ext cx="551815" cy="3714776"/>
          </a:xfrm>
          <a:prstGeom prst="rect">
            <a:avLst/>
          </a:prstGeom>
          <a:noFill/>
        </p:spPr>
        <p:txBody>
          <a:bodyPr vert="eaVert" wrap="square" rtlCol="0">
            <a:spAutoFit/>
          </a:bodyPr>
          <a:lstStyle/>
          <a:p>
            <a:pPr algn="ctr"/>
            <a:r>
              <a:rPr lang="zh-CN" altLang="en-US" sz="2400" b="1" dirty="0" smtClean="0">
                <a:latin typeface="黑体" panose="02010609060101010101" pitchFamily="49" charset="-122"/>
                <a:ea typeface="黑体" panose="02010609060101010101" pitchFamily="49" charset="-122"/>
              </a:rPr>
              <a:t>亚非拉民族独立运动</a:t>
            </a:r>
            <a:endParaRPr lang="zh-CN" altLang="en-US" sz="2400" b="1" dirty="0" smtClean="0">
              <a:latin typeface="黑体" panose="02010609060101010101" pitchFamily="49" charset="-122"/>
              <a:ea typeface="黑体" panose="02010609060101010101" pitchFamily="49" charset="-122"/>
            </a:endParaRPr>
          </a:p>
        </p:txBody>
      </p:sp>
      <p:sp>
        <p:nvSpPr>
          <p:cNvPr id="3" name="左大括号 2"/>
          <p:cNvSpPr/>
          <p:nvPr/>
        </p:nvSpPr>
        <p:spPr>
          <a:xfrm>
            <a:off x="428596" y="0"/>
            <a:ext cx="71438" cy="685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4" name="TextBox 3"/>
          <p:cNvSpPr txBox="1"/>
          <p:nvPr/>
        </p:nvSpPr>
        <p:spPr>
          <a:xfrm>
            <a:off x="428596" y="285728"/>
            <a:ext cx="928694" cy="82994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拉美独立</a:t>
            </a:r>
            <a:endParaRPr lang="zh-CN" altLang="en-US" sz="2400" b="1" dirty="0" smtClean="0">
              <a:latin typeface="黑体" panose="02010609060101010101" pitchFamily="49" charset="-122"/>
              <a:ea typeface="黑体" panose="02010609060101010101" pitchFamily="49" charset="-122"/>
            </a:endParaRPr>
          </a:p>
        </p:txBody>
      </p:sp>
      <p:sp>
        <p:nvSpPr>
          <p:cNvPr id="5" name="TextBox 4"/>
          <p:cNvSpPr txBox="1"/>
          <p:nvPr/>
        </p:nvSpPr>
        <p:spPr>
          <a:xfrm>
            <a:off x="428596" y="2214554"/>
            <a:ext cx="928694" cy="82994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亚洲觉醒</a:t>
            </a:r>
            <a:endParaRPr lang="zh-CN" altLang="en-US" sz="2400" b="1" dirty="0" smtClean="0">
              <a:latin typeface="黑体" panose="02010609060101010101" pitchFamily="49" charset="-122"/>
              <a:ea typeface="黑体" panose="02010609060101010101" pitchFamily="49" charset="-122"/>
            </a:endParaRPr>
          </a:p>
        </p:txBody>
      </p:sp>
      <p:sp>
        <p:nvSpPr>
          <p:cNvPr id="6" name="TextBox 5"/>
          <p:cNvSpPr txBox="1"/>
          <p:nvPr/>
        </p:nvSpPr>
        <p:spPr>
          <a:xfrm>
            <a:off x="428596" y="4071942"/>
            <a:ext cx="928694" cy="82994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非洲抗争</a:t>
            </a:r>
            <a:endParaRPr lang="zh-CN" altLang="en-US" sz="2400" b="1" dirty="0" smtClean="0">
              <a:latin typeface="黑体" panose="02010609060101010101" pitchFamily="49" charset="-122"/>
              <a:ea typeface="黑体" panose="02010609060101010101" pitchFamily="49" charset="-122"/>
            </a:endParaRPr>
          </a:p>
        </p:txBody>
      </p:sp>
      <p:sp>
        <p:nvSpPr>
          <p:cNvPr id="9" name="左大括号 8"/>
          <p:cNvSpPr/>
          <p:nvPr/>
        </p:nvSpPr>
        <p:spPr>
          <a:xfrm>
            <a:off x="1142976" y="3143248"/>
            <a:ext cx="71438" cy="33575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10" name="TextBox 9"/>
          <p:cNvSpPr txBox="1"/>
          <p:nvPr/>
        </p:nvSpPr>
        <p:spPr>
          <a:xfrm>
            <a:off x="1142976" y="3286124"/>
            <a:ext cx="1285884" cy="46037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背景</a:t>
            </a:r>
            <a:endParaRPr lang="zh-CN" altLang="en-US" sz="2400" b="1" dirty="0" smtClean="0">
              <a:latin typeface="黑体" panose="02010609060101010101" pitchFamily="49" charset="-122"/>
              <a:ea typeface="黑体" panose="02010609060101010101" pitchFamily="49" charset="-122"/>
            </a:endParaRPr>
          </a:p>
        </p:txBody>
      </p:sp>
      <p:sp>
        <p:nvSpPr>
          <p:cNvPr id="11" name="TextBox 10"/>
          <p:cNvSpPr txBox="1"/>
          <p:nvPr/>
        </p:nvSpPr>
        <p:spPr>
          <a:xfrm>
            <a:off x="1142976" y="4000504"/>
            <a:ext cx="1500198" cy="46037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斗争方式</a:t>
            </a:r>
            <a:endParaRPr lang="zh-CN" altLang="en-US" sz="2400" b="1" dirty="0" smtClean="0">
              <a:latin typeface="黑体" panose="02010609060101010101" pitchFamily="49" charset="-122"/>
              <a:ea typeface="黑体" panose="02010609060101010101" pitchFamily="49" charset="-122"/>
            </a:endParaRPr>
          </a:p>
        </p:txBody>
      </p:sp>
      <p:sp>
        <p:nvSpPr>
          <p:cNvPr id="12" name="TextBox 11"/>
          <p:cNvSpPr txBox="1"/>
          <p:nvPr/>
        </p:nvSpPr>
        <p:spPr>
          <a:xfrm>
            <a:off x="1142976" y="4786322"/>
            <a:ext cx="1285884" cy="46037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概况</a:t>
            </a:r>
            <a:endParaRPr lang="zh-CN" altLang="en-US" sz="2400" b="1" dirty="0" smtClean="0">
              <a:latin typeface="黑体" panose="02010609060101010101" pitchFamily="49" charset="-122"/>
              <a:ea typeface="黑体" panose="02010609060101010101" pitchFamily="49" charset="-122"/>
            </a:endParaRPr>
          </a:p>
        </p:txBody>
      </p:sp>
      <p:sp>
        <p:nvSpPr>
          <p:cNvPr id="13" name="TextBox 12"/>
          <p:cNvSpPr txBox="1"/>
          <p:nvPr/>
        </p:nvSpPr>
        <p:spPr>
          <a:xfrm>
            <a:off x="2143108" y="3286124"/>
            <a:ext cx="4000528" cy="460375"/>
          </a:xfrm>
          <a:prstGeom prst="rect">
            <a:avLst/>
          </a:prstGeom>
          <a:noFill/>
        </p:spPr>
        <p:txBody>
          <a:bodyPr wrap="square" rtlCol="0">
            <a:spAutoFit/>
          </a:bodyPr>
          <a:lstStyle/>
          <a:p>
            <a:r>
              <a:rPr lang="zh-CN" altLang="en-US" sz="2400" b="1" dirty="0" smtClean="0">
                <a:solidFill>
                  <a:srgbClr val="0000FF"/>
                </a:solidFill>
                <a:latin typeface="黑体" panose="02010609060101010101" pitchFamily="49" charset="-122"/>
                <a:ea typeface="黑体" panose="02010609060101010101" pitchFamily="49" charset="-122"/>
              </a:rPr>
              <a:t>帝国主义瓜分非洲</a:t>
            </a:r>
            <a:endParaRPr lang="zh-CN" altLang="en-US" sz="2400" b="1" dirty="0" smtClean="0">
              <a:solidFill>
                <a:srgbClr val="0000FF"/>
              </a:solidFill>
              <a:latin typeface="黑体" panose="02010609060101010101" pitchFamily="49" charset="-122"/>
              <a:ea typeface="黑体" panose="02010609060101010101" pitchFamily="49" charset="-122"/>
            </a:endParaRPr>
          </a:p>
        </p:txBody>
      </p:sp>
      <p:sp>
        <p:nvSpPr>
          <p:cNvPr id="14" name="TextBox 13"/>
          <p:cNvSpPr txBox="1"/>
          <p:nvPr/>
        </p:nvSpPr>
        <p:spPr>
          <a:xfrm>
            <a:off x="2714612" y="3929066"/>
            <a:ext cx="4000528" cy="460375"/>
          </a:xfrm>
          <a:prstGeom prst="rect">
            <a:avLst/>
          </a:prstGeom>
          <a:noFill/>
        </p:spPr>
        <p:txBody>
          <a:bodyPr wrap="square" rtlCol="0">
            <a:spAutoFit/>
          </a:bodyPr>
          <a:lstStyle/>
          <a:p>
            <a:r>
              <a:rPr lang="zh-CN" altLang="en-US" sz="2400" b="1" dirty="0" smtClean="0">
                <a:solidFill>
                  <a:srgbClr val="0000FF"/>
                </a:solidFill>
                <a:latin typeface="黑体" panose="02010609060101010101" pitchFamily="49" charset="-122"/>
                <a:ea typeface="黑体" panose="02010609060101010101" pitchFamily="49" charset="-122"/>
              </a:rPr>
              <a:t>武装斗争</a:t>
            </a:r>
            <a:endParaRPr lang="zh-CN" altLang="en-US" sz="2400" b="1" dirty="0" smtClean="0">
              <a:solidFill>
                <a:srgbClr val="0000FF"/>
              </a:solidFill>
              <a:latin typeface="黑体" panose="02010609060101010101" pitchFamily="49" charset="-122"/>
              <a:ea typeface="黑体" panose="02010609060101010101" pitchFamily="49" charset="-122"/>
            </a:endParaRPr>
          </a:p>
        </p:txBody>
      </p:sp>
      <p:sp>
        <p:nvSpPr>
          <p:cNvPr id="15" name="左大括号 14"/>
          <p:cNvSpPr/>
          <p:nvPr/>
        </p:nvSpPr>
        <p:spPr>
          <a:xfrm>
            <a:off x="1857356" y="4500570"/>
            <a:ext cx="71438" cy="21431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16" name="TextBox 15"/>
          <p:cNvSpPr txBox="1"/>
          <p:nvPr/>
        </p:nvSpPr>
        <p:spPr>
          <a:xfrm>
            <a:off x="1857356" y="4500570"/>
            <a:ext cx="1785950" cy="460375"/>
          </a:xfrm>
          <a:prstGeom prst="rect">
            <a:avLst/>
          </a:prstGeom>
          <a:noFill/>
        </p:spPr>
        <p:txBody>
          <a:bodyPr wrap="square" rtlCol="0">
            <a:spAutoFit/>
          </a:bodyPr>
          <a:lstStyle/>
          <a:p>
            <a:r>
              <a:rPr lang="zh-CN" altLang="en-US" sz="2400" b="1" dirty="0" smtClean="0">
                <a:solidFill>
                  <a:srgbClr val="FF0000"/>
                </a:solidFill>
                <a:latin typeface="黑体" panose="02010609060101010101" pitchFamily="49" charset="-122"/>
                <a:ea typeface="黑体" panose="02010609060101010101" pitchFamily="49" charset="-122"/>
              </a:rPr>
              <a:t>埃及</a:t>
            </a:r>
            <a:r>
              <a:rPr lang="zh-CN" altLang="en-US" sz="2400" b="1" dirty="0" smtClean="0">
                <a:latin typeface="黑体" panose="02010609060101010101" pitchFamily="49" charset="-122"/>
                <a:ea typeface="黑体" panose="02010609060101010101" pitchFamily="49" charset="-122"/>
              </a:rPr>
              <a:t>抗英</a:t>
            </a:r>
            <a:endParaRPr lang="zh-CN" altLang="en-US" sz="2400" b="1" dirty="0">
              <a:latin typeface="黑体" panose="02010609060101010101" pitchFamily="49" charset="-122"/>
              <a:ea typeface="黑体" panose="02010609060101010101" pitchFamily="49" charset="-122"/>
            </a:endParaRPr>
          </a:p>
        </p:txBody>
      </p:sp>
      <p:sp>
        <p:nvSpPr>
          <p:cNvPr id="17" name="TextBox 16"/>
          <p:cNvSpPr txBox="1"/>
          <p:nvPr/>
        </p:nvSpPr>
        <p:spPr>
          <a:xfrm>
            <a:off x="1857356" y="5214950"/>
            <a:ext cx="2428892" cy="460375"/>
          </a:xfrm>
          <a:prstGeom prst="rect">
            <a:avLst/>
          </a:prstGeom>
          <a:noFill/>
        </p:spPr>
        <p:txBody>
          <a:bodyPr wrap="square" rtlCol="0">
            <a:spAutoFit/>
          </a:bodyPr>
          <a:lstStyle/>
          <a:p>
            <a:r>
              <a:rPr lang="zh-CN" altLang="en-US" sz="2400" b="1" dirty="0" smtClean="0">
                <a:solidFill>
                  <a:srgbClr val="FF0000"/>
                </a:solidFill>
                <a:latin typeface="黑体" panose="02010609060101010101" pitchFamily="49" charset="-122"/>
                <a:ea typeface="黑体" panose="02010609060101010101" pitchFamily="49" charset="-122"/>
              </a:rPr>
              <a:t>苏丹</a:t>
            </a:r>
            <a:r>
              <a:rPr lang="zh-CN" altLang="en-US" sz="2400" b="1" dirty="0" smtClean="0">
                <a:latin typeface="黑体" panose="02010609060101010101" pitchFamily="49" charset="-122"/>
                <a:ea typeface="黑体" panose="02010609060101010101" pitchFamily="49" charset="-122"/>
              </a:rPr>
              <a:t>马赫迪起义</a:t>
            </a:r>
            <a:endParaRPr lang="zh-CN" altLang="en-US" sz="2400" b="1" dirty="0">
              <a:latin typeface="黑体" panose="02010609060101010101" pitchFamily="49" charset="-122"/>
              <a:ea typeface="黑体" panose="02010609060101010101" pitchFamily="49" charset="-122"/>
            </a:endParaRPr>
          </a:p>
        </p:txBody>
      </p:sp>
      <p:sp>
        <p:nvSpPr>
          <p:cNvPr id="18" name="TextBox 17"/>
          <p:cNvSpPr txBox="1"/>
          <p:nvPr/>
        </p:nvSpPr>
        <p:spPr>
          <a:xfrm>
            <a:off x="1857356" y="5929330"/>
            <a:ext cx="1785950" cy="829945"/>
          </a:xfrm>
          <a:prstGeom prst="rect">
            <a:avLst/>
          </a:prstGeom>
          <a:noFill/>
        </p:spPr>
        <p:txBody>
          <a:bodyPr wrap="square" rtlCol="0">
            <a:spAutoFit/>
          </a:bodyPr>
          <a:lstStyle/>
          <a:p>
            <a:r>
              <a:rPr lang="zh-CN" altLang="en-US" sz="2400" b="1" dirty="0" smtClean="0">
                <a:solidFill>
                  <a:srgbClr val="FF0000"/>
                </a:solidFill>
                <a:latin typeface="黑体" panose="02010609060101010101" pitchFamily="49" charset="-122"/>
                <a:ea typeface="黑体" panose="02010609060101010101" pitchFamily="49" charset="-122"/>
              </a:rPr>
              <a:t>埃塞俄比亚</a:t>
            </a:r>
            <a:r>
              <a:rPr lang="zh-CN" altLang="en-US" sz="2400" b="1" dirty="0" smtClean="0">
                <a:latin typeface="黑体" panose="02010609060101010101" pitchFamily="49" charset="-122"/>
                <a:ea typeface="黑体" panose="02010609060101010101" pitchFamily="49" charset="-122"/>
              </a:rPr>
              <a:t>抗意</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to="" calcmode="lin" valueType="num">
                                      <p:cBhvr>
                                        <p:cTn id="12" dur="1" fill="hold"/>
                                        <p:tgtEl>
                                          <p:spTgt spid="1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to="" calcmode="lin" valueType="num">
                                      <p:cBhvr>
                                        <p:cTn id="22" dur="1" fill="hold"/>
                                        <p:tgtEl>
                                          <p:spTgt spid="14"/>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to="" calcmode="lin" valueType="num">
                                      <p:cBhvr>
                                        <p:cTn id="27" dur="1" fill="hold"/>
                                        <p:tgtEl>
                                          <p:spTgt spid="12"/>
                                        </p:tgtEl>
                                      </p:cBhvr>
                                    </p:anim>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357422" y="215265"/>
            <a:ext cx="4500594" cy="6429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latin typeface="黑体" panose="02010609060101010101" pitchFamily="49" charset="-122"/>
                <a:ea typeface="黑体" panose="02010609060101010101" pitchFamily="49" charset="-122"/>
              </a:rPr>
              <a:t>埃及抗英</a:t>
            </a:r>
            <a:endParaRPr lang="zh-CN" altLang="en-US" sz="3200" b="1" dirty="0" smtClean="0">
              <a:solidFill>
                <a:schemeClr val="bg1"/>
              </a:solidFill>
              <a:latin typeface="黑体" panose="02010609060101010101" pitchFamily="49" charset="-122"/>
              <a:ea typeface="黑体" panose="02010609060101010101" pitchFamily="49" charset="-122"/>
            </a:endParaRPr>
          </a:p>
        </p:txBody>
      </p:sp>
      <p:sp>
        <p:nvSpPr>
          <p:cNvPr id="4" name="矩形 3"/>
          <p:cNvSpPr/>
          <p:nvPr/>
        </p:nvSpPr>
        <p:spPr>
          <a:xfrm>
            <a:off x="0" y="1286811"/>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政党</a:t>
            </a:r>
            <a:endParaRPr lang="zh-CN" altLang="en-US" sz="2800" b="1" dirty="0" smtClean="0">
              <a:latin typeface="黑体" panose="02010609060101010101" pitchFamily="49" charset="-122"/>
              <a:ea typeface="黑体" panose="02010609060101010101" pitchFamily="49" charset="-122"/>
            </a:endParaRPr>
          </a:p>
        </p:txBody>
      </p:sp>
      <p:sp>
        <p:nvSpPr>
          <p:cNvPr id="5" name="TextBox 4"/>
          <p:cNvSpPr txBox="1"/>
          <p:nvPr/>
        </p:nvSpPr>
        <p:spPr>
          <a:xfrm>
            <a:off x="1571604" y="1286811"/>
            <a:ext cx="7286676" cy="706755"/>
          </a:xfrm>
          <a:prstGeom prst="rect">
            <a:avLst/>
          </a:prstGeom>
          <a:noFill/>
        </p:spPr>
        <p:txBody>
          <a:bodyPr wrap="square" rtlCol="0">
            <a:spAutoFit/>
          </a:bodyPr>
          <a:lstStyle/>
          <a:p>
            <a:r>
              <a:rPr lang="zh-CN" altLang="en-US" sz="4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非洲第一个政党</a:t>
            </a:r>
            <a:r>
              <a:rPr lang="en-US" altLang="zh-CN" sz="4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4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祖国党</a:t>
            </a:r>
            <a:endParaRPr lang="zh-CN" altLang="en-US" sz="4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矩形 5"/>
          <p:cNvSpPr/>
          <p:nvPr/>
        </p:nvSpPr>
        <p:spPr>
          <a:xfrm>
            <a:off x="0" y="2501257"/>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口号</a:t>
            </a:r>
            <a:endParaRPr lang="zh-CN" altLang="en-US" sz="2800" b="1" dirty="0" smtClean="0">
              <a:latin typeface="黑体" panose="02010609060101010101" pitchFamily="49" charset="-122"/>
              <a:ea typeface="黑体" panose="02010609060101010101" pitchFamily="49" charset="-122"/>
            </a:endParaRPr>
          </a:p>
        </p:txBody>
      </p:sp>
      <p:sp>
        <p:nvSpPr>
          <p:cNvPr id="7" name="TextBox 6"/>
          <p:cNvSpPr txBox="1"/>
          <p:nvPr/>
        </p:nvSpPr>
        <p:spPr>
          <a:xfrm>
            <a:off x="1571604" y="2572695"/>
            <a:ext cx="7286676" cy="706755"/>
          </a:xfrm>
          <a:prstGeom prst="rect">
            <a:avLst/>
          </a:prstGeom>
          <a:noFill/>
        </p:spPr>
        <p:txBody>
          <a:bodyPr wrap="square" rtlCol="0">
            <a:spAutoFit/>
          </a:bodyPr>
          <a:lstStyle/>
          <a:p>
            <a:r>
              <a:rPr lang="zh-CN" altLang="en-US" sz="4000" b="1" dirty="0" smtClean="0">
                <a:solidFill>
                  <a:srgbClr val="FF0000"/>
                </a:solidFill>
                <a:latin typeface="黑体" panose="02010609060101010101" pitchFamily="49" charset="-122"/>
                <a:ea typeface="黑体" panose="02010609060101010101" pitchFamily="49" charset="-122"/>
              </a:rPr>
              <a:t>埃及是埃及人的埃及</a:t>
            </a:r>
            <a:endParaRPr lang="zh-CN" altLang="en-US" sz="4000" b="1" dirty="0" smtClean="0">
              <a:solidFill>
                <a:srgbClr val="FF0000"/>
              </a:solidFill>
              <a:latin typeface="黑体" panose="02010609060101010101" pitchFamily="49" charset="-122"/>
              <a:ea typeface="黑体" panose="02010609060101010101" pitchFamily="49" charset="-122"/>
            </a:endParaRPr>
          </a:p>
        </p:txBody>
      </p:sp>
      <p:sp>
        <p:nvSpPr>
          <p:cNvPr id="8" name="矩形 7"/>
          <p:cNvSpPr/>
          <p:nvPr/>
        </p:nvSpPr>
        <p:spPr>
          <a:xfrm>
            <a:off x="0" y="3930017"/>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概况</a:t>
            </a:r>
            <a:endParaRPr lang="zh-CN" altLang="en-US" sz="2800" b="1" dirty="0" smtClean="0">
              <a:latin typeface="黑体" panose="02010609060101010101" pitchFamily="49" charset="-122"/>
              <a:ea typeface="黑体" panose="02010609060101010101" pitchFamily="49" charset="-122"/>
            </a:endParaRPr>
          </a:p>
        </p:txBody>
      </p:sp>
      <p:sp>
        <p:nvSpPr>
          <p:cNvPr id="9" name="TextBox 8"/>
          <p:cNvSpPr txBox="1"/>
          <p:nvPr/>
        </p:nvSpPr>
        <p:spPr>
          <a:xfrm>
            <a:off x="1571604" y="3787141"/>
            <a:ext cx="7286676" cy="1014730"/>
          </a:xfrm>
          <a:prstGeom prst="rect">
            <a:avLst/>
          </a:prstGeom>
          <a:noFill/>
        </p:spPr>
        <p:txBody>
          <a:bodyPr wrap="square" rtlCol="0">
            <a:spAutoFit/>
          </a:bodyPr>
          <a:lstStyle/>
          <a:p>
            <a:r>
              <a:rPr lang="en-US" alt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1882</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年，祖国党领袖、爱国军官</a:t>
            </a:r>
            <a:r>
              <a:rPr lang="zh-CN" altLang="en-US" sz="32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阿拉比</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领导埃及军民进行了英勇无畏的抗英斗争</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0" name="矩形 9"/>
          <p:cNvSpPr/>
          <p:nvPr/>
        </p:nvSpPr>
        <p:spPr>
          <a:xfrm>
            <a:off x="0" y="5144463"/>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结果</a:t>
            </a:r>
            <a:endParaRPr lang="zh-CN" altLang="en-US" sz="2800" b="1" dirty="0" smtClean="0">
              <a:latin typeface="黑体" panose="02010609060101010101" pitchFamily="49" charset="-122"/>
              <a:ea typeface="黑体" panose="02010609060101010101" pitchFamily="49" charset="-122"/>
            </a:endParaRPr>
          </a:p>
        </p:txBody>
      </p:sp>
      <p:sp>
        <p:nvSpPr>
          <p:cNvPr id="11" name="TextBox 10"/>
          <p:cNvSpPr txBox="1"/>
          <p:nvPr/>
        </p:nvSpPr>
        <p:spPr>
          <a:xfrm>
            <a:off x="1571604" y="5144463"/>
            <a:ext cx="7286676" cy="523220"/>
          </a:xfrm>
          <a:prstGeom prst="rect">
            <a:avLst/>
          </a:prstGeom>
          <a:noFill/>
        </p:spPr>
        <p:txBody>
          <a:bodyPr wrap="square" rtlCol="0">
            <a:spAutoFit/>
          </a:bodyPr>
          <a:lstStyle/>
          <a:p>
            <a:r>
              <a:rPr lang="zh-CN" altLang="en-US" sz="2800" b="1" dirty="0" smtClean="0">
                <a:solidFill>
                  <a:srgbClr val="0000FF"/>
                </a:solidFill>
                <a:latin typeface="黑体" panose="02010609060101010101" pitchFamily="49" charset="-122"/>
                <a:ea typeface="黑体" panose="02010609060101010101" pitchFamily="49" charset="-122"/>
              </a:rPr>
              <a:t>抗英失败，阿拉比被俘，英国占领埃及</a:t>
            </a:r>
            <a:endParaRPr lang="zh-CN" altLang="en-US" sz="2800" b="1" dirty="0" smtClean="0">
              <a:solidFill>
                <a:srgbClr val="0000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
          <p:cNvSpPr txBox="1"/>
          <p:nvPr/>
        </p:nvSpPr>
        <p:spPr>
          <a:xfrm>
            <a:off x="5435921" y="2780656"/>
            <a:ext cx="3620135" cy="3969385"/>
          </a:xfrm>
          <a:prstGeom prst="rect">
            <a:avLst/>
          </a:prstGeom>
          <a:solidFill>
            <a:schemeClr val="accent6">
              <a:lumMod val="20000"/>
              <a:lumOff val="80000"/>
            </a:schemeClr>
          </a:solidFill>
          <a:ln w="19050">
            <a:solidFill>
              <a:srgbClr val="0070C0"/>
            </a:solidFill>
            <a:prstDash val="sysDash"/>
          </a:ln>
        </p:spPr>
        <p:txBody>
          <a:bodyPr wrap="square" rtlCol="0" anchor="t">
            <a:spAutoFit/>
          </a:bodyPr>
          <a:lstStyle/>
          <a:p>
            <a:r>
              <a:rPr lang="zh-CN" altLang="en-US" sz="2800" b="1" noProof="0"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祖国党</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致力于“把祖国从屈辱、贫困、痛苦的深渊中拯救来”，建立独立自主的民族国家。并通过机关报</a:t>
            </a: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埃及报</a:t>
            </a: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和</a:t>
            </a: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商业报</a:t>
            </a: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宣传捍卫民族独立，加强防卫力量，实施宪法改革等主张。</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6" name="组合 5"/>
          <p:cNvGrpSpPr/>
          <p:nvPr/>
        </p:nvGrpSpPr>
        <p:grpSpPr>
          <a:xfrm>
            <a:off x="142875" y="71120"/>
            <a:ext cx="5267960" cy="4360533"/>
            <a:chOff x="142844" y="428604"/>
            <a:chExt cx="4286280" cy="4039601"/>
          </a:xfrm>
        </p:grpSpPr>
        <p:sp>
          <p:nvSpPr>
            <p:cNvPr id="4" name="文本框 10"/>
            <p:cNvSpPr txBox="1"/>
            <p:nvPr/>
          </p:nvSpPr>
          <p:spPr>
            <a:xfrm>
              <a:off x="142844" y="3357562"/>
              <a:ext cx="4286280" cy="1110643"/>
            </a:xfrm>
            <a:prstGeom prst="rect">
              <a:avLst/>
            </a:prstGeom>
            <a:solidFill>
              <a:schemeClr val="bg1"/>
            </a:solidFill>
          </p:spPr>
          <p:txBody>
            <a:bodyPr wrap="square" rtlCol="0" anchor="t">
              <a:spAutoFit/>
            </a:bodyPr>
            <a:lstStyle/>
            <a:p>
              <a:pPr algn="ctr"/>
              <a:r>
                <a:rPr lang="zh-CN" altLang="en-US" sz="2400" b="1"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艾哈迈德</a:t>
              </a:r>
              <a:r>
                <a:rPr lang="en-US" altLang="zh-CN" sz="2400" b="1"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阿拉比：</a:t>
              </a:r>
              <a:r>
                <a:rPr lang="zh-CN" altLang="en-US" sz="2400" b="1" dirty="0">
                  <a:solidFill>
                    <a:srgbClr val="01017C"/>
                  </a:solidFill>
                  <a:latin typeface="黑体" panose="02010609060101010101" pitchFamily="49" charset="-122"/>
                  <a:ea typeface="黑体" panose="02010609060101010101" pitchFamily="49" charset="-122"/>
                  <a:cs typeface="黑体" panose="02010609060101010101" pitchFamily="49" charset="-122"/>
                  <a:sym typeface="+mn-ea"/>
                </a:rPr>
                <a:t>埃及爱国军官</a:t>
              </a:r>
              <a:r>
                <a:rPr lang="zh-CN" altLang="en-US" sz="2400" b="1" dirty="0">
                  <a:solidFill>
                    <a:srgbClr val="333333"/>
                  </a:solidFill>
                  <a:latin typeface="黑体" panose="02010609060101010101" pitchFamily="49" charset="-122"/>
                  <a:ea typeface="黑体" panose="02010609060101010101" pitchFamily="49" charset="-122"/>
                  <a:cs typeface="黑体" panose="02010609060101010101" pitchFamily="49" charset="-122"/>
                  <a:sym typeface="+mn-ea"/>
                </a:rPr>
                <a:t>，曾两次领导起义，要求实施宪政，企图摆脱英、法对埃及的控制。</a:t>
              </a:r>
              <a:endParaRPr lang="zh-CN" altLang="en-US" sz="2400" b="1" dirty="0">
                <a:solidFill>
                  <a:srgbClr val="0000CC"/>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3074" name="Picture 2"/>
            <p:cNvPicPr>
              <a:picLocks noChangeAspect="1" noChangeArrowheads="1"/>
            </p:cNvPicPr>
            <p:nvPr/>
          </p:nvPicPr>
          <p:blipFill>
            <a:blip r:embed="rId1"/>
            <a:srcRect/>
            <a:stretch>
              <a:fillRect/>
            </a:stretch>
          </p:blipFill>
          <p:spPr bwMode="auto">
            <a:xfrm>
              <a:off x="142844" y="428604"/>
              <a:ext cx="4257675" cy="29051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57422" y="287020"/>
            <a:ext cx="4500594" cy="6429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latin typeface="黑体" panose="02010609060101010101" pitchFamily="49" charset="-122"/>
                <a:ea typeface="黑体" panose="02010609060101010101" pitchFamily="49" charset="-122"/>
              </a:rPr>
              <a:t>苏丹马赫迪起义</a:t>
            </a:r>
            <a:endParaRPr lang="zh-CN" altLang="en-US" sz="3200" b="1" dirty="0" smtClean="0">
              <a:solidFill>
                <a:schemeClr val="bg1"/>
              </a:solidFill>
              <a:latin typeface="黑体" panose="02010609060101010101" pitchFamily="49" charset="-122"/>
              <a:ea typeface="黑体" panose="02010609060101010101" pitchFamily="49" charset="-122"/>
            </a:endParaRPr>
          </a:p>
        </p:txBody>
      </p:sp>
      <p:sp>
        <p:nvSpPr>
          <p:cNvPr id="3" name="矩形 2"/>
          <p:cNvSpPr/>
          <p:nvPr/>
        </p:nvSpPr>
        <p:spPr>
          <a:xfrm>
            <a:off x="0" y="1358566"/>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背景</a:t>
            </a:r>
            <a:endParaRPr lang="zh-CN" altLang="en-US" sz="2800" b="1" dirty="0" smtClean="0">
              <a:latin typeface="黑体" panose="02010609060101010101" pitchFamily="49" charset="-122"/>
              <a:ea typeface="黑体" panose="02010609060101010101" pitchFamily="49" charset="-122"/>
            </a:endParaRPr>
          </a:p>
        </p:txBody>
      </p:sp>
      <p:sp>
        <p:nvSpPr>
          <p:cNvPr id="4" name="矩形 3"/>
          <p:cNvSpPr/>
          <p:nvPr/>
        </p:nvSpPr>
        <p:spPr>
          <a:xfrm>
            <a:off x="1428728" y="1287128"/>
            <a:ext cx="7572428" cy="954107"/>
          </a:xfrm>
          <a:prstGeom prst="rect">
            <a:avLst/>
          </a:prstGeom>
        </p:spPr>
        <p:txBody>
          <a:bodyPr wrap="square">
            <a:spAutoFit/>
          </a:bodyPr>
          <a:lstStyle/>
          <a:p>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英国在控制埃及的过程中，也把侵略矛头指向埃及的邻国苏丹</a:t>
            </a:r>
            <a:endPar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矩形 4"/>
          <p:cNvSpPr/>
          <p:nvPr/>
        </p:nvSpPr>
        <p:spPr>
          <a:xfrm>
            <a:off x="0" y="2715888"/>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过程</a:t>
            </a:r>
            <a:endParaRPr lang="zh-CN" altLang="en-US" sz="2800" b="1" dirty="0" smtClean="0">
              <a:latin typeface="黑体" panose="02010609060101010101" pitchFamily="49" charset="-122"/>
              <a:ea typeface="黑体" panose="02010609060101010101" pitchFamily="49" charset="-122"/>
            </a:endParaRPr>
          </a:p>
        </p:txBody>
      </p:sp>
      <p:sp>
        <p:nvSpPr>
          <p:cNvPr id="6" name="矩形 5"/>
          <p:cNvSpPr/>
          <p:nvPr/>
        </p:nvSpPr>
        <p:spPr>
          <a:xfrm>
            <a:off x="1428728" y="2430136"/>
            <a:ext cx="7715272" cy="1815882"/>
          </a:xfrm>
          <a:prstGeom prst="rect">
            <a:avLst/>
          </a:prstGeom>
        </p:spPr>
        <p:txBody>
          <a:bodyPr wrap="square">
            <a:spAutoFit/>
          </a:bodyPr>
          <a:lstStyle/>
          <a:p>
            <a:r>
              <a:rPr lang="en-US" alt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1881</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年，苏丹爆发反英大起义。起义领导人自称“</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马赫迪</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”，号召人民起来斗争，赶走外国侵略者。这次武装起义持续近</a:t>
            </a:r>
            <a:r>
              <a:rPr lang="en-US" alt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20</a:t>
            </a:r>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年，起义者曾占领苏丹大部分地区</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7" name="矩形 6"/>
          <p:cNvSpPr/>
          <p:nvPr/>
        </p:nvSpPr>
        <p:spPr>
          <a:xfrm>
            <a:off x="0" y="4430400"/>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结果</a:t>
            </a:r>
            <a:endParaRPr lang="zh-CN" altLang="en-US" sz="2800" b="1" dirty="0" smtClean="0">
              <a:latin typeface="黑体" panose="02010609060101010101" pitchFamily="49" charset="-122"/>
              <a:ea typeface="黑体" panose="02010609060101010101" pitchFamily="49" charset="-122"/>
            </a:endParaRPr>
          </a:p>
        </p:txBody>
      </p:sp>
      <p:sp>
        <p:nvSpPr>
          <p:cNvPr id="8" name="矩形 7"/>
          <p:cNvSpPr/>
          <p:nvPr/>
        </p:nvSpPr>
        <p:spPr>
          <a:xfrm>
            <a:off x="1571604" y="4501838"/>
            <a:ext cx="4512774" cy="523220"/>
          </a:xfrm>
          <a:prstGeom prst="rect">
            <a:avLst/>
          </a:prstGeom>
        </p:spPr>
        <p:txBody>
          <a:bodyPr wrap="none">
            <a:spAutoFit/>
          </a:bodyPr>
          <a:lstStyle/>
          <a:p>
            <a:r>
              <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起义失败，英国控制了苏丹</a:t>
            </a:r>
            <a:endPar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15" y="260350"/>
            <a:ext cx="8916670" cy="3336925"/>
          </a:xfrm>
          <a:prstGeom prst="rect">
            <a:avLst/>
          </a:prstGeom>
          <a:solidFill>
            <a:schemeClr val="accent6">
              <a:lumMod val="20000"/>
              <a:lumOff val="80000"/>
            </a:schemeClr>
          </a:solidFill>
          <a:ln w="19050">
            <a:solidFill>
              <a:srgbClr val="0070C0"/>
            </a:solidFill>
            <a:prstDash val="sysDash"/>
          </a:ln>
        </p:spPr>
        <p:txBody>
          <a:bodyPr wrap="square" lIns="91434" tIns="45717" rIns="91434" bIns="45717" rtlCol="0">
            <a:spAutoFit/>
          </a:bodyPr>
          <a:lstStyle/>
          <a:p>
            <a:pPr>
              <a:lnSpc>
                <a:spcPct val="110000"/>
              </a:lnSpc>
              <a:spcBef>
                <a:spcPts val="0"/>
              </a:spcBef>
              <a:spcAft>
                <a:spcPts val="0"/>
              </a:spcAft>
            </a:pPr>
            <a:r>
              <a:rPr lang="en-US" altLang="zh-CN" sz="2400" b="1"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穆罕默德</a:t>
            </a:r>
            <a:r>
              <a:rPr lang="en-US" altLang="zh-CN"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艾哈默德</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（自称“马赫迪”，意思是“救世主”，是真主派到人间的救世主）于</a:t>
            </a:r>
            <a:r>
              <a:rPr lang="en-US" altLang="zh-CN" sz="2400" b="1" dirty="0" smtClean="0">
                <a:latin typeface="黑体" panose="02010609060101010101" pitchFamily="49" charset="-122"/>
                <a:ea typeface="黑体" panose="02010609060101010101" pitchFamily="49" charset="-122"/>
                <a:cs typeface="黑体" panose="02010609060101010101" pitchFamily="49" charset="-122"/>
              </a:rPr>
              <a:t>1881</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年</a:t>
            </a:r>
            <a:r>
              <a:rPr lang="en-US" altLang="zh-CN" sz="2400" b="1" dirty="0">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月</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发动了以恢复原始</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伊斯兰教</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为目的的“圣战”，史称马赫迪起义。</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马赫</a:t>
            </a: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迪宣</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称他就是众所期待的救世主马赫迪（根据伊斯兰教的经典</a:t>
            </a:r>
            <a:r>
              <a:rPr lang="en-US" altLang="zh-CN"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圣训</a:t>
            </a:r>
            <a:r>
              <a:rPr lang="en-US" altLang="zh-CN" sz="24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预言：他是世界末日来临前的一个有</a:t>
            </a:r>
            <a:r>
              <a:rPr lang="zh-CN" altLang="en-US" sz="2400" b="1" dirty="0">
                <a:solidFill>
                  <a:srgbClr val="0033CC"/>
                </a:solidFill>
                <a:latin typeface="黑体" panose="02010609060101010101" pitchFamily="49" charset="-122"/>
                <a:ea typeface="黑体" panose="02010609060101010101" pitchFamily="49" charset="-122"/>
                <a:cs typeface="黑体" panose="02010609060101010101" pitchFamily="49" charset="-122"/>
                <a:sym typeface="+mn-ea"/>
              </a:rPr>
              <a:t>宗教领袖</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性质的人物，是穆斯林的领袖，他降临世间，根据神圣的教法治理乱世，伸张正义，铲除暴虐，整顿伊斯兰教内部的全部分歧，复兴伊斯兰教的信仰，开创新</a:t>
            </a:r>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纪）</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英国用了</a:t>
            </a:r>
            <a:r>
              <a:rPr lang="en-US" altLang="zh-CN" sz="2400" b="1" dirty="0" smtClean="0">
                <a:latin typeface="黑体" panose="02010609060101010101" pitchFamily="49" charset="-122"/>
                <a:ea typeface="黑体" panose="02010609060101010101" pitchFamily="49" charset="-122"/>
                <a:cs typeface="黑体" panose="02010609060101010101" pitchFamily="49" charset="-122"/>
              </a:rPr>
              <a:t>20</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年时间（</a:t>
            </a:r>
            <a:r>
              <a:rPr lang="en-US" altLang="zh-CN" sz="2400" b="1" dirty="0" smtClean="0">
                <a:latin typeface="黑体" panose="02010609060101010101" pitchFamily="49" charset="-122"/>
                <a:ea typeface="黑体" panose="02010609060101010101" pitchFamily="49" charset="-122"/>
                <a:cs typeface="黑体" panose="02010609060101010101" pitchFamily="49" charset="-122"/>
              </a:rPr>
              <a:t>1881——1898</a:t>
            </a: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）才把马赫迪起义镇压下去。</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3" name="组合 2"/>
          <p:cNvGrpSpPr/>
          <p:nvPr/>
        </p:nvGrpSpPr>
        <p:grpSpPr>
          <a:xfrm>
            <a:off x="251460" y="3749675"/>
            <a:ext cx="3308985" cy="3097530"/>
            <a:chOff x="6357950" y="2928934"/>
            <a:chExt cx="2357455" cy="3341037"/>
          </a:xfrm>
        </p:grpSpPr>
        <p:pic>
          <p:nvPicPr>
            <p:cNvPr id="4" name="Picture 4"/>
            <p:cNvPicPr>
              <a:picLocks noChangeAspect="1" noChangeArrowheads="1"/>
            </p:cNvPicPr>
            <p:nvPr/>
          </p:nvPicPr>
          <p:blipFill>
            <a:blip r:embed="rId1" cstate="print"/>
            <a:srcRect/>
            <a:stretch>
              <a:fillRect/>
            </a:stretch>
          </p:blipFill>
          <p:spPr bwMode="auto">
            <a:xfrm>
              <a:off x="6357951" y="2928934"/>
              <a:ext cx="2357454" cy="2867022"/>
            </a:xfrm>
            <a:prstGeom prst="rect">
              <a:avLst/>
            </a:prstGeom>
            <a:noFill/>
            <a:ln w="9525">
              <a:noFill/>
              <a:miter lim="800000"/>
              <a:headEnd/>
              <a:tailEnd/>
            </a:ln>
            <a:effectLst/>
          </p:spPr>
        </p:pic>
        <p:sp>
          <p:nvSpPr>
            <p:cNvPr id="5" name="矩形 4"/>
            <p:cNvSpPr/>
            <p:nvPr/>
          </p:nvSpPr>
          <p:spPr>
            <a:xfrm>
              <a:off x="6357950" y="5786454"/>
              <a:ext cx="2357454" cy="483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马赫迪</a:t>
              </a:r>
              <a:endParaRPr lang="zh-CN" altLang="en-US" sz="2800" b="1" dirty="0"/>
            </a:p>
          </p:txBody>
        </p:sp>
      </p:grpSp>
      <p:sp>
        <p:nvSpPr>
          <p:cNvPr id="6" name="文本框 3"/>
          <p:cNvSpPr txBox="1"/>
          <p:nvPr/>
        </p:nvSpPr>
        <p:spPr>
          <a:xfrm>
            <a:off x="3758232" y="5517527"/>
            <a:ext cx="5386070" cy="460375"/>
          </a:xfrm>
          <a:prstGeom prst="rect">
            <a:avLst/>
          </a:prstGeom>
          <a:solidFill>
            <a:schemeClr val="bg1"/>
          </a:solidFill>
          <a:ln>
            <a:solidFill>
              <a:schemeClr val="tx1"/>
            </a:solidFill>
          </a:ln>
        </p:spPr>
        <p:txBody>
          <a:bodyPr wrap="none" rtlCol="0" anchor="t">
            <a:spAutoFit/>
          </a:bodyPr>
          <a:lstStyle/>
          <a:p>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马赫迪：被苏丹人民尊为“独立之父”</a:t>
            </a:r>
            <a:endParaRPr lang="zh-CN" altLang="en-US" sz="2400" b="1" dirty="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357422" y="287020"/>
            <a:ext cx="4500594" cy="6429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latin typeface="黑体" panose="02010609060101010101" pitchFamily="49" charset="-122"/>
                <a:ea typeface="黑体" panose="02010609060101010101" pitchFamily="49" charset="-122"/>
              </a:rPr>
              <a:t>埃塞俄比亚抗意</a:t>
            </a:r>
            <a:endParaRPr lang="zh-CN" altLang="en-US" sz="3200" b="1" dirty="0" smtClean="0">
              <a:solidFill>
                <a:schemeClr val="bg1"/>
              </a:solidFill>
              <a:latin typeface="黑体" panose="02010609060101010101" pitchFamily="49" charset="-122"/>
              <a:ea typeface="黑体" panose="02010609060101010101" pitchFamily="49" charset="-122"/>
            </a:endParaRPr>
          </a:p>
        </p:txBody>
      </p:sp>
      <p:sp>
        <p:nvSpPr>
          <p:cNvPr id="3" name="矩形 2"/>
          <p:cNvSpPr/>
          <p:nvPr/>
        </p:nvSpPr>
        <p:spPr>
          <a:xfrm>
            <a:off x="0" y="1358566"/>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背景</a:t>
            </a:r>
            <a:endParaRPr lang="zh-CN" altLang="en-US" sz="2800" b="1" dirty="0" smtClean="0">
              <a:latin typeface="黑体" panose="02010609060101010101" pitchFamily="49" charset="-122"/>
              <a:ea typeface="黑体" panose="02010609060101010101" pitchFamily="49" charset="-122"/>
            </a:endParaRPr>
          </a:p>
        </p:txBody>
      </p:sp>
      <p:sp>
        <p:nvSpPr>
          <p:cNvPr id="4" name="矩形 3"/>
          <p:cNvSpPr/>
          <p:nvPr/>
        </p:nvSpPr>
        <p:spPr>
          <a:xfrm>
            <a:off x="0" y="2715888"/>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过程</a:t>
            </a:r>
            <a:endParaRPr lang="zh-CN" altLang="en-US" sz="2800" b="1" dirty="0" smtClean="0">
              <a:latin typeface="黑体" panose="02010609060101010101" pitchFamily="49" charset="-122"/>
              <a:ea typeface="黑体" panose="02010609060101010101" pitchFamily="49" charset="-122"/>
            </a:endParaRPr>
          </a:p>
        </p:txBody>
      </p:sp>
      <p:sp>
        <p:nvSpPr>
          <p:cNvPr id="5" name="矩形 4"/>
          <p:cNvSpPr/>
          <p:nvPr/>
        </p:nvSpPr>
        <p:spPr>
          <a:xfrm>
            <a:off x="0" y="4430400"/>
            <a:ext cx="1214446" cy="5715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结果</a:t>
            </a:r>
            <a:endParaRPr lang="zh-CN" altLang="en-US" sz="2800" b="1" dirty="0" smtClean="0">
              <a:latin typeface="黑体" panose="02010609060101010101" pitchFamily="49" charset="-122"/>
              <a:ea typeface="黑体" panose="02010609060101010101" pitchFamily="49" charset="-122"/>
            </a:endParaRPr>
          </a:p>
        </p:txBody>
      </p:sp>
      <p:sp>
        <p:nvSpPr>
          <p:cNvPr id="6" name="矩形 5"/>
          <p:cNvSpPr/>
          <p:nvPr/>
        </p:nvSpPr>
        <p:spPr>
          <a:xfrm>
            <a:off x="1428696" y="1358566"/>
            <a:ext cx="7715304" cy="523220"/>
          </a:xfrm>
          <a:prstGeom prst="rect">
            <a:avLst/>
          </a:prstGeom>
        </p:spPr>
        <p:txBody>
          <a:bodyPr wrap="square">
            <a:spAutoFit/>
          </a:bodyPr>
          <a:lstStyle/>
          <a:p>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1894 </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年，意大利发动对埃塞俄比亚的侵略战争</a:t>
            </a:r>
            <a:endParaRPr lang="zh-CN" altLang="en-US" sz="2800" b="1" dirty="0">
              <a:latin typeface="黑体" panose="02010609060101010101" pitchFamily="49" charset="-122"/>
              <a:ea typeface="黑体" panose="02010609060101010101" pitchFamily="49" charset="-122"/>
            </a:endParaRPr>
          </a:p>
        </p:txBody>
      </p:sp>
      <p:sp>
        <p:nvSpPr>
          <p:cNvPr id="7" name="矩形 6"/>
          <p:cNvSpPr/>
          <p:nvPr/>
        </p:nvSpPr>
        <p:spPr>
          <a:xfrm>
            <a:off x="1500166" y="2573012"/>
            <a:ext cx="7429552" cy="1384995"/>
          </a:xfrm>
          <a:prstGeom prst="rect">
            <a:avLst/>
          </a:prstGeom>
        </p:spPr>
        <p:txBody>
          <a:bodyPr wrap="square">
            <a:spAutoFit/>
          </a:bodyPr>
          <a:lstStyle/>
          <a:p>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埃塞俄比亚皇帝</a:t>
            </a:r>
            <a:r>
              <a:rPr lang="zh-CN" altLang="en-US" sz="28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孟尼利克二世</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发表</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《告人民诏书》</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，号召人民抗击侵略者，保卫国家的独立</a:t>
            </a:r>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b="1" dirty="0" smtClean="0">
                <a:solidFill>
                  <a:srgbClr val="0000CC"/>
                </a:solidFill>
                <a:latin typeface="黑体" panose="02010609060101010101" pitchFamily="49" charset="-122"/>
                <a:ea typeface="黑体" panose="02010609060101010101" pitchFamily="49" charset="-122"/>
                <a:cs typeface="黑体" panose="02010609060101010101" pitchFamily="49" charset="-122"/>
                <a:sym typeface="+mn-ea"/>
              </a:rPr>
              <a:t>全国人民</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英勇抵抗</a:t>
            </a:r>
            <a:endParaRPr lang="zh-CN" altLang="en-US" sz="2800" b="1" dirty="0">
              <a:latin typeface="黑体" panose="02010609060101010101" pitchFamily="49" charset="-122"/>
              <a:ea typeface="黑体" panose="02010609060101010101" pitchFamily="49" charset="-122"/>
            </a:endParaRPr>
          </a:p>
        </p:txBody>
      </p:sp>
      <p:sp>
        <p:nvSpPr>
          <p:cNvPr id="8" name="矩形 7"/>
          <p:cNvSpPr/>
          <p:nvPr/>
        </p:nvSpPr>
        <p:spPr>
          <a:xfrm>
            <a:off x="1500166" y="4216086"/>
            <a:ext cx="7500990" cy="1384995"/>
          </a:xfrm>
          <a:prstGeom prst="rect">
            <a:avLst/>
          </a:prstGeom>
        </p:spPr>
        <p:txBody>
          <a:bodyPr wrap="square">
            <a:spAutoFit/>
          </a:bodyPr>
          <a:lstStyle/>
          <a:p>
            <a:r>
              <a:rPr lang="en-US" altLang="zh-CN"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1896 </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年埃塞俄比亚人民打败侵埃意军，迫使意大利签署和约，</a:t>
            </a:r>
            <a:r>
              <a:rPr lang="zh-CN" altLang="en-US"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承认埃塞俄比亚是独立国家</a:t>
            </a:r>
            <a:r>
              <a:rPr lang="zh-CN" altLang="en-US" sz="2800" b="1" dirty="0" smtClean="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。埃塞俄比亚保持了自己的独立</a:t>
            </a:r>
            <a:endParaRPr lang="zh-CN" altLang="en-US" sz="2800" b="1" dirty="0">
              <a:latin typeface="黑体" panose="02010609060101010101" pitchFamily="49" charset="-122"/>
              <a:ea typeface="黑体" panose="02010609060101010101" pitchFamily="49" charset="-122"/>
            </a:endParaRPr>
          </a:p>
        </p:txBody>
      </p:sp>
      <p:sp>
        <p:nvSpPr>
          <p:cNvPr id="9" name="文本框 8"/>
          <p:cNvSpPr txBox="1"/>
          <p:nvPr/>
        </p:nvSpPr>
        <p:spPr>
          <a:xfrm>
            <a:off x="899795" y="5445125"/>
            <a:ext cx="7550150" cy="1445260"/>
          </a:xfrm>
          <a:prstGeom prst="rect">
            <a:avLst/>
          </a:prstGeom>
          <a:noFill/>
        </p:spPr>
        <p:txBody>
          <a:bodyPr wrap="square" rtlCol="0">
            <a:spAutoFit/>
          </a:bodyPr>
          <a:p>
            <a:r>
              <a:rPr lang="zh-CN" altLang="en-US" sz="4400" b="1">
                <a:solidFill>
                  <a:srgbClr val="FF0000"/>
                </a:solidFill>
                <a:latin typeface="黑体" panose="02010609060101010101" pitchFamily="49" charset="-122"/>
                <a:ea typeface="黑体" panose="02010609060101010101" pitchFamily="49" charset="-122"/>
              </a:rPr>
              <a:t>埃塞尔比亚是整个非洲史上唯一一个没有被殖民的国家。</a:t>
            </a:r>
            <a:endParaRPr lang="zh-CN" altLang="en-US" sz="4400" b="1">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705" y="1484630"/>
            <a:ext cx="4420870" cy="3945255"/>
          </a:xfrm>
          <a:prstGeom prst="rect">
            <a:avLst/>
          </a:prstGeom>
          <a:solidFill>
            <a:schemeClr val="bg1"/>
          </a:solidFill>
          <a:ln w="19050">
            <a:solidFill>
              <a:srgbClr val="0070C0"/>
            </a:solidFill>
            <a:prstDash val="sysDash"/>
          </a:ln>
        </p:spPr>
        <p:txBody>
          <a:bodyPr wrap="square" lIns="68576" tIns="34289" rIns="68576" bIns="34289">
            <a:spAutoFit/>
          </a:bodyPr>
          <a:lstStyle/>
          <a:p>
            <a:pPr defTabSz="685800" fontAlgn="auto">
              <a:spcBef>
                <a:spcPts val="400"/>
              </a:spcBef>
            </a:pPr>
            <a:r>
              <a:rPr lang="en-US"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    </a:t>
            </a:r>
            <a:r>
              <a:rPr lang="ru-RU"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1896 </a:t>
            </a:r>
            <a:r>
              <a:rPr lang="zh-CN"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年</a:t>
            </a:r>
            <a:r>
              <a:rPr lang="ru-RU"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 3 </a:t>
            </a:r>
            <a:r>
              <a:rPr lang="zh-CN"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月 发 生 的 </a:t>
            </a:r>
            <a:r>
              <a:rPr lang="zh-CN" altLang="zh-CN" sz="2800" b="1" kern="100" dirty="0">
                <a:solidFill>
                  <a:srgbClr val="0033CC"/>
                </a:solidFill>
                <a:latin typeface="黑体" panose="02010609060101010101" pitchFamily="49" charset="-122"/>
                <a:ea typeface="黑体" panose="02010609060101010101" pitchFamily="49" charset="-122"/>
                <a:cs typeface="黑体" panose="02010609060101010101" pitchFamily="49" charset="-122"/>
              </a:rPr>
              <a:t>阿 杜 瓦 战役</a:t>
            </a:r>
            <a:r>
              <a:rPr lang="zh-CN"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，是埃塞俄比亚反抗意大利侵略的决定性战役。</a:t>
            </a:r>
            <a:r>
              <a:rPr lang="zh-CN" altLang="zh-CN" sz="2800" b="1" kern="100" dirty="0">
                <a:solidFill>
                  <a:srgbClr val="0033CC"/>
                </a:solidFill>
                <a:latin typeface="黑体" panose="02010609060101010101" pitchFamily="49" charset="-122"/>
                <a:ea typeface="黑体" panose="02010609060101010101" pitchFamily="49" charset="-122"/>
                <a:cs typeface="黑体" panose="02010609060101010101" pitchFamily="49" charset="-122"/>
              </a:rPr>
              <a:t>孟尼利克二世</a:t>
            </a:r>
            <a:r>
              <a:rPr lang="zh-CN"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a:t>
            </a:r>
            <a:r>
              <a:rPr lang="ru-RU"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1889—1913</a:t>
            </a:r>
            <a:r>
              <a:rPr lang="zh-CN"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年在位）亲自率军</a:t>
            </a:r>
            <a:r>
              <a:rPr lang="zh-CN" altLang="zh-CN" sz="2800" b="1" kern="100" dirty="0">
                <a:solidFill>
                  <a:srgbClr val="0033CC"/>
                </a:solidFill>
                <a:latin typeface="黑体" panose="02010609060101010101" pitchFamily="49" charset="-122"/>
                <a:ea typeface="黑体" panose="02010609060101010101" pitchFamily="49" charset="-122"/>
                <a:cs typeface="黑体" panose="02010609060101010101" pitchFamily="49" charset="-122"/>
              </a:rPr>
              <a:t>战胜了意军，</a:t>
            </a:r>
            <a:r>
              <a:rPr lang="zh-CN"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迫使意大利承认埃塞俄比亚为独立的主权国家，并赔款</a:t>
            </a:r>
            <a:r>
              <a:rPr lang="en-US"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1000</a:t>
            </a:r>
            <a:r>
              <a:rPr lang="zh-CN" altLang="en-US"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rPr>
              <a:t>万里拉。</a:t>
            </a:r>
            <a:endParaRPr lang="zh-CN" altLang="zh-CN" sz="2800" b="1" kern="100" dirty="0">
              <a:solidFill>
                <a:prstClr val="black"/>
              </a:solidFill>
              <a:latin typeface="黑体" panose="02010609060101010101" pitchFamily="49" charset="-122"/>
              <a:ea typeface="黑体" panose="02010609060101010101" pitchFamily="49" charset="-122"/>
              <a:cs typeface="黑体" panose="02010609060101010101" pitchFamily="49" charset="-122"/>
            </a:endParaRPr>
          </a:p>
        </p:txBody>
      </p:sp>
      <p:pic>
        <p:nvPicPr>
          <p:cNvPr id="5122" name="Picture 2"/>
          <p:cNvPicPr>
            <a:picLocks noChangeAspect="1" noChangeArrowheads="1"/>
          </p:cNvPicPr>
          <p:nvPr/>
        </p:nvPicPr>
        <p:blipFill>
          <a:blip r:embed="rId1"/>
          <a:srcRect/>
          <a:stretch>
            <a:fillRect/>
          </a:stretch>
        </p:blipFill>
        <p:spPr bwMode="auto">
          <a:xfrm>
            <a:off x="4621530" y="285750"/>
            <a:ext cx="4453255" cy="65170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71546"/>
            <a:ext cx="553998" cy="3714776"/>
          </a:xfrm>
          <a:prstGeom prst="rect">
            <a:avLst/>
          </a:prstGeom>
          <a:noFill/>
        </p:spPr>
        <p:txBody>
          <a:bodyPr vert="eaVert" wrap="square" rtlCol="0">
            <a:spAutoFit/>
          </a:bodyPr>
          <a:lstStyle/>
          <a:p>
            <a:pPr algn="ctr"/>
            <a:r>
              <a:rPr lang="zh-CN" altLang="en-US" sz="2400" b="1" dirty="0" smtClean="0"/>
              <a:t>亚非拉民族独立运动</a:t>
            </a:r>
            <a:endParaRPr lang="zh-CN" altLang="en-US" sz="2400" b="1" dirty="0"/>
          </a:p>
        </p:txBody>
      </p:sp>
      <p:sp>
        <p:nvSpPr>
          <p:cNvPr id="3" name="左大括号 2"/>
          <p:cNvSpPr/>
          <p:nvPr/>
        </p:nvSpPr>
        <p:spPr>
          <a:xfrm>
            <a:off x="428596" y="0"/>
            <a:ext cx="71438" cy="685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3"/>
          <p:cNvSpPr txBox="1"/>
          <p:nvPr/>
        </p:nvSpPr>
        <p:spPr>
          <a:xfrm>
            <a:off x="428596" y="285728"/>
            <a:ext cx="928694" cy="830997"/>
          </a:xfrm>
          <a:prstGeom prst="rect">
            <a:avLst/>
          </a:prstGeom>
          <a:noFill/>
        </p:spPr>
        <p:txBody>
          <a:bodyPr wrap="square" rtlCol="0">
            <a:spAutoFit/>
          </a:bodyPr>
          <a:lstStyle/>
          <a:p>
            <a:r>
              <a:rPr lang="zh-CN" altLang="en-US" sz="2400" b="1" dirty="0" smtClean="0"/>
              <a:t>拉美独立</a:t>
            </a:r>
            <a:endParaRPr lang="zh-CN" altLang="en-US" sz="2400" b="1" dirty="0"/>
          </a:p>
        </p:txBody>
      </p:sp>
      <p:sp>
        <p:nvSpPr>
          <p:cNvPr id="5" name="TextBox 4"/>
          <p:cNvSpPr txBox="1"/>
          <p:nvPr/>
        </p:nvSpPr>
        <p:spPr>
          <a:xfrm>
            <a:off x="428596" y="2214554"/>
            <a:ext cx="928694" cy="830997"/>
          </a:xfrm>
          <a:prstGeom prst="rect">
            <a:avLst/>
          </a:prstGeom>
          <a:noFill/>
        </p:spPr>
        <p:txBody>
          <a:bodyPr wrap="square" rtlCol="0">
            <a:spAutoFit/>
          </a:bodyPr>
          <a:lstStyle/>
          <a:p>
            <a:r>
              <a:rPr lang="zh-CN" altLang="en-US" sz="2400" b="1" dirty="0" smtClean="0"/>
              <a:t>亚洲觉醒</a:t>
            </a:r>
            <a:endParaRPr lang="zh-CN" altLang="en-US" sz="2400" b="1" dirty="0"/>
          </a:p>
        </p:txBody>
      </p:sp>
      <p:sp>
        <p:nvSpPr>
          <p:cNvPr id="6" name="TextBox 5"/>
          <p:cNvSpPr txBox="1"/>
          <p:nvPr/>
        </p:nvSpPr>
        <p:spPr>
          <a:xfrm>
            <a:off x="428596" y="4071942"/>
            <a:ext cx="928694" cy="830997"/>
          </a:xfrm>
          <a:prstGeom prst="rect">
            <a:avLst/>
          </a:prstGeom>
          <a:noFill/>
        </p:spPr>
        <p:txBody>
          <a:bodyPr wrap="square" rtlCol="0">
            <a:spAutoFit/>
          </a:bodyPr>
          <a:lstStyle/>
          <a:p>
            <a:r>
              <a:rPr lang="zh-CN" altLang="en-US" sz="2400" b="1" dirty="0" smtClean="0"/>
              <a:t>非洲抗争</a:t>
            </a:r>
            <a:endParaRPr lang="zh-CN" altLang="en-US" sz="2400" b="1" dirty="0"/>
          </a:p>
        </p:txBody>
      </p:sp>
      <p:sp>
        <p:nvSpPr>
          <p:cNvPr id="9" name="左大括号 8"/>
          <p:cNvSpPr/>
          <p:nvPr/>
        </p:nvSpPr>
        <p:spPr>
          <a:xfrm>
            <a:off x="1142976" y="3143248"/>
            <a:ext cx="71438" cy="33575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9"/>
          <p:cNvSpPr txBox="1"/>
          <p:nvPr/>
        </p:nvSpPr>
        <p:spPr>
          <a:xfrm>
            <a:off x="1142976" y="3286124"/>
            <a:ext cx="1285884" cy="461665"/>
          </a:xfrm>
          <a:prstGeom prst="rect">
            <a:avLst/>
          </a:prstGeom>
          <a:noFill/>
        </p:spPr>
        <p:txBody>
          <a:bodyPr wrap="square" rtlCol="0">
            <a:spAutoFit/>
          </a:bodyPr>
          <a:lstStyle/>
          <a:p>
            <a:r>
              <a:rPr lang="zh-CN" altLang="en-US" sz="2400" b="1" dirty="0" smtClean="0"/>
              <a:t>背景</a:t>
            </a:r>
            <a:endParaRPr lang="zh-CN" altLang="en-US" sz="2400" b="1" dirty="0"/>
          </a:p>
        </p:txBody>
      </p:sp>
      <p:sp>
        <p:nvSpPr>
          <p:cNvPr id="11" name="TextBox 10"/>
          <p:cNvSpPr txBox="1"/>
          <p:nvPr/>
        </p:nvSpPr>
        <p:spPr>
          <a:xfrm>
            <a:off x="1142976" y="4000504"/>
            <a:ext cx="1500198" cy="461665"/>
          </a:xfrm>
          <a:prstGeom prst="rect">
            <a:avLst/>
          </a:prstGeom>
          <a:noFill/>
        </p:spPr>
        <p:txBody>
          <a:bodyPr wrap="square" rtlCol="0">
            <a:spAutoFit/>
          </a:bodyPr>
          <a:lstStyle/>
          <a:p>
            <a:r>
              <a:rPr lang="zh-CN" altLang="en-US" sz="2400" b="1" dirty="0" smtClean="0"/>
              <a:t>斗争方式</a:t>
            </a:r>
            <a:endParaRPr lang="zh-CN" altLang="en-US" sz="2400" b="1" dirty="0"/>
          </a:p>
        </p:txBody>
      </p:sp>
      <p:sp>
        <p:nvSpPr>
          <p:cNvPr id="12" name="TextBox 11"/>
          <p:cNvSpPr txBox="1"/>
          <p:nvPr/>
        </p:nvSpPr>
        <p:spPr>
          <a:xfrm>
            <a:off x="1142976" y="4786322"/>
            <a:ext cx="1285884" cy="461665"/>
          </a:xfrm>
          <a:prstGeom prst="rect">
            <a:avLst/>
          </a:prstGeom>
          <a:noFill/>
        </p:spPr>
        <p:txBody>
          <a:bodyPr wrap="square" rtlCol="0">
            <a:spAutoFit/>
          </a:bodyPr>
          <a:lstStyle/>
          <a:p>
            <a:r>
              <a:rPr lang="zh-CN" altLang="en-US" sz="2400" b="1" dirty="0" smtClean="0"/>
              <a:t>概况</a:t>
            </a:r>
            <a:endParaRPr lang="zh-CN" altLang="en-US" sz="2400" b="1" dirty="0"/>
          </a:p>
        </p:txBody>
      </p:sp>
      <p:sp>
        <p:nvSpPr>
          <p:cNvPr id="13" name="TextBox 12"/>
          <p:cNvSpPr txBox="1"/>
          <p:nvPr/>
        </p:nvSpPr>
        <p:spPr>
          <a:xfrm>
            <a:off x="2143108" y="3286124"/>
            <a:ext cx="4000528" cy="461665"/>
          </a:xfrm>
          <a:prstGeom prst="rect">
            <a:avLst/>
          </a:prstGeom>
          <a:noFill/>
        </p:spPr>
        <p:txBody>
          <a:bodyPr wrap="square" rtlCol="0">
            <a:spAutoFit/>
          </a:bodyPr>
          <a:lstStyle/>
          <a:p>
            <a:r>
              <a:rPr lang="zh-CN" altLang="en-US" sz="2400" b="1" dirty="0" smtClean="0">
                <a:solidFill>
                  <a:srgbClr val="0000FF"/>
                </a:solidFill>
                <a:latin typeface="楷体" panose="02010609060101010101" charset="-122"/>
                <a:ea typeface="楷体" panose="02010609060101010101" charset="-122"/>
              </a:rPr>
              <a:t>帝国主义瓜分非洲</a:t>
            </a:r>
            <a:endParaRPr lang="zh-CN" altLang="en-US" sz="2400" b="1" dirty="0">
              <a:solidFill>
                <a:srgbClr val="0000FF"/>
              </a:solidFill>
              <a:latin typeface="楷体" panose="02010609060101010101" charset="-122"/>
              <a:ea typeface="楷体" panose="02010609060101010101" charset="-122"/>
            </a:endParaRPr>
          </a:p>
        </p:txBody>
      </p:sp>
      <p:sp>
        <p:nvSpPr>
          <p:cNvPr id="14" name="TextBox 13"/>
          <p:cNvSpPr txBox="1"/>
          <p:nvPr/>
        </p:nvSpPr>
        <p:spPr>
          <a:xfrm>
            <a:off x="2714612" y="3929066"/>
            <a:ext cx="4000528" cy="461665"/>
          </a:xfrm>
          <a:prstGeom prst="rect">
            <a:avLst/>
          </a:prstGeom>
          <a:noFill/>
        </p:spPr>
        <p:txBody>
          <a:bodyPr wrap="square" rtlCol="0">
            <a:spAutoFit/>
          </a:bodyPr>
          <a:lstStyle/>
          <a:p>
            <a:r>
              <a:rPr lang="zh-CN" altLang="en-US" sz="2400" b="1" dirty="0" smtClean="0">
                <a:solidFill>
                  <a:srgbClr val="0000FF"/>
                </a:solidFill>
                <a:latin typeface="楷体" panose="02010609060101010101" charset="-122"/>
                <a:ea typeface="楷体" panose="02010609060101010101" charset="-122"/>
              </a:rPr>
              <a:t>武装斗争</a:t>
            </a:r>
            <a:endParaRPr lang="zh-CN" altLang="en-US" sz="2400" b="1" dirty="0">
              <a:solidFill>
                <a:srgbClr val="0000FF"/>
              </a:solidFill>
              <a:latin typeface="楷体" panose="02010609060101010101" charset="-122"/>
              <a:ea typeface="楷体" panose="02010609060101010101" charset="-122"/>
            </a:endParaRPr>
          </a:p>
        </p:txBody>
      </p:sp>
      <p:sp>
        <p:nvSpPr>
          <p:cNvPr id="15" name="左大括号 14"/>
          <p:cNvSpPr/>
          <p:nvPr/>
        </p:nvSpPr>
        <p:spPr>
          <a:xfrm>
            <a:off x="1857356" y="4500570"/>
            <a:ext cx="71438" cy="21431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TextBox 15"/>
          <p:cNvSpPr txBox="1"/>
          <p:nvPr/>
        </p:nvSpPr>
        <p:spPr>
          <a:xfrm>
            <a:off x="1857356" y="4500570"/>
            <a:ext cx="1785950" cy="461665"/>
          </a:xfrm>
          <a:prstGeom prst="rect">
            <a:avLst/>
          </a:prstGeom>
          <a:noFill/>
        </p:spPr>
        <p:txBody>
          <a:bodyPr wrap="square" rtlCol="0">
            <a:spAutoFit/>
          </a:bodyPr>
          <a:lstStyle/>
          <a:p>
            <a:r>
              <a:rPr lang="zh-CN" altLang="en-US" sz="2400" b="1" dirty="0" smtClean="0">
                <a:solidFill>
                  <a:srgbClr val="FF0000"/>
                </a:solidFill>
              </a:rPr>
              <a:t>埃及</a:t>
            </a:r>
            <a:r>
              <a:rPr lang="zh-CN" altLang="en-US" sz="2400" b="1" dirty="0" smtClean="0"/>
              <a:t>抗英</a:t>
            </a:r>
            <a:endParaRPr lang="zh-CN" altLang="en-US" sz="2400" b="1" dirty="0"/>
          </a:p>
        </p:txBody>
      </p:sp>
      <p:sp>
        <p:nvSpPr>
          <p:cNvPr id="17" name="TextBox 16"/>
          <p:cNvSpPr txBox="1"/>
          <p:nvPr/>
        </p:nvSpPr>
        <p:spPr>
          <a:xfrm>
            <a:off x="1857356" y="5214950"/>
            <a:ext cx="2428892" cy="461665"/>
          </a:xfrm>
          <a:prstGeom prst="rect">
            <a:avLst/>
          </a:prstGeom>
          <a:noFill/>
        </p:spPr>
        <p:txBody>
          <a:bodyPr wrap="square" rtlCol="0">
            <a:spAutoFit/>
          </a:bodyPr>
          <a:lstStyle/>
          <a:p>
            <a:r>
              <a:rPr lang="zh-CN" altLang="en-US" sz="2400" b="1" dirty="0" smtClean="0">
                <a:solidFill>
                  <a:srgbClr val="FF0000"/>
                </a:solidFill>
              </a:rPr>
              <a:t>苏丹</a:t>
            </a:r>
            <a:r>
              <a:rPr lang="zh-CN" altLang="en-US" sz="2400" b="1" dirty="0" smtClean="0"/>
              <a:t>马赫迪起义</a:t>
            </a:r>
            <a:endParaRPr lang="zh-CN" altLang="en-US" sz="2400" b="1" dirty="0"/>
          </a:p>
        </p:txBody>
      </p:sp>
      <p:sp>
        <p:nvSpPr>
          <p:cNvPr id="18" name="TextBox 17"/>
          <p:cNvSpPr txBox="1"/>
          <p:nvPr/>
        </p:nvSpPr>
        <p:spPr>
          <a:xfrm>
            <a:off x="1857356" y="5929330"/>
            <a:ext cx="1785950" cy="830997"/>
          </a:xfrm>
          <a:prstGeom prst="rect">
            <a:avLst/>
          </a:prstGeom>
          <a:noFill/>
        </p:spPr>
        <p:txBody>
          <a:bodyPr wrap="square" rtlCol="0">
            <a:spAutoFit/>
          </a:bodyPr>
          <a:lstStyle/>
          <a:p>
            <a:r>
              <a:rPr lang="zh-CN" altLang="en-US" sz="2400" b="1" dirty="0" smtClean="0">
                <a:solidFill>
                  <a:srgbClr val="FF0000"/>
                </a:solidFill>
              </a:rPr>
              <a:t>埃塞俄比亚</a:t>
            </a:r>
            <a:r>
              <a:rPr lang="zh-CN" altLang="en-US" sz="2400" b="1" dirty="0" smtClean="0"/>
              <a:t>抗意</a:t>
            </a:r>
            <a:endParaRPr lang="zh-CN" altLang="en-US" sz="2400" b="1" dirty="0"/>
          </a:p>
        </p:txBody>
      </p:sp>
      <p:sp>
        <p:nvSpPr>
          <p:cNvPr id="19" name="右大括号 18"/>
          <p:cNvSpPr/>
          <p:nvPr/>
        </p:nvSpPr>
        <p:spPr>
          <a:xfrm>
            <a:off x="4929190" y="214290"/>
            <a:ext cx="142876" cy="635798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TextBox 19"/>
          <p:cNvSpPr txBox="1"/>
          <p:nvPr/>
        </p:nvSpPr>
        <p:spPr>
          <a:xfrm>
            <a:off x="5147945" y="336550"/>
            <a:ext cx="3992245" cy="6185535"/>
          </a:xfrm>
          <a:prstGeom prst="rect">
            <a:avLst/>
          </a:prstGeom>
          <a:noFill/>
        </p:spPr>
        <p:txBody>
          <a:bodyPr wrap="square" rtlCol="0">
            <a:spAutoFit/>
          </a:bodyPr>
          <a:lstStyle/>
          <a:p>
            <a:r>
              <a:rPr lang="zh-CN" altLang="en-US" sz="4400" b="1" dirty="0" smtClean="0">
                <a:solidFill>
                  <a:srgbClr val="0000FF"/>
                </a:solidFill>
                <a:latin typeface="黑体" panose="02010609060101010101" pitchFamily="49" charset="-122"/>
                <a:ea typeface="黑体" panose="02010609060101010101" pitchFamily="49" charset="-122"/>
              </a:rPr>
              <a:t>亚非拉的民族独立运动</a:t>
            </a:r>
            <a:r>
              <a:rPr lang="zh-CN" altLang="en-US" sz="4400" b="1" dirty="0" smtClean="0">
                <a:solidFill>
                  <a:srgbClr val="FF0000"/>
                </a:solidFill>
                <a:latin typeface="黑体" panose="02010609060101010101" pitchFamily="49" charset="-122"/>
                <a:ea typeface="黑体" panose="02010609060101010101" pitchFamily="49" charset="-122"/>
              </a:rPr>
              <a:t>打击了</a:t>
            </a:r>
            <a:r>
              <a:rPr lang="zh-CN" altLang="en-US" sz="4400" b="1" dirty="0" smtClean="0">
                <a:solidFill>
                  <a:srgbClr val="0000FF"/>
                </a:solidFill>
                <a:latin typeface="黑体" panose="02010609060101010101" pitchFamily="49" charset="-122"/>
                <a:ea typeface="黑体" panose="02010609060101010101" pitchFamily="49" charset="-122"/>
              </a:rPr>
              <a:t>帝国主义的侵略势力，</a:t>
            </a:r>
            <a:r>
              <a:rPr lang="zh-CN" altLang="en-US" sz="4400" b="1" dirty="0" smtClean="0">
                <a:solidFill>
                  <a:srgbClr val="FF0000"/>
                </a:solidFill>
                <a:latin typeface="黑体" panose="02010609060101010101" pitchFamily="49" charset="-122"/>
                <a:ea typeface="黑体" panose="02010609060101010101" pitchFamily="49" charset="-122"/>
              </a:rPr>
              <a:t>削弱了</a:t>
            </a:r>
            <a:r>
              <a:rPr lang="zh-CN" altLang="en-US" sz="4400" b="1" dirty="0" smtClean="0">
                <a:solidFill>
                  <a:srgbClr val="0000FF"/>
                </a:solidFill>
                <a:latin typeface="黑体" panose="02010609060101010101" pitchFamily="49" charset="-122"/>
                <a:ea typeface="黑体" panose="02010609060101010101" pitchFamily="49" charset="-122"/>
              </a:rPr>
              <a:t>本国的封建势力，</a:t>
            </a:r>
            <a:r>
              <a:rPr lang="zh-CN" altLang="en-US" sz="4400" b="1" dirty="0" smtClean="0">
                <a:solidFill>
                  <a:srgbClr val="FF0000"/>
                </a:solidFill>
                <a:latin typeface="黑体" panose="02010609060101010101" pitchFamily="49" charset="-122"/>
                <a:ea typeface="黑体" panose="02010609060101010101" pitchFamily="49" charset="-122"/>
              </a:rPr>
              <a:t>推动了</a:t>
            </a:r>
            <a:r>
              <a:rPr lang="zh-CN" altLang="en-US" sz="4400" b="1" dirty="0" smtClean="0">
                <a:solidFill>
                  <a:srgbClr val="0000FF"/>
                </a:solidFill>
                <a:latin typeface="黑体" panose="02010609060101010101" pitchFamily="49" charset="-122"/>
                <a:ea typeface="黑体" panose="02010609060101010101" pitchFamily="49" charset="-122"/>
              </a:rPr>
              <a:t>民族独立和世界历史的发展</a:t>
            </a:r>
            <a:endParaRPr lang="zh-CN" altLang="en-US" sz="44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西属拉美殖民地社会阶层示意图"/>
          <p:cNvPicPr>
            <a:picLocks noChangeAspect="1"/>
          </p:cNvPicPr>
          <p:nvPr/>
        </p:nvPicPr>
        <p:blipFill>
          <a:blip r:embed="rId1" cstate="print">
            <a:clrChange>
              <a:clrFrom>
                <a:srgbClr val="FFFFFF">
                  <a:alpha val="100000"/>
                </a:srgbClr>
              </a:clrFrom>
              <a:clrTo>
                <a:srgbClr val="FFFFFF">
                  <a:alpha val="100000"/>
                  <a:alpha val="0"/>
                </a:srgbClr>
              </a:clrTo>
            </a:clrChange>
          </a:blip>
          <a:stretch>
            <a:fillRect/>
          </a:stretch>
        </p:blipFill>
        <p:spPr>
          <a:xfrm>
            <a:off x="1907838" y="188574"/>
            <a:ext cx="5254625" cy="5214974"/>
          </a:xfrm>
          <a:prstGeom prst="rect">
            <a:avLst/>
          </a:prstGeom>
          <a:solidFill>
            <a:schemeClr val="bg1"/>
          </a:solidFill>
          <a:ln w="9525">
            <a:noFill/>
          </a:ln>
        </p:spPr>
      </p:pic>
      <p:sp>
        <p:nvSpPr>
          <p:cNvPr id="4" name="矩形 3"/>
          <p:cNvSpPr/>
          <p:nvPr/>
        </p:nvSpPr>
        <p:spPr>
          <a:xfrm>
            <a:off x="323215" y="4436745"/>
            <a:ext cx="8072755" cy="217233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smtClean="0">
                <a:solidFill>
                  <a:schemeClr val="bg1"/>
                </a:solidFill>
                <a:latin typeface="楷体" panose="02010609060101010101" charset="-122"/>
                <a:ea typeface="楷体" panose="02010609060101010101" charset="-122"/>
                <a:cs typeface="黑体" panose="02010609060101010101" pitchFamily="49" charset="-122"/>
              </a:rPr>
              <a:t>政治上：</a:t>
            </a:r>
            <a:r>
              <a:rPr lang="zh-CN" sz="3600" b="1" dirty="0" smtClean="0">
                <a:solidFill>
                  <a:schemeClr val="bg1"/>
                </a:solidFill>
                <a:latin typeface="楷体" panose="02010609060101010101" charset="-122"/>
                <a:ea typeface="楷体" panose="02010609060101010101" charset="-122"/>
                <a:cs typeface="黑体" panose="02010609060101010101" pitchFamily="49" charset="-122"/>
              </a:rPr>
              <a:t>欧洲殖民者长期的政治压迫和经济剥削，埋下了拉丁美洲人民争取独立的火种</a:t>
            </a:r>
            <a:endParaRPr lang="zh-CN" altLang="en-US" sz="3600" b="1" dirty="0">
              <a:solidFill>
                <a:schemeClr val="bg1"/>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364" y="332722"/>
            <a:ext cx="8198514" cy="4111883"/>
          </a:xfrm>
          <a:prstGeom prst="rect">
            <a:avLst/>
          </a:prstGeom>
          <a:solidFill>
            <a:schemeClr val="accent1">
              <a:lumMod val="50000"/>
            </a:schemeClr>
          </a:solidFill>
          <a:ln w="19050">
            <a:solidFill>
              <a:srgbClr val="0070C0"/>
            </a:solidFill>
            <a:prstDash val="sysDash"/>
          </a:ln>
        </p:spPr>
        <p:txBody>
          <a:bodyPr wrap="square" lIns="121909" tIns="60954" rIns="121909" bIns="60954" rtlCol="0">
            <a:spAutoFit/>
          </a:bodyPr>
          <a:lstStyle/>
          <a:p>
            <a:pPr>
              <a:lnSpc>
                <a:spcPct val="120000"/>
              </a:lnSpc>
              <a:spcBef>
                <a:spcPts val="0"/>
              </a:spcBef>
              <a:spcAft>
                <a:spcPts val="0"/>
              </a:spcAft>
            </a:pPr>
            <a:r>
              <a:rPr lang="zh-CN" altLang="en-US" sz="2400" b="1" dirty="0" smtClean="0">
                <a:solidFill>
                  <a:srgbClr val="FFFF00"/>
                </a:solidFill>
                <a:latin typeface="华文中宋" panose="02010600040101010101" pitchFamily="2" charset="-122"/>
                <a:ea typeface="华文中宋" panose="02010600040101010101" pitchFamily="2" charset="-122"/>
                <a:cs typeface="楷体" panose="02010609060101010101" charset="-122"/>
              </a:rPr>
              <a:t>     到</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18</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世纪下半期，拉丁美洲殖民地社会经济冲破了宗主国的种种限制而缓慢地发展起来，出现了一批生产纺织品、皮革、陶器、铁器、玻璃、肥皂糖等的手工工场及造船厂。</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1793</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年墨西哥的克雷塔罗城就有</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20</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家生产呢绒的手工工场，雇佣工人</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1500</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余人。拉普拉塔的科恰班巴城，</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1788</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年有</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2000</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名纺织工人，</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1798</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年增加到</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8000</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人，每年要用原棉</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100</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万磅。</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18</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世纪末，古巴的榨糖工场有</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478</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家，糖的生产占当时世界总产量的</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1/4</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                       </a:t>
            </a:r>
            <a:endParaRPr lang="en-US" altLang="zh-CN" sz="2400" b="1" dirty="0" smtClean="0">
              <a:solidFill>
                <a:srgbClr val="FFFF00"/>
              </a:solidFill>
              <a:latin typeface="华文中宋" panose="02010600040101010101" pitchFamily="2" charset="-122"/>
              <a:ea typeface="华文中宋" panose="02010600040101010101" pitchFamily="2" charset="-122"/>
              <a:cs typeface="楷体" panose="02010609060101010101" charset="-122"/>
            </a:endParaRPr>
          </a:p>
          <a:p>
            <a:pPr>
              <a:lnSpc>
                <a:spcPct val="120000"/>
              </a:lnSpc>
              <a:spcBef>
                <a:spcPts val="0"/>
              </a:spcBef>
              <a:spcAft>
                <a:spcPts val="0"/>
              </a:spcAft>
            </a:pP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 </a:t>
            </a:r>
            <a:r>
              <a:rPr lang="en-US" altLang="zh-CN" sz="2400" b="1" dirty="0" smtClean="0">
                <a:solidFill>
                  <a:srgbClr val="FFFF00"/>
                </a:solidFill>
                <a:latin typeface="华文中宋" panose="02010600040101010101" pitchFamily="2" charset="-122"/>
                <a:ea typeface="华文中宋" panose="02010600040101010101" pitchFamily="2" charset="-122"/>
                <a:cs typeface="楷体" panose="02010609060101010101" charset="-122"/>
              </a:rPr>
              <a:t>                              </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吴于廑、齐世荣</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a:t>
            </a:r>
            <a:r>
              <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rPr>
              <a:t>世界史</a:t>
            </a:r>
            <a:r>
              <a:rPr lang="en-US" altLang="zh-CN" sz="2400" b="1" dirty="0">
                <a:solidFill>
                  <a:srgbClr val="FFFF00"/>
                </a:solidFill>
                <a:latin typeface="华文中宋" panose="02010600040101010101" pitchFamily="2" charset="-122"/>
                <a:ea typeface="华文中宋" panose="02010600040101010101" pitchFamily="2" charset="-122"/>
                <a:cs typeface="楷体" panose="02010609060101010101" charset="-122"/>
              </a:rPr>
              <a:t>》</a:t>
            </a:r>
            <a:endParaRPr lang="zh-CN" altLang="en-US" sz="2400" b="1" dirty="0">
              <a:solidFill>
                <a:srgbClr val="FFFF00"/>
              </a:solidFill>
              <a:latin typeface="华文中宋" panose="02010600040101010101" pitchFamily="2" charset="-122"/>
              <a:ea typeface="华文中宋" panose="02010600040101010101" pitchFamily="2" charset="-122"/>
              <a:cs typeface="楷体" panose="02010609060101010101" charset="-122"/>
            </a:endParaRPr>
          </a:p>
        </p:txBody>
      </p:sp>
      <p:sp>
        <p:nvSpPr>
          <p:cNvPr id="3" name="矩形 2"/>
          <p:cNvSpPr/>
          <p:nvPr/>
        </p:nvSpPr>
        <p:spPr>
          <a:xfrm>
            <a:off x="539750" y="4580890"/>
            <a:ext cx="7831455" cy="19856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经济上：</a:t>
            </a:r>
            <a:r>
              <a:rPr lang="zh-CN" sz="36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到</a:t>
            </a:r>
            <a:r>
              <a:rPr lang="en-US" altLang="zh-CN" sz="36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18</a:t>
            </a:r>
            <a:r>
              <a:rPr lang="zh-CN" sz="36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世纪末19世纪初，拉丁美洲的经济有了一定发展（</a:t>
            </a:r>
            <a:r>
              <a:rPr lang="zh-CN" sz="36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资本主义经济</a:t>
            </a:r>
            <a:r>
              <a:rPr lang="zh-CN" sz="36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a:t>
            </a:r>
            <a:endParaRPr lang="zh-CN" altLang="en-US" sz="36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8596" y="404477"/>
            <a:ext cx="8286808" cy="392909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en-US" altLang="zh-CN" sz="2800" b="1" i="0" u="none" strike="noStrike" cap="none" normalizeH="0" baseline="0" dirty="0" smtClean="0">
                <a:ln>
                  <a:noFill/>
                </a:ln>
                <a:solidFill>
                  <a:srgbClr val="0000FF"/>
                </a:solidFill>
                <a:effectLst/>
                <a:latin typeface="华文中宋" panose="02010600040101010101" pitchFamily="2" charset="-122"/>
                <a:ea typeface="华文中宋" panose="02010600040101010101" pitchFamily="2" charset="-122"/>
                <a:cs typeface="宋体" panose="02010600030101010101" pitchFamily="2" charset="-122"/>
              </a:rPr>
              <a:t>      </a:t>
            </a:r>
            <a:r>
              <a:rPr kumimoji="0" lang="zh-CN" sz="2800" b="1" i="0" u="none" strike="noStrike" cap="none" normalizeH="0" baseline="0" dirty="0" smtClean="0">
                <a:ln>
                  <a:noFill/>
                </a:ln>
                <a:solidFill>
                  <a:srgbClr val="0000FF"/>
                </a:solidFill>
                <a:effectLst/>
                <a:latin typeface="华文中宋" panose="02010600040101010101" pitchFamily="2" charset="-122"/>
                <a:ea typeface="华文中宋" panose="02010600040101010101" pitchFamily="2" charset="-122"/>
                <a:cs typeface="宋体" panose="02010600030101010101" pitchFamily="2" charset="-122"/>
              </a:rPr>
              <a:t>欧洲启蒙思想最早传人拉美是在</a:t>
            </a:r>
            <a:r>
              <a:rPr kumimoji="0" lang="zh-CN" altLang="zh-CN" sz="2800" b="1" i="0" u="none" strike="noStrike" cap="none" normalizeH="0" baseline="0" dirty="0" smtClean="0">
                <a:ln>
                  <a:noFill/>
                </a:ln>
                <a:solidFill>
                  <a:srgbClr val="0000FF"/>
                </a:solidFill>
                <a:effectLst/>
                <a:latin typeface="华文中宋" panose="02010600040101010101" pitchFamily="2" charset="-122"/>
                <a:ea typeface="华文中宋" panose="02010600040101010101" pitchFamily="2" charset="-122"/>
                <a:cs typeface="宋体" panose="02010600030101010101" pitchFamily="2" charset="-122"/>
              </a:rPr>
              <a:t>17</a:t>
            </a:r>
            <a:r>
              <a:rPr kumimoji="0" lang="zh-CN" sz="2800" b="1" i="0" u="none" strike="noStrike" cap="none" normalizeH="0" baseline="0" dirty="0" smtClean="0">
                <a:ln>
                  <a:noFill/>
                </a:ln>
                <a:solidFill>
                  <a:srgbClr val="0000FF"/>
                </a:solidFill>
                <a:effectLst/>
                <a:latin typeface="华文中宋" panose="02010600040101010101" pitchFamily="2" charset="-122"/>
                <a:ea typeface="华文中宋" panose="02010600040101010101" pitchFamily="2" charset="-122"/>
                <a:cs typeface="宋体" panose="02010600030101010101" pitchFamily="2" charset="-122"/>
              </a:rPr>
              <a:t>世纪末。到</a:t>
            </a:r>
            <a:r>
              <a:rPr kumimoji="0" lang="zh-CN" altLang="zh-CN" sz="2800" b="1" i="0" u="none" strike="noStrike" cap="none" normalizeH="0" baseline="0" dirty="0" smtClean="0">
                <a:ln>
                  <a:noFill/>
                </a:ln>
                <a:solidFill>
                  <a:srgbClr val="0000FF"/>
                </a:solidFill>
                <a:effectLst/>
                <a:latin typeface="华文中宋" panose="02010600040101010101" pitchFamily="2" charset="-122"/>
                <a:ea typeface="华文中宋" panose="02010600040101010101" pitchFamily="2" charset="-122"/>
                <a:cs typeface="宋体" panose="02010600030101010101" pitchFamily="2" charset="-122"/>
              </a:rPr>
              <a:t>18</a:t>
            </a:r>
            <a:r>
              <a:rPr kumimoji="0" lang="zh-CN" sz="2800" b="1" i="0" u="none" strike="noStrike" cap="none" normalizeH="0" baseline="0" dirty="0" smtClean="0">
                <a:ln>
                  <a:noFill/>
                </a:ln>
                <a:solidFill>
                  <a:srgbClr val="0000FF"/>
                </a:solidFill>
                <a:effectLst/>
                <a:latin typeface="华文中宋" panose="02010600040101010101" pitchFamily="2" charset="-122"/>
                <a:ea typeface="华文中宋" panose="02010600040101010101" pitchFamily="2" charset="-122"/>
                <a:cs typeface="宋体" panose="02010600030101010101" pitchFamily="2" charset="-122"/>
              </a:rPr>
              <a:t>世纪末</a:t>
            </a:r>
            <a:r>
              <a:rPr kumimoji="0" lang="zh-CN" altLang="zh-CN" sz="2800" b="1" i="0" u="none" strike="noStrike" cap="none" normalizeH="0" baseline="0" dirty="0" smtClean="0">
                <a:ln>
                  <a:noFill/>
                </a:ln>
                <a:solidFill>
                  <a:srgbClr val="0000FF"/>
                </a:solidFill>
                <a:effectLst/>
                <a:latin typeface="华文中宋" panose="02010600040101010101" pitchFamily="2" charset="-122"/>
                <a:ea typeface="华文中宋" panose="02010600040101010101" pitchFamily="2" charset="-122"/>
                <a:cs typeface="宋体" panose="02010600030101010101" pitchFamily="2" charset="-122"/>
              </a:rPr>
              <a:t>19</a:t>
            </a:r>
            <a:r>
              <a:rPr kumimoji="0" lang="zh-CN" sz="2800" b="1" i="0" u="none" strike="noStrike" cap="none" normalizeH="0" baseline="0" dirty="0" smtClean="0">
                <a:ln>
                  <a:noFill/>
                </a:ln>
                <a:solidFill>
                  <a:srgbClr val="0000FF"/>
                </a:solidFill>
                <a:effectLst/>
                <a:latin typeface="华文中宋" panose="02010600040101010101" pitchFamily="2" charset="-122"/>
                <a:ea typeface="华文中宋" panose="02010600040101010101" pitchFamily="2" charset="-122"/>
                <a:cs typeface="宋体" panose="02010600030101010101" pitchFamily="2" charset="-122"/>
              </a:rPr>
              <a:t>世纪初，启蒙思想在拉美 广泛传播。 </a:t>
            </a:r>
            <a:r>
              <a:rPr lang="en-US" altLang="zh-CN" sz="2800" b="1" dirty="0">
                <a:solidFill>
                  <a:srgbClr val="0000FF"/>
                </a:solidFill>
                <a:latin typeface="华文中宋" panose="02010600040101010101" pitchFamily="2" charset="-122"/>
                <a:ea typeface="华文中宋" panose="02010600040101010101" pitchFamily="2" charset="-122"/>
              </a:rPr>
              <a:t>18</a:t>
            </a:r>
            <a:r>
              <a:rPr lang="zh-CN" altLang="en-US" sz="2800" b="1" dirty="0">
                <a:solidFill>
                  <a:srgbClr val="0000FF"/>
                </a:solidFill>
                <a:latin typeface="华文中宋" panose="02010600040101010101" pitchFamily="2" charset="-122"/>
                <a:ea typeface="华文中宋" panose="02010600040101010101" pitchFamily="2" charset="-122"/>
              </a:rPr>
              <a:t>世纪末，西班牙美洲殖民地的启蒙思想家以欧洲启蒙思想“天赋人权”、“理性至上”、“人民主权”、“社会契约”、“社会平等”等理论为武器，开始了对宗主国的批判和对殖民制度的否定，并提出了“独立自主”、“政治自由”、“民主”等主张。</a:t>
            </a:r>
            <a:endParaRPr kumimoji="0" lang="zh-CN" sz="2800" b="1" i="0" u="none" strike="noStrike" cap="none" normalizeH="0" baseline="0" dirty="0" smtClean="0">
              <a:ln>
                <a:noFill/>
              </a:ln>
              <a:solidFill>
                <a:srgbClr val="0000FF"/>
              </a:solidFill>
              <a:effectLst/>
              <a:latin typeface="华文中宋" panose="02010600040101010101" pitchFamily="2" charset="-122"/>
              <a:ea typeface="华文中宋" panose="02010600040101010101" pitchFamily="2" charset="-122"/>
              <a:cs typeface="宋体" panose="02010600030101010101" pitchFamily="2" charset="-122"/>
            </a:endParaRPr>
          </a:p>
        </p:txBody>
      </p:sp>
      <p:sp>
        <p:nvSpPr>
          <p:cNvPr id="2050" name="Rectangle 2"/>
          <p:cNvSpPr>
            <a:spLocks noChangeArrowheads="1"/>
          </p:cNvSpPr>
          <p:nvPr/>
        </p:nvSpPr>
        <p:spPr bwMode="auto">
          <a:xfrm>
            <a:off x="0" y="0"/>
            <a:ext cx="65" cy="276999"/>
          </a:xfrm>
          <a:prstGeom prst="rect">
            <a:avLst/>
          </a:prstGeom>
          <a:solidFill>
            <a:srgbClr val="FFFFFF"/>
          </a:solidFill>
          <a:ln w="9525">
            <a:noFill/>
            <a:miter lim="800000"/>
          </a:ln>
          <a:effectLst/>
        </p:spPr>
        <p:txBody>
          <a:bodyPr vert="horz" wrap="non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圆角矩形 5"/>
          <p:cNvSpPr/>
          <p:nvPr/>
        </p:nvSpPr>
        <p:spPr>
          <a:xfrm>
            <a:off x="539750" y="4436745"/>
            <a:ext cx="8215630" cy="1906905"/>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latin typeface="黑体" panose="02010609060101010101" pitchFamily="49" charset="-122"/>
                <a:ea typeface="黑体" panose="02010609060101010101" pitchFamily="49" charset="-122"/>
              </a:rPr>
              <a:t>思想上：</a:t>
            </a:r>
            <a:r>
              <a:rPr lang="zh-CN" altLang="en-US" sz="4000" b="1" dirty="0" smtClean="0">
                <a:solidFill>
                  <a:srgbClr val="FF0000"/>
                </a:solidFill>
                <a:latin typeface="黑体" panose="02010609060101010101" pitchFamily="49" charset="-122"/>
                <a:ea typeface="黑体" panose="02010609060101010101" pitchFamily="49" charset="-122"/>
              </a:rPr>
              <a:t>启蒙思想</a:t>
            </a:r>
            <a:r>
              <a:rPr lang="zh-CN" altLang="en-US" sz="4000" b="1" dirty="0" smtClean="0">
                <a:latin typeface="黑体" panose="02010609060101010101" pitchFamily="49" charset="-122"/>
                <a:ea typeface="黑体" panose="02010609060101010101" pitchFamily="49" charset="-122"/>
              </a:rPr>
              <a:t>的传播使殖民地人民民族民主意识日益增长</a:t>
            </a:r>
            <a:endParaRPr lang="zh-CN" altLang="en-US" sz="4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gss3.bdstatic.com/7Po3dSag_xI4khGkpoWK1HF6hhy/baike/c0%3Dbaike92%2C5%2C5%2C92%2C30/sign=28966d94261f95cab2f89ae4a87e145b/b999a9014c086e06a20957a101087bf40bd1cbb3.jpg"/>
          <p:cNvPicPr>
            <a:picLocks noChangeAspect="1" noChangeArrowheads="1"/>
          </p:cNvPicPr>
          <p:nvPr/>
        </p:nvPicPr>
        <p:blipFill>
          <a:blip r:embed="rId1" cstate="print"/>
          <a:srcRect/>
          <a:stretch>
            <a:fillRect/>
          </a:stretch>
        </p:blipFill>
        <p:spPr bwMode="auto">
          <a:xfrm>
            <a:off x="4528820" y="563880"/>
            <a:ext cx="4615180" cy="4178300"/>
          </a:xfrm>
          <a:prstGeom prst="rect">
            <a:avLst/>
          </a:prstGeom>
          <a:noFill/>
        </p:spPr>
      </p:pic>
      <p:sp>
        <p:nvSpPr>
          <p:cNvPr id="5" name="TextBox 4"/>
          <p:cNvSpPr txBox="1"/>
          <p:nvPr/>
        </p:nvSpPr>
        <p:spPr>
          <a:xfrm>
            <a:off x="5220335" y="4871720"/>
            <a:ext cx="2643505" cy="460375"/>
          </a:xfrm>
          <a:prstGeom prst="rect">
            <a:avLst/>
          </a:prstGeom>
          <a:solidFill>
            <a:schemeClr val="bg1"/>
          </a:solidFill>
        </p:spPr>
        <p:txBody>
          <a:bodyPr wrap="square" rtlCol="0">
            <a:spAutoFit/>
          </a:bodyPr>
          <a:lstStyle/>
          <a:p>
            <a:pPr algn="ctr"/>
            <a:r>
              <a:rPr lang="zh-CN" altLang="en-US" sz="2400" b="1" dirty="0" smtClean="0">
                <a:latin typeface="黑体" panose="02010609060101010101" pitchFamily="49" charset="-122"/>
                <a:ea typeface="黑体" panose="02010609060101010101" pitchFamily="49" charset="-122"/>
              </a:rPr>
              <a:t>北美独立战争</a:t>
            </a:r>
            <a:endParaRPr lang="zh-CN" altLang="en-US" sz="2400" b="1" dirty="0" smtClean="0">
              <a:latin typeface="黑体" panose="02010609060101010101" pitchFamily="49" charset="-122"/>
              <a:ea typeface="黑体" panose="02010609060101010101" pitchFamily="49" charset="-122"/>
            </a:endParaRPr>
          </a:p>
        </p:txBody>
      </p:sp>
      <p:pic>
        <p:nvPicPr>
          <p:cNvPr id="9" name="图片 8"/>
          <p:cNvPicPr>
            <a:picLocks noChangeAspect="1"/>
          </p:cNvPicPr>
          <p:nvPr/>
        </p:nvPicPr>
        <p:blipFill>
          <a:blip r:embed="rId2"/>
          <a:stretch>
            <a:fillRect/>
          </a:stretch>
        </p:blipFill>
        <p:spPr>
          <a:xfrm>
            <a:off x="0" y="584835"/>
            <a:ext cx="4298950" cy="4139565"/>
          </a:xfrm>
          <a:prstGeom prst="rect">
            <a:avLst/>
          </a:prstGeom>
        </p:spPr>
      </p:pic>
      <p:sp>
        <p:nvSpPr>
          <p:cNvPr id="10" name="TextBox 4"/>
          <p:cNvSpPr txBox="1"/>
          <p:nvPr/>
        </p:nvSpPr>
        <p:spPr>
          <a:xfrm>
            <a:off x="755650" y="4871085"/>
            <a:ext cx="2643505" cy="460375"/>
          </a:xfrm>
          <a:prstGeom prst="rect">
            <a:avLst/>
          </a:prstGeom>
          <a:solidFill>
            <a:schemeClr val="bg1"/>
          </a:solidFill>
        </p:spPr>
        <p:txBody>
          <a:bodyPr wrap="square" rtlCol="0">
            <a:spAutoFit/>
          </a:bodyPr>
          <a:p>
            <a:pPr algn="ctr"/>
            <a:r>
              <a:rPr lang="zh-CN" altLang="en-US" sz="2400" b="1" dirty="0">
                <a:latin typeface="黑体" panose="02010609060101010101" pitchFamily="49" charset="-122"/>
                <a:ea typeface="黑体" panose="02010609060101010101" pitchFamily="49" charset="-122"/>
              </a:rPr>
              <a:t>法国大革命</a:t>
            </a:r>
            <a:endParaRPr lang="zh-CN" altLang="en-US" sz="2400" b="1" dirty="0">
              <a:latin typeface="黑体" panose="02010609060101010101" pitchFamily="49" charset="-122"/>
              <a:ea typeface="黑体" panose="02010609060101010101" pitchFamily="49" charset="-122"/>
            </a:endParaRPr>
          </a:p>
        </p:txBody>
      </p:sp>
      <p:sp>
        <p:nvSpPr>
          <p:cNvPr id="11" name="圆角矩形 10"/>
          <p:cNvSpPr/>
          <p:nvPr/>
        </p:nvSpPr>
        <p:spPr>
          <a:xfrm>
            <a:off x="251748" y="5373044"/>
            <a:ext cx="8215370" cy="121444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3200" b="1" dirty="0" smtClean="0">
                <a:latin typeface="黑体" panose="02010609060101010101" pitchFamily="49" charset="-122"/>
                <a:ea typeface="黑体" panose="02010609060101010101" pitchFamily="49" charset="-122"/>
              </a:rPr>
              <a:t>外因：</a:t>
            </a:r>
            <a:r>
              <a:rPr lang="zh-CN" altLang="en-US" sz="3200" b="1" dirty="0" smtClean="0">
                <a:solidFill>
                  <a:srgbClr val="FF0000"/>
                </a:solidFill>
                <a:latin typeface="黑体" panose="02010609060101010101" pitchFamily="49" charset="-122"/>
                <a:ea typeface="黑体" panose="02010609060101010101" pitchFamily="49" charset="-122"/>
              </a:rPr>
              <a:t>法国大革命</a:t>
            </a:r>
            <a:r>
              <a:rPr lang="zh-CN" altLang="en-US" sz="3200" b="1" dirty="0" smtClean="0">
                <a:latin typeface="黑体" panose="02010609060101010101" pitchFamily="49" charset="-122"/>
                <a:ea typeface="黑体" panose="02010609060101010101" pitchFamily="49" charset="-122"/>
              </a:rPr>
              <a:t>动摇和削弱西方殖民统治、</a:t>
            </a:r>
            <a:r>
              <a:rPr lang="zh-CN" altLang="en-US" sz="3200" b="1" dirty="0" smtClean="0">
                <a:solidFill>
                  <a:srgbClr val="FF0000"/>
                </a:solidFill>
                <a:latin typeface="黑体" panose="02010609060101010101" pitchFamily="49" charset="-122"/>
                <a:ea typeface="黑体" panose="02010609060101010101" pitchFamily="49" charset="-122"/>
              </a:rPr>
              <a:t>美国独立战争</a:t>
            </a:r>
            <a:r>
              <a:rPr lang="zh-CN" altLang="en-US" sz="3200" b="1" dirty="0" smtClean="0">
                <a:latin typeface="黑体" panose="02010609060101010101" pitchFamily="49" charset="-122"/>
                <a:ea typeface="黑体" panose="02010609060101010101" pitchFamily="49" charset="-122"/>
              </a:rPr>
              <a:t>鼓舞拉美民族独立运动</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857356" y="502285"/>
            <a:ext cx="6143668" cy="6429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黑体" panose="02010609060101010101" pitchFamily="49" charset="-122"/>
                <a:ea typeface="黑体" panose="02010609060101010101" pitchFamily="49" charset="-122"/>
              </a:rPr>
              <a:t>拉丁美洲的民族独立运动的背景</a:t>
            </a:r>
            <a:endParaRPr lang="zh-CN" altLang="en-US" sz="3200" b="1" dirty="0" smtClean="0">
              <a:latin typeface="黑体" panose="02010609060101010101" pitchFamily="49" charset="-122"/>
              <a:ea typeface="黑体" panose="02010609060101010101" pitchFamily="49" charset="-122"/>
            </a:endParaRPr>
          </a:p>
        </p:txBody>
      </p:sp>
      <p:sp>
        <p:nvSpPr>
          <p:cNvPr id="4" name="矩形 3"/>
          <p:cNvSpPr/>
          <p:nvPr/>
        </p:nvSpPr>
        <p:spPr>
          <a:xfrm>
            <a:off x="0" y="1573831"/>
            <a:ext cx="1142976" cy="50006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政治</a:t>
            </a:r>
            <a:endParaRPr lang="zh-CN" altLang="en-US" sz="2800" b="1" dirty="0" smtClean="0">
              <a:latin typeface="黑体" panose="02010609060101010101" pitchFamily="49" charset="-122"/>
              <a:ea typeface="黑体" panose="02010609060101010101" pitchFamily="49" charset="-122"/>
            </a:endParaRPr>
          </a:p>
        </p:txBody>
      </p:sp>
      <p:sp>
        <p:nvSpPr>
          <p:cNvPr id="5" name="矩形 4"/>
          <p:cNvSpPr/>
          <p:nvPr/>
        </p:nvSpPr>
        <p:spPr>
          <a:xfrm>
            <a:off x="1357290" y="1430955"/>
            <a:ext cx="7786710" cy="954107"/>
          </a:xfrm>
          <a:prstGeom prst="rect">
            <a:avLst/>
          </a:prstGeom>
        </p:spPr>
        <p:txBody>
          <a:bodyPr wrap="square">
            <a:spAutoFit/>
          </a:bodyPr>
          <a:lstStyle/>
          <a:p>
            <a:r>
              <a:rPr 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欧洲殖民者长期的政治压迫和经济剥削，埋下了拉丁美洲人民争取独立的火种</a:t>
            </a:r>
            <a:endParaRPr lang="zh-CN" altLang="en-US"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矩形 5"/>
          <p:cNvSpPr/>
          <p:nvPr/>
        </p:nvSpPr>
        <p:spPr>
          <a:xfrm>
            <a:off x="0" y="2788277"/>
            <a:ext cx="1142976" cy="50006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经济</a:t>
            </a:r>
            <a:endParaRPr lang="zh-CN" altLang="en-US" sz="2800" b="1" dirty="0" smtClean="0">
              <a:latin typeface="黑体" panose="02010609060101010101" pitchFamily="49" charset="-122"/>
              <a:ea typeface="黑体" panose="02010609060101010101" pitchFamily="49" charset="-122"/>
            </a:endParaRPr>
          </a:p>
        </p:txBody>
      </p:sp>
      <p:sp>
        <p:nvSpPr>
          <p:cNvPr id="7" name="矩形 6"/>
          <p:cNvSpPr/>
          <p:nvPr/>
        </p:nvSpPr>
        <p:spPr>
          <a:xfrm>
            <a:off x="1357290" y="2716839"/>
            <a:ext cx="7643866" cy="954107"/>
          </a:xfrm>
          <a:prstGeom prst="rect">
            <a:avLst/>
          </a:prstGeom>
        </p:spPr>
        <p:txBody>
          <a:bodyPr wrap="square">
            <a:spAutoFit/>
          </a:bodyPr>
          <a:lstStyle/>
          <a:p>
            <a:r>
              <a:rPr 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到</a:t>
            </a:r>
            <a:r>
              <a:rPr lang="en-US" alt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18</a:t>
            </a:r>
            <a:r>
              <a:rPr 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世纪末19世纪初，拉丁美洲的经济有了一定发展（</a:t>
            </a:r>
            <a:r>
              <a:rPr 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资本主义经济</a:t>
            </a:r>
            <a:r>
              <a:rPr lang="zh-CN" sz="28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8" name="矩形 7"/>
          <p:cNvSpPr/>
          <p:nvPr/>
        </p:nvSpPr>
        <p:spPr>
          <a:xfrm>
            <a:off x="0" y="4217037"/>
            <a:ext cx="1142976" cy="50006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思想</a:t>
            </a:r>
            <a:endParaRPr lang="zh-CN" altLang="en-US" sz="2800" b="1" dirty="0" smtClean="0">
              <a:latin typeface="黑体" panose="02010609060101010101" pitchFamily="49" charset="-122"/>
              <a:ea typeface="黑体" panose="02010609060101010101" pitchFamily="49" charset="-122"/>
            </a:endParaRPr>
          </a:p>
        </p:txBody>
      </p:sp>
      <p:sp>
        <p:nvSpPr>
          <p:cNvPr id="9" name="矩形 8"/>
          <p:cNvSpPr/>
          <p:nvPr/>
        </p:nvSpPr>
        <p:spPr>
          <a:xfrm>
            <a:off x="1428728" y="4145599"/>
            <a:ext cx="7500990" cy="954107"/>
          </a:xfrm>
          <a:prstGeom prst="rect">
            <a:avLst/>
          </a:prstGeom>
        </p:spPr>
        <p:txBody>
          <a:bodyPr wrap="square">
            <a:spAutoFit/>
          </a:bodyPr>
          <a:lstStyle/>
          <a:p>
            <a:r>
              <a:rPr lang="zh-CN" altLang="en-US" sz="2800" b="1" dirty="0" smtClean="0">
                <a:solidFill>
                  <a:srgbClr val="0000FF"/>
                </a:solidFill>
                <a:latin typeface="黑体" panose="02010609060101010101" pitchFamily="49" charset="-122"/>
                <a:ea typeface="黑体" panose="02010609060101010101" pitchFamily="49" charset="-122"/>
              </a:rPr>
              <a:t>启蒙思想的传播使殖民地人民民族民主意识日益增长</a:t>
            </a:r>
            <a:endParaRPr lang="zh-CN" altLang="en-US" sz="2800" b="1" dirty="0" smtClean="0">
              <a:solidFill>
                <a:srgbClr val="0000FF"/>
              </a:solidFill>
              <a:latin typeface="黑体" panose="02010609060101010101" pitchFamily="49" charset="-122"/>
              <a:ea typeface="黑体" panose="02010609060101010101" pitchFamily="49" charset="-122"/>
            </a:endParaRPr>
          </a:p>
        </p:txBody>
      </p:sp>
      <p:sp>
        <p:nvSpPr>
          <p:cNvPr id="10" name="矩形 9"/>
          <p:cNvSpPr/>
          <p:nvPr/>
        </p:nvSpPr>
        <p:spPr>
          <a:xfrm>
            <a:off x="0" y="5431483"/>
            <a:ext cx="1142976" cy="50006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黑体" panose="02010609060101010101" pitchFamily="49" charset="-122"/>
                <a:ea typeface="黑体" panose="02010609060101010101" pitchFamily="49" charset="-122"/>
              </a:rPr>
              <a:t>外因</a:t>
            </a:r>
            <a:endParaRPr lang="zh-CN" altLang="en-US" sz="2800" b="1" dirty="0" smtClean="0">
              <a:latin typeface="黑体" panose="02010609060101010101" pitchFamily="49" charset="-122"/>
              <a:ea typeface="黑体" panose="02010609060101010101" pitchFamily="49" charset="-122"/>
            </a:endParaRPr>
          </a:p>
        </p:txBody>
      </p:sp>
      <p:sp>
        <p:nvSpPr>
          <p:cNvPr id="11" name="矩形 10"/>
          <p:cNvSpPr/>
          <p:nvPr/>
        </p:nvSpPr>
        <p:spPr>
          <a:xfrm>
            <a:off x="1500166" y="5217169"/>
            <a:ext cx="7500990" cy="954107"/>
          </a:xfrm>
          <a:prstGeom prst="rect">
            <a:avLst/>
          </a:prstGeom>
        </p:spPr>
        <p:txBody>
          <a:bodyPr wrap="square">
            <a:spAutoFit/>
          </a:bodyPr>
          <a:lstStyle/>
          <a:p>
            <a:r>
              <a:rPr lang="zh-CN" altLang="en-US" sz="2800" b="1" dirty="0" smtClean="0">
                <a:solidFill>
                  <a:srgbClr val="0000FF"/>
                </a:solidFill>
                <a:latin typeface="黑体" panose="02010609060101010101" pitchFamily="49" charset="-122"/>
                <a:ea typeface="黑体" panose="02010609060101010101" pitchFamily="49" charset="-122"/>
              </a:rPr>
              <a:t>法国大革命动摇和削弱西方殖民统治、美国独立战争鼓舞拉美民族独立运动</a:t>
            </a:r>
            <a:endParaRPr lang="zh-CN" altLang="en-US" sz="2800" b="1" dirty="0" smtClean="0">
              <a:solidFill>
                <a:srgbClr val="0000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71546"/>
            <a:ext cx="553998" cy="3714776"/>
          </a:xfrm>
          <a:prstGeom prst="rect">
            <a:avLst/>
          </a:prstGeom>
          <a:noFill/>
        </p:spPr>
        <p:txBody>
          <a:bodyPr vert="eaVert" wrap="square" rtlCol="0">
            <a:spAutoFit/>
          </a:bodyPr>
          <a:lstStyle/>
          <a:p>
            <a:pPr algn="ctr"/>
            <a:r>
              <a:rPr lang="zh-CN" altLang="en-US" sz="2400" b="1" dirty="0" smtClean="0"/>
              <a:t>亚非拉民族独立运动</a:t>
            </a:r>
            <a:endParaRPr lang="zh-CN" altLang="en-US" sz="2400" b="1" dirty="0"/>
          </a:p>
        </p:txBody>
      </p:sp>
      <p:sp>
        <p:nvSpPr>
          <p:cNvPr id="3" name="左大括号 2"/>
          <p:cNvSpPr/>
          <p:nvPr/>
        </p:nvSpPr>
        <p:spPr>
          <a:xfrm>
            <a:off x="428596" y="0"/>
            <a:ext cx="71438" cy="685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3"/>
          <p:cNvSpPr txBox="1"/>
          <p:nvPr/>
        </p:nvSpPr>
        <p:spPr>
          <a:xfrm>
            <a:off x="428596" y="285728"/>
            <a:ext cx="928694" cy="830997"/>
          </a:xfrm>
          <a:prstGeom prst="rect">
            <a:avLst/>
          </a:prstGeom>
          <a:noFill/>
        </p:spPr>
        <p:txBody>
          <a:bodyPr wrap="square" rtlCol="0">
            <a:spAutoFit/>
          </a:bodyPr>
          <a:lstStyle/>
          <a:p>
            <a:r>
              <a:rPr lang="zh-CN" altLang="en-US" sz="2400" b="1" dirty="0" smtClean="0"/>
              <a:t>拉美独立</a:t>
            </a:r>
            <a:endParaRPr lang="zh-CN" altLang="en-US" sz="2400" b="1" dirty="0"/>
          </a:p>
        </p:txBody>
      </p:sp>
      <p:sp>
        <p:nvSpPr>
          <p:cNvPr id="5" name="TextBox 4"/>
          <p:cNvSpPr txBox="1"/>
          <p:nvPr/>
        </p:nvSpPr>
        <p:spPr>
          <a:xfrm>
            <a:off x="428596" y="2643182"/>
            <a:ext cx="928694" cy="830997"/>
          </a:xfrm>
          <a:prstGeom prst="rect">
            <a:avLst/>
          </a:prstGeom>
          <a:noFill/>
        </p:spPr>
        <p:txBody>
          <a:bodyPr wrap="square" rtlCol="0">
            <a:spAutoFit/>
          </a:bodyPr>
          <a:lstStyle/>
          <a:p>
            <a:r>
              <a:rPr lang="zh-CN" altLang="en-US" sz="2400" b="1" dirty="0" smtClean="0"/>
              <a:t>亚洲觉醒</a:t>
            </a:r>
            <a:endParaRPr lang="zh-CN" altLang="en-US" sz="2400" b="1" dirty="0"/>
          </a:p>
        </p:txBody>
      </p:sp>
      <p:sp>
        <p:nvSpPr>
          <p:cNvPr id="6" name="TextBox 5"/>
          <p:cNvSpPr txBox="1"/>
          <p:nvPr/>
        </p:nvSpPr>
        <p:spPr>
          <a:xfrm>
            <a:off x="428596" y="4714884"/>
            <a:ext cx="928694" cy="830997"/>
          </a:xfrm>
          <a:prstGeom prst="rect">
            <a:avLst/>
          </a:prstGeom>
          <a:noFill/>
        </p:spPr>
        <p:txBody>
          <a:bodyPr wrap="square" rtlCol="0">
            <a:spAutoFit/>
          </a:bodyPr>
          <a:lstStyle/>
          <a:p>
            <a:r>
              <a:rPr lang="zh-CN" altLang="en-US" sz="2400" b="1" dirty="0" smtClean="0"/>
              <a:t>非洲抗争</a:t>
            </a:r>
            <a:endParaRPr lang="zh-CN" altLang="en-US" sz="2400" b="1" dirty="0"/>
          </a:p>
        </p:txBody>
      </p:sp>
      <p:sp>
        <p:nvSpPr>
          <p:cNvPr id="7" name="左大括号 6"/>
          <p:cNvSpPr/>
          <p:nvPr/>
        </p:nvSpPr>
        <p:spPr>
          <a:xfrm>
            <a:off x="1142976" y="0"/>
            <a:ext cx="71438" cy="31432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7"/>
          <p:cNvSpPr txBox="1"/>
          <p:nvPr/>
        </p:nvSpPr>
        <p:spPr>
          <a:xfrm>
            <a:off x="1142976" y="142852"/>
            <a:ext cx="928694" cy="461665"/>
          </a:xfrm>
          <a:prstGeom prst="rect">
            <a:avLst/>
          </a:prstGeom>
          <a:noFill/>
        </p:spPr>
        <p:txBody>
          <a:bodyPr wrap="square" rtlCol="0">
            <a:spAutoFit/>
          </a:bodyPr>
          <a:lstStyle/>
          <a:p>
            <a:r>
              <a:rPr lang="zh-CN" altLang="en-US" sz="2400" b="1" dirty="0" smtClean="0"/>
              <a:t>背景</a:t>
            </a:r>
            <a:endParaRPr lang="zh-CN" altLang="en-US" sz="2400" b="1" dirty="0"/>
          </a:p>
        </p:txBody>
      </p:sp>
      <p:sp>
        <p:nvSpPr>
          <p:cNvPr id="9" name="TextBox 8"/>
          <p:cNvSpPr txBox="1"/>
          <p:nvPr/>
        </p:nvSpPr>
        <p:spPr>
          <a:xfrm>
            <a:off x="1142976" y="1214422"/>
            <a:ext cx="928694" cy="461665"/>
          </a:xfrm>
          <a:prstGeom prst="rect">
            <a:avLst/>
          </a:prstGeom>
          <a:noFill/>
        </p:spPr>
        <p:txBody>
          <a:bodyPr wrap="square" rtlCol="0">
            <a:spAutoFit/>
          </a:bodyPr>
          <a:lstStyle/>
          <a:p>
            <a:r>
              <a:rPr lang="zh-CN" altLang="en-US" sz="2400" b="1" dirty="0" smtClean="0"/>
              <a:t>概况</a:t>
            </a:r>
            <a:endParaRPr lang="zh-CN" altLang="en-US" sz="2400" b="1" dirty="0"/>
          </a:p>
        </p:txBody>
      </p:sp>
      <p:graphicFrame>
        <p:nvGraphicFramePr>
          <p:cNvPr id="10" name="表格 9"/>
          <p:cNvGraphicFramePr>
            <a:graphicFrameLocks noGrp="1"/>
          </p:cNvGraphicFramePr>
          <p:nvPr>
            <p:custDataLst>
              <p:tags r:id="rId1"/>
            </p:custDataLst>
          </p:nvPr>
        </p:nvGraphicFramePr>
        <p:xfrm>
          <a:off x="2033568" y="3165467"/>
          <a:ext cx="7000924" cy="2926080"/>
        </p:xfrm>
        <a:graphic>
          <a:graphicData uri="http://schemas.openxmlformats.org/drawingml/2006/table">
            <a:tbl>
              <a:tblPr firstRow="1" bandRow="1">
                <a:tableStyleId>{5C22544A-7EE6-4342-B048-85BDC9FD1C3A}</a:tableStyleId>
              </a:tblPr>
              <a:tblGrid>
                <a:gridCol w="1143008"/>
                <a:gridCol w="1071570"/>
                <a:gridCol w="4786346"/>
              </a:tblGrid>
              <a:tr h="375285">
                <a:tc>
                  <a:txBody>
                    <a:bodyPr/>
                    <a:lstStyle/>
                    <a:p>
                      <a:pPr algn="ctr"/>
                      <a:r>
                        <a:rPr lang="zh-CN" altLang="en-US" sz="2800" b="1" dirty="0" smtClean="0">
                          <a:latin typeface="黑体" panose="02010609060101010101" pitchFamily="49" charset="-122"/>
                          <a:ea typeface="黑体" panose="02010609060101010101" pitchFamily="49" charset="-122"/>
                        </a:rPr>
                        <a:t>地域</a:t>
                      </a:r>
                      <a:endParaRPr lang="zh-CN" altLang="en-US"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smtClean="0">
                          <a:latin typeface="黑体" panose="02010609060101010101" pitchFamily="49" charset="-122"/>
                          <a:ea typeface="黑体" panose="02010609060101010101" pitchFamily="49" charset="-122"/>
                        </a:rPr>
                        <a:t>时间</a:t>
                      </a:r>
                      <a:endParaRPr lang="zh-CN" altLang="en-US"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smtClean="0">
                          <a:latin typeface="黑体" panose="02010609060101010101" pitchFamily="49" charset="-122"/>
                          <a:ea typeface="黑体" panose="02010609060101010101" pitchFamily="49" charset="-122"/>
                        </a:rPr>
                        <a:t>结果</a:t>
                      </a:r>
                      <a:endParaRPr lang="zh-CN" altLang="en-US"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zh-CN" altLang="en-US" sz="2800" b="1" dirty="0" smtClean="0">
                          <a:latin typeface="黑体" panose="02010609060101010101" pitchFamily="49" charset="-122"/>
                          <a:ea typeface="黑体" panose="02010609060101010101" pitchFamily="49" charset="-122"/>
                        </a:rPr>
                        <a:t>法属</a:t>
                      </a:r>
                      <a:endParaRPr lang="en-US" altLang="zh-CN" sz="2800" b="1" dirty="0" smtClean="0">
                        <a:latin typeface="黑体" panose="02010609060101010101" pitchFamily="49" charset="-122"/>
                        <a:ea typeface="黑体" panose="02010609060101010101" pitchFamily="49" charset="-122"/>
                      </a:endParaRPr>
                    </a:p>
                    <a:p>
                      <a:pPr algn="ctr"/>
                      <a:r>
                        <a:rPr lang="zh-CN" altLang="en-US" sz="2800" b="1" dirty="0" smtClean="0">
                          <a:latin typeface="黑体" panose="02010609060101010101" pitchFamily="49" charset="-122"/>
                          <a:ea typeface="黑体" panose="02010609060101010101" pitchFamily="49" charset="-122"/>
                        </a:rPr>
                        <a:t>海地</a:t>
                      </a:r>
                      <a:endParaRPr lang="zh-CN" altLang="en-US"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b="1" dirty="0" smtClean="0">
                          <a:latin typeface="黑体" panose="02010609060101010101" pitchFamily="49" charset="-122"/>
                          <a:ea typeface="黑体" panose="02010609060101010101" pitchFamily="49" charset="-122"/>
                        </a:rPr>
                        <a:t>1804</a:t>
                      </a:r>
                      <a:endParaRPr lang="en-US" altLang="zh-CN"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smtClean="0">
                          <a:latin typeface="黑体" panose="02010609060101010101" pitchFamily="49" charset="-122"/>
                          <a:ea typeface="黑体" panose="02010609060101010101" pitchFamily="49" charset="-122"/>
                        </a:rPr>
                        <a:t>拉开了拉美民族独立运动的序幕</a:t>
                      </a:r>
                      <a:endParaRPr lang="zh-CN" altLang="en-US"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zh-CN" altLang="en-US" sz="2800" b="1" dirty="0" smtClean="0">
                          <a:latin typeface="黑体" panose="02010609060101010101" pitchFamily="49" charset="-122"/>
                          <a:ea typeface="黑体" panose="02010609060101010101" pitchFamily="49" charset="-122"/>
                        </a:rPr>
                        <a:t>西属</a:t>
                      </a:r>
                      <a:endParaRPr lang="en-US" altLang="zh-CN" sz="2800" b="1" dirty="0" smtClean="0">
                        <a:latin typeface="黑体" panose="02010609060101010101" pitchFamily="49" charset="-122"/>
                        <a:ea typeface="黑体" panose="02010609060101010101" pitchFamily="49" charset="-122"/>
                      </a:endParaRPr>
                    </a:p>
                    <a:p>
                      <a:pPr algn="ctr"/>
                      <a:r>
                        <a:rPr lang="zh-CN" altLang="en-US" sz="2800" b="1" dirty="0" smtClean="0">
                          <a:latin typeface="黑体" panose="02010609060101010101" pitchFamily="49" charset="-122"/>
                          <a:ea typeface="黑体" panose="02010609060101010101" pitchFamily="49" charset="-122"/>
                        </a:rPr>
                        <a:t>拉美</a:t>
                      </a:r>
                      <a:endParaRPr lang="zh-CN" altLang="en-US"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b="1" dirty="0" smtClean="0">
                          <a:latin typeface="黑体" panose="02010609060101010101" pitchFamily="49" charset="-122"/>
                          <a:ea typeface="黑体" panose="02010609060101010101" pitchFamily="49" charset="-122"/>
                        </a:rPr>
                        <a:t>1826</a:t>
                      </a:r>
                      <a:endParaRPr lang="en-US" altLang="zh-CN"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smtClean="0">
                          <a:latin typeface="黑体" panose="02010609060101010101" pitchFamily="49" charset="-122"/>
                          <a:ea typeface="黑体" panose="02010609060101010101" pitchFamily="49" charset="-122"/>
                        </a:rPr>
                        <a:t>在玻利瓦尔和圣马丁等人领导下，基本实现了独立</a:t>
                      </a:r>
                      <a:endParaRPr lang="zh-CN" altLang="en-US"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zh-CN" altLang="en-US" sz="2800" b="1" dirty="0" smtClean="0">
                          <a:latin typeface="黑体" panose="02010609060101010101" pitchFamily="49" charset="-122"/>
                          <a:ea typeface="黑体" panose="02010609060101010101" pitchFamily="49" charset="-122"/>
                        </a:rPr>
                        <a:t>葡属</a:t>
                      </a:r>
                      <a:endParaRPr lang="en-US" altLang="zh-CN" sz="2800" b="1" dirty="0" smtClean="0">
                        <a:latin typeface="黑体" panose="02010609060101010101" pitchFamily="49" charset="-122"/>
                        <a:ea typeface="黑体" panose="02010609060101010101" pitchFamily="49" charset="-122"/>
                      </a:endParaRPr>
                    </a:p>
                    <a:p>
                      <a:pPr algn="ctr"/>
                      <a:r>
                        <a:rPr lang="zh-CN" altLang="en-US" sz="2800" b="1" dirty="0" smtClean="0">
                          <a:latin typeface="黑体" panose="02010609060101010101" pitchFamily="49" charset="-122"/>
                          <a:ea typeface="黑体" panose="02010609060101010101" pitchFamily="49" charset="-122"/>
                        </a:rPr>
                        <a:t>巴西</a:t>
                      </a:r>
                      <a:endParaRPr lang="zh-CN" altLang="en-US"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b="1" dirty="0" smtClean="0">
                          <a:latin typeface="黑体" panose="02010609060101010101" pitchFamily="49" charset="-122"/>
                          <a:ea typeface="黑体" panose="02010609060101010101" pitchFamily="49" charset="-122"/>
                        </a:rPr>
                        <a:t>1822</a:t>
                      </a:r>
                      <a:endParaRPr lang="en-US" altLang="zh-CN"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1" dirty="0" smtClean="0">
                          <a:latin typeface="黑体" panose="02010609060101010101" pitchFamily="49" charset="-122"/>
                          <a:ea typeface="黑体" panose="02010609060101010101" pitchFamily="49" charset="-122"/>
                        </a:rPr>
                        <a:t>巴西摆脱葡萄牙的统治获得了独立</a:t>
                      </a:r>
                      <a:endParaRPr lang="zh-CN" altLang="en-US" sz="2800" b="1" dirty="0" smtClean="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左大括号 11"/>
          <p:cNvSpPr/>
          <p:nvPr/>
        </p:nvSpPr>
        <p:spPr>
          <a:xfrm>
            <a:off x="1857356" y="714356"/>
            <a:ext cx="45719" cy="16430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12"/>
          <p:cNvSpPr txBox="1"/>
          <p:nvPr/>
        </p:nvSpPr>
        <p:spPr>
          <a:xfrm>
            <a:off x="1857356" y="785794"/>
            <a:ext cx="1500198" cy="461665"/>
          </a:xfrm>
          <a:prstGeom prst="rect">
            <a:avLst/>
          </a:prstGeom>
          <a:noFill/>
        </p:spPr>
        <p:txBody>
          <a:bodyPr wrap="square" rtlCol="0">
            <a:spAutoFit/>
          </a:bodyPr>
          <a:lstStyle/>
          <a:p>
            <a:r>
              <a:rPr lang="zh-CN" altLang="en-US" sz="2400" b="1" dirty="0"/>
              <a:t>第一阶段</a:t>
            </a:r>
            <a:endParaRPr lang="zh-CN" altLang="en-US" sz="2400" b="1" dirty="0"/>
          </a:p>
        </p:txBody>
      </p:sp>
      <p:sp>
        <p:nvSpPr>
          <p:cNvPr id="14" name="TextBox 13"/>
          <p:cNvSpPr txBox="1"/>
          <p:nvPr/>
        </p:nvSpPr>
        <p:spPr>
          <a:xfrm>
            <a:off x="1857356" y="1714488"/>
            <a:ext cx="1500198" cy="461665"/>
          </a:xfrm>
          <a:prstGeom prst="rect">
            <a:avLst/>
          </a:prstGeom>
          <a:noFill/>
        </p:spPr>
        <p:txBody>
          <a:bodyPr wrap="square" rtlCol="0">
            <a:spAutoFit/>
          </a:bodyPr>
          <a:lstStyle/>
          <a:p>
            <a:r>
              <a:rPr lang="zh-CN" altLang="en-US" sz="2400" b="1" dirty="0" smtClean="0"/>
              <a:t>第二阶段</a:t>
            </a:r>
            <a:endParaRPr lang="zh-CN" altLang="en-US" sz="2400" b="1" dirty="0"/>
          </a:p>
        </p:txBody>
      </p:sp>
      <p:sp>
        <p:nvSpPr>
          <p:cNvPr id="15" name="TextBox 14"/>
          <p:cNvSpPr txBox="1"/>
          <p:nvPr/>
        </p:nvSpPr>
        <p:spPr>
          <a:xfrm>
            <a:off x="3428992" y="785794"/>
            <a:ext cx="1714512" cy="461665"/>
          </a:xfrm>
          <a:prstGeom prst="rect">
            <a:avLst/>
          </a:prstGeom>
          <a:noFill/>
        </p:spPr>
        <p:txBody>
          <a:bodyPr wrap="square" rtlCol="0">
            <a:spAutoFit/>
          </a:bodyPr>
          <a:lstStyle/>
          <a:p>
            <a:r>
              <a:rPr lang="en-US" altLang="zh-CN" sz="2400" b="1" dirty="0" smtClean="0">
                <a:solidFill>
                  <a:srgbClr val="0000FF"/>
                </a:solidFill>
                <a:latin typeface="楷体" panose="02010609060101010101" charset="-122"/>
                <a:ea typeface="楷体" panose="02010609060101010101" charset="-122"/>
              </a:rPr>
              <a:t>19</a:t>
            </a:r>
            <a:r>
              <a:rPr lang="zh-CN" altLang="en-US" sz="2400" b="1" dirty="0" smtClean="0">
                <a:solidFill>
                  <a:srgbClr val="0000FF"/>
                </a:solidFill>
                <a:latin typeface="楷体" panose="02010609060101010101" charset="-122"/>
                <a:ea typeface="楷体" panose="02010609060101010101" charset="-122"/>
              </a:rPr>
              <a:t>世纪初</a:t>
            </a:r>
            <a:endParaRPr lang="zh-CN" altLang="en-US" sz="2400" b="1" dirty="0">
              <a:solidFill>
                <a:srgbClr val="0000FF"/>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57356" y="0"/>
            <a:ext cx="6104095" cy="954103"/>
          </a:xfrm>
          <a:prstGeom prst="rect">
            <a:avLst/>
          </a:prstGeom>
          <a:solidFill>
            <a:schemeClr val="bg1"/>
          </a:solidFill>
          <a:ln>
            <a:solidFill>
              <a:schemeClr val="tx1"/>
            </a:solidFill>
          </a:ln>
        </p:spPr>
        <p:txBody>
          <a:bodyPr wrap="square" lIns="91432" tIns="45718" rIns="91432" bIns="45718">
            <a:spAutoFit/>
          </a:bodyPr>
          <a:lstStyle/>
          <a:p>
            <a:pPr algn="ctr" defTabSz="685800"/>
            <a:r>
              <a:rPr lang="zh-CN" altLang="en-US" sz="2800" b="1" dirty="0">
                <a:solidFill>
                  <a:prstClr val="black"/>
                </a:solidFill>
                <a:latin typeface="华文中宋" panose="02010600040101010101" pitchFamily="2" charset="-122"/>
                <a:ea typeface="华文中宋" panose="02010600040101010101" pitchFamily="2" charset="-122"/>
              </a:rPr>
              <a:t>圣马丁与玻利瓦尔的双雄密谈：</a:t>
            </a:r>
            <a:endParaRPr lang="en-US" altLang="zh-CN" sz="2800" b="1" dirty="0">
              <a:solidFill>
                <a:prstClr val="black"/>
              </a:solidFill>
              <a:latin typeface="华文中宋" panose="02010600040101010101" pitchFamily="2" charset="-122"/>
              <a:ea typeface="华文中宋" panose="02010600040101010101" pitchFamily="2" charset="-122"/>
            </a:endParaRPr>
          </a:p>
          <a:p>
            <a:pPr algn="ctr" defTabSz="685800"/>
            <a:r>
              <a:rPr lang="en-US" altLang="zh-CN" sz="2800" b="1" dirty="0">
                <a:solidFill>
                  <a:prstClr val="black"/>
                </a:solidFill>
                <a:latin typeface="华文中宋" panose="02010600040101010101" pitchFamily="2" charset="-122"/>
                <a:ea typeface="华文中宋" panose="02010600040101010101" pitchFamily="2" charset="-122"/>
              </a:rPr>
              <a:t>1822</a:t>
            </a:r>
            <a:r>
              <a:rPr lang="zh-CN" altLang="en-US" sz="2800" b="1" dirty="0">
                <a:solidFill>
                  <a:prstClr val="black"/>
                </a:solidFill>
                <a:latin typeface="华文中宋" panose="02010600040101010101" pitchFamily="2" charset="-122"/>
                <a:ea typeface="华文中宋" panose="02010600040101010101" pitchFamily="2" charset="-122"/>
              </a:rPr>
              <a:t>年</a:t>
            </a:r>
            <a:r>
              <a:rPr lang="en-US" altLang="zh-CN" sz="2800" b="1" dirty="0">
                <a:solidFill>
                  <a:prstClr val="black"/>
                </a:solidFill>
                <a:latin typeface="华文中宋" panose="02010600040101010101" pitchFamily="2" charset="-122"/>
                <a:ea typeface="华文中宋" panose="02010600040101010101" pitchFamily="2" charset="-122"/>
              </a:rPr>
              <a:t>7</a:t>
            </a:r>
            <a:r>
              <a:rPr lang="zh-CN" altLang="en-US" sz="2800" b="1" dirty="0">
                <a:solidFill>
                  <a:prstClr val="black"/>
                </a:solidFill>
                <a:latin typeface="华文中宋" panose="02010600040101010101" pitchFamily="2" charset="-122"/>
                <a:ea typeface="华文中宋" panose="02010600040101010101" pitchFamily="2" charset="-122"/>
              </a:rPr>
              <a:t>月</a:t>
            </a:r>
            <a:r>
              <a:rPr lang="en-US" altLang="zh-CN" sz="2800" b="1" dirty="0">
                <a:solidFill>
                  <a:prstClr val="black"/>
                </a:solidFill>
                <a:latin typeface="华文中宋" panose="02010600040101010101" pitchFamily="2" charset="-122"/>
                <a:ea typeface="华文中宋" panose="02010600040101010101" pitchFamily="2" charset="-122"/>
              </a:rPr>
              <a:t>26</a:t>
            </a:r>
            <a:r>
              <a:rPr lang="zh-CN" altLang="en-US" sz="2800" b="1" dirty="0">
                <a:solidFill>
                  <a:prstClr val="black"/>
                </a:solidFill>
                <a:latin typeface="华文中宋" panose="02010600040101010101" pitchFamily="2" charset="-122"/>
                <a:ea typeface="华文中宋" panose="02010600040101010101" pitchFamily="2" charset="-122"/>
              </a:rPr>
              <a:t>日瓜亚基尔会谈</a:t>
            </a:r>
            <a:endParaRPr lang="zh-CN" altLang="en-US" sz="2800" dirty="0">
              <a:solidFill>
                <a:prstClr val="black"/>
              </a:solidFill>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7462"/>
          <a:stretch>
            <a:fillRect/>
          </a:stretch>
        </p:blipFill>
        <p:spPr>
          <a:xfrm>
            <a:off x="187642" y="1231265"/>
            <a:ext cx="3612833" cy="5247640"/>
          </a:xfrm>
          <a:prstGeom prst="rect">
            <a:avLst/>
          </a:prstGeom>
        </p:spPr>
      </p:pic>
      <p:sp>
        <p:nvSpPr>
          <p:cNvPr id="4" name="矩形 3"/>
          <p:cNvSpPr/>
          <p:nvPr/>
        </p:nvSpPr>
        <p:spPr>
          <a:xfrm>
            <a:off x="3929058" y="1357298"/>
            <a:ext cx="4912995" cy="4886325"/>
          </a:xfrm>
          <a:prstGeom prst="rect">
            <a:avLst/>
          </a:prstGeom>
          <a:solidFill>
            <a:schemeClr val="accent6">
              <a:lumMod val="20000"/>
              <a:lumOff val="80000"/>
            </a:schemeClr>
          </a:solidFill>
          <a:ln>
            <a:solidFill>
              <a:schemeClr val="tx1"/>
            </a:solidFill>
          </a:ln>
        </p:spPr>
        <p:txBody>
          <a:bodyPr wrap="square" lIns="91432" tIns="45718" rIns="91432" bIns="45718">
            <a:spAutoFit/>
          </a:bodyPr>
          <a:lstStyle/>
          <a:p>
            <a:pPr defTabSz="685800">
              <a:lnSpc>
                <a:spcPct val="130000"/>
              </a:lnSpc>
              <a:spcBef>
                <a:spcPts val="0"/>
              </a:spcBef>
              <a:spcAft>
                <a:spcPts val="0"/>
              </a:spcAft>
            </a:pPr>
            <a:r>
              <a:rPr lang="en-US" altLang="zh-CN" sz="2400" b="1" dirty="0">
                <a:solidFill>
                  <a:srgbClr val="0033CC"/>
                </a:solidFill>
                <a:latin typeface="黑体" panose="02010609060101010101" pitchFamily="49" charset="-122"/>
                <a:ea typeface="黑体" panose="02010609060101010101" pitchFamily="49" charset="-122"/>
                <a:cs typeface="黑体" panose="02010609060101010101" pitchFamily="49" charset="-122"/>
              </a:rPr>
              <a:t>    </a:t>
            </a:r>
            <a:r>
              <a:rPr lang="en-US" altLang="zh-CN"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1822</a:t>
            </a:r>
            <a:r>
              <a:rPr lang="zh-CN" altLang="en-US"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年</a:t>
            </a:r>
            <a:r>
              <a:rPr lang="en-US" altLang="zh-CN"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7</a:t>
            </a:r>
            <a:r>
              <a:rPr lang="zh-CN" altLang="en-US"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月</a:t>
            </a:r>
            <a:r>
              <a:rPr lang="en-US" altLang="zh-CN"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26</a:t>
            </a:r>
            <a:r>
              <a:rPr lang="zh-CN" altLang="en-US"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日，在南美洲城市瓜亚基尔，</a:t>
            </a:r>
            <a:r>
              <a:rPr lang="zh-CN" altLang="en-US" sz="2400" b="1" u="sng"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西属南美洲独立战争的两大领袖</a:t>
            </a:r>
            <a:r>
              <a:rPr lang="zh-CN" altLang="en-US"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，秘鲁“护国公”</a:t>
            </a:r>
            <a:r>
              <a:rPr lang="zh-CN" altLang="en-US" sz="2400" b="1" dirty="0">
                <a:solidFill>
                  <a:srgbClr val="01017C"/>
                </a:solidFill>
                <a:latin typeface="黑体" panose="02010609060101010101" pitchFamily="49" charset="-122"/>
                <a:ea typeface="黑体" panose="02010609060101010101" pitchFamily="49" charset="-122"/>
                <a:cs typeface="黑体" panose="02010609060101010101" pitchFamily="49" charset="-122"/>
              </a:rPr>
              <a:t>圣马丁</a:t>
            </a:r>
            <a:r>
              <a:rPr lang="zh-CN" altLang="en-US"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和“解放者”</a:t>
            </a:r>
            <a:r>
              <a:rPr lang="zh-CN" altLang="en-US" sz="2400" b="1" dirty="0">
                <a:solidFill>
                  <a:srgbClr val="01017C"/>
                </a:solidFill>
                <a:latin typeface="黑体" panose="02010609060101010101" pitchFamily="49" charset="-122"/>
                <a:ea typeface="黑体" panose="02010609060101010101" pitchFamily="49" charset="-122"/>
                <a:cs typeface="黑体" panose="02010609060101010101" pitchFamily="49" charset="-122"/>
              </a:rPr>
              <a:t>玻利瓦尔</a:t>
            </a:r>
            <a:r>
              <a:rPr lang="zh-CN" altLang="en-US"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rPr>
              <a:t>举行了会谈，史称瓜亚基尔会谈。由于事后二人都对会谈的内容缄口不语，且谈结束后圣马丁便悄然离开瓜亚基尔回到利马并宣布引退，放弃了独立战争的领导权，因此瓜亚基尔会谈成为世界历史上的一大悬案。</a:t>
            </a:r>
            <a:endParaRPr lang="zh-CN" altLang="en-US" sz="2400" b="1" dirty="0">
              <a:solidFill>
                <a:schemeClr val="tx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random/>
  </p:transition>
  <p:timing>
    <p:tnLst>
      <p:par>
        <p:cTn id="1" dur="indefinite" restart="never" nodeType="tmRoot"/>
      </p:par>
    </p:tnLst>
  </p:timing>
</p:sld>
</file>

<file path=ppt/tags/tag1.xml><?xml version="1.0" encoding="utf-8"?>
<p:tagLst xmlns:p="http://schemas.openxmlformats.org/presentationml/2006/main">
  <p:tag name="KSO_WM_UNIT_TABLE_BEAUTIFY" val="smartTable{f2908d8d-e71d-43ff-bab2-284b63a868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3914</Words>
  <Application>WPS 演示</Application>
  <PresentationFormat>全屏显示(4:3)</PresentationFormat>
  <Paragraphs>406</Paragraphs>
  <Slides>28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Arial</vt:lpstr>
      <vt:lpstr>宋体</vt:lpstr>
      <vt:lpstr>Wingdings</vt:lpstr>
      <vt:lpstr>黑体</vt:lpstr>
      <vt:lpstr>楷体</vt:lpstr>
      <vt:lpstr>华文中宋</vt:lpstr>
      <vt:lpstr>Calibri</vt:lpstr>
      <vt:lpstr>微软雅黑</vt:lpstr>
      <vt:lpstr>Arial Unicode MS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1234</cp:lastModifiedBy>
  <cp:revision>82</cp:revision>
  <dcterms:created xsi:type="dcterms:W3CDTF">2020-03-25T06:20:00Z</dcterms:created>
  <dcterms:modified xsi:type="dcterms:W3CDTF">2021-04-15T07:59:54Z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DF1840D363B74A5F8C1C61AD1D9456C3</vt:lpwstr>
  </property>
  <property fmtid="{D5CDD505-2E9C-101B-9397-08002B2CF9AE}" pid="3" name="KSOProductBuildVer">
    <vt:lpwstr>2052-11.1.0.10356</vt:lpwstr>
  </property>
</Properties>
</file>