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9" r:id="rId4"/>
    <p:sldId id="262" r:id="rId5"/>
    <p:sldId id="287" r:id="rId6"/>
    <p:sldId id="265" r:id="rId7"/>
    <p:sldId id="266" r:id="rId8"/>
    <p:sldId id="267" r:id="rId9"/>
    <p:sldId id="268" r:id="rId10"/>
    <p:sldId id="274" r:id="rId11"/>
    <p:sldId id="270" r:id="rId12"/>
    <p:sldId id="271" r:id="rId13"/>
    <p:sldId id="272" r:id="rId14"/>
    <p:sldId id="276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01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588" y="404813"/>
            <a:ext cx="8815387" cy="5375275"/>
          </a:xfrm>
        </p:spPr>
        <p:txBody>
          <a:bodyPr anchor="t" anchorCtr="0"/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</a:rPr>
              <a:t>数据分析：</a:t>
            </a:r>
            <a:endParaRPr lang="zh-CN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/>
              <a:t>15</a:t>
            </a:r>
            <a:r>
              <a:rPr lang="zh-CN" altLang="en-US"/>
              <a:t>题</a:t>
            </a:r>
            <a:r>
              <a:rPr lang="en-US" altLang="zh-CN"/>
              <a:t>    2</a:t>
            </a:r>
            <a:r>
              <a:rPr lang="zh-CN" altLang="en-US"/>
              <a:t>个班均分：</a:t>
            </a:r>
            <a:r>
              <a:rPr lang="en-US" altLang="zh-CN"/>
              <a:t>2.06</a:t>
            </a:r>
            <a:r>
              <a:rPr lang="zh-CN" altLang="en-US"/>
              <a:t>分</a:t>
            </a:r>
            <a:r>
              <a:rPr lang="en-US" altLang="zh-CN"/>
              <a:t> </a:t>
            </a:r>
            <a:r>
              <a:rPr lang="zh-CN" altLang="en-US"/>
              <a:t>（</a:t>
            </a:r>
            <a:r>
              <a:rPr lang="en-US" altLang="zh-CN"/>
              <a:t>7</a:t>
            </a:r>
            <a:r>
              <a:rPr lang="zh-CN" altLang="en-US"/>
              <a:t>班：</a:t>
            </a:r>
            <a:r>
              <a:rPr lang="en-US" altLang="zh-CN"/>
              <a:t>2.04</a:t>
            </a:r>
            <a:r>
              <a:rPr lang="zh-CN" altLang="en-US"/>
              <a:t>分）</a:t>
            </a:r>
            <a:r>
              <a:rPr lang="en-US" altLang="zh-CN">
                <a:solidFill>
                  <a:srgbClr val="FF0000"/>
                </a:solidFill>
              </a:rPr>
              <a:t>   </a:t>
            </a:r>
            <a:endParaRPr lang="en-US" altLang="zh-CN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/>
              <a:t>           </a:t>
            </a:r>
            <a:r>
              <a:rPr lang="zh-CN" altLang="en-US"/>
              <a:t>强化班均分：</a:t>
            </a:r>
            <a:r>
              <a:rPr lang="en-US" altLang="zh-CN">
                <a:solidFill>
                  <a:srgbClr val="0070C0"/>
                </a:solidFill>
              </a:rPr>
              <a:t>2.09</a:t>
            </a:r>
            <a:r>
              <a:rPr lang="zh-CN" altLang="en-US">
                <a:solidFill>
                  <a:srgbClr val="0070C0"/>
                </a:solidFill>
              </a:rPr>
              <a:t>分</a:t>
            </a:r>
            <a:endParaRPr lang="zh-CN" altLang="en-US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>
                <a:solidFill>
                  <a:srgbClr val="FF0000"/>
                </a:solidFill>
              </a:rPr>
              <a:t>           </a:t>
            </a:r>
            <a:r>
              <a:rPr lang="zh-CN" altLang="en-US">
                <a:solidFill>
                  <a:srgbClr val="FF0000"/>
                </a:solidFill>
              </a:rPr>
              <a:t>年级最高分：</a:t>
            </a:r>
            <a:r>
              <a:rPr lang="en-US" altLang="zh-CN">
                <a:solidFill>
                  <a:srgbClr val="FF0000"/>
                </a:solidFill>
              </a:rPr>
              <a:t>2.37</a:t>
            </a:r>
            <a:r>
              <a:rPr lang="zh-CN" altLang="en-US">
                <a:solidFill>
                  <a:srgbClr val="FF0000"/>
                </a:solidFill>
              </a:rPr>
              <a:t>分</a:t>
            </a:r>
            <a:endParaRPr lang="zh-CN" altLang="en-US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zh-CN" altLang="en-US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>
                <a:sym typeface="宋体" panose="02010600030101010101" pitchFamily="2" charset="-122"/>
              </a:rPr>
              <a:t>16</a:t>
            </a:r>
            <a:r>
              <a:rPr lang="zh-CN" altLang="en-US">
                <a:sym typeface="宋体" panose="02010600030101010101" pitchFamily="2" charset="-122"/>
              </a:rPr>
              <a:t>题</a:t>
            </a:r>
            <a:r>
              <a:rPr lang="en-US" altLang="zh-CN">
                <a:sym typeface="宋体" panose="02010600030101010101" pitchFamily="2" charset="-122"/>
              </a:rPr>
              <a:t>    2</a:t>
            </a:r>
            <a:r>
              <a:rPr lang="zh-CN" altLang="en-US">
                <a:sym typeface="宋体" panose="02010600030101010101" pitchFamily="2" charset="-122"/>
              </a:rPr>
              <a:t>个班均分：</a:t>
            </a:r>
            <a:r>
              <a:rPr lang="en-US" altLang="zh-CN">
                <a:sym typeface="宋体" panose="02010600030101010101" pitchFamily="2" charset="-122"/>
              </a:rPr>
              <a:t>3.73</a:t>
            </a:r>
            <a:r>
              <a:rPr lang="zh-CN" altLang="en-US">
                <a:sym typeface="宋体" panose="02010600030101010101" pitchFamily="2" charset="-122"/>
              </a:rPr>
              <a:t>分</a:t>
            </a:r>
            <a:r>
              <a:rPr lang="en-US" altLang="zh-CN">
                <a:sym typeface="宋体" panose="02010600030101010101" pitchFamily="2" charset="-122"/>
              </a:rPr>
              <a:t> </a:t>
            </a:r>
            <a:r>
              <a:rPr lang="zh-CN" altLang="en-US"/>
              <a:t>（</a:t>
            </a:r>
            <a:r>
              <a:rPr lang="en-US" altLang="zh-CN"/>
              <a:t>8</a:t>
            </a:r>
            <a:r>
              <a:rPr lang="zh-CN" altLang="en-US"/>
              <a:t>班：</a:t>
            </a:r>
            <a:r>
              <a:rPr lang="en-US" altLang="zh-CN"/>
              <a:t>3.5</a:t>
            </a:r>
            <a:r>
              <a:rPr lang="zh-CN" altLang="en-US"/>
              <a:t>分）</a:t>
            </a:r>
            <a:r>
              <a:rPr lang="en-US" altLang="zh-CN">
                <a:solidFill>
                  <a:srgbClr val="FF0000"/>
                </a:solidFill>
              </a:rPr>
              <a:t>   </a:t>
            </a:r>
            <a:endParaRPr lang="zh-CN" altLang="en-US"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>
                <a:sym typeface="宋体" panose="02010600030101010101" pitchFamily="2" charset="-122"/>
              </a:rPr>
              <a:t> </a:t>
            </a:r>
            <a:r>
              <a:rPr lang="en-US" altLang="zh-CN">
                <a:sym typeface="宋体" panose="02010600030101010101" pitchFamily="2" charset="-122"/>
              </a:rPr>
              <a:t>         </a:t>
            </a:r>
            <a:r>
              <a:rPr lang="en-US" altLang="zh-CN"/>
              <a:t>  </a:t>
            </a:r>
            <a:r>
              <a:rPr lang="zh-CN" altLang="en-US"/>
              <a:t>强化班均分：</a:t>
            </a:r>
            <a:r>
              <a:rPr lang="en-US" altLang="zh-CN">
                <a:solidFill>
                  <a:srgbClr val="0070C0"/>
                </a:solidFill>
              </a:rPr>
              <a:t>3.73</a:t>
            </a:r>
            <a:r>
              <a:rPr lang="zh-CN" altLang="en-US">
                <a:solidFill>
                  <a:srgbClr val="0070C0"/>
                </a:solidFill>
              </a:rPr>
              <a:t>分</a:t>
            </a:r>
            <a:endParaRPr lang="zh-CN" altLang="en-US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0070C0"/>
                </a:solidFill>
              </a:rPr>
              <a:t> </a:t>
            </a:r>
            <a:r>
              <a:rPr lang="en-US" altLang="zh-CN">
                <a:solidFill>
                  <a:srgbClr val="0070C0"/>
                </a:solidFill>
              </a:rPr>
              <a:t>           </a:t>
            </a:r>
            <a:r>
              <a:rPr lang="zh-CN" altLang="en-US">
                <a:solidFill>
                  <a:srgbClr val="FF0000"/>
                </a:solidFill>
                <a:sym typeface="宋体" panose="02010600030101010101" pitchFamily="2" charset="-122"/>
              </a:rPr>
              <a:t>年级最高分：</a:t>
            </a:r>
            <a:r>
              <a:rPr lang="en-US" altLang="zh-CN">
                <a:solidFill>
                  <a:srgbClr val="FF0000"/>
                </a:solidFill>
                <a:sym typeface="宋体" panose="02010600030101010101" pitchFamily="2" charset="-122"/>
              </a:rPr>
              <a:t>4</a:t>
            </a:r>
            <a:r>
              <a:rPr lang="zh-CN" altLang="en-US">
                <a:solidFill>
                  <a:srgbClr val="FF0000"/>
                </a:solidFill>
                <a:sym typeface="宋体" panose="02010600030101010101" pitchFamily="2" charset="-122"/>
              </a:rPr>
              <a:t>分</a:t>
            </a:r>
            <a:endParaRPr lang="zh-CN" altLang="en-US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内容占位符 2"/>
          <p:cNvSpPr>
            <a:spLocks noGrp="1"/>
          </p:cNvSpPr>
          <p:nvPr>
            <p:ph idx="1"/>
          </p:nvPr>
        </p:nvSpPr>
        <p:spPr>
          <a:xfrm>
            <a:off x="215900" y="255905"/>
            <a:ext cx="8780780" cy="4262120"/>
          </a:xfrm>
        </p:spPr>
        <p:txBody>
          <a:bodyPr anchor="t" anchorCtr="0"/>
          <a:p>
            <a:pPr marL="0" indent="0">
              <a:buNone/>
            </a:pPr>
            <a:r>
              <a:rPr lang="zh-CN" altLang="en-US" sz="2800" b="1"/>
              <a:t>(1)下列对这首诗的赏析，不正确的一项是（</a:t>
            </a:r>
            <a:r>
              <a:rPr lang="en-US" altLang="zh-CN" sz="2800" b="1"/>
              <a:t>      </a:t>
            </a:r>
            <a:r>
              <a:rPr lang="zh-CN" altLang="en-US" sz="2800" b="1"/>
              <a:t>）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>
                <a:sym typeface="+mn-ea"/>
              </a:rPr>
              <a:t>（</a:t>
            </a:r>
            <a:r>
              <a:rPr lang="en-US" altLang="zh-CN" sz="2800" b="1">
                <a:sym typeface="+mn-ea"/>
              </a:rPr>
              <a:t>3</a:t>
            </a:r>
            <a:r>
              <a:rPr lang="zh-CN" altLang="en-US" sz="2800" b="1">
                <a:sym typeface="+mn-ea"/>
              </a:rPr>
              <a:t>分）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A.前两句写大丈夫驰骋疆场，正赶上边塞战机，“立可乘”表现其求战心切，斗志旺盛。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B.五、六句从听觉方面来写，身披铠甲的勇士在雨中穿过戈壁滩，在陇地的雷鸣中作战。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C.七、八句描绘了胜利后的场景，敌人势穷力竭，连夜送来降书，缴下的铠甲堆积如山。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D.“汗血马”“霜毛”代指贡品，诗人借以表达“四夷宾服”“天下定一”的理想。</a:t>
            </a:r>
            <a:endParaRPr lang="zh-CN" altLang="en-US" sz="2800" b="1"/>
          </a:p>
          <a:p>
            <a:pPr marL="0" indent="0">
              <a:buNone/>
            </a:pPr>
            <a:endParaRPr lang="zh-CN" altLang="en-US" sz="2800" b="1"/>
          </a:p>
        </p:txBody>
      </p:sp>
      <p:sp>
        <p:nvSpPr>
          <p:cNvPr id="2" name="文本框 1"/>
          <p:cNvSpPr txBox="1"/>
          <p:nvPr/>
        </p:nvSpPr>
        <p:spPr>
          <a:xfrm>
            <a:off x="323215" y="5085080"/>
            <a:ext cx="76511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</a:rPr>
              <a:t>B“</a:t>
            </a:r>
            <a:r>
              <a:rPr lang="zh-CN" altLang="en-US" sz="3200" b="1">
                <a:solidFill>
                  <a:srgbClr val="FF0000"/>
                </a:solidFill>
              </a:rPr>
              <a:t>在雨中穿过戈壁滩，在陇地的雷鸣中作战</a:t>
            </a:r>
            <a:r>
              <a:rPr lang="en-US" altLang="zh-CN" sz="3200" b="1">
                <a:solidFill>
                  <a:srgbClr val="FF0000"/>
                </a:solidFill>
              </a:rPr>
              <a:t> ”</a:t>
            </a:r>
            <a:r>
              <a:rPr lang="zh-CN" altLang="en-US" sz="3200" b="1">
                <a:solidFill>
                  <a:srgbClr val="FF0000"/>
                </a:solidFill>
              </a:rPr>
              <a:t>分析错误，是说行军发出的声响如雨声飒飒，鼓声雄壮，犹如雷鸣。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内容占位符 2"/>
          <p:cNvSpPr>
            <a:spLocks noGrp="1"/>
          </p:cNvSpPr>
          <p:nvPr>
            <p:ph idx="1"/>
          </p:nvPr>
        </p:nvSpPr>
        <p:spPr>
          <a:xfrm>
            <a:off x="215900" y="255588"/>
            <a:ext cx="8780463" cy="5870575"/>
          </a:xfrm>
        </p:spPr>
        <p:txBody>
          <a:bodyPr anchor="t" anchorCtr="0"/>
          <a:p>
            <a:pPr marL="0" indent="0">
              <a:buNone/>
            </a:pPr>
            <a:r>
              <a:rPr lang="zh-CN" altLang="en-US" b="1"/>
              <a:t>(2)诗歌三、四句是如何塑造报国将士形象的?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（</a:t>
            </a:r>
            <a:r>
              <a:rPr lang="en-US" altLang="zh-CN" b="1"/>
              <a:t>6</a:t>
            </a:r>
            <a:r>
              <a:rPr lang="zh-CN" altLang="en-US" b="1"/>
              <a:t>分）</a:t>
            </a:r>
            <a:endParaRPr lang="zh-CN" altLang="en-US" b="1"/>
          </a:p>
          <a:p>
            <a:pPr marL="0" indent="0">
              <a:buNone/>
            </a:pP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①</a:t>
            </a:r>
            <a:r>
              <a:rPr lang="zh-CN" altLang="en-US" b="1">
                <a:solidFill>
                  <a:srgbClr val="FF0000"/>
                </a:solidFill>
              </a:rPr>
              <a:t>动作描写</a:t>
            </a:r>
            <a:r>
              <a:rPr lang="zh-CN" altLang="en-US" b="1"/>
              <a:t>。运用</a:t>
            </a:r>
            <a:r>
              <a:rPr lang="zh-CN" altLang="en-US" b="1">
                <a:solidFill>
                  <a:srgbClr val="FF0000"/>
                </a:solidFill>
              </a:rPr>
              <a:t>“追奔”“夺城”等动作</a:t>
            </a:r>
            <a:r>
              <a:rPr lang="zh-CN" altLang="en-US" b="1"/>
              <a:t>表现</a:t>
            </a:r>
            <a:r>
              <a:rPr lang="zh-CN" altLang="en-US" b="1">
                <a:sym typeface="+mn-ea"/>
              </a:rPr>
              <a:t>报国将士的</a:t>
            </a:r>
            <a:r>
              <a:rPr lang="zh-CN" altLang="en-US" b="1">
                <a:solidFill>
                  <a:srgbClr val="FF0000"/>
                </a:solidFill>
              </a:rPr>
              <a:t>勇敢作战</a:t>
            </a:r>
            <a:r>
              <a:rPr lang="zh-CN" altLang="en-US" b="1"/>
              <a:t>。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>
                <a:latin typeface="Calibri" panose="020F0502020204030204" charset="0"/>
              </a:rPr>
              <a:t>②</a:t>
            </a:r>
            <a:r>
              <a:rPr lang="zh-CN" altLang="en-US" b="1">
                <a:solidFill>
                  <a:srgbClr val="FF0000"/>
                </a:solidFill>
              </a:rPr>
              <a:t>环境烘托</a:t>
            </a:r>
            <a:r>
              <a:rPr lang="zh-CN" altLang="en-US" b="1"/>
              <a:t>。“冷露”“青海月”“黄河冰”写</a:t>
            </a:r>
            <a:r>
              <a:rPr lang="zh-CN" altLang="en-US" b="1">
                <a:solidFill>
                  <a:srgbClr val="FF0000"/>
                </a:solidFill>
              </a:rPr>
              <a:t>战斗环境的艰苦</a:t>
            </a:r>
            <a:r>
              <a:rPr lang="zh-CN" altLang="en-US" b="1"/>
              <a:t>，从而表现</a:t>
            </a:r>
            <a:r>
              <a:rPr lang="zh-CN" altLang="en-US" b="1">
                <a:sym typeface="+mn-ea"/>
              </a:rPr>
              <a:t>报国将士</a:t>
            </a:r>
            <a:r>
              <a:rPr lang="zh-CN" altLang="en-US" b="1">
                <a:solidFill>
                  <a:srgbClr val="FF0000"/>
                </a:solidFill>
              </a:rPr>
              <a:t>不畏艰险</a:t>
            </a:r>
            <a:r>
              <a:rPr lang="zh-CN" altLang="en-US" b="1"/>
              <a:t>。</a:t>
            </a:r>
            <a:endParaRPr lang="zh-CN" altLang="en-US" b="1"/>
          </a:p>
        </p:txBody>
      </p:sp>
      <p:sp>
        <p:nvSpPr>
          <p:cNvPr id="2" name="文本框 1"/>
          <p:cNvSpPr txBox="1"/>
          <p:nvPr/>
        </p:nvSpPr>
        <p:spPr>
          <a:xfrm>
            <a:off x="1691640" y="1412875"/>
            <a:ext cx="39820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按照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三步法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答题</a:t>
            </a:r>
            <a:endParaRPr lang="zh-CN" altLang="zh-CN" sz="32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60" y="1052830"/>
            <a:ext cx="8229600" cy="4525963"/>
          </a:xfrm>
        </p:spPr>
        <p:txBody>
          <a:bodyPr/>
          <a:p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总结反思</a:t>
            </a:r>
            <a:endParaRPr lang="zh-CN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03350" y="2061210"/>
            <a:ext cx="717232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algn="l">
              <a:buClrTx/>
              <a:buSzTx/>
              <a:buNone/>
            </a:pP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六步法读懂诗歌：</a:t>
            </a:r>
            <a:r>
              <a:rPr lang="zh-CN" altLang="zh-CN" sz="32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具体详细地写清楚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algn="l">
              <a:buClrTx/>
              <a:buSzTx/>
              <a:buNone/>
            </a:pP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     </a:t>
            </a: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读什么，知道什么</a:t>
            </a:r>
            <a:endParaRPr lang="zh-CN" altLang="zh-CN" sz="32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algn="l">
              <a:buClrTx/>
              <a:buSzTx/>
              <a:buNone/>
            </a:pP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按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照三步法答题：</a:t>
            </a: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如何表现人物形象题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</a:t>
            </a:r>
            <a:endParaRPr lang="en-US" altLang="zh-CN" sz="32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algn="l">
              <a:buClrTx/>
              <a:buSzTx/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   </a:t>
            </a: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的答题</a:t>
            </a: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具体步骤</a:t>
            </a:r>
            <a:endParaRPr lang="zh-CN" altLang="zh-CN" sz="32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内容占位符 2"/>
          <p:cNvSpPr>
            <a:spLocks noGrp="1"/>
          </p:cNvSpPr>
          <p:nvPr>
            <p:ph idx="1"/>
          </p:nvPr>
        </p:nvSpPr>
        <p:spPr>
          <a:xfrm>
            <a:off x="93345" y="211455"/>
            <a:ext cx="9133840" cy="5170170"/>
          </a:xfrm>
        </p:spPr>
        <p:txBody>
          <a:bodyPr anchor="t" anchorCtr="0"/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</a:rPr>
              <a:t>自查自纠：</a:t>
            </a:r>
            <a:r>
              <a:rPr lang="zh-CN" altLang="en-US" b="1">
                <a:solidFill>
                  <a:schemeClr val="tx1"/>
                </a:solidFill>
              </a:rPr>
              <a:t>根据参考答案订正，并思考错误原因</a:t>
            </a:r>
            <a:endParaRPr lang="zh-CN" altLang="en-US" b="1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b="1"/>
              <a:t>15.D（“真想得到这样一匹同生同死的骏马以保护自己和家人安全”错，应是表现了诗人渴望人才、选拔贤能的愿望）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16.①</a:t>
            </a:r>
            <a:r>
              <a:rPr lang="zh-CN" altLang="en-US" b="1">
                <a:solidFill>
                  <a:srgbClr val="FF0000"/>
                </a:solidFill>
              </a:rPr>
              <a:t>侧面表现</a:t>
            </a:r>
            <a:r>
              <a:rPr lang="zh-CN" altLang="en-US" b="1"/>
              <a:t>“我”知道韦偃绘画无人能及，侧面表现韦偃画技之高。②</a:t>
            </a:r>
            <a:r>
              <a:rPr lang="en-US" altLang="zh-CN" b="1">
                <a:solidFill>
                  <a:srgbClr val="FF0000"/>
                </a:solidFill>
              </a:rPr>
              <a:t> 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正面描写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en-US" b="1"/>
              <a:t>通过描写韦偃画马的用笔、动作</a:t>
            </a:r>
            <a:r>
              <a:rPr lang="zh-CN" altLang="en-US" b="1">
                <a:solidFill>
                  <a:schemeClr val="tx1"/>
                </a:solidFill>
              </a:rPr>
              <a:t>直接表现</a:t>
            </a:r>
            <a:r>
              <a:rPr lang="zh-CN" altLang="en-US" b="1"/>
              <a:t>韦偃画技之高。③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正面描写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en-US" b="1"/>
              <a:t>通过</a:t>
            </a:r>
            <a:r>
              <a:rPr lang="zh-CN" altLang="en-US" b="1">
                <a:solidFill>
                  <a:schemeClr val="tx1"/>
                </a:solidFill>
              </a:rPr>
              <a:t>直接描写</a:t>
            </a:r>
            <a:r>
              <a:rPr lang="zh-CN" altLang="en-US" b="1"/>
              <a:t>画面的生动形象，表现韦偃画技之高。（6分，每点2分）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图片 3" descr="src=http _www.keyhouse.cn_ueditor22_net_upload_2017-11-10_ea311970-954c-47ad-9385-b0b0cbb79e00.png&amp;refer=http _www.keyhouse.cn&amp;app=2002&amp;size=f9999,10000&amp;q=a80&amp;n=0&amp;g=0n&amp;fmt=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762" y="0"/>
            <a:ext cx="9117012" cy="6910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文本框 4"/>
          <p:cNvSpPr txBox="1"/>
          <p:nvPr/>
        </p:nvSpPr>
        <p:spPr>
          <a:xfrm>
            <a:off x="1619250" y="1341755"/>
            <a:ext cx="723201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读懂诗歌</a:t>
            </a:r>
            <a:r>
              <a:rPr lang="en-US" altLang="zh-CN" sz="4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4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按</a:t>
            </a:r>
            <a:r>
              <a:rPr lang="zh-CN" altLang="en-US" sz="4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步答题</a:t>
            </a:r>
            <a:endParaRPr lang="zh-CN" altLang="en-US" sz="4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4800">
                <a:latin typeface="Arial" panose="020B0604020202020204" pitchFamily="34" charset="0"/>
                <a:ea typeface="宋体" panose="02010600030101010101" pitchFamily="2" charset="-122"/>
              </a:rPr>
              <a:t>            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 ——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月考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古代诗歌阅读讲评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内容占位符 2"/>
          <p:cNvSpPr>
            <a:spLocks noGrp="1"/>
          </p:cNvSpPr>
          <p:nvPr>
            <p:ph idx="1"/>
          </p:nvPr>
        </p:nvSpPr>
        <p:spPr>
          <a:xfrm>
            <a:off x="307975" y="146050"/>
            <a:ext cx="8528050" cy="6572250"/>
          </a:xfrm>
        </p:spPr>
        <p:txBody>
          <a:bodyPr anchor="t" anchorCtr="0"/>
          <a:p>
            <a:pPr marL="0" algn="l">
              <a:buClrTx/>
              <a:buSzTx/>
              <a:buNone/>
            </a:pP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典型分析：</a:t>
            </a:r>
            <a:r>
              <a:rPr lang="zh-CN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如何读懂诗歌</a:t>
            </a:r>
            <a:endParaRPr lang="zh-CN" altLang="zh-CN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方法一：读标题  知信息</a:t>
            </a:r>
            <a:endParaRPr lang="zh-CN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>
              <a:buNone/>
            </a:pPr>
            <a:endParaRPr lang="zh-CN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方法二：读作者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知人论世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  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知人：生活经历，思想性格，风格流派，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             </a:t>
            </a:r>
            <a:endParaRPr lang="en-US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        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创作背景及目的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  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论世：了解他所生活的环境和时代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      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文本占位符 1"/>
          <p:cNvSpPr>
            <a:spLocks noGrp="1"/>
          </p:cNvSpPr>
          <p:nvPr>
            <p:ph idx="1"/>
          </p:nvPr>
        </p:nvSpPr>
        <p:spPr>
          <a:xfrm>
            <a:off x="104775" y="33338"/>
            <a:ext cx="8934450" cy="6332537"/>
          </a:xfrm>
        </p:spPr>
        <p:txBody>
          <a:bodyPr anchor="t" anchorCtr="0"/>
          <a:p>
            <a:pPr marL="0" indent="0">
              <a:buNone/>
            </a:pP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方法三：读注释</a:t>
            </a:r>
            <a:endParaRPr lang="zh-CN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注释：解释疑难词句、典故、提供写作背景、目的等重要信息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有些介绍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写作背景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,那是在暗示你本诗的思想内容或感情基调;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有些是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介绍相关诗句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,那是在暗示你本诗的用典或寓意;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有时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介绍作者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,那是在暗示你本诗的写作风格或主旨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还有些是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解释诗中的生僻字句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,那是在降低你阅读的难度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文本占位符 1"/>
          <p:cNvSpPr>
            <a:spLocks noGrp="1"/>
          </p:cNvSpPr>
          <p:nvPr>
            <p:ph idx="1"/>
          </p:nvPr>
        </p:nvSpPr>
        <p:spPr>
          <a:xfrm>
            <a:off x="104775" y="33338"/>
            <a:ext cx="8934450" cy="6332537"/>
          </a:xfrm>
        </p:spPr>
        <p:txBody>
          <a:bodyPr anchor="t" anchorCtr="0"/>
          <a:p>
            <a:pPr marL="0" indent="0">
              <a:buNone/>
            </a:pP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方法四：读关键词句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1.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直接表露情感的词语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,如“悲”、愁”、“孤”、“喜”之类。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2.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具有特定含义的意象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，也往往寄托着特定的情感。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3.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尾句(联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):从尾句了解主旨,在最后一两句升华,卒章显志,或较为鲜明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或婉转含蓄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地表达出情感、主旨和态度。</a:t>
            </a:r>
            <a:endParaRPr lang="zh-CN" altLang="zh-CN" sz="3600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sz="3600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文本占位符 1"/>
          <p:cNvSpPr>
            <a:spLocks noGrp="1"/>
          </p:cNvSpPr>
          <p:nvPr>
            <p:ph idx="1"/>
          </p:nvPr>
        </p:nvSpPr>
        <p:spPr>
          <a:xfrm>
            <a:off x="107950" y="548640"/>
            <a:ext cx="9057005" cy="5768975"/>
          </a:xfrm>
        </p:spPr>
        <p:txBody>
          <a:bodyPr anchor="t" anchorCtr="0"/>
          <a:p>
            <a:pPr marL="0" indent="0">
              <a:buNone/>
            </a:pP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方法五：结合选项读懂诗意</a:t>
            </a:r>
            <a:endParaRPr lang="zh-CN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方法六：读题干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题干,即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题目,包括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三大要素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: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          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说明需要回答什么问题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          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解释题目要求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          </a:t>
            </a:r>
            <a:r>
              <a:rPr lang="zh-CN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哪一联,哪一句等</a:t>
            </a: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b="1" dirty="0">
              <a:latin typeface="黑体" panose="02010609060101010101" pitchFamily="2" charset="-122"/>
              <a:ea typeface="黑体" panose="0201060906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5310"/>
            <a:ext cx="8229600" cy="5551170"/>
          </a:xfrm>
        </p:spPr>
        <p:txBody>
          <a:bodyPr/>
          <a:p>
            <a:r>
              <a:rPr lang="zh-CN" altLang="zh-CN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典型分析：</a:t>
            </a:r>
            <a:r>
              <a:rPr lang="zh-CN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按照步骤答题</a:t>
            </a:r>
            <a:endParaRPr lang="zh-CN" altLang="zh-CN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r>
              <a:rPr lang="zh-CN" altLang="en-US" b="1">
                <a:sym typeface="+mn-ea"/>
              </a:rPr>
              <a:t>16.</a:t>
            </a:r>
            <a:r>
              <a:rPr lang="zh-CN" altLang="en-US" b="1">
                <a:sym typeface="+mn-ea"/>
              </a:rPr>
              <a:t>①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侧面表现</a:t>
            </a:r>
            <a:r>
              <a:rPr lang="zh-CN" altLang="en-US" b="1">
                <a:sym typeface="+mn-ea"/>
              </a:rPr>
              <a:t>“我”知道韦偃绘画无人能及，侧面表现韦偃画技之高。②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正面描写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en-US" b="1">
                <a:sym typeface="+mn-ea"/>
              </a:rPr>
              <a:t>通过描写韦偃画马的用笔、动作直接表现韦偃画技之高。③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正面描写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en-US" b="1">
                <a:sym typeface="+mn-ea"/>
              </a:rPr>
              <a:t>通过直接描写画面的生动形象，表现韦偃画技之高。（6分，每点2分）</a:t>
            </a:r>
            <a:endParaRPr lang="zh-CN" altLang="en-US" b="1"/>
          </a:p>
          <a:p>
            <a:endParaRPr lang="zh-CN" altLang="en-US" b="1"/>
          </a:p>
          <a:p>
            <a:endParaRPr lang="zh-CN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内容占位符 2"/>
          <p:cNvSpPr>
            <a:spLocks noGrp="1"/>
          </p:cNvSpPr>
          <p:nvPr>
            <p:ph idx="1"/>
          </p:nvPr>
        </p:nvSpPr>
        <p:spPr>
          <a:xfrm>
            <a:off x="215900" y="255588"/>
            <a:ext cx="8780463" cy="5870575"/>
          </a:xfrm>
        </p:spPr>
        <p:txBody>
          <a:bodyPr anchor="t" anchorCtr="0"/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</a:rPr>
              <a:t>针对训练：</a:t>
            </a:r>
            <a:r>
              <a:rPr lang="zh-CN" altLang="en-US" b="1"/>
              <a:t>阅读下面这首宋诗，完成下面题</a:t>
            </a:r>
            <a:r>
              <a:rPr lang="zh-CN" altLang="en-US" b="1"/>
              <a:t>目。</a:t>
            </a:r>
            <a:endParaRPr lang="zh-CN" altLang="en-US" b="1"/>
          </a:p>
          <a:p>
            <a:pPr marL="0" indent="0">
              <a:buNone/>
            </a:pPr>
            <a:r>
              <a:rPr lang="en-US" altLang="zh-CN" b="1"/>
              <a:t>        </a:t>
            </a:r>
            <a:r>
              <a:rPr lang="zh-CN" altLang="en-US" b="1"/>
              <a:t>胡无人①(节选)</a:t>
            </a:r>
            <a:r>
              <a:rPr lang="en-US" altLang="zh-CN" b="1"/>
              <a:t>        </a:t>
            </a:r>
            <a:r>
              <a:rPr lang="zh-CN" altLang="en-US" b="1"/>
              <a:t>陆游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丈夫出门无万里，风云之会立可乘。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追奔露宿青海月，夺城夜踏黄河冰。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铁衣度碛雨飒飒，战鼓上陇雷凭凭。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三更穷虏送降款。天明积甲如丘陵。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中华初识汗血马，东夷再贡霜毛鹰。</a:t>
            </a:r>
            <a:endParaRPr lang="zh-CN" altLang="en-US" b="1"/>
          </a:p>
          <a:p>
            <a:pPr marL="0" indent="0">
              <a:buNone/>
            </a:pPr>
            <a:r>
              <a:rPr lang="zh-CN" altLang="en-US" b="1"/>
              <a:t>【注】①胡无人，古乐府篇名，多表现边塞生活。</a:t>
            </a:r>
            <a:endParaRPr lang="zh-CN" altLang="en-US" b="1"/>
          </a:p>
          <a:p>
            <a:pPr marL="0" indent="0">
              <a:buNone/>
            </a:pPr>
            <a:r>
              <a:rPr lang="en-US" altLang="zh-CN" b="1">
                <a:latin typeface="Calibri" panose="020F0502020204030204" charset="0"/>
                <a:sym typeface="+mn-ea"/>
              </a:rPr>
              <a:t>              </a:t>
            </a:r>
            <a:r>
              <a:rPr lang="zh-CN" altLang="en-US" b="1">
                <a:latin typeface="Calibri" panose="020F0502020204030204" charset="0"/>
                <a:sym typeface="+mn-ea"/>
              </a:rPr>
              <a:t>②</a:t>
            </a:r>
            <a:r>
              <a:rPr lang="zh-CN" altLang="en-US" b="1">
                <a:sym typeface="+mn-ea"/>
              </a:rPr>
              <a:t>碛（qì）：沙石堆积之地。</a:t>
            </a:r>
            <a:endParaRPr lang="zh-CN" altLang="en-US" b="1">
              <a:sym typeface="+mn-ea"/>
            </a:endParaRPr>
          </a:p>
          <a:p>
            <a:pPr marL="0" indent="0">
              <a:buNone/>
            </a:pPr>
            <a:endParaRPr lang="zh-CN" altLang="en-US" b="1"/>
          </a:p>
        </p:txBody>
      </p:sp>
      <p:sp>
        <p:nvSpPr>
          <p:cNvPr id="2" name="文本框 1"/>
          <p:cNvSpPr txBox="1"/>
          <p:nvPr/>
        </p:nvSpPr>
        <p:spPr>
          <a:xfrm>
            <a:off x="323215" y="5661025"/>
            <a:ext cx="67729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algn="l">
              <a:buClrTx/>
              <a:buSzTx/>
              <a:buNone/>
            </a:pP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六步法读懂诗歌并完成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第一题</a:t>
            </a:r>
            <a:endParaRPr lang="zh-CN" altLang="zh-CN" sz="32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1575</Words>
  <Application>WPS 演示</Application>
  <PresentationFormat/>
  <Paragraphs>99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我的电脑</dc:creator>
  <cp:lastModifiedBy>我的电脑</cp:lastModifiedBy>
  <cp:revision>13</cp:revision>
  <dcterms:created xsi:type="dcterms:W3CDTF">2021-04-06T05:28:00Z</dcterms:created>
  <dcterms:modified xsi:type="dcterms:W3CDTF">2021-04-09T04:56:52Z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B5BC1FCB0C5749399190D5ECF7E13F87</vt:lpwstr>
  </property>
</Properties>
</file>