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6" r:id="rId22"/>
    <p:sldId id="29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468" y="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8B8D9-97E8-41AC-A613-C6A69269B94F}" type="datetimeFigureOut">
              <a:rPr lang="zh-CN" altLang="en-US" smtClean="0"/>
              <a:t>2020/7/7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374A9-6194-4783-AD5F-62D753C362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8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374A9-6194-4783-AD5F-62D753C362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05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-15876" y="1266706"/>
            <a:ext cx="9159875" cy="5591293"/>
          </a:xfrm>
          <a:prstGeom prst="rect">
            <a:avLst/>
          </a:prstGeom>
          <a:solidFill>
            <a:srgbClr val="FEF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32" descr="Light horizontal"/>
          <p:cNvSpPr>
            <a:spLocks noChangeArrowheads="1"/>
          </p:cNvSpPr>
          <p:nvPr/>
        </p:nvSpPr>
        <p:spPr bwMode="gray">
          <a:xfrm rot="10800000">
            <a:off x="465138" y="3408363"/>
            <a:ext cx="5586412" cy="2755900"/>
          </a:xfrm>
          <a:prstGeom prst="triangle">
            <a:avLst>
              <a:gd name="adj" fmla="val 50000"/>
            </a:avLst>
          </a:prstGeom>
          <a:pattFill prst="ltHorz">
            <a:fgClr>
              <a:srgbClr val="FEF9E2"/>
            </a:fgClr>
            <a:bgClr>
              <a:srgbClr val="E3C795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Rectangle 33" descr="Light horizontal"/>
          <p:cNvSpPr>
            <a:spLocks noChangeArrowheads="1"/>
          </p:cNvSpPr>
          <p:nvPr/>
        </p:nvSpPr>
        <p:spPr bwMode="gray">
          <a:xfrm>
            <a:off x="0" y="0"/>
            <a:ext cx="9144000" cy="3225800"/>
          </a:xfrm>
          <a:prstGeom prst="rect">
            <a:avLst/>
          </a:prstGeom>
          <a:pattFill prst="ltHorz">
            <a:fgClr>
              <a:srgbClr val="E3C795">
                <a:lumMod val="50000"/>
              </a:srgbClr>
            </a:fgClr>
            <a:bgClr>
              <a:srgbClr val="7C4D36"/>
            </a:bgClr>
          </a:patt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AutoShape 34" descr="Light horizontal"/>
          <p:cNvSpPr>
            <a:spLocks noChangeArrowheads="1"/>
          </p:cNvSpPr>
          <p:nvPr/>
        </p:nvSpPr>
        <p:spPr bwMode="gray">
          <a:xfrm>
            <a:off x="465138" y="466725"/>
            <a:ext cx="5586412" cy="2755900"/>
          </a:xfrm>
          <a:prstGeom prst="triangle">
            <a:avLst>
              <a:gd name="adj" fmla="val 50000"/>
            </a:avLst>
          </a:prstGeom>
          <a:pattFill prst="ltHorz">
            <a:fgClr>
              <a:srgbClr val="B87B5C"/>
            </a:fgClr>
            <a:bgClr>
              <a:srgbClr val="D58F49"/>
            </a:bgClr>
          </a:patt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AutoShape 40" descr="Light horizontal"/>
          <p:cNvSpPr>
            <a:spLocks noChangeArrowheads="1"/>
          </p:cNvSpPr>
          <p:nvPr/>
        </p:nvSpPr>
        <p:spPr bwMode="gray">
          <a:xfrm rot="10800000">
            <a:off x="6122988" y="3394075"/>
            <a:ext cx="1739900" cy="827088"/>
          </a:xfrm>
          <a:prstGeom prst="triangle">
            <a:avLst>
              <a:gd name="adj" fmla="val 50000"/>
            </a:avLst>
          </a:prstGeom>
          <a:pattFill prst="ltHorz">
            <a:fgClr>
              <a:srgbClr val="E3C795"/>
            </a:fgClr>
            <a:bgClr>
              <a:srgbClr val="FEF9E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AutoShape 41" descr="Light horizontal"/>
          <p:cNvSpPr>
            <a:spLocks noChangeArrowheads="1"/>
          </p:cNvSpPr>
          <p:nvPr/>
        </p:nvSpPr>
        <p:spPr bwMode="gray">
          <a:xfrm>
            <a:off x="6124575" y="2393950"/>
            <a:ext cx="1739900" cy="827088"/>
          </a:xfrm>
          <a:prstGeom prst="triangle">
            <a:avLst>
              <a:gd name="adj" fmla="val 50000"/>
            </a:avLst>
          </a:prstGeom>
          <a:pattFill prst="ltHorz">
            <a:fgClr>
              <a:srgbClr val="E3C795"/>
            </a:fgClr>
            <a:bgClr>
              <a:srgbClr val="6D9DB5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AutoShape 31" descr="Light horizontal"/>
          <p:cNvSpPr>
            <a:spLocks noChangeArrowheads="1"/>
          </p:cNvSpPr>
          <p:nvPr/>
        </p:nvSpPr>
        <p:spPr bwMode="gray">
          <a:xfrm>
            <a:off x="1174750" y="6183313"/>
            <a:ext cx="4197350" cy="674687"/>
          </a:xfrm>
          <a:prstGeom prst="triangle">
            <a:avLst>
              <a:gd name="adj" fmla="val 50000"/>
            </a:avLst>
          </a:prstGeom>
          <a:pattFill prst="ltHorz">
            <a:fgClr>
              <a:srgbClr val="E3C795"/>
            </a:fgClr>
            <a:bgClr>
              <a:srgbClr val="FEF9E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0" y="3240088"/>
            <a:ext cx="9147175" cy="158750"/>
            <a:chOff x="0" y="2056"/>
            <a:chExt cx="5762" cy="100"/>
          </a:xfrm>
        </p:grpSpPr>
        <p:sp>
          <p:nvSpPr>
            <p:cNvPr id="29" name="Rectangle 36"/>
            <p:cNvSpPr>
              <a:spLocks noChangeArrowheads="1"/>
            </p:cNvSpPr>
            <p:nvPr userDrawn="1"/>
          </p:nvSpPr>
          <p:spPr bwMode="gray">
            <a:xfrm>
              <a:off x="1505" y="2056"/>
              <a:ext cx="4257" cy="100"/>
            </a:xfrm>
            <a:prstGeom prst="rect">
              <a:avLst/>
            </a:prstGeom>
            <a:solidFill>
              <a:srgbClr val="33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Rectangle 37"/>
            <p:cNvSpPr>
              <a:spLocks noChangeArrowheads="1"/>
            </p:cNvSpPr>
            <p:nvPr userDrawn="1"/>
          </p:nvSpPr>
          <p:spPr bwMode="gray">
            <a:xfrm>
              <a:off x="998" y="2056"/>
              <a:ext cx="508" cy="100"/>
            </a:xfrm>
            <a:prstGeom prst="rect">
              <a:avLst/>
            </a:prstGeom>
            <a:solidFill>
              <a:srgbClr val="9B9D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Rectangle 38"/>
            <p:cNvSpPr>
              <a:spLocks noChangeArrowheads="1"/>
            </p:cNvSpPr>
            <p:nvPr userDrawn="1"/>
          </p:nvSpPr>
          <p:spPr bwMode="gray">
            <a:xfrm>
              <a:off x="504" y="2056"/>
              <a:ext cx="507" cy="100"/>
            </a:xfrm>
            <a:prstGeom prst="rect">
              <a:avLst/>
            </a:prstGeom>
            <a:solidFill>
              <a:srgbClr val="6D9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 userDrawn="1"/>
          </p:nvSpPr>
          <p:spPr bwMode="gray">
            <a:xfrm>
              <a:off x="0" y="2056"/>
              <a:ext cx="507" cy="100"/>
            </a:xfrm>
            <a:prstGeom prst="rect">
              <a:avLst/>
            </a:prstGeom>
            <a:solidFill>
              <a:srgbClr val="D58F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1F1B2C-F308-4180-9213-53D34216A8A5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EB8201-05B3-4134-8FD4-D20AF72C56E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5" y="3903797"/>
            <a:ext cx="6886848" cy="12413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10000"/>
              </a:lnSpc>
              <a:defRPr sz="3600" b="0" i="0">
                <a:ln w="14605">
                  <a:noFill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5250231"/>
            <a:ext cx="6886848" cy="423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pic>
        <p:nvPicPr>
          <p:cNvPr id="23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000750"/>
            <a:ext cx="1473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1723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" y="210686"/>
            <a:ext cx="8071215" cy="6015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5097" y="1440861"/>
            <a:ext cx="8071215" cy="49154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99A23C-8382-48DB-9699-A925E05E1A5D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57D655-203E-455D-8D88-0913F494503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96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38E478-2D7C-41AD-87DB-2B5D2FDC7E67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A5DB7E-32B6-44E5-A345-BEE92D0F852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163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715489543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" y="210686"/>
            <a:ext cx="8071215" cy="6015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7" y="1440861"/>
            <a:ext cx="8071215" cy="49154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48C08E-8C67-441B-A159-5E87FF1F929D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27F2ED7-B458-44CE-99BE-CE9E2BC4A39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1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86742"/>
            <a:ext cx="7886700" cy="1070339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84069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FBFCB1-FDD2-4EAC-B69F-7F5D352023E6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A6986A-DF5F-47B3-801F-6EC1E7082C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712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" y="210686"/>
            <a:ext cx="8071215" cy="6015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48BFB9-7480-45F7-AD31-E42600728814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062E26-5CCF-4AE8-A769-F20A19E9C2F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6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73CFE3-282D-4B0E-AEF2-DE53661A8839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A162A3-DDBE-4DCA-AB7E-56277A5E9CC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4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7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5876" y="1588"/>
            <a:ext cx="9159875" cy="6856411"/>
          </a:xfrm>
          <a:prstGeom prst="rect">
            <a:avLst/>
          </a:prstGeom>
          <a:solidFill>
            <a:srgbClr val="FEF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000750"/>
            <a:ext cx="1473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41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DA8D1A-F34D-4005-99FE-2495F85C0AD7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39C107-296D-41B9-AF84-6EC86FDB2F9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3CAAC1-5E24-4283-BD0A-3A04EFAEFC64}" type="datetimeFigureOut">
              <a:rPr lang="zh-CN" altLang="en-US" smtClean="0"/>
              <a:pPr>
                <a:defRPr/>
              </a:pPr>
              <a:t>2020/7/7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4E9162-EF28-4042-A205-AAC4D7FCC1B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5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-15876" y="1588"/>
            <a:ext cx="9159875" cy="6856411"/>
          </a:xfrm>
          <a:prstGeom prst="rect">
            <a:avLst/>
          </a:prstGeom>
          <a:solidFill>
            <a:srgbClr val="FEF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94" descr="Light horizontal"/>
          <p:cNvSpPr>
            <a:spLocks noChangeArrowheads="1"/>
          </p:cNvSpPr>
          <p:nvPr/>
        </p:nvSpPr>
        <p:spPr bwMode="gray">
          <a:xfrm>
            <a:off x="-6725" y="3059"/>
            <a:ext cx="9144000" cy="729952"/>
          </a:xfrm>
          <a:prstGeom prst="rect">
            <a:avLst/>
          </a:prstGeom>
          <a:pattFill prst="ltHorz">
            <a:fgClr>
              <a:srgbClr val="E3C795">
                <a:lumMod val="50000"/>
              </a:srgbClr>
            </a:fgClr>
            <a:bgClr>
              <a:srgbClr val="7C4D36"/>
            </a:bgClr>
          </a:patt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AutoShape 93" descr="Light horizontal"/>
          <p:cNvSpPr>
            <a:spLocks noChangeArrowheads="1"/>
          </p:cNvSpPr>
          <p:nvPr/>
        </p:nvSpPr>
        <p:spPr bwMode="gray">
          <a:xfrm>
            <a:off x="0" y="5727700"/>
            <a:ext cx="9144000" cy="1130300"/>
          </a:xfrm>
          <a:prstGeom prst="triangle">
            <a:avLst>
              <a:gd name="adj" fmla="val 50000"/>
            </a:avLst>
          </a:prstGeom>
          <a:pattFill prst="ltHorz">
            <a:fgClr>
              <a:srgbClr val="E3C795"/>
            </a:fgClr>
            <a:bgClr>
              <a:srgbClr val="FEF9E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3333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3" name="Group 95"/>
          <p:cNvGrpSpPr>
            <a:grpSpLocks/>
          </p:cNvGrpSpPr>
          <p:nvPr/>
        </p:nvGrpSpPr>
        <p:grpSpPr bwMode="auto">
          <a:xfrm>
            <a:off x="-12700" y="692696"/>
            <a:ext cx="9156700" cy="88900"/>
            <a:chOff x="-8" y="632"/>
            <a:chExt cx="5768" cy="56"/>
          </a:xfrm>
        </p:grpSpPr>
        <p:sp>
          <p:nvSpPr>
            <p:cNvPr id="24" name="Rectangle 96"/>
            <p:cNvSpPr>
              <a:spLocks noChangeArrowheads="1"/>
            </p:cNvSpPr>
            <p:nvPr userDrawn="1"/>
          </p:nvSpPr>
          <p:spPr bwMode="gray">
            <a:xfrm>
              <a:off x="1499" y="632"/>
              <a:ext cx="4261" cy="56"/>
            </a:xfrm>
            <a:prstGeom prst="rect">
              <a:avLst/>
            </a:prstGeom>
            <a:solidFill>
              <a:srgbClr val="33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Rectangle 97"/>
            <p:cNvSpPr>
              <a:spLocks noChangeArrowheads="1"/>
            </p:cNvSpPr>
            <p:nvPr userDrawn="1"/>
          </p:nvSpPr>
          <p:spPr bwMode="gray">
            <a:xfrm>
              <a:off x="991" y="632"/>
              <a:ext cx="509" cy="56"/>
            </a:xfrm>
            <a:prstGeom prst="rect">
              <a:avLst/>
            </a:prstGeom>
            <a:solidFill>
              <a:srgbClr val="9B9D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6" name="Rectangle 98"/>
            <p:cNvSpPr>
              <a:spLocks noChangeArrowheads="1"/>
            </p:cNvSpPr>
            <p:nvPr userDrawn="1"/>
          </p:nvSpPr>
          <p:spPr bwMode="gray">
            <a:xfrm>
              <a:off x="497" y="632"/>
              <a:ext cx="507" cy="56"/>
            </a:xfrm>
            <a:prstGeom prst="rect">
              <a:avLst/>
            </a:prstGeom>
            <a:solidFill>
              <a:srgbClr val="6D9D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Rectangle 99"/>
            <p:cNvSpPr>
              <a:spLocks noChangeArrowheads="1"/>
            </p:cNvSpPr>
            <p:nvPr userDrawn="1"/>
          </p:nvSpPr>
          <p:spPr bwMode="ltGray">
            <a:xfrm>
              <a:off x="-8" y="632"/>
              <a:ext cx="508" cy="56"/>
            </a:xfrm>
            <a:prstGeom prst="rect">
              <a:avLst/>
            </a:prstGeom>
            <a:solidFill>
              <a:srgbClr val="D58F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15" name="图片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6000750"/>
            <a:ext cx="1473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3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60000"/>
        <a:buFont typeface="Wingdings" panose="05000000000000000000" pitchFamily="2" charset="2"/>
        <a:buChar char="v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yefulpresentations.co.u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-756592" y="4275894"/>
            <a:ext cx="9361040" cy="665274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Times New Roman"/>
              </a:rPr>
              <a:t>目的基因的获取和基因表达载体的构建</a:t>
            </a:r>
            <a:endParaRPr lang="zh-CN" altLang="zh-CN" b="1" kern="0" dirty="0">
              <a:solidFill>
                <a:schemeClr val="tx2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zh-CN" sz="4400">
              <a:solidFill>
                <a:schemeClr val="tx2"/>
              </a:solidFill>
              <a:latin typeface="Times New Roman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E2E1CF"/>
              </a:clrFrom>
              <a:clrTo>
                <a:srgbClr val="E2E1CF">
                  <a:alpha val="0"/>
                </a:srgbClr>
              </a:clrTo>
            </a:clrChange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3812" r="1962" b="8813"/>
          <a:stretch>
            <a:fillRect/>
          </a:stretch>
        </p:blipFill>
        <p:spPr>
          <a:xfrm>
            <a:off x="107504" y="1340768"/>
            <a:ext cx="8785225" cy="4535834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50839" y="548680"/>
            <a:ext cx="8395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zh-CN" dirty="0"/>
              <a:t>基因组文库和部分基因组文库</a:t>
            </a:r>
            <a:r>
              <a:rPr lang="zh-CN" altLang="zh-CN" dirty="0"/>
              <a:t>(cDNA</a:t>
            </a:r>
            <a:r>
              <a:rPr lang="zh-CN" dirty="0"/>
              <a:t>文库</a:t>
            </a:r>
            <a:r>
              <a:rPr lang="zh-CN" altLang="zh-CN" dirty="0"/>
              <a:t>)</a:t>
            </a:r>
            <a:r>
              <a:rPr lang="zh-CN" dirty="0"/>
              <a:t>比较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9502" y="1557338"/>
            <a:ext cx="82089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依据：目的基因的有关信息。</a:t>
            </a:r>
          </a:p>
          <a:p>
            <a:pPr>
              <a:spcBef>
                <a:spcPct val="50000"/>
              </a:spcBef>
            </a:pP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如：根据基因的核苷酸序列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基因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的功能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zh-CN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基因在染色体上的位置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基因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的转录产物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mRNA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基因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翻译产物蛋白质等特性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92150"/>
            <a:ext cx="6524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CN" alt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从基因文库中得到目的基因的方法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5"/>
          <p:cNvGrpSpPr>
            <a:grpSpLocks/>
          </p:cNvGrpSpPr>
          <p:nvPr/>
        </p:nvGrpSpPr>
        <p:grpSpPr bwMode="auto">
          <a:xfrm>
            <a:off x="7812088" y="765175"/>
            <a:ext cx="1133475" cy="936625"/>
            <a:chOff x="54110" y="1700808"/>
            <a:chExt cx="1133514" cy="936104"/>
          </a:xfrm>
        </p:grpSpPr>
        <p:pic>
          <p:nvPicPr>
            <p:cNvPr id="15365" name="图片 13" descr="28167200919609865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8"/>
            <a:stretch>
              <a:fillRect/>
            </a:stretch>
          </p:blipFill>
          <p:spPr bwMode="auto">
            <a:xfrm flipH="1">
              <a:off x="54110" y="1772816"/>
              <a:ext cx="106150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900276" y="1700808"/>
              <a:ext cx="287348" cy="215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600">
                <a:solidFill>
                  <a:schemeClr val="tx2">
                    <a:lumMod val="50000"/>
                  </a:schemeClr>
                </a:solidFill>
                <a:latin typeface="Times New Roman"/>
              </a:endParaRPr>
            </a:p>
          </p:txBody>
        </p:sp>
      </p:grpSp>
      <p:sp>
        <p:nvSpPr>
          <p:cNvPr id="83" name="Text Box 69"/>
          <p:cNvSpPr txBox="1">
            <a:spLocks noChangeArrowheads="1"/>
          </p:cNvSpPr>
          <p:nvPr/>
        </p:nvSpPr>
        <p:spPr bwMode="auto">
          <a:xfrm>
            <a:off x="1905000" y="44450"/>
            <a:ext cx="624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zh-CN" altLang="en-US" sz="3200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21815" y="908720"/>
            <a:ext cx="829865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【问题导学】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1.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什么是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PCR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2.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尝试简述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PCR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的过程。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3.PCR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的原理是什么呢？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4.PCR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扩增过程所需前提是什么？需要什么条件？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5.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基因比较小，核苷酸序列又已知，还可通过什么方法合成目的基因？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213867" y="86950"/>
            <a:ext cx="29722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latin typeface="Times New Roman"/>
                <a:ea typeface="微软雅黑" pitchFamily="34" charset="-122"/>
              </a:rPr>
              <a:t>PCR</a:t>
            </a:r>
            <a:r>
              <a:rPr lang="zh-CN" sz="2400" b="1">
                <a:latin typeface="Times New Roman"/>
                <a:ea typeface="微软雅黑" pitchFamily="34" charset="-122"/>
              </a:rPr>
              <a:t>技术的操作过程</a:t>
            </a:r>
          </a:p>
        </p:txBody>
      </p:sp>
      <p:cxnSp>
        <p:nvCxnSpPr>
          <p:cNvPr id="1028" name="直接连接符 4"/>
          <p:cNvCxnSpPr>
            <a:cxnSpLocks noChangeShapeType="1"/>
          </p:cNvCxnSpPr>
          <p:nvPr/>
        </p:nvCxnSpPr>
        <p:spPr bwMode="auto">
          <a:xfrm>
            <a:off x="522288" y="1154113"/>
            <a:ext cx="8099425" cy="0"/>
          </a:xfrm>
          <a:prstGeom prst="line">
            <a:avLst/>
          </a:prstGeom>
          <a:noFill/>
          <a:ln w="2857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9729" y="112350"/>
            <a:ext cx="4643438" cy="1754326"/>
          </a:xfrm>
          <a:prstGeom prst="rect">
            <a:avLst/>
          </a:prstGeom>
          <a:solidFill>
            <a:srgbClr val="CEC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Times New Roman"/>
              </a:rPr>
              <a:t>a</a:t>
            </a: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、</a:t>
            </a:r>
            <a:r>
              <a:rPr lang="zh-CN" altLang="zh-CN" sz="2400" b="1" dirty="0">
                <a:solidFill>
                  <a:srgbClr val="0000FF"/>
                </a:solidFill>
                <a:latin typeface="Times New Roman"/>
              </a:rPr>
              <a:t>DNA</a:t>
            </a: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变性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（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90℃-95℃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）：双链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DNA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模板在热作用下，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_____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断裂，</a:t>
            </a:r>
            <a:r>
              <a:rPr lang="zh-CN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形成</a:t>
            </a:r>
            <a:r>
              <a:rPr lang="zh-CN" altLang="zh-CN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_________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。</a:t>
            </a:r>
            <a:endParaRPr lang="zh-CN" altLang="zh-CN" sz="2400" b="1" dirty="0">
              <a:latin typeface="Times New Roman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4586" y="1913526"/>
            <a:ext cx="4643438" cy="1754326"/>
          </a:xfrm>
          <a:prstGeom prst="rect">
            <a:avLst/>
          </a:prstGeom>
          <a:solidFill>
            <a:srgbClr val="CEC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Times New Roman"/>
              </a:rPr>
              <a:t>b</a:t>
            </a: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、退火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（复性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55℃-65℃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）：系统温度降低，引物与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DNA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模板结合，形成局部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________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。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44586" y="3724852"/>
            <a:ext cx="4643438" cy="1754326"/>
          </a:xfrm>
          <a:prstGeom prst="rect">
            <a:avLst/>
          </a:prstGeom>
          <a:solidFill>
            <a:srgbClr val="CEC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Times New Roman"/>
              </a:rPr>
              <a:t>c</a:t>
            </a: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、延伸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（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70℃-75℃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）：在</a:t>
            </a:r>
            <a:r>
              <a:rPr lang="zh-CN" altLang="zh-CN" sz="2400" b="1" dirty="0">
                <a:solidFill>
                  <a:srgbClr val="FF0000"/>
                </a:solidFill>
                <a:latin typeface="Times New Roman"/>
              </a:rPr>
              <a:t>Taq</a:t>
            </a:r>
            <a:r>
              <a:rPr lang="zh-CN" sz="2400" b="1" dirty="0">
                <a:solidFill>
                  <a:srgbClr val="FF0000"/>
                </a:solidFill>
                <a:latin typeface="Times New Roman"/>
              </a:rPr>
              <a:t>酶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的作用下，合成与模板互补的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________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。 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3507929" y="657249"/>
            <a:ext cx="1208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氢键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697611" y="1240819"/>
            <a:ext cx="1949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单链</a:t>
            </a:r>
            <a:r>
              <a:rPr lang="zh-CN" altLang="zh-CN" sz="2400" b="1" dirty="0">
                <a:solidFill>
                  <a:srgbClr val="0000FF"/>
                </a:solidFill>
                <a:latin typeface="Times New Roman"/>
              </a:rPr>
              <a:t>DNA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2283792" y="3021521"/>
            <a:ext cx="1208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双链</a:t>
            </a:r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248693" y="4832847"/>
            <a:ext cx="1457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00FF"/>
                </a:solidFill>
                <a:latin typeface="Times New Roman"/>
              </a:rPr>
              <a:t>DNA</a:t>
            </a: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链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144586" y="5529361"/>
            <a:ext cx="4643438" cy="1200329"/>
          </a:xfrm>
          <a:prstGeom prst="rect">
            <a:avLst/>
          </a:prstGeom>
          <a:solidFill>
            <a:srgbClr val="CEC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d.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重复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a.b.c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步骤：每重复一次，目的基因增加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___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倍</a:t>
            </a:r>
          </a:p>
        </p:txBody>
      </p:sp>
      <p:sp>
        <p:nvSpPr>
          <p:cNvPr id="18444" name="矩形 12"/>
          <p:cNvSpPr>
            <a:spLocks noChangeArrowheads="1"/>
          </p:cNvSpPr>
          <p:nvPr/>
        </p:nvSpPr>
        <p:spPr bwMode="auto">
          <a:xfrm>
            <a:off x="2036769" y="6121413"/>
            <a:ext cx="494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0000FF"/>
                </a:solidFill>
                <a:latin typeface="Times New Roman"/>
              </a:rPr>
              <a:t>一</a:t>
            </a:r>
          </a:p>
        </p:txBody>
      </p:sp>
      <p:graphicFrame>
        <p:nvGraphicFramePr>
          <p:cNvPr id="184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016612"/>
              </p:ext>
            </p:extLst>
          </p:nvPr>
        </p:nvGraphicFramePr>
        <p:xfrm>
          <a:off x="5004048" y="44624"/>
          <a:ext cx="4140200" cy="595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3072390" imgH="3200406" progId="">
                  <p:embed/>
                </p:oleObj>
              </mc:Choice>
              <mc:Fallback>
                <p:oleObj r:id="rId3" imgW="3072390" imgH="320040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46000" contrast="5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4624"/>
                        <a:ext cx="4140200" cy="595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7" grpId="0" animBg="1" autoUpdateAnimBg="0"/>
      <p:bldP spid="18438" grpId="0" animBg="1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nimBg="1" autoUpdateAnimBg="0"/>
      <p:bldP spid="184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536" y="1268760"/>
            <a:ext cx="8497887" cy="25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</a:rPr>
              <a:t>）概念</a:t>
            </a:r>
            <a:endParaRPr lang="en-US" altLang="zh-CN" sz="2800" b="1" dirty="0">
              <a:solidFill>
                <a:srgbClr val="0000FF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0000FF"/>
                </a:solidFill>
                <a:latin typeface="Times New Roman"/>
              </a:rPr>
              <a:t>PCR——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聚合酶链式反应</a:t>
            </a:r>
          </a:p>
          <a:p>
            <a:pPr>
              <a:lnSpc>
                <a:spcPct val="150000"/>
              </a:lnSpc>
            </a:pPr>
            <a:r>
              <a:rPr lang="zh-CN" sz="28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是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一项生物</a:t>
            </a:r>
            <a:r>
              <a:rPr lang="zh-CN" sz="2800" b="1" u="sng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体外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复制</a:t>
            </a:r>
            <a:r>
              <a:rPr lang="zh-CN" sz="2800" b="1" u="sng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特定</a:t>
            </a:r>
            <a:r>
              <a:rPr lang="zh-CN" altLang="zh-CN" sz="2800" b="1" u="sng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DNA</a:t>
            </a:r>
            <a:r>
              <a:rPr lang="zh-CN" sz="2800" b="1" u="sng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片段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的核酸合成技术。</a:t>
            </a: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通过此技术，可获取大量的目的基因。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1456" y="4292600"/>
            <a:ext cx="8497888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</a:rPr>
              <a:t>）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</a:rPr>
              <a:t> PCR</a:t>
            </a:r>
            <a:r>
              <a:rPr lang="zh-CN" altLang="zh-CN" sz="2800" b="1" dirty="0">
                <a:solidFill>
                  <a:srgbClr val="0000FF"/>
                </a:solidFill>
                <a:latin typeface="Times New Roman"/>
              </a:rPr>
              <a:t>的过程：变性→退火→延伸</a:t>
            </a:r>
            <a:endParaRPr lang="zh-CN" sz="2800" b="1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391456" y="404813"/>
            <a:ext cx="5764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、利用</a:t>
            </a:r>
            <a:r>
              <a:rPr lang="zh-CN" alt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PCR</a:t>
            </a:r>
            <a:r>
              <a:rPr 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技术扩增目的基因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125538"/>
            <a:ext cx="82296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</a:rPr>
              <a:t>）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前提：</a:t>
            </a:r>
          </a:p>
          <a:p>
            <a:pPr>
              <a:lnSpc>
                <a:spcPct val="150000"/>
              </a:lnSpc>
            </a:pPr>
            <a:endParaRPr lang="zh-CN" sz="2800" b="1" dirty="0">
              <a:solidFill>
                <a:srgbClr val="0000FF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/>
              </a:rPr>
              <a:t>   </a:t>
            </a:r>
            <a:r>
              <a:rPr lang="zh-CN" sz="2800" b="1" dirty="0" smtClean="0">
                <a:solidFill>
                  <a:srgbClr val="0000FF"/>
                </a:solidFill>
                <a:latin typeface="Times New Roman"/>
              </a:rPr>
              <a:t>条件</a:t>
            </a:r>
            <a:endParaRPr lang="zh-CN" sz="2800" b="1" dirty="0">
              <a:solidFill>
                <a:srgbClr val="0000FF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endParaRPr lang="zh-CN" sz="2800" b="1" dirty="0">
              <a:solidFill>
                <a:srgbClr val="0000FF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endParaRPr lang="zh-CN" sz="2800" b="1" dirty="0">
              <a:solidFill>
                <a:srgbClr val="0000FF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endParaRPr lang="zh-CN" sz="2800" b="1" dirty="0">
              <a:solidFill>
                <a:srgbClr val="0000FF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endParaRPr lang="zh-CN" altLang="zh-CN" sz="2800" b="1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17411" name="Picture 3" descr="P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68638"/>
            <a:ext cx="30591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PC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49275"/>
            <a:ext cx="3348037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16688" y="2565400"/>
            <a:ext cx="2773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zh-CN" sz="2400" b="1">
                <a:solidFill>
                  <a:srgbClr val="FF0000"/>
                </a:solidFill>
                <a:latin typeface="Times New Roman"/>
              </a:rPr>
              <a:t>PCR</a:t>
            </a:r>
            <a:r>
              <a:rPr lang="zh-CN" sz="2400" b="1">
                <a:solidFill>
                  <a:srgbClr val="FF0000"/>
                </a:solidFill>
                <a:latin typeface="Times New Roman"/>
              </a:rPr>
              <a:t>扩增仪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1520" y="1916832"/>
            <a:ext cx="576064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3000" b="1" dirty="0">
                <a:solidFill>
                  <a:srgbClr val="0000FF"/>
                </a:solidFill>
                <a:latin typeface="Times New Roman"/>
              </a:rPr>
              <a:t>一段已知目的基因的核苷酸序列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16930" y="2553067"/>
            <a:ext cx="4679033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模板</a:t>
            </a:r>
            <a:r>
              <a:rPr lang="zh-CN" altLang="zh-CN" sz="2800" b="1" dirty="0">
                <a:solidFill>
                  <a:srgbClr val="FF0000"/>
                </a:solidFill>
                <a:latin typeface="Times New Roman"/>
              </a:rPr>
              <a:t>DNA</a:t>
            </a:r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；      </a:t>
            </a:r>
          </a:p>
          <a:p>
            <a:r>
              <a:rPr lang="zh-CN" altLang="zh-CN" sz="2800" b="1" dirty="0">
                <a:solidFill>
                  <a:srgbClr val="FF0000"/>
                </a:solidFill>
                <a:latin typeface="Times New Roman"/>
              </a:rPr>
              <a:t>DNA</a:t>
            </a:r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引物；</a:t>
            </a:r>
          </a:p>
          <a:p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四种脱氧核苷酸；       </a:t>
            </a:r>
          </a:p>
          <a:p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热稳定</a:t>
            </a:r>
            <a:r>
              <a:rPr lang="zh-CN" altLang="zh-CN" sz="2800" b="1" dirty="0">
                <a:solidFill>
                  <a:srgbClr val="FF0000"/>
                </a:solidFill>
                <a:latin typeface="Times New Roman"/>
              </a:rPr>
              <a:t>DNA</a:t>
            </a:r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聚合酶（</a:t>
            </a:r>
            <a:r>
              <a:rPr lang="zh-CN" altLang="zh-CN" sz="2800" b="1" dirty="0">
                <a:solidFill>
                  <a:srgbClr val="FF0000"/>
                </a:solidFill>
                <a:latin typeface="Times New Roman"/>
              </a:rPr>
              <a:t>Taq</a:t>
            </a:r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酶）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476250"/>
            <a:ext cx="21675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Times New Roman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Times New Roman"/>
              </a:rPr>
              <a:t>）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原理：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79215" y="566264"/>
            <a:ext cx="374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Times New Roman"/>
              </a:rPr>
              <a:t>DNA</a:t>
            </a:r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双链复制</a:t>
            </a:r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467544" y="5742186"/>
            <a:ext cx="6260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+mn-ea"/>
              </a:rPr>
              <a:t>化学方法直接人工合成目的基因</a:t>
            </a:r>
          </a:p>
        </p:txBody>
      </p:sp>
      <p:sp>
        <p:nvSpPr>
          <p:cNvPr id="17419" name="Text Box 5"/>
          <p:cNvSpPr txBox="1">
            <a:spLocks noChangeArrowheads="1"/>
          </p:cNvSpPr>
          <p:nvPr/>
        </p:nvSpPr>
        <p:spPr bwMode="auto">
          <a:xfrm>
            <a:off x="6516688" y="5013325"/>
            <a:ext cx="2773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/>
              </a:rPr>
              <a:t>DNA</a:t>
            </a:r>
            <a:r>
              <a:rPr lang="zh-CN" altLang="en-US" sz="2400" b="1">
                <a:solidFill>
                  <a:srgbClr val="FF0000"/>
                </a:solidFill>
                <a:latin typeface="Times New Roman"/>
              </a:rPr>
              <a:t>合成</a:t>
            </a:r>
            <a:r>
              <a:rPr lang="zh-CN" sz="2400" b="1">
                <a:solidFill>
                  <a:srgbClr val="FF0000"/>
                </a:solidFill>
                <a:latin typeface="Times New Roman"/>
              </a:rPr>
              <a:t>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5" grpId="0" animBg="1" autoUpdateAnimBg="0"/>
      <p:bldP spid="9" grpId="0" autoUpdateAnimBg="0"/>
      <p:bldP spid="1105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5"/>
          <p:cNvGrpSpPr>
            <a:grpSpLocks/>
          </p:cNvGrpSpPr>
          <p:nvPr/>
        </p:nvGrpSpPr>
        <p:grpSpPr bwMode="auto">
          <a:xfrm>
            <a:off x="7812088" y="765175"/>
            <a:ext cx="1133475" cy="936625"/>
            <a:chOff x="54110" y="1700808"/>
            <a:chExt cx="1133514" cy="936104"/>
          </a:xfrm>
        </p:grpSpPr>
        <p:pic>
          <p:nvPicPr>
            <p:cNvPr id="18437" name="图片 13" descr="28167200919609865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8"/>
            <a:stretch>
              <a:fillRect/>
            </a:stretch>
          </p:blipFill>
          <p:spPr bwMode="auto">
            <a:xfrm flipH="1">
              <a:off x="54110" y="1772816"/>
              <a:ext cx="106150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900276" y="1700808"/>
              <a:ext cx="287348" cy="215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latin typeface="Times New Roman"/>
              </a:endParaRPr>
            </a:p>
          </p:txBody>
        </p:sp>
      </p:grpSp>
      <p:sp>
        <p:nvSpPr>
          <p:cNvPr id="83" name="Text Box 69"/>
          <p:cNvSpPr txBox="1">
            <a:spLocks noChangeArrowheads="1"/>
          </p:cNvSpPr>
          <p:nvPr/>
        </p:nvSpPr>
        <p:spPr bwMode="auto">
          <a:xfrm>
            <a:off x="1905000" y="444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zh-CN" altLang="en-US" sz="360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7370" y="1196975"/>
            <a:ext cx="79930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【问题导学】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1. 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为什么要有“表达载体”的构建这一步骤？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2. 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一个基因表达载体有哪些结构组成的呢？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3. 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什么是启动子、终止子？它们的作用是什么呢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4. 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标记基因的作用是什么呢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？</a:t>
            </a:r>
            <a:endParaRPr lang="zh-CN" altLang="zh-CN" sz="2800" b="1" dirty="0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lum bright="-22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4928"/>
            <a:ext cx="345598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-108520" y="87687"/>
            <a:ext cx="9505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Times New Roman"/>
              </a:defRPr>
            </a:lvl1pPr>
          </a:lstStyle>
          <a:p>
            <a:r>
              <a:rPr lang="zh-CN" altLang="en-US" sz="3200" dirty="0">
                <a:solidFill>
                  <a:srgbClr val="FFFF00"/>
                </a:solidFill>
              </a:rPr>
              <a:t>（</a:t>
            </a:r>
            <a:r>
              <a:rPr lang="zh-CN" sz="3200" dirty="0">
                <a:solidFill>
                  <a:srgbClr val="FFFF00"/>
                </a:solidFill>
              </a:rPr>
              <a:t>二</a:t>
            </a:r>
            <a:r>
              <a:rPr lang="zh-CN" altLang="en-US" sz="3200" dirty="0" smtClean="0">
                <a:solidFill>
                  <a:srgbClr val="FFFF00"/>
                </a:solidFill>
              </a:rPr>
              <a:t>）、</a:t>
            </a:r>
            <a:r>
              <a:rPr lang="zh-CN" sz="3200" dirty="0" smtClean="0">
                <a:solidFill>
                  <a:srgbClr val="FFFF00"/>
                </a:solidFill>
              </a:rPr>
              <a:t>基因表达</a:t>
            </a:r>
            <a:r>
              <a:rPr lang="zh-CN" sz="3200" dirty="0">
                <a:solidFill>
                  <a:srgbClr val="FFFF00"/>
                </a:solidFill>
              </a:rPr>
              <a:t>载体的</a:t>
            </a:r>
            <a:r>
              <a:rPr lang="zh-CN" sz="3200" dirty="0" smtClean="0">
                <a:solidFill>
                  <a:srgbClr val="FFFF00"/>
                </a:solidFill>
              </a:rPr>
              <a:t>构建</a:t>
            </a:r>
            <a:r>
              <a:rPr lang="zh-CN" altLang="zh-CN" sz="3200" dirty="0" smtClean="0">
                <a:solidFill>
                  <a:srgbClr val="FFFF00"/>
                </a:solidFill>
              </a:rPr>
              <a:t>——</a:t>
            </a:r>
            <a:r>
              <a:rPr lang="zh-CN" sz="3200" dirty="0">
                <a:solidFill>
                  <a:srgbClr val="FFFF00"/>
                </a:solidFill>
              </a:rPr>
              <a:t>基因工程的核心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67345" y="1412776"/>
            <a:ext cx="5184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50000"/>
              </a:spcBef>
              <a:defRPr sz="2800" b="1">
                <a:solidFill>
                  <a:srgbClr val="0000FF"/>
                </a:solidFill>
                <a:latin typeface="Times New Roman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zh-CN" altLang="zh-CN" sz="3200" dirty="0"/>
              <a:t>1</a:t>
            </a:r>
            <a:r>
              <a:rPr lang="zh-CN" sz="3200" dirty="0"/>
              <a:t>、目的：</a:t>
            </a:r>
          </a:p>
          <a:p>
            <a:endParaRPr lang="zh-CN" altLang="zh-CN" sz="3200" dirty="0"/>
          </a:p>
          <a:p>
            <a:endParaRPr lang="zh-CN" altLang="zh-CN" sz="3200" dirty="0"/>
          </a:p>
          <a:p>
            <a:r>
              <a:rPr lang="zh-CN" sz="3200" dirty="0"/>
              <a:t>所需物质：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16136" y="2132856"/>
            <a:ext cx="8280400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使目的基因在受体细胞中稳定存在，并且可以遗传给下一代，同时使目的基因能够表达和发挥作用。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83771" y="4221163"/>
            <a:ext cx="2376488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它们各自的作用是什么</a:t>
            </a:r>
            <a:r>
              <a:rPr lang="zh-CN" altLang="zh-CN" sz="32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9750" y="332656"/>
            <a:ext cx="5688013" cy="7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50000"/>
              </a:spcBef>
              <a:defRPr sz="2800" b="1">
                <a:solidFill>
                  <a:srgbClr val="0000FF"/>
                </a:solidFill>
                <a:latin typeface="Times New Roman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zh-CN" altLang="zh-CN" sz="3200" dirty="0"/>
              <a:t>2</a:t>
            </a:r>
            <a:r>
              <a:rPr lang="zh-CN" sz="3200" dirty="0"/>
              <a:t>、基因表达载体的组成：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55576" y="1043962"/>
            <a:ext cx="8604250" cy="65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ct val="50000"/>
              </a:spcBef>
              <a:defRPr sz="2800" b="1">
                <a:solidFill>
                  <a:srgbClr val="0000FF"/>
                </a:solidFill>
                <a:latin typeface="Times New Roman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zh-CN" dirty="0">
                <a:solidFill>
                  <a:schemeClr val="tx2">
                    <a:lumMod val="50000"/>
                  </a:schemeClr>
                </a:solidFill>
              </a:rPr>
              <a:t>复制原点</a:t>
            </a:r>
            <a:r>
              <a:rPr lang="zh-CN" altLang="zh-CN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zh-CN" dirty="0">
                <a:solidFill>
                  <a:schemeClr val="tx2">
                    <a:lumMod val="50000"/>
                  </a:schemeClr>
                </a:solidFill>
              </a:rPr>
              <a:t>目的基因</a:t>
            </a:r>
            <a:r>
              <a:rPr lang="zh-CN" altLang="zh-CN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zh-CN" dirty="0">
                <a:solidFill>
                  <a:schemeClr val="tx2">
                    <a:lumMod val="50000"/>
                  </a:schemeClr>
                </a:solidFill>
              </a:rPr>
              <a:t>启动子</a:t>
            </a:r>
            <a:r>
              <a:rPr lang="zh-CN" altLang="zh-CN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zh-CN" dirty="0">
                <a:solidFill>
                  <a:schemeClr val="tx2">
                    <a:lumMod val="50000"/>
                  </a:schemeClr>
                </a:solidFill>
              </a:rPr>
              <a:t>终止子</a:t>
            </a:r>
            <a:r>
              <a:rPr lang="zh-CN" altLang="zh-CN" dirty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zh-CN" dirty="0">
                <a:solidFill>
                  <a:schemeClr val="tx2">
                    <a:lumMod val="50000"/>
                  </a:schemeClr>
                </a:solidFill>
              </a:rPr>
              <a:t>标记基因</a:t>
            </a:r>
          </a:p>
        </p:txBody>
      </p:sp>
      <p:pic>
        <p:nvPicPr>
          <p:cNvPr id="20484" name="Picture 4" descr="011"/>
          <p:cNvPicPr>
            <a:picLocks noChangeAspect="1" noChangeArrowheads="1"/>
          </p:cNvPicPr>
          <p:nvPr/>
        </p:nvPicPr>
        <p:blipFill>
          <a:blip r:embed="rId2">
            <a:lum bright="-2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47879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508104" y="3140968"/>
            <a:ext cx="2376488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tx2">
                    <a:lumMod val="50000"/>
                  </a:schemeClr>
                </a:solidFill>
                <a:latin typeface="Times New Roman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zh-CN" dirty="0"/>
              <a:t>它们各自的作用是什么</a:t>
            </a:r>
            <a:r>
              <a:rPr lang="zh-CN" altLang="zh-CN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11"/>
          <p:cNvPicPr>
            <a:picLocks noChangeAspect="1" noChangeArrowheads="1"/>
          </p:cNvPicPr>
          <p:nvPr/>
        </p:nvPicPr>
        <p:blipFill>
          <a:blip r:embed="rId2">
            <a:lum bright="-34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33" y="1268413"/>
            <a:ext cx="2832100" cy="31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7504" y="476672"/>
            <a:ext cx="6117629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启动子：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位于基因的首端的一段特殊的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DNA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片断，它是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RNA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聚合酶识别和结合的部位，有了它才能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驱动基因转录出</a:t>
            </a:r>
            <a:r>
              <a:rPr lang="zh-CN" altLang="zh-CN" sz="2800" b="1" dirty="0">
                <a:solidFill>
                  <a:srgbClr val="0000FF"/>
                </a:solidFill>
                <a:latin typeface="Times New Roman"/>
              </a:rPr>
              <a:t>mRNA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，最终获得蛋白质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终止子：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位于基因的尾端的一段特殊的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DNA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片断，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能终止</a:t>
            </a:r>
            <a:r>
              <a:rPr lang="zh-CN" altLang="zh-CN" sz="2800" b="1" dirty="0">
                <a:solidFill>
                  <a:srgbClr val="0000FF"/>
                </a:solidFill>
                <a:latin typeface="Times New Roman"/>
              </a:rPr>
              <a:t>mRNA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的转录</a:t>
            </a: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/>
              </a:rPr>
              <a:t>标记基因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的作用是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为了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鉴别</a:t>
            </a:r>
            <a:r>
              <a:rPr lang="zh-CN" sz="2800" b="1" dirty="0">
                <a:solidFill>
                  <a:srgbClr val="0000FF"/>
                </a:solidFill>
                <a:latin typeface="Times New Roman"/>
              </a:rPr>
              <a:t>受体细胞中是否含有目的基因，从而将有目的基因的细胞筛选出来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 descr="20141218133342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800"/>
            <a:ext cx="457200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4" descr="5882b2b7d0a20cf442653c3871094b36adaf996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808"/>
            <a:ext cx="396081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53050" y="4016375"/>
            <a:ext cx="33226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0000FF"/>
                </a:solidFill>
                <a:latin typeface="Times New Roman"/>
              </a:rPr>
              <a:t>启动</a:t>
            </a: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(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终止</a:t>
            </a: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)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转录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98625" y="4016375"/>
            <a:ext cx="3654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0000FF"/>
                </a:solidFill>
                <a:latin typeface="Times New Roman"/>
              </a:rPr>
              <a:t>启动</a:t>
            </a: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(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终止</a:t>
            </a: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)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翻译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88" y="4016375"/>
            <a:ext cx="13033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0000FF"/>
                </a:solidFill>
                <a:latin typeface="Times New Roman"/>
              </a:rPr>
              <a:t>作用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353050" y="3268663"/>
            <a:ext cx="33226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FF0000"/>
                </a:solidFill>
                <a:latin typeface="Times New Roman"/>
              </a:rPr>
              <a:t>位于</a:t>
            </a:r>
            <a:r>
              <a:rPr lang="zh-CN" altLang="zh-CN" sz="2800" b="1">
                <a:solidFill>
                  <a:srgbClr val="FF0000"/>
                </a:solidFill>
                <a:latin typeface="Times New Roman"/>
              </a:rPr>
              <a:t>DNA</a:t>
            </a:r>
            <a:r>
              <a:rPr lang="zh-CN" sz="2800" b="1">
                <a:solidFill>
                  <a:srgbClr val="FF0000"/>
                </a:solidFill>
                <a:latin typeface="Times New Roman"/>
              </a:rPr>
              <a:t>上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698625" y="3268663"/>
            <a:ext cx="36544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FF0000"/>
                </a:solidFill>
                <a:latin typeface="Times New Roman"/>
              </a:rPr>
              <a:t>位于</a:t>
            </a:r>
            <a:r>
              <a:rPr lang="zh-CN" altLang="zh-CN" sz="2800" b="1">
                <a:solidFill>
                  <a:srgbClr val="FF0000"/>
                </a:solidFill>
                <a:latin typeface="Times New Roman"/>
              </a:rPr>
              <a:t>mRNA</a:t>
            </a:r>
            <a:r>
              <a:rPr lang="zh-CN" sz="2800" b="1">
                <a:solidFill>
                  <a:srgbClr val="FF0000"/>
                </a:solidFill>
                <a:latin typeface="Times New Roman"/>
              </a:rPr>
              <a:t>上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95288" y="3268663"/>
            <a:ext cx="13033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0000FF"/>
                </a:solidFill>
                <a:latin typeface="Times New Roman"/>
              </a:rPr>
              <a:t>位置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353050" y="2520950"/>
            <a:ext cx="33226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DNA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片段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698625" y="2520950"/>
            <a:ext cx="36544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0000FF"/>
                </a:solidFill>
                <a:latin typeface="Times New Roman"/>
              </a:rPr>
              <a:t>三个相邻碱基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95288" y="2520950"/>
            <a:ext cx="13033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0000FF"/>
                </a:solidFill>
                <a:latin typeface="Times New Roman"/>
              </a:rPr>
              <a:t>本质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353050" y="1773238"/>
            <a:ext cx="332263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0000FF"/>
                </a:solidFill>
                <a:latin typeface="Times New Roman"/>
              </a:rPr>
              <a:t>启动</a:t>
            </a: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(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终止</a:t>
            </a: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)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子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698625" y="1773238"/>
            <a:ext cx="36544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5000"/>
              </a:lnSpc>
            </a:pPr>
            <a:r>
              <a:rPr lang="zh-CN" sz="2800" b="1">
                <a:solidFill>
                  <a:srgbClr val="0000FF"/>
                </a:solidFill>
                <a:latin typeface="Times New Roman"/>
              </a:rPr>
              <a:t>启始</a:t>
            </a: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(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终止</a:t>
            </a:r>
            <a:r>
              <a:rPr lang="zh-CN" altLang="zh-CN" sz="2800" b="1">
                <a:solidFill>
                  <a:srgbClr val="0000FF"/>
                </a:solidFill>
                <a:latin typeface="Times New Roman"/>
              </a:rPr>
              <a:t>)</a:t>
            </a:r>
            <a:r>
              <a:rPr lang="zh-CN" sz="2800" b="1">
                <a:solidFill>
                  <a:srgbClr val="0000FF"/>
                </a:solidFill>
                <a:latin typeface="Times New Roman"/>
              </a:rPr>
              <a:t>密码子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95288" y="1773238"/>
            <a:ext cx="1303337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35000"/>
              </a:lnSpc>
              <a:spcBef>
                <a:spcPct val="20000"/>
              </a:spcBef>
            </a:pPr>
            <a:endParaRPr lang="zh-CN" altLang="zh-CN" sz="2800" b="1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95288" y="1773238"/>
            <a:ext cx="82804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395288" y="4764088"/>
            <a:ext cx="82804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95288" y="1773238"/>
            <a:ext cx="0" cy="29908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8675688" y="1773238"/>
            <a:ext cx="0" cy="29908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395288" y="2520950"/>
            <a:ext cx="82804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698625" y="1773238"/>
            <a:ext cx="0" cy="29908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5353050" y="1773238"/>
            <a:ext cx="0" cy="299085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95288" y="3268663"/>
            <a:ext cx="82804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395288" y="4016375"/>
            <a:ext cx="82804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  <p:bldP spid="29702" grpId="0" autoUpdateAnimBg="0"/>
      <p:bldP spid="29704" grpId="0" autoUpdateAnimBg="0"/>
      <p:bldP spid="2970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0" y="44624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latin typeface="Times New Roman"/>
              </a:rPr>
              <a:t>★ </a:t>
            </a:r>
            <a:r>
              <a:rPr lang="zh-CN" altLang="en-US" sz="3600" b="1" dirty="0">
                <a:latin typeface="Times New Roman"/>
              </a:rPr>
              <a:t>板书设计</a:t>
            </a:r>
          </a:p>
        </p:txBody>
      </p:sp>
      <p:sp>
        <p:nvSpPr>
          <p:cNvPr id="44035" name="矩形 2"/>
          <p:cNvSpPr>
            <a:spLocks noChangeArrowheads="1"/>
          </p:cNvSpPr>
          <p:nvPr/>
        </p:nvSpPr>
        <p:spPr bwMode="auto">
          <a:xfrm>
            <a:off x="242476" y="833107"/>
            <a:ext cx="8569325" cy="5764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en-US" altLang="zh-CN" sz="2400" b="1" dirty="0">
                <a:solidFill>
                  <a:schemeClr val="accent1"/>
                </a:solidFill>
                <a:latin typeface="Times New Roman"/>
                <a:ea typeface="+mn-ea"/>
              </a:rPr>
              <a:t>                                       </a:t>
            </a:r>
            <a:r>
              <a:rPr lang="zh-CN" altLang="zh-CN" sz="2800" b="1" dirty="0">
                <a:solidFill>
                  <a:schemeClr val="accent1"/>
                </a:solidFill>
                <a:latin typeface="Times New Roman"/>
                <a:ea typeface="+mn-ea"/>
              </a:rPr>
              <a:t>第一课时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zh-CN" altLang="zh-CN" sz="2400" b="1" dirty="0">
                <a:solidFill>
                  <a:schemeClr val="accent1"/>
                </a:solidFill>
                <a:latin typeface="Times New Roman"/>
                <a:ea typeface="+mn-ea"/>
              </a:rPr>
              <a:t>一、基本工程的操作程序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目的基因的获取→基因表达载体的构建→将目的基因导入受体细胞→目的基因检测与鉴定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zh-CN" altLang="zh-CN" sz="2400" b="1" dirty="0">
                <a:solidFill>
                  <a:schemeClr val="accent1"/>
                </a:solidFill>
                <a:latin typeface="Times New Roman"/>
                <a:ea typeface="+mn-ea"/>
              </a:rPr>
              <a:t>（一）目的基因的获取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1. 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从基因文库中获取目的基因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2.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利用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PCR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技术扩增目的基因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3.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化学方法直接人工合成目的基因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zh-CN" altLang="zh-CN" sz="2400" b="1" dirty="0">
                <a:solidFill>
                  <a:schemeClr val="accent1"/>
                </a:solidFill>
                <a:latin typeface="Times New Roman"/>
                <a:ea typeface="+mn-ea"/>
              </a:rPr>
              <a:t>（二）基因表达载体的构建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1.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作用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       </a:t>
            </a: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2</a:t>
            </a:r>
            <a:r>
              <a:rPr lang="en-US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.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+mn-ea"/>
              </a:rPr>
              <a:t>组成及作用</a:t>
            </a:r>
          </a:p>
          <a:p>
            <a:pPr marL="357188" indent="-357188">
              <a:spcBef>
                <a:spcPts val="1800"/>
              </a:spcBef>
              <a:buClr>
                <a:schemeClr val="accent1"/>
              </a:buClr>
              <a:buSzPct val="60000"/>
            </a:pPr>
            <a:endParaRPr lang="zh-CN" altLang="zh-CN" sz="2400" b="1" dirty="0">
              <a:solidFill>
                <a:schemeClr val="accent1"/>
              </a:solidFill>
              <a:latin typeface="Times New Roman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272457" y="4670524"/>
            <a:ext cx="4794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8" rIns="91417" bIns="4570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http://www.91taoke.com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1259632" y="3464024"/>
            <a:ext cx="6886575" cy="11239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defTabSz="6858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kern="10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defRPr>
            </a:lvl9pPr>
          </a:lstStyle>
          <a:p>
            <a:pPr>
              <a:defRPr/>
            </a:pPr>
            <a:r>
              <a:rPr lang="zh-CN" altLang="en-US" sz="5400" dirty="0" smtClean="0">
                <a:solidFill>
                  <a:schemeClr val="accent1">
                    <a:lumMod val="75000"/>
                  </a:schemeClr>
                </a:solidFill>
              </a:rPr>
              <a:t>谢谢观看！</a:t>
            </a:r>
            <a:endParaRPr lang="zh-CN" alt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60325" y="522288"/>
            <a:ext cx="2305050" cy="522287"/>
            <a:chOff x="95" y="822"/>
            <a:chExt cx="3630" cy="822"/>
          </a:xfrm>
        </p:grpSpPr>
        <p:sp>
          <p:nvSpPr>
            <p:cNvPr id="6153" name="TextBox 11"/>
            <p:cNvSpPr txBox="1">
              <a:spLocks noChangeArrowheads="1"/>
            </p:cNvSpPr>
            <p:nvPr/>
          </p:nvSpPr>
          <p:spPr bwMode="auto">
            <a:xfrm>
              <a:off x="882" y="822"/>
              <a:ext cx="284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zh-CN" altLang="en-US" sz="2800" b="1">
                  <a:solidFill>
                    <a:srgbClr val="007434"/>
                  </a:solidFill>
                  <a:latin typeface="Times New Roman"/>
                </a:rPr>
                <a:t>复习导入</a:t>
              </a:r>
            </a:p>
          </p:txBody>
        </p:sp>
        <p:pic>
          <p:nvPicPr>
            <p:cNvPr id="6154" name="Picture 1" descr="C:\Users\Administrator\AppData\Roaming\Tencent\Users\971573233\QQ\WinTemp\RichOle\`4F4MHDQ3%~4H]Q]R)9NGO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" y="834"/>
              <a:ext cx="90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7" name="组合 15"/>
          <p:cNvGrpSpPr>
            <a:grpSpLocks/>
          </p:cNvGrpSpPr>
          <p:nvPr/>
        </p:nvGrpSpPr>
        <p:grpSpPr bwMode="auto">
          <a:xfrm>
            <a:off x="134938" y="1009650"/>
            <a:ext cx="1133475" cy="936625"/>
            <a:chOff x="54110" y="1700808"/>
            <a:chExt cx="1133514" cy="936104"/>
          </a:xfrm>
        </p:grpSpPr>
        <p:pic>
          <p:nvPicPr>
            <p:cNvPr id="6151" name="图片 13" descr="28167200919609865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8"/>
            <a:stretch>
              <a:fillRect/>
            </a:stretch>
          </p:blipFill>
          <p:spPr bwMode="auto">
            <a:xfrm flipH="1">
              <a:off x="54110" y="1772816"/>
              <a:ext cx="106150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900276" y="1700808"/>
              <a:ext cx="287348" cy="215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latin typeface="Times New Roman"/>
              </a:endParaRPr>
            </a:p>
          </p:txBody>
        </p:sp>
      </p:grpSp>
      <p:sp>
        <p:nvSpPr>
          <p:cNvPr id="83" name="Text Box 69"/>
          <p:cNvSpPr txBox="1">
            <a:spLocks noChangeArrowheads="1"/>
          </p:cNvSpPr>
          <p:nvPr/>
        </p:nvSpPr>
        <p:spPr bwMode="auto">
          <a:xfrm>
            <a:off x="1905000" y="444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zh-CN" altLang="en-US" sz="360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-468313" y="2420938"/>
            <a:ext cx="7921626" cy="6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Times New Roman"/>
                <a:ea typeface="黑体" pitchFamily="49" charset="-122"/>
              </a:rPr>
              <a:t>　　</a:t>
            </a:r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Times New Roman"/>
                <a:ea typeface="黑体" pitchFamily="49" charset="-122"/>
              </a:rPr>
              <a:t> 1.</a:t>
            </a:r>
            <a:r>
              <a:rPr lang="zh-CN" altLang="zh-CN" sz="3600" b="1">
                <a:solidFill>
                  <a:schemeClr val="tx1">
                    <a:lumMod val="50000"/>
                  </a:schemeClr>
                </a:solidFill>
                <a:latin typeface="Times New Roman"/>
                <a:ea typeface="黑体" pitchFamily="49" charset="-122"/>
              </a:rPr>
              <a:t>什么是基因工程？</a:t>
            </a:r>
            <a:r>
              <a:rPr lang="zh-CN" altLang="en-US" sz="3600" b="1">
                <a:solidFill>
                  <a:schemeClr val="tx1">
                    <a:lumMod val="50000"/>
                  </a:schemeClr>
                </a:solidFill>
                <a:latin typeface="Times New Roman"/>
                <a:ea typeface="黑体" pitchFamily="49" charset="-122"/>
              </a:rPr>
              <a:t> </a:t>
            </a:r>
          </a:p>
        </p:txBody>
      </p:sp>
      <p:sp>
        <p:nvSpPr>
          <p:cNvPr id="3080" name="矩形 2"/>
          <p:cNvSpPr>
            <a:spLocks noChangeArrowheads="1"/>
          </p:cNvSpPr>
          <p:nvPr/>
        </p:nvSpPr>
        <p:spPr bwMode="auto">
          <a:xfrm>
            <a:off x="611188" y="4076700"/>
            <a:ext cx="9361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tx1">
                    <a:lumMod val="50000"/>
                  </a:schemeClr>
                </a:solidFill>
                <a:latin typeface="Times New Roman"/>
                <a:ea typeface="黑体" pitchFamily="49" charset="-122"/>
              </a:rPr>
              <a:t>2.</a:t>
            </a:r>
            <a:r>
              <a:rPr lang="zh-CN" altLang="zh-CN" sz="3600" b="1">
                <a:solidFill>
                  <a:schemeClr val="tx1">
                    <a:lumMod val="50000"/>
                  </a:schemeClr>
                </a:solidFill>
                <a:latin typeface="Times New Roman"/>
                <a:ea typeface="黑体" pitchFamily="49" charset="-122"/>
              </a:rPr>
              <a:t>基因工程包括哪些基本的操作步骤呢？</a:t>
            </a:r>
            <a:endParaRPr lang="zh-CN" altLang="en-US" sz="3600" b="1">
              <a:solidFill>
                <a:schemeClr val="tx1">
                  <a:lumMod val="50000"/>
                </a:schemeClr>
              </a:solidFill>
              <a:latin typeface="Times New Roman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05000" y="12954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zh-CN" altLang="en-US" b="1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932238" y="1905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9966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1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962400" y="3306763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9966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1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962400" y="4678363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9966"/>
          </a:solidFill>
          <a:ln w="28575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b="1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496" y="19050"/>
            <a:ext cx="7991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sz="4000" b="1" dirty="0" smtClean="0">
                <a:solidFill>
                  <a:srgbClr val="FFFF00"/>
                </a:solidFill>
                <a:latin typeface="Times New Roman"/>
                <a:ea typeface="黑体" pitchFamily="49" charset="-122"/>
              </a:rPr>
              <a:t>基因工程</a:t>
            </a:r>
            <a:r>
              <a:rPr lang="zh-CN" sz="4000" b="1" dirty="0">
                <a:solidFill>
                  <a:srgbClr val="FFFF00"/>
                </a:solidFill>
                <a:latin typeface="Times New Roman"/>
                <a:ea typeface="黑体" pitchFamily="49" charset="-122"/>
              </a:rPr>
              <a:t>基本操作的四个步骤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09800" y="1249363"/>
            <a:ext cx="480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1</a:t>
            </a:r>
            <a:r>
              <a:rPr 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、目的基因的获取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08175" y="2636838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</a:t>
            </a:r>
            <a:r>
              <a:rPr 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、基因表达载体的构建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24000" y="4022725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3</a:t>
            </a:r>
            <a:r>
              <a:rPr 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、将目的基因导入受体细胞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5440363"/>
            <a:ext cx="6019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4</a:t>
            </a:r>
            <a:r>
              <a:rPr 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、目的基因的检测与鉴定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7" grpId="0" autoUpdateAnimBg="0"/>
      <p:bldP spid="5128" grpId="0" autoUpdateAnimBg="0"/>
      <p:bldP spid="5129" grpId="0" autoUpdateAnimBg="0"/>
      <p:bldP spid="51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"/>
          <p:cNvGrpSpPr>
            <a:grpSpLocks/>
          </p:cNvGrpSpPr>
          <p:nvPr/>
        </p:nvGrpSpPr>
        <p:grpSpPr bwMode="auto">
          <a:xfrm>
            <a:off x="60325" y="522288"/>
            <a:ext cx="2305050" cy="522287"/>
            <a:chOff x="95" y="822"/>
            <a:chExt cx="3630" cy="822"/>
          </a:xfrm>
        </p:grpSpPr>
        <p:sp>
          <p:nvSpPr>
            <p:cNvPr id="8200" name="TextBox 11"/>
            <p:cNvSpPr txBox="1">
              <a:spLocks noChangeArrowheads="1"/>
            </p:cNvSpPr>
            <p:nvPr/>
          </p:nvSpPr>
          <p:spPr bwMode="auto">
            <a:xfrm>
              <a:off x="882" y="822"/>
              <a:ext cx="284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zh-CN" altLang="en-US" sz="2800" b="1">
                  <a:solidFill>
                    <a:srgbClr val="007434"/>
                  </a:solidFill>
                  <a:latin typeface="Times New Roman"/>
                </a:rPr>
                <a:t>新课导入</a:t>
              </a:r>
            </a:p>
          </p:txBody>
        </p:sp>
        <p:pic>
          <p:nvPicPr>
            <p:cNvPr id="8201" name="Picture 1" descr="C:\Users\Administrator\AppData\Roaming\Tencent\Users\971573233\QQ\WinTemp\RichOle\`4F4MHDQ3%~4H]Q]R)9NGO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" y="834"/>
              <a:ext cx="90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组合 15"/>
          <p:cNvGrpSpPr>
            <a:grpSpLocks/>
          </p:cNvGrpSpPr>
          <p:nvPr/>
        </p:nvGrpSpPr>
        <p:grpSpPr bwMode="auto">
          <a:xfrm>
            <a:off x="7812088" y="765175"/>
            <a:ext cx="1133475" cy="936625"/>
            <a:chOff x="54110" y="1700808"/>
            <a:chExt cx="1133514" cy="936104"/>
          </a:xfrm>
        </p:grpSpPr>
        <p:pic>
          <p:nvPicPr>
            <p:cNvPr id="8198" name="图片 13" descr="28167200919609865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8"/>
            <a:stretch>
              <a:fillRect/>
            </a:stretch>
          </p:blipFill>
          <p:spPr bwMode="auto">
            <a:xfrm flipH="1">
              <a:off x="54110" y="1772816"/>
              <a:ext cx="106150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900276" y="1700808"/>
              <a:ext cx="287348" cy="215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>
                <a:latin typeface="Times New Roman"/>
              </a:endParaRPr>
            </a:p>
          </p:txBody>
        </p:sp>
      </p:grpSp>
      <p:sp>
        <p:nvSpPr>
          <p:cNvPr id="83" name="Text Box 69"/>
          <p:cNvSpPr txBox="1">
            <a:spLocks noChangeArrowheads="1"/>
          </p:cNvSpPr>
          <p:nvPr/>
        </p:nvSpPr>
        <p:spPr bwMode="auto">
          <a:xfrm>
            <a:off x="1905000" y="4445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  <a:buFont typeface="Arial" pitchFamily="34" charset="0"/>
              <a:buNone/>
            </a:pPr>
            <a:endParaRPr lang="zh-CN" altLang="en-US" sz="360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8155" y="1330890"/>
            <a:ext cx="824428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【问题导学】阅读课本</a:t>
            </a: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P9-10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探讨以下问题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1. 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什么是目的基因？能举例说明吗？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2. 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获取目的基因的方法有哪些呢？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3. 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什么是基因文库、基因组文库、部分基因文库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？</a:t>
            </a:r>
            <a:endParaRPr lang="zh-CN" altLang="zh-CN" sz="2800" b="1" dirty="0">
              <a:solidFill>
                <a:schemeClr val="tx2">
                  <a:lumMod val="50000"/>
                </a:schemeClr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4. </a:t>
            </a:r>
            <a:r>
              <a:rPr lang="en-US" altLang="zh-CN" sz="2800" b="1" dirty="0" err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cDNA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文库和基因组文库有什么区别呢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？</a:t>
            </a:r>
            <a:endParaRPr lang="zh-CN" altLang="zh-CN" sz="2800" b="1" dirty="0">
              <a:solidFill>
                <a:schemeClr val="tx2">
                  <a:lumMod val="50000"/>
                </a:schemeClr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5. 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怎样从基因文库中得到我们所要的目的基因呢？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116409" y="46583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Times New Roman"/>
              </a:rPr>
              <a:t>（</a:t>
            </a:r>
            <a:r>
              <a:rPr lang="zh-CN" sz="3600" b="1" dirty="0">
                <a:solidFill>
                  <a:srgbClr val="FFFF00"/>
                </a:solidFill>
                <a:latin typeface="Times New Roman"/>
              </a:rPr>
              <a:t>一</a:t>
            </a:r>
            <a:r>
              <a:rPr lang="zh-CN" altLang="en-US" sz="3600" b="1" dirty="0">
                <a:solidFill>
                  <a:srgbClr val="FFFF00"/>
                </a:solidFill>
                <a:latin typeface="Times New Roman"/>
              </a:rPr>
              <a:t>）</a:t>
            </a:r>
            <a:r>
              <a:rPr lang="zh-CN" sz="3600" b="1" dirty="0">
                <a:solidFill>
                  <a:srgbClr val="FFFF00"/>
                </a:solidFill>
                <a:latin typeface="Times New Roman"/>
              </a:rPr>
              <a:t>、目的基因的获取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412875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目的基因主要是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______________________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87960" y="1412875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sz="2800" b="1">
                <a:solidFill>
                  <a:srgbClr val="FF0000"/>
                </a:solidFill>
                <a:latin typeface="Times New Roman"/>
              </a:rPr>
              <a:t>编码蛋白质的结构基因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504" y="227687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获取目的基因的常用方法有哪些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27088" y="3429000"/>
            <a:ext cx="40975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FF0000"/>
                </a:solidFill>
                <a:latin typeface="Times New Roman"/>
                <a:ea typeface="+mn-ea"/>
              </a:defRPr>
            </a:lvl1pPr>
          </a:lstStyle>
          <a:p>
            <a:r>
              <a:rPr lang="zh-CN" altLang="zh-CN" dirty="0"/>
              <a:t>1</a:t>
            </a:r>
            <a:r>
              <a:rPr lang="zh-CN" dirty="0"/>
              <a:t>、从基因文库中获取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7088" y="4292600"/>
            <a:ext cx="411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>
                <a:solidFill>
                  <a:srgbClr val="FF0000"/>
                </a:solidFill>
                <a:latin typeface="Times New Roman"/>
                <a:ea typeface="+mn-ea"/>
              </a:rPr>
              <a:t>2</a:t>
            </a:r>
            <a:r>
              <a:rPr lang="zh-CN" sz="3200" b="1">
                <a:solidFill>
                  <a:srgbClr val="FF0000"/>
                </a:solidFill>
                <a:latin typeface="Times New Roman"/>
                <a:ea typeface="+mn-ea"/>
              </a:rPr>
              <a:t>、利用</a:t>
            </a:r>
            <a:r>
              <a:rPr lang="zh-CN" altLang="zh-CN" sz="3200" b="1">
                <a:solidFill>
                  <a:srgbClr val="FF0000"/>
                </a:solidFill>
                <a:latin typeface="Times New Roman"/>
                <a:ea typeface="+mn-ea"/>
              </a:rPr>
              <a:t>PCR</a:t>
            </a:r>
            <a:r>
              <a:rPr lang="zh-CN" sz="3200" b="1">
                <a:solidFill>
                  <a:srgbClr val="FF0000"/>
                </a:solidFill>
                <a:latin typeface="Times New Roman"/>
                <a:ea typeface="+mn-ea"/>
              </a:rPr>
              <a:t>技术扩增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827088" y="5084763"/>
            <a:ext cx="2449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3</a:t>
            </a:r>
            <a:r>
              <a:rPr 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、人工合成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4" grpId="0" autoUpdateAnimBg="0"/>
      <p:bldP spid="7175" grpId="0" autoUpdateAnimBg="0"/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95288" y="549275"/>
            <a:ext cx="548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1.</a:t>
            </a:r>
            <a:r>
              <a:rPr lang="zh-CN" sz="3200" b="1" dirty="0">
                <a:solidFill>
                  <a:srgbClr val="FF0000"/>
                </a:solidFill>
                <a:latin typeface="Times New Roman"/>
                <a:ea typeface="+mn-ea"/>
              </a:rPr>
              <a:t>从基因文库中获取目的基因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31800" y="1384317"/>
            <a:ext cx="3339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zh-CN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基因文库的概念</a:t>
            </a:r>
            <a:r>
              <a:rPr lang="zh-CN" alt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187624" y="1944356"/>
            <a:ext cx="7683437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将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含有某种生物不同基因的许多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片断，导入到受体菌</a:t>
            </a:r>
            <a:r>
              <a:rPr lang="zh-CN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的群体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中，各个受体菌分别含有这种生物的不同基因。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14659" y="3252683"/>
            <a:ext cx="3339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zh-CN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基因文库的种类</a:t>
            </a:r>
            <a:r>
              <a:rPr lang="zh-CN" altLang="zh-CN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200" name="Rectangle 70"/>
          <p:cNvSpPr>
            <a:spLocks noChangeArrowheads="1"/>
          </p:cNvSpPr>
          <p:nvPr/>
        </p:nvSpPr>
        <p:spPr bwMode="auto">
          <a:xfrm>
            <a:off x="1224284" y="4063895"/>
            <a:ext cx="7561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基因组文库：含有一种生物的全部基因</a:t>
            </a:r>
          </a:p>
        </p:txBody>
      </p:sp>
      <p:sp>
        <p:nvSpPr>
          <p:cNvPr id="8201" name="Rectangle 71"/>
          <p:cNvSpPr>
            <a:spLocks noChangeArrowheads="1"/>
          </p:cNvSpPr>
          <p:nvPr/>
        </p:nvSpPr>
        <p:spPr bwMode="auto">
          <a:xfrm>
            <a:off x="1259632" y="4964975"/>
            <a:ext cx="68209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部分基因文库：只包含了一种生物的部分基因</a:t>
            </a:r>
            <a:r>
              <a:rPr lang="zh-CN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，如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zh-C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zh-CN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文库</a:t>
            </a:r>
          </a:p>
        </p:txBody>
      </p:sp>
      <p:sp>
        <p:nvSpPr>
          <p:cNvPr id="8202" name="AutoShape 69"/>
          <p:cNvSpPr>
            <a:spLocks/>
          </p:cNvSpPr>
          <p:nvPr/>
        </p:nvSpPr>
        <p:spPr bwMode="auto">
          <a:xfrm>
            <a:off x="873299" y="4244895"/>
            <a:ext cx="314325" cy="1619250"/>
          </a:xfrm>
          <a:prstGeom prst="leftBrace">
            <a:avLst>
              <a:gd name="adj1" fmla="val 42929"/>
              <a:gd name="adj2" fmla="val 50000"/>
            </a:avLst>
          </a:prstGeom>
          <a:noFill/>
          <a:ln w="349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00" grpId="0" autoUpdateAnimBg="0"/>
      <p:bldP spid="8201" grpId="0" autoUpdateAnimBg="0"/>
      <p:bldP spid="820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2209800" cy="4267200"/>
          </a:xfrm>
          <a:prstGeom prst="rect">
            <a:avLst/>
          </a:prstGeom>
          <a:solidFill>
            <a:schemeClr val="accent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latin typeface="Times New Roman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7147" y="563562"/>
            <a:ext cx="1905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sz="4000" dirty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基因组文库与部分基因文库的关系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92113" y="458788"/>
            <a:ext cx="5206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 dirty="0" smtClean="0"/>
              <a:t>(</a:t>
            </a:r>
            <a:r>
              <a:rPr lang="zh-CN" altLang="zh-CN" dirty="0" smtClean="0"/>
              <a:t>3</a:t>
            </a:r>
            <a:r>
              <a:rPr lang="zh-CN" altLang="zh-CN" dirty="0"/>
              <a:t>)</a:t>
            </a:r>
            <a:r>
              <a:rPr lang="zh-CN" dirty="0"/>
              <a:t>基因组</a:t>
            </a:r>
            <a:r>
              <a:rPr lang="zh-CN" altLang="zh-CN" dirty="0"/>
              <a:t>DNA</a:t>
            </a:r>
            <a:r>
              <a:rPr lang="zh-CN" dirty="0"/>
              <a:t>文库与</a:t>
            </a:r>
            <a:r>
              <a:rPr lang="zh-CN" altLang="zh-CN" dirty="0"/>
              <a:t>cDNA</a:t>
            </a:r>
            <a:r>
              <a:rPr lang="zh-CN" dirty="0"/>
              <a:t>文库</a:t>
            </a:r>
          </a:p>
        </p:txBody>
      </p:sp>
      <p:cxnSp>
        <p:nvCxnSpPr>
          <p:cNvPr id="12291" name="直接连接符 4"/>
          <p:cNvCxnSpPr>
            <a:cxnSpLocks noChangeShapeType="1"/>
          </p:cNvCxnSpPr>
          <p:nvPr/>
        </p:nvCxnSpPr>
        <p:spPr bwMode="auto">
          <a:xfrm>
            <a:off x="522288" y="1154113"/>
            <a:ext cx="8099425" cy="0"/>
          </a:xfrm>
          <a:prstGeom prst="line">
            <a:avLst/>
          </a:prstGeom>
          <a:noFill/>
          <a:ln w="28575">
            <a:solidFill>
              <a:srgbClr val="B6DC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77800" y="1309688"/>
            <a:ext cx="4267200" cy="441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1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407988" y="1614488"/>
            <a:ext cx="3849687" cy="584775"/>
          </a:xfrm>
          <a:prstGeom prst="rect">
            <a:avLst/>
          </a:prstGeom>
          <a:solidFill>
            <a:schemeClr val="bg1">
              <a:alpha val="1176"/>
            </a:schemeClr>
          </a:solidFill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sz="28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某生物体内全部</a:t>
            </a:r>
            <a:r>
              <a:rPr lang="zh-CN" altLang="zh-CN" sz="28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DNA</a:t>
            </a:r>
            <a:r>
              <a:rPr lang="zh-CN" alt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 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407988" y="2986088"/>
            <a:ext cx="3460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许多</a:t>
            </a:r>
            <a:r>
              <a:rPr lang="zh-CN" alt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DNA</a:t>
            </a:r>
            <a:r>
              <a:rPr 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片段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855663" y="4662488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受体菌群体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17663" y="2300288"/>
            <a:ext cx="1990725" cy="685800"/>
            <a:chOff x="0" y="0"/>
            <a:chExt cx="1254" cy="432"/>
          </a:xfrm>
        </p:grpSpPr>
        <p:sp>
          <p:nvSpPr>
            <p:cNvPr id="12310" name="Text Box 8"/>
            <p:cNvSpPr txBox="1">
              <a:spLocks noChangeArrowheads="1"/>
            </p:cNvSpPr>
            <p:nvPr/>
          </p:nvSpPr>
          <p:spPr bwMode="auto">
            <a:xfrm>
              <a:off x="0" y="48"/>
              <a:ext cx="12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sz="2400" b="1">
                  <a:solidFill>
                    <a:schemeClr val="tx2">
                      <a:lumMod val="50000"/>
                    </a:schemeClr>
                  </a:solidFill>
                  <a:latin typeface="Times New Roman"/>
                </a:rPr>
                <a:t>限制酶</a:t>
              </a:r>
            </a:p>
          </p:txBody>
        </p:sp>
        <p:sp>
          <p:nvSpPr>
            <p:cNvPr id="12311" name="AutoShape 9"/>
            <p:cNvSpPr>
              <a:spLocks noChangeArrowheads="1"/>
            </p:cNvSpPr>
            <p:nvPr/>
          </p:nvSpPr>
          <p:spPr bwMode="auto">
            <a:xfrm>
              <a:off x="230" y="0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gradFill rotWithShape="1">
              <a:gsLst>
                <a:gs pos="0">
                  <a:schemeClr val="tx1">
                    <a:alpha val="43999"/>
                  </a:schemeClr>
                </a:gs>
                <a:gs pos="100000">
                  <a:srgbClr val="000000">
                    <a:alpha val="48996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chemeClr val="tx2">
                    <a:lumMod val="50000"/>
                  </a:schemeClr>
                </a:solidFill>
                <a:latin typeface="Times New Roman"/>
              </a:endParaRPr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69888" y="3824288"/>
            <a:ext cx="342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sz="24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与运载体连接导入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958975" y="3595688"/>
            <a:ext cx="182563" cy="1066800"/>
          </a:xfrm>
          <a:prstGeom prst="downArrow">
            <a:avLst>
              <a:gd name="adj1" fmla="val 50000"/>
              <a:gd name="adj2" fmla="val 146087"/>
            </a:avLst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rgbClr val="000000">
                  <a:alpha val="4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 b="1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877143" y="5795963"/>
            <a:ext cx="241692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sz="3200" b="1" dirty="0">
                <a:solidFill>
                  <a:srgbClr val="0000FF"/>
                </a:solidFill>
                <a:latin typeface="Times New Roman"/>
              </a:rPr>
              <a:t>基因组文库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957888" y="2986088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cDNA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88126" y="2163763"/>
            <a:ext cx="1828800" cy="838200"/>
            <a:chOff x="-147" y="0"/>
            <a:chExt cx="1152" cy="528"/>
          </a:xfrm>
        </p:grpSpPr>
        <p:sp>
          <p:nvSpPr>
            <p:cNvPr id="12308" name="Text Box 17"/>
            <p:cNvSpPr txBox="1">
              <a:spLocks noChangeArrowheads="1"/>
            </p:cNvSpPr>
            <p:nvPr/>
          </p:nvSpPr>
          <p:spPr bwMode="auto">
            <a:xfrm>
              <a:off x="-147" y="100"/>
              <a:ext cx="11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sz="2400" b="1" dirty="0">
                  <a:solidFill>
                    <a:schemeClr val="tx2">
                      <a:lumMod val="50000"/>
                    </a:schemeClr>
                  </a:solidFill>
                  <a:latin typeface="Times New Roman"/>
                </a:rPr>
                <a:t>反转录</a:t>
              </a:r>
            </a:p>
          </p:txBody>
        </p:sp>
        <p:sp>
          <p:nvSpPr>
            <p:cNvPr id="12309" name="AutoShape 18"/>
            <p:cNvSpPr>
              <a:spLocks noChangeArrowheads="1"/>
            </p:cNvSpPr>
            <p:nvPr/>
          </p:nvSpPr>
          <p:spPr bwMode="auto">
            <a:xfrm>
              <a:off x="29" y="0"/>
              <a:ext cx="96" cy="528"/>
            </a:xfrm>
            <a:prstGeom prst="downArrow">
              <a:avLst>
                <a:gd name="adj1" fmla="val 50000"/>
                <a:gd name="adj2" fmla="val 137500"/>
              </a:avLst>
            </a:prstGeom>
            <a:gradFill rotWithShape="1">
              <a:gsLst>
                <a:gs pos="0">
                  <a:schemeClr val="tx1">
                    <a:alpha val="43999"/>
                  </a:schemeClr>
                </a:gs>
                <a:gs pos="100000">
                  <a:srgbClr val="000000">
                    <a:alpha val="48996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 b="1">
                <a:solidFill>
                  <a:schemeClr val="tx2">
                    <a:lumMod val="50000"/>
                  </a:schemeClr>
                </a:solidFill>
                <a:latin typeface="Times New Roman"/>
              </a:endParaRPr>
            </a:p>
          </p:txBody>
        </p:sp>
      </p:grp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5751513" y="4681538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sz="32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受体菌群体</a:t>
            </a: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5453063" y="379253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sz="2400" b="1">
                <a:solidFill>
                  <a:schemeClr val="tx2">
                    <a:lumMod val="50000"/>
                  </a:schemeClr>
                </a:solidFill>
                <a:latin typeface="Times New Roman"/>
              </a:rPr>
              <a:t>与运载体连接导入</a:t>
            </a:r>
          </a:p>
        </p:txBody>
      </p:sp>
      <p:sp>
        <p:nvSpPr>
          <p:cNvPr id="10260" name="AutoShape 22"/>
          <p:cNvSpPr>
            <a:spLocks noChangeArrowheads="1"/>
          </p:cNvSpPr>
          <p:nvPr/>
        </p:nvSpPr>
        <p:spPr bwMode="auto">
          <a:xfrm>
            <a:off x="6877050" y="3716338"/>
            <a:ext cx="160338" cy="1022350"/>
          </a:xfrm>
          <a:prstGeom prst="downArrow">
            <a:avLst>
              <a:gd name="adj1" fmla="val 50000"/>
              <a:gd name="adj2" fmla="val 159405"/>
            </a:avLst>
          </a:prstGeom>
          <a:gradFill rotWithShape="1">
            <a:gsLst>
              <a:gs pos="0">
                <a:schemeClr val="tx1">
                  <a:alpha val="43999"/>
                </a:schemeClr>
              </a:gs>
              <a:gs pos="100000">
                <a:srgbClr val="000000">
                  <a:alpha val="4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 b="1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2305" name="Rectangle 23"/>
          <p:cNvSpPr>
            <a:spLocks noChangeArrowheads="1"/>
          </p:cNvSpPr>
          <p:nvPr/>
        </p:nvSpPr>
        <p:spPr bwMode="auto">
          <a:xfrm>
            <a:off x="5449143" y="5789613"/>
            <a:ext cx="214719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0000FF"/>
                </a:solidFill>
                <a:latin typeface="Times New Roman"/>
              </a:rPr>
              <a:t>cDNA</a:t>
            </a:r>
            <a:r>
              <a:rPr lang="zh-CN" sz="3200" b="1" dirty="0">
                <a:solidFill>
                  <a:srgbClr val="0000FF"/>
                </a:solidFill>
                <a:latin typeface="Times New Roman"/>
              </a:rPr>
              <a:t>文库</a:t>
            </a:r>
          </a:p>
        </p:txBody>
      </p:sp>
      <p:sp>
        <p:nvSpPr>
          <p:cNvPr id="12306" name="Rectangle 24"/>
          <p:cNvSpPr>
            <a:spLocks noChangeArrowheads="1"/>
          </p:cNvSpPr>
          <p:nvPr/>
        </p:nvSpPr>
        <p:spPr bwMode="auto">
          <a:xfrm>
            <a:off x="4572000" y="1309688"/>
            <a:ext cx="4429125" cy="441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1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  <p:sp>
        <p:nvSpPr>
          <p:cNvPr id="10263" name="Text Box 3"/>
          <p:cNvSpPr txBox="1">
            <a:spLocks noChangeArrowheads="1"/>
          </p:cNvSpPr>
          <p:nvPr/>
        </p:nvSpPr>
        <p:spPr bwMode="auto">
          <a:xfrm>
            <a:off x="4499993" y="1655763"/>
            <a:ext cx="4501132" cy="523220"/>
          </a:xfrm>
          <a:prstGeom prst="rect">
            <a:avLst/>
          </a:prstGeom>
          <a:noFill/>
          <a:ln w="28575" cap="rnd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某种生物某个时期的</a:t>
            </a:r>
            <a:r>
              <a:rPr lang="zh-CN" altLang="zh-CN" sz="2800" b="1" dirty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mRNA</a:t>
            </a:r>
            <a:endParaRPr lang="zh-CN" altLang="zh-CN" sz="4400" b="1" dirty="0">
              <a:solidFill>
                <a:schemeClr val="tx2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  <p:bldP spid="10246" grpId="0" autoUpdateAnimBg="0"/>
      <p:bldP spid="10247" grpId="0" autoUpdateAnimBg="0"/>
      <p:bldP spid="10251" grpId="0" autoUpdateAnimBg="0"/>
      <p:bldP spid="10252" grpId="0" animBg="1" autoUpdateAnimBg="0"/>
      <p:bldP spid="10254" grpId="0" autoUpdateAnimBg="0"/>
      <p:bldP spid="10258" grpId="0" autoUpdateAnimBg="0"/>
      <p:bldP spid="10259" grpId="0" autoUpdateAnimBg="0"/>
      <p:bldP spid="10260" grpId="0" animBg="1" autoUpdateAnimBg="0"/>
      <p:bldP spid="10263" grpId="0" animBg="1" autoUpdateAnimBg="0"/>
    </p:bldLst>
  </p:timing>
</p:sld>
</file>

<file path=ppt/theme/theme1.xml><?xml version="1.0" encoding="utf-8"?>
<a:theme xmlns:a="http://schemas.openxmlformats.org/drawingml/2006/main" name="A000120141119A01PPBG">
  <a:themeElements>
    <a:clrScheme name="自定义 378">
      <a:dk1>
        <a:srgbClr val="5F5F5F"/>
      </a:dk1>
      <a:lt1>
        <a:sysClr val="window" lastClr="C7EDCC"/>
      </a:lt1>
      <a:dk2>
        <a:srgbClr val="5F5F5F"/>
      </a:dk2>
      <a:lt2>
        <a:srgbClr val="FFFFFF"/>
      </a:lt2>
      <a:accent1>
        <a:srgbClr val="D47348"/>
      </a:accent1>
      <a:accent2>
        <a:srgbClr val="D4A444"/>
      </a:accent2>
      <a:accent3>
        <a:srgbClr val="EE96CC"/>
      </a:accent3>
      <a:accent4>
        <a:srgbClr val="B6ACDD"/>
      </a:accent4>
      <a:accent5>
        <a:srgbClr val="AA8FFF"/>
      </a:accent5>
      <a:accent6>
        <a:srgbClr val="FFC000"/>
      </a:accent6>
      <a:hlink>
        <a:srgbClr val="00B0F0"/>
      </a:hlink>
      <a:folHlink>
        <a:srgbClr val="7F7F7F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A000120150303A06PPBG</Template>
  <TotalTime>68</TotalTime>
  <Words>972</Words>
  <Application>Microsoft Office PowerPoint</Application>
  <PresentationFormat>全屏显示(4:3)</PresentationFormat>
  <Paragraphs>130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华文琥珀</vt:lpstr>
      <vt:lpstr>宋体</vt:lpstr>
      <vt:lpstr>微软雅黑</vt:lpstr>
      <vt:lpstr>幼圆</vt:lpstr>
      <vt:lpstr>Arial</vt:lpstr>
      <vt:lpstr>Broadway</vt:lpstr>
      <vt:lpstr>Calibri</vt:lpstr>
      <vt:lpstr>Times New Roman</vt:lpstr>
      <vt:lpstr>Wingdings</vt:lpstr>
      <vt:lpstr>A000120141119A01PPBG</vt:lpstr>
      <vt:lpstr>目的基因的获取和基因表达载体的构建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8</cp:revision>
  <dcterms:created xsi:type="dcterms:W3CDTF">2017-05-30T14:19:43Z</dcterms:created>
  <dcterms:modified xsi:type="dcterms:W3CDTF">2020-07-07T07:44:08Z</dcterms:modified>
</cp:coreProperties>
</file>